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82" r:id="rId2"/>
    <p:sldId id="287" r:id="rId3"/>
    <p:sldId id="288" r:id="rId4"/>
    <p:sldId id="290" r:id="rId5"/>
    <p:sldId id="291" r:id="rId6"/>
    <p:sldId id="289" r:id="rId7"/>
    <p:sldId id="293" r:id="rId8"/>
    <p:sldId id="292" r:id="rId9"/>
    <p:sldId id="294" r:id="rId10"/>
    <p:sldId id="296" r:id="rId11"/>
    <p:sldId id="300" r:id="rId12"/>
    <p:sldId id="297" r:id="rId13"/>
    <p:sldId id="298" r:id="rId14"/>
    <p:sldId id="299" r:id="rId15"/>
    <p:sldId id="301" r:id="rId16"/>
    <p:sldId id="302" r:id="rId17"/>
    <p:sldId id="284" r:id="rId18"/>
    <p:sldId id="286" r:id="rId19"/>
    <p:sldId id="295" r:id="rId20"/>
  </p:sldIdLst>
  <p:sldSz cx="12192000" cy="6858000"/>
  <p:notesSz cx="6858000" cy="9144000"/>
  <p:embeddedFontLst>
    <p:embeddedFont>
      <p:font typeface="Abadi" panose="020B0604020104020204" pitchFamily="34" charset="0"/>
      <p:regular r:id="rId22"/>
    </p:embeddedFon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lonna MT" panose="04020805060202030203" pitchFamily="82" charset="0"/>
      <p:regular r:id="rId33"/>
    </p:embeddedFont>
    <p:embeddedFont>
      <p:font typeface="Open Sans" panose="020B0606030504020204" pitchFamily="34" charset="0"/>
      <p:regular r:id="rId34"/>
      <p:bold r:id="rId35"/>
      <p:italic r:id="rId36"/>
      <p:boldItalic r:id="rId37"/>
    </p:embeddedFont>
    <p:embeddedFont>
      <p:font typeface="Palatino"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CA09CA-D68C-4451-A1D4-254E722EB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122</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latin typeface="Arial Narrow" panose="020B0606020202030204" pitchFamily="34" charset="0"/>
              </a:rPr>
              <a:t>One Lord, One Faith, One Baptism</a:t>
            </a:r>
          </a:p>
          <a:p>
            <a:pPr algn="ctr"/>
            <a:r>
              <a:rPr lang="en-US" sz="6000" dirty="0">
                <a:latin typeface="Arial Narrow" panose="020B0606020202030204" pitchFamily="34" charset="0"/>
              </a:rPr>
              <a:t>Ephesians 4</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5" name="Group 84"/>
          <p:cNvGrpSpPr/>
          <p:nvPr/>
        </p:nvGrpSpPr>
        <p:grpSpPr>
          <a:xfrm>
            <a:off x="1273520" y="3003488"/>
            <a:ext cx="3050721" cy="2895600"/>
            <a:chOff x="304800" y="3429000"/>
            <a:chExt cx="3050721" cy="2895600"/>
          </a:xfrm>
        </p:grpSpPr>
        <p:pic>
          <p:nvPicPr>
            <p:cNvPr id="86" name="Picture 4" descr="Image result for ston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814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rot="2107423">
              <a:off x="1281104" y="3790950"/>
              <a:ext cx="376315" cy="879933"/>
              <a:chOff x="7696200" y="914400"/>
              <a:chExt cx="685800" cy="2438400"/>
            </a:xfrm>
          </p:grpSpPr>
          <p:sp>
            <p:nvSpPr>
              <p:cNvPr id="119" name="Moon 118"/>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15" name="Moon 11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
            <p:cNvGrpSpPr/>
            <p:nvPr/>
          </p:nvGrpSpPr>
          <p:grpSpPr>
            <a:xfrm>
              <a:off x="2028864" y="5256478"/>
              <a:ext cx="248519" cy="434702"/>
              <a:chOff x="2438400" y="402137"/>
              <a:chExt cx="2514600" cy="4398463"/>
            </a:xfrm>
          </p:grpSpPr>
          <p:sp>
            <p:nvSpPr>
              <p:cNvPr id="111"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Wave 108"/>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ame 109"/>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4848994" y="2738523"/>
            <a:ext cx="6096000" cy="646331"/>
          </a:xfrm>
          <a:prstGeom prst="rect">
            <a:avLst/>
          </a:prstGeom>
        </p:spPr>
        <p:txBody>
          <a:bodyPr>
            <a:spAutoFit/>
          </a:bodyPr>
          <a:lstStyle/>
          <a:p>
            <a:r>
              <a:rPr lang="en-US" b="1" i="1" dirty="0">
                <a:latin typeface="Palatino"/>
              </a:rPr>
              <a:t>So we, being many, are one body in Christ, and every one members one of another. Romans 12:5</a:t>
            </a:r>
            <a:endParaRPr lang="en-US" b="1" i="1" dirty="0"/>
          </a:p>
        </p:txBody>
      </p:sp>
      <p:grpSp>
        <p:nvGrpSpPr>
          <p:cNvPr id="45" name="Group 44"/>
          <p:cNvGrpSpPr/>
          <p:nvPr/>
        </p:nvGrpSpPr>
        <p:grpSpPr>
          <a:xfrm>
            <a:off x="7011478" y="3420055"/>
            <a:ext cx="2776933" cy="2622919"/>
            <a:chOff x="7904107" y="2734254"/>
            <a:chExt cx="2776933" cy="2622919"/>
          </a:xfrm>
        </p:grpSpPr>
        <p:sp>
          <p:nvSpPr>
            <p:cNvPr id="46" name="Oval 45"/>
            <p:cNvSpPr/>
            <p:nvPr/>
          </p:nvSpPr>
          <p:spPr>
            <a:xfrm>
              <a:off x="7904107" y="2734254"/>
              <a:ext cx="1638677" cy="1638677"/>
            </a:xfrm>
            <a:prstGeom prst="ellipse">
              <a:avLst/>
            </a:prstGeom>
            <a:solidFill>
              <a:srgbClr val="FF000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042363" y="2922760"/>
              <a:ext cx="1638677" cy="1638677"/>
            </a:xfrm>
            <a:prstGeom prst="ellipse">
              <a:avLst/>
            </a:prstGeom>
            <a:solidFill>
              <a:srgbClr val="FFFF00">
                <a:alpha val="4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336841" y="3718496"/>
              <a:ext cx="1638677" cy="1638677"/>
            </a:xfrm>
            <a:prstGeom prst="ellipse">
              <a:avLst/>
            </a:prstGeom>
            <a:solidFill>
              <a:srgbClr val="0070C0">
                <a:alpha val="4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Tossed To and </a:t>
            </a:r>
            <a:r>
              <a:rPr lang="en-US" sz="6000" dirty="0" err="1">
                <a:latin typeface="Arial Narrow" panose="020B0606020202030204" pitchFamily="34" charset="0"/>
              </a:rPr>
              <a:t>Fro</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4:14-15</a:t>
            </a:r>
            <a:endParaRPr lang="en-US" dirty="0"/>
          </a:p>
        </p:txBody>
      </p:sp>
      <p:sp>
        <p:nvSpPr>
          <p:cNvPr id="10" name="Rectangle 9"/>
          <p:cNvSpPr/>
          <p:nvPr/>
        </p:nvSpPr>
        <p:spPr>
          <a:xfrm>
            <a:off x="5976257" y="1384050"/>
            <a:ext cx="5497286" cy="5016758"/>
          </a:xfrm>
          <a:prstGeom prst="rect">
            <a:avLst/>
          </a:prstGeom>
        </p:spPr>
        <p:txBody>
          <a:bodyPr wrap="square">
            <a:spAutoFit/>
          </a:bodyPr>
          <a:lstStyle/>
          <a:p>
            <a:r>
              <a:rPr lang="en-US" sz="2000" b="1" dirty="0">
                <a:solidFill>
                  <a:srgbClr val="444444"/>
                </a:solidFill>
              </a:rPr>
              <a:t>The winds of false doctrine that are blowing today both outside and a few within the Church are far more dangerous to the ultimate salvation of mankind than are earthquakes, hurricanes, typhoons, volcanic eruptions, and other natural disasters. </a:t>
            </a:r>
          </a:p>
          <a:p>
            <a:endParaRPr lang="en-US" sz="2000" b="1" dirty="0">
              <a:solidFill>
                <a:srgbClr val="444444"/>
              </a:solidFill>
            </a:endParaRPr>
          </a:p>
          <a:p>
            <a:r>
              <a:rPr lang="en-US" sz="2000" b="1" dirty="0">
                <a:solidFill>
                  <a:srgbClr val="444444"/>
                </a:solidFill>
              </a:rPr>
              <a:t>These winds can uproot people if their roots are not firmly anchored to the Rock of our salvation, which is the teachings and the gospel of Jesus Christ.</a:t>
            </a:r>
          </a:p>
          <a:p>
            <a:endParaRPr lang="en-US" sz="2000" b="1" dirty="0">
              <a:solidFill>
                <a:srgbClr val="444444"/>
              </a:solidFill>
            </a:endParaRPr>
          </a:p>
          <a:p>
            <a:r>
              <a:rPr lang="en-US" sz="2000" b="1" dirty="0">
                <a:solidFill>
                  <a:srgbClr val="444444"/>
                </a:solidFill>
              </a:rPr>
              <a:t>"We, as a people, are to live our religion and its principles and follow the leadership of our prophet, seer, and revelator regardless of what the world does."</a:t>
            </a:r>
            <a:endParaRPr lang="en-US" sz="2000" b="1" i="0" dirty="0">
              <a:solidFill>
                <a:srgbClr val="444444"/>
              </a:solidFill>
              <a:effectLst/>
            </a:endParaRPr>
          </a:p>
        </p:txBody>
      </p:sp>
      <p:pic>
        <p:nvPicPr>
          <p:cNvPr id="6146" name="Picture 2" descr="Image result for ocean storm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399" y="1130074"/>
            <a:ext cx="4752975" cy="2638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46044" y="6401191"/>
            <a:ext cx="445956" cy="369332"/>
          </a:xfrm>
          <a:prstGeom prst="rect">
            <a:avLst/>
          </a:prstGeom>
        </p:spPr>
        <p:txBody>
          <a:bodyPr wrap="none">
            <a:spAutoFit/>
          </a:bodyPr>
          <a:lstStyle/>
          <a:p>
            <a:r>
              <a:rPr lang="en-US" b="1" dirty="0">
                <a:solidFill>
                  <a:srgbClr val="444444"/>
                </a:solidFill>
              </a:rPr>
              <a:t>(7)</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8555" y="114300"/>
            <a:ext cx="962124" cy="1213757"/>
          </a:xfrm>
          <a:prstGeom prst="rect">
            <a:avLst/>
          </a:prstGeom>
        </p:spPr>
      </p:pic>
      <p:sp>
        <p:nvSpPr>
          <p:cNvPr id="8" name="Rectangle 7"/>
          <p:cNvSpPr/>
          <p:nvPr/>
        </p:nvSpPr>
        <p:spPr>
          <a:xfrm>
            <a:off x="620486" y="4034136"/>
            <a:ext cx="4898572" cy="2308324"/>
          </a:xfrm>
          <a:prstGeom prst="rect">
            <a:avLst/>
          </a:prstGeom>
        </p:spPr>
        <p:txBody>
          <a:bodyPr wrap="square">
            <a:spAutoFit/>
          </a:bodyPr>
          <a:lstStyle/>
          <a:p>
            <a:pPr algn="ctr"/>
            <a:r>
              <a:rPr lang="en-US" sz="2400" dirty="0">
                <a:solidFill>
                  <a:schemeClr val="bg1"/>
                </a:solidFill>
                <a:effectLst>
                  <a:glow rad="101600">
                    <a:schemeClr val="accent2">
                      <a:satMod val="175000"/>
                      <a:alpha val="40000"/>
                    </a:schemeClr>
                  </a:glow>
                </a:effectLst>
                <a:latin typeface="Open Sans"/>
              </a:rPr>
              <a:t>How do the teachings of apostles, prophets, and other Church leaders help followers of God navigate these troubled waters and return safely to Heavenly Father?</a:t>
            </a:r>
            <a:endParaRPr lang="en-US" sz="24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30774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a:latin typeface="Arial Narrow" panose="020B0606020202030204" pitchFamily="34" charset="0"/>
              </a:rPr>
              <a:t>Doctrinal </a:t>
            </a:r>
            <a:r>
              <a:rPr lang="en-US" sz="6000" dirty="0">
                <a:latin typeface="Arial Narrow" panose="020B0606020202030204" pitchFamily="34" charset="0"/>
              </a:rPr>
              <a:t>Mastery</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811486" y="1144564"/>
            <a:ext cx="7228115" cy="5262979"/>
          </a:xfrm>
          <a:prstGeom prst="rect">
            <a:avLst/>
          </a:prstGeom>
        </p:spPr>
        <p:txBody>
          <a:bodyPr wrap="square">
            <a:spAutoFit/>
          </a:bodyPr>
          <a:lstStyle/>
          <a:p>
            <a:pPr fontAlgn="base"/>
            <a:r>
              <a:rPr lang="en-US" sz="2400" b="1" dirty="0"/>
              <a:t>And he gave some, apostles; and some, prophets; and some, evangelists; and some, pastors and teachers;</a:t>
            </a:r>
          </a:p>
          <a:p>
            <a:pPr fontAlgn="base"/>
            <a:endParaRPr lang="en-US" sz="2400" b="1" dirty="0"/>
          </a:p>
          <a:p>
            <a:pPr fontAlgn="base"/>
            <a:r>
              <a:rPr lang="en-US" sz="2400" b="1" dirty="0"/>
              <a:t>For the perfecting of the saints, for the work of the ministry, for the edifying of the body of Christ:</a:t>
            </a:r>
          </a:p>
          <a:p>
            <a:pPr fontAlgn="base"/>
            <a:endParaRPr lang="en-US" sz="2400" b="1" dirty="0"/>
          </a:p>
          <a:p>
            <a:pPr fontAlgn="base"/>
            <a:r>
              <a:rPr lang="en-US" sz="2400" b="1" dirty="0"/>
              <a:t>Till we all come in the unity of the faith, and of the knowledge of the Son of God, unto a perfect man, unto the measure of the stature of the </a:t>
            </a:r>
            <a:r>
              <a:rPr lang="en-US" sz="2400" b="1" dirty="0" err="1"/>
              <a:t>fulness</a:t>
            </a:r>
            <a:r>
              <a:rPr lang="en-US" sz="2400" b="1" dirty="0"/>
              <a:t> of Christ:</a:t>
            </a:r>
          </a:p>
          <a:p>
            <a:pPr fontAlgn="base"/>
            <a:endParaRPr lang="en-US" sz="2400" b="1" dirty="0"/>
          </a:p>
          <a:p>
            <a:pPr fontAlgn="base"/>
            <a:r>
              <a:rPr lang="en-US" sz="2400" b="1" dirty="0"/>
              <a:t>That we </a:t>
            </a:r>
            <a:r>
              <a:rPr lang="en-US" sz="2400" b="1" i="1" dirty="0"/>
              <a:t>henceforth</a:t>
            </a:r>
            <a:r>
              <a:rPr lang="en-US" sz="2400" b="1" dirty="0"/>
              <a:t> be no more children, tossed to and </a:t>
            </a:r>
            <a:r>
              <a:rPr lang="en-US" sz="2400" b="1" dirty="0" err="1"/>
              <a:t>fro</a:t>
            </a:r>
            <a:r>
              <a:rPr lang="en-US" sz="2400" b="1" dirty="0"/>
              <a:t>, and carried about with every wind of doctrine, by the sleight of men, </a:t>
            </a:r>
            <a:r>
              <a:rPr lang="en-US" sz="2400" b="1" i="1" dirty="0"/>
              <a:t>and</a:t>
            </a:r>
            <a:r>
              <a:rPr lang="en-US" sz="2400" b="1" dirty="0"/>
              <a:t> cunning craftiness, whereby they lie in wait to deceive;</a:t>
            </a:r>
          </a:p>
        </p:txBody>
      </p:sp>
      <p:sp>
        <p:nvSpPr>
          <p:cNvPr id="2" name="Rectangle 1"/>
          <p:cNvSpPr/>
          <p:nvPr/>
        </p:nvSpPr>
        <p:spPr>
          <a:xfrm>
            <a:off x="11746044" y="6401191"/>
            <a:ext cx="445956" cy="369332"/>
          </a:xfrm>
          <a:prstGeom prst="rect">
            <a:avLst/>
          </a:prstGeom>
        </p:spPr>
        <p:txBody>
          <a:bodyPr wrap="none">
            <a:spAutoFit/>
          </a:bodyPr>
          <a:lstStyle/>
          <a:p>
            <a:r>
              <a:rPr lang="en-US" b="1" dirty="0">
                <a:solidFill>
                  <a:srgbClr val="444444"/>
                </a:solidFill>
              </a:rPr>
              <a:t>(7)</a:t>
            </a:r>
            <a:endParaRPr lang="en-US" dirty="0"/>
          </a:p>
        </p:txBody>
      </p:sp>
      <p:grpSp>
        <p:nvGrpSpPr>
          <p:cNvPr id="11" name="Group 10"/>
          <p:cNvGrpSpPr/>
          <p:nvPr/>
        </p:nvGrpSpPr>
        <p:grpSpPr>
          <a:xfrm>
            <a:off x="317494" y="1748510"/>
            <a:ext cx="2810519" cy="3640943"/>
            <a:chOff x="2819400" y="3657598"/>
            <a:chExt cx="1365515" cy="2048764"/>
          </a:xfrm>
        </p:grpSpPr>
        <p:sp>
          <p:nvSpPr>
            <p:cNvPr id="12" name="Rectangle 11"/>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Ephesians 4:11-14</a:t>
              </a: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Arrow: Right 4"/>
          <p:cNvSpPr/>
          <p:nvPr/>
        </p:nvSpPr>
        <p:spPr>
          <a:xfrm>
            <a:off x="3374571" y="3167743"/>
            <a:ext cx="1230086" cy="609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0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0-#ppt_w/2"/>
                                          </p:val>
                                        </p:tav>
                                        <p:tav tm="100000">
                                          <p:val>
                                            <p:strVal val="#ppt_x"/>
                                          </p:val>
                                        </p:tav>
                                      </p:tavLst>
                                    </p:anim>
                                    <p:anim calcmode="lin" valueType="num">
                                      <p:cBhvr additive="base">
                                        <p:cTn id="16"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latin typeface="Arial Narrow" panose="020B0606020202030204" pitchFamily="34" charset="0"/>
              </a:rPr>
              <a:t>Put on the New Man</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4:22-24</a:t>
            </a:r>
            <a:endParaRPr lang="en-US" dirty="0"/>
          </a:p>
        </p:txBody>
      </p:sp>
      <p:sp>
        <p:nvSpPr>
          <p:cNvPr id="2" name="Rectangle 1"/>
          <p:cNvSpPr/>
          <p:nvPr/>
        </p:nvSpPr>
        <p:spPr>
          <a:xfrm>
            <a:off x="11746044" y="6401191"/>
            <a:ext cx="445956" cy="369332"/>
          </a:xfrm>
          <a:prstGeom prst="rect">
            <a:avLst/>
          </a:prstGeom>
        </p:spPr>
        <p:txBody>
          <a:bodyPr wrap="none">
            <a:spAutoFit/>
          </a:bodyPr>
          <a:lstStyle/>
          <a:p>
            <a:r>
              <a:rPr lang="en-US" b="1" dirty="0">
                <a:solidFill>
                  <a:srgbClr val="444444"/>
                </a:solidFill>
              </a:rPr>
              <a:t>(1)</a:t>
            </a:r>
            <a:endParaRPr lang="en-US" dirty="0"/>
          </a:p>
        </p:txBody>
      </p:sp>
      <p:sp>
        <p:nvSpPr>
          <p:cNvPr id="8" name="Rectangle 7"/>
          <p:cNvSpPr/>
          <p:nvPr/>
        </p:nvSpPr>
        <p:spPr>
          <a:xfrm>
            <a:off x="3592285" y="2390393"/>
            <a:ext cx="4898572" cy="2554545"/>
          </a:xfrm>
          <a:prstGeom prst="rect">
            <a:avLst/>
          </a:prstGeom>
        </p:spPr>
        <p:txBody>
          <a:bodyPr wrap="square">
            <a:spAutoFit/>
          </a:bodyPr>
          <a:lstStyle/>
          <a:p>
            <a:pPr algn="ctr"/>
            <a:r>
              <a:rPr lang="en-US" sz="4000" b="1" dirty="0">
                <a:effectLst>
                  <a:glow rad="101600">
                    <a:schemeClr val="accent2">
                      <a:satMod val="175000"/>
                      <a:alpha val="40000"/>
                    </a:schemeClr>
                  </a:glow>
                </a:effectLst>
                <a:latin typeface="Open Sans"/>
              </a:rPr>
              <a:t>Which outfits would be appropriate for a very nice event?</a:t>
            </a:r>
            <a:endParaRPr lang="en-US" sz="4000" b="1" dirty="0">
              <a:effectLst>
                <a:glow rad="101600">
                  <a:schemeClr val="accent2">
                    <a:satMod val="175000"/>
                    <a:alpha val="40000"/>
                  </a:schemeClr>
                </a:glow>
              </a:effectLst>
            </a:endParaRPr>
          </a:p>
        </p:txBody>
      </p:sp>
      <p:pic>
        <p:nvPicPr>
          <p:cNvPr id="8194" name="Picture 2" descr="Image result for coat old and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998" y="1567531"/>
            <a:ext cx="2237175" cy="21941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uit jack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3032" y="837542"/>
            <a:ext cx="1932214" cy="251951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jeans and t shi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4344081"/>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modest long dresses with sleev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04514" y="3505199"/>
            <a:ext cx="2104799" cy="282822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606141" y="4942383"/>
            <a:ext cx="553339" cy="1692231"/>
            <a:chOff x="10765432" y="2103016"/>
            <a:chExt cx="804358" cy="2459902"/>
          </a:xfrm>
        </p:grpSpPr>
        <p:grpSp>
          <p:nvGrpSpPr>
            <p:cNvPr id="16" name="Group 15"/>
            <p:cNvGrpSpPr/>
            <p:nvPr/>
          </p:nvGrpSpPr>
          <p:grpSpPr>
            <a:xfrm>
              <a:off x="10765432" y="2103016"/>
              <a:ext cx="804358" cy="2459902"/>
              <a:chOff x="7205858" y="1350098"/>
              <a:chExt cx="1258434" cy="3848561"/>
            </a:xfrm>
          </p:grpSpPr>
          <p:grpSp>
            <p:nvGrpSpPr>
              <p:cNvPr id="18" name="Group 17"/>
              <p:cNvGrpSpPr/>
              <p:nvPr/>
            </p:nvGrpSpPr>
            <p:grpSpPr>
              <a:xfrm>
                <a:off x="7322943" y="1350098"/>
                <a:ext cx="1141349" cy="3848561"/>
                <a:chOff x="3729193" y="976912"/>
                <a:chExt cx="1141349" cy="3848561"/>
              </a:xfrm>
            </p:grpSpPr>
            <p:sp>
              <p:nvSpPr>
                <p:cNvPr id="20"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5"/>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Isosceles Triangle 18"/>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ounded Rectangle 55"/>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flipH="1">
            <a:off x="5737706" y="886079"/>
            <a:ext cx="501856" cy="1692231"/>
            <a:chOff x="10840270" y="2103016"/>
            <a:chExt cx="729520" cy="2459902"/>
          </a:xfrm>
        </p:grpSpPr>
        <p:grpSp>
          <p:nvGrpSpPr>
            <p:cNvPr id="27" name="Group 26"/>
            <p:cNvGrpSpPr/>
            <p:nvPr/>
          </p:nvGrpSpPr>
          <p:grpSpPr>
            <a:xfrm>
              <a:off x="10840270" y="2103016"/>
              <a:ext cx="729520" cy="2459902"/>
              <a:chOff x="3729193" y="976912"/>
              <a:chExt cx="1141349" cy="3848561"/>
            </a:xfrm>
          </p:grpSpPr>
          <p:sp>
            <p:nvSpPr>
              <p:cNvPr id="29"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5"/>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5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55"/>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9296400" y="0"/>
            <a:ext cx="2895600" cy="1200329"/>
          </a:xfrm>
          <a:prstGeom prst="rect">
            <a:avLst/>
          </a:prstGeom>
        </p:spPr>
        <p:txBody>
          <a:bodyPr wrap="square">
            <a:spAutoFit/>
          </a:bodyPr>
          <a:lstStyle/>
          <a:p>
            <a:pPr algn="ctr"/>
            <a:r>
              <a:rPr lang="en-US" b="1" dirty="0">
                <a:solidFill>
                  <a:srgbClr val="333333"/>
                </a:solidFill>
                <a:latin typeface="Open Sans"/>
              </a:rPr>
              <a:t>Setting aside old clothing and clothing oneself in righteousness. </a:t>
            </a:r>
            <a:endParaRPr lang="en-US" b="1" dirty="0"/>
          </a:p>
        </p:txBody>
      </p:sp>
      <p:sp>
        <p:nvSpPr>
          <p:cNvPr id="9" name="Rectangle 8"/>
          <p:cNvSpPr/>
          <p:nvPr/>
        </p:nvSpPr>
        <p:spPr>
          <a:xfrm>
            <a:off x="-1" y="0"/>
            <a:ext cx="3788229" cy="1477328"/>
          </a:xfrm>
          <a:prstGeom prst="rect">
            <a:avLst/>
          </a:prstGeom>
        </p:spPr>
        <p:txBody>
          <a:bodyPr wrap="square">
            <a:spAutoFit/>
          </a:bodyPr>
          <a:lstStyle/>
          <a:p>
            <a:r>
              <a:rPr lang="en-US" b="1" dirty="0">
                <a:solidFill>
                  <a:srgbClr val="333333"/>
                </a:solidFill>
                <a:latin typeface="Open Sans"/>
              </a:rPr>
              <a:t>The unrighteous practices the Saints should abandon, and defining the higher, more saintly manner of living they should adopt</a:t>
            </a:r>
            <a:endParaRPr lang="en-US" b="1" dirty="0"/>
          </a:p>
        </p:txBody>
      </p:sp>
    </p:spTree>
    <p:extLst>
      <p:ext uri="{BB962C8B-B14F-4D97-AF65-F5344CB8AC3E}">
        <p14:creationId xmlns:p14="http://schemas.microsoft.com/office/powerpoint/2010/main" val="28352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barn(outVertical)">
                                      <p:cBhvr>
                                        <p:cTn id="10" dur="500"/>
                                        <p:tgtEl>
                                          <p:spTgt spid="8194"/>
                                        </p:tgtEl>
                                      </p:cBhvr>
                                    </p:animEffect>
                                  </p:childTnLst>
                                </p:cTn>
                              </p:par>
                              <p:par>
                                <p:cTn id="11" presetID="16" presetClass="entr" presetSubtype="37"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barn(outVertical)">
                                      <p:cBhvr>
                                        <p:cTn id="13" dur="500"/>
                                        <p:tgtEl>
                                          <p:spTgt spid="819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par>
                                <p:cTn id="17" presetID="16" presetClass="entr" presetSubtype="37" fill="hold" nodeType="with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barn(outVertical)">
                                      <p:cBhvr>
                                        <p:cTn id="19" dur="500"/>
                                        <p:tgtEl>
                                          <p:spTgt spid="8198"/>
                                        </p:tgtEl>
                                      </p:cBhvr>
                                    </p:animEffect>
                                  </p:childTnLst>
                                </p:cTn>
                              </p:par>
                              <p:par>
                                <p:cTn id="20" presetID="16" presetClass="entr" presetSubtype="37"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par>
                                <p:cTn id="23" presetID="16" presetClass="entr" presetSubtype="37" fill="hold"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barn(outVertical)">
                                      <p:cBhvr>
                                        <p:cTn id="25"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4:14-15</a:t>
            </a:r>
            <a:endParaRPr lang="en-US" dirty="0"/>
          </a:p>
        </p:txBody>
      </p:sp>
      <p:sp>
        <p:nvSpPr>
          <p:cNvPr id="10" name="Rectangle 9"/>
          <p:cNvSpPr/>
          <p:nvPr/>
        </p:nvSpPr>
        <p:spPr>
          <a:xfrm>
            <a:off x="217714" y="491421"/>
            <a:ext cx="6030686" cy="2308324"/>
          </a:xfrm>
          <a:prstGeom prst="rect">
            <a:avLst/>
          </a:prstGeom>
        </p:spPr>
        <p:txBody>
          <a:bodyPr wrap="square">
            <a:spAutoFit/>
          </a:bodyPr>
          <a:lstStyle/>
          <a:p>
            <a:r>
              <a:rPr lang="en-US" sz="2400" b="1" dirty="0"/>
              <a:t>The old ways, so pleasing to the carnal man, are really hard to set aside. Actually, these ways are not really fulfilling and not really satisfying. But they are preoccupying, for pleasing the natural man is a full-time business. He sees to that!</a:t>
            </a:r>
            <a:endParaRPr lang="en-US" sz="2400" b="1" i="0" dirty="0">
              <a:solidFill>
                <a:srgbClr val="444444"/>
              </a:solidFill>
              <a:effectLst/>
            </a:endParaRPr>
          </a:p>
        </p:txBody>
      </p:sp>
      <p:sp>
        <p:nvSpPr>
          <p:cNvPr id="2" name="Rectangle 1"/>
          <p:cNvSpPr/>
          <p:nvPr/>
        </p:nvSpPr>
        <p:spPr>
          <a:xfrm>
            <a:off x="11746044" y="6401191"/>
            <a:ext cx="445956" cy="369332"/>
          </a:xfrm>
          <a:prstGeom prst="rect">
            <a:avLst/>
          </a:prstGeom>
        </p:spPr>
        <p:txBody>
          <a:bodyPr wrap="none">
            <a:spAutoFit/>
          </a:bodyPr>
          <a:lstStyle/>
          <a:p>
            <a:r>
              <a:rPr lang="en-US" b="1" dirty="0">
                <a:solidFill>
                  <a:srgbClr val="444444"/>
                </a:solidFill>
              </a:rPr>
              <a:t>(8)</a:t>
            </a:r>
            <a:endParaRPr lang="en-US" dirty="0"/>
          </a:p>
        </p:txBody>
      </p:sp>
      <p:sp>
        <p:nvSpPr>
          <p:cNvPr id="5" name="Rectangle 4"/>
          <p:cNvSpPr/>
          <p:nvPr/>
        </p:nvSpPr>
        <p:spPr>
          <a:xfrm>
            <a:off x="4985657" y="4152037"/>
            <a:ext cx="6096000" cy="1938992"/>
          </a:xfrm>
          <a:prstGeom prst="rect">
            <a:avLst/>
          </a:prstGeom>
        </p:spPr>
        <p:txBody>
          <a:bodyPr>
            <a:spAutoFit/>
          </a:bodyPr>
          <a:lstStyle/>
          <a:p>
            <a:r>
              <a:rPr lang="en-US" sz="2400" b="1" dirty="0">
                <a:solidFill>
                  <a:srgbClr val="444444"/>
                </a:solidFill>
              </a:rPr>
              <a:t>"Of course, what is really to be jettisoned, put off, is anger, selfishness, malice, injustice, impatience, filthy communication, and so forth, while we put on kindness, meekness, long-suffering, and so on.”</a:t>
            </a:r>
            <a:endParaRPr lang="en-US" sz="24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143" y="135194"/>
            <a:ext cx="970547" cy="1214636"/>
          </a:xfrm>
          <a:prstGeom prst="rect">
            <a:avLst/>
          </a:prstGeom>
        </p:spPr>
      </p:pic>
      <p:pic>
        <p:nvPicPr>
          <p:cNvPr id="9218" name="Picture 2" descr="Image result for what do you see in the mirr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99" y="1884363"/>
            <a:ext cx="4528457" cy="19399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00949" y="3509422"/>
            <a:ext cx="3814031" cy="2771636"/>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954935" y="4841656"/>
              <a:ext cx="2093481" cy="1035160"/>
            </a:xfrm>
            <a:prstGeom prst="rect">
              <a:avLst/>
            </a:prstGeom>
          </p:spPr>
          <p:txBody>
            <a:bodyPr wrap="square">
              <a:spAutoFit/>
            </a:bodyPr>
            <a:lstStyle/>
            <a:p>
              <a:pPr algn="ctr"/>
              <a:r>
                <a:rPr lang="en-US" b="1" dirty="0"/>
                <a:t>Disciples of Jesus Christ put off their old, sinful ways and put on new, righteous ways.</a:t>
              </a:r>
              <a:endParaRPr lang="en-US" sz="1600" dirty="0"/>
            </a:p>
          </p:txBody>
        </p:sp>
      </p:grpSp>
    </p:spTree>
    <p:extLst>
      <p:ext uri="{BB962C8B-B14F-4D97-AF65-F5344CB8AC3E}">
        <p14:creationId xmlns:p14="http://schemas.microsoft.com/office/powerpoint/2010/main" val="31507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4:27-32 (JST)</a:t>
            </a:r>
            <a:endParaRPr lang="en-US" dirty="0"/>
          </a:p>
        </p:txBody>
      </p:sp>
      <p:sp>
        <p:nvSpPr>
          <p:cNvPr id="10" name="Rectangle 9"/>
          <p:cNvSpPr/>
          <p:nvPr/>
        </p:nvSpPr>
        <p:spPr>
          <a:xfrm>
            <a:off x="1001484" y="132193"/>
            <a:ext cx="10580915" cy="584775"/>
          </a:xfrm>
          <a:prstGeom prst="rect">
            <a:avLst/>
          </a:prstGeom>
        </p:spPr>
        <p:txBody>
          <a:bodyPr wrap="square">
            <a:spAutoFit/>
          </a:bodyPr>
          <a:lstStyle/>
          <a:p>
            <a:r>
              <a:rPr lang="en-US" sz="3200" b="1" dirty="0"/>
              <a:t>“Be ye angry, and sin not” = “</a:t>
            </a:r>
            <a:r>
              <a:rPr lang="en-US" sz="3200" b="1" i="1" dirty="0"/>
              <a:t>Can ye be</a:t>
            </a:r>
            <a:r>
              <a:rPr lang="en-US" sz="3200" b="1" dirty="0"/>
              <a:t> angry, and </a:t>
            </a:r>
            <a:r>
              <a:rPr lang="en-US" sz="3200" b="1" i="1" dirty="0"/>
              <a:t>not sin</a:t>
            </a:r>
            <a:r>
              <a:rPr lang="en-US" sz="3200" b="1" dirty="0"/>
              <a:t>?”</a:t>
            </a:r>
            <a:endParaRPr lang="en-US" sz="3200" b="1" i="0" dirty="0">
              <a:solidFill>
                <a:srgbClr val="444444"/>
              </a:solidFill>
              <a:effectLst/>
            </a:endParaRPr>
          </a:p>
        </p:txBody>
      </p:sp>
      <p:sp>
        <p:nvSpPr>
          <p:cNvPr id="2" name="Rectangle 1"/>
          <p:cNvSpPr/>
          <p:nvPr/>
        </p:nvSpPr>
        <p:spPr>
          <a:xfrm>
            <a:off x="11746044" y="6401191"/>
            <a:ext cx="445956" cy="369332"/>
          </a:xfrm>
          <a:prstGeom prst="rect">
            <a:avLst/>
          </a:prstGeom>
        </p:spPr>
        <p:txBody>
          <a:bodyPr wrap="none">
            <a:spAutoFit/>
          </a:bodyPr>
          <a:lstStyle/>
          <a:p>
            <a:r>
              <a:rPr lang="en-US" b="1" dirty="0">
                <a:solidFill>
                  <a:srgbClr val="444444"/>
                </a:solidFill>
              </a:rPr>
              <a:t>(9)</a:t>
            </a:r>
            <a:endParaRPr lang="en-US" dirty="0"/>
          </a:p>
        </p:txBody>
      </p:sp>
      <p:sp>
        <p:nvSpPr>
          <p:cNvPr id="4" name="Rectangle 3"/>
          <p:cNvSpPr/>
          <p:nvPr/>
        </p:nvSpPr>
        <p:spPr>
          <a:xfrm>
            <a:off x="195943" y="2100668"/>
            <a:ext cx="4561114" cy="3693319"/>
          </a:xfrm>
          <a:prstGeom prst="rect">
            <a:avLst/>
          </a:prstGeom>
        </p:spPr>
        <p:txBody>
          <a:bodyPr wrap="square">
            <a:spAutoFit/>
          </a:bodyPr>
          <a:lstStyle/>
          <a:p>
            <a:r>
              <a:rPr lang="en-US" b="1" dirty="0">
                <a:solidFill>
                  <a:srgbClr val="333333"/>
                </a:solidFill>
                <a:latin typeface="Open Sans"/>
              </a:rPr>
              <a:t>“A cunning part of [Satan’s] strategy is to dissociate anger from agency, making us believe that we are victims of an emotion that we cannot control. </a:t>
            </a:r>
          </a:p>
          <a:p>
            <a:endParaRPr lang="en-US" b="1" dirty="0">
              <a:solidFill>
                <a:srgbClr val="333333"/>
              </a:solidFill>
              <a:latin typeface="Open Sans"/>
            </a:endParaRPr>
          </a:p>
          <a:p>
            <a:r>
              <a:rPr lang="en-US" b="1" dirty="0">
                <a:solidFill>
                  <a:srgbClr val="333333"/>
                </a:solidFill>
                <a:latin typeface="Open Sans"/>
              </a:rPr>
              <a:t>We hear, ‘I lost my temper.’ Losing one’s temper is an interesting choice of words that has become a widely used idiom. </a:t>
            </a:r>
          </a:p>
          <a:p>
            <a:endParaRPr lang="en-US" b="1" dirty="0">
              <a:solidFill>
                <a:srgbClr val="333333"/>
              </a:solidFill>
              <a:latin typeface="Open Sans"/>
            </a:endParaRPr>
          </a:p>
          <a:p>
            <a:r>
              <a:rPr lang="en-US" b="1" dirty="0">
                <a:solidFill>
                  <a:srgbClr val="333333"/>
                </a:solidFill>
                <a:latin typeface="Open Sans"/>
              </a:rPr>
              <a:t>To ‘lose something’ implies ‘not meaning to,’ ‘accidental,’ ‘involuntary,’ ‘not responsible’—careless perhaps but ‘not responsible.’</a:t>
            </a:r>
            <a:endParaRPr lang="en-US" b="1" dirty="0"/>
          </a:p>
        </p:txBody>
      </p:sp>
      <p:sp>
        <p:nvSpPr>
          <p:cNvPr id="6" name="Rectangle 5"/>
          <p:cNvSpPr/>
          <p:nvPr/>
        </p:nvSpPr>
        <p:spPr>
          <a:xfrm>
            <a:off x="2721429" y="746649"/>
            <a:ext cx="6705601" cy="923330"/>
          </a:xfrm>
          <a:prstGeom prst="rect">
            <a:avLst/>
          </a:prstGeom>
          <a:solidFill>
            <a:schemeClr val="tx2">
              <a:lumMod val="40000"/>
              <a:lumOff val="60000"/>
            </a:schemeClr>
          </a:solidFill>
        </p:spPr>
        <p:txBody>
          <a:bodyPr wrap="square">
            <a:spAutoFit/>
          </a:bodyPr>
          <a:lstStyle/>
          <a:p>
            <a:r>
              <a:rPr lang="en-US" b="1" i="1" dirty="0">
                <a:solidFill>
                  <a:schemeClr val="bg1"/>
                </a:solidFill>
                <a:latin typeface="Palatino"/>
              </a:rPr>
              <a:t>But I say unto you, That whosoever is angry with his brother without a cause shall be in danger of the judgment:</a:t>
            </a:r>
          </a:p>
          <a:p>
            <a:r>
              <a:rPr lang="en-US" b="1" i="1" dirty="0">
                <a:solidFill>
                  <a:schemeClr val="bg1"/>
                </a:solidFill>
                <a:latin typeface="Palatino"/>
              </a:rPr>
              <a:t>Matthew 5:22</a:t>
            </a:r>
            <a:endParaRPr lang="en-US" b="1" i="1" dirty="0">
              <a:solidFill>
                <a:schemeClr val="bg1"/>
              </a:solidFill>
            </a:endParaRPr>
          </a:p>
        </p:txBody>
      </p:sp>
      <p:pic>
        <p:nvPicPr>
          <p:cNvPr id="11266" name="Picture 2" descr="Image result for Elder Lynn G. Robb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3570" y="5399314"/>
            <a:ext cx="957943" cy="11974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858" y="4217534"/>
            <a:ext cx="2122714" cy="15522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cartoon losing tem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907" y="184581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83285" y="1811609"/>
            <a:ext cx="4310743" cy="3970318"/>
          </a:xfrm>
          <a:prstGeom prst="rect">
            <a:avLst/>
          </a:prstGeom>
        </p:spPr>
        <p:txBody>
          <a:bodyPr wrap="square">
            <a:spAutoFit/>
          </a:bodyPr>
          <a:lstStyle/>
          <a:p>
            <a:r>
              <a:rPr lang="en-US" b="1" dirty="0">
                <a:solidFill>
                  <a:srgbClr val="333333"/>
                </a:solidFill>
                <a:latin typeface="Open Sans"/>
              </a:rPr>
              <a:t>“‘He made me mad.’ This is another phrase we hear, also implying lack of control or agency. </a:t>
            </a:r>
          </a:p>
          <a:p>
            <a:endParaRPr lang="en-US" b="1" dirty="0">
              <a:solidFill>
                <a:srgbClr val="333333"/>
              </a:solidFill>
              <a:latin typeface="Open Sans"/>
            </a:endParaRPr>
          </a:p>
          <a:p>
            <a:r>
              <a:rPr lang="en-US" b="1" dirty="0">
                <a:solidFill>
                  <a:srgbClr val="333333"/>
                </a:solidFill>
                <a:latin typeface="Open Sans"/>
              </a:rPr>
              <a:t>This is a myth that must be debunked. No one makes us mad. Others don’t make us angry. </a:t>
            </a:r>
          </a:p>
          <a:p>
            <a:endParaRPr lang="en-US" b="1" dirty="0">
              <a:solidFill>
                <a:srgbClr val="333333"/>
              </a:solidFill>
              <a:latin typeface="Open Sans"/>
            </a:endParaRPr>
          </a:p>
          <a:p>
            <a:r>
              <a:rPr lang="en-US" b="1" dirty="0">
                <a:solidFill>
                  <a:srgbClr val="333333"/>
                </a:solidFill>
                <a:latin typeface="Open Sans"/>
              </a:rPr>
              <a:t>There is no force involved. Becoming angry is a conscious choice, a decision; therefore, we can make the choice not to become angry. </a:t>
            </a:r>
          </a:p>
          <a:p>
            <a:endParaRPr lang="en-US" b="1" i="1" dirty="0">
              <a:solidFill>
                <a:srgbClr val="333333"/>
              </a:solidFill>
              <a:latin typeface="Open Sans"/>
            </a:endParaRPr>
          </a:p>
          <a:p>
            <a:r>
              <a:rPr lang="en-US" b="1" i="1" dirty="0">
                <a:solidFill>
                  <a:srgbClr val="333333"/>
                </a:solidFill>
                <a:latin typeface="Open Sans"/>
              </a:rPr>
              <a:t>We</a:t>
            </a:r>
            <a:r>
              <a:rPr lang="en-US" b="1" dirty="0">
                <a:solidFill>
                  <a:srgbClr val="333333"/>
                </a:solidFill>
                <a:latin typeface="Open Sans"/>
              </a:rPr>
              <a:t> choose!”</a:t>
            </a:r>
            <a:endParaRPr lang="en-US" b="1" dirty="0"/>
          </a:p>
        </p:txBody>
      </p:sp>
    </p:spTree>
    <p:extLst>
      <p:ext uri="{BB962C8B-B14F-4D97-AF65-F5344CB8AC3E}">
        <p14:creationId xmlns:p14="http://schemas.microsoft.com/office/powerpoint/2010/main" val="8938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4:29</a:t>
            </a:r>
            <a:endParaRPr lang="en-US" dirty="0"/>
          </a:p>
        </p:txBody>
      </p:sp>
      <p:sp>
        <p:nvSpPr>
          <p:cNvPr id="2" name="Rectangle 1"/>
          <p:cNvSpPr/>
          <p:nvPr/>
        </p:nvSpPr>
        <p:spPr>
          <a:xfrm>
            <a:off x="11746044" y="6401191"/>
            <a:ext cx="562975" cy="369332"/>
          </a:xfrm>
          <a:prstGeom prst="rect">
            <a:avLst/>
          </a:prstGeom>
        </p:spPr>
        <p:txBody>
          <a:bodyPr wrap="none">
            <a:spAutoFit/>
          </a:bodyPr>
          <a:lstStyle/>
          <a:p>
            <a:r>
              <a:rPr lang="en-US" b="1" dirty="0">
                <a:solidFill>
                  <a:srgbClr val="444444"/>
                </a:solidFill>
              </a:rPr>
              <a:t>(10)</a:t>
            </a:r>
            <a:endParaRPr lang="en-US" dirty="0"/>
          </a:p>
        </p:txBody>
      </p:sp>
      <p:sp>
        <p:nvSpPr>
          <p:cNvPr id="4" name="Rectangle 3"/>
          <p:cNvSpPr/>
          <p:nvPr/>
        </p:nvSpPr>
        <p:spPr>
          <a:xfrm>
            <a:off x="413657" y="1110068"/>
            <a:ext cx="5257800" cy="1754326"/>
          </a:xfrm>
          <a:prstGeom prst="rect">
            <a:avLst/>
          </a:prstGeom>
        </p:spPr>
        <p:txBody>
          <a:bodyPr wrap="square">
            <a:spAutoFit/>
          </a:bodyPr>
          <a:lstStyle/>
          <a:p>
            <a:r>
              <a:rPr lang="en-US" b="1" dirty="0"/>
              <a:t>Paul encouraged the Saints to avoid “corrupt communication,” which includes all forms of inappropriate speech: lying, deceit, vulgar or profane expressions, gossip, irreverent or disrespectful speech, and offensive, corrupt, degrading, belittling, or profane language, among others.</a:t>
            </a:r>
          </a:p>
        </p:txBody>
      </p:sp>
      <p:sp>
        <p:nvSpPr>
          <p:cNvPr id="8" name="Rectangle 7"/>
          <p:cNvSpPr/>
          <p:nvPr/>
        </p:nvSpPr>
        <p:spPr>
          <a:xfrm>
            <a:off x="5823857" y="4010523"/>
            <a:ext cx="5910943" cy="2308324"/>
          </a:xfrm>
          <a:prstGeom prst="rect">
            <a:avLst/>
          </a:prstGeom>
        </p:spPr>
        <p:txBody>
          <a:bodyPr wrap="square">
            <a:spAutoFit/>
          </a:bodyPr>
          <a:lstStyle/>
          <a:p>
            <a:r>
              <a:rPr lang="en-US" b="1" dirty="0"/>
              <a:t>"</a:t>
            </a:r>
            <a:r>
              <a:rPr lang="en-US" b="1" dirty="0" err="1"/>
              <a:t>Christlike</a:t>
            </a:r>
            <a:r>
              <a:rPr lang="en-US" b="1" dirty="0"/>
              <a:t> communications are expressions of affection and not anger, truth and not fabrication, compassion and not contention, respect and not ridicule, counsel and not criticism, correction and not condemnation. </a:t>
            </a:r>
          </a:p>
          <a:p>
            <a:endParaRPr lang="en-US" b="1" dirty="0"/>
          </a:p>
          <a:p>
            <a:r>
              <a:rPr lang="en-US" b="1" dirty="0"/>
              <a:t>They are spoken with clarity and not with confusion. They may be tender or they may be tough, but they must always be tempered.“ </a:t>
            </a:r>
          </a:p>
        </p:txBody>
      </p:sp>
      <p:sp>
        <p:nvSpPr>
          <p:cNvPr id="13" name="TextBox 12"/>
          <p:cNvSpPr txBox="1"/>
          <p:nvPr/>
        </p:nvSpPr>
        <p:spPr>
          <a:xfrm>
            <a:off x="97971" y="0"/>
            <a:ext cx="12192000" cy="830997"/>
          </a:xfrm>
          <a:prstGeom prst="rect">
            <a:avLst/>
          </a:prstGeom>
          <a:noFill/>
        </p:spPr>
        <p:txBody>
          <a:bodyPr wrap="square" rtlCol="0">
            <a:spAutoFit/>
          </a:bodyPr>
          <a:lstStyle/>
          <a:p>
            <a:pPr algn="ctr"/>
            <a:r>
              <a:rPr lang="en-US" sz="4800" dirty="0">
                <a:latin typeface="Arial Narrow" panose="020B0606020202030204" pitchFamily="34" charset="0"/>
              </a:rPr>
              <a:t>Communication—To Not Be Corrupted</a:t>
            </a:r>
          </a:p>
        </p:txBody>
      </p:sp>
      <p:pic>
        <p:nvPicPr>
          <p:cNvPr id="12290" name="Picture 2" descr="Image result for Elder L. Lionel Kendr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3685" y="141515"/>
            <a:ext cx="1031421" cy="14694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902278" y="3241223"/>
            <a:ext cx="2974522" cy="2974522"/>
            <a:chOff x="1760764" y="3099708"/>
            <a:chExt cx="2974522" cy="2974522"/>
          </a:xfrm>
        </p:grpSpPr>
        <p:pic>
          <p:nvPicPr>
            <p:cNvPr id="12294" name="Picture 6" descr="Image result for texting gif 3 d me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60764" y="3099708"/>
              <a:ext cx="2974522" cy="29745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74371" y="5399314"/>
              <a:ext cx="2917372" cy="587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6" name="Picture 8" descr="Image result for jesus spea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7487" y="1110342"/>
            <a:ext cx="2623456" cy="262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4:32</a:t>
            </a:r>
            <a:endParaRPr lang="en-US" dirty="0"/>
          </a:p>
        </p:txBody>
      </p:sp>
      <p:sp>
        <p:nvSpPr>
          <p:cNvPr id="2" name="Rectangle 1"/>
          <p:cNvSpPr/>
          <p:nvPr/>
        </p:nvSpPr>
        <p:spPr>
          <a:xfrm>
            <a:off x="11629025" y="6488668"/>
            <a:ext cx="562975" cy="369332"/>
          </a:xfrm>
          <a:prstGeom prst="rect">
            <a:avLst/>
          </a:prstGeom>
        </p:spPr>
        <p:txBody>
          <a:bodyPr wrap="none">
            <a:spAutoFit/>
          </a:bodyPr>
          <a:lstStyle/>
          <a:p>
            <a:r>
              <a:rPr lang="en-US" b="1" dirty="0">
                <a:solidFill>
                  <a:srgbClr val="444444"/>
                </a:solidFill>
              </a:rPr>
              <a:t>(11)</a:t>
            </a:r>
            <a:endParaRPr lang="en-US" dirty="0"/>
          </a:p>
        </p:txBody>
      </p:sp>
      <p:sp>
        <p:nvSpPr>
          <p:cNvPr id="4" name="Rectangle 3"/>
          <p:cNvSpPr/>
          <p:nvPr/>
        </p:nvSpPr>
        <p:spPr>
          <a:xfrm>
            <a:off x="5377543" y="1262468"/>
            <a:ext cx="5301344" cy="4524315"/>
          </a:xfrm>
          <a:prstGeom prst="rect">
            <a:avLst/>
          </a:prstGeom>
        </p:spPr>
        <p:txBody>
          <a:bodyPr wrap="square">
            <a:spAutoFit/>
          </a:bodyPr>
          <a:lstStyle/>
          <a:p>
            <a:r>
              <a:rPr lang="en-US" sz="2400" b="1" dirty="0"/>
              <a:t>"In such homes, where we are 'kind one to another, tenderhearted, forgiving one another,’ where we are holding our family meetings, discussions, and councils, where we are praying, working, and playing with love as our chief motive, where we are trying to share the gospel with others and fulfill the other purposes of the Lord-in those homes there will dwell a powerful spirituality and unity that will be a lifelong strength to all family members."</a:t>
            </a:r>
          </a:p>
        </p:txBody>
      </p:sp>
      <p:sp>
        <p:nvSpPr>
          <p:cNvPr id="13" name="TextBox 12"/>
          <p:cNvSpPr txBox="1"/>
          <p:nvPr/>
        </p:nvSpPr>
        <p:spPr>
          <a:xfrm>
            <a:off x="97971" y="0"/>
            <a:ext cx="12192000" cy="830997"/>
          </a:xfrm>
          <a:prstGeom prst="rect">
            <a:avLst/>
          </a:prstGeom>
          <a:noFill/>
        </p:spPr>
        <p:txBody>
          <a:bodyPr wrap="square" rtlCol="0">
            <a:spAutoFit/>
          </a:bodyPr>
          <a:lstStyle/>
          <a:p>
            <a:pPr algn="ctr"/>
            <a:r>
              <a:rPr lang="en-US" sz="4800" dirty="0">
                <a:latin typeface="Arial Narrow" panose="020B0606020202030204" pitchFamily="34" charset="0"/>
              </a:rPr>
              <a:t>Therefore I Was Taught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3058" y="161754"/>
            <a:ext cx="1101328" cy="1447037"/>
          </a:xfrm>
          <a:prstGeom prst="rect">
            <a:avLst/>
          </a:prstGeom>
        </p:spPr>
      </p:pic>
      <p:grpSp>
        <p:nvGrpSpPr>
          <p:cNvPr id="10" name="Group 9"/>
          <p:cNvGrpSpPr/>
          <p:nvPr/>
        </p:nvGrpSpPr>
        <p:grpSpPr>
          <a:xfrm>
            <a:off x="827315" y="1924731"/>
            <a:ext cx="3913414" cy="3338708"/>
            <a:chOff x="979715" y="1228045"/>
            <a:chExt cx="3913414" cy="3338708"/>
          </a:xfrm>
        </p:grpSpPr>
        <p:pic>
          <p:nvPicPr>
            <p:cNvPr id="13314" name="Picture 2" descr="Image result for spencer w kimball and fami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29" y="1228045"/>
              <a:ext cx="3886200" cy="30956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79715" y="4289754"/>
              <a:ext cx="3831771" cy="276999"/>
            </a:xfrm>
            <a:prstGeom prst="rect">
              <a:avLst/>
            </a:prstGeom>
          </p:spPr>
          <p:txBody>
            <a:bodyPr wrap="square">
              <a:spAutoFit/>
            </a:bodyPr>
            <a:lstStyle/>
            <a:p>
              <a:r>
                <a:rPr lang="en-US" sz="1200" b="1" dirty="0">
                  <a:latin typeface="Palatino"/>
                </a:rPr>
                <a:t>The Kimball’s with grandchildren</a:t>
              </a:r>
              <a:endParaRPr lang="en-US" sz="1200" b="1" dirty="0"/>
            </a:p>
          </p:txBody>
        </p:sp>
      </p:grpSp>
    </p:spTree>
    <p:extLst>
      <p:ext uri="{BB962C8B-B14F-4D97-AF65-F5344CB8AC3E}">
        <p14:creationId xmlns:p14="http://schemas.microsoft.com/office/powerpoint/2010/main" val="128284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909310"/>
          </a:xfrm>
          <a:prstGeom prst="rect">
            <a:avLst/>
          </a:prstGeom>
          <a:noFill/>
        </p:spPr>
        <p:txBody>
          <a:bodyPr wrap="square" rtlCol="0">
            <a:spAutoFit/>
          </a:bodyPr>
          <a:lstStyle/>
          <a:p>
            <a:r>
              <a:rPr lang="en-US" b="1" dirty="0"/>
              <a:t>Sources:</a:t>
            </a:r>
          </a:p>
          <a:p>
            <a:endParaRPr lang="en-US" b="1" dirty="0"/>
          </a:p>
          <a:p>
            <a:r>
              <a:rPr lang="en-US" b="1" dirty="0"/>
              <a:t>Suggested Hymn: #3 </a:t>
            </a:r>
            <a:r>
              <a:rPr lang="en-US" b="1" i="1" dirty="0"/>
              <a:t>Now Let Us Rejoice</a:t>
            </a:r>
          </a:p>
          <a:p>
            <a:endParaRPr lang="en-US" b="1" dirty="0"/>
          </a:p>
          <a:p>
            <a:endParaRPr lang="en-US" b="1" dirty="0"/>
          </a:p>
          <a:p>
            <a:pPr marL="342900" indent="-342900">
              <a:buFontTx/>
              <a:buAutoNum type="arabicPeriod"/>
            </a:pPr>
            <a:r>
              <a:rPr lang="en-US" b="1" dirty="0"/>
              <a:t>New Testament Institute Student Manual Chapter 44</a:t>
            </a:r>
          </a:p>
          <a:p>
            <a:pPr marL="342900" indent="-342900">
              <a:buFontTx/>
              <a:buAutoNum type="arabicPeriod"/>
            </a:pPr>
            <a:r>
              <a:rPr lang="en-US" b="1" dirty="0"/>
              <a:t>Chieko N. Okazaki (</a:t>
            </a:r>
            <a:r>
              <a:rPr lang="en-US" b="1" i="1" dirty="0"/>
              <a:t>Aloha!</a:t>
            </a:r>
            <a:r>
              <a:rPr lang="en-US" b="1" dirty="0"/>
              <a:t> [Salt Lake City: Deseret Book Co., 1995], 96.)</a:t>
            </a:r>
          </a:p>
          <a:p>
            <a:pPr marL="342900" indent="-342900">
              <a:buFontTx/>
              <a:buAutoNum type="arabicPeriod"/>
            </a:pPr>
            <a:r>
              <a:rPr lang="en-US" b="1" dirty="0"/>
              <a:t>Elder Delbert L. </a:t>
            </a:r>
            <a:r>
              <a:rPr lang="en-US" b="1" dirty="0" err="1"/>
              <a:t>Stapley</a:t>
            </a:r>
            <a:r>
              <a:rPr lang="en-US" b="1" dirty="0"/>
              <a:t> (“What Constitutes the True Church,”</a:t>
            </a:r>
            <a:r>
              <a:rPr lang="en-US" b="1" i="1" dirty="0"/>
              <a:t> Ensign,</a:t>
            </a:r>
            <a:r>
              <a:rPr lang="en-US" b="1" dirty="0"/>
              <a:t> May 1977, 22).</a:t>
            </a:r>
          </a:p>
          <a:p>
            <a:pPr marL="342900" indent="-342900">
              <a:buFontTx/>
              <a:buAutoNum type="arabicPeriod"/>
            </a:pPr>
            <a:r>
              <a:rPr lang="en-US" b="1" dirty="0">
                <a:solidFill>
                  <a:srgbClr val="333333"/>
                </a:solidFill>
              </a:rPr>
              <a:t>Elder Bruce R. McConkie (</a:t>
            </a:r>
            <a:r>
              <a:rPr lang="en-US" b="1" i="1" dirty="0">
                <a:solidFill>
                  <a:srgbClr val="333333"/>
                </a:solidFill>
              </a:rPr>
              <a:t>Doctrinal New Testament Commentary,</a:t>
            </a:r>
            <a:r>
              <a:rPr lang="en-US" b="1" dirty="0">
                <a:solidFill>
                  <a:srgbClr val="333333"/>
                </a:solidFill>
              </a:rPr>
              <a:t> 2:509).</a:t>
            </a:r>
          </a:p>
          <a:p>
            <a:pPr marL="342900" indent="-342900">
              <a:buFontTx/>
              <a:buAutoNum type="arabicPeriod"/>
            </a:pPr>
            <a:r>
              <a:rPr lang="en-US" b="1" i="1" dirty="0"/>
              <a:t>Teachings of Presidents of the Church: Joseph Smith</a:t>
            </a:r>
            <a:r>
              <a:rPr lang="en-US" b="1" dirty="0"/>
              <a:t> [2007], 140</a:t>
            </a:r>
          </a:p>
          <a:p>
            <a:pPr marL="342900" indent="-342900">
              <a:buFontTx/>
              <a:buAutoNum type="arabicPeriod"/>
            </a:pPr>
            <a:r>
              <a:rPr lang="en-US" b="1" dirty="0"/>
              <a:t>Bible Dictionary</a:t>
            </a:r>
          </a:p>
          <a:p>
            <a:pPr marL="342900" indent="-342900">
              <a:buFontTx/>
              <a:buAutoNum type="arabicPeriod"/>
            </a:pPr>
            <a:r>
              <a:rPr lang="en-US" b="1" dirty="0">
                <a:solidFill>
                  <a:srgbClr val="444444"/>
                </a:solidFill>
              </a:rPr>
              <a:t>Elder Joseph B. Wirthlin ("Deep Roots," </a:t>
            </a:r>
            <a:r>
              <a:rPr lang="en-US" b="1" i="1" dirty="0">
                <a:solidFill>
                  <a:srgbClr val="444444"/>
                </a:solidFill>
              </a:rPr>
              <a:t>Ensign</a:t>
            </a:r>
            <a:r>
              <a:rPr lang="en-US" b="1" dirty="0">
                <a:solidFill>
                  <a:srgbClr val="444444"/>
                </a:solidFill>
              </a:rPr>
              <a:t>, Nov. 1994, 77)</a:t>
            </a:r>
          </a:p>
          <a:p>
            <a:pPr marL="342900" indent="-342900">
              <a:buFontTx/>
              <a:buAutoNum type="arabicPeriod"/>
            </a:pPr>
            <a:r>
              <a:rPr lang="en-US" b="1" dirty="0">
                <a:solidFill>
                  <a:srgbClr val="444444"/>
                </a:solidFill>
              </a:rPr>
              <a:t>Elder Neal A. Maxwell (</a:t>
            </a:r>
            <a:r>
              <a:rPr lang="en-US" b="1" i="1" dirty="0">
                <a:solidFill>
                  <a:srgbClr val="444444"/>
                </a:solidFill>
              </a:rPr>
              <a:t>That Ye May Believe </a:t>
            </a:r>
            <a:r>
              <a:rPr lang="en-US" b="1" dirty="0">
                <a:solidFill>
                  <a:srgbClr val="444444"/>
                </a:solidFill>
              </a:rPr>
              <a:t>[Salt Lake City: </a:t>
            </a:r>
            <a:r>
              <a:rPr lang="en-US" b="1" dirty="0" err="1">
                <a:solidFill>
                  <a:srgbClr val="444444"/>
                </a:solidFill>
              </a:rPr>
              <a:t>Bookcraft</a:t>
            </a:r>
            <a:r>
              <a:rPr lang="en-US" b="1" dirty="0">
                <a:solidFill>
                  <a:srgbClr val="444444"/>
                </a:solidFill>
              </a:rPr>
              <a:t>, 1992], 18.)</a:t>
            </a:r>
          </a:p>
          <a:p>
            <a:pPr marL="342900" indent="-342900">
              <a:buFontTx/>
              <a:buAutoNum type="arabicPeriod"/>
            </a:pPr>
            <a:r>
              <a:rPr lang="en-US" b="1" dirty="0">
                <a:solidFill>
                  <a:srgbClr val="444444"/>
                </a:solidFill>
              </a:rPr>
              <a:t>Elder Lynn G. Robbins </a:t>
            </a:r>
            <a:r>
              <a:rPr lang="en-US" b="1" dirty="0"/>
              <a:t>(“Agency and Anger,”</a:t>
            </a:r>
            <a:r>
              <a:rPr lang="en-US" b="1" i="1" dirty="0"/>
              <a:t> Ensign,</a:t>
            </a:r>
            <a:r>
              <a:rPr lang="en-US" b="1" dirty="0"/>
              <a:t> May 1998, 80).</a:t>
            </a:r>
          </a:p>
          <a:p>
            <a:pPr marL="342900" indent="-342900">
              <a:buFontTx/>
              <a:buAutoNum type="arabicPeriod"/>
            </a:pPr>
            <a:r>
              <a:rPr lang="en-US" b="1" dirty="0"/>
              <a:t>Elder L. Lionel Kendrick ("</a:t>
            </a:r>
            <a:r>
              <a:rPr lang="en-US" b="1" dirty="0" err="1"/>
              <a:t>Christlike</a:t>
            </a:r>
            <a:r>
              <a:rPr lang="en-US" b="1" dirty="0"/>
              <a:t> Communications," </a:t>
            </a:r>
            <a:r>
              <a:rPr lang="en-US" b="1" i="1" dirty="0"/>
              <a:t>Ensign</a:t>
            </a:r>
            <a:r>
              <a:rPr lang="en-US" b="1" dirty="0"/>
              <a:t>, Nov. 1988, 24)</a:t>
            </a:r>
          </a:p>
          <a:p>
            <a:pPr marL="342900" indent="-342900">
              <a:buFontTx/>
              <a:buAutoNum type="arabicPeriod"/>
            </a:pPr>
            <a:r>
              <a:rPr lang="en-US" b="1" dirty="0"/>
              <a:t>President Spencer W. Kimball ("Therefore I Was Taught," </a:t>
            </a:r>
            <a:r>
              <a:rPr lang="en-US" b="1" i="1" dirty="0"/>
              <a:t>Ensign</a:t>
            </a:r>
            <a:r>
              <a:rPr lang="en-US" b="1" dirty="0"/>
              <a:t>, Jan. 1982, 5)</a:t>
            </a:r>
          </a:p>
          <a:p>
            <a:pPr marL="342900" indent="-342900">
              <a:buFontTx/>
              <a:buAutoNum type="arabicPeriod"/>
            </a:pPr>
            <a:endParaRPr lang="en-US" b="1" dirty="0"/>
          </a:p>
          <a:p>
            <a:pPr marL="342900" indent="-342900">
              <a:buFontTx/>
              <a:buAutoNum type="arabicPeriod"/>
            </a:pPr>
            <a:endParaRPr lang="en-US" b="1" dirty="0"/>
          </a:p>
          <a:p>
            <a:pPr marL="342900" indent="-342900">
              <a:buFontTx/>
              <a:buAutoNum type="arabicPeriod"/>
            </a:pPr>
            <a:endParaRPr lang="en-US" b="1" dirty="0"/>
          </a:p>
          <a:p>
            <a:pPr marL="342900" indent="-342900">
              <a:buAutoNum type="arabicPeriod"/>
            </a:pPr>
            <a:endParaRPr lang="en-US" b="1" dirty="0"/>
          </a:p>
          <a:p>
            <a:endParaRPr lang="en-US" b="1" i="1" dirty="0"/>
          </a:p>
        </p:txBody>
      </p:sp>
      <p:sp>
        <p:nvSpPr>
          <p:cNvPr id="4" name="Footer Placeholder 14">
            <a:extLst>
              <a:ext uri="{FF2B5EF4-FFF2-40B4-BE49-F238E27FC236}">
                <a16:creationId xmlns:a16="http://schemas.microsoft.com/office/drawing/2014/main" id="{1473C465-358D-454A-B61C-54E446CD02A2}"/>
              </a:ext>
            </a:extLst>
          </p:cNvPr>
          <p:cNvSpPr>
            <a:spLocks noGrp="1"/>
          </p:cNvSpPr>
          <p:nvPr/>
        </p:nvSpPr>
        <p:spPr>
          <a:xfrm>
            <a:off x="94086" y="641425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2099269"/>
              </p:ext>
            </p:extLst>
          </p:nvPr>
        </p:nvGraphicFramePr>
        <p:xfrm>
          <a:off x="0" y="0"/>
          <a:ext cx="6319318" cy="131445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PAUL’S LETTERS TO THE SAINTS AT EPHESUS AND TO PHILEMON OF COLOSSAE</a:t>
                      </a:r>
                    </a:p>
                    <a:p>
                      <a:pPr algn="ctr" fontAlgn="base"/>
                      <a:r>
                        <a:rPr lang="en-US" sz="1200" b="0" i="0" kern="1200" cap="all" dirty="0">
                          <a:solidFill>
                            <a:schemeClr val="tx1"/>
                          </a:solidFill>
                          <a:effectLst/>
                          <a:latin typeface="+mn-lt"/>
                          <a:ea typeface="+mn-ea"/>
                          <a:cs typeface="+mn-cs"/>
                        </a:rPr>
                        <a:t>WRITTEN FROM HIS IMPRISONMENT IN ROME, CA. A.D. 61–63 (EPHESIANS; PHILEMON)</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The Organization of Christ’s Church</a:t>
                      </a:r>
                    </a:p>
                  </a:txBody>
                  <a:tcPr marL="95250" marR="95250" marT="66675" marB="66675" anchor="ctr"/>
                </a:tc>
                <a:tc>
                  <a:txBody>
                    <a:bodyPr/>
                    <a:lstStyle/>
                    <a:p>
                      <a:pPr algn="l" fontAlgn="base"/>
                      <a:r>
                        <a:rPr lang="en-US">
                          <a:solidFill>
                            <a:srgbClr val="434444"/>
                          </a:solidFill>
                          <a:effectLst/>
                        </a:rPr>
                        <a:t>4:1–16</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Christ’s People Live New Lives</a:t>
                      </a:r>
                    </a:p>
                  </a:txBody>
                  <a:tcPr marL="95250" marR="95250" marT="66675" marB="66675" anchor="ctr"/>
                </a:tc>
                <a:tc>
                  <a:txBody>
                    <a:bodyPr/>
                    <a:lstStyle/>
                    <a:p>
                      <a:pPr algn="l" fontAlgn="base"/>
                      <a:r>
                        <a:rPr lang="en-US" dirty="0">
                          <a:solidFill>
                            <a:srgbClr val="434444"/>
                          </a:solidFill>
                          <a:effectLst/>
                        </a:rPr>
                        <a:t>4:17–32; 5:1–21</a:t>
                      </a:r>
                    </a:p>
                  </a:txBody>
                  <a:tcPr marL="95250" marR="95250" marT="66675" marB="66675" anchor="ctr"/>
                </a:tc>
                <a:extLst>
                  <a:ext uri="{0D108BD9-81ED-4DB2-BD59-A6C34878D82A}">
                    <a16:rowId xmlns:a16="http://schemas.microsoft.com/office/drawing/2014/main" val="10002"/>
                  </a:ext>
                </a:extLst>
              </a:tr>
            </a:tbl>
          </a:graphicData>
        </a:graphic>
      </p:graphicFrame>
      <p:sp>
        <p:nvSpPr>
          <p:cNvPr id="3" name="TextBox 2"/>
          <p:cNvSpPr txBox="1"/>
          <p:nvPr/>
        </p:nvSpPr>
        <p:spPr>
          <a:xfrm>
            <a:off x="0" y="1327445"/>
            <a:ext cx="5540721" cy="246221"/>
          </a:xfrm>
          <a:prstGeom prst="rect">
            <a:avLst/>
          </a:prstGeom>
          <a:noFill/>
        </p:spPr>
        <p:txBody>
          <a:bodyPr wrap="square" rtlCol="0">
            <a:spAutoFit/>
          </a:bodyPr>
          <a:lstStyle/>
          <a:p>
            <a:r>
              <a:rPr lang="en-US" sz="1000" dirty="0"/>
              <a:t>Life and Teachings of Jesus and His Apostles Chapter 43</a:t>
            </a:r>
          </a:p>
        </p:txBody>
      </p:sp>
      <p:sp>
        <p:nvSpPr>
          <p:cNvPr id="4" name="Rectangle 3"/>
          <p:cNvSpPr/>
          <p:nvPr/>
        </p:nvSpPr>
        <p:spPr>
          <a:xfrm>
            <a:off x="6313715" y="2686100"/>
            <a:ext cx="6096000" cy="2308324"/>
          </a:xfrm>
          <a:prstGeom prst="rect">
            <a:avLst/>
          </a:prstGeom>
          <a:ln>
            <a:solidFill>
              <a:schemeClr val="tx1"/>
            </a:solidFill>
          </a:ln>
        </p:spPr>
        <p:txBody>
          <a:bodyPr>
            <a:spAutoFit/>
          </a:bodyPr>
          <a:lstStyle/>
          <a:p>
            <a:r>
              <a:rPr lang="en-US" sz="1200" dirty="0">
                <a:latin typeface="Open Sans"/>
              </a:rPr>
              <a:t> </a:t>
            </a:r>
            <a:r>
              <a:rPr lang="en-US" sz="1200" b="1" dirty="0">
                <a:latin typeface="Open Sans"/>
              </a:rPr>
              <a:t>Ministry Ephesians 4:14-15:</a:t>
            </a:r>
          </a:p>
          <a:p>
            <a:r>
              <a:rPr lang="en-US" sz="1200" dirty="0">
                <a:latin typeface="Open Sans"/>
              </a:rPr>
              <a:t>“The ministry of the Apostles—the First Presidency and the Twelve—is to bring about that unity of the faith and to proclaim our knowledge of the Master. Our ministry is to bless the lives of all who will learn and follow the ‘more excellent way’ of the Lord [1 Corinthians 12:31; Ether 12:11]. And we are to help people prepare for their potential salvation and exaltation” Elder Russell M. Nelson (“Salvation and Exaltation,”</a:t>
            </a:r>
            <a:r>
              <a:rPr lang="en-US" sz="1200" i="1" dirty="0">
                <a:latin typeface="Open Sans"/>
              </a:rPr>
              <a:t> Ensign</a:t>
            </a:r>
            <a:r>
              <a:rPr lang="en-US" sz="1200" dirty="0">
                <a:latin typeface="Open Sans"/>
              </a:rPr>
              <a:t> or </a:t>
            </a:r>
            <a:r>
              <a:rPr lang="en-US" sz="1200" i="1" dirty="0">
                <a:latin typeface="Open Sans"/>
              </a:rPr>
              <a:t>Liahona,</a:t>
            </a:r>
            <a:r>
              <a:rPr lang="en-US" sz="1200" dirty="0">
                <a:latin typeface="Open Sans"/>
              </a:rPr>
              <a:t> May 2008, 7–8).</a:t>
            </a:r>
          </a:p>
          <a:p>
            <a:endParaRPr lang="en-US" sz="1200" dirty="0">
              <a:latin typeface="Open Sans"/>
            </a:endParaRPr>
          </a:p>
          <a:p>
            <a:r>
              <a:rPr lang="en-US" sz="1200" dirty="0">
                <a:latin typeface="Open Sans"/>
              </a:rPr>
              <a:t> “In the Church today, just as anciently, establishing the doctrine of Christ or correcting doctrinal deviations is a matter of divine revelation to those the Lord endows with apostolic authority” </a:t>
            </a:r>
            <a:r>
              <a:rPr lang="en-US" sz="1200" dirty="0">
                <a:solidFill>
                  <a:srgbClr val="333333"/>
                </a:solidFill>
                <a:latin typeface="Open Sans"/>
              </a:rPr>
              <a:t>Elder D. Todd </a:t>
            </a:r>
            <a:r>
              <a:rPr lang="en-US" sz="1200" dirty="0" err="1">
                <a:solidFill>
                  <a:srgbClr val="333333"/>
                </a:solidFill>
                <a:latin typeface="Open Sans"/>
              </a:rPr>
              <a:t>Christofferson</a:t>
            </a:r>
            <a:r>
              <a:rPr lang="en-US" sz="1200" dirty="0">
                <a:latin typeface="Open Sans"/>
              </a:rPr>
              <a:t> (“The Doctrine of Christ,”</a:t>
            </a:r>
            <a:r>
              <a:rPr lang="en-US" sz="1200" i="1" dirty="0">
                <a:latin typeface="Open Sans"/>
              </a:rPr>
              <a:t> Ensign</a:t>
            </a:r>
            <a:r>
              <a:rPr lang="en-US" sz="1200" dirty="0">
                <a:latin typeface="Open Sans"/>
              </a:rPr>
              <a:t> or </a:t>
            </a:r>
            <a:r>
              <a:rPr lang="en-US" sz="1200" i="1" dirty="0">
                <a:latin typeface="Open Sans"/>
              </a:rPr>
              <a:t>Liahona,</a:t>
            </a:r>
            <a:r>
              <a:rPr lang="en-US" sz="1200" dirty="0">
                <a:latin typeface="Open Sans"/>
              </a:rPr>
              <a:t> May 2012, 86).</a:t>
            </a:r>
            <a:endParaRPr lang="en-US" sz="1200" dirty="0"/>
          </a:p>
        </p:txBody>
      </p:sp>
      <p:sp>
        <p:nvSpPr>
          <p:cNvPr id="5" name="Rectangle 4"/>
          <p:cNvSpPr/>
          <p:nvPr/>
        </p:nvSpPr>
        <p:spPr>
          <a:xfrm>
            <a:off x="-1" y="1715909"/>
            <a:ext cx="6302829" cy="2677656"/>
          </a:xfrm>
          <a:prstGeom prst="rect">
            <a:avLst/>
          </a:prstGeom>
          <a:ln>
            <a:solidFill>
              <a:schemeClr val="tx1"/>
            </a:solidFill>
          </a:ln>
        </p:spPr>
        <p:txBody>
          <a:bodyPr wrap="square">
            <a:spAutoFit/>
          </a:bodyPr>
          <a:lstStyle/>
          <a:p>
            <a:r>
              <a:rPr lang="en-US" sz="1200" b="1" dirty="0">
                <a:solidFill>
                  <a:srgbClr val="333333"/>
                </a:solidFill>
                <a:latin typeface="Open Sans"/>
              </a:rPr>
              <a:t>Authorities of the Church Ephesians 4:14:</a:t>
            </a:r>
          </a:p>
          <a:p>
            <a:r>
              <a:rPr lang="en-US" sz="1200" dirty="0">
                <a:solidFill>
                  <a:srgbClr val="333333"/>
                </a:solidFill>
                <a:latin typeface="Open Sans"/>
              </a:rPr>
              <a:t>“The authorities which the Lord has placed in his Church constitute for the people of the Church a harbor, a place of refuge, a hitching post, as it were. No one in this Church will ever go far astray who ties himself securely to the Church Authorities whom the Lord has placed in his Church. This Church will never go astray; the Quorum of the Twelve will never lead you into bypaths; it never has and never will. There could be individuals who would falter; there will never be a majority of the Council of the Twelve on the wrong side at any time. The Lord has chosen them; he has given them specific responsibilities. And those people who stand close to them will be safe. And, conversely, whenever one begins to go his own way in opposition to authority, he is in grave danger. I would not say that those leaders whom the Lord chooses are necessarily the most brilliant, nor the most highly trained, but they are the chosen, and when chosen of the Lord they are his recognized authority, and the people who stay close to them have safety.” (Spencer W. Kimball in </a:t>
            </a:r>
            <a:r>
              <a:rPr lang="en-US" sz="1200" i="1" dirty="0">
                <a:solidFill>
                  <a:srgbClr val="333333"/>
                </a:solidFill>
                <a:latin typeface="Open Sans"/>
              </a:rPr>
              <a:t>CR,</a:t>
            </a:r>
            <a:r>
              <a:rPr lang="en-US" sz="1200" dirty="0">
                <a:solidFill>
                  <a:srgbClr val="333333"/>
                </a:solidFill>
                <a:latin typeface="Open Sans"/>
              </a:rPr>
              <a:t> Apr. 1951, 104.)</a:t>
            </a:r>
            <a:endParaRPr lang="en-US" sz="1200" dirty="0"/>
          </a:p>
        </p:txBody>
      </p:sp>
      <p:sp>
        <p:nvSpPr>
          <p:cNvPr id="6" name="Rectangle 5"/>
          <p:cNvSpPr/>
          <p:nvPr/>
        </p:nvSpPr>
        <p:spPr>
          <a:xfrm>
            <a:off x="6313714" y="0"/>
            <a:ext cx="5878286" cy="2492990"/>
          </a:xfrm>
          <a:prstGeom prst="rect">
            <a:avLst/>
          </a:prstGeom>
          <a:ln>
            <a:solidFill>
              <a:schemeClr val="tx1"/>
            </a:solidFill>
          </a:ln>
        </p:spPr>
        <p:txBody>
          <a:bodyPr wrap="square">
            <a:spAutoFit/>
          </a:bodyPr>
          <a:lstStyle/>
          <a:p>
            <a:r>
              <a:rPr lang="en-US" sz="1200" b="1" dirty="0">
                <a:solidFill>
                  <a:srgbClr val="444444"/>
                </a:solidFill>
                <a:latin typeface="Abadi" panose="020B0604020104020204" pitchFamily="34" charset="0"/>
              </a:rPr>
              <a:t>Gifts Given, Evangelists and Pastors Ephesians 4:11:</a:t>
            </a:r>
          </a:p>
          <a:p>
            <a:r>
              <a:rPr lang="en-US" sz="1200" dirty="0">
                <a:solidFill>
                  <a:srgbClr val="444444"/>
                </a:solidFill>
                <a:latin typeface="Abadi" panose="020B0604020104020204" pitchFamily="34" charset="0"/>
              </a:rPr>
              <a:t>"We now ask, all Christendom who profess to be Saints, whether they are perfect or imperfect? The general answer is, 'we are imperfect.' How do you expect to become perfect, if you do away out of your churches inspired apostles, prophets, and other officers? These are the only gifts and officers by which the Saints can be perfected. Have you got them in your midst? Millions answer 'no: we do not believe in prophets in our day.' But do you believe in 'pastors and teachers?' O yes, they are necessary. Who told you to reject the most important gifts of the church and to retain the rest? 'No one has told us to do this but our ministers, and they must be good men, and they say that apostles and prophets are no longer necessary, but that evangelists, pastors and teachers are'...Know assuredly that there never was any other plan adopted in the gospel to perfect the Saints than through apostles, prophets and other gifts." (</a:t>
            </a:r>
            <a:r>
              <a:rPr lang="en-US" sz="1200" i="1" dirty="0">
                <a:solidFill>
                  <a:srgbClr val="444444"/>
                </a:solidFill>
                <a:latin typeface="Abadi" panose="020B0604020104020204" pitchFamily="34" charset="0"/>
              </a:rPr>
              <a:t>Orson Pratt's Works</a:t>
            </a:r>
            <a:r>
              <a:rPr lang="en-US" sz="1200" dirty="0">
                <a:solidFill>
                  <a:srgbClr val="444444"/>
                </a:solidFill>
                <a:latin typeface="Abadi" panose="020B0604020104020204" pitchFamily="34" charset="0"/>
              </a:rPr>
              <a:t> [Salt Lake City: Deseret News Press, 1945], 163 - 165.)</a:t>
            </a:r>
            <a:endParaRPr lang="en-US" sz="1200" dirty="0"/>
          </a:p>
        </p:txBody>
      </p:sp>
      <p:sp>
        <p:nvSpPr>
          <p:cNvPr id="7" name="Rectangle 6"/>
          <p:cNvSpPr/>
          <p:nvPr/>
        </p:nvSpPr>
        <p:spPr>
          <a:xfrm>
            <a:off x="0" y="4381577"/>
            <a:ext cx="6313714" cy="1938992"/>
          </a:xfrm>
          <a:prstGeom prst="rect">
            <a:avLst/>
          </a:prstGeom>
          <a:ln>
            <a:solidFill>
              <a:schemeClr val="tx1"/>
            </a:solidFill>
          </a:ln>
        </p:spPr>
        <p:txBody>
          <a:bodyPr wrap="square">
            <a:spAutoFit/>
          </a:bodyPr>
          <a:lstStyle/>
          <a:p>
            <a:r>
              <a:rPr lang="en-US" sz="1200" b="1" dirty="0">
                <a:solidFill>
                  <a:srgbClr val="444444"/>
                </a:solidFill>
                <a:latin typeface="Abadi" panose="020B0604020104020204" pitchFamily="34" charset="0"/>
              </a:rPr>
              <a:t>One Lord, One Faith Ephesians 4:5:</a:t>
            </a:r>
          </a:p>
          <a:p>
            <a:r>
              <a:rPr lang="en-US" sz="1200" dirty="0">
                <a:solidFill>
                  <a:srgbClr val="444444"/>
                </a:solidFill>
                <a:latin typeface="Abadi" panose="020B0604020104020204" pitchFamily="34" charset="0"/>
              </a:rPr>
              <a:t>"Now, others may insist that </a:t>
            </a:r>
            <a:r>
              <a:rPr lang="en-US" sz="1200" i="1" dirty="0">
                <a:solidFill>
                  <a:srgbClr val="444444"/>
                </a:solidFill>
                <a:latin typeface="Abadi" panose="020B0604020104020204" pitchFamily="34" charset="0"/>
              </a:rPr>
              <a:t>this</a:t>
            </a:r>
            <a:r>
              <a:rPr lang="en-US" sz="1200" dirty="0">
                <a:solidFill>
                  <a:srgbClr val="444444"/>
                </a:solidFill>
                <a:latin typeface="Abadi" panose="020B0604020104020204" pitchFamily="34" charset="0"/>
              </a:rPr>
              <a:t> is not the true church. That is their privilege. But to claim that it does not exist anywhere, that it does not even </a:t>
            </a:r>
            <a:r>
              <a:rPr lang="en-US" sz="1200" i="1" dirty="0">
                <a:solidFill>
                  <a:srgbClr val="444444"/>
                </a:solidFill>
                <a:latin typeface="Abadi" panose="020B0604020104020204" pitchFamily="34" charset="0"/>
              </a:rPr>
              <a:t>need</a:t>
            </a:r>
            <a:r>
              <a:rPr lang="en-US" sz="1200" dirty="0">
                <a:solidFill>
                  <a:srgbClr val="444444"/>
                </a:solidFill>
                <a:latin typeface="Abadi" panose="020B0604020104020204" pitchFamily="34" charset="0"/>
              </a:rPr>
              <a:t> to exist, is to deny the scriptures.</a:t>
            </a:r>
          </a:p>
          <a:p>
            <a:r>
              <a:rPr lang="en-US" sz="1200" dirty="0">
                <a:solidFill>
                  <a:srgbClr val="444444"/>
                </a:solidFill>
                <a:latin typeface="Abadi" panose="020B0604020104020204" pitchFamily="34" charset="0"/>
              </a:rPr>
              <a:t>"The New Testament teaches of 'one Lord, one faith, one baptism' and speaks of ' [all coming] in the unity of the faith' (Eph. 4:5, 13) and of a 'restitution of all things, which God hath spoken by the mouth of all his holy prophets since the world began' (Acts 3:21.)</a:t>
            </a:r>
          </a:p>
          <a:p>
            <a:r>
              <a:rPr lang="en-US" sz="1200" dirty="0">
                <a:solidFill>
                  <a:srgbClr val="444444"/>
                </a:solidFill>
                <a:latin typeface="Abadi" panose="020B0604020104020204" pitchFamily="34" charset="0"/>
              </a:rPr>
              <a:t>"We did not invent the doctrine of the only true church. It came from the Lord. Whatever perception others have of us, however presumptuous we appear to be, whatever criticism is directed to us, we must teach it to all who will listen." Pres. Boyd K. Packer ("The Only True Church," </a:t>
            </a:r>
            <a:r>
              <a:rPr lang="en-US" sz="1200" i="1" dirty="0">
                <a:solidFill>
                  <a:srgbClr val="444444"/>
                </a:solidFill>
                <a:latin typeface="Abadi" panose="020B0604020104020204" pitchFamily="34" charset="0"/>
              </a:rPr>
              <a:t>Ensign</a:t>
            </a:r>
            <a:r>
              <a:rPr lang="en-US" sz="1200" dirty="0">
                <a:solidFill>
                  <a:srgbClr val="444444"/>
                </a:solidFill>
                <a:latin typeface="Abadi" panose="020B0604020104020204" pitchFamily="34" charset="0"/>
              </a:rPr>
              <a:t>, Nov. 1985, 82)</a:t>
            </a:r>
            <a:endParaRPr lang="en-US" sz="1200" b="0" i="0" dirty="0">
              <a:solidFill>
                <a:srgbClr val="444444"/>
              </a:solidFill>
              <a:effectLst/>
              <a:latin typeface="Abadi" panose="020B0604020104020204" pitchFamily="34" charset="0"/>
            </a:endParaRPr>
          </a:p>
        </p:txBody>
      </p:sp>
    </p:spTree>
    <p:extLst>
      <p:ext uri="{BB962C8B-B14F-4D97-AF65-F5344CB8AC3E}">
        <p14:creationId xmlns:p14="http://schemas.microsoft.com/office/powerpoint/2010/main" val="150760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r>
              <a:rPr lang="en-US" sz="1200" b="1" dirty="0">
                <a:latin typeface="Open Sans"/>
              </a:rPr>
              <a:t>Apostle:</a:t>
            </a:r>
          </a:p>
          <a:p>
            <a:r>
              <a:rPr lang="en-US" sz="1200" dirty="0">
                <a:latin typeface="Open Sans"/>
              </a:rPr>
              <a:t>The word means “one sent forth.” It was the title Jesus gave (Luke 6:13) to the Twelve whom He chose and ordained (John 15:16) to be His closest disciples during His ministry on earth and whom He sent forth to represent Him after His Ascension into heaven. </a:t>
            </a:r>
          </a:p>
          <a:p>
            <a:r>
              <a:rPr lang="en-US" sz="1200" dirty="0"/>
              <a:t>Jesus is referred to as an Apostle in Heb. 3:1–2, a designation meaning that He is the personal and select representative of the Father.</a:t>
            </a:r>
          </a:p>
        </p:txBody>
      </p:sp>
      <p:sp>
        <p:nvSpPr>
          <p:cNvPr id="3" name="Rectangle 2"/>
          <p:cNvSpPr/>
          <p:nvPr/>
        </p:nvSpPr>
        <p:spPr>
          <a:xfrm>
            <a:off x="0" y="1382486"/>
            <a:ext cx="6096000" cy="2677656"/>
          </a:xfrm>
          <a:prstGeom prst="rect">
            <a:avLst/>
          </a:prstGeom>
          <a:ln>
            <a:solidFill>
              <a:schemeClr val="tx1"/>
            </a:solidFill>
          </a:ln>
        </p:spPr>
        <p:txBody>
          <a:bodyPr>
            <a:spAutoFit/>
          </a:bodyPr>
          <a:lstStyle/>
          <a:p>
            <a:r>
              <a:rPr lang="en-US" sz="1200" b="1" dirty="0">
                <a:latin typeface="Open Sans"/>
              </a:rPr>
              <a:t>Prophet:</a:t>
            </a:r>
          </a:p>
          <a:p>
            <a:r>
              <a:rPr lang="en-US" sz="1200" dirty="0">
                <a:latin typeface="Open Sans"/>
              </a:rPr>
              <a:t>The work of a Hebrew prophet was to act as God’s messenger and make known God’s will….It was therefore part of the prophetic office to preserve and edit the records of the nation’s history; and such historical books as Joshua, Judges, 1 and 2 Samuel, 1 and 2 Kings were known by the Jews as the former Prophets.</a:t>
            </a:r>
          </a:p>
          <a:p>
            <a:r>
              <a:rPr lang="en-US" sz="1200" dirty="0">
                <a:latin typeface="Open Sans"/>
              </a:rPr>
              <a:t>It was also the prophet’s duty to denounce sin and foretell its punishment and to redress, so far as he could, both public and private wrongs. He was to be, above all, a preacher of righteousness. When the people had fallen away from a true faith in Jehovah, the prophets had to try to restore that faith and remove false views about the character of God and the nature of the divine requirement.</a:t>
            </a:r>
          </a:p>
          <a:p>
            <a:r>
              <a:rPr lang="en-US" sz="1200" dirty="0">
                <a:latin typeface="Open Sans"/>
              </a:rPr>
              <a:t>In certain cases prophets predicted future events, such as the very important prophecies announcing the coming of Messiah’s kingdom; but as a rule a prophet was a </a:t>
            </a:r>
            <a:r>
              <a:rPr lang="en-US" sz="1200" i="1" dirty="0" err="1">
                <a:latin typeface="Open Sans"/>
              </a:rPr>
              <a:t>forthteller</a:t>
            </a:r>
            <a:r>
              <a:rPr lang="en-US" sz="1200" dirty="0">
                <a:latin typeface="Open Sans"/>
              </a:rPr>
              <a:t> rather than a </a:t>
            </a:r>
            <a:r>
              <a:rPr lang="en-US" sz="1200" i="1" dirty="0">
                <a:latin typeface="Open Sans"/>
              </a:rPr>
              <a:t>foreteller.</a:t>
            </a:r>
            <a:r>
              <a:rPr lang="en-US" sz="1200" dirty="0">
                <a:latin typeface="Open Sans"/>
              </a:rPr>
              <a:t> In a general sense a prophet is anyone who has a testimony of Jesus Christ by the Holy Ghost, as in Num. 11:25–29; Rev. 19:10.</a:t>
            </a:r>
            <a:endParaRPr lang="en-US" sz="1200" dirty="0"/>
          </a:p>
        </p:txBody>
      </p:sp>
      <p:sp>
        <p:nvSpPr>
          <p:cNvPr id="4" name="Rectangle 3"/>
          <p:cNvSpPr/>
          <p:nvPr/>
        </p:nvSpPr>
        <p:spPr>
          <a:xfrm>
            <a:off x="0" y="4060372"/>
            <a:ext cx="6096000" cy="1384995"/>
          </a:xfrm>
          <a:prstGeom prst="rect">
            <a:avLst/>
          </a:prstGeom>
          <a:ln>
            <a:solidFill>
              <a:schemeClr val="tx1"/>
            </a:solidFill>
          </a:ln>
        </p:spPr>
        <p:txBody>
          <a:bodyPr>
            <a:spAutoFit/>
          </a:bodyPr>
          <a:lstStyle/>
          <a:p>
            <a:r>
              <a:rPr lang="en-US" sz="1200" b="1" dirty="0">
                <a:latin typeface="Open Sans"/>
              </a:rPr>
              <a:t>Patriarch:</a:t>
            </a:r>
          </a:p>
          <a:p>
            <a:r>
              <a:rPr lang="en-US" sz="1200" dirty="0">
                <a:latin typeface="Open Sans"/>
              </a:rPr>
              <a:t>A patriarch is called an evangelist in D&amp;C 107:39–52. As such, patriarch is an ordained office in the Melchizedek Priesthood. The fathers from Adam to Jacob were all patriarchs of this kind. The word as used in the Bible seems to denote also a title of honor to early leaders of the Israelites, such as David (Acts 2:29) and the 12 sons of Jacob (Acts 7:8–9). The word is of Greek derivation and means father-ruler; the Hebrew word it translates is simply </a:t>
            </a:r>
            <a:r>
              <a:rPr lang="en-US" sz="1200" i="1" dirty="0">
                <a:latin typeface="Open Sans"/>
              </a:rPr>
              <a:t>father.</a:t>
            </a:r>
            <a:endParaRPr lang="en-US" sz="1200" dirty="0"/>
          </a:p>
        </p:txBody>
      </p:sp>
      <p:sp>
        <p:nvSpPr>
          <p:cNvPr id="5" name="Rectangle 4"/>
          <p:cNvSpPr/>
          <p:nvPr/>
        </p:nvSpPr>
        <p:spPr>
          <a:xfrm>
            <a:off x="6096000" y="1393370"/>
            <a:ext cx="6096000" cy="830997"/>
          </a:xfrm>
          <a:prstGeom prst="rect">
            <a:avLst/>
          </a:prstGeom>
          <a:ln>
            <a:solidFill>
              <a:schemeClr val="tx1"/>
            </a:solidFill>
          </a:ln>
        </p:spPr>
        <p:txBody>
          <a:bodyPr>
            <a:spAutoFit/>
          </a:bodyPr>
          <a:lstStyle/>
          <a:p>
            <a:r>
              <a:rPr lang="en-US" sz="1200" b="1" dirty="0">
                <a:latin typeface="Open Sans"/>
              </a:rPr>
              <a:t>Teacher:</a:t>
            </a:r>
          </a:p>
          <a:p>
            <a:r>
              <a:rPr lang="en-US" sz="1200" dirty="0"/>
              <a:t>…to preach repentance and remission of sins through Jesus Christ, by the endurance of faith on his name to the end. Amen. Moroni 3:3</a:t>
            </a:r>
          </a:p>
          <a:p>
            <a:r>
              <a:rPr lang="en-US" sz="1200" dirty="0"/>
              <a:t>A teacher’s duty is to watch over the church: (D&amp;C 20:53)</a:t>
            </a:r>
          </a:p>
        </p:txBody>
      </p:sp>
      <p:sp>
        <p:nvSpPr>
          <p:cNvPr id="6" name="Rectangle 5"/>
          <p:cNvSpPr/>
          <p:nvPr/>
        </p:nvSpPr>
        <p:spPr>
          <a:xfrm>
            <a:off x="6096000" y="0"/>
            <a:ext cx="6096000" cy="1384995"/>
          </a:xfrm>
          <a:prstGeom prst="rect">
            <a:avLst/>
          </a:prstGeom>
          <a:ln>
            <a:solidFill>
              <a:schemeClr val="tx1"/>
            </a:solidFill>
          </a:ln>
        </p:spPr>
        <p:txBody>
          <a:bodyPr>
            <a:spAutoFit/>
          </a:bodyPr>
          <a:lstStyle/>
          <a:p>
            <a:r>
              <a:rPr lang="en-US" sz="1200" b="1" dirty="0"/>
              <a:t>Bishop:</a:t>
            </a:r>
          </a:p>
          <a:p>
            <a:pPr fontAlgn="base"/>
            <a:r>
              <a:rPr lang="en-US" sz="1200" dirty="0"/>
              <a:t>Greek </a:t>
            </a:r>
            <a:r>
              <a:rPr lang="en-US" sz="1200" i="1" dirty="0" err="1"/>
              <a:t>episkopos</a:t>
            </a:r>
            <a:r>
              <a:rPr lang="en-US" sz="1200" i="1" dirty="0"/>
              <a:t>,</a:t>
            </a:r>
            <a:r>
              <a:rPr lang="en-US" sz="1200" dirty="0"/>
              <a:t> meaning “overseer,” an office or position of responsibility. Hence, Jesus is called the “Bishop of your souls” (1 Pet. 2:21–25). Judas is also spoken of as having a “</a:t>
            </a:r>
            <a:r>
              <a:rPr lang="en-US" sz="1200" dirty="0" err="1"/>
              <a:t>bishoprick</a:t>
            </a:r>
            <a:r>
              <a:rPr lang="en-US" sz="1200" dirty="0"/>
              <a:t>,” reflecting the fact that the Twelve are overseers (Acts 1:20; D&amp;C 114).</a:t>
            </a:r>
          </a:p>
          <a:p>
            <a:pPr fontAlgn="base"/>
            <a:r>
              <a:rPr lang="en-US" sz="1200" dirty="0"/>
              <a:t>Bishop is also an ordained office in the Aaronic Priesthood (D&amp;C 20:67), and a bishop is a common judge in Israel (D&amp;C 107:74). The desirable qualifications of a bishop are listed in 1 Tim. 3:1–7; Titus 1:7–9.</a:t>
            </a:r>
            <a:endParaRPr lang="en-US" sz="1200" b="0" i="0" dirty="0">
              <a:effectLst/>
            </a:endParaRPr>
          </a:p>
        </p:txBody>
      </p:sp>
      <p:sp>
        <p:nvSpPr>
          <p:cNvPr id="7" name="Rectangle 6"/>
          <p:cNvSpPr/>
          <p:nvPr/>
        </p:nvSpPr>
        <p:spPr>
          <a:xfrm>
            <a:off x="0" y="6581001"/>
            <a:ext cx="6096000" cy="276999"/>
          </a:xfrm>
          <a:prstGeom prst="rect">
            <a:avLst/>
          </a:prstGeom>
          <a:ln>
            <a:noFill/>
          </a:ln>
        </p:spPr>
        <p:txBody>
          <a:bodyPr>
            <a:spAutoFit/>
          </a:bodyPr>
          <a:lstStyle/>
          <a:p>
            <a:r>
              <a:rPr lang="en-US" sz="1200" b="1" dirty="0">
                <a:latin typeface="Open Sans"/>
              </a:rPr>
              <a:t>Bible Dictionary</a:t>
            </a:r>
            <a:endParaRPr lang="en-US" sz="1200" dirty="0"/>
          </a:p>
        </p:txBody>
      </p:sp>
      <p:sp>
        <p:nvSpPr>
          <p:cNvPr id="8" name="Rectangle 7"/>
          <p:cNvSpPr/>
          <p:nvPr/>
        </p:nvSpPr>
        <p:spPr>
          <a:xfrm>
            <a:off x="6096000" y="2220916"/>
            <a:ext cx="6096000" cy="2308324"/>
          </a:xfrm>
          <a:prstGeom prst="rect">
            <a:avLst/>
          </a:prstGeom>
          <a:ln>
            <a:solidFill>
              <a:schemeClr val="tx1"/>
            </a:solidFill>
          </a:ln>
        </p:spPr>
        <p:txBody>
          <a:bodyPr>
            <a:spAutoFit/>
          </a:bodyPr>
          <a:lstStyle/>
          <a:p>
            <a:r>
              <a:rPr lang="en-US" sz="1200" b="1" dirty="0"/>
              <a:t>The Ministry:</a:t>
            </a:r>
          </a:p>
          <a:p>
            <a:r>
              <a:rPr lang="en-US" sz="1200" dirty="0"/>
              <a:t>The work of the ministry is to do the work of the Lord on the earth—to represent the Lord among the people, preach the gospel, and administer the ordinances thereof. The chosen servants and appointed officers in the Church of Jesus Christ are put on earth by Him to conduct the work necessary for the salvation of mankind. A minister “called of God, as was Aaron” (Heb. 5:4), and endowed with the holy priesthood, represents the Lord when he is performing his official duties and is the Lord’s agent. Therefore, what he does “according to the will of the Lord is the Lord’s business” (D&amp;C 64:29). The Lord has given apostles, prophets, evangelists, high priests, seventies, elders, bishops, priests, teachers, deacons, helps, and governments “for the perfecting of the saints, for the work of the ministry, for the edifying of the body of Christ” (the Church), until all have reached the spiritual stature of Christ, the whole body being “fitly joined together” by that which every part </a:t>
            </a:r>
            <a:r>
              <a:rPr lang="en-US" sz="1200" dirty="0" err="1"/>
              <a:t>supplieth</a:t>
            </a:r>
            <a:r>
              <a:rPr lang="en-US" sz="1200" dirty="0"/>
              <a:t>.</a:t>
            </a:r>
          </a:p>
        </p:txBody>
      </p:sp>
    </p:spTree>
    <p:extLst>
      <p:ext uri="{BB962C8B-B14F-4D97-AF65-F5344CB8AC3E}">
        <p14:creationId xmlns:p14="http://schemas.microsoft.com/office/powerpoint/2010/main" val="325769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2101" y="1049772"/>
            <a:ext cx="3917241" cy="1815882"/>
          </a:xfrm>
          <a:prstGeom prst="rect">
            <a:avLst/>
          </a:prstGeom>
          <a:noFill/>
        </p:spPr>
        <p:txBody>
          <a:bodyPr wrap="square" rtlCol="0">
            <a:spAutoFit/>
          </a:bodyPr>
          <a:lstStyle/>
          <a:p>
            <a:r>
              <a:rPr lang="en-US" sz="2800" b="1" dirty="0"/>
              <a:t>In Paul’s day, as in ours, there is only one true Church of Jesus Christ upon the earth.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Only One</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4:1-6</a:t>
            </a:r>
            <a:endParaRPr lang="en-US" dirty="0"/>
          </a:p>
        </p:txBody>
      </p:sp>
      <p:sp>
        <p:nvSpPr>
          <p:cNvPr id="2" name="Rectangle 1"/>
          <p:cNvSpPr/>
          <p:nvPr/>
        </p:nvSpPr>
        <p:spPr>
          <a:xfrm>
            <a:off x="7308517" y="1287260"/>
            <a:ext cx="4680642" cy="3170099"/>
          </a:xfrm>
          <a:prstGeom prst="rect">
            <a:avLst/>
          </a:prstGeom>
        </p:spPr>
        <p:txBody>
          <a:bodyPr wrap="square">
            <a:spAutoFit/>
          </a:bodyPr>
          <a:lstStyle/>
          <a:p>
            <a:r>
              <a:rPr lang="en-US" sz="2000" b="1" i="1" dirty="0">
                <a:solidFill>
                  <a:srgbClr val="333333"/>
                </a:solidFill>
                <a:latin typeface="Palatino"/>
              </a:rPr>
              <a:t>And also those to whom these commandments were given, might have power to lay the foundation of this church, and to bring it forth out of obscurity and out of darkness, the only true and living church upon the face of the whole earth, with which I, the Lord, am well pleased, speaking unto the church collectively and not individually— D&amp;C 1:30</a:t>
            </a:r>
            <a:endParaRPr lang="en-US" sz="2000" b="1" i="1" dirty="0"/>
          </a:p>
        </p:txBody>
      </p:sp>
      <p:grpSp>
        <p:nvGrpSpPr>
          <p:cNvPr id="8" name="Group 7"/>
          <p:cNvGrpSpPr/>
          <p:nvPr/>
        </p:nvGrpSpPr>
        <p:grpSpPr>
          <a:xfrm>
            <a:off x="3853544" y="1404257"/>
            <a:ext cx="3429000" cy="4495800"/>
            <a:chOff x="2438400" y="1219200"/>
            <a:chExt cx="3429000" cy="4495800"/>
          </a:xfrm>
          <a:solidFill>
            <a:schemeClr val="tx1"/>
          </a:solidFill>
        </p:grpSpPr>
        <p:sp>
          <p:nvSpPr>
            <p:cNvPr id="9" name="Trapezoid 8"/>
            <p:cNvSpPr/>
            <p:nvPr/>
          </p:nvSpPr>
          <p:spPr>
            <a:xfrm>
              <a:off x="2438400" y="2971800"/>
              <a:ext cx="2895600" cy="457200"/>
            </a:xfrm>
            <a:prstGeom prst="trapezoid">
              <a:avLst>
                <a:gd name="adj" fmla="val 107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3428999"/>
              <a:ext cx="2286000" cy="157842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4600" y="4876800"/>
              <a:ext cx="1981200" cy="838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95800" y="5421086"/>
              <a:ext cx="1371600" cy="29391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65170" y="5181599"/>
              <a:ext cx="1382487" cy="2612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00600" y="2514599"/>
              <a:ext cx="762000" cy="248194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4800600" y="1219200"/>
              <a:ext cx="762000" cy="1295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5660571" y="5138057"/>
            <a:ext cx="1382487" cy="2612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6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8830" y="1120675"/>
            <a:ext cx="4931943" cy="5632311"/>
          </a:xfrm>
          <a:prstGeom prst="rect">
            <a:avLst/>
          </a:prstGeom>
          <a:noFill/>
        </p:spPr>
        <p:txBody>
          <a:bodyPr wrap="square" rtlCol="0">
            <a:spAutoFit/>
          </a:bodyPr>
          <a:lstStyle/>
          <a:p>
            <a:r>
              <a:rPr lang="en-US" sz="2400" b="1" dirty="0"/>
              <a:t>"Yes, unity is important in the Church. But sometimes we misread these strong messages for unity as instructions to look alike, talk alike, dress alike, think alike, have the same number of children, keep house a certain way, have prayers at certain times,…</a:t>
            </a:r>
          </a:p>
          <a:p>
            <a:endParaRPr lang="en-US" sz="2400" b="1" dirty="0"/>
          </a:p>
          <a:p>
            <a:endParaRPr lang="en-US" sz="2400" b="1" dirty="0"/>
          </a:p>
          <a:p>
            <a:r>
              <a:rPr lang="en-US" sz="2400" b="1" dirty="0"/>
              <a:t>Complete conformity in our personalities and styles of living is not the same thing as unity of spirit, unity of testimony, and unity of faith in the Savior."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Unity of Spirit</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4:1-6</a:t>
            </a:r>
            <a:endParaRPr lang="en-US" dirty="0"/>
          </a:p>
        </p:txBody>
      </p:sp>
      <p:pic>
        <p:nvPicPr>
          <p:cNvPr id="2050" name="Picture 2" descr="Image result for Chieko N. Okaza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24" y="787651"/>
            <a:ext cx="1495425"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955971" y="2046514"/>
            <a:ext cx="4447396" cy="2525485"/>
            <a:chOff x="7315200" y="1153886"/>
            <a:chExt cx="3048000" cy="1730828"/>
          </a:xfrm>
        </p:grpSpPr>
        <p:pic>
          <p:nvPicPr>
            <p:cNvPr id="8" name="Picture 2"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167493"/>
              <a:ext cx="3048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Frame 11"/>
            <p:cNvSpPr/>
            <p:nvPr/>
          </p:nvSpPr>
          <p:spPr>
            <a:xfrm>
              <a:off x="7326086" y="1153886"/>
              <a:ext cx="3026228" cy="1730828"/>
            </a:xfrm>
            <a:prstGeom prst="frame">
              <a:avLst>
                <a:gd name="adj1" fmla="val 1627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Rectangle 14"/>
          <p:cNvSpPr/>
          <p:nvPr/>
        </p:nvSpPr>
        <p:spPr>
          <a:xfrm>
            <a:off x="11746044" y="6488668"/>
            <a:ext cx="445956" cy="369332"/>
          </a:xfrm>
          <a:prstGeom prst="rect">
            <a:avLst/>
          </a:prstGeom>
        </p:spPr>
        <p:txBody>
          <a:bodyPr wrap="none">
            <a:spAutoFit/>
          </a:bodyPr>
          <a:lstStyle/>
          <a:p>
            <a:r>
              <a:rPr lang="en-US" b="1" dirty="0"/>
              <a:t>(2)</a:t>
            </a:r>
            <a:endParaRPr lang="en-US" dirty="0"/>
          </a:p>
        </p:txBody>
      </p:sp>
    </p:spTree>
    <p:extLst>
      <p:ext uri="{BB962C8B-B14F-4D97-AF65-F5344CB8AC3E}">
        <p14:creationId xmlns:p14="http://schemas.microsoft.com/office/powerpoint/2010/main" val="2217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7058" y="1198399"/>
            <a:ext cx="4947828" cy="1323439"/>
          </a:xfrm>
          <a:prstGeom prst="rect">
            <a:avLst/>
          </a:prstGeom>
          <a:noFill/>
        </p:spPr>
        <p:txBody>
          <a:bodyPr wrap="square" rtlCol="0">
            <a:spAutoFit/>
          </a:bodyPr>
          <a:lstStyle/>
          <a:p>
            <a:r>
              <a:rPr lang="en-US" sz="2000" b="1" dirty="0"/>
              <a:t>“After Jesus put his apostles in charge of the Church anciently, they preached the same unity of doctrine and practiced the same ordinances which Jesus had given them.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Unity of Doctrine</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4:1-6</a:t>
            </a:r>
            <a:endParaRPr lang="en-US" dirty="0"/>
          </a:p>
        </p:txBody>
      </p:sp>
      <p:sp>
        <p:nvSpPr>
          <p:cNvPr id="2" name="Rectangle 1"/>
          <p:cNvSpPr/>
          <p:nvPr/>
        </p:nvSpPr>
        <p:spPr>
          <a:xfrm>
            <a:off x="5540829" y="2424222"/>
            <a:ext cx="6226628" cy="3477875"/>
          </a:xfrm>
          <a:prstGeom prst="rect">
            <a:avLst/>
          </a:prstGeom>
        </p:spPr>
        <p:txBody>
          <a:bodyPr wrap="square">
            <a:spAutoFit/>
          </a:bodyPr>
          <a:lstStyle/>
          <a:p>
            <a:r>
              <a:rPr lang="en-US" sz="2000" b="1" dirty="0">
                <a:solidFill>
                  <a:srgbClr val="333333"/>
                </a:solidFill>
                <a:latin typeface="Open Sans"/>
              </a:rPr>
              <a:t>“… As long as they remained on the earth, functioning under the authority Jesus gave them, unity of doctrine and uniformity of the ordinances prevailed. </a:t>
            </a:r>
          </a:p>
          <a:p>
            <a:endParaRPr lang="en-US" sz="2000" b="1" dirty="0">
              <a:solidFill>
                <a:srgbClr val="333333"/>
              </a:solidFill>
              <a:latin typeface="Open Sans"/>
            </a:endParaRPr>
          </a:p>
          <a:p>
            <a:r>
              <a:rPr lang="en-US" sz="2000" b="1" dirty="0">
                <a:solidFill>
                  <a:srgbClr val="333333"/>
                </a:solidFill>
                <a:latin typeface="Open Sans"/>
              </a:rPr>
              <a:t>The gospel message, which they were commanded to take to all the world, was the same to everyone everywhere. </a:t>
            </a:r>
          </a:p>
          <a:p>
            <a:endParaRPr lang="en-US" sz="2000" b="1" dirty="0">
              <a:solidFill>
                <a:srgbClr val="333333"/>
              </a:solidFill>
              <a:latin typeface="Open Sans"/>
            </a:endParaRPr>
          </a:p>
          <a:p>
            <a:r>
              <a:rPr lang="en-US" sz="2000" b="1" dirty="0">
                <a:solidFill>
                  <a:srgbClr val="333333"/>
                </a:solidFill>
                <a:latin typeface="Open Sans"/>
              </a:rPr>
              <a:t>People were not taught different gospels and then given a choice. There was only one plan for all.</a:t>
            </a:r>
            <a:endParaRPr lang="en-US" sz="2000" b="1" dirty="0"/>
          </a:p>
        </p:txBody>
      </p:sp>
      <p:sp>
        <p:nvSpPr>
          <p:cNvPr id="14" name="Rectangle 13"/>
          <p:cNvSpPr/>
          <p:nvPr/>
        </p:nvSpPr>
        <p:spPr>
          <a:xfrm>
            <a:off x="11746044" y="6488668"/>
            <a:ext cx="445956" cy="369332"/>
          </a:xfrm>
          <a:prstGeom prst="rect">
            <a:avLst/>
          </a:prstGeom>
        </p:spPr>
        <p:txBody>
          <a:bodyPr wrap="none">
            <a:spAutoFit/>
          </a:bodyPr>
          <a:lstStyle/>
          <a:p>
            <a:r>
              <a:rPr lang="en-US" b="1" dirty="0"/>
              <a:t>(3)</a:t>
            </a:r>
            <a:endParaRPr lang="en-US" dirty="0"/>
          </a:p>
        </p:txBody>
      </p:sp>
      <p:pic>
        <p:nvPicPr>
          <p:cNvPr id="3074" name="Picture 2" descr="Image result for delbert l stap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86" y="107496"/>
            <a:ext cx="974952" cy="132593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85021" y="2898321"/>
            <a:ext cx="4826514" cy="3522371"/>
            <a:chOff x="385021" y="2898321"/>
            <a:chExt cx="4826514" cy="3522371"/>
          </a:xfrm>
        </p:grpSpPr>
        <p:pic>
          <p:nvPicPr>
            <p:cNvPr id="3076" name="Picture 4" descr="Image result for jesus apost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35" y="2898321"/>
              <a:ext cx="4762500"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021" y="6205248"/>
              <a:ext cx="1199367" cy="215444"/>
            </a:xfrm>
            <a:prstGeom prst="rect">
              <a:avLst/>
            </a:prstGeom>
          </p:spPr>
          <p:txBody>
            <a:bodyPr wrap="none">
              <a:spAutoFit/>
            </a:bodyPr>
            <a:lstStyle/>
            <a:p>
              <a:r>
                <a:rPr lang="en-US" sz="800" dirty="0" err="1">
                  <a:solidFill>
                    <a:schemeClr val="bg1"/>
                  </a:solidFill>
                  <a:latin typeface="Abadi" panose="020B0604020104020204" pitchFamily="34" charset="0"/>
                </a:rPr>
                <a:t>Duccio</a:t>
              </a:r>
              <a:r>
                <a:rPr lang="en-US" sz="800" dirty="0">
                  <a:solidFill>
                    <a:schemeClr val="bg1"/>
                  </a:solidFill>
                  <a:latin typeface="Abadi" panose="020B0604020104020204" pitchFamily="34" charset="0"/>
                </a:rPr>
                <a:t> Di </a:t>
              </a:r>
              <a:r>
                <a:rPr lang="en-US" sz="800" dirty="0" err="1">
                  <a:solidFill>
                    <a:schemeClr val="bg1"/>
                  </a:solidFill>
                  <a:latin typeface="Abadi" panose="020B0604020104020204" pitchFamily="34" charset="0"/>
                </a:rPr>
                <a:t>Buoninsegna</a:t>
              </a:r>
              <a:endParaRPr lang="en-US" sz="800" dirty="0">
                <a:solidFill>
                  <a:schemeClr val="bg1"/>
                </a:solidFill>
              </a:endParaRPr>
            </a:p>
          </p:txBody>
        </p:sp>
      </p:grpSp>
    </p:spTree>
    <p:extLst>
      <p:ext uri="{BB962C8B-B14F-4D97-AF65-F5344CB8AC3E}">
        <p14:creationId xmlns:p14="http://schemas.microsoft.com/office/powerpoint/2010/main" val="23193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315" y="882713"/>
            <a:ext cx="4947828" cy="3477875"/>
          </a:xfrm>
          <a:prstGeom prst="rect">
            <a:avLst/>
          </a:prstGeom>
          <a:noFill/>
        </p:spPr>
        <p:txBody>
          <a:bodyPr wrap="square" rtlCol="0">
            <a:spAutoFit/>
          </a:bodyPr>
          <a:lstStyle/>
          <a:p>
            <a:r>
              <a:rPr lang="en-US" sz="2000" b="1" dirty="0"/>
              <a:t>“One church, one authorized ministry, one orthodox gospel doctrine, and one Holy Ghost characterized the church of Jesus Christ in His time. </a:t>
            </a:r>
          </a:p>
          <a:p>
            <a:endParaRPr lang="en-US" sz="2000" b="1" dirty="0"/>
          </a:p>
          <a:p>
            <a:r>
              <a:rPr lang="en-US" sz="2000" b="1" dirty="0"/>
              <a:t>‘For God is not the author of confusion, but of peace, as in all churches of the saints.’ </a:t>
            </a:r>
          </a:p>
          <a:p>
            <a:endParaRPr lang="en-US" sz="2000" b="1" dirty="0"/>
          </a:p>
          <a:p>
            <a:r>
              <a:rPr lang="en-US" sz="2000" b="1" dirty="0"/>
              <a:t>Thus God’s revelation to leaders of the Church of Jesus Christ was reasonable, consistent, and unified.</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Unified</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4:4-5; 1 Corinthians 14:33</a:t>
            </a:r>
            <a:endParaRPr lang="en-US" dirty="0"/>
          </a:p>
        </p:txBody>
      </p:sp>
      <p:sp>
        <p:nvSpPr>
          <p:cNvPr id="2" name="Rectangle 1"/>
          <p:cNvSpPr/>
          <p:nvPr/>
        </p:nvSpPr>
        <p:spPr>
          <a:xfrm>
            <a:off x="4833257" y="3817594"/>
            <a:ext cx="6977743" cy="2862322"/>
          </a:xfrm>
          <a:prstGeom prst="rect">
            <a:avLst/>
          </a:prstGeom>
        </p:spPr>
        <p:txBody>
          <a:bodyPr wrap="square">
            <a:spAutoFit/>
          </a:bodyPr>
          <a:lstStyle/>
          <a:p>
            <a:r>
              <a:rPr lang="en-US" sz="2000" b="1" dirty="0">
                <a:solidFill>
                  <a:srgbClr val="333333"/>
                </a:solidFill>
                <a:latin typeface="Open Sans"/>
              </a:rPr>
              <a:t>“It was only after the death of Christ’s apostles that revelation ceased. </a:t>
            </a:r>
          </a:p>
          <a:p>
            <a:endParaRPr lang="en-US" sz="2000" b="1" dirty="0">
              <a:solidFill>
                <a:srgbClr val="333333"/>
              </a:solidFill>
              <a:latin typeface="Open Sans"/>
            </a:endParaRPr>
          </a:p>
          <a:p>
            <a:r>
              <a:rPr lang="en-US" sz="2000" b="1" dirty="0">
                <a:solidFill>
                  <a:srgbClr val="333333"/>
                </a:solidFill>
                <a:latin typeface="Open Sans"/>
              </a:rPr>
              <a:t>The pure doctrines Christ taught became diluted with the philosophy of the world, and profane innovations appeared in the ordinances of the church. </a:t>
            </a:r>
          </a:p>
          <a:p>
            <a:endParaRPr lang="en-US" sz="2000" b="1" dirty="0">
              <a:solidFill>
                <a:srgbClr val="333333"/>
              </a:solidFill>
              <a:latin typeface="Open Sans"/>
            </a:endParaRPr>
          </a:p>
          <a:p>
            <a:r>
              <a:rPr lang="en-US" sz="2000" b="1" dirty="0">
                <a:solidFill>
                  <a:srgbClr val="333333"/>
                </a:solidFill>
                <a:latin typeface="Open Sans"/>
              </a:rPr>
              <a:t>Eventually, that which had once been clear and understandable became mythical and confusing.”</a:t>
            </a:r>
            <a:endParaRPr lang="en-US" sz="2000" b="1" dirty="0"/>
          </a:p>
        </p:txBody>
      </p:sp>
      <p:sp>
        <p:nvSpPr>
          <p:cNvPr id="14" name="Rectangle 13"/>
          <p:cNvSpPr/>
          <p:nvPr/>
        </p:nvSpPr>
        <p:spPr>
          <a:xfrm>
            <a:off x="11746044" y="6488668"/>
            <a:ext cx="445956" cy="369332"/>
          </a:xfrm>
          <a:prstGeom prst="rect">
            <a:avLst/>
          </a:prstGeom>
        </p:spPr>
        <p:txBody>
          <a:bodyPr wrap="none">
            <a:spAutoFit/>
          </a:bodyPr>
          <a:lstStyle/>
          <a:p>
            <a:r>
              <a:rPr lang="en-US" b="1" dirty="0"/>
              <a:t>(3)</a:t>
            </a:r>
            <a:endParaRPr lang="en-US" dirty="0"/>
          </a:p>
        </p:txBody>
      </p:sp>
      <p:pic>
        <p:nvPicPr>
          <p:cNvPr id="9" name="Picture 2" descr="Image result for delbert l stap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86" y="107496"/>
            <a:ext cx="974952" cy="13259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3485" y="1131308"/>
            <a:ext cx="4729238" cy="2540807"/>
          </a:xfrm>
          <a:prstGeom prst="rect">
            <a:avLst/>
          </a:prstGeom>
        </p:spPr>
      </p:pic>
      <p:pic>
        <p:nvPicPr>
          <p:cNvPr id="2054" name="Picture 6" descr="Image result for old bible p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628" y="4441371"/>
            <a:ext cx="2852057" cy="189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500"/>
                                        <p:tgtEl>
                                          <p:spTgt spid="20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0317" y="1960399"/>
            <a:ext cx="4581054" cy="1323439"/>
          </a:xfrm>
          <a:prstGeom prst="rect">
            <a:avLst/>
          </a:prstGeom>
          <a:noFill/>
        </p:spPr>
        <p:txBody>
          <a:bodyPr wrap="square" rtlCol="0">
            <a:spAutoFit/>
          </a:bodyPr>
          <a:lstStyle/>
          <a:p>
            <a:r>
              <a:rPr lang="en-US" sz="2000" b="1" dirty="0">
                <a:solidFill>
                  <a:srgbClr val="333333"/>
                </a:solidFill>
                <a:latin typeface="Open Sans"/>
              </a:rPr>
              <a:t>“[Jesus Christ] overcame death; all men were the captives of death until Christ captured the captivator and made death subject to him,… </a:t>
            </a:r>
            <a:endParaRPr lang="en-US" sz="2000" b="1"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Captivity Captive</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4:8</a:t>
            </a:r>
            <a:endParaRPr lang="en-US" dirty="0"/>
          </a:p>
        </p:txBody>
      </p:sp>
      <p:pic>
        <p:nvPicPr>
          <p:cNvPr id="4100" name="Picture 4" descr="Image result for jesus empty tomb"/>
          <p:cNvPicPr>
            <a:picLocks noChangeAspect="1" noChangeArrowheads="1"/>
          </p:cNvPicPr>
          <p:nvPr/>
        </p:nvPicPr>
        <p:blipFill rotWithShape="1">
          <a:blip r:embed="rId3">
            <a:extLst>
              <a:ext uri="{28A0092B-C50C-407E-A947-70E740481C1C}">
                <a14:useLocalDpi xmlns:a14="http://schemas.microsoft.com/office/drawing/2010/main" val="0"/>
              </a:ext>
            </a:extLst>
          </a:blip>
          <a:srcRect l="9272" t="4904" b="7991"/>
          <a:stretch/>
        </p:blipFill>
        <p:spPr bwMode="auto">
          <a:xfrm>
            <a:off x="6096000" y="968828"/>
            <a:ext cx="4752974" cy="30697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0744" y="4037151"/>
            <a:ext cx="4288972" cy="1754326"/>
          </a:xfrm>
          <a:prstGeom prst="rect">
            <a:avLst/>
          </a:prstGeom>
          <a:solidFill>
            <a:schemeClr val="accent1">
              <a:lumMod val="20000"/>
              <a:lumOff val="80000"/>
            </a:schemeClr>
          </a:solidFill>
        </p:spPr>
        <p:txBody>
          <a:bodyPr wrap="square">
            <a:spAutoFit/>
          </a:bodyPr>
          <a:lstStyle/>
          <a:p>
            <a:r>
              <a:rPr lang="en-US" b="1" i="1" dirty="0">
                <a:solidFill>
                  <a:srgbClr val="002060"/>
                </a:solidFill>
                <a:latin typeface="Palatino"/>
              </a:rPr>
              <a:t>Thou hast ascended on high, thou hast led captivity captive: thou hast received gifts for men; yea, for the rebellious also, that the </a:t>
            </a:r>
            <a:r>
              <a:rPr lang="en-US" b="1" i="1" cap="small" dirty="0">
                <a:solidFill>
                  <a:srgbClr val="002060"/>
                </a:solidFill>
                <a:latin typeface="Palatino"/>
              </a:rPr>
              <a:t>Lord</a:t>
            </a:r>
            <a:r>
              <a:rPr lang="en-US" b="1" i="1" dirty="0">
                <a:solidFill>
                  <a:srgbClr val="002060"/>
                </a:solidFill>
                <a:latin typeface="Palatino"/>
              </a:rPr>
              <a:t> God might dwell among them.</a:t>
            </a:r>
          </a:p>
          <a:p>
            <a:r>
              <a:rPr lang="en-US" b="1" i="1" dirty="0">
                <a:solidFill>
                  <a:srgbClr val="002060"/>
                </a:solidFill>
                <a:latin typeface="Palatino"/>
              </a:rPr>
              <a:t>Psalm 68:18</a:t>
            </a:r>
            <a:endParaRPr lang="en-US" b="1" i="1" dirty="0">
              <a:solidFill>
                <a:srgbClr val="002060"/>
              </a:solidFill>
            </a:endParaRPr>
          </a:p>
        </p:txBody>
      </p:sp>
      <p:sp>
        <p:nvSpPr>
          <p:cNvPr id="4" name="Rectangle 3"/>
          <p:cNvSpPr/>
          <p:nvPr/>
        </p:nvSpPr>
        <p:spPr>
          <a:xfrm>
            <a:off x="5094514" y="4150196"/>
            <a:ext cx="6607629" cy="2308324"/>
          </a:xfrm>
          <a:prstGeom prst="rect">
            <a:avLst/>
          </a:prstGeom>
        </p:spPr>
        <p:txBody>
          <a:bodyPr wrap="square">
            <a:spAutoFit/>
          </a:bodyPr>
          <a:lstStyle/>
          <a:p>
            <a:r>
              <a:rPr lang="en-US" b="1" dirty="0">
                <a:solidFill>
                  <a:srgbClr val="444444"/>
                </a:solidFill>
              </a:rPr>
              <a:t>"Now that Christ is ascended to heaven, we understand that he first came to earth, descending below all things in suffering the pains of every creature which </a:t>
            </a:r>
            <a:r>
              <a:rPr lang="en-US" b="1" dirty="0" err="1">
                <a:solidFill>
                  <a:srgbClr val="444444"/>
                </a:solidFill>
              </a:rPr>
              <a:t>belongeth</a:t>
            </a:r>
            <a:r>
              <a:rPr lang="en-US" b="1" dirty="0">
                <a:solidFill>
                  <a:srgbClr val="444444"/>
                </a:solidFill>
              </a:rPr>
              <a:t> to the family of Adam.</a:t>
            </a:r>
          </a:p>
          <a:p>
            <a:endParaRPr lang="en-US" b="1" dirty="0">
              <a:solidFill>
                <a:srgbClr val="444444"/>
              </a:solidFill>
            </a:endParaRPr>
          </a:p>
          <a:p>
            <a:r>
              <a:rPr lang="en-US" b="1" dirty="0">
                <a:solidFill>
                  <a:srgbClr val="444444"/>
                </a:solidFill>
              </a:rPr>
              <a:t>"He is the same being that has now ascended to his rightful place at the right hand of the Father, who through the atonement, has taken the captivity of sin and death captive and given his gifts unto men, that he might fulfill all things which the Father hath given him."</a:t>
            </a:r>
            <a:endParaRPr lang="en-US" b="1" i="0" dirty="0">
              <a:solidFill>
                <a:srgbClr val="444444"/>
              </a:solidFill>
              <a:effectLst/>
            </a:endParaRPr>
          </a:p>
        </p:txBody>
      </p:sp>
      <p:sp>
        <p:nvSpPr>
          <p:cNvPr id="8" name="Rectangle 7"/>
          <p:cNvSpPr/>
          <p:nvPr/>
        </p:nvSpPr>
        <p:spPr>
          <a:xfrm>
            <a:off x="11704366" y="6401191"/>
            <a:ext cx="487634" cy="369332"/>
          </a:xfrm>
          <a:prstGeom prst="rect">
            <a:avLst/>
          </a:prstGeom>
        </p:spPr>
        <p:txBody>
          <a:bodyPr wrap="none">
            <a:spAutoFit/>
          </a:bodyPr>
          <a:lstStyle/>
          <a:p>
            <a:r>
              <a:rPr lang="en-US" b="1" dirty="0">
                <a:solidFill>
                  <a:srgbClr val="333333"/>
                </a:solidFill>
                <a:latin typeface="Open Sans"/>
              </a:rPr>
              <a:t>(4)</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4" y="127907"/>
            <a:ext cx="1121229" cy="1565049"/>
          </a:xfrm>
          <a:prstGeom prst="rect">
            <a:avLst/>
          </a:prstGeom>
        </p:spPr>
      </p:pic>
    </p:spTree>
    <p:extLst>
      <p:ext uri="{BB962C8B-B14F-4D97-AF65-F5344CB8AC3E}">
        <p14:creationId xmlns:p14="http://schemas.microsoft.com/office/powerpoint/2010/main" val="6794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0946" y="1590286"/>
            <a:ext cx="5372368" cy="2308324"/>
          </a:xfrm>
          <a:prstGeom prst="rect">
            <a:avLst/>
          </a:prstGeom>
          <a:noFill/>
        </p:spPr>
        <p:txBody>
          <a:bodyPr wrap="square" rtlCol="0">
            <a:spAutoFit/>
          </a:bodyPr>
          <a:lstStyle/>
          <a:p>
            <a:r>
              <a:rPr lang="en-US" sz="2400" b="1" dirty="0"/>
              <a:t>“An evangelist is a Patriarch. … Wherever the Church of Christ is established in the earth, there should be a Patriarch for the benefit of the posterity of the Saints, as it was with Jacob in giving his patriarchal blessing unto his sons” (5)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Evangelists and Pastors</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4:11; 1 Peter 5:2-4</a:t>
            </a:r>
            <a:endParaRPr lang="en-US" dirty="0"/>
          </a:p>
        </p:txBody>
      </p:sp>
      <p:pic>
        <p:nvPicPr>
          <p:cNvPr id="5122" name="Picture 2" descr="man giving ble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303" y="1413901"/>
            <a:ext cx="2081211" cy="27777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38801" y="4508250"/>
            <a:ext cx="6096000" cy="1569660"/>
          </a:xfrm>
          <a:prstGeom prst="rect">
            <a:avLst/>
          </a:prstGeom>
        </p:spPr>
        <p:txBody>
          <a:bodyPr>
            <a:spAutoFit/>
          </a:bodyPr>
          <a:lstStyle/>
          <a:p>
            <a:r>
              <a:rPr lang="en-US" sz="2400" b="1" dirty="0"/>
              <a:t>A pastor is a shepherd or one who leads a flock—a fitting description of modern-day bishops, branch presidents, and stake and district presidents. (1)</a:t>
            </a:r>
          </a:p>
        </p:txBody>
      </p:sp>
      <p:pic>
        <p:nvPicPr>
          <p:cNvPr id="5124" name="Picture 4" descr="Image result for tony newman ram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4177394"/>
            <a:ext cx="1431471" cy="19881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715" y="113647"/>
            <a:ext cx="1261872" cy="1530096"/>
          </a:xfrm>
          <a:prstGeom prst="rect">
            <a:avLst/>
          </a:prstGeom>
        </p:spPr>
      </p:pic>
      <p:sp>
        <p:nvSpPr>
          <p:cNvPr id="12" name="Rectangle 11"/>
          <p:cNvSpPr/>
          <p:nvPr/>
        </p:nvSpPr>
        <p:spPr>
          <a:xfrm>
            <a:off x="2285999" y="934721"/>
            <a:ext cx="7576457" cy="369332"/>
          </a:xfrm>
          <a:prstGeom prst="rect">
            <a:avLst/>
          </a:prstGeom>
        </p:spPr>
        <p:txBody>
          <a:bodyPr wrap="square">
            <a:spAutoFit/>
          </a:bodyPr>
          <a:lstStyle/>
          <a:p>
            <a:pPr algn="ctr"/>
            <a:r>
              <a:rPr lang="en-US" b="1" dirty="0">
                <a:solidFill>
                  <a:srgbClr val="002060"/>
                </a:solidFill>
                <a:latin typeface="Open Sans"/>
              </a:rPr>
              <a:t>Titles in Paul’s Day are not the same as the titles given today</a:t>
            </a:r>
            <a:endParaRPr lang="en-US" b="1" dirty="0">
              <a:solidFill>
                <a:srgbClr val="002060"/>
              </a:solidFill>
            </a:endParaRPr>
          </a:p>
        </p:txBody>
      </p:sp>
    </p:spTree>
    <p:extLst>
      <p:ext uri="{BB962C8B-B14F-4D97-AF65-F5344CB8AC3E}">
        <p14:creationId xmlns:p14="http://schemas.microsoft.com/office/powerpoint/2010/main" val="40077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28431" y="1122199"/>
            <a:ext cx="4581054" cy="400110"/>
          </a:xfrm>
          <a:prstGeom prst="rect">
            <a:avLst/>
          </a:prstGeom>
          <a:noFill/>
        </p:spPr>
        <p:txBody>
          <a:bodyPr wrap="square" rtlCol="0">
            <a:spAutoFit/>
          </a:bodyPr>
          <a:lstStyle/>
          <a:p>
            <a:endParaRPr lang="en-US" sz="2000" b="1" dirty="0"/>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r>
              <a:rPr lang="en-US" dirty="0">
                <a:latin typeface="Palatino"/>
              </a:rPr>
              <a:t>Ephesians 4:12-14</a:t>
            </a:r>
            <a:endParaRPr lang="en-US" dirty="0"/>
          </a:p>
        </p:txBody>
      </p:sp>
      <p:grpSp>
        <p:nvGrpSpPr>
          <p:cNvPr id="8" name="Group 7"/>
          <p:cNvGrpSpPr/>
          <p:nvPr/>
        </p:nvGrpSpPr>
        <p:grpSpPr>
          <a:xfrm>
            <a:off x="307035" y="167507"/>
            <a:ext cx="3814031" cy="2771636"/>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99460" y="833642"/>
                <a:ext cx="621450" cy="986197"/>
                <a:chOff x="7031201" y="834275"/>
                <a:chExt cx="762000" cy="1488861"/>
              </a:xfrm>
            </p:grpSpPr>
            <p:sp>
              <p:nvSpPr>
                <p:cNvPr id="20"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7646520" y="1148254"/>
                <a:ext cx="621450" cy="1017899"/>
                <a:chOff x="7087348" y="824753"/>
                <a:chExt cx="762000" cy="1536722"/>
              </a:xfrm>
            </p:grpSpPr>
            <p:sp>
              <p:nvSpPr>
                <p:cNvPr id="18"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282" y="4616349"/>
              <a:ext cx="2364473" cy="1512925"/>
            </a:xfrm>
            <a:prstGeom prst="rect">
              <a:avLst/>
            </a:prstGeom>
          </p:spPr>
          <p:txBody>
            <a:bodyPr wrap="square">
              <a:spAutoFit/>
            </a:bodyPr>
            <a:lstStyle/>
            <a:p>
              <a:pPr algn="ctr"/>
              <a:r>
                <a:rPr lang="en-US" b="1" dirty="0"/>
                <a:t>The Lord has called apostles, prophets, and other Church leaders to help perfect the Saints and protect them from false doctrine</a:t>
              </a:r>
              <a:endParaRPr lang="en-US" sz="1600" dirty="0"/>
            </a:p>
          </p:txBody>
        </p:sp>
      </p:grpSp>
      <p:grpSp>
        <p:nvGrpSpPr>
          <p:cNvPr id="26" name="Group 25"/>
          <p:cNvGrpSpPr/>
          <p:nvPr/>
        </p:nvGrpSpPr>
        <p:grpSpPr>
          <a:xfrm>
            <a:off x="2058738" y="3258337"/>
            <a:ext cx="7828740" cy="2215889"/>
            <a:chOff x="534738" y="3258336"/>
            <a:chExt cx="7828740" cy="2215889"/>
          </a:xfrm>
          <a:solidFill>
            <a:schemeClr val="tx1"/>
          </a:solidFill>
        </p:grpSpPr>
        <p:grpSp>
          <p:nvGrpSpPr>
            <p:cNvPr id="27" name="Group 26"/>
            <p:cNvGrpSpPr/>
            <p:nvPr/>
          </p:nvGrpSpPr>
          <p:grpSpPr>
            <a:xfrm>
              <a:off x="534738" y="3258336"/>
              <a:ext cx="1076099" cy="1455070"/>
              <a:chOff x="6696052" y="1382055"/>
              <a:chExt cx="1076099" cy="1455070"/>
            </a:xfrm>
            <a:grpFill/>
          </p:grpSpPr>
          <p:sp>
            <p:nvSpPr>
              <p:cNvPr id="61" name="Oval 6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754147" y="3258336"/>
              <a:ext cx="1076099" cy="1455070"/>
              <a:chOff x="6696052" y="1382055"/>
              <a:chExt cx="1076099" cy="1455070"/>
            </a:xfrm>
            <a:grpFill/>
          </p:grpSpPr>
          <p:sp>
            <p:nvSpPr>
              <p:cNvPr id="59" name="Oval 5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947096" y="3258336"/>
              <a:ext cx="1076099" cy="1455070"/>
              <a:chOff x="6696052" y="1382055"/>
              <a:chExt cx="1076099" cy="1455070"/>
            </a:xfrm>
            <a:grpFill/>
          </p:grpSpPr>
          <p:sp>
            <p:nvSpPr>
              <p:cNvPr id="57" name="Oval 5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140045" y="3258336"/>
              <a:ext cx="1076099" cy="1455070"/>
              <a:chOff x="6696052" y="1382055"/>
              <a:chExt cx="1076099" cy="1455070"/>
            </a:xfrm>
            <a:grp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332994" y="3258336"/>
              <a:ext cx="1076099" cy="1455070"/>
              <a:chOff x="6696052" y="1382055"/>
              <a:chExt cx="1076099" cy="1455070"/>
            </a:xfrm>
            <a:grp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25943" y="3258336"/>
              <a:ext cx="1076099" cy="1455070"/>
              <a:chOff x="6696052" y="1382055"/>
              <a:chExt cx="1076099" cy="1455070"/>
            </a:xfrm>
            <a:grp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41927" y="4019155"/>
              <a:ext cx="1076099" cy="1455070"/>
              <a:chOff x="6696052" y="1382055"/>
              <a:chExt cx="1076099" cy="1455070"/>
            </a:xfrm>
            <a:grp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858456" y="4019155"/>
              <a:ext cx="1076099" cy="1455070"/>
              <a:chOff x="6696052" y="1382055"/>
              <a:chExt cx="1076099" cy="1455070"/>
            </a:xfrm>
            <a:grp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3661660" y="3985871"/>
              <a:ext cx="1076099" cy="1455070"/>
              <a:chOff x="6696052" y="1382055"/>
              <a:chExt cx="1076099" cy="1455070"/>
            </a:xfrm>
            <a:grp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404654" y="3985871"/>
              <a:ext cx="1076099" cy="1455070"/>
              <a:chOff x="6696052" y="1382055"/>
              <a:chExt cx="1076099" cy="1455070"/>
            </a:xfrm>
            <a:grp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287379" y="3985871"/>
              <a:ext cx="1076099" cy="1455070"/>
              <a:chOff x="6696052" y="1382055"/>
              <a:chExt cx="1076099" cy="1455070"/>
            </a:xfrm>
            <a:grp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1168101" y="3985871"/>
              <a:ext cx="1076099" cy="1455070"/>
              <a:chOff x="6696052" y="1382055"/>
              <a:chExt cx="1076099" cy="1455070"/>
            </a:xfrm>
            <a:grpFill/>
          </p:grpSpPr>
          <p:sp>
            <p:nvSpPr>
              <p:cNvPr id="39" name="Oval 3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p:cNvGrpSpPr/>
          <p:nvPr/>
        </p:nvGrpSpPr>
        <p:grpSpPr>
          <a:xfrm>
            <a:off x="4458812" y="1063427"/>
            <a:ext cx="3100584" cy="1730438"/>
            <a:chOff x="4458812" y="1063427"/>
            <a:chExt cx="3100584" cy="1730438"/>
          </a:xfrm>
        </p:grpSpPr>
        <p:grpSp>
          <p:nvGrpSpPr>
            <p:cNvPr id="64" name="Group 63"/>
            <p:cNvGrpSpPr/>
            <p:nvPr/>
          </p:nvGrpSpPr>
          <p:grpSpPr>
            <a:xfrm>
              <a:off x="4458812" y="1338795"/>
              <a:ext cx="1076099" cy="1455070"/>
              <a:chOff x="6696052" y="1382055"/>
              <a:chExt cx="1076099" cy="1455070"/>
            </a:xfrm>
            <a:solidFill>
              <a:schemeClr val="tx1"/>
            </a:solidFill>
          </p:grpSpPr>
          <p:sp>
            <p:nvSpPr>
              <p:cNvPr id="71" name="Oval 7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483297" y="1338795"/>
              <a:ext cx="1076099" cy="1455070"/>
              <a:chOff x="6696052" y="1382055"/>
              <a:chExt cx="1076099" cy="1455070"/>
            </a:xfrm>
            <a:solidFill>
              <a:schemeClr val="tx1"/>
            </a:solidFill>
          </p:grpSpPr>
          <p:sp>
            <p:nvSpPr>
              <p:cNvPr id="67" name="Oval 6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lay 6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339218" y="1063427"/>
              <a:ext cx="1271794" cy="1719683"/>
              <a:chOff x="6696052" y="1382055"/>
              <a:chExt cx="1076099" cy="1455070"/>
            </a:xfrm>
            <a:solidFill>
              <a:schemeClr val="tx1"/>
            </a:solidFill>
          </p:grpSpPr>
          <p:sp>
            <p:nvSpPr>
              <p:cNvPr id="69" name="Oval 6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2027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yellow and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0" y="-1"/>
            <a:ext cx="1219199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1541" y="1622943"/>
            <a:ext cx="1333768" cy="461665"/>
          </a:xfrm>
          <a:prstGeom prst="rect">
            <a:avLst/>
          </a:prstGeom>
          <a:solidFill>
            <a:schemeClr val="accent1">
              <a:lumMod val="75000"/>
            </a:schemeClr>
          </a:solidFill>
        </p:spPr>
        <p:txBody>
          <a:bodyPr wrap="square" rtlCol="0">
            <a:spAutoFit/>
          </a:bodyPr>
          <a:lstStyle/>
          <a:p>
            <a:pPr algn="ctr"/>
            <a:r>
              <a:rPr lang="en-US" sz="2400" b="1" dirty="0">
                <a:solidFill>
                  <a:schemeClr val="bg1"/>
                </a:solidFill>
              </a:rPr>
              <a:t>Apostles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Arial Narrow" panose="020B0606020202030204" pitchFamily="34" charset="0"/>
              </a:rPr>
              <a:t>Church Callings</a:t>
            </a:r>
            <a:endParaRPr lang="en-US" sz="4400" dirty="0">
              <a:latin typeface="Arial Narrow" panose="020B0606020202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6488668"/>
            <a:ext cx="6096000" cy="369332"/>
          </a:xfrm>
          <a:prstGeom prst="rect">
            <a:avLst/>
          </a:prstGeom>
        </p:spPr>
        <p:txBody>
          <a:bodyPr>
            <a:spAutoFit/>
          </a:bodyPr>
          <a:lstStyle/>
          <a:p>
            <a:endParaRPr lang="en-US" dirty="0"/>
          </a:p>
        </p:txBody>
      </p:sp>
      <p:sp>
        <p:nvSpPr>
          <p:cNvPr id="8" name="Rectangle 7"/>
          <p:cNvSpPr/>
          <p:nvPr/>
        </p:nvSpPr>
        <p:spPr>
          <a:xfrm>
            <a:off x="11704366" y="6488668"/>
            <a:ext cx="487634" cy="369332"/>
          </a:xfrm>
          <a:prstGeom prst="rect">
            <a:avLst/>
          </a:prstGeom>
        </p:spPr>
        <p:txBody>
          <a:bodyPr wrap="none">
            <a:spAutoFit/>
          </a:bodyPr>
          <a:lstStyle/>
          <a:p>
            <a:r>
              <a:rPr lang="en-US" b="1" dirty="0">
                <a:solidFill>
                  <a:srgbClr val="333333"/>
                </a:solidFill>
                <a:latin typeface="Open Sans"/>
              </a:rPr>
              <a:t>(6)</a:t>
            </a:r>
            <a:endParaRPr lang="en-US" dirty="0"/>
          </a:p>
        </p:txBody>
      </p:sp>
      <p:sp>
        <p:nvSpPr>
          <p:cNvPr id="13" name="TextBox 12"/>
          <p:cNvSpPr txBox="1"/>
          <p:nvPr/>
        </p:nvSpPr>
        <p:spPr>
          <a:xfrm>
            <a:off x="3076850" y="1601171"/>
            <a:ext cx="1333768" cy="461665"/>
          </a:xfrm>
          <a:prstGeom prst="rect">
            <a:avLst/>
          </a:prstGeom>
          <a:solidFill>
            <a:schemeClr val="accent1">
              <a:lumMod val="75000"/>
            </a:schemeClr>
          </a:solidFill>
        </p:spPr>
        <p:txBody>
          <a:bodyPr wrap="square" rtlCol="0">
            <a:spAutoFit/>
          </a:bodyPr>
          <a:lstStyle/>
          <a:p>
            <a:pPr algn="ctr"/>
            <a:r>
              <a:rPr lang="en-US" sz="2400" b="1" dirty="0">
                <a:solidFill>
                  <a:schemeClr val="bg1"/>
                </a:solidFill>
              </a:rPr>
              <a:t>Prophets</a:t>
            </a:r>
          </a:p>
        </p:txBody>
      </p:sp>
      <p:sp>
        <p:nvSpPr>
          <p:cNvPr id="14" name="TextBox 13"/>
          <p:cNvSpPr txBox="1"/>
          <p:nvPr/>
        </p:nvSpPr>
        <p:spPr>
          <a:xfrm>
            <a:off x="5282159" y="1590286"/>
            <a:ext cx="1627683" cy="461665"/>
          </a:xfrm>
          <a:prstGeom prst="rect">
            <a:avLst/>
          </a:prstGeom>
          <a:solidFill>
            <a:schemeClr val="accent1">
              <a:lumMod val="75000"/>
            </a:schemeClr>
          </a:solidFill>
        </p:spPr>
        <p:txBody>
          <a:bodyPr wrap="square" rtlCol="0">
            <a:spAutoFit/>
          </a:bodyPr>
          <a:lstStyle/>
          <a:p>
            <a:pPr algn="ctr"/>
            <a:r>
              <a:rPr lang="en-US" sz="2400" b="1" dirty="0">
                <a:solidFill>
                  <a:schemeClr val="bg1"/>
                </a:solidFill>
              </a:rPr>
              <a:t>Patriarchs</a:t>
            </a:r>
          </a:p>
        </p:txBody>
      </p:sp>
      <p:sp>
        <p:nvSpPr>
          <p:cNvPr id="15" name="TextBox 14"/>
          <p:cNvSpPr txBox="1"/>
          <p:nvPr/>
        </p:nvSpPr>
        <p:spPr>
          <a:xfrm>
            <a:off x="7781383" y="1579401"/>
            <a:ext cx="1333768" cy="461665"/>
          </a:xfrm>
          <a:prstGeom prst="rect">
            <a:avLst/>
          </a:prstGeom>
          <a:solidFill>
            <a:schemeClr val="accent1">
              <a:lumMod val="75000"/>
            </a:schemeClr>
          </a:solidFill>
        </p:spPr>
        <p:txBody>
          <a:bodyPr wrap="square" rtlCol="0">
            <a:spAutoFit/>
          </a:bodyPr>
          <a:lstStyle/>
          <a:p>
            <a:pPr algn="ctr"/>
            <a:r>
              <a:rPr lang="en-US" sz="2400" b="1" dirty="0">
                <a:solidFill>
                  <a:schemeClr val="bg1"/>
                </a:solidFill>
              </a:rPr>
              <a:t>Bishops</a:t>
            </a:r>
          </a:p>
        </p:txBody>
      </p:sp>
      <p:sp>
        <p:nvSpPr>
          <p:cNvPr id="16" name="TextBox 15"/>
          <p:cNvSpPr txBox="1"/>
          <p:nvPr/>
        </p:nvSpPr>
        <p:spPr>
          <a:xfrm>
            <a:off x="9986692" y="1612057"/>
            <a:ext cx="1333768" cy="461665"/>
          </a:xfrm>
          <a:prstGeom prst="rect">
            <a:avLst/>
          </a:prstGeom>
          <a:solidFill>
            <a:schemeClr val="accent1">
              <a:lumMod val="75000"/>
            </a:schemeClr>
          </a:solidFill>
        </p:spPr>
        <p:txBody>
          <a:bodyPr wrap="square" rtlCol="0">
            <a:spAutoFit/>
          </a:bodyPr>
          <a:lstStyle/>
          <a:p>
            <a:pPr algn="ctr"/>
            <a:r>
              <a:rPr lang="en-US" sz="2400" b="1" dirty="0">
                <a:solidFill>
                  <a:schemeClr val="bg1"/>
                </a:solidFill>
              </a:rPr>
              <a:t>Teachers</a:t>
            </a:r>
          </a:p>
        </p:txBody>
      </p:sp>
      <p:grpSp>
        <p:nvGrpSpPr>
          <p:cNvPr id="28" name="Group 27"/>
          <p:cNvGrpSpPr/>
          <p:nvPr/>
        </p:nvGrpSpPr>
        <p:grpSpPr>
          <a:xfrm>
            <a:off x="119742" y="2188032"/>
            <a:ext cx="2656115" cy="4518512"/>
            <a:chOff x="119742" y="2188032"/>
            <a:chExt cx="2656115" cy="4518512"/>
          </a:xfrm>
        </p:grpSpPr>
        <p:sp>
          <p:nvSpPr>
            <p:cNvPr id="2" name="Rectangle 1"/>
            <p:cNvSpPr/>
            <p:nvPr/>
          </p:nvSpPr>
          <p:spPr>
            <a:xfrm>
              <a:off x="119742" y="4121221"/>
              <a:ext cx="2656115" cy="2585323"/>
            </a:xfrm>
            <a:prstGeom prst="rect">
              <a:avLst/>
            </a:prstGeom>
            <a:solidFill>
              <a:srgbClr val="00B050"/>
            </a:solidFill>
            <a:ln>
              <a:solidFill>
                <a:schemeClr val="tx1"/>
              </a:solidFill>
            </a:ln>
          </p:spPr>
          <p:txBody>
            <a:bodyPr wrap="square">
              <a:spAutoFit/>
            </a:bodyPr>
            <a:lstStyle/>
            <a:p>
              <a:pPr algn="ctr"/>
              <a:r>
                <a:rPr lang="en-US" dirty="0">
                  <a:solidFill>
                    <a:schemeClr val="bg1"/>
                  </a:solidFill>
                  <a:latin typeface="Open Sans"/>
                </a:rPr>
                <a:t>The calling of an Apostle is to be a special witness of the name of Jesus Christ in all the world, particularly of His divinity and of His bodily resurrection from the dead </a:t>
              </a:r>
              <a:endParaRPr lang="en-US" dirty="0">
                <a:solidFill>
                  <a:schemeClr val="bg1"/>
                </a:solidFill>
              </a:endParaRPr>
            </a:p>
          </p:txBody>
        </p:sp>
        <p:sp>
          <p:nvSpPr>
            <p:cNvPr id="4" name="Arrow: Right 3"/>
            <p:cNvSpPr/>
            <p:nvPr/>
          </p:nvSpPr>
          <p:spPr>
            <a:xfrm rot="5400000">
              <a:off x="560616" y="2955473"/>
              <a:ext cx="1872340" cy="3374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347230" y="2115665"/>
            <a:ext cx="3915031" cy="3410101"/>
            <a:chOff x="4372988" y="2231575"/>
            <a:chExt cx="3915031" cy="3410101"/>
          </a:xfrm>
        </p:grpSpPr>
        <p:sp>
          <p:nvSpPr>
            <p:cNvPr id="19" name="Rectangle 18"/>
            <p:cNvSpPr/>
            <p:nvPr/>
          </p:nvSpPr>
          <p:spPr>
            <a:xfrm>
              <a:off x="4372988" y="4318237"/>
              <a:ext cx="3915031" cy="1323439"/>
            </a:xfrm>
            <a:prstGeom prst="rect">
              <a:avLst/>
            </a:prstGeom>
            <a:solidFill>
              <a:srgbClr val="00B050"/>
            </a:solidFill>
            <a:ln>
              <a:solidFill>
                <a:schemeClr val="tx1"/>
              </a:solidFill>
            </a:ln>
          </p:spPr>
          <p:txBody>
            <a:bodyPr wrap="square">
              <a:spAutoFit/>
            </a:bodyPr>
            <a:lstStyle/>
            <a:p>
              <a:pPr algn="ctr"/>
              <a:r>
                <a:rPr lang="en-US" sz="2000" dirty="0">
                  <a:solidFill>
                    <a:schemeClr val="bg1"/>
                  </a:solidFill>
                  <a:latin typeface="Open Sans"/>
                </a:rPr>
                <a:t>A patriarch is called an evangelist in. As such, patriarch is an ordained office in the Melchizedek Priesthood.</a:t>
              </a:r>
              <a:endParaRPr lang="en-US" sz="2000" dirty="0">
                <a:solidFill>
                  <a:schemeClr val="bg1"/>
                </a:solidFill>
              </a:endParaRPr>
            </a:p>
          </p:txBody>
        </p:sp>
        <p:sp>
          <p:nvSpPr>
            <p:cNvPr id="23" name="Arrow: Right 22"/>
            <p:cNvSpPr/>
            <p:nvPr/>
          </p:nvSpPr>
          <p:spPr>
            <a:xfrm rot="5400000">
              <a:off x="5176161" y="2999016"/>
              <a:ext cx="1872340" cy="3374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1023"/>
          <p:cNvGrpSpPr/>
          <p:nvPr/>
        </p:nvGrpSpPr>
        <p:grpSpPr>
          <a:xfrm>
            <a:off x="9448799" y="2122718"/>
            <a:ext cx="2656115" cy="4367989"/>
            <a:chOff x="9448799" y="2122718"/>
            <a:chExt cx="2656115" cy="4367989"/>
          </a:xfrm>
        </p:grpSpPr>
        <p:sp>
          <p:nvSpPr>
            <p:cNvPr id="21" name="Rectangle 20"/>
            <p:cNvSpPr/>
            <p:nvPr/>
          </p:nvSpPr>
          <p:spPr>
            <a:xfrm>
              <a:off x="9448799" y="3936162"/>
              <a:ext cx="2656115" cy="2554545"/>
            </a:xfrm>
            <a:prstGeom prst="rect">
              <a:avLst/>
            </a:prstGeom>
            <a:solidFill>
              <a:srgbClr val="00B050"/>
            </a:solidFill>
            <a:ln>
              <a:solidFill>
                <a:schemeClr val="tx1"/>
              </a:solidFill>
            </a:ln>
          </p:spPr>
          <p:txBody>
            <a:bodyPr wrap="square">
              <a:spAutoFit/>
            </a:bodyPr>
            <a:lstStyle/>
            <a:p>
              <a:r>
                <a:rPr lang="en-US" sz="2000" dirty="0">
                  <a:solidFill>
                    <a:schemeClr val="bg1"/>
                  </a:solidFill>
                </a:rPr>
                <a:t>…to preach repentance and remission of sins through Jesus Christ, by the endurance of faith on his name to the end. Amen. Moroni 3:3</a:t>
              </a:r>
            </a:p>
            <a:p>
              <a:r>
                <a:rPr lang="en-US" sz="2000" dirty="0">
                  <a:solidFill>
                    <a:schemeClr val="bg1"/>
                  </a:solidFill>
                </a:rPr>
                <a:t>To watch over the Church D&amp;C 53:20</a:t>
              </a:r>
            </a:p>
          </p:txBody>
        </p:sp>
        <p:sp>
          <p:nvSpPr>
            <p:cNvPr id="24" name="Arrow: Right 23"/>
            <p:cNvSpPr/>
            <p:nvPr/>
          </p:nvSpPr>
          <p:spPr>
            <a:xfrm rot="5400000">
              <a:off x="9895116" y="2797632"/>
              <a:ext cx="1687285" cy="3374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471056" y="2100948"/>
            <a:ext cx="2656115" cy="1931545"/>
            <a:chOff x="2471056" y="2100948"/>
            <a:chExt cx="2656115" cy="1931545"/>
          </a:xfrm>
        </p:grpSpPr>
        <p:sp>
          <p:nvSpPr>
            <p:cNvPr id="18" name="Rectangle 17"/>
            <p:cNvSpPr/>
            <p:nvPr/>
          </p:nvSpPr>
          <p:spPr>
            <a:xfrm>
              <a:off x="2471056" y="2401277"/>
              <a:ext cx="2656115" cy="1631216"/>
            </a:xfrm>
            <a:prstGeom prst="rect">
              <a:avLst/>
            </a:prstGeom>
            <a:solidFill>
              <a:srgbClr val="00B050"/>
            </a:solidFill>
            <a:ln>
              <a:solidFill>
                <a:schemeClr val="tx1"/>
              </a:solidFill>
            </a:ln>
          </p:spPr>
          <p:txBody>
            <a:bodyPr wrap="square">
              <a:spAutoFit/>
            </a:bodyPr>
            <a:lstStyle/>
            <a:p>
              <a:pPr algn="ctr"/>
              <a:r>
                <a:rPr lang="en-US" sz="2000" dirty="0">
                  <a:solidFill>
                    <a:schemeClr val="bg1"/>
                  </a:solidFill>
                </a:rPr>
                <a:t>The work of a Hebrew prophet was to act as God’s messenger and make known God’s will. </a:t>
              </a:r>
            </a:p>
          </p:txBody>
        </p:sp>
        <p:sp>
          <p:nvSpPr>
            <p:cNvPr id="25" name="Arrow: Right 24"/>
            <p:cNvSpPr/>
            <p:nvPr/>
          </p:nvSpPr>
          <p:spPr>
            <a:xfrm rot="5400000">
              <a:off x="3673931" y="2073733"/>
              <a:ext cx="283028" cy="3374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045976" y="2057405"/>
            <a:ext cx="2718510" cy="1821200"/>
            <a:chOff x="7045976" y="2057405"/>
            <a:chExt cx="2718510" cy="1821200"/>
          </a:xfrm>
        </p:grpSpPr>
        <p:sp>
          <p:nvSpPr>
            <p:cNvPr id="20" name="Rectangle 19"/>
            <p:cNvSpPr/>
            <p:nvPr/>
          </p:nvSpPr>
          <p:spPr>
            <a:xfrm>
              <a:off x="7045976" y="2401277"/>
              <a:ext cx="2718510" cy="1477328"/>
            </a:xfrm>
            <a:prstGeom prst="rect">
              <a:avLst/>
            </a:prstGeom>
            <a:solidFill>
              <a:srgbClr val="00B050"/>
            </a:solidFill>
            <a:ln>
              <a:solidFill>
                <a:schemeClr val="tx1"/>
              </a:solidFill>
            </a:ln>
          </p:spPr>
          <p:txBody>
            <a:bodyPr wrap="square">
              <a:spAutoFit/>
            </a:bodyPr>
            <a:lstStyle/>
            <a:p>
              <a:pPr algn="ctr"/>
              <a:r>
                <a:rPr lang="en-US" dirty="0">
                  <a:solidFill>
                    <a:schemeClr val="bg1"/>
                  </a:solidFill>
                  <a:latin typeface="Open Sans"/>
                </a:rPr>
                <a:t>A Bishop is an ordained office in the Aaronic Priesthood and a bishop is a common judge in Israel</a:t>
              </a:r>
              <a:endParaRPr lang="en-US" sz="2000" dirty="0">
                <a:solidFill>
                  <a:schemeClr val="bg1"/>
                </a:solidFill>
              </a:endParaRPr>
            </a:p>
          </p:txBody>
        </p:sp>
        <p:sp>
          <p:nvSpPr>
            <p:cNvPr id="26" name="Arrow: Right 25"/>
            <p:cNvSpPr/>
            <p:nvPr/>
          </p:nvSpPr>
          <p:spPr>
            <a:xfrm rot="5400000">
              <a:off x="8289476" y="2030190"/>
              <a:ext cx="283028" cy="3374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73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24"/>
                                        </p:tgtEl>
                                        <p:attrNameLst>
                                          <p:attrName>style.visibility</p:attrName>
                                        </p:attrNameLst>
                                      </p:cBhvr>
                                      <p:to>
                                        <p:strVal val="visible"/>
                                      </p:to>
                                    </p:set>
                                    <p:animEffect transition="in" filter="fade">
                                      <p:cBhvr>
                                        <p:cTn id="35" dur="1000"/>
                                        <p:tgtEl>
                                          <p:spTgt spid="1024"/>
                                        </p:tgtEl>
                                      </p:cBhvr>
                                    </p:animEffect>
                                    <p:anim calcmode="lin" valueType="num">
                                      <p:cBhvr>
                                        <p:cTn id="36" dur="1000" fill="hold"/>
                                        <p:tgtEl>
                                          <p:spTgt spid="1024"/>
                                        </p:tgtEl>
                                        <p:attrNameLst>
                                          <p:attrName>ppt_x</p:attrName>
                                        </p:attrNameLst>
                                      </p:cBhvr>
                                      <p:tavLst>
                                        <p:tav tm="0">
                                          <p:val>
                                            <p:strVal val="#ppt_x"/>
                                          </p:val>
                                        </p:tav>
                                        <p:tav tm="100000">
                                          <p:val>
                                            <p:strVal val="#ppt_x"/>
                                          </p:val>
                                        </p:tav>
                                      </p:tavLst>
                                    </p:anim>
                                    <p:anim calcmode="lin" valueType="num">
                                      <p:cBhvr>
                                        <p:cTn id="37"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3591</Words>
  <Application>Microsoft Office PowerPoint</Application>
  <PresentationFormat>Widescreen</PresentationFormat>
  <Paragraphs>183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vt:lpstr>
      <vt:lpstr>Palatino</vt:lpstr>
      <vt:lpstr>Colonna MT</vt:lpstr>
      <vt:lpstr>Arial</vt:lpstr>
      <vt:lpstr>Calibri Light</vt:lpstr>
      <vt:lpstr>Calibri</vt:lpstr>
      <vt:lpstr>Abadi</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124</cp:revision>
  <dcterms:created xsi:type="dcterms:W3CDTF">2016-05-16T13:36:31Z</dcterms:created>
  <dcterms:modified xsi:type="dcterms:W3CDTF">2020-09-10T15:15:13Z</dcterms:modified>
</cp:coreProperties>
</file>