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82" r:id="rId2"/>
    <p:sldId id="311" r:id="rId3"/>
    <p:sldId id="312" r:id="rId4"/>
    <p:sldId id="313" r:id="rId5"/>
    <p:sldId id="314" r:id="rId6"/>
    <p:sldId id="315" r:id="rId7"/>
    <p:sldId id="317" r:id="rId8"/>
    <p:sldId id="318" r:id="rId9"/>
    <p:sldId id="319"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7" r:id="rId29"/>
    <p:sldId id="308" r:id="rId30"/>
    <p:sldId id="309" r:id="rId31"/>
    <p:sldId id="284" r:id="rId32"/>
    <p:sldId id="286" r:id="rId33"/>
    <p:sldId id="316" r:id="rId34"/>
    <p:sldId id="320" r:id="rId35"/>
  </p:sldIdLst>
  <p:sldSz cx="12192000" cy="6858000"/>
  <p:notesSz cx="6858000" cy="9144000"/>
  <p:embeddedFontLst>
    <p:embeddedFont>
      <p:font typeface="Abadi" panose="020B0604020104020204" pitchFamily="34" charset="0"/>
      <p:regular r:id="rId37"/>
    </p:embeddedFont>
    <p:embeddedFont>
      <p:font typeface="Bodoni MT" panose="02070603080606020203"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Open Sans" panose="020B0606030504020204" pitchFamily="34" charset="0"/>
      <p:regular r:id="rId48"/>
      <p:bold r:id="rId49"/>
      <p:italic r:id="rId50"/>
      <p:boldItalic r:id="rId51"/>
    </p:embeddedFont>
    <p:embeddedFont>
      <p:font typeface="Palatino" pitchFamily="2"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2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9.jp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g"/></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7.jp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9.jp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source=images&amp;cd=&amp;cad=rja&amp;docid=La3DQMw90z_w7M&amp;tbnid=OzdSiVpNzw39_M:&amp;ved=0CAgQjRwwAA&amp;url=http://www.lds.org/churchhistory/presidents/controllers/potcController.jsp?leader=15&amp;topic=facts&amp;ei=vQJCUeLUC4Xz2QWJtYDIAQ&amp;psig=AFQjCNGc1RuhZzzwcQdkNema21WzQcONeA&amp;ust=1363366973319530"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BAAEE-EF1C-413B-93F9-66ADBED14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a:solidFill>
                  <a:schemeClr val="bg1"/>
                </a:solidFill>
              </a:rPr>
              <a:t>Lesson 123</a:t>
            </a:r>
            <a:endParaRPr lang="en-US" dirty="0">
              <a:solidFill>
                <a:schemeClr val="bg1"/>
              </a:solidFill>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1273520" y="3003488"/>
            <a:ext cx="3050721" cy="2895600"/>
            <a:chOff x="304800" y="3429000"/>
            <a:chExt cx="3050721" cy="2895600"/>
          </a:xfrm>
        </p:grpSpPr>
        <p:pic>
          <p:nvPicPr>
            <p:cNvPr id="86" name="Picture 4" descr="Image result for ston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814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rot="2107423">
              <a:off x="1281104" y="3790950"/>
              <a:ext cx="376315" cy="879933"/>
              <a:chOff x="7696200" y="914400"/>
              <a:chExt cx="685800" cy="2438400"/>
            </a:xfrm>
          </p:grpSpPr>
          <p:sp>
            <p:nvSpPr>
              <p:cNvPr id="119" name="Moon 11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15" name="Moon 11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
            <p:cNvGrpSpPr/>
            <p:nvPr/>
          </p:nvGrpSpPr>
          <p:grpSpPr>
            <a:xfrm>
              <a:off x="2028864" y="5256478"/>
              <a:ext cx="248519" cy="434702"/>
              <a:chOff x="2438400" y="402137"/>
              <a:chExt cx="2514600" cy="4398463"/>
            </a:xfrm>
          </p:grpSpPr>
          <p:sp>
            <p:nvSpPr>
              <p:cNvPr id="111"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Wave 108"/>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5"/>
          <p:cNvGrpSpPr/>
          <p:nvPr/>
        </p:nvGrpSpPr>
        <p:grpSpPr>
          <a:xfrm>
            <a:off x="9168143" y="1861996"/>
            <a:ext cx="2193224" cy="4419600"/>
            <a:chOff x="702376" y="1371600"/>
            <a:chExt cx="2193224" cy="4419600"/>
          </a:xfrm>
        </p:grpSpPr>
        <p:sp>
          <p:nvSpPr>
            <p:cNvPr id="45" name="Moon 44"/>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8" name="Oval 47"/>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9"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0"/>
            <p:cNvGrpSpPr/>
            <p:nvPr/>
          </p:nvGrpSpPr>
          <p:grpSpPr>
            <a:xfrm>
              <a:off x="1143000" y="1981200"/>
              <a:ext cx="1113312" cy="914400"/>
              <a:chOff x="3657600" y="1447800"/>
              <a:chExt cx="1295400" cy="1143000"/>
            </a:xfrm>
          </p:grpSpPr>
          <p:sp>
            <p:nvSpPr>
              <p:cNvPr id="80" name="Hexagon 79"/>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lowchart: Delay 57"/>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23"/>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3" name="Regular Pentagon 24"/>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4" name="Pentagon 25"/>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8" name="Flowchart: Manual Operation 67"/>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31"/>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32"/>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33"/>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34"/>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5" name="Pentagon 36"/>
            <p:cNvSpPr/>
            <p:nvPr/>
          </p:nvSpPr>
          <p:spPr>
            <a:xfrm rot="3463742">
              <a:off x="1324668" y="4332353"/>
              <a:ext cx="767482" cy="131799"/>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6" name="Rectangle 75"/>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7" name="Oval 76"/>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69425" y="3684308"/>
            <a:ext cx="4052455" cy="1200329"/>
          </a:xfrm>
          <a:prstGeom prst="rect">
            <a:avLst/>
          </a:prstGeom>
        </p:spPr>
        <p:txBody>
          <a:bodyPr wrap="square">
            <a:spAutoFit/>
          </a:bodyPr>
          <a:lstStyle/>
          <a:p>
            <a:r>
              <a:rPr lang="en-US" i="1" dirty="0">
                <a:solidFill>
                  <a:schemeClr val="bg1"/>
                </a:solidFill>
                <a:latin typeface="Open Sans"/>
              </a:rPr>
              <a:t>By the word of truth, by the power of God, by the </a:t>
            </a:r>
            <a:r>
              <a:rPr lang="en-US" i="1" dirty="0" err="1">
                <a:solidFill>
                  <a:schemeClr val="bg1"/>
                </a:solidFill>
                <a:latin typeface="Open Sans"/>
              </a:rPr>
              <a:t>armour</a:t>
            </a:r>
            <a:r>
              <a:rPr lang="en-US" i="1" dirty="0">
                <a:solidFill>
                  <a:schemeClr val="bg1"/>
                </a:solidFill>
                <a:latin typeface="Open Sans"/>
              </a:rPr>
              <a:t> of righteousness on the right hand and on the left,</a:t>
            </a:r>
          </a:p>
          <a:p>
            <a:r>
              <a:rPr lang="en-US" i="1" dirty="0">
                <a:solidFill>
                  <a:schemeClr val="bg1"/>
                </a:solidFill>
                <a:latin typeface="Open Sans"/>
              </a:rPr>
              <a:t>2 Corinthians 6-7</a:t>
            </a:r>
            <a:endParaRPr lang="en-US" i="1" dirty="0">
              <a:solidFill>
                <a:schemeClr val="bg1"/>
              </a:solidFill>
            </a:endParaRPr>
          </a:p>
        </p:txBody>
      </p:sp>
      <p:pic>
        <p:nvPicPr>
          <p:cNvPr id="7" name="Picture 6">
            <a:extLst>
              <a:ext uri="{FF2B5EF4-FFF2-40B4-BE49-F238E27FC236}">
                <a16:creationId xmlns:a16="http://schemas.microsoft.com/office/drawing/2014/main" id="{CA422F1D-41A8-4BEB-88B3-1BAD1436E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52" y="488051"/>
            <a:ext cx="12192000" cy="2523744"/>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Moroni closes his record with an invitation--</a:t>
            </a:r>
          </a:p>
        </p:txBody>
      </p:sp>
      <p:sp>
        <p:nvSpPr>
          <p:cNvPr id="6" name="TextBox 5"/>
          <p:cNvSpPr txBox="1"/>
          <p:nvPr/>
        </p:nvSpPr>
        <p:spPr>
          <a:xfrm>
            <a:off x="2276192" y="1856714"/>
            <a:ext cx="3962400" cy="1815882"/>
          </a:xfrm>
          <a:prstGeom prst="rect">
            <a:avLst/>
          </a:prstGeom>
          <a:noFill/>
        </p:spPr>
        <p:txBody>
          <a:bodyPr wrap="square" rtlCol="0">
            <a:spAutoFit/>
          </a:bodyPr>
          <a:lstStyle/>
          <a:p>
            <a:r>
              <a:rPr lang="en-US" sz="2800" i="1" dirty="0">
                <a:solidFill>
                  <a:srgbClr val="FFFF00"/>
                </a:solidFill>
              </a:rPr>
              <a:t>“Yea, come unto Christ, and be perfected in him, and deny yourselves of all ungodliness…</a:t>
            </a:r>
          </a:p>
        </p:txBody>
      </p:sp>
      <p:sp>
        <p:nvSpPr>
          <p:cNvPr id="7" name="TextBox 6"/>
          <p:cNvSpPr txBox="1"/>
          <p:nvPr/>
        </p:nvSpPr>
        <p:spPr>
          <a:xfrm>
            <a:off x="6199360" y="4041619"/>
            <a:ext cx="3962400" cy="2246769"/>
          </a:xfrm>
          <a:prstGeom prst="rect">
            <a:avLst/>
          </a:prstGeom>
          <a:noFill/>
        </p:spPr>
        <p:txBody>
          <a:bodyPr wrap="square" rtlCol="0">
            <a:spAutoFit/>
          </a:bodyPr>
          <a:lstStyle/>
          <a:p>
            <a:r>
              <a:rPr lang="en-US" sz="2800" i="1" dirty="0">
                <a:solidFill>
                  <a:srgbClr val="FFFF00"/>
                </a:solidFill>
              </a:rPr>
              <a:t>…and if ye shall deny yourselves of all ungodliness, and love God with all your might, mind and strength…”</a:t>
            </a:r>
          </a:p>
        </p:txBody>
      </p:sp>
      <p:sp>
        <p:nvSpPr>
          <p:cNvPr id="8" name="TextBox 7"/>
          <p:cNvSpPr txBox="1"/>
          <p:nvPr/>
        </p:nvSpPr>
        <p:spPr>
          <a:xfrm>
            <a:off x="0" y="6407208"/>
            <a:ext cx="3962400" cy="369332"/>
          </a:xfrm>
          <a:prstGeom prst="rect">
            <a:avLst/>
          </a:prstGeom>
          <a:noFill/>
        </p:spPr>
        <p:txBody>
          <a:bodyPr wrap="square" rtlCol="0">
            <a:spAutoFit/>
          </a:bodyPr>
          <a:lstStyle/>
          <a:p>
            <a:r>
              <a:rPr lang="en-US" dirty="0">
                <a:solidFill>
                  <a:schemeClr val="bg1"/>
                </a:solidFill>
              </a:rPr>
              <a:t>Moroni 10:32</a:t>
            </a:r>
          </a:p>
        </p:txBody>
      </p:sp>
      <p:grpSp>
        <p:nvGrpSpPr>
          <p:cNvPr id="11" name="Group 10"/>
          <p:cNvGrpSpPr/>
          <p:nvPr/>
        </p:nvGrpSpPr>
        <p:grpSpPr>
          <a:xfrm>
            <a:off x="449655" y="365911"/>
            <a:ext cx="1396584" cy="3276600"/>
            <a:chOff x="1600200" y="4114800"/>
            <a:chExt cx="1981200" cy="4648200"/>
          </a:xfrm>
        </p:grpSpPr>
        <p:grpSp>
          <p:nvGrpSpPr>
            <p:cNvPr id="12" name="Group 285"/>
            <p:cNvGrpSpPr/>
            <p:nvPr/>
          </p:nvGrpSpPr>
          <p:grpSpPr>
            <a:xfrm rot="17194410">
              <a:off x="2602773" y="8085383"/>
              <a:ext cx="509454" cy="722914"/>
              <a:chOff x="4934260" y="5008578"/>
              <a:chExt cx="373811" cy="553131"/>
            </a:xfrm>
          </p:grpSpPr>
          <p:sp>
            <p:nvSpPr>
              <p:cNvPr id="35" name="Oval 34"/>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84"/>
            <p:cNvGrpSpPr/>
            <p:nvPr/>
          </p:nvGrpSpPr>
          <p:grpSpPr>
            <a:xfrm>
              <a:off x="2057400" y="8077200"/>
              <a:ext cx="533400" cy="685800"/>
              <a:chOff x="4934260" y="5008578"/>
              <a:chExt cx="373811" cy="553131"/>
            </a:xfrm>
          </p:grpSpPr>
          <p:sp>
            <p:nvSpPr>
              <p:cNvPr id="33" name="Oval 32"/>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a:off x="1600200" y="5638800"/>
              <a:ext cx="1981200" cy="2743200"/>
              <a:chOff x="4419600" y="2060454"/>
              <a:chExt cx="3045502" cy="4187946"/>
            </a:xfrm>
          </p:grpSpPr>
          <p:sp>
            <p:nvSpPr>
              <p:cNvPr id="24" name="Oval 23"/>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ounded Rectangle 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55FFA85-718E-4A0F-B9E0-1EE3F9FDA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353" y="1100428"/>
            <a:ext cx="2656684" cy="2647059"/>
          </a:xfrm>
          <a:prstGeom prst="rect">
            <a:avLst/>
          </a:prstGeom>
        </p:spPr>
      </p:pic>
    </p:spTree>
    <p:extLst>
      <p:ext uri="{BB962C8B-B14F-4D97-AF65-F5344CB8AC3E}">
        <p14:creationId xmlns:p14="http://schemas.microsoft.com/office/powerpoint/2010/main" val="13270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Paul’s 2</a:t>
            </a:r>
            <a:r>
              <a:rPr lang="en-US" sz="3600" baseline="30000" dirty="0">
                <a:solidFill>
                  <a:schemeClr val="bg1"/>
                </a:solidFill>
              </a:rPr>
              <a:t>nd</a:t>
            </a:r>
            <a:r>
              <a:rPr lang="en-US" sz="3600" dirty="0">
                <a:solidFill>
                  <a:schemeClr val="bg1"/>
                </a:solidFill>
              </a:rPr>
              <a:t> half of Ephesians is similar--</a:t>
            </a:r>
          </a:p>
        </p:txBody>
      </p:sp>
      <p:sp>
        <p:nvSpPr>
          <p:cNvPr id="6" name="TextBox 5"/>
          <p:cNvSpPr txBox="1"/>
          <p:nvPr/>
        </p:nvSpPr>
        <p:spPr>
          <a:xfrm>
            <a:off x="1905000" y="1295401"/>
            <a:ext cx="3962400" cy="1384995"/>
          </a:xfrm>
          <a:prstGeom prst="rect">
            <a:avLst/>
          </a:prstGeom>
          <a:noFill/>
        </p:spPr>
        <p:txBody>
          <a:bodyPr wrap="square" rtlCol="0">
            <a:spAutoFit/>
          </a:bodyPr>
          <a:lstStyle/>
          <a:p>
            <a:r>
              <a:rPr lang="en-US" sz="2800" i="1" dirty="0">
                <a:solidFill>
                  <a:srgbClr val="FFFF00"/>
                </a:solidFill>
              </a:rPr>
              <a:t>“Finally, my brethren, be strong in the Lord, and in the power of his might.”</a:t>
            </a:r>
          </a:p>
        </p:txBody>
      </p:sp>
      <p:sp>
        <p:nvSpPr>
          <p:cNvPr id="7" name="TextBox 6"/>
          <p:cNvSpPr txBox="1"/>
          <p:nvPr/>
        </p:nvSpPr>
        <p:spPr>
          <a:xfrm>
            <a:off x="6172200" y="3733800"/>
            <a:ext cx="3962400" cy="2677656"/>
          </a:xfrm>
          <a:prstGeom prst="rect">
            <a:avLst/>
          </a:prstGeom>
          <a:noFill/>
        </p:spPr>
        <p:txBody>
          <a:bodyPr wrap="square" rtlCol="0">
            <a:spAutoFit/>
          </a:bodyPr>
          <a:lstStyle/>
          <a:p>
            <a:r>
              <a:rPr lang="en-US" sz="2800" dirty="0">
                <a:solidFill>
                  <a:schemeClr val="bg1"/>
                </a:solidFill>
              </a:rPr>
              <a:t>Be strong in the Savior’s doctrines, and obey divinely called leaders, and using God-given principles to protect from the attacks of Satan.</a:t>
            </a:r>
          </a:p>
        </p:txBody>
      </p:sp>
      <p:sp>
        <p:nvSpPr>
          <p:cNvPr id="8" name="TextBox 7"/>
          <p:cNvSpPr txBox="1"/>
          <p:nvPr/>
        </p:nvSpPr>
        <p:spPr>
          <a:xfrm>
            <a:off x="0" y="6334780"/>
            <a:ext cx="3962400" cy="369332"/>
          </a:xfrm>
          <a:prstGeom prst="rect">
            <a:avLst/>
          </a:prstGeom>
          <a:noFill/>
        </p:spPr>
        <p:txBody>
          <a:bodyPr wrap="square" rtlCol="0">
            <a:spAutoFit/>
          </a:bodyPr>
          <a:lstStyle/>
          <a:p>
            <a:r>
              <a:rPr lang="en-US" dirty="0">
                <a:solidFill>
                  <a:schemeClr val="bg1"/>
                </a:solidFill>
              </a:rPr>
              <a:t>Ephesians 6:10</a:t>
            </a:r>
          </a:p>
        </p:txBody>
      </p:sp>
      <p:grpSp>
        <p:nvGrpSpPr>
          <p:cNvPr id="11" name="Group 94"/>
          <p:cNvGrpSpPr/>
          <p:nvPr/>
        </p:nvGrpSpPr>
        <p:grpSpPr>
          <a:xfrm>
            <a:off x="9886383" y="178806"/>
            <a:ext cx="1317279" cy="2869786"/>
            <a:chOff x="4405860" y="139189"/>
            <a:chExt cx="2861871" cy="6475262"/>
          </a:xfrm>
        </p:grpSpPr>
        <p:grpSp>
          <p:nvGrpSpPr>
            <p:cNvPr id="12" name="Group 86"/>
            <p:cNvGrpSpPr/>
            <p:nvPr/>
          </p:nvGrpSpPr>
          <p:grpSpPr>
            <a:xfrm rot="2107423">
              <a:off x="4802579" y="139189"/>
              <a:ext cx="743864" cy="1806453"/>
              <a:chOff x="7696200" y="914400"/>
              <a:chExt cx="685800" cy="2438400"/>
            </a:xfrm>
          </p:grpSpPr>
          <p:sp>
            <p:nvSpPr>
              <p:cNvPr id="52" name="Moon 5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7"/>
            <p:cNvGrpSpPr/>
            <p:nvPr/>
          </p:nvGrpSpPr>
          <p:grpSpPr>
            <a:xfrm rot="19262140" flipH="1">
              <a:off x="6126313" y="231425"/>
              <a:ext cx="743864" cy="1645187"/>
              <a:chOff x="7696200" y="914400"/>
              <a:chExt cx="685800" cy="2438400"/>
            </a:xfrm>
          </p:grpSpPr>
          <p:sp>
            <p:nvSpPr>
              <p:cNvPr id="48" name="Moon 4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7"/>
            <p:cNvGrpSpPr/>
            <p:nvPr/>
          </p:nvGrpSpPr>
          <p:grpSpPr>
            <a:xfrm rot="562843">
              <a:off x="5697438" y="5840305"/>
              <a:ext cx="666047" cy="774146"/>
              <a:chOff x="6106804" y="4039302"/>
              <a:chExt cx="666047" cy="774146"/>
            </a:xfrm>
          </p:grpSpPr>
          <p:sp>
            <p:nvSpPr>
              <p:cNvPr id="45" name="Oval 4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7"/>
            <p:cNvGrpSpPr/>
            <p:nvPr/>
          </p:nvGrpSpPr>
          <p:grpSpPr>
            <a:xfrm rot="2613352">
              <a:off x="5128037" y="5761712"/>
              <a:ext cx="666047" cy="774146"/>
              <a:chOff x="6106804" y="4039302"/>
              <a:chExt cx="666047" cy="774146"/>
            </a:xfrm>
          </p:grpSpPr>
          <p:sp>
            <p:nvSpPr>
              <p:cNvPr id="42" name="Oval 4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7"/>
            <p:cNvGrpSpPr/>
            <p:nvPr/>
          </p:nvGrpSpPr>
          <p:grpSpPr>
            <a:xfrm>
              <a:off x="4953000" y="5334000"/>
              <a:ext cx="1828800" cy="609600"/>
              <a:chOff x="1371600" y="3962400"/>
              <a:chExt cx="6705600" cy="2057400"/>
            </a:xfrm>
          </p:grpSpPr>
          <p:grpSp>
            <p:nvGrpSpPr>
              <p:cNvPr id="30" name="Group 195"/>
              <p:cNvGrpSpPr/>
              <p:nvPr/>
            </p:nvGrpSpPr>
            <p:grpSpPr>
              <a:xfrm>
                <a:off x="1371600" y="3962400"/>
                <a:ext cx="1676400" cy="2057400"/>
                <a:chOff x="1371600" y="3962400"/>
                <a:chExt cx="1676400" cy="2057400"/>
              </a:xfrm>
            </p:grpSpPr>
            <p:sp>
              <p:nvSpPr>
                <p:cNvPr id="40"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96"/>
              <p:cNvGrpSpPr/>
              <p:nvPr/>
            </p:nvGrpSpPr>
            <p:grpSpPr>
              <a:xfrm>
                <a:off x="3048000" y="3962400"/>
                <a:ext cx="1676400" cy="2057400"/>
                <a:chOff x="1371600" y="3962400"/>
                <a:chExt cx="1676400" cy="2057400"/>
              </a:xfrm>
            </p:grpSpPr>
            <p:sp>
              <p:nvSpPr>
                <p:cNvPr id="38"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99"/>
              <p:cNvGrpSpPr/>
              <p:nvPr/>
            </p:nvGrpSpPr>
            <p:grpSpPr>
              <a:xfrm>
                <a:off x="4724400" y="3962400"/>
                <a:ext cx="1676400" cy="2057400"/>
                <a:chOff x="1371600" y="3962400"/>
                <a:chExt cx="1676400" cy="2057400"/>
              </a:xfrm>
            </p:grpSpPr>
            <p:sp>
              <p:nvSpPr>
                <p:cNvPr id="36"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2"/>
              <p:cNvGrpSpPr/>
              <p:nvPr/>
            </p:nvGrpSpPr>
            <p:grpSpPr>
              <a:xfrm>
                <a:off x="6400800" y="3962400"/>
                <a:ext cx="1676400" cy="2057400"/>
                <a:chOff x="1371600" y="3962400"/>
                <a:chExt cx="1676400" cy="2057400"/>
              </a:xfrm>
            </p:grpSpPr>
            <p:sp>
              <p:nvSpPr>
                <p:cNvPr id="34"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Cloud 2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6162C1F-1D2C-4AC8-A07B-6A75628E1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21" y="3056673"/>
            <a:ext cx="2362200" cy="3000375"/>
          </a:xfrm>
          <a:prstGeom prst="rect">
            <a:avLst/>
          </a:prstGeom>
        </p:spPr>
      </p:pic>
    </p:spTree>
    <p:extLst>
      <p:ext uri="{BB962C8B-B14F-4D97-AF65-F5344CB8AC3E}">
        <p14:creationId xmlns:p14="http://schemas.microsoft.com/office/powerpoint/2010/main" val="20186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228601"/>
            <a:ext cx="5562600" cy="646331"/>
          </a:xfrm>
          <a:prstGeom prst="rect">
            <a:avLst/>
          </a:prstGeom>
          <a:noFill/>
        </p:spPr>
        <p:txBody>
          <a:bodyPr wrap="square" rtlCol="0">
            <a:spAutoFit/>
          </a:bodyPr>
          <a:lstStyle/>
          <a:p>
            <a:r>
              <a:rPr lang="en-US" sz="3600" dirty="0">
                <a:solidFill>
                  <a:schemeClr val="bg1"/>
                </a:solidFill>
              </a:rPr>
              <a:t>Standing against the wiles</a:t>
            </a:r>
          </a:p>
        </p:txBody>
      </p:sp>
      <p:sp>
        <p:nvSpPr>
          <p:cNvPr id="6" name="TextBox 5"/>
          <p:cNvSpPr txBox="1"/>
          <p:nvPr/>
        </p:nvSpPr>
        <p:spPr>
          <a:xfrm>
            <a:off x="1905000" y="1295401"/>
            <a:ext cx="3962400" cy="1815882"/>
          </a:xfrm>
          <a:prstGeom prst="rect">
            <a:avLst/>
          </a:prstGeom>
          <a:noFill/>
        </p:spPr>
        <p:txBody>
          <a:bodyPr wrap="square" rtlCol="0">
            <a:spAutoFit/>
          </a:bodyPr>
          <a:lstStyle/>
          <a:p>
            <a:r>
              <a:rPr lang="en-US" sz="2800" i="1" dirty="0">
                <a:solidFill>
                  <a:srgbClr val="FFFF00"/>
                </a:solidFill>
              </a:rPr>
              <a:t>“Put on the whole </a:t>
            </a:r>
            <a:r>
              <a:rPr lang="en-US" sz="2800" i="1" dirty="0" err="1">
                <a:solidFill>
                  <a:srgbClr val="FFFF00"/>
                </a:solidFill>
              </a:rPr>
              <a:t>armour</a:t>
            </a:r>
            <a:r>
              <a:rPr lang="en-US" sz="2800" i="1" dirty="0">
                <a:solidFill>
                  <a:srgbClr val="FFFF00"/>
                </a:solidFill>
              </a:rPr>
              <a:t> of God, that ye may be able to stand against the wiles of the devil.”</a:t>
            </a:r>
          </a:p>
        </p:txBody>
      </p:sp>
      <p:sp>
        <p:nvSpPr>
          <p:cNvPr id="8" name="TextBox 7"/>
          <p:cNvSpPr txBox="1"/>
          <p:nvPr/>
        </p:nvSpPr>
        <p:spPr>
          <a:xfrm>
            <a:off x="0" y="6416240"/>
            <a:ext cx="3962400" cy="369332"/>
          </a:xfrm>
          <a:prstGeom prst="rect">
            <a:avLst/>
          </a:prstGeom>
          <a:noFill/>
        </p:spPr>
        <p:txBody>
          <a:bodyPr wrap="square" rtlCol="0">
            <a:spAutoFit/>
          </a:bodyPr>
          <a:lstStyle/>
          <a:p>
            <a:r>
              <a:rPr lang="en-US" dirty="0">
                <a:solidFill>
                  <a:schemeClr val="bg1"/>
                </a:solidFill>
              </a:rPr>
              <a:t>Ephesians 6:11</a:t>
            </a:r>
          </a:p>
        </p:txBody>
      </p:sp>
      <p:sp>
        <p:nvSpPr>
          <p:cNvPr id="9" name="TextBox 8"/>
          <p:cNvSpPr txBox="1"/>
          <p:nvPr/>
        </p:nvSpPr>
        <p:spPr>
          <a:xfrm>
            <a:off x="5638800" y="3200400"/>
            <a:ext cx="3429000" cy="3539430"/>
          </a:xfrm>
          <a:prstGeom prst="rect">
            <a:avLst/>
          </a:prstGeom>
          <a:noFill/>
        </p:spPr>
        <p:txBody>
          <a:bodyPr wrap="square" rtlCol="0">
            <a:spAutoFit/>
          </a:bodyPr>
          <a:lstStyle/>
          <a:p>
            <a:r>
              <a:rPr lang="en-US" sz="2800" dirty="0">
                <a:solidFill>
                  <a:schemeClr val="bg1"/>
                </a:solidFill>
              </a:rPr>
              <a:t>Are we at war?	</a:t>
            </a:r>
          </a:p>
          <a:p>
            <a:endParaRPr lang="en-US" sz="2800" dirty="0">
              <a:solidFill>
                <a:schemeClr val="bg1"/>
              </a:solidFill>
            </a:endParaRPr>
          </a:p>
          <a:p>
            <a:r>
              <a:rPr lang="en-US" sz="2800" dirty="0">
                <a:solidFill>
                  <a:schemeClr val="bg1"/>
                </a:solidFill>
              </a:rPr>
              <a:t>Who are we at war with? </a:t>
            </a:r>
            <a:r>
              <a:rPr lang="en-US" dirty="0">
                <a:solidFill>
                  <a:schemeClr val="bg1"/>
                </a:solidFill>
              </a:rPr>
              <a:t>(Revelations 12:9)</a:t>
            </a:r>
          </a:p>
          <a:p>
            <a:endParaRPr lang="en-US" sz="2800" dirty="0">
              <a:solidFill>
                <a:schemeClr val="bg1"/>
              </a:solidFill>
            </a:endParaRPr>
          </a:p>
          <a:p>
            <a:r>
              <a:rPr lang="en-US" sz="2800" dirty="0">
                <a:solidFill>
                  <a:schemeClr val="bg1"/>
                </a:solidFill>
              </a:rPr>
              <a:t>How much experience does our enemy have in this war?</a:t>
            </a:r>
          </a:p>
        </p:txBody>
      </p:sp>
      <p:sp>
        <p:nvSpPr>
          <p:cNvPr id="10" name="TextBox 9"/>
          <p:cNvSpPr txBox="1"/>
          <p:nvPr/>
        </p:nvSpPr>
        <p:spPr>
          <a:xfrm>
            <a:off x="8991600" y="3352801"/>
            <a:ext cx="1981200" cy="3108543"/>
          </a:xfrm>
          <a:prstGeom prst="rect">
            <a:avLst/>
          </a:prstGeom>
          <a:noFill/>
        </p:spPr>
        <p:txBody>
          <a:bodyPr wrap="square" rtlCol="0">
            <a:spAutoFit/>
          </a:bodyPr>
          <a:lstStyle/>
          <a:p>
            <a:r>
              <a:rPr lang="en-US" sz="2800" dirty="0">
                <a:solidFill>
                  <a:srgbClr val="00B0F0"/>
                </a:solidFill>
              </a:rPr>
              <a:t>Yes</a:t>
            </a:r>
          </a:p>
          <a:p>
            <a:endParaRPr lang="en-US" sz="2800" dirty="0">
              <a:solidFill>
                <a:srgbClr val="00B0F0"/>
              </a:solidFill>
            </a:endParaRPr>
          </a:p>
          <a:p>
            <a:r>
              <a:rPr lang="en-US" sz="2800" dirty="0">
                <a:solidFill>
                  <a:srgbClr val="00B0F0"/>
                </a:solidFill>
              </a:rPr>
              <a:t>Satan</a:t>
            </a:r>
          </a:p>
          <a:p>
            <a:endParaRPr lang="en-US" sz="2800" dirty="0">
              <a:solidFill>
                <a:srgbClr val="00B0F0"/>
              </a:solidFill>
            </a:endParaRPr>
          </a:p>
          <a:p>
            <a:endParaRPr lang="en-US" sz="2800" dirty="0">
              <a:solidFill>
                <a:srgbClr val="00B0F0"/>
              </a:solidFill>
            </a:endParaRPr>
          </a:p>
          <a:p>
            <a:r>
              <a:rPr lang="en-US" sz="2800" dirty="0">
                <a:solidFill>
                  <a:srgbClr val="00B0F0"/>
                </a:solidFill>
              </a:rPr>
              <a:t>Give examples</a:t>
            </a:r>
          </a:p>
        </p:txBody>
      </p:sp>
      <p:pic>
        <p:nvPicPr>
          <p:cNvPr id="3" name="Picture 2">
            <a:extLst>
              <a:ext uri="{FF2B5EF4-FFF2-40B4-BE49-F238E27FC236}">
                <a16:creationId xmlns:a16="http://schemas.microsoft.com/office/drawing/2014/main" id="{78C044F2-C502-4E69-B6CA-4A200455A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48530"/>
            <a:ext cx="2171700" cy="2933700"/>
          </a:xfrm>
          <a:prstGeom prst="rect">
            <a:avLst/>
          </a:prstGeom>
        </p:spPr>
      </p:pic>
      <p:pic>
        <p:nvPicPr>
          <p:cNvPr id="7" name="Picture 6">
            <a:extLst>
              <a:ext uri="{FF2B5EF4-FFF2-40B4-BE49-F238E27FC236}">
                <a16:creationId xmlns:a16="http://schemas.microsoft.com/office/drawing/2014/main" id="{A13A03C4-465D-4DBE-B151-C8437FE3D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0" y="3506461"/>
            <a:ext cx="2470150" cy="3095504"/>
          </a:xfrm>
          <a:prstGeom prst="rect">
            <a:avLst/>
          </a:prstGeom>
        </p:spPr>
      </p:pic>
    </p:spTree>
    <p:extLst>
      <p:ext uri="{BB962C8B-B14F-4D97-AF65-F5344CB8AC3E}">
        <p14:creationId xmlns:p14="http://schemas.microsoft.com/office/powerpoint/2010/main" val="36528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slide(fromBottom)">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dissolv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slide(fromBottom)">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dissolv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The Last Days</a:t>
            </a:r>
          </a:p>
        </p:txBody>
      </p:sp>
      <p:sp>
        <p:nvSpPr>
          <p:cNvPr id="6" name="TextBox 5"/>
          <p:cNvSpPr txBox="1"/>
          <p:nvPr/>
        </p:nvSpPr>
        <p:spPr>
          <a:xfrm>
            <a:off x="1828800" y="1143000"/>
            <a:ext cx="8534400" cy="1938992"/>
          </a:xfrm>
          <a:prstGeom prst="rect">
            <a:avLst/>
          </a:prstGeom>
          <a:noFill/>
        </p:spPr>
        <p:txBody>
          <a:bodyPr wrap="square" rtlCol="0">
            <a:spAutoFit/>
          </a:bodyPr>
          <a:lstStyle/>
          <a:p>
            <a:r>
              <a:rPr lang="en-US" sz="2400" dirty="0">
                <a:solidFill>
                  <a:schemeClr val="bg1"/>
                </a:solidFill>
              </a:rPr>
              <a:t>“And the dragon </a:t>
            </a:r>
            <a:r>
              <a:rPr lang="en-US" sz="2400" dirty="0">
                <a:solidFill>
                  <a:srgbClr val="00B0F0"/>
                </a:solidFill>
              </a:rPr>
              <a:t>(Satan) </a:t>
            </a:r>
            <a:r>
              <a:rPr lang="en-US" sz="2400" dirty="0">
                <a:solidFill>
                  <a:schemeClr val="bg1"/>
                </a:solidFill>
              </a:rPr>
              <a:t>was wroth </a:t>
            </a:r>
            <a:r>
              <a:rPr lang="en-US" sz="2400" dirty="0">
                <a:solidFill>
                  <a:srgbClr val="00B0F0"/>
                </a:solidFill>
              </a:rPr>
              <a:t>(angry) </a:t>
            </a:r>
            <a:r>
              <a:rPr lang="en-US" sz="2400" dirty="0">
                <a:solidFill>
                  <a:schemeClr val="bg1"/>
                </a:solidFill>
              </a:rPr>
              <a:t>with the woman </a:t>
            </a:r>
            <a:r>
              <a:rPr lang="en-US" sz="2400" dirty="0">
                <a:solidFill>
                  <a:srgbClr val="00B0F0"/>
                </a:solidFill>
              </a:rPr>
              <a:t>(the church)</a:t>
            </a:r>
            <a:r>
              <a:rPr lang="en-US" sz="2400" dirty="0">
                <a:solidFill>
                  <a:schemeClr val="bg1"/>
                </a:solidFill>
              </a:rPr>
              <a:t>, and went to make war with the remnant of her seed </a:t>
            </a:r>
            <a:r>
              <a:rPr lang="en-US" sz="2400" dirty="0">
                <a:solidFill>
                  <a:srgbClr val="00B0F0"/>
                </a:solidFill>
              </a:rPr>
              <a:t>(the Saints in the last days)</a:t>
            </a:r>
            <a:r>
              <a:rPr lang="en-US" sz="2400" dirty="0">
                <a:solidFill>
                  <a:schemeClr val="bg1"/>
                </a:solidFill>
              </a:rPr>
              <a:t>, which keep the commandments of god, and have the testimony of Jesus Christ</a:t>
            </a:r>
            <a:r>
              <a:rPr lang="en-US" sz="2400" dirty="0">
                <a:solidFill>
                  <a:srgbClr val="00B0F0"/>
                </a:solidFill>
              </a:rPr>
              <a:t>(who make and keep covenants with God)</a:t>
            </a:r>
            <a:r>
              <a:rPr lang="en-US" sz="2400" dirty="0">
                <a:solidFill>
                  <a:schemeClr val="bg1"/>
                </a:solidFill>
              </a:rPr>
              <a:t>.”</a:t>
            </a:r>
          </a:p>
        </p:txBody>
      </p:sp>
      <p:pic>
        <p:nvPicPr>
          <p:cNvPr id="3" name="Picture 2">
            <a:extLst>
              <a:ext uri="{FF2B5EF4-FFF2-40B4-BE49-F238E27FC236}">
                <a16:creationId xmlns:a16="http://schemas.microsoft.com/office/drawing/2014/main" id="{AD87A62A-9A3D-4751-BBD9-5E79166E9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306" y="3150705"/>
            <a:ext cx="3901440" cy="3121152"/>
          </a:xfrm>
          <a:prstGeom prst="rect">
            <a:avLst/>
          </a:prstGeom>
        </p:spPr>
      </p:pic>
    </p:spTree>
    <p:extLst>
      <p:ext uri="{BB962C8B-B14F-4D97-AF65-F5344CB8AC3E}">
        <p14:creationId xmlns:p14="http://schemas.microsoft.com/office/powerpoint/2010/main" val="216427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Making War</a:t>
            </a:r>
          </a:p>
        </p:txBody>
      </p:sp>
      <p:sp>
        <p:nvSpPr>
          <p:cNvPr id="6" name="TextBox 5"/>
          <p:cNvSpPr txBox="1"/>
          <p:nvPr/>
        </p:nvSpPr>
        <p:spPr>
          <a:xfrm>
            <a:off x="1828800" y="1143000"/>
            <a:ext cx="4114800" cy="1938992"/>
          </a:xfrm>
          <a:prstGeom prst="rect">
            <a:avLst/>
          </a:prstGeom>
          <a:noFill/>
        </p:spPr>
        <p:txBody>
          <a:bodyPr wrap="square" rtlCol="0">
            <a:spAutoFit/>
          </a:bodyPr>
          <a:lstStyle/>
          <a:p>
            <a:r>
              <a:rPr lang="en-US" sz="2400" i="1" dirty="0">
                <a:solidFill>
                  <a:srgbClr val="FFFF00"/>
                </a:solidFill>
              </a:rPr>
              <a:t>“…For we beheld Satan, that old serpent, even the devil, who rebelled against God, and sought to take the kingdom of our God and his Christ…</a:t>
            </a:r>
          </a:p>
        </p:txBody>
      </p:sp>
      <p:sp>
        <p:nvSpPr>
          <p:cNvPr id="7" name="TextBox 6"/>
          <p:cNvSpPr txBox="1"/>
          <p:nvPr/>
        </p:nvSpPr>
        <p:spPr>
          <a:xfrm>
            <a:off x="6248400" y="3810000"/>
            <a:ext cx="4114800" cy="1569660"/>
          </a:xfrm>
          <a:prstGeom prst="rect">
            <a:avLst/>
          </a:prstGeom>
          <a:noFill/>
        </p:spPr>
        <p:txBody>
          <a:bodyPr wrap="square" rtlCol="0">
            <a:spAutoFit/>
          </a:bodyPr>
          <a:lstStyle/>
          <a:p>
            <a:r>
              <a:rPr lang="en-US" sz="2400" i="1" dirty="0">
                <a:solidFill>
                  <a:srgbClr val="FFFF00"/>
                </a:solidFill>
              </a:rPr>
              <a:t>…Wherefore, he </a:t>
            </a:r>
            <a:r>
              <a:rPr lang="en-US" sz="2400" i="1" dirty="0" err="1">
                <a:solidFill>
                  <a:srgbClr val="FFFF00"/>
                </a:solidFill>
              </a:rPr>
              <a:t>maketh</a:t>
            </a:r>
            <a:r>
              <a:rPr lang="en-US" sz="2400" i="1" dirty="0">
                <a:solidFill>
                  <a:srgbClr val="FFFF00"/>
                </a:solidFill>
              </a:rPr>
              <a:t> war with the saints of God, and </a:t>
            </a:r>
            <a:r>
              <a:rPr lang="en-US" sz="2400" i="1" dirty="0" err="1">
                <a:solidFill>
                  <a:srgbClr val="FFFF00"/>
                </a:solidFill>
              </a:rPr>
              <a:t>encompasseth</a:t>
            </a:r>
            <a:r>
              <a:rPr lang="en-US" sz="2400" i="1" dirty="0">
                <a:solidFill>
                  <a:srgbClr val="FFFF00"/>
                </a:solidFill>
              </a:rPr>
              <a:t> them round about.”</a:t>
            </a:r>
          </a:p>
        </p:txBody>
      </p:sp>
      <p:sp>
        <p:nvSpPr>
          <p:cNvPr id="8" name="TextBox 7"/>
          <p:cNvSpPr txBox="1"/>
          <p:nvPr/>
        </p:nvSpPr>
        <p:spPr>
          <a:xfrm>
            <a:off x="0" y="6429469"/>
            <a:ext cx="3962400" cy="369332"/>
          </a:xfrm>
          <a:prstGeom prst="rect">
            <a:avLst/>
          </a:prstGeom>
          <a:noFill/>
        </p:spPr>
        <p:txBody>
          <a:bodyPr wrap="square" rtlCol="0">
            <a:spAutoFit/>
          </a:bodyPr>
          <a:lstStyle/>
          <a:p>
            <a:r>
              <a:rPr lang="en-US" dirty="0">
                <a:solidFill>
                  <a:schemeClr val="bg1"/>
                </a:solidFill>
              </a:rPr>
              <a:t>D&amp;C 76:28-29</a:t>
            </a:r>
          </a:p>
        </p:txBody>
      </p:sp>
      <p:pic>
        <p:nvPicPr>
          <p:cNvPr id="3" name="Picture 2">
            <a:extLst>
              <a:ext uri="{FF2B5EF4-FFF2-40B4-BE49-F238E27FC236}">
                <a16:creationId xmlns:a16="http://schemas.microsoft.com/office/drawing/2014/main" id="{579DCC64-F2D2-4FC6-A7B0-C22F071A9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66" y="3607278"/>
            <a:ext cx="3742481" cy="2484762"/>
          </a:xfrm>
          <a:prstGeom prst="rect">
            <a:avLst/>
          </a:prstGeom>
        </p:spPr>
      </p:pic>
      <p:pic>
        <p:nvPicPr>
          <p:cNvPr id="10" name="Picture 9">
            <a:extLst>
              <a:ext uri="{FF2B5EF4-FFF2-40B4-BE49-F238E27FC236}">
                <a16:creationId xmlns:a16="http://schemas.microsoft.com/office/drawing/2014/main" id="{02465C5A-F12E-42D2-8725-A86A9ABD4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850" y="1143000"/>
            <a:ext cx="3263900" cy="2159000"/>
          </a:xfrm>
          <a:prstGeom prst="rect">
            <a:avLst/>
          </a:prstGeom>
        </p:spPr>
      </p:pic>
    </p:spTree>
    <p:extLst>
      <p:ext uri="{BB962C8B-B14F-4D97-AF65-F5344CB8AC3E}">
        <p14:creationId xmlns:p14="http://schemas.microsoft.com/office/powerpoint/2010/main" val="36913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Internal Weaknesses</a:t>
            </a:r>
          </a:p>
        </p:txBody>
      </p:sp>
      <p:sp>
        <p:nvSpPr>
          <p:cNvPr id="6" name="TextBox 5"/>
          <p:cNvSpPr txBox="1"/>
          <p:nvPr/>
        </p:nvSpPr>
        <p:spPr>
          <a:xfrm>
            <a:off x="457200" y="1103533"/>
            <a:ext cx="4832430" cy="4524315"/>
          </a:xfrm>
          <a:prstGeom prst="rect">
            <a:avLst/>
          </a:prstGeom>
          <a:noFill/>
        </p:spPr>
        <p:txBody>
          <a:bodyPr wrap="square" rtlCol="0">
            <a:spAutoFit/>
          </a:bodyPr>
          <a:lstStyle/>
          <a:p>
            <a:r>
              <a:rPr lang="en-US" sz="2400" dirty="0">
                <a:solidFill>
                  <a:schemeClr val="bg1"/>
                </a:solidFill>
              </a:rPr>
              <a:t>“For we wrestle not against flesh and blood, but against: </a:t>
            </a:r>
          </a:p>
          <a:p>
            <a:endParaRPr lang="en-US" sz="2400" dirty="0">
              <a:solidFill>
                <a:schemeClr val="bg1"/>
              </a:solidFill>
            </a:endParaRPr>
          </a:p>
          <a:p>
            <a:pPr marL="457200" indent="-457200">
              <a:buAutoNum type="arabicPeriod"/>
            </a:pPr>
            <a:r>
              <a:rPr lang="en-US" sz="2400" dirty="0">
                <a:solidFill>
                  <a:schemeClr val="bg1"/>
                </a:solidFill>
              </a:rPr>
              <a:t>Principalities </a:t>
            </a:r>
            <a:r>
              <a:rPr lang="en-US" sz="2400" dirty="0">
                <a:solidFill>
                  <a:srgbClr val="00B0F0"/>
                </a:solidFill>
              </a:rPr>
              <a:t>(Our own beliefs)</a:t>
            </a:r>
            <a:r>
              <a:rPr lang="en-US" sz="2400" dirty="0">
                <a:solidFill>
                  <a:schemeClr val="bg1"/>
                </a:solidFill>
              </a:rPr>
              <a:t>,</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 powers </a:t>
            </a:r>
            <a:r>
              <a:rPr lang="en-US" sz="2400" dirty="0">
                <a:solidFill>
                  <a:srgbClr val="00B0F0"/>
                </a:solidFill>
              </a:rPr>
              <a:t>(pride)</a:t>
            </a:r>
            <a:r>
              <a:rPr lang="en-US" sz="2400" dirty="0">
                <a:solidFill>
                  <a:schemeClr val="bg1"/>
                </a:solidFill>
              </a:rPr>
              <a:t>, </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the rulers of the darkness of this world </a:t>
            </a:r>
            <a:r>
              <a:rPr lang="en-US" sz="2400" dirty="0">
                <a:solidFill>
                  <a:srgbClr val="00B0F0"/>
                </a:solidFill>
              </a:rPr>
              <a:t>(Secret Combinations)</a:t>
            </a:r>
            <a:r>
              <a:rPr lang="en-US" sz="2400" dirty="0">
                <a:solidFill>
                  <a:schemeClr val="bg1"/>
                </a:solidFill>
              </a:rPr>
              <a:t>, </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spiritual wickedness </a:t>
            </a:r>
            <a:r>
              <a:rPr lang="en-US" sz="2400" dirty="0">
                <a:solidFill>
                  <a:srgbClr val="00B0F0"/>
                </a:solidFill>
              </a:rPr>
              <a:t>(unrighteous government)</a:t>
            </a:r>
            <a:r>
              <a:rPr lang="en-US" sz="2400" dirty="0">
                <a:solidFill>
                  <a:schemeClr val="bg1"/>
                </a:solidFill>
              </a:rPr>
              <a:t> in high places.”</a:t>
            </a:r>
          </a:p>
        </p:txBody>
      </p:sp>
      <p:sp>
        <p:nvSpPr>
          <p:cNvPr id="8" name="TextBox 7"/>
          <p:cNvSpPr txBox="1"/>
          <p:nvPr/>
        </p:nvSpPr>
        <p:spPr>
          <a:xfrm>
            <a:off x="0" y="6488668"/>
            <a:ext cx="3962400" cy="369332"/>
          </a:xfrm>
          <a:prstGeom prst="rect">
            <a:avLst/>
          </a:prstGeom>
          <a:noFill/>
        </p:spPr>
        <p:txBody>
          <a:bodyPr wrap="square" rtlCol="0">
            <a:spAutoFit/>
          </a:bodyPr>
          <a:lstStyle/>
          <a:p>
            <a:r>
              <a:rPr lang="en-US" dirty="0">
                <a:solidFill>
                  <a:schemeClr val="bg1"/>
                </a:solidFill>
              </a:rPr>
              <a:t>Ephesians 6:12</a:t>
            </a:r>
          </a:p>
        </p:txBody>
      </p:sp>
      <p:pic>
        <p:nvPicPr>
          <p:cNvPr id="3" name="Picture 2">
            <a:extLst>
              <a:ext uri="{FF2B5EF4-FFF2-40B4-BE49-F238E27FC236}">
                <a16:creationId xmlns:a16="http://schemas.microsoft.com/office/drawing/2014/main" id="{7368A833-4A8A-4AA9-BA93-4FDF3C6ED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202" y="1474505"/>
            <a:ext cx="2362200" cy="1885950"/>
          </a:xfrm>
          <a:prstGeom prst="rect">
            <a:avLst/>
          </a:prstGeom>
        </p:spPr>
      </p:pic>
      <p:pic>
        <p:nvPicPr>
          <p:cNvPr id="7" name="Picture 6">
            <a:extLst>
              <a:ext uri="{FF2B5EF4-FFF2-40B4-BE49-F238E27FC236}">
                <a16:creationId xmlns:a16="http://schemas.microsoft.com/office/drawing/2014/main" id="{65FB16BA-ADE4-4C1B-8F99-1BC0724CD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43" y="3613586"/>
            <a:ext cx="2560320" cy="1755648"/>
          </a:xfrm>
          <a:prstGeom prst="rect">
            <a:avLst/>
          </a:prstGeom>
        </p:spPr>
      </p:pic>
      <p:pic>
        <p:nvPicPr>
          <p:cNvPr id="11" name="Picture 10">
            <a:extLst>
              <a:ext uri="{FF2B5EF4-FFF2-40B4-BE49-F238E27FC236}">
                <a16:creationId xmlns:a16="http://schemas.microsoft.com/office/drawing/2014/main" id="{D9D6A7F1-84E3-4F80-8B8D-085A6F67B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896" y="4650813"/>
            <a:ext cx="2362200" cy="1771651"/>
          </a:xfrm>
          <a:prstGeom prst="rect">
            <a:avLst/>
          </a:prstGeom>
        </p:spPr>
      </p:pic>
      <p:pic>
        <p:nvPicPr>
          <p:cNvPr id="13" name="Picture 12">
            <a:extLst>
              <a:ext uri="{FF2B5EF4-FFF2-40B4-BE49-F238E27FC236}">
                <a16:creationId xmlns:a16="http://schemas.microsoft.com/office/drawing/2014/main" id="{D122D284-DE2E-43DA-BEA6-5D3765AFB5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4200" y="970620"/>
            <a:ext cx="1612900" cy="2209800"/>
          </a:xfrm>
          <a:prstGeom prst="rect">
            <a:avLst/>
          </a:prstGeom>
        </p:spPr>
      </p:pic>
    </p:spTree>
    <p:extLst>
      <p:ext uri="{BB962C8B-B14F-4D97-AF65-F5344CB8AC3E}">
        <p14:creationId xmlns:p14="http://schemas.microsoft.com/office/powerpoint/2010/main" val="9647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dissolve">
                                      <p:cBhvr>
                                        <p:cTn id="31" dur="500"/>
                                        <p:tgtEl>
                                          <p:spTgt spid="6">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38066"/>
            <a:ext cx="8610600" cy="769441"/>
          </a:xfrm>
          <a:prstGeom prst="rect">
            <a:avLst/>
          </a:prstGeom>
          <a:noFill/>
        </p:spPr>
        <p:txBody>
          <a:bodyPr wrap="square" rtlCol="0">
            <a:spAutoFit/>
          </a:bodyPr>
          <a:lstStyle/>
          <a:p>
            <a:pPr algn="ctr"/>
            <a:r>
              <a:rPr lang="en-US" sz="4400" dirty="0">
                <a:solidFill>
                  <a:schemeClr val="bg1"/>
                </a:solidFill>
              </a:rPr>
              <a:t>Who Is Our Enemy?</a:t>
            </a:r>
          </a:p>
        </p:txBody>
      </p:sp>
      <p:sp>
        <p:nvSpPr>
          <p:cNvPr id="6" name="TextBox 5"/>
          <p:cNvSpPr txBox="1"/>
          <p:nvPr/>
        </p:nvSpPr>
        <p:spPr>
          <a:xfrm>
            <a:off x="1981200" y="914400"/>
            <a:ext cx="5562600" cy="954107"/>
          </a:xfrm>
          <a:prstGeom prst="rect">
            <a:avLst/>
          </a:prstGeom>
          <a:noFill/>
        </p:spPr>
        <p:txBody>
          <a:bodyPr wrap="square" rtlCol="0">
            <a:spAutoFit/>
          </a:bodyPr>
          <a:lstStyle/>
          <a:p>
            <a:r>
              <a:rPr lang="en-US" sz="2800" dirty="0">
                <a:solidFill>
                  <a:schemeClr val="bg1"/>
                </a:solidFill>
              </a:rPr>
              <a:t>“Our most deadly contest in life is not with human enemies.” </a:t>
            </a:r>
          </a:p>
        </p:txBody>
      </p:sp>
      <p:sp>
        <p:nvSpPr>
          <p:cNvPr id="9" name="TextBox 8"/>
          <p:cNvSpPr txBox="1"/>
          <p:nvPr/>
        </p:nvSpPr>
        <p:spPr>
          <a:xfrm>
            <a:off x="1943100" y="5015181"/>
            <a:ext cx="8382000" cy="1323439"/>
          </a:xfrm>
          <a:prstGeom prst="rect">
            <a:avLst/>
          </a:prstGeom>
          <a:noFill/>
        </p:spPr>
        <p:txBody>
          <a:bodyPr wrap="square" rtlCol="0">
            <a:spAutoFit/>
          </a:bodyPr>
          <a:lstStyle/>
          <a:p>
            <a:pPr algn="ctr"/>
            <a:r>
              <a:rPr lang="en-US" sz="4000" dirty="0">
                <a:solidFill>
                  <a:srgbClr val="00B0F0"/>
                </a:solidFill>
              </a:rPr>
              <a:t>Are we strong enough to defend ourselves on our own?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02" y="645753"/>
            <a:ext cx="1097280" cy="1383792"/>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pic>
        <p:nvPicPr>
          <p:cNvPr id="8" name="Picture 7">
            <a:extLst>
              <a:ext uri="{FF2B5EF4-FFF2-40B4-BE49-F238E27FC236}">
                <a16:creationId xmlns:a16="http://schemas.microsoft.com/office/drawing/2014/main" id="{09792BD7-123B-4527-A649-119305A6B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434" y="2314950"/>
            <a:ext cx="4405132" cy="2674544"/>
          </a:xfrm>
          <a:prstGeom prst="rect">
            <a:avLst/>
          </a:prstGeom>
        </p:spPr>
      </p:pic>
    </p:spTree>
    <p:extLst>
      <p:ext uri="{BB962C8B-B14F-4D97-AF65-F5344CB8AC3E}">
        <p14:creationId xmlns:p14="http://schemas.microsoft.com/office/powerpoint/2010/main" val="17417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769441"/>
          </a:xfrm>
          <a:prstGeom prst="rect">
            <a:avLst/>
          </a:prstGeom>
          <a:noFill/>
        </p:spPr>
        <p:txBody>
          <a:bodyPr wrap="square" rtlCol="0">
            <a:spAutoFit/>
          </a:bodyPr>
          <a:lstStyle/>
          <a:p>
            <a:pPr algn="ctr"/>
            <a:r>
              <a:rPr lang="en-US" sz="4400" dirty="0">
                <a:solidFill>
                  <a:schemeClr val="bg1"/>
                </a:solidFill>
              </a:rPr>
              <a:t>God’s Protection</a:t>
            </a:r>
          </a:p>
        </p:txBody>
      </p:sp>
      <p:sp>
        <p:nvSpPr>
          <p:cNvPr id="6" name="TextBox 5"/>
          <p:cNvSpPr txBox="1"/>
          <p:nvPr/>
        </p:nvSpPr>
        <p:spPr>
          <a:xfrm>
            <a:off x="1068309" y="1143000"/>
            <a:ext cx="4875291" cy="1569660"/>
          </a:xfrm>
          <a:prstGeom prst="rect">
            <a:avLst/>
          </a:prstGeom>
          <a:noFill/>
        </p:spPr>
        <p:txBody>
          <a:bodyPr wrap="square" rtlCol="0">
            <a:spAutoFit/>
          </a:bodyPr>
          <a:lstStyle/>
          <a:p>
            <a:r>
              <a:rPr lang="en-US" sz="2400" i="1" dirty="0">
                <a:solidFill>
                  <a:srgbClr val="FFFF00"/>
                </a:solidFill>
              </a:rPr>
              <a:t>“Wherefore take unto you the whole </a:t>
            </a:r>
            <a:r>
              <a:rPr lang="en-US" sz="2400" i="1" dirty="0" err="1">
                <a:solidFill>
                  <a:srgbClr val="FFFF00"/>
                </a:solidFill>
              </a:rPr>
              <a:t>armour</a:t>
            </a:r>
            <a:r>
              <a:rPr lang="en-US" sz="2400" i="1" dirty="0">
                <a:solidFill>
                  <a:srgbClr val="FFFF00"/>
                </a:solidFill>
              </a:rPr>
              <a:t> of God, that ye may be able to withstand in the evil day, and having done all, to stand.”</a:t>
            </a:r>
          </a:p>
        </p:txBody>
      </p:sp>
      <p:sp>
        <p:nvSpPr>
          <p:cNvPr id="7" name="TextBox 6"/>
          <p:cNvSpPr txBox="1"/>
          <p:nvPr/>
        </p:nvSpPr>
        <p:spPr>
          <a:xfrm>
            <a:off x="6483790" y="4489010"/>
            <a:ext cx="4114800" cy="1569660"/>
          </a:xfrm>
          <a:prstGeom prst="rect">
            <a:avLst/>
          </a:prstGeom>
          <a:noFill/>
        </p:spPr>
        <p:txBody>
          <a:bodyPr wrap="square" rtlCol="0">
            <a:spAutoFit/>
          </a:bodyPr>
          <a:lstStyle/>
          <a:p>
            <a:r>
              <a:rPr lang="en-US" sz="2400" i="1" dirty="0">
                <a:solidFill>
                  <a:srgbClr val="FFFF00"/>
                </a:solidFill>
              </a:rPr>
              <a:t>…Stand therefore, having your loins girt about with truth, and having on the breastplate of righteousness.”</a:t>
            </a:r>
          </a:p>
        </p:txBody>
      </p:sp>
      <p:sp>
        <p:nvSpPr>
          <p:cNvPr id="8" name="TextBox 7"/>
          <p:cNvSpPr txBox="1"/>
          <p:nvPr/>
        </p:nvSpPr>
        <p:spPr>
          <a:xfrm>
            <a:off x="0" y="6416261"/>
            <a:ext cx="3962400" cy="369332"/>
          </a:xfrm>
          <a:prstGeom prst="rect">
            <a:avLst/>
          </a:prstGeom>
          <a:noFill/>
        </p:spPr>
        <p:txBody>
          <a:bodyPr wrap="square" rtlCol="0">
            <a:spAutoFit/>
          </a:bodyPr>
          <a:lstStyle/>
          <a:p>
            <a:r>
              <a:rPr lang="en-US" dirty="0">
                <a:solidFill>
                  <a:schemeClr val="bg1"/>
                </a:solidFill>
              </a:rPr>
              <a:t>Ephesians 6:13-14</a:t>
            </a:r>
          </a:p>
        </p:txBody>
      </p:sp>
      <p:grpSp>
        <p:nvGrpSpPr>
          <p:cNvPr id="11" name="Group 5"/>
          <p:cNvGrpSpPr/>
          <p:nvPr/>
        </p:nvGrpSpPr>
        <p:grpSpPr>
          <a:xfrm>
            <a:off x="9306962" y="226336"/>
            <a:ext cx="2036297" cy="3929204"/>
            <a:chOff x="702376" y="1371600"/>
            <a:chExt cx="2193224" cy="4419600"/>
          </a:xfrm>
        </p:grpSpPr>
        <p:sp>
          <p:nvSpPr>
            <p:cNvPr id="12" name="Moon 11"/>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Oval 14"/>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0"/>
            <p:cNvGrpSpPr/>
            <p:nvPr/>
          </p:nvGrpSpPr>
          <p:grpSpPr>
            <a:xfrm>
              <a:off x="1143000" y="1981200"/>
              <a:ext cx="1113312" cy="914400"/>
              <a:chOff x="3657600" y="1447800"/>
              <a:chExt cx="1295400" cy="1143000"/>
            </a:xfrm>
          </p:grpSpPr>
          <p:sp>
            <p:nvSpPr>
              <p:cNvPr id="47" name="Hexagon 46"/>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lowchart: Delay 24"/>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23"/>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egular Pentagon 24"/>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Pentagon 25"/>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cision 31"/>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 name="Flowchart: Manual Operation 34"/>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1"/>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2"/>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3"/>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4"/>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 name="Pentagon 36"/>
            <p:cNvSpPr/>
            <p:nvPr/>
          </p:nvSpPr>
          <p:spPr>
            <a:xfrm rot="3463742">
              <a:off x="1324668" y="4332353"/>
              <a:ext cx="767482" cy="131799"/>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Rectangle 42"/>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Oval 43"/>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B8E8AC3-D211-43F5-8377-1273CBEA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827" y="3429000"/>
            <a:ext cx="3457575" cy="2762250"/>
          </a:xfrm>
          <a:prstGeom prst="rect">
            <a:avLst/>
          </a:prstGeom>
        </p:spPr>
      </p:pic>
    </p:spTree>
    <p:extLst>
      <p:ext uri="{BB962C8B-B14F-4D97-AF65-F5344CB8AC3E}">
        <p14:creationId xmlns:p14="http://schemas.microsoft.com/office/powerpoint/2010/main" val="1522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1640" y="0"/>
            <a:ext cx="8610600" cy="646331"/>
          </a:xfrm>
          <a:prstGeom prst="rect">
            <a:avLst/>
          </a:prstGeom>
          <a:noFill/>
        </p:spPr>
        <p:txBody>
          <a:bodyPr wrap="square" rtlCol="0">
            <a:spAutoFit/>
          </a:bodyPr>
          <a:lstStyle/>
          <a:p>
            <a:pPr algn="ctr"/>
            <a:r>
              <a:rPr lang="en-US" sz="3600" dirty="0">
                <a:solidFill>
                  <a:schemeClr val="bg1"/>
                </a:solidFill>
              </a:rPr>
              <a:t>Feet, Shield, and Helmet</a:t>
            </a:r>
          </a:p>
        </p:txBody>
      </p:sp>
      <p:sp>
        <p:nvSpPr>
          <p:cNvPr id="6" name="TextBox 5"/>
          <p:cNvSpPr txBox="1"/>
          <p:nvPr/>
        </p:nvSpPr>
        <p:spPr>
          <a:xfrm>
            <a:off x="3744191" y="955965"/>
            <a:ext cx="4114800" cy="1200329"/>
          </a:xfrm>
          <a:prstGeom prst="rect">
            <a:avLst/>
          </a:prstGeom>
          <a:noFill/>
        </p:spPr>
        <p:txBody>
          <a:bodyPr wrap="square" rtlCol="0">
            <a:spAutoFit/>
          </a:bodyPr>
          <a:lstStyle/>
          <a:p>
            <a:r>
              <a:rPr lang="en-US" sz="2400" i="1" dirty="0">
                <a:solidFill>
                  <a:srgbClr val="FFFF00"/>
                </a:solidFill>
              </a:rPr>
              <a:t>“And your feet shod with the preparation of the gospel of peace”</a:t>
            </a:r>
          </a:p>
        </p:txBody>
      </p:sp>
      <p:sp>
        <p:nvSpPr>
          <p:cNvPr id="7" name="TextBox 6"/>
          <p:cNvSpPr txBox="1"/>
          <p:nvPr/>
        </p:nvSpPr>
        <p:spPr>
          <a:xfrm>
            <a:off x="5008418" y="2324100"/>
            <a:ext cx="4114800" cy="1569660"/>
          </a:xfrm>
          <a:prstGeom prst="rect">
            <a:avLst/>
          </a:prstGeom>
          <a:noFill/>
        </p:spPr>
        <p:txBody>
          <a:bodyPr wrap="square" rtlCol="0">
            <a:spAutoFit/>
          </a:bodyPr>
          <a:lstStyle/>
          <a:p>
            <a:r>
              <a:rPr lang="en-US" sz="2400" i="1" dirty="0">
                <a:solidFill>
                  <a:srgbClr val="FFFF00"/>
                </a:solidFill>
              </a:rPr>
              <a:t>“Above all, taking the shield of faith, where with ye shall be able to quench all the fiery darts of the wicked.”</a:t>
            </a:r>
          </a:p>
        </p:txBody>
      </p:sp>
      <p:sp>
        <p:nvSpPr>
          <p:cNvPr id="8" name="TextBox 7"/>
          <p:cNvSpPr txBox="1"/>
          <p:nvPr/>
        </p:nvSpPr>
        <p:spPr>
          <a:xfrm>
            <a:off x="0" y="6334780"/>
            <a:ext cx="3962400" cy="369332"/>
          </a:xfrm>
          <a:prstGeom prst="rect">
            <a:avLst/>
          </a:prstGeom>
          <a:noFill/>
        </p:spPr>
        <p:txBody>
          <a:bodyPr wrap="square" rtlCol="0">
            <a:spAutoFit/>
          </a:bodyPr>
          <a:lstStyle/>
          <a:p>
            <a:r>
              <a:rPr lang="en-US" dirty="0">
                <a:solidFill>
                  <a:schemeClr val="bg1"/>
                </a:solidFill>
              </a:rPr>
              <a:t>Ephesians 6:15-17</a:t>
            </a:r>
          </a:p>
        </p:txBody>
      </p:sp>
      <p:sp>
        <p:nvSpPr>
          <p:cNvPr id="9" name="TextBox 8"/>
          <p:cNvSpPr txBox="1"/>
          <p:nvPr/>
        </p:nvSpPr>
        <p:spPr>
          <a:xfrm>
            <a:off x="5829300" y="4526973"/>
            <a:ext cx="4114800" cy="1569660"/>
          </a:xfrm>
          <a:prstGeom prst="rect">
            <a:avLst/>
          </a:prstGeom>
          <a:noFill/>
        </p:spPr>
        <p:txBody>
          <a:bodyPr wrap="square" rtlCol="0">
            <a:spAutoFit/>
          </a:bodyPr>
          <a:lstStyle/>
          <a:p>
            <a:r>
              <a:rPr lang="en-US" sz="2400" i="1" dirty="0">
                <a:solidFill>
                  <a:srgbClr val="FFFF00"/>
                </a:solidFill>
              </a:rPr>
              <a:t>“And take the helmet of salvation, and the sword of the spirit, which is the word of God.”</a:t>
            </a:r>
          </a:p>
        </p:txBody>
      </p:sp>
      <p:pic>
        <p:nvPicPr>
          <p:cNvPr id="3" name="Picture 2">
            <a:extLst>
              <a:ext uri="{FF2B5EF4-FFF2-40B4-BE49-F238E27FC236}">
                <a16:creationId xmlns:a16="http://schemas.microsoft.com/office/drawing/2014/main" id="{E4C900E3-5BD8-42B0-9F3B-E775B279D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63" y="897636"/>
            <a:ext cx="2458249" cy="1645866"/>
          </a:xfrm>
          <a:prstGeom prst="rect">
            <a:avLst/>
          </a:prstGeom>
        </p:spPr>
      </p:pic>
      <p:pic>
        <p:nvPicPr>
          <p:cNvPr id="13" name="Picture 12">
            <a:extLst>
              <a:ext uri="{FF2B5EF4-FFF2-40B4-BE49-F238E27FC236}">
                <a16:creationId xmlns:a16="http://schemas.microsoft.com/office/drawing/2014/main" id="{5B26AFF3-0070-4E46-8020-83A52CBD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7237" y="955965"/>
            <a:ext cx="1840992" cy="2590800"/>
          </a:xfrm>
          <a:prstGeom prst="rect">
            <a:avLst/>
          </a:prstGeom>
        </p:spPr>
      </p:pic>
      <p:pic>
        <p:nvPicPr>
          <p:cNvPr id="15" name="Picture 14">
            <a:extLst>
              <a:ext uri="{FF2B5EF4-FFF2-40B4-BE49-F238E27FC236}">
                <a16:creationId xmlns:a16="http://schemas.microsoft.com/office/drawing/2014/main" id="{2B8CFB45-A4B0-4BE0-BFBE-869870D6A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119" y="4383017"/>
            <a:ext cx="2743200" cy="2057400"/>
          </a:xfrm>
          <a:prstGeom prst="rect">
            <a:avLst/>
          </a:prstGeom>
        </p:spPr>
      </p:pic>
    </p:spTree>
    <p:extLst>
      <p:ext uri="{BB962C8B-B14F-4D97-AF65-F5344CB8AC3E}">
        <p14:creationId xmlns:p14="http://schemas.microsoft.com/office/powerpoint/2010/main" val="5360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2514600" cy="6555641"/>
          </a:xfrm>
          <a:prstGeom prst="rect">
            <a:avLst/>
          </a:prstGeom>
          <a:noFill/>
        </p:spPr>
        <p:txBody>
          <a:bodyPr wrap="square" rtlCol="0">
            <a:spAutoFit/>
          </a:bodyPr>
          <a:lstStyle/>
          <a:p>
            <a:r>
              <a:rPr lang="en-US" sz="2800" dirty="0">
                <a:solidFill>
                  <a:schemeClr val="bg1"/>
                </a:solidFill>
              </a:rPr>
              <a:t>Physical Armor</a:t>
            </a:r>
          </a:p>
          <a:p>
            <a:endParaRPr lang="en-US" sz="2800" dirty="0">
              <a:solidFill>
                <a:schemeClr val="bg1"/>
              </a:solidFill>
            </a:endParaRPr>
          </a:p>
          <a:p>
            <a:r>
              <a:rPr lang="en-US" sz="2800" dirty="0">
                <a:solidFill>
                  <a:schemeClr val="bg1"/>
                </a:solidFill>
              </a:rPr>
              <a:t>Sash or belt</a:t>
            </a:r>
          </a:p>
          <a:p>
            <a:endParaRPr lang="en-US" sz="2800" dirty="0">
              <a:solidFill>
                <a:schemeClr val="bg1"/>
              </a:solidFill>
            </a:endParaRPr>
          </a:p>
          <a:p>
            <a:endParaRPr lang="en-US" sz="2800" dirty="0">
              <a:solidFill>
                <a:schemeClr val="bg1"/>
              </a:solidFill>
            </a:endParaRPr>
          </a:p>
          <a:p>
            <a:r>
              <a:rPr lang="en-US" sz="2800" dirty="0">
                <a:solidFill>
                  <a:schemeClr val="bg1"/>
                </a:solidFill>
              </a:rPr>
              <a:t>Breastplate</a:t>
            </a:r>
          </a:p>
          <a:p>
            <a:endParaRPr lang="en-US" sz="2800" dirty="0">
              <a:solidFill>
                <a:schemeClr val="bg1"/>
              </a:solidFill>
            </a:endParaRPr>
          </a:p>
          <a:p>
            <a:endParaRPr lang="en-US" sz="2800" dirty="0">
              <a:solidFill>
                <a:schemeClr val="bg1"/>
              </a:solidFill>
            </a:endParaRPr>
          </a:p>
          <a:p>
            <a:r>
              <a:rPr lang="en-US" sz="2800" dirty="0">
                <a:solidFill>
                  <a:schemeClr val="bg1"/>
                </a:solidFill>
              </a:rPr>
              <a:t>Footwear</a:t>
            </a:r>
          </a:p>
          <a:p>
            <a:endParaRPr lang="en-US" sz="2800" dirty="0">
              <a:solidFill>
                <a:schemeClr val="bg1"/>
              </a:solidFill>
            </a:endParaRPr>
          </a:p>
          <a:p>
            <a:r>
              <a:rPr lang="en-US" sz="2800" dirty="0">
                <a:solidFill>
                  <a:schemeClr val="bg1"/>
                </a:solidFill>
              </a:rPr>
              <a:t>Shield</a:t>
            </a:r>
          </a:p>
          <a:p>
            <a:endParaRPr lang="en-US" sz="2800" dirty="0">
              <a:solidFill>
                <a:schemeClr val="bg1"/>
              </a:solidFill>
            </a:endParaRPr>
          </a:p>
          <a:p>
            <a:r>
              <a:rPr lang="en-US" sz="2800" dirty="0">
                <a:solidFill>
                  <a:schemeClr val="bg1"/>
                </a:solidFill>
              </a:rPr>
              <a:t>Helmet</a:t>
            </a:r>
          </a:p>
          <a:p>
            <a:endParaRPr lang="en-US" sz="2800" dirty="0">
              <a:solidFill>
                <a:schemeClr val="bg1"/>
              </a:solidFill>
            </a:endParaRPr>
          </a:p>
          <a:p>
            <a:r>
              <a:rPr lang="en-US" sz="2800" dirty="0">
                <a:solidFill>
                  <a:schemeClr val="bg1"/>
                </a:solidFill>
              </a:rPr>
              <a:t>Sword</a:t>
            </a:r>
          </a:p>
        </p:txBody>
      </p:sp>
      <p:sp>
        <p:nvSpPr>
          <p:cNvPr id="7" name="TextBox 6"/>
          <p:cNvSpPr txBox="1"/>
          <p:nvPr/>
        </p:nvSpPr>
        <p:spPr>
          <a:xfrm>
            <a:off x="7239000" y="228600"/>
            <a:ext cx="3505200" cy="6555641"/>
          </a:xfrm>
          <a:prstGeom prst="rect">
            <a:avLst/>
          </a:prstGeom>
          <a:noFill/>
        </p:spPr>
        <p:txBody>
          <a:bodyPr wrap="square" rtlCol="0">
            <a:spAutoFit/>
          </a:bodyPr>
          <a:lstStyle/>
          <a:p>
            <a:r>
              <a:rPr lang="en-US" sz="2800" dirty="0">
                <a:solidFill>
                  <a:schemeClr val="bg1"/>
                </a:solidFill>
              </a:rPr>
              <a:t>Spiritual Armor</a:t>
            </a:r>
          </a:p>
          <a:p>
            <a:endParaRPr lang="en-US" sz="2800" dirty="0">
              <a:solidFill>
                <a:schemeClr val="bg1"/>
              </a:solidFill>
            </a:endParaRPr>
          </a:p>
          <a:p>
            <a:r>
              <a:rPr lang="en-US" sz="2800" dirty="0">
                <a:solidFill>
                  <a:schemeClr val="bg1"/>
                </a:solidFill>
              </a:rPr>
              <a:t>Truth</a:t>
            </a:r>
          </a:p>
          <a:p>
            <a:endParaRPr lang="en-US" sz="2800" dirty="0">
              <a:solidFill>
                <a:schemeClr val="bg1"/>
              </a:solidFill>
            </a:endParaRPr>
          </a:p>
          <a:p>
            <a:endParaRPr lang="en-US" sz="2800" dirty="0">
              <a:solidFill>
                <a:schemeClr val="bg1"/>
              </a:solidFill>
            </a:endParaRPr>
          </a:p>
          <a:p>
            <a:r>
              <a:rPr lang="en-US" sz="2800" dirty="0">
                <a:solidFill>
                  <a:schemeClr val="bg1"/>
                </a:solidFill>
              </a:rPr>
              <a:t>Righteousness</a:t>
            </a:r>
          </a:p>
          <a:p>
            <a:endParaRPr lang="en-US" sz="2800" dirty="0">
              <a:solidFill>
                <a:schemeClr val="bg1"/>
              </a:solidFill>
            </a:endParaRPr>
          </a:p>
          <a:p>
            <a:endParaRPr lang="en-US" sz="2800" dirty="0">
              <a:solidFill>
                <a:schemeClr val="bg1"/>
              </a:solidFill>
            </a:endParaRPr>
          </a:p>
          <a:p>
            <a:r>
              <a:rPr lang="en-US" sz="2800" dirty="0">
                <a:solidFill>
                  <a:schemeClr val="bg1"/>
                </a:solidFill>
              </a:rPr>
              <a:t>The gospel of peace</a:t>
            </a:r>
          </a:p>
          <a:p>
            <a:endParaRPr lang="en-US" sz="2800" dirty="0">
              <a:solidFill>
                <a:schemeClr val="bg1"/>
              </a:solidFill>
            </a:endParaRPr>
          </a:p>
          <a:p>
            <a:r>
              <a:rPr lang="en-US" sz="2800" dirty="0">
                <a:solidFill>
                  <a:schemeClr val="bg1"/>
                </a:solidFill>
              </a:rPr>
              <a:t>Faith</a:t>
            </a:r>
          </a:p>
          <a:p>
            <a:endParaRPr lang="en-US" sz="2800" dirty="0">
              <a:solidFill>
                <a:schemeClr val="bg1"/>
              </a:solidFill>
            </a:endParaRPr>
          </a:p>
          <a:p>
            <a:r>
              <a:rPr lang="en-US" sz="2800" dirty="0">
                <a:solidFill>
                  <a:schemeClr val="bg1"/>
                </a:solidFill>
              </a:rPr>
              <a:t>Salvation</a:t>
            </a:r>
          </a:p>
          <a:p>
            <a:endParaRPr lang="en-US" sz="2800" dirty="0">
              <a:solidFill>
                <a:schemeClr val="bg1"/>
              </a:solidFill>
            </a:endParaRPr>
          </a:p>
          <a:p>
            <a:r>
              <a:rPr lang="en-US" sz="2800" dirty="0">
                <a:solidFill>
                  <a:schemeClr val="bg1"/>
                </a:solidFill>
              </a:rPr>
              <a:t>The word of God</a:t>
            </a:r>
          </a:p>
        </p:txBody>
      </p:sp>
      <p:pic>
        <p:nvPicPr>
          <p:cNvPr id="3" name="Picture 2">
            <a:extLst>
              <a:ext uri="{FF2B5EF4-FFF2-40B4-BE49-F238E27FC236}">
                <a16:creationId xmlns:a16="http://schemas.microsoft.com/office/drawing/2014/main" id="{8168A961-91D0-4F69-BCB3-02CED26A2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903675"/>
            <a:ext cx="1066800" cy="1066800"/>
          </a:xfrm>
          <a:prstGeom prst="rect">
            <a:avLst/>
          </a:prstGeom>
        </p:spPr>
      </p:pic>
      <p:pic>
        <p:nvPicPr>
          <p:cNvPr id="6" name="Picture 5">
            <a:extLst>
              <a:ext uri="{FF2B5EF4-FFF2-40B4-BE49-F238E27FC236}">
                <a16:creationId xmlns:a16="http://schemas.microsoft.com/office/drawing/2014/main" id="{B7BCD09C-A025-4C35-9A51-315166081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290" y="1393012"/>
            <a:ext cx="1409700" cy="1381125"/>
          </a:xfrm>
          <a:prstGeom prst="rect">
            <a:avLst/>
          </a:prstGeom>
        </p:spPr>
      </p:pic>
      <p:pic>
        <p:nvPicPr>
          <p:cNvPr id="9" name="Picture 8">
            <a:extLst>
              <a:ext uri="{FF2B5EF4-FFF2-40B4-BE49-F238E27FC236}">
                <a16:creationId xmlns:a16="http://schemas.microsoft.com/office/drawing/2014/main" id="{E4FEC410-1B5B-496F-BDE4-EB63FC445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209" y="3050698"/>
            <a:ext cx="1524000" cy="1009650"/>
          </a:xfrm>
          <a:prstGeom prst="rect">
            <a:avLst/>
          </a:prstGeom>
        </p:spPr>
      </p:pic>
      <p:pic>
        <p:nvPicPr>
          <p:cNvPr id="12" name="Picture 11">
            <a:extLst>
              <a:ext uri="{FF2B5EF4-FFF2-40B4-BE49-F238E27FC236}">
                <a16:creationId xmlns:a16="http://schemas.microsoft.com/office/drawing/2014/main" id="{AE6516DD-8B6C-439A-8FEB-D6D55FD37C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290" y="3669103"/>
            <a:ext cx="1828800" cy="1371600"/>
          </a:xfrm>
          <a:prstGeom prst="rect">
            <a:avLst/>
          </a:prstGeom>
        </p:spPr>
      </p:pic>
      <p:pic>
        <p:nvPicPr>
          <p:cNvPr id="14" name="Picture 13">
            <a:extLst>
              <a:ext uri="{FF2B5EF4-FFF2-40B4-BE49-F238E27FC236}">
                <a16:creationId xmlns:a16="http://schemas.microsoft.com/office/drawing/2014/main" id="{CA7AED29-5559-4142-92FC-D09921A28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9012" y="4729266"/>
            <a:ext cx="1628775" cy="1219200"/>
          </a:xfrm>
          <a:prstGeom prst="rect">
            <a:avLst/>
          </a:prstGeom>
        </p:spPr>
      </p:pic>
      <p:pic>
        <p:nvPicPr>
          <p:cNvPr id="16" name="Picture 15">
            <a:extLst>
              <a:ext uri="{FF2B5EF4-FFF2-40B4-BE49-F238E27FC236}">
                <a16:creationId xmlns:a16="http://schemas.microsoft.com/office/drawing/2014/main" id="{C28C2728-E434-4186-A220-8FBC80026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209" y="5583738"/>
            <a:ext cx="1402080" cy="1005840"/>
          </a:xfrm>
          <a:prstGeom prst="rect">
            <a:avLst/>
          </a:prstGeom>
        </p:spPr>
      </p:pic>
    </p:spTree>
    <p:extLst>
      <p:ext uri="{BB962C8B-B14F-4D97-AF65-F5344CB8AC3E}">
        <p14:creationId xmlns:p14="http://schemas.microsoft.com/office/powerpoint/2010/main" val="33928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additive="base">
                                        <p:cTn id="46"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
                                            <p:txEl>
                                              <p:pRg st="12" end="12"/>
                                            </p:txEl>
                                          </p:spTgt>
                                        </p:tgtEl>
                                        <p:attrNameLst>
                                          <p:attrName>style.visibility</p:attrName>
                                        </p:attrNameLst>
                                      </p:cBhvr>
                                      <p:to>
                                        <p:strVal val="visible"/>
                                      </p:to>
                                    </p:set>
                                    <p:anim calcmode="lin" valueType="num">
                                      <p:cBhvr additive="base">
                                        <p:cTn id="76"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 calcmode="lin" valueType="num">
                                      <p:cBhvr additive="base">
                                        <p:cTn id="8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84" presetID="10"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14" end="14"/>
                                            </p:txEl>
                                          </p:spTgt>
                                        </p:tgtEl>
                                        <p:attrNameLst>
                                          <p:attrName>style.visibility</p:attrName>
                                        </p:attrNameLst>
                                      </p:cBhvr>
                                      <p:to>
                                        <p:strVal val="visible"/>
                                      </p:to>
                                    </p:set>
                                    <p:anim calcmode="lin" valueType="num">
                                      <p:cBhvr additive="base">
                                        <p:cTn id="9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7134"/>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Something New</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4" name="Group 18"/>
          <p:cNvGrpSpPr/>
          <p:nvPr/>
        </p:nvGrpSpPr>
        <p:grpSpPr>
          <a:xfrm>
            <a:off x="518311" y="1127155"/>
            <a:ext cx="11251194" cy="5454713"/>
            <a:chOff x="965200" y="2286000"/>
            <a:chExt cx="7302500" cy="2743200"/>
          </a:xfrm>
        </p:grpSpPr>
        <p:sp>
          <p:nvSpPr>
            <p:cNvPr id="126" name="Rectangle 125"/>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7" idx="1"/>
              <a:endCxn id="12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Image result for new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26" y="1676730"/>
            <a:ext cx="2203103" cy="17545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113" y="1448554"/>
            <a:ext cx="2676510" cy="17837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uppy bu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017" y="3500864"/>
            <a:ext cx="3697351" cy="22870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w pho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0231" y="1643158"/>
            <a:ext cx="2521200" cy="16794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new sho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0771" y="3710562"/>
            <a:ext cx="2912246" cy="2091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7176" y="5933213"/>
            <a:ext cx="7491153" cy="523220"/>
          </a:xfrm>
          <a:prstGeom prst="rect">
            <a:avLst/>
          </a:prstGeom>
          <a:solidFill>
            <a:schemeClr val="accent6">
              <a:lumMod val="60000"/>
              <a:lumOff val="40000"/>
            </a:schemeClr>
          </a:solidFill>
        </p:spPr>
        <p:txBody>
          <a:bodyPr wrap="none">
            <a:spAutoFit/>
          </a:bodyPr>
          <a:lstStyle/>
          <a:p>
            <a:r>
              <a:rPr lang="en-US" sz="2800" dirty="0">
                <a:solidFill>
                  <a:srgbClr val="333333"/>
                </a:solidFill>
                <a:latin typeface="Open Sans"/>
              </a:rPr>
              <a:t>How do we typically treat things that are new?</a:t>
            </a:r>
            <a:endParaRPr lang="en-US" sz="2800" dirty="0"/>
          </a:p>
        </p:txBody>
      </p:sp>
    </p:spTree>
    <p:extLst>
      <p:ext uri="{BB962C8B-B14F-4D97-AF65-F5344CB8AC3E}">
        <p14:creationId xmlns:p14="http://schemas.microsoft.com/office/powerpoint/2010/main" val="29559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0"/>
            <a:ext cx="8534400" cy="4093428"/>
          </a:xfrm>
          <a:prstGeom prst="rect">
            <a:avLst/>
          </a:prstGeom>
          <a:noFill/>
        </p:spPr>
        <p:txBody>
          <a:bodyPr wrap="square" rtlCol="0">
            <a:spAutoFit/>
          </a:bodyPr>
          <a:lstStyle/>
          <a:p>
            <a:pPr algn="ctr"/>
            <a:r>
              <a:rPr lang="en-US" sz="3600" dirty="0">
                <a:solidFill>
                  <a:schemeClr val="bg1"/>
                </a:solidFill>
              </a:rPr>
              <a:t>4 Areas that the armor protects:</a:t>
            </a:r>
          </a:p>
          <a:p>
            <a:endParaRPr lang="en-US" sz="2800" dirty="0">
              <a:solidFill>
                <a:schemeClr val="bg1"/>
              </a:solidFill>
            </a:endParaRPr>
          </a:p>
          <a:p>
            <a:r>
              <a:rPr lang="en-US" sz="2800" dirty="0">
                <a:solidFill>
                  <a:schemeClr val="bg1"/>
                </a:solidFill>
              </a:rPr>
              <a:t>Head—thoughts</a:t>
            </a:r>
          </a:p>
          <a:p>
            <a:endParaRPr lang="en-US" sz="2800" dirty="0">
              <a:solidFill>
                <a:schemeClr val="bg1"/>
              </a:solidFill>
            </a:endParaRPr>
          </a:p>
          <a:p>
            <a:r>
              <a:rPr lang="en-US" sz="2800" dirty="0">
                <a:solidFill>
                  <a:schemeClr val="bg1"/>
                </a:solidFill>
              </a:rPr>
              <a:t>Heart—feelings or attitudes</a:t>
            </a:r>
          </a:p>
          <a:p>
            <a:endParaRPr lang="en-US" sz="2800" dirty="0">
              <a:solidFill>
                <a:schemeClr val="bg1"/>
              </a:solidFill>
            </a:endParaRPr>
          </a:p>
          <a:p>
            <a:r>
              <a:rPr lang="en-US" sz="2800" dirty="0">
                <a:solidFill>
                  <a:schemeClr val="bg1"/>
                </a:solidFill>
              </a:rPr>
              <a:t>Loins—virtue and chastity</a:t>
            </a:r>
          </a:p>
          <a:p>
            <a:endParaRPr lang="en-US" sz="2800" dirty="0">
              <a:solidFill>
                <a:schemeClr val="bg1"/>
              </a:solidFill>
            </a:endParaRPr>
          </a:p>
          <a:p>
            <a:r>
              <a:rPr lang="en-US" sz="2800" dirty="0">
                <a:solidFill>
                  <a:schemeClr val="bg1"/>
                </a:solidFill>
              </a:rPr>
              <a:t>Feet—goals and the direction we are headed</a:t>
            </a:r>
          </a:p>
        </p:txBody>
      </p:sp>
      <p:pic>
        <p:nvPicPr>
          <p:cNvPr id="6" name="Picture 5" descr="holy ghost 3.jpg"/>
          <p:cNvPicPr>
            <a:picLocks noChangeAspect="1"/>
          </p:cNvPicPr>
          <p:nvPr/>
        </p:nvPicPr>
        <p:blipFill>
          <a:blip r:embed="rId3" cstate="print"/>
          <a:stretch>
            <a:fillRect/>
          </a:stretch>
        </p:blipFill>
        <p:spPr>
          <a:xfrm>
            <a:off x="2362200" y="4495801"/>
            <a:ext cx="2305050" cy="1724025"/>
          </a:xfrm>
          <a:prstGeom prst="rect">
            <a:avLst/>
          </a:prstGeom>
        </p:spPr>
      </p:pic>
      <p:pic>
        <p:nvPicPr>
          <p:cNvPr id="8" name="Picture 7" descr="woman.jpg"/>
          <p:cNvPicPr>
            <a:picLocks noChangeAspect="1"/>
          </p:cNvPicPr>
          <p:nvPr/>
        </p:nvPicPr>
        <p:blipFill>
          <a:blip r:embed="rId4" cstate="print"/>
          <a:stretch>
            <a:fillRect/>
          </a:stretch>
        </p:blipFill>
        <p:spPr>
          <a:xfrm>
            <a:off x="7620000" y="914400"/>
            <a:ext cx="1905000" cy="1905000"/>
          </a:xfrm>
          <a:prstGeom prst="rect">
            <a:avLst/>
          </a:prstGeom>
        </p:spPr>
      </p:pic>
      <p:pic>
        <p:nvPicPr>
          <p:cNvPr id="9" name="Picture 8" descr="woman 2.jpg"/>
          <p:cNvPicPr>
            <a:picLocks noChangeAspect="1"/>
          </p:cNvPicPr>
          <p:nvPr/>
        </p:nvPicPr>
        <p:blipFill>
          <a:blip r:embed="rId5" cstate="print"/>
          <a:stretch>
            <a:fillRect/>
          </a:stretch>
        </p:blipFill>
        <p:spPr>
          <a:xfrm>
            <a:off x="8382000" y="4267200"/>
            <a:ext cx="1847850" cy="2305050"/>
          </a:xfrm>
          <a:prstGeom prst="rect">
            <a:avLst/>
          </a:prstGeom>
        </p:spPr>
      </p:pic>
      <p:pic>
        <p:nvPicPr>
          <p:cNvPr id="3" name="Picture 2">
            <a:extLst>
              <a:ext uri="{FF2B5EF4-FFF2-40B4-BE49-F238E27FC236}">
                <a16:creationId xmlns:a16="http://schemas.microsoft.com/office/drawing/2014/main" id="{A61F95BD-D117-44B3-B9D0-A448C9B97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6890" y="4438650"/>
            <a:ext cx="1645920" cy="2133600"/>
          </a:xfrm>
          <a:prstGeom prst="rect">
            <a:avLst/>
          </a:prstGeom>
        </p:spPr>
      </p:pic>
    </p:spTree>
    <p:extLst>
      <p:ext uri="{BB962C8B-B14F-4D97-AF65-F5344CB8AC3E}">
        <p14:creationId xmlns:p14="http://schemas.microsoft.com/office/powerpoint/2010/main" val="38226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2" end="2"/>
                                            </p:txEl>
                                          </p:spTgt>
                                        </p:tgtEl>
                                      </p:cBhvr>
                                    </p:animEffect>
                                  </p:childTnLst>
                                </p:cTn>
                              </p:par>
                              <p:par>
                                <p:cTn id="10" presetID="16" presetClass="entr" presetSubtype="42"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4" end="4"/>
                                            </p:txEl>
                                          </p:spTgt>
                                        </p:tgtEl>
                                      </p:cBhvr>
                                    </p:animEffect>
                                  </p:childTnLst>
                                </p:cTn>
                              </p:par>
                              <p:par>
                                <p:cTn id="20" presetID="16" presetClass="entr" presetSubtype="4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6" end="6"/>
                                            </p:txEl>
                                          </p:spTgt>
                                        </p:tgtEl>
                                      </p:cBhvr>
                                    </p:animEffect>
                                  </p:childTnLst>
                                </p:cTn>
                              </p:par>
                              <p:par>
                                <p:cTn id="30" presetID="16" presetClass="entr" presetSubtype="4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p:cTn id="37" dur="1000" fill="hold"/>
                                        <p:tgtEl>
                                          <p:spTgt spid="5">
                                            <p:txEl>
                                              <p:pRg st="8" end="8"/>
                                            </p:txEl>
                                          </p:spTgt>
                                        </p:tgtEl>
                                        <p:attrNameLst>
                                          <p:attrName>ppt_x</p:attrName>
                                        </p:attrNameLst>
                                      </p:cBhvr>
                                      <p:tavLst>
                                        <p:tav tm="0">
                                          <p:val>
                                            <p:strVal val="#ppt_x-.2"/>
                                          </p:val>
                                        </p:tav>
                                        <p:tav tm="100000">
                                          <p:val>
                                            <p:strVal val="#ppt_x"/>
                                          </p:val>
                                        </p:tav>
                                      </p:tavLst>
                                    </p:anim>
                                    <p:anim calcmode="lin" valueType="num">
                                      <p:cBhvr>
                                        <p:cTn id="38" dur="1000" fill="hold"/>
                                        <p:tgtEl>
                                          <p:spTgt spid="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74691"/>
            <a:ext cx="8534400" cy="1446550"/>
          </a:xfrm>
          <a:prstGeom prst="rect">
            <a:avLst/>
          </a:prstGeom>
          <a:noFill/>
        </p:spPr>
        <p:txBody>
          <a:bodyPr wrap="square" rtlCol="0">
            <a:spAutoFit/>
          </a:bodyPr>
          <a:lstStyle/>
          <a:p>
            <a:pPr algn="ctr"/>
            <a:r>
              <a:rPr lang="en-US" sz="4400" dirty="0">
                <a:solidFill>
                  <a:schemeClr val="bg1"/>
                </a:solidFill>
              </a:rPr>
              <a:t>Our Thoughts:</a:t>
            </a:r>
          </a:p>
          <a:p>
            <a:endParaRPr lang="en-US" sz="4400" dirty="0">
              <a:solidFill>
                <a:schemeClr val="bg1"/>
              </a:solidFill>
            </a:endParaRPr>
          </a:p>
        </p:txBody>
      </p:sp>
      <p:sp>
        <p:nvSpPr>
          <p:cNvPr id="6" name="TextBox 5"/>
          <p:cNvSpPr txBox="1"/>
          <p:nvPr/>
        </p:nvSpPr>
        <p:spPr>
          <a:xfrm>
            <a:off x="1828800" y="1600201"/>
            <a:ext cx="4114800" cy="830997"/>
          </a:xfrm>
          <a:prstGeom prst="rect">
            <a:avLst/>
          </a:prstGeom>
          <a:noFill/>
        </p:spPr>
        <p:txBody>
          <a:bodyPr wrap="square" rtlCol="0">
            <a:spAutoFit/>
          </a:bodyPr>
          <a:lstStyle/>
          <a:p>
            <a:r>
              <a:rPr lang="en-US" sz="2400" i="1" dirty="0">
                <a:solidFill>
                  <a:srgbClr val="FFFF00"/>
                </a:solidFill>
              </a:rPr>
              <a:t>“..and let virtue garnish they thoughts unceasingly…”</a:t>
            </a:r>
          </a:p>
        </p:txBody>
      </p:sp>
      <p:sp>
        <p:nvSpPr>
          <p:cNvPr id="7" name="TextBox 6"/>
          <p:cNvSpPr txBox="1"/>
          <p:nvPr/>
        </p:nvSpPr>
        <p:spPr>
          <a:xfrm>
            <a:off x="0" y="6447576"/>
            <a:ext cx="3962400" cy="369332"/>
          </a:xfrm>
          <a:prstGeom prst="rect">
            <a:avLst/>
          </a:prstGeom>
          <a:noFill/>
        </p:spPr>
        <p:txBody>
          <a:bodyPr wrap="square" rtlCol="0">
            <a:spAutoFit/>
          </a:bodyPr>
          <a:lstStyle/>
          <a:p>
            <a:r>
              <a:rPr lang="en-US" dirty="0">
                <a:solidFill>
                  <a:schemeClr val="bg1"/>
                </a:solidFill>
              </a:rPr>
              <a:t>D&amp;C 121:45</a:t>
            </a:r>
          </a:p>
        </p:txBody>
      </p:sp>
      <p:sp>
        <p:nvSpPr>
          <p:cNvPr id="8" name="TextBox 7"/>
          <p:cNvSpPr txBox="1"/>
          <p:nvPr/>
        </p:nvSpPr>
        <p:spPr>
          <a:xfrm>
            <a:off x="6031375" y="4137097"/>
            <a:ext cx="4114800" cy="1938992"/>
          </a:xfrm>
          <a:prstGeom prst="rect">
            <a:avLst/>
          </a:prstGeom>
          <a:noFill/>
        </p:spPr>
        <p:txBody>
          <a:bodyPr wrap="square" rtlCol="0">
            <a:spAutoFit/>
          </a:bodyPr>
          <a:lstStyle/>
          <a:p>
            <a:r>
              <a:rPr lang="en-US" sz="2400" i="1" dirty="0">
                <a:solidFill>
                  <a:srgbClr val="FFFF00"/>
                </a:solidFill>
              </a:rPr>
              <a:t>“But this much I can tell you, that if ye do not watch yourselves, and your thoughts, and your words, and your deeds,…”-Mosiah 4:30</a:t>
            </a:r>
          </a:p>
        </p:txBody>
      </p:sp>
      <p:pic>
        <p:nvPicPr>
          <p:cNvPr id="9" name="Picture 8" descr="woman.jpg"/>
          <p:cNvPicPr>
            <a:picLocks noChangeAspect="1"/>
          </p:cNvPicPr>
          <p:nvPr/>
        </p:nvPicPr>
        <p:blipFill>
          <a:blip r:embed="rId3" cstate="print"/>
          <a:stretch>
            <a:fillRect/>
          </a:stretch>
        </p:blipFill>
        <p:spPr>
          <a:xfrm>
            <a:off x="6324600" y="1219200"/>
            <a:ext cx="1905000" cy="1905000"/>
          </a:xfrm>
          <a:prstGeom prst="rect">
            <a:avLst/>
          </a:prstGeom>
        </p:spPr>
      </p:pic>
      <p:pic>
        <p:nvPicPr>
          <p:cNvPr id="3" name="Picture 2">
            <a:extLst>
              <a:ext uri="{FF2B5EF4-FFF2-40B4-BE49-F238E27FC236}">
                <a16:creationId xmlns:a16="http://schemas.microsoft.com/office/drawing/2014/main" id="{D4E74438-67F3-44FE-B921-DB2A21BFC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669" y="3906222"/>
            <a:ext cx="3192655" cy="2400743"/>
          </a:xfrm>
          <a:prstGeom prst="rect">
            <a:avLst/>
          </a:prstGeom>
        </p:spPr>
      </p:pic>
    </p:spTree>
    <p:extLst>
      <p:ext uri="{BB962C8B-B14F-4D97-AF65-F5344CB8AC3E}">
        <p14:creationId xmlns:p14="http://schemas.microsoft.com/office/powerpoint/2010/main" val="12002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1576" y="2941218"/>
            <a:ext cx="5029200" cy="2308324"/>
          </a:xfrm>
          <a:prstGeom prst="rect">
            <a:avLst/>
          </a:prstGeom>
          <a:noFill/>
        </p:spPr>
        <p:txBody>
          <a:bodyPr wrap="square" rtlCol="0">
            <a:spAutoFit/>
          </a:bodyPr>
          <a:lstStyle/>
          <a:p>
            <a:r>
              <a:rPr lang="en-US" sz="2400" dirty="0">
                <a:solidFill>
                  <a:schemeClr val="bg1"/>
                </a:solidFill>
              </a:rPr>
              <a:t>“I have come to know that thoughts, like water, will stay on course if we make a place for them to go. Otherwise, our thoughts follow the course of least resistance, always seeking the lower levels.”</a:t>
            </a:r>
          </a:p>
        </p:txBody>
      </p:sp>
      <p:sp>
        <p:nvSpPr>
          <p:cNvPr id="9" name="TextBox 8"/>
          <p:cNvSpPr txBox="1"/>
          <p:nvPr/>
        </p:nvSpPr>
        <p:spPr>
          <a:xfrm>
            <a:off x="2057400" y="228601"/>
            <a:ext cx="8382000" cy="769441"/>
          </a:xfrm>
          <a:prstGeom prst="rect">
            <a:avLst/>
          </a:prstGeom>
          <a:noFill/>
        </p:spPr>
        <p:txBody>
          <a:bodyPr wrap="square" rtlCol="0">
            <a:spAutoFit/>
          </a:bodyPr>
          <a:lstStyle/>
          <a:p>
            <a:pPr algn="ctr"/>
            <a:r>
              <a:rPr lang="en-US" sz="4400" dirty="0">
                <a:solidFill>
                  <a:schemeClr val="bg1"/>
                </a:solidFill>
              </a:rPr>
              <a:t>For as a man </a:t>
            </a:r>
            <a:r>
              <a:rPr lang="en-US" sz="4400" dirty="0" err="1">
                <a:solidFill>
                  <a:schemeClr val="bg1"/>
                </a:solidFill>
              </a:rPr>
              <a:t>thinketh</a:t>
            </a:r>
            <a:r>
              <a:rPr lang="en-US" sz="4400" dirty="0">
                <a:solidFill>
                  <a:schemeClr val="bg1"/>
                </a:solidFill>
              </a:rPr>
              <a:t> so is he.</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8" y="829852"/>
            <a:ext cx="1042232" cy="1298939"/>
          </a:xfrm>
          <a:prstGeom prst="rect">
            <a:avLst/>
          </a:prstGeom>
        </p:spPr>
      </p:pic>
      <p:pic>
        <p:nvPicPr>
          <p:cNvPr id="4" name="Picture 3">
            <a:extLst>
              <a:ext uri="{FF2B5EF4-FFF2-40B4-BE49-F238E27FC236}">
                <a16:creationId xmlns:a16="http://schemas.microsoft.com/office/drawing/2014/main" id="{05B2BFD7-4DA3-40B8-9DAA-0B25BB2FE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159" y="1848208"/>
            <a:ext cx="3237838" cy="4336135"/>
          </a:xfrm>
          <a:prstGeom prst="rect">
            <a:avLst/>
          </a:prstGeom>
        </p:spPr>
      </p:pic>
    </p:spTree>
    <p:extLst>
      <p:ext uri="{BB962C8B-B14F-4D97-AF65-F5344CB8AC3E}">
        <p14:creationId xmlns:p14="http://schemas.microsoft.com/office/powerpoint/2010/main" val="388746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0"/>
            <a:ext cx="8534400" cy="1077218"/>
          </a:xfrm>
          <a:prstGeom prst="rect">
            <a:avLst/>
          </a:prstGeom>
          <a:noFill/>
        </p:spPr>
        <p:txBody>
          <a:bodyPr wrap="square" rtlCol="0">
            <a:spAutoFit/>
          </a:bodyPr>
          <a:lstStyle/>
          <a:p>
            <a:pPr algn="ctr"/>
            <a:r>
              <a:rPr lang="en-US" sz="3600" dirty="0">
                <a:solidFill>
                  <a:schemeClr val="bg1"/>
                </a:solidFill>
              </a:rPr>
              <a:t>Our Hearts:</a:t>
            </a:r>
          </a:p>
          <a:p>
            <a:endParaRPr lang="en-US" sz="2800" dirty="0">
              <a:solidFill>
                <a:schemeClr val="bg1"/>
              </a:solidFill>
            </a:endParaRPr>
          </a:p>
        </p:txBody>
      </p:sp>
      <p:sp>
        <p:nvSpPr>
          <p:cNvPr id="6" name="TextBox 5"/>
          <p:cNvSpPr txBox="1"/>
          <p:nvPr/>
        </p:nvSpPr>
        <p:spPr>
          <a:xfrm>
            <a:off x="879764" y="1080655"/>
            <a:ext cx="5029200" cy="5078313"/>
          </a:xfrm>
          <a:prstGeom prst="rect">
            <a:avLst/>
          </a:prstGeom>
          <a:noFill/>
        </p:spPr>
        <p:txBody>
          <a:bodyPr wrap="square" rtlCol="0">
            <a:spAutoFit/>
          </a:bodyPr>
          <a:lstStyle/>
          <a:p>
            <a:r>
              <a:rPr lang="en-US" sz="3600" dirty="0">
                <a:solidFill>
                  <a:schemeClr val="bg1"/>
                </a:solidFill>
              </a:rPr>
              <a:t>“Attitude can make all the difference in our lives, and we control our attitude. It can make us miserable or happy, content or dissatisfied. </a:t>
            </a:r>
          </a:p>
          <a:p>
            <a:endParaRPr lang="en-US" sz="3600" dirty="0">
              <a:solidFill>
                <a:schemeClr val="bg1"/>
              </a:solidFill>
            </a:endParaRPr>
          </a:p>
          <a:p>
            <a:r>
              <a:rPr lang="en-US" sz="3600" dirty="0">
                <a:solidFill>
                  <a:schemeClr val="bg1"/>
                </a:solidFill>
              </a:rPr>
              <a:t>To a great degree, it can make us strong or weak.”</a:t>
            </a:r>
          </a:p>
        </p:txBody>
      </p:sp>
      <p:pic>
        <p:nvPicPr>
          <p:cNvPr id="8" name="Picture 7" descr="President monson1.jpg"/>
          <p:cNvPicPr>
            <a:picLocks noChangeAspect="1"/>
          </p:cNvPicPr>
          <p:nvPr/>
        </p:nvPicPr>
        <p:blipFill>
          <a:blip r:embed="rId3" cstate="print"/>
          <a:stretch>
            <a:fillRect/>
          </a:stretch>
        </p:blipFill>
        <p:spPr>
          <a:xfrm>
            <a:off x="6858001" y="3429001"/>
            <a:ext cx="1876425" cy="2486025"/>
          </a:xfrm>
          <a:prstGeom prst="rect">
            <a:avLst/>
          </a:prstGeom>
        </p:spPr>
      </p:pic>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Tree>
    <p:extLst>
      <p:ext uri="{BB962C8B-B14F-4D97-AF65-F5344CB8AC3E}">
        <p14:creationId xmlns:p14="http://schemas.microsoft.com/office/powerpoint/2010/main" val="406631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534400" cy="1384995"/>
          </a:xfrm>
          <a:prstGeom prst="rect">
            <a:avLst/>
          </a:prstGeom>
          <a:noFill/>
        </p:spPr>
        <p:txBody>
          <a:bodyPr wrap="square" rtlCol="0">
            <a:spAutoFit/>
          </a:bodyPr>
          <a:lstStyle/>
          <a:p>
            <a:pPr algn="ctr"/>
            <a:r>
              <a:rPr lang="en-US" sz="3600" dirty="0">
                <a:solidFill>
                  <a:schemeClr val="bg1"/>
                </a:solidFill>
              </a:rPr>
              <a:t>Our Virtue and Chastity: </a:t>
            </a:r>
          </a:p>
          <a:p>
            <a:pPr algn="ctr"/>
            <a:r>
              <a:rPr lang="en-US" sz="2000" dirty="0">
                <a:solidFill>
                  <a:schemeClr val="bg1"/>
                </a:solidFill>
              </a:rPr>
              <a:t>Remaining pure and clean before marriage</a:t>
            </a:r>
          </a:p>
          <a:p>
            <a:endParaRPr lang="en-US" sz="2800" dirty="0">
              <a:solidFill>
                <a:schemeClr val="bg1"/>
              </a:solidFill>
            </a:endParaRPr>
          </a:p>
        </p:txBody>
      </p:sp>
      <p:sp>
        <p:nvSpPr>
          <p:cNvPr id="6" name="TextBox 5"/>
          <p:cNvSpPr txBox="1"/>
          <p:nvPr/>
        </p:nvSpPr>
        <p:spPr>
          <a:xfrm>
            <a:off x="820882" y="1589809"/>
            <a:ext cx="4114800" cy="1569660"/>
          </a:xfrm>
          <a:prstGeom prst="rect">
            <a:avLst/>
          </a:prstGeom>
          <a:noFill/>
        </p:spPr>
        <p:txBody>
          <a:bodyPr wrap="square" rtlCol="0">
            <a:spAutoFit/>
          </a:bodyPr>
          <a:lstStyle/>
          <a:p>
            <a:r>
              <a:rPr lang="en-US" sz="2400" i="1" dirty="0">
                <a:solidFill>
                  <a:srgbClr val="FFFF00"/>
                </a:solidFill>
              </a:rPr>
              <a:t>“Moral purity is an eternal principle. The spirit of god “cannot dwell in an unclean tabernacle” (Mosiah 2:37)</a:t>
            </a:r>
          </a:p>
        </p:txBody>
      </p:sp>
      <p:sp>
        <p:nvSpPr>
          <p:cNvPr id="8" name="TextBox 7"/>
          <p:cNvSpPr txBox="1"/>
          <p:nvPr/>
        </p:nvSpPr>
        <p:spPr>
          <a:xfrm>
            <a:off x="5406715" y="3441835"/>
            <a:ext cx="5884718" cy="3046988"/>
          </a:xfrm>
          <a:prstGeom prst="rect">
            <a:avLst/>
          </a:prstGeom>
          <a:noFill/>
        </p:spPr>
        <p:txBody>
          <a:bodyPr wrap="square" rtlCol="0">
            <a:spAutoFit/>
          </a:bodyPr>
          <a:lstStyle/>
          <a:p>
            <a:r>
              <a:rPr lang="en-US" sz="2400" dirty="0">
                <a:solidFill>
                  <a:schemeClr val="bg1"/>
                </a:solidFill>
              </a:rPr>
              <a:t>“We covenant to live the law of chastity. The law of chastity is virtue and sexual purity.</a:t>
            </a:r>
          </a:p>
          <a:p>
            <a:endParaRPr lang="en-US" sz="2400" dirty="0">
              <a:solidFill>
                <a:schemeClr val="bg1"/>
              </a:solidFill>
            </a:endParaRPr>
          </a:p>
          <a:p>
            <a:r>
              <a:rPr lang="en-US" sz="2400" dirty="0">
                <a:solidFill>
                  <a:schemeClr val="bg1"/>
                </a:solidFill>
              </a:rPr>
              <a:t> </a:t>
            </a:r>
            <a:r>
              <a:rPr lang="en-US" sz="2400" dirty="0">
                <a:solidFill>
                  <a:srgbClr val="FFFF00"/>
                </a:solidFill>
              </a:rPr>
              <a:t>(</a:t>
            </a:r>
            <a:r>
              <a:rPr lang="en-US" sz="2400" i="1" dirty="0">
                <a:solidFill>
                  <a:srgbClr val="FFFF00"/>
                </a:solidFill>
              </a:rPr>
              <a:t>Thou </a:t>
            </a:r>
            <a:r>
              <a:rPr lang="en-US" sz="2400" i="1" dirty="0" err="1">
                <a:solidFill>
                  <a:srgbClr val="FFFF00"/>
                </a:solidFill>
              </a:rPr>
              <a:t>shalt</a:t>
            </a:r>
            <a:r>
              <a:rPr lang="en-US" sz="2400" i="1" dirty="0">
                <a:solidFill>
                  <a:srgbClr val="FFFF00"/>
                </a:solidFill>
              </a:rPr>
              <a:t> love thy wife will all thy heart, and </a:t>
            </a:r>
            <a:r>
              <a:rPr lang="en-US" sz="2400" i="1" dirty="0" err="1">
                <a:solidFill>
                  <a:srgbClr val="FFFF00"/>
                </a:solidFill>
              </a:rPr>
              <a:t>shalt</a:t>
            </a:r>
            <a:r>
              <a:rPr lang="en-US" sz="2400" i="1" dirty="0">
                <a:solidFill>
                  <a:srgbClr val="FFFF00"/>
                </a:solidFill>
              </a:rPr>
              <a:t> cleave unto her and none else. And he that </a:t>
            </a:r>
            <a:r>
              <a:rPr lang="en-US" sz="2400" i="1" dirty="0" err="1">
                <a:solidFill>
                  <a:srgbClr val="FFFF00"/>
                </a:solidFill>
              </a:rPr>
              <a:t>looketh</a:t>
            </a:r>
            <a:r>
              <a:rPr lang="en-US" sz="2400" i="1" dirty="0">
                <a:solidFill>
                  <a:srgbClr val="FFFF00"/>
                </a:solidFill>
              </a:rPr>
              <a:t> upon a woman to lust after her shall deny the faith, and shall not have the Spirit…)—D&amp;C 42:22</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pic>
        <p:nvPicPr>
          <p:cNvPr id="3" name="Picture 2">
            <a:extLst>
              <a:ext uri="{FF2B5EF4-FFF2-40B4-BE49-F238E27FC236}">
                <a16:creationId xmlns:a16="http://schemas.microsoft.com/office/drawing/2014/main" id="{90A9703A-B390-4E78-9E2C-D8C347F23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482" y="1230192"/>
            <a:ext cx="2854080" cy="1895345"/>
          </a:xfrm>
          <a:prstGeom prst="rect">
            <a:avLst/>
          </a:prstGeom>
        </p:spPr>
      </p:pic>
      <p:pic>
        <p:nvPicPr>
          <p:cNvPr id="7" name="Picture 6">
            <a:extLst>
              <a:ext uri="{FF2B5EF4-FFF2-40B4-BE49-F238E27FC236}">
                <a16:creationId xmlns:a16="http://schemas.microsoft.com/office/drawing/2014/main" id="{2294C9F0-DDF7-440F-82CC-6561CDC09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932" y="3860429"/>
            <a:ext cx="3333750" cy="2209800"/>
          </a:xfrm>
          <a:prstGeom prst="rect">
            <a:avLst/>
          </a:prstGeom>
        </p:spPr>
      </p:pic>
    </p:spTree>
    <p:extLst>
      <p:ext uri="{BB962C8B-B14F-4D97-AF65-F5344CB8AC3E}">
        <p14:creationId xmlns:p14="http://schemas.microsoft.com/office/powerpoint/2010/main" val="9568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0"/>
            <a:ext cx="8534400" cy="1077218"/>
          </a:xfrm>
          <a:prstGeom prst="rect">
            <a:avLst/>
          </a:prstGeom>
          <a:noFill/>
        </p:spPr>
        <p:txBody>
          <a:bodyPr wrap="square" rtlCol="0">
            <a:spAutoFit/>
          </a:bodyPr>
          <a:lstStyle/>
          <a:p>
            <a:pPr algn="ctr"/>
            <a:r>
              <a:rPr lang="en-US" sz="3600" dirty="0">
                <a:solidFill>
                  <a:schemeClr val="bg1"/>
                </a:solidFill>
              </a:rPr>
              <a:t>Our Goals and Direction:</a:t>
            </a:r>
          </a:p>
          <a:p>
            <a:endParaRPr lang="en-US" sz="2800" dirty="0">
              <a:solidFill>
                <a:schemeClr val="bg1"/>
              </a:solidFill>
            </a:endParaRPr>
          </a:p>
        </p:txBody>
      </p:sp>
      <p:sp>
        <p:nvSpPr>
          <p:cNvPr id="6" name="TextBox 5"/>
          <p:cNvSpPr txBox="1"/>
          <p:nvPr/>
        </p:nvSpPr>
        <p:spPr>
          <a:xfrm>
            <a:off x="1828800" y="1600200"/>
            <a:ext cx="4114800" cy="2308324"/>
          </a:xfrm>
          <a:prstGeom prst="rect">
            <a:avLst/>
          </a:prstGeom>
          <a:noFill/>
        </p:spPr>
        <p:txBody>
          <a:bodyPr wrap="square" rtlCol="0">
            <a:spAutoFit/>
          </a:bodyPr>
          <a:lstStyle/>
          <a:p>
            <a:r>
              <a:rPr lang="en-US" sz="2400" i="1" dirty="0">
                <a:solidFill>
                  <a:srgbClr val="FFFF00"/>
                </a:solidFill>
              </a:rPr>
              <a:t>“Use boldness, but not </a:t>
            </a:r>
            <a:r>
              <a:rPr lang="en-US" sz="2400" i="1" dirty="0" err="1">
                <a:solidFill>
                  <a:srgbClr val="FFFF00"/>
                </a:solidFill>
              </a:rPr>
              <a:t>overbearance</a:t>
            </a:r>
            <a:r>
              <a:rPr lang="en-US" sz="2400" i="1" dirty="0">
                <a:solidFill>
                  <a:srgbClr val="FFFF00"/>
                </a:solidFill>
              </a:rPr>
              <a:t>; and also see that ye bridle all your passions, that ye may be filled with love; see that ye refrain from idleness.”</a:t>
            </a:r>
          </a:p>
        </p:txBody>
      </p:sp>
      <p:sp>
        <p:nvSpPr>
          <p:cNvPr id="7" name="TextBox 6"/>
          <p:cNvSpPr txBox="1"/>
          <p:nvPr/>
        </p:nvSpPr>
        <p:spPr>
          <a:xfrm>
            <a:off x="6106392" y="4339936"/>
            <a:ext cx="5063836" cy="1754326"/>
          </a:xfrm>
          <a:prstGeom prst="rect">
            <a:avLst/>
          </a:prstGeom>
          <a:noFill/>
        </p:spPr>
        <p:txBody>
          <a:bodyPr wrap="square" rtlCol="0">
            <a:spAutoFit/>
          </a:bodyPr>
          <a:lstStyle/>
          <a:p>
            <a:r>
              <a:rPr lang="en-US" sz="3600" i="1" dirty="0">
                <a:solidFill>
                  <a:srgbClr val="FFFF00"/>
                </a:solidFill>
              </a:rPr>
              <a:t>“You can’t be right by doing wrong; you can’t be wrong by doing right.”</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pic>
        <p:nvPicPr>
          <p:cNvPr id="10" name="Picture 9" descr="President monson1.jpg"/>
          <p:cNvPicPr>
            <a:picLocks noChangeAspect="1"/>
          </p:cNvPicPr>
          <p:nvPr/>
        </p:nvPicPr>
        <p:blipFill>
          <a:blip r:embed="rId3" cstate="print"/>
          <a:stretch>
            <a:fillRect/>
          </a:stretch>
        </p:blipFill>
        <p:spPr>
          <a:xfrm>
            <a:off x="350666" y="160700"/>
            <a:ext cx="842223" cy="1115839"/>
          </a:xfrm>
          <a:prstGeom prst="rect">
            <a:avLst/>
          </a:prstGeom>
        </p:spPr>
      </p:pic>
      <p:pic>
        <p:nvPicPr>
          <p:cNvPr id="3" name="Picture 2">
            <a:extLst>
              <a:ext uri="{FF2B5EF4-FFF2-40B4-BE49-F238E27FC236}">
                <a16:creationId xmlns:a16="http://schemas.microsoft.com/office/drawing/2014/main" id="{B349051C-A7D0-41C4-81C8-44DCA7143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2" y="1276539"/>
            <a:ext cx="4180693" cy="2660441"/>
          </a:xfrm>
          <a:prstGeom prst="rect">
            <a:avLst/>
          </a:prstGeom>
        </p:spPr>
      </p:pic>
      <p:pic>
        <p:nvPicPr>
          <p:cNvPr id="11" name="Picture 10">
            <a:extLst>
              <a:ext uri="{FF2B5EF4-FFF2-40B4-BE49-F238E27FC236}">
                <a16:creationId xmlns:a16="http://schemas.microsoft.com/office/drawing/2014/main" id="{54509170-0D24-470C-B3BD-153508AEE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087" y="4569893"/>
            <a:ext cx="2955080" cy="1626738"/>
          </a:xfrm>
          <a:prstGeom prst="rect">
            <a:avLst/>
          </a:prstGeom>
        </p:spPr>
      </p:pic>
    </p:spTree>
    <p:extLst>
      <p:ext uri="{BB962C8B-B14F-4D97-AF65-F5344CB8AC3E}">
        <p14:creationId xmlns:p14="http://schemas.microsoft.com/office/powerpoint/2010/main" val="34709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228601"/>
            <a:ext cx="8610600" cy="646331"/>
          </a:xfrm>
          <a:prstGeom prst="rect">
            <a:avLst/>
          </a:prstGeom>
          <a:noFill/>
        </p:spPr>
        <p:txBody>
          <a:bodyPr wrap="square" rtlCol="0">
            <a:spAutoFit/>
          </a:bodyPr>
          <a:lstStyle/>
          <a:p>
            <a:pPr algn="ctr"/>
            <a:r>
              <a:rPr lang="en-US" sz="3600" dirty="0">
                <a:solidFill>
                  <a:schemeClr val="bg1"/>
                </a:solidFill>
              </a:rPr>
              <a:t>Final Piece of Armor?</a:t>
            </a:r>
          </a:p>
        </p:txBody>
      </p:sp>
      <p:sp>
        <p:nvSpPr>
          <p:cNvPr id="6" name="TextBox 5"/>
          <p:cNvSpPr txBox="1"/>
          <p:nvPr/>
        </p:nvSpPr>
        <p:spPr>
          <a:xfrm>
            <a:off x="1828800" y="1600200"/>
            <a:ext cx="4114800" cy="1938992"/>
          </a:xfrm>
          <a:prstGeom prst="rect">
            <a:avLst/>
          </a:prstGeom>
          <a:noFill/>
        </p:spPr>
        <p:txBody>
          <a:bodyPr wrap="square" rtlCol="0">
            <a:spAutoFit/>
          </a:bodyPr>
          <a:lstStyle/>
          <a:p>
            <a:r>
              <a:rPr lang="en-US" sz="2400" i="1" dirty="0">
                <a:solidFill>
                  <a:srgbClr val="FFFF00"/>
                </a:solidFill>
              </a:rPr>
              <a:t>“Praying always with all prayer and supplication in the Spirit, and watching thereunto with all perseverance and supplication for all saints.”</a:t>
            </a:r>
          </a:p>
        </p:txBody>
      </p:sp>
      <p:sp>
        <p:nvSpPr>
          <p:cNvPr id="8" name="TextBox 7"/>
          <p:cNvSpPr txBox="1"/>
          <p:nvPr/>
        </p:nvSpPr>
        <p:spPr>
          <a:xfrm>
            <a:off x="0" y="6465683"/>
            <a:ext cx="3962400" cy="369332"/>
          </a:xfrm>
          <a:prstGeom prst="rect">
            <a:avLst/>
          </a:prstGeom>
          <a:noFill/>
        </p:spPr>
        <p:txBody>
          <a:bodyPr wrap="square" rtlCol="0">
            <a:spAutoFit/>
          </a:bodyPr>
          <a:lstStyle/>
          <a:p>
            <a:r>
              <a:rPr lang="en-US" dirty="0">
                <a:solidFill>
                  <a:schemeClr val="bg1"/>
                </a:solidFill>
              </a:rPr>
              <a:t>Ephesians 6:18</a:t>
            </a:r>
          </a:p>
        </p:txBody>
      </p:sp>
      <p:sp>
        <p:nvSpPr>
          <p:cNvPr id="10" name="TextBox 9"/>
          <p:cNvSpPr txBox="1"/>
          <p:nvPr/>
        </p:nvSpPr>
        <p:spPr>
          <a:xfrm>
            <a:off x="5782147" y="4781739"/>
            <a:ext cx="4114800" cy="1200329"/>
          </a:xfrm>
          <a:prstGeom prst="rect">
            <a:avLst/>
          </a:prstGeom>
          <a:noFill/>
        </p:spPr>
        <p:txBody>
          <a:bodyPr wrap="square" rtlCol="0">
            <a:spAutoFit/>
          </a:bodyPr>
          <a:lstStyle/>
          <a:p>
            <a:r>
              <a:rPr lang="en-US" sz="2400" dirty="0">
                <a:solidFill>
                  <a:schemeClr val="bg1"/>
                </a:solidFill>
              </a:rPr>
              <a:t>“There are no restrictive “office hours.” But it is we who must arise and go to Him!”</a:t>
            </a:r>
          </a:p>
        </p:txBody>
      </p:sp>
      <p:sp>
        <p:nvSpPr>
          <p:cNvPr id="11" name="Rectangle 10"/>
          <p:cNvSpPr/>
          <p:nvPr/>
        </p:nvSpPr>
        <p:spPr>
          <a:xfrm>
            <a:off x="11632231" y="6488668"/>
            <a:ext cx="559769" cy="369332"/>
          </a:xfrm>
          <a:prstGeom prst="rect">
            <a:avLst/>
          </a:prstGeom>
        </p:spPr>
        <p:txBody>
          <a:bodyPr wrap="none">
            <a:spAutoFit/>
          </a:bodyPr>
          <a:lstStyle/>
          <a:p>
            <a:r>
              <a:rPr lang="en-US" dirty="0">
                <a:solidFill>
                  <a:schemeClr val="bg1"/>
                </a:solidFill>
              </a:rPr>
              <a:t>(10)</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29" y="5083667"/>
            <a:ext cx="1080599" cy="1352366"/>
          </a:xfrm>
          <a:prstGeom prst="rect">
            <a:avLst/>
          </a:prstGeom>
        </p:spPr>
      </p:pic>
      <p:pic>
        <p:nvPicPr>
          <p:cNvPr id="1026" name="Picture 2" descr="Image result for Nephites bury s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269" y="1050202"/>
            <a:ext cx="2800706" cy="36213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F38CB1D-C4D2-426B-8659-BBC45263F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187" y="3933400"/>
            <a:ext cx="3793340" cy="2048668"/>
          </a:xfrm>
          <a:prstGeom prst="rect">
            <a:avLst/>
          </a:prstGeom>
        </p:spPr>
      </p:pic>
    </p:spTree>
    <p:extLst>
      <p:ext uri="{BB962C8B-B14F-4D97-AF65-F5344CB8AC3E}">
        <p14:creationId xmlns:p14="http://schemas.microsoft.com/office/powerpoint/2010/main" val="6766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2820" y="86008"/>
            <a:ext cx="5029200" cy="3046988"/>
          </a:xfrm>
          <a:prstGeom prst="rect">
            <a:avLst/>
          </a:prstGeom>
          <a:noFill/>
        </p:spPr>
        <p:txBody>
          <a:bodyPr wrap="square" rtlCol="0">
            <a:spAutoFit/>
          </a:bodyPr>
          <a:lstStyle/>
          <a:p>
            <a:r>
              <a:rPr lang="en-US" sz="2400" dirty="0">
                <a:solidFill>
                  <a:schemeClr val="bg1"/>
                </a:solidFill>
              </a:rPr>
              <a:t>“It is Difficult, if not impossible, for the devil to enter a door that is closed. He seems to have no keys for locked doors. But if a door is slightly ajar, he gets his toe in, and soon this is followed by his foot, then by his leg and his body and his head, and finally he is in all the way.”</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26" y="327303"/>
            <a:ext cx="1191011" cy="1564871"/>
          </a:xfrm>
          <a:prstGeom prst="rect">
            <a:avLst/>
          </a:prstGeom>
        </p:spPr>
      </p:pic>
      <p:sp>
        <p:nvSpPr>
          <p:cNvPr id="10" name="TextBox 9"/>
          <p:cNvSpPr txBox="1"/>
          <p:nvPr/>
        </p:nvSpPr>
        <p:spPr>
          <a:xfrm>
            <a:off x="5978305" y="3991824"/>
            <a:ext cx="5791200" cy="2308324"/>
          </a:xfrm>
          <a:prstGeom prst="rect">
            <a:avLst/>
          </a:prstGeom>
          <a:noFill/>
        </p:spPr>
        <p:txBody>
          <a:bodyPr wrap="square" rtlCol="0">
            <a:spAutoFit/>
          </a:bodyPr>
          <a:lstStyle/>
          <a:p>
            <a:r>
              <a:rPr lang="en-US" sz="2400" dirty="0">
                <a:solidFill>
                  <a:schemeClr val="bg1"/>
                </a:solidFill>
              </a:rPr>
              <a:t>…Lucifer readily becomes the master when one succumbs to his initial blandishments (flattery). Soon then the conscience is stilled completely, the evil power has full sway, and the door to salvation is closed until a thorough repentance opens it again.”</a:t>
            </a:r>
          </a:p>
        </p:txBody>
      </p:sp>
      <p:pic>
        <p:nvPicPr>
          <p:cNvPr id="4" name="Picture 3">
            <a:extLst>
              <a:ext uri="{FF2B5EF4-FFF2-40B4-BE49-F238E27FC236}">
                <a16:creationId xmlns:a16="http://schemas.microsoft.com/office/drawing/2014/main" id="{79917814-D2A2-43E9-A0B5-2BAF7BF61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441" y="624312"/>
            <a:ext cx="4203700" cy="2743200"/>
          </a:xfrm>
          <a:prstGeom prst="rect">
            <a:avLst/>
          </a:prstGeom>
        </p:spPr>
      </p:pic>
      <p:pic>
        <p:nvPicPr>
          <p:cNvPr id="8" name="Picture 7">
            <a:extLst>
              <a:ext uri="{FF2B5EF4-FFF2-40B4-BE49-F238E27FC236}">
                <a16:creationId xmlns:a16="http://schemas.microsoft.com/office/drawing/2014/main" id="{5ABBD300-13FE-44BC-B9F6-5FBF3F5F4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803" y="3923288"/>
            <a:ext cx="4076700" cy="2362200"/>
          </a:xfrm>
          <a:prstGeom prst="rect">
            <a:avLst/>
          </a:prstGeom>
        </p:spPr>
      </p:pic>
    </p:spTree>
    <p:extLst>
      <p:ext uri="{BB962C8B-B14F-4D97-AF65-F5344CB8AC3E}">
        <p14:creationId xmlns:p14="http://schemas.microsoft.com/office/powerpoint/2010/main" val="237465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762000"/>
            <a:ext cx="8915400" cy="1938992"/>
          </a:xfrm>
          <a:prstGeom prst="rect">
            <a:avLst/>
          </a:prstGeom>
          <a:noFill/>
        </p:spPr>
        <p:txBody>
          <a:bodyPr wrap="square" rtlCol="0">
            <a:spAutoFit/>
          </a:bodyPr>
          <a:lstStyle/>
          <a:p>
            <a:r>
              <a:rPr lang="en-US" sz="2400" dirty="0">
                <a:solidFill>
                  <a:schemeClr val="bg1"/>
                </a:solidFill>
              </a:rPr>
              <a:t>“The war goes on.</a:t>
            </a:r>
          </a:p>
          <a:p>
            <a:r>
              <a:rPr lang="en-US" sz="2400" dirty="0">
                <a:solidFill>
                  <a:schemeClr val="bg1"/>
                </a:solidFill>
              </a:rPr>
              <a:t>	it is as it was in the beginning…</a:t>
            </a:r>
          </a:p>
          <a:p>
            <a:r>
              <a:rPr lang="en-US" sz="2400" dirty="0">
                <a:solidFill>
                  <a:schemeClr val="bg1"/>
                </a:solidFill>
              </a:rPr>
              <a:t>		it is an ongoing battle.</a:t>
            </a:r>
          </a:p>
          <a:p>
            <a:r>
              <a:rPr lang="en-US" sz="2400" dirty="0">
                <a:solidFill>
                  <a:schemeClr val="bg1"/>
                </a:solidFill>
              </a:rPr>
              <a:t>			We cannot be unclean and expect the help of 				the Almighty.</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3" name="Picture 2">
            <a:extLst>
              <a:ext uri="{FF2B5EF4-FFF2-40B4-BE49-F238E27FC236}">
                <a16:creationId xmlns:a16="http://schemas.microsoft.com/office/drawing/2014/main" id="{1AC6A185-6FDE-49F8-9992-C0867479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663" y="2437436"/>
            <a:ext cx="2434542" cy="4057570"/>
          </a:xfrm>
          <a:prstGeom prst="rect">
            <a:avLst/>
          </a:prstGeom>
        </p:spPr>
      </p:pic>
    </p:spTree>
    <p:extLst>
      <p:ext uri="{BB962C8B-B14F-4D97-AF65-F5344CB8AC3E}">
        <p14:creationId xmlns:p14="http://schemas.microsoft.com/office/powerpoint/2010/main" val="3953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599" y="762001"/>
            <a:ext cx="9625445" cy="5940088"/>
          </a:xfrm>
          <a:prstGeom prst="rect">
            <a:avLst/>
          </a:prstGeom>
          <a:noFill/>
        </p:spPr>
        <p:txBody>
          <a:bodyPr wrap="square" rtlCol="0">
            <a:spAutoFit/>
          </a:bodyPr>
          <a:lstStyle/>
          <a:p>
            <a:pPr algn="ctr"/>
            <a:r>
              <a:rPr lang="en-US" sz="3200" dirty="0">
                <a:solidFill>
                  <a:schemeClr val="bg1"/>
                </a:solidFill>
              </a:rPr>
              <a:t>“You cannot afford of things that will weaken your minds and your bodies:</a:t>
            </a:r>
          </a:p>
          <a:p>
            <a:pPr algn="ctr"/>
            <a:endParaRPr lang="en-US" sz="3200" dirty="0">
              <a:solidFill>
                <a:schemeClr val="bg1"/>
              </a:solidFill>
            </a:endParaRPr>
          </a:p>
          <a:p>
            <a:pPr algn="ctr"/>
            <a:endParaRPr lang="en-US" sz="3200" dirty="0">
              <a:solidFill>
                <a:schemeClr val="bg1"/>
              </a:solidFill>
            </a:endParaRPr>
          </a:p>
          <a:p>
            <a:endParaRPr lang="en-US" sz="2400" dirty="0">
              <a:solidFill>
                <a:schemeClr val="bg1"/>
              </a:solidFill>
            </a:endParaRPr>
          </a:p>
          <a:p>
            <a:r>
              <a:rPr lang="en-US" sz="2400" dirty="0">
                <a:solidFill>
                  <a:schemeClr val="bg1"/>
                </a:solidFill>
              </a:rPr>
              <a:t>Cocaine</a:t>
            </a:r>
          </a:p>
          <a:p>
            <a:r>
              <a:rPr lang="en-US" sz="2400" dirty="0">
                <a:solidFill>
                  <a:schemeClr val="bg1"/>
                </a:solidFill>
              </a:rPr>
              <a:t>‘crack’</a:t>
            </a:r>
          </a:p>
          <a:p>
            <a:r>
              <a:rPr lang="en-US" sz="2400" dirty="0">
                <a:solidFill>
                  <a:schemeClr val="bg1"/>
                </a:solidFill>
              </a:rPr>
              <a:t>Alcohol</a:t>
            </a:r>
          </a:p>
          <a:p>
            <a:r>
              <a:rPr lang="en-US" sz="2400" dirty="0">
                <a:solidFill>
                  <a:schemeClr val="bg1"/>
                </a:solidFill>
              </a:rPr>
              <a:t>Tobacco</a:t>
            </a:r>
          </a:p>
          <a:p>
            <a:endParaRPr lang="en-US" sz="2400" dirty="0">
              <a:solidFill>
                <a:schemeClr val="bg1"/>
              </a:solidFill>
            </a:endParaRPr>
          </a:p>
          <a:p>
            <a:r>
              <a:rPr lang="en-US" sz="2800" dirty="0">
                <a:solidFill>
                  <a:schemeClr val="bg1"/>
                </a:solidFill>
              </a:rPr>
              <a:t>You cannot be involved in immoral activity</a:t>
            </a:r>
          </a:p>
          <a:p>
            <a:endParaRPr lang="en-US" sz="2400" dirty="0">
              <a:solidFill>
                <a:schemeClr val="bg1"/>
              </a:solidFill>
            </a:endParaRPr>
          </a:p>
          <a:p>
            <a:r>
              <a:rPr lang="en-US" sz="2800" dirty="0">
                <a:solidFill>
                  <a:schemeClr val="bg1"/>
                </a:solidFill>
              </a:rPr>
              <a:t>You cannot do these things and be valiant as warriors in the cause of the Lord.</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pic>
        <p:nvPicPr>
          <p:cNvPr id="2" name="Picture 2" descr="Image result for stages of crack addi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688" y="2103727"/>
            <a:ext cx="3346739" cy="25126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90" y="248689"/>
            <a:ext cx="923683" cy="1306818"/>
          </a:xfrm>
          <a:prstGeom prst="rect">
            <a:avLst/>
          </a:prstGeom>
        </p:spPr>
      </p:pic>
    </p:spTree>
    <p:extLst>
      <p:ext uri="{BB962C8B-B14F-4D97-AF65-F5344CB8AC3E}">
        <p14:creationId xmlns:p14="http://schemas.microsoft.com/office/powerpoint/2010/main" val="37965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p:cTn id="7"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4" end="4"/>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 calcmode="lin" valueType="num">
                                      <p:cBhvr>
                                        <p:cTn id="12"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5" end="5"/>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p:cTn id="17"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6" end="6"/>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 calcmode="lin" valueType="num">
                                      <p:cBhvr>
                                        <p:cTn id="22" dur="10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calcmode="lin" valueType="num">
                                      <p:cBhvr>
                                        <p:cTn id="29" dur="1000" fill="hold"/>
                                        <p:tgtEl>
                                          <p:spTgt spid="6">
                                            <p:txEl>
                                              <p:pRg st="9" end="9"/>
                                            </p:txEl>
                                          </p:spTgt>
                                        </p:tgtEl>
                                        <p:attrNameLst>
                                          <p:attrName>ppt_x</p:attrName>
                                        </p:attrNameLst>
                                      </p:cBhvr>
                                      <p:tavLst>
                                        <p:tav tm="0">
                                          <p:val>
                                            <p:strVal val="#ppt_x-.2"/>
                                          </p:val>
                                        </p:tav>
                                        <p:tav tm="100000">
                                          <p:val>
                                            <p:strVal val="#ppt_x"/>
                                          </p:val>
                                        </p:tav>
                                      </p:tavLst>
                                    </p:anim>
                                    <p:anim calcmode="lin" valueType="num">
                                      <p:cBhvr>
                                        <p:cTn id="30" dur="1000" fill="hold"/>
                                        <p:tgtEl>
                                          <p:spTgt spid="6">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 calcmode="lin" valueType="num">
                                      <p:cBhvr>
                                        <p:cTn id="36" dur="1000" fill="hold"/>
                                        <p:tgtEl>
                                          <p:spTgt spid="6">
                                            <p:txEl>
                                              <p:pRg st="11" end="11"/>
                                            </p:txEl>
                                          </p:spTgt>
                                        </p:tgtEl>
                                        <p:attrNameLst>
                                          <p:attrName>ppt_x</p:attrName>
                                        </p:attrNameLst>
                                      </p:cBhvr>
                                      <p:tavLst>
                                        <p:tav tm="0">
                                          <p:val>
                                            <p:strVal val="#ppt_x-.2"/>
                                          </p:val>
                                        </p:tav>
                                        <p:tav tm="100000">
                                          <p:val>
                                            <p:strVal val="#ppt_x"/>
                                          </p:val>
                                        </p:tav>
                                      </p:tavLst>
                                    </p:anim>
                                    <p:anim calcmode="lin" valueType="num">
                                      <p:cBhvr>
                                        <p:cTn id="37" dur="1000" fill="hold"/>
                                        <p:tgtEl>
                                          <p:spTgt spid="6">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8430" y="1783532"/>
            <a:ext cx="3241142" cy="1477328"/>
          </a:xfrm>
          <a:prstGeom prst="rect">
            <a:avLst/>
          </a:prstGeom>
          <a:noFill/>
        </p:spPr>
        <p:txBody>
          <a:bodyPr wrap="square" rtlCol="0">
            <a:spAutoFit/>
          </a:bodyPr>
          <a:lstStyle/>
          <a:p>
            <a:r>
              <a:rPr lang="en-US" i="1" dirty="0">
                <a:solidFill>
                  <a:schemeClr val="bg1"/>
                </a:solidFill>
              </a:rPr>
              <a:t>And walk in love, as Christ also hath loved us, and hath given himself for us an offering and a sacrifice to God for a </a:t>
            </a:r>
            <a:r>
              <a:rPr lang="en-US" i="1" dirty="0" err="1">
                <a:solidFill>
                  <a:schemeClr val="bg1"/>
                </a:solidFill>
              </a:rPr>
              <a:t>sweetsmelling</a:t>
            </a:r>
            <a:r>
              <a:rPr lang="en-US" i="1" dirty="0">
                <a:solidFill>
                  <a:schemeClr val="bg1"/>
                </a:solidFill>
              </a:rPr>
              <a:t> </a:t>
            </a:r>
            <a:r>
              <a:rPr lang="en-US" i="1" dirty="0" err="1">
                <a:solidFill>
                  <a:schemeClr val="bg1"/>
                </a:solidFill>
              </a:rPr>
              <a:t>savour</a:t>
            </a:r>
            <a:r>
              <a:rPr lang="en-US" i="1" dirty="0">
                <a:solidFill>
                  <a:schemeClr val="bg1"/>
                </a:solidFill>
              </a:rPr>
              <a:t>.</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Sweet smelling </a:t>
            </a:r>
            <a:r>
              <a:rPr lang="en-US" sz="6000" dirty="0" err="1">
                <a:solidFill>
                  <a:schemeClr val="bg1"/>
                </a:solidFill>
                <a:latin typeface="Bodoni MT" panose="02070603080606020203" pitchFamily="18" charset="0"/>
              </a:rPr>
              <a:t>Savour</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5:2</a:t>
            </a:r>
          </a:p>
        </p:txBody>
      </p:sp>
      <p:sp>
        <p:nvSpPr>
          <p:cNvPr id="2" name="Rectangle 1"/>
          <p:cNvSpPr/>
          <p:nvPr/>
        </p:nvSpPr>
        <p:spPr>
          <a:xfrm>
            <a:off x="1991763" y="960164"/>
            <a:ext cx="9026305" cy="369332"/>
          </a:xfrm>
          <a:prstGeom prst="rect">
            <a:avLst/>
          </a:prstGeom>
        </p:spPr>
        <p:txBody>
          <a:bodyPr wrap="square">
            <a:spAutoFit/>
          </a:bodyPr>
          <a:lstStyle/>
          <a:p>
            <a:r>
              <a:rPr lang="en-US" dirty="0">
                <a:solidFill>
                  <a:srgbClr val="FFFF00"/>
                </a:solidFill>
                <a:latin typeface="Open Sans"/>
              </a:rPr>
              <a:t>Paul taught about how Christ had offered Himself as an offering and a sacrifice </a:t>
            </a:r>
            <a:endParaRPr lang="en-US" dirty="0">
              <a:solidFill>
                <a:srgbClr val="FFFF00"/>
              </a:solidFill>
            </a:endParaRPr>
          </a:p>
        </p:txBody>
      </p:sp>
      <p:sp>
        <p:nvSpPr>
          <p:cNvPr id="4" name="Rectangle 3"/>
          <p:cNvSpPr/>
          <p:nvPr/>
        </p:nvSpPr>
        <p:spPr>
          <a:xfrm>
            <a:off x="4535786" y="4522796"/>
            <a:ext cx="7242772" cy="2031325"/>
          </a:xfrm>
          <a:prstGeom prst="rect">
            <a:avLst/>
          </a:prstGeom>
        </p:spPr>
        <p:txBody>
          <a:bodyPr wrap="square">
            <a:spAutoFit/>
          </a:bodyPr>
          <a:lstStyle/>
          <a:p>
            <a:r>
              <a:rPr lang="en-US" dirty="0">
                <a:solidFill>
                  <a:schemeClr val="bg1"/>
                </a:solidFill>
                <a:latin typeface="Open Sans"/>
              </a:rPr>
              <a:t> “Even as each sacrifice offered anciently, as it prefigured the coming sacrifice of the Lamb of God, was ‘a sweet </a:t>
            </a:r>
            <a:r>
              <a:rPr lang="en-US" dirty="0" err="1">
                <a:solidFill>
                  <a:schemeClr val="bg1"/>
                </a:solidFill>
                <a:latin typeface="Open Sans"/>
              </a:rPr>
              <a:t>savour</a:t>
            </a:r>
            <a:r>
              <a:rPr lang="en-US" dirty="0">
                <a:solidFill>
                  <a:schemeClr val="bg1"/>
                </a:solidFill>
                <a:latin typeface="Open Sans"/>
              </a:rPr>
              <a:t> … unto the Lord’, so was Christ’s offering of himself a pleasing thing to God. </a:t>
            </a:r>
          </a:p>
          <a:p>
            <a:endParaRPr lang="en-US" dirty="0">
              <a:solidFill>
                <a:schemeClr val="bg1"/>
              </a:solidFill>
              <a:latin typeface="Open Sans"/>
            </a:endParaRPr>
          </a:p>
          <a:p>
            <a:r>
              <a:rPr lang="en-US" dirty="0">
                <a:solidFill>
                  <a:schemeClr val="bg1"/>
                </a:solidFill>
                <a:latin typeface="Open Sans"/>
              </a:rPr>
              <a:t>The sweet smell of the burning sacrifices in Israel symbolized the pleasing blessings flowing from our Lord’s personal offering.”</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013" y="242369"/>
            <a:ext cx="899311" cy="1255288"/>
          </a:xfrm>
          <a:prstGeom prst="rect">
            <a:avLst/>
          </a:prstGeom>
        </p:spPr>
      </p:pic>
      <p:sp>
        <p:nvSpPr>
          <p:cNvPr id="8" name="Rectangle 7"/>
          <p:cNvSpPr/>
          <p:nvPr/>
        </p:nvSpPr>
        <p:spPr>
          <a:xfrm>
            <a:off x="730313" y="3872681"/>
            <a:ext cx="3805473" cy="1754326"/>
          </a:xfrm>
          <a:prstGeom prst="rect">
            <a:avLst/>
          </a:prstGeom>
        </p:spPr>
        <p:txBody>
          <a:bodyPr wrap="square">
            <a:spAutoFit/>
          </a:bodyPr>
          <a:lstStyle/>
          <a:p>
            <a:r>
              <a:rPr lang="en-US" i="1" dirty="0">
                <a:solidFill>
                  <a:srgbClr val="FFFF00"/>
                </a:solidFill>
                <a:latin typeface="Palatino"/>
              </a:rPr>
              <a:t> And thou shalt burn the whole ram upon the altar: it is a burnt offering unto the </a:t>
            </a:r>
            <a:r>
              <a:rPr lang="en-US" i="1" cap="small" dirty="0">
                <a:solidFill>
                  <a:srgbClr val="FFFF00"/>
                </a:solidFill>
                <a:latin typeface="Palatino"/>
              </a:rPr>
              <a:t>Lord</a:t>
            </a:r>
            <a:r>
              <a:rPr lang="en-US" i="1" dirty="0">
                <a:solidFill>
                  <a:srgbClr val="FFFF00"/>
                </a:solidFill>
                <a:latin typeface="Palatino"/>
              </a:rPr>
              <a:t>: it is a sweet </a:t>
            </a:r>
            <a:r>
              <a:rPr lang="en-US" i="1" dirty="0" err="1">
                <a:solidFill>
                  <a:srgbClr val="FFFF00"/>
                </a:solidFill>
                <a:latin typeface="Palatino"/>
              </a:rPr>
              <a:t>savour</a:t>
            </a:r>
            <a:r>
              <a:rPr lang="en-US" i="1" dirty="0">
                <a:solidFill>
                  <a:srgbClr val="FFFF00"/>
                </a:solidFill>
                <a:latin typeface="Palatino"/>
              </a:rPr>
              <a:t>, an offering made by fire unto the </a:t>
            </a:r>
            <a:r>
              <a:rPr lang="en-US" i="1" cap="small" dirty="0">
                <a:solidFill>
                  <a:srgbClr val="FFFF00"/>
                </a:solidFill>
                <a:latin typeface="Palatino"/>
              </a:rPr>
              <a:t>Lord</a:t>
            </a:r>
            <a:r>
              <a:rPr lang="en-US" i="1" dirty="0">
                <a:solidFill>
                  <a:srgbClr val="FFFF00"/>
                </a:solidFill>
                <a:latin typeface="Palatino"/>
              </a:rPr>
              <a:t>.</a:t>
            </a:r>
          </a:p>
          <a:p>
            <a:r>
              <a:rPr lang="en-US" i="1" dirty="0">
                <a:solidFill>
                  <a:srgbClr val="FFFF00"/>
                </a:solidFill>
                <a:latin typeface="Palatino"/>
              </a:rPr>
              <a:t>Exodus 29:18</a:t>
            </a:r>
            <a:endParaRPr lang="en-US" i="1" dirty="0">
              <a:solidFill>
                <a:srgbClr val="FFFF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034" y="1522852"/>
            <a:ext cx="2969009" cy="2798307"/>
          </a:xfrm>
          <a:prstGeom prst="rect">
            <a:avLst/>
          </a:prstGeom>
        </p:spPr>
      </p:pic>
    </p:spTree>
    <p:extLst>
      <p:ext uri="{BB962C8B-B14F-4D97-AF65-F5344CB8AC3E}">
        <p14:creationId xmlns:p14="http://schemas.microsoft.com/office/powerpoint/2010/main" val="9855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1945" y="730828"/>
            <a:ext cx="10009909" cy="4031873"/>
          </a:xfrm>
          <a:prstGeom prst="rect">
            <a:avLst/>
          </a:prstGeom>
          <a:noFill/>
        </p:spPr>
        <p:txBody>
          <a:bodyPr wrap="square" rtlCol="0">
            <a:spAutoFit/>
          </a:bodyPr>
          <a:lstStyle/>
          <a:p>
            <a:r>
              <a:rPr lang="en-US" sz="3200" dirty="0">
                <a:solidFill>
                  <a:schemeClr val="bg1"/>
                </a:solidFill>
              </a:rPr>
              <a:t>“…We are engaged in a great eternal struggle that concerns the very souls of the sons and daughters of God. </a:t>
            </a:r>
          </a:p>
          <a:p>
            <a:r>
              <a:rPr lang="en-US" sz="3200" dirty="0">
                <a:solidFill>
                  <a:schemeClr val="bg1"/>
                </a:solidFill>
              </a:rPr>
              <a:t>	We are not losing. </a:t>
            </a:r>
          </a:p>
          <a:p>
            <a:r>
              <a:rPr lang="en-US" sz="3200" dirty="0">
                <a:solidFill>
                  <a:schemeClr val="bg1"/>
                </a:solidFill>
              </a:rPr>
              <a:t>		We are winning.</a:t>
            </a:r>
          </a:p>
          <a:p>
            <a:endParaRPr lang="en-US" sz="3200" dirty="0">
              <a:solidFill>
                <a:schemeClr val="bg1"/>
              </a:solidFill>
            </a:endParaRPr>
          </a:p>
          <a:p>
            <a:r>
              <a:rPr lang="en-US" sz="3200" dirty="0">
                <a:solidFill>
                  <a:schemeClr val="bg1"/>
                </a:solidFill>
              </a:rPr>
              <a:t>We will continue to win if we will be faithful and true.</a:t>
            </a:r>
          </a:p>
          <a:p>
            <a:r>
              <a:rPr lang="en-US" sz="3200" dirty="0">
                <a:solidFill>
                  <a:schemeClr val="bg1"/>
                </a:solidFill>
              </a:rPr>
              <a:t>	We can do it.</a:t>
            </a:r>
          </a:p>
          <a:p>
            <a:r>
              <a:rPr lang="en-US" sz="3200" dirty="0">
                <a:solidFill>
                  <a:schemeClr val="bg1"/>
                </a:solidFill>
              </a:rPr>
              <a:t>		We must do it.”</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pic>
        <p:nvPicPr>
          <p:cNvPr id="3" name="Picture 2">
            <a:extLst>
              <a:ext uri="{FF2B5EF4-FFF2-40B4-BE49-F238E27FC236}">
                <a16:creationId xmlns:a16="http://schemas.microsoft.com/office/drawing/2014/main" id="{49711DCC-2D95-465E-9B68-B504044CE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616" y="4222172"/>
            <a:ext cx="1524000" cy="1905000"/>
          </a:xfrm>
          <a:prstGeom prst="rect">
            <a:avLst/>
          </a:prstGeom>
        </p:spPr>
      </p:pic>
    </p:spTree>
    <p:extLst>
      <p:ext uri="{BB962C8B-B14F-4D97-AF65-F5344CB8AC3E}">
        <p14:creationId xmlns:p14="http://schemas.microsoft.com/office/powerpoint/2010/main" val="33405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#251 </a:t>
            </a:r>
            <a:r>
              <a:rPr lang="en-US" i="1" dirty="0">
                <a:solidFill>
                  <a:schemeClr val="bg1"/>
                </a:solidFill>
              </a:rPr>
              <a:t>Behold a Royal Army</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The Whole Armor of God (14:30)</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44</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2:516.</a:t>
            </a:r>
          </a:p>
          <a:p>
            <a:pPr marL="342900" indent="-342900">
              <a:buFontTx/>
              <a:buAutoNum type="arabicPeriod"/>
            </a:pPr>
            <a:r>
              <a:rPr lang="en-US" dirty="0">
                <a:solidFill>
                  <a:schemeClr val="bg1"/>
                </a:solidFill>
              </a:rPr>
              <a:t>Gordon B. Hinckley (Anchorage, Alaska, regional conference, 18 June 1995)” (“Speaking Today: Excerpts from Recent Addresses of President Gordon B. Hinckley,”</a:t>
            </a:r>
            <a:r>
              <a:rPr lang="en-US" i="1" dirty="0">
                <a:solidFill>
                  <a:schemeClr val="bg1"/>
                </a:solidFill>
              </a:rPr>
              <a:t> Ensign,</a:t>
            </a:r>
            <a:r>
              <a:rPr lang="en-US" dirty="0">
                <a:solidFill>
                  <a:schemeClr val="bg1"/>
                </a:solidFill>
              </a:rPr>
              <a:t> Apr. 1996, 72); Gordon B. Hinckley Conference Report Oct. 1986, or Ensign Nov. 1986</a:t>
            </a:r>
          </a:p>
          <a:p>
            <a:pPr marL="342900" indent="-342900">
              <a:buFontTx/>
              <a:buAutoNum type="arabicPeriod"/>
            </a:pPr>
            <a:r>
              <a:rPr lang="en-US" dirty="0">
                <a:solidFill>
                  <a:schemeClr val="bg1"/>
                </a:solidFill>
              </a:rPr>
              <a:t>President Ezra Taft Benson "To the Fathers in Israel," </a:t>
            </a:r>
            <a:r>
              <a:rPr lang="en-US" i="1" dirty="0">
                <a:solidFill>
                  <a:schemeClr val="bg1"/>
                </a:solidFill>
              </a:rPr>
              <a:t>Ensign</a:t>
            </a:r>
            <a:r>
              <a:rPr lang="en-US" dirty="0">
                <a:solidFill>
                  <a:schemeClr val="bg1"/>
                </a:solidFill>
              </a:rPr>
              <a:t>, Nov. 1987, 50.</a:t>
            </a:r>
          </a:p>
          <a:p>
            <a:r>
              <a:rPr lang="en-US" dirty="0">
                <a:solidFill>
                  <a:schemeClr val="bg1"/>
                </a:solidFill>
              </a:rPr>
              <a:t>5.  President Spencer W. Kimball </a:t>
            </a:r>
            <a:r>
              <a:rPr lang="en-US" i="1" dirty="0">
                <a:solidFill>
                  <a:schemeClr val="bg1"/>
                </a:solidFill>
              </a:rPr>
              <a:t>(Ensign, </a:t>
            </a:r>
            <a:r>
              <a:rPr lang="en-US" dirty="0">
                <a:solidFill>
                  <a:schemeClr val="bg1"/>
                </a:solidFill>
              </a:rPr>
              <a:t>May, 1974, pp. 7-8; italics added.)" (R. Lanier </a:t>
            </a:r>
            <a:r>
              <a:rPr lang="en-US" dirty="0" err="1">
                <a:solidFill>
                  <a:schemeClr val="bg1"/>
                </a:solidFill>
              </a:rPr>
              <a:t>Britsch</a:t>
            </a:r>
            <a:r>
              <a:rPr lang="en-US" dirty="0">
                <a:solidFill>
                  <a:schemeClr val="bg1"/>
                </a:solidFill>
              </a:rPr>
              <a:t> and Terrance D. Olson, eds., </a:t>
            </a:r>
            <a:r>
              <a:rPr lang="en-US" i="1" dirty="0">
                <a:solidFill>
                  <a:schemeClr val="bg1"/>
                </a:solidFill>
              </a:rPr>
              <a:t>Counseling: A Guide to Helping Others,</a:t>
            </a:r>
            <a:r>
              <a:rPr lang="en-US" dirty="0">
                <a:solidFill>
                  <a:schemeClr val="bg1"/>
                </a:solidFill>
              </a:rPr>
              <a:t> 2 vols. [Salt Lake City: Deseret Book Co., 1983-1985], 2: 137.); “The Miracle of Forgiveness” p. 215-16</a:t>
            </a:r>
          </a:p>
          <a:p>
            <a:pPr marL="342900" indent="-342900">
              <a:buFont typeface="+mj-lt"/>
              <a:buAutoNum type="arabicPeriod" startAt="6"/>
            </a:pPr>
            <a:r>
              <a:rPr lang="en-US" dirty="0">
                <a:solidFill>
                  <a:schemeClr val="bg1"/>
                </a:solidFill>
              </a:rPr>
              <a:t>Harold B. Lee “Stand Ye in Holy Places” p. 330</a:t>
            </a:r>
          </a:p>
          <a:p>
            <a:pPr marL="342900" indent="-342900">
              <a:buFont typeface="+mj-lt"/>
              <a:buAutoNum type="arabicPeriod" startAt="6"/>
            </a:pPr>
            <a:r>
              <a:rPr lang="en-US" dirty="0">
                <a:solidFill>
                  <a:schemeClr val="bg1"/>
                </a:solidFill>
              </a:rPr>
              <a:t>Boyd K. Packer conference Report Oct 1973 or Ensign Jan. 1974</a:t>
            </a:r>
          </a:p>
          <a:p>
            <a:pPr marL="342900" indent="-342900">
              <a:buFont typeface="+mj-lt"/>
              <a:buAutoNum type="arabicPeriod" startAt="6"/>
            </a:pPr>
            <a:r>
              <a:rPr lang="en-US" dirty="0">
                <a:solidFill>
                  <a:schemeClr val="bg1"/>
                </a:solidFill>
              </a:rPr>
              <a:t>Thomas S. Monson “Teachings of Thomas S. Monson” p. 23</a:t>
            </a:r>
          </a:p>
          <a:p>
            <a:pPr marL="342900" indent="-342900">
              <a:buFont typeface="+mj-lt"/>
              <a:buAutoNum type="arabicPeriod" startAt="6"/>
            </a:pPr>
            <a:r>
              <a:rPr lang="en-US" dirty="0">
                <a:solidFill>
                  <a:schemeClr val="bg1"/>
                </a:solidFill>
              </a:rPr>
              <a:t>Ezra T. Benson “The Teachings of Ezra T. Benson” p. 278-279</a:t>
            </a:r>
          </a:p>
          <a:p>
            <a:pPr marL="342900" indent="-342900">
              <a:buFont typeface="+mj-lt"/>
              <a:buAutoNum type="arabicPeriod" startAt="6"/>
            </a:pPr>
            <a:r>
              <a:rPr lang="en-US" dirty="0">
                <a:solidFill>
                  <a:schemeClr val="bg1"/>
                </a:solidFill>
              </a:rPr>
              <a:t>Neal A. Maxwell “Lest Ye Be Wearied and Faint in Your Minds” May 1991 Ensign </a:t>
            </a:r>
            <a:endParaRPr lang="en-US" i="1" dirty="0">
              <a:solidFill>
                <a:schemeClr val="bg1"/>
              </a:solidFill>
            </a:endParaRPr>
          </a:p>
        </p:txBody>
      </p:sp>
      <p:grpSp>
        <p:nvGrpSpPr>
          <p:cNvPr id="2" name="Group 7"/>
          <p:cNvGrpSpPr/>
          <p:nvPr/>
        </p:nvGrpSpPr>
        <p:grpSpPr>
          <a:xfrm>
            <a:off x="3455040" y="119421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686EFC93-9E4C-4CE5-9B49-D615EB8311CF}"/>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0605979"/>
              </p:ext>
            </p:extLst>
          </p:nvPr>
        </p:nvGraphicFramePr>
        <p:xfrm>
          <a:off x="0" y="0"/>
          <a:ext cx="6319318" cy="212979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PAUL’S LETTERS TO THE SAINTS AT EPHESUS AND TO PHILEMON OF COLOSSAE</a:t>
                      </a:r>
                    </a:p>
                    <a:p>
                      <a:pPr algn="ctr" fontAlgn="base"/>
                      <a:r>
                        <a:rPr lang="en-US" sz="1200" b="0" i="0" kern="1200" cap="all" dirty="0">
                          <a:solidFill>
                            <a:schemeClr val="tx1"/>
                          </a:solidFill>
                          <a:effectLst/>
                          <a:latin typeface="+mn-lt"/>
                          <a:ea typeface="+mn-ea"/>
                          <a:cs typeface="+mn-cs"/>
                        </a:rPr>
                        <a:t>WRITTEN FROM HIS IMPRISONMENT IN ROME, CA. A.D. 61–63 (EPHESIANS; PHILEMON)</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Love Between Husbands and Wives</a:t>
                      </a:r>
                    </a:p>
                  </a:txBody>
                  <a:tcPr marL="95250" marR="95250" marT="66675" marB="66675" anchor="ctr"/>
                </a:tc>
                <a:tc>
                  <a:txBody>
                    <a:bodyPr/>
                    <a:lstStyle/>
                    <a:p>
                      <a:pPr algn="l" fontAlgn="base"/>
                      <a:r>
                        <a:rPr lang="en-US">
                          <a:solidFill>
                            <a:srgbClr val="434444"/>
                          </a:solidFill>
                          <a:effectLst/>
                        </a:rPr>
                        <a:t>5:22–33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Relationships of Parents and Children</a:t>
                      </a:r>
                    </a:p>
                  </a:txBody>
                  <a:tcPr marL="95250" marR="95250" marT="66675" marB="66675" anchor="ctr"/>
                </a:tc>
                <a:tc>
                  <a:txBody>
                    <a:bodyPr/>
                    <a:lstStyle/>
                    <a:p>
                      <a:pPr algn="l" fontAlgn="base"/>
                      <a:r>
                        <a:rPr lang="en-US">
                          <a:solidFill>
                            <a:srgbClr val="434444"/>
                          </a:solidFill>
                          <a:effectLst/>
                        </a:rPr>
                        <a:t>6:1–4</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The Judgment of Servants and Masters</a:t>
                      </a:r>
                    </a:p>
                  </a:txBody>
                  <a:tcPr marL="95250" marR="95250" marT="66675" marB="66675" anchor="ctr"/>
                </a:tc>
                <a:tc>
                  <a:txBody>
                    <a:bodyPr/>
                    <a:lstStyle/>
                    <a:p>
                      <a:pPr algn="l" fontAlgn="base"/>
                      <a:r>
                        <a:rPr lang="en-US">
                          <a:solidFill>
                            <a:srgbClr val="434444"/>
                          </a:solidFill>
                          <a:effectLst/>
                        </a:rPr>
                        <a:t>6:5–9</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Girding for the Spiritual Battle</a:t>
                      </a:r>
                    </a:p>
                  </a:txBody>
                  <a:tcPr marL="95250" marR="95250" marT="66675" marB="66675" anchor="ctr"/>
                </a:tc>
                <a:tc>
                  <a:txBody>
                    <a:bodyPr/>
                    <a:lstStyle/>
                    <a:p>
                      <a:pPr algn="l" fontAlgn="base"/>
                      <a:r>
                        <a:rPr lang="en-US" dirty="0">
                          <a:solidFill>
                            <a:srgbClr val="434444"/>
                          </a:solidFill>
                          <a:effectLst/>
                        </a:rPr>
                        <a:t>6:10–24</a:t>
                      </a:r>
                    </a:p>
                  </a:txBody>
                  <a:tcPr marL="95250" marR="95250" marT="66675" marB="66675" anchor="ctr"/>
                </a:tc>
                <a:extLst>
                  <a:ext uri="{0D108BD9-81ED-4DB2-BD59-A6C34878D82A}">
                    <a16:rowId xmlns:a16="http://schemas.microsoft.com/office/drawing/2014/main" val="10004"/>
                  </a:ext>
                </a:extLst>
              </a:tr>
            </a:tbl>
          </a:graphicData>
        </a:graphic>
      </p:graphicFrame>
      <p:sp>
        <p:nvSpPr>
          <p:cNvPr id="3" name="TextBox 2"/>
          <p:cNvSpPr txBox="1"/>
          <p:nvPr/>
        </p:nvSpPr>
        <p:spPr>
          <a:xfrm>
            <a:off x="-81481" y="2133204"/>
            <a:ext cx="5540721" cy="246221"/>
          </a:xfrm>
          <a:prstGeom prst="rect">
            <a:avLst/>
          </a:prstGeom>
          <a:noFill/>
        </p:spPr>
        <p:txBody>
          <a:bodyPr wrap="square" rtlCol="0">
            <a:spAutoFit/>
          </a:bodyPr>
          <a:lstStyle/>
          <a:p>
            <a:r>
              <a:rPr lang="en-US" sz="1000" dirty="0"/>
              <a:t>Life and Teachings of Jesus and His Apostles Chapter 43</a:t>
            </a:r>
          </a:p>
        </p:txBody>
      </p:sp>
      <p:sp>
        <p:nvSpPr>
          <p:cNvPr id="4" name="Rectangle 3"/>
          <p:cNvSpPr/>
          <p:nvPr/>
        </p:nvSpPr>
        <p:spPr>
          <a:xfrm>
            <a:off x="6337425" y="0"/>
            <a:ext cx="5854575" cy="5447645"/>
          </a:xfrm>
          <a:prstGeom prst="rect">
            <a:avLst/>
          </a:prstGeom>
          <a:ln>
            <a:solidFill>
              <a:schemeClr val="tx1"/>
            </a:solidFill>
          </a:ln>
        </p:spPr>
        <p:txBody>
          <a:bodyPr wrap="square">
            <a:spAutoFit/>
          </a:bodyPr>
          <a:lstStyle/>
          <a:p>
            <a:r>
              <a:rPr lang="en-US" sz="1200" b="1" dirty="0">
                <a:solidFill>
                  <a:srgbClr val="444444"/>
                </a:solidFill>
                <a:latin typeface="Abadi" panose="020B0604020104020204" pitchFamily="34" charset="0"/>
              </a:rPr>
              <a:t>Submit Ephesians 5:22:</a:t>
            </a:r>
          </a:p>
          <a:p>
            <a:r>
              <a:rPr lang="en-US" sz="1200" dirty="0">
                <a:solidFill>
                  <a:srgbClr val="444444"/>
                </a:solidFill>
                <a:latin typeface="Abadi" panose="020B0604020104020204" pitchFamily="34" charset="0"/>
              </a:rPr>
              <a:t>"...when women forget their pettiness and selfishness and submit themselves to their own righteous husbands as unto the Lord, and when they are subject to their husbands as the Church is expected to be subject unto Christ, then will the divorce rate reduce, and families will grow, and children will be happy, laughing children. God created male and female with special talents, powers, responsibilities, and with the ability to perform their special tasks.</a:t>
            </a:r>
          </a:p>
          <a:p>
            <a:r>
              <a:rPr lang="en-US" sz="1200" dirty="0">
                <a:solidFill>
                  <a:srgbClr val="444444"/>
                </a:solidFill>
                <a:latin typeface="Abadi" panose="020B0604020104020204" pitchFamily="34" charset="0"/>
              </a:rPr>
              <a:t>"When men come home to their families and women devote themselves to their children, the concept will return, that to be a mother is her greatest vocation in life. She is a partner with God. No being has a position of such power and influence. She holds in her hands the destiny of nations, for to her comes the responsibility and opportunity of molding the nation's citizens.</a:t>
            </a:r>
          </a:p>
          <a:p>
            <a:r>
              <a:rPr lang="en-US" sz="1200" dirty="0">
                <a:solidFill>
                  <a:srgbClr val="444444"/>
                </a:solidFill>
                <a:latin typeface="Abadi" panose="020B0604020104020204" pitchFamily="34" charset="0"/>
              </a:rPr>
              <a:t>"In a California stake I heard a mother give this sermon: 'I am grateful that I am a woman. I am grateful that I am a wife. I am grateful that I am a mother. I am grateful that I am a Latter-day Saint.' This I thought was a powerful sermon. Motherhood is the greatest vocation." President Spencer W. Kimball ("Why Call Me Lord, Lord, and Do Not the Things Which I Say?" </a:t>
            </a:r>
            <a:r>
              <a:rPr lang="en-US" sz="1200" i="1" dirty="0">
                <a:solidFill>
                  <a:srgbClr val="444444"/>
                </a:solidFill>
                <a:latin typeface="Abadi" panose="020B0604020104020204" pitchFamily="34" charset="0"/>
              </a:rPr>
              <a:t>Ensign</a:t>
            </a:r>
            <a:r>
              <a:rPr lang="en-US" sz="1200" dirty="0">
                <a:solidFill>
                  <a:srgbClr val="444444"/>
                </a:solidFill>
                <a:latin typeface="Abadi" panose="020B0604020104020204" pitchFamily="34" charset="0"/>
              </a:rPr>
              <a:t>, May 1975, 7)</a:t>
            </a:r>
          </a:p>
          <a:p>
            <a:endParaRPr lang="en-US" sz="1200" b="0" i="0" dirty="0">
              <a:solidFill>
                <a:srgbClr val="444444"/>
              </a:solidFill>
              <a:effectLst/>
              <a:latin typeface="Abadi" panose="020B0604020104020204" pitchFamily="34" charset="0"/>
            </a:endParaRPr>
          </a:p>
          <a:p>
            <a:r>
              <a:rPr lang="en-US" sz="1200" dirty="0">
                <a:solidFill>
                  <a:srgbClr val="444444"/>
                </a:solidFill>
                <a:latin typeface="Abadi" panose="020B0604020104020204" pitchFamily="34" charset="0"/>
              </a:rPr>
              <a:t>"Let this [Relief] Society teach women how to behave towards their husbands, to treat them with mildness and affection. When a man is borne down with trouble, when he is perplexed with care and difficulty, if he can meet a smile instead of an argument or a murmur-if he can meet with mildness, it will calm down his soul and soothe his feelings; when the mind is going to despair, it needs a solace of affection and kindness. . . .</a:t>
            </a:r>
          </a:p>
          <a:p>
            <a:r>
              <a:rPr lang="en-US" sz="1200" dirty="0">
                <a:solidFill>
                  <a:srgbClr val="444444"/>
                </a:solidFill>
                <a:latin typeface="Abadi" panose="020B0604020104020204" pitchFamily="34" charset="0"/>
              </a:rPr>
              <a:t>"When you go home, never give a cross or unkind word to your husbands, but let kindness, charity and love crown your works henceforward." (</a:t>
            </a:r>
            <a:r>
              <a:rPr lang="en-US" sz="1200" i="1" dirty="0">
                <a:solidFill>
                  <a:srgbClr val="444444"/>
                </a:solidFill>
                <a:latin typeface="Abadi" panose="020B0604020104020204" pitchFamily="34" charset="0"/>
              </a:rPr>
              <a:t>Discourses of the Prophet Joseph Smith,</a:t>
            </a:r>
            <a:r>
              <a:rPr lang="en-US" sz="1200" dirty="0">
                <a:solidFill>
                  <a:srgbClr val="444444"/>
                </a:solidFill>
                <a:latin typeface="Abadi" panose="020B0604020104020204" pitchFamily="34" charset="0"/>
              </a:rPr>
              <a:t> compiled by Alma P. Burton [Salt Lake City: Deseret Book Co., 1977], 208.)</a:t>
            </a:r>
          </a:p>
          <a:p>
            <a:endParaRPr lang="en-US" sz="1200" b="0" i="0" dirty="0">
              <a:solidFill>
                <a:srgbClr val="444444"/>
              </a:solidFill>
              <a:effectLst/>
              <a:latin typeface="Abadi" panose="020B0604020104020204" pitchFamily="34" charset="0"/>
            </a:endParaRPr>
          </a:p>
        </p:txBody>
      </p:sp>
      <p:sp>
        <p:nvSpPr>
          <p:cNvPr id="5" name="Rectangle 4"/>
          <p:cNvSpPr/>
          <p:nvPr/>
        </p:nvSpPr>
        <p:spPr>
          <a:xfrm>
            <a:off x="0" y="2331544"/>
            <a:ext cx="6337426" cy="4339650"/>
          </a:xfrm>
          <a:prstGeom prst="rect">
            <a:avLst/>
          </a:prstGeom>
          <a:ln>
            <a:solidFill>
              <a:schemeClr val="tx1"/>
            </a:solidFill>
          </a:ln>
        </p:spPr>
        <p:txBody>
          <a:bodyPr wrap="square">
            <a:spAutoFit/>
          </a:bodyPr>
          <a:lstStyle/>
          <a:p>
            <a:r>
              <a:rPr lang="en-US" sz="1200" dirty="0">
                <a:solidFill>
                  <a:srgbClr val="333333"/>
                </a:solidFill>
                <a:latin typeface="Open Sans"/>
              </a:rPr>
              <a:t> </a:t>
            </a:r>
            <a:r>
              <a:rPr lang="en-US" sz="1200" b="1" dirty="0">
                <a:solidFill>
                  <a:srgbClr val="333333"/>
                </a:solidFill>
                <a:latin typeface="Open Sans"/>
              </a:rPr>
              <a:t>Wives and Husbands Ephesians 5:22, 25, 28:</a:t>
            </a:r>
          </a:p>
          <a:p>
            <a:r>
              <a:rPr lang="en-US" sz="1200" dirty="0">
                <a:solidFill>
                  <a:srgbClr val="333333"/>
                </a:solidFill>
                <a:latin typeface="Open Sans"/>
              </a:rPr>
              <a:t>For wives, this means submitting themselves to their husbands as they would to the Lord; for husbands, this means loving their wives as Christ loved the Church and gave Himself for it. If couples are truly united, then any sacrifice made on behalf of one’s spouse inevitably brings blessings to oneself; thus, “he that </a:t>
            </a:r>
            <a:r>
              <a:rPr lang="en-US" sz="1200" dirty="0" err="1">
                <a:solidFill>
                  <a:srgbClr val="333333"/>
                </a:solidFill>
                <a:latin typeface="Open Sans"/>
              </a:rPr>
              <a:t>loveth</a:t>
            </a:r>
            <a:r>
              <a:rPr lang="en-US" sz="1200" dirty="0">
                <a:solidFill>
                  <a:srgbClr val="333333"/>
                </a:solidFill>
                <a:latin typeface="Open Sans"/>
              </a:rPr>
              <a:t> his wife </a:t>
            </a:r>
            <a:r>
              <a:rPr lang="en-US" sz="1200" dirty="0" err="1">
                <a:solidFill>
                  <a:srgbClr val="333333"/>
                </a:solidFill>
                <a:latin typeface="Open Sans"/>
              </a:rPr>
              <a:t>loveth</a:t>
            </a:r>
            <a:r>
              <a:rPr lang="en-US" sz="1200" dirty="0">
                <a:solidFill>
                  <a:srgbClr val="333333"/>
                </a:solidFill>
                <a:latin typeface="Open Sans"/>
              </a:rPr>
              <a:t> himself.” (1)</a:t>
            </a:r>
          </a:p>
          <a:p>
            <a:endParaRPr lang="en-US" sz="1200" dirty="0">
              <a:solidFill>
                <a:srgbClr val="333333"/>
              </a:solidFill>
              <a:latin typeface="Open Sans"/>
            </a:endParaRPr>
          </a:p>
          <a:p>
            <a:r>
              <a:rPr lang="en-US" sz="1200" dirty="0">
                <a:solidFill>
                  <a:srgbClr val="444444"/>
                </a:solidFill>
                <a:latin typeface="Abadi" panose="020B0604020104020204" pitchFamily="34" charset="0"/>
              </a:rPr>
              <a:t>"A woman need have no fear of being imposed upon or of any dictatorial measures or of any improper demands when the husband is self-sacrificing and worthy. Certainly no intelligent woman would hesitate to give submission to her own truly righteous husband in everything. We are sometimes shocked to see the wife take over the leadership, naming the one to pray, the place to be, the things to do.</a:t>
            </a:r>
          </a:p>
          <a:p>
            <a:r>
              <a:rPr lang="en-US" sz="1200" dirty="0">
                <a:solidFill>
                  <a:srgbClr val="444444"/>
                </a:solidFill>
                <a:latin typeface="Abadi" panose="020B0604020104020204" pitchFamily="34" charset="0"/>
              </a:rPr>
              <a:t>"Husbands are commanded: '... love your wives, even as Christ also </a:t>
            </a:r>
            <a:r>
              <a:rPr lang="en-US" sz="1200" dirty="0" err="1">
                <a:solidFill>
                  <a:srgbClr val="444444"/>
                </a:solidFill>
                <a:latin typeface="Abadi" panose="020B0604020104020204" pitchFamily="34" charset="0"/>
              </a:rPr>
              <a:t>loveth</a:t>
            </a:r>
            <a:r>
              <a:rPr lang="en-US" sz="1200" dirty="0">
                <a:solidFill>
                  <a:srgbClr val="444444"/>
                </a:solidFill>
                <a:latin typeface="Abadi" panose="020B0604020104020204" pitchFamily="34" charset="0"/>
              </a:rPr>
              <a:t> the church, and gave himself for it.' (Eph. 5:25.)</a:t>
            </a:r>
          </a:p>
          <a:p>
            <a:r>
              <a:rPr lang="en-US" sz="1200" dirty="0">
                <a:solidFill>
                  <a:srgbClr val="444444"/>
                </a:solidFill>
                <a:latin typeface="Abadi" panose="020B0604020104020204" pitchFamily="34" charset="0"/>
              </a:rPr>
              <a:t>"Christ loved the church and its people so much that he voluntarily endured persecution for them, suffered humiliating indignities for them, stoically withstood pain and physical abuse for them, and finally gave his precious life for them.</a:t>
            </a:r>
          </a:p>
          <a:p>
            <a:r>
              <a:rPr lang="en-US" sz="1200" dirty="0">
                <a:solidFill>
                  <a:srgbClr val="444444"/>
                </a:solidFill>
                <a:latin typeface="Abadi" panose="020B0604020104020204" pitchFamily="34" charset="0"/>
              </a:rPr>
              <a:t>"When the husband is ready to treat his household in that manner, not only the wife but all the family will respond to his leadership.</a:t>
            </a:r>
          </a:p>
          <a:p>
            <a:r>
              <a:rPr lang="en-US" sz="1200" dirty="0">
                <a:solidFill>
                  <a:srgbClr val="444444"/>
                </a:solidFill>
                <a:latin typeface="Abadi" panose="020B0604020104020204" pitchFamily="34" charset="0"/>
              </a:rPr>
              <a:t>"Certainly if fathers are to be respected, they must merit respect-if they are to be loved, they must be consistent, lovable, understanding, and kind, and they must honor their priesthood." President Spencer W. Kimball ("Home: The Place to Save Society," </a:t>
            </a:r>
            <a:r>
              <a:rPr lang="en-US" sz="1200" i="1" dirty="0">
                <a:solidFill>
                  <a:srgbClr val="444444"/>
                </a:solidFill>
                <a:latin typeface="Abadi" panose="020B0604020104020204" pitchFamily="34" charset="0"/>
              </a:rPr>
              <a:t>Ensign</a:t>
            </a:r>
            <a:r>
              <a:rPr lang="en-US" sz="1200" dirty="0">
                <a:solidFill>
                  <a:srgbClr val="444444"/>
                </a:solidFill>
                <a:latin typeface="Abadi" panose="020B0604020104020204" pitchFamily="34" charset="0"/>
              </a:rPr>
              <a:t>, Jan. 1975, 5)</a:t>
            </a:r>
          </a:p>
          <a:p>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27137" cy="6524863"/>
          </a:xfrm>
          <a:prstGeom prst="rect">
            <a:avLst/>
          </a:prstGeom>
          <a:ln>
            <a:solidFill>
              <a:schemeClr val="tx1"/>
            </a:solidFill>
          </a:ln>
        </p:spPr>
        <p:txBody>
          <a:bodyPr wrap="square">
            <a:spAutoFit/>
          </a:bodyPr>
          <a:lstStyle/>
          <a:p>
            <a:r>
              <a:rPr lang="en-US" sz="1100" b="1" dirty="0">
                <a:solidFill>
                  <a:srgbClr val="444444"/>
                </a:solidFill>
                <a:latin typeface="Abadi" panose="020B0604020104020204" pitchFamily="34" charset="0"/>
              </a:rPr>
              <a:t>Husbands Ephesians 5:23:</a:t>
            </a:r>
          </a:p>
          <a:p>
            <a:r>
              <a:rPr lang="en-US" sz="1100" dirty="0">
                <a:solidFill>
                  <a:srgbClr val="444444"/>
                </a:solidFill>
                <a:latin typeface="Abadi" panose="020B0604020104020204" pitchFamily="34" charset="0"/>
              </a:rPr>
              <a:t>"There is no higher authority in matters relating to the family organization, and especially when that organization is presided over by one holding the higher Priesthood, than that of the father. The authority is time honored, and among the people of God in all dispensations it has been highly respected and often emphasized by the teachings of the prophets who were inspired of God. The patriarchal order is of divine origin and will continue throughout time and eternity. There is, then, a particular reason why men, women and children should understand this order and this authority in the households of the people of God, and seek to make it what God intended it to be, a qualification and preparation for the highest exaltation of his children. In the home the presiding authority is always vested in the father, and in all home affairs and family matters there is no other authority paramount." (Brent A. Barlow, "Strengthening the Patriarchal Order in the Home," </a:t>
            </a:r>
            <a:r>
              <a:rPr lang="en-US" sz="1100" i="1" dirty="0">
                <a:solidFill>
                  <a:srgbClr val="444444"/>
                </a:solidFill>
                <a:latin typeface="Abadi" panose="020B0604020104020204" pitchFamily="34" charset="0"/>
              </a:rPr>
              <a:t>Ensign</a:t>
            </a:r>
            <a:r>
              <a:rPr lang="en-US" sz="1100" dirty="0">
                <a:solidFill>
                  <a:srgbClr val="444444"/>
                </a:solidFill>
                <a:latin typeface="Abadi" panose="020B0604020104020204" pitchFamily="34" charset="0"/>
              </a:rPr>
              <a:t>, Feb. 1973, 30)</a:t>
            </a:r>
          </a:p>
          <a:p>
            <a:endParaRPr lang="en-US" sz="1100" dirty="0">
              <a:solidFill>
                <a:srgbClr val="444444"/>
              </a:solidFill>
              <a:latin typeface="Abadi" panose="020B0604020104020204" pitchFamily="34" charset="0"/>
            </a:endParaRPr>
          </a:p>
          <a:p>
            <a:r>
              <a:rPr lang="en-US" sz="1100" dirty="0">
                <a:solidFill>
                  <a:srgbClr val="444444"/>
                </a:solidFill>
                <a:latin typeface="Abadi" panose="020B0604020104020204" pitchFamily="34" charset="0"/>
              </a:rPr>
              <a:t>"Holding the priesthood does not mean that a man is a power-broker, or that he sits on a throne, dictating in macho terms, or that he is superior in any way. Rather, he is a leader by authority of example. Paul's counsel to the Ephesians included, 'Husbands, love your wives, even as Christ also loved the church, and gave himself for it' (Eph. 5:25). As Christ lifts us all, so must we, rather than put down women or anyone.</a:t>
            </a:r>
          </a:p>
          <a:p>
            <a:r>
              <a:rPr lang="en-US" sz="1100" dirty="0">
                <a:solidFill>
                  <a:srgbClr val="444444"/>
                </a:solidFill>
                <a:latin typeface="Abadi" panose="020B0604020104020204" pitchFamily="34" charset="0"/>
              </a:rPr>
              <a:t>"Nowhere does the doctrine of this Church declare that men are superior to women. Paul said to the Corinthians, 'Nevertheless neither is the man without the woman, neither the woman without the man, in the Lord' (1 Cor. 11:11). Each brings his or her own separate and unique strengths to the family and the Church. Women are not just cooks, stewards of our homes, or servants. They are much more. They are the enrichment of humanity." Pres. James E. Faust ("The Highest Place of Honor," Ensign, May 1988, 36)</a:t>
            </a:r>
          </a:p>
          <a:p>
            <a:endParaRPr lang="en-US" sz="1100" dirty="0">
              <a:solidFill>
                <a:srgbClr val="444444"/>
              </a:solidFill>
              <a:latin typeface="Abadi" panose="020B0604020104020204" pitchFamily="34" charset="0"/>
            </a:endParaRPr>
          </a:p>
          <a:p>
            <a:r>
              <a:rPr lang="en-US" sz="1100" dirty="0"/>
              <a:t>"Many women carry heavy burdens raising children and attending to household responsibilities. They often accomplish near-miracles in balancing all the demands made upon them. A husband who is critical of his wife and communicates censure for what hasn't been done rather than thanks for what has been done fosters discouragement. But if he will give a word of praise or offer a little help, he will see his wife try ever harder to do her part. Criticism has a negative influence on the feelings of love for and interest in one's spouse. Women need love, affection, and emotional support from their husbands.</a:t>
            </a:r>
          </a:p>
          <a:p>
            <a:r>
              <a:rPr lang="en-US" sz="1100" dirty="0"/>
              <a:t>"Paul has counseled, 'Husbands, love your wives, even as Christ also loved the church, and gave himself for it.' (Eph. 5:25.) In commenting on this counsel, </a:t>
            </a:r>
            <a:r>
              <a:rPr lang="en-US" sz="1100" b="1" dirty="0"/>
              <a:t>President Kimball</a:t>
            </a:r>
            <a:r>
              <a:rPr lang="en-US" sz="1100" dirty="0"/>
              <a:t> provided this important insight:</a:t>
            </a:r>
          </a:p>
          <a:p>
            <a:r>
              <a:rPr lang="en-US" sz="1100" dirty="0"/>
              <a:t>'Can you think of how [Christ] loved the church? Its every breath was important to him. Its every growth, its every individual, was precious to him. He gave to those people all his energy, all his power, all his interest. He gave his life-and what more could one give? ... When the husband is ready to treat his household in that manner, not only his wife but also his children will respond to his loving and exemplary leadership. It will be automatic. He won't need to demand it. ...</a:t>
            </a:r>
          </a:p>
          <a:p>
            <a:r>
              <a:rPr lang="en-US" sz="1100" dirty="0"/>
              <a:t>'Certainly if fathers are to be respected, they must merit respect: If they are to be loved, they must be consistent, lovable, understanding, and kind-and they must honor their priesthood.' (Men of Example, pamphlet, Salt Lake City: Church Educational System, 1973, p. 5.)" H. Burke Peterson ("Unrighteous Dominion," </a:t>
            </a:r>
            <a:r>
              <a:rPr lang="en-US" sz="1100" i="1" dirty="0"/>
              <a:t>Ensign</a:t>
            </a:r>
            <a:r>
              <a:rPr lang="en-US" sz="1100" dirty="0"/>
              <a:t>, July 1989, 9)</a:t>
            </a:r>
          </a:p>
        </p:txBody>
      </p:sp>
      <p:sp>
        <p:nvSpPr>
          <p:cNvPr id="2" name="Rectangle 1"/>
          <p:cNvSpPr/>
          <p:nvPr/>
        </p:nvSpPr>
        <p:spPr>
          <a:xfrm>
            <a:off x="6645244" y="0"/>
            <a:ext cx="5546756" cy="1569660"/>
          </a:xfrm>
          <a:prstGeom prst="rect">
            <a:avLst/>
          </a:prstGeom>
          <a:ln>
            <a:solidFill>
              <a:schemeClr val="tx1"/>
            </a:solidFill>
          </a:ln>
        </p:spPr>
        <p:txBody>
          <a:bodyPr wrap="square">
            <a:spAutoFit/>
          </a:bodyPr>
          <a:lstStyle/>
          <a:p>
            <a:r>
              <a:rPr lang="en-US" sz="1200" b="1" dirty="0"/>
              <a:t>Protecting Ourselves Ephesians 6:14-18:</a:t>
            </a:r>
          </a:p>
          <a:p>
            <a:r>
              <a:rPr lang="en-US" sz="1200" dirty="0"/>
              <a:t>“I like to think of this spiritual armor not as a solid piece of metal molded to fit the body but more like chain mail. Chain mail consists of dozens of tiny pieces of steel fastened together to allow the user greater flexibility without losing protection. I say that because it has been my experience that there is not one great and grand thing we can do to arm ourselves spiritually. True spiritual power lies in numerous smaller acts woven together in a fabric of spiritual fortification that protects and shields from all evil.” Elder M. Russell Ballard (“Be Strong in the Lord,” </a:t>
            </a:r>
            <a:r>
              <a:rPr lang="en-US" sz="1200" i="1" dirty="0"/>
              <a:t>Ensign,</a:t>
            </a:r>
            <a:r>
              <a:rPr lang="en-US" sz="1200" dirty="0"/>
              <a:t> July 2004, 8).</a:t>
            </a:r>
          </a:p>
        </p:txBody>
      </p:sp>
      <p:sp>
        <p:nvSpPr>
          <p:cNvPr id="4" name="Rectangle 3"/>
          <p:cNvSpPr/>
          <p:nvPr/>
        </p:nvSpPr>
        <p:spPr>
          <a:xfrm>
            <a:off x="6645244" y="1582847"/>
            <a:ext cx="5546756" cy="3231654"/>
          </a:xfrm>
          <a:prstGeom prst="rect">
            <a:avLst/>
          </a:prstGeom>
          <a:ln>
            <a:solidFill>
              <a:schemeClr val="tx1"/>
            </a:solidFill>
          </a:ln>
        </p:spPr>
        <p:txBody>
          <a:bodyPr wrap="square">
            <a:spAutoFit/>
          </a:bodyPr>
          <a:lstStyle/>
          <a:p>
            <a:r>
              <a:rPr lang="en-US" sz="1200" b="1" dirty="0"/>
              <a:t>The </a:t>
            </a:r>
            <a:r>
              <a:rPr lang="en-US" sz="1200" b="1" dirty="0" err="1"/>
              <a:t>Armour</a:t>
            </a:r>
            <a:r>
              <a:rPr lang="en-US" sz="1200" b="1" dirty="0"/>
              <a:t> of God Ephesians 6:11:</a:t>
            </a:r>
          </a:p>
          <a:p>
            <a:r>
              <a:rPr lang="en-US" sz="1200" dirty="0"/>
              <a:t>“We have the four parts of the body that the Apostle Paul said [are] the most vulnerable to the powers of darkness. The loins, typifying virtue, chastity. The heart typifying our conduct. Our feet, our goals or objectives in life and finally our head, our thoughts” President Harold B. Lee (</a:t>
            </a:r>
            <a:r>
              <a:rPr lang="en-US" sz="1200" i="1" dirty="0"/>
              <a:t>Feet Shod with the Preparation of the Gospel of Peace, </a:t>
            </a:r>
            <a:r>
              <a:rPr lang="en-US" sz="1200" dirty="0"/>
              <a:t>Brigham Young University Speeches of the Year [Nov. 9, 1954], 2).</a:t>
            </a:r>
          </a:p>
          <a:p>
            <a:endParaRPr lang="en-US" sz="1200" dirty="0"/>
          </a:p>
          <a:p>
            <a:r>
              <a:rPr lang="en-US" sz="1200" dirty="0"/>
              <a:t>“The </a:t>
            </a:r>
            <a:r>
              <a:rPr lang="en-US" sz="1200" i="1" dirty="0"/>
              <a:t>putting off</a:t>
            </a:r>
            <a:r>
              <a:rPr lang="en-US" sz="1200" dirty="0"/>
              <a:t> of the natural man makes possible the </a:t>
            </a:r>
            <a:r>
              <a:rPr lang="en-US" sz="1200" i="1" dirty="0"/>
              <a:t>putting on </a:t>
            </a:r>
            <a:r>
              <a:rPr lang="en-US" sz="1200" dirty="0"/>
              <a:t>of the whole armor of God, which would not fully fit before! (see Eph. 6:11, 13)” (“Plow in Hope,”</a:t>
            </a:r>
            <a:r>
              <a:rPr lang="en-US" sz="1200" i="1" dirty="0"/>
              <a:t> Elder Neal A Maxwell Ensign,</a:t>
            </a:r>
            <a:r>
              <a:rPr lang="en-US" sz="1200" dirty="0"/>
              <a:t> May 2001, 60).</a:t>
            </a:r>
          </a:p>
          <a:p>
            <a:endParaRPr lang="en-US" sz="1200" dirty="0"/>
          </a:p>
          <a:p>
            <a:pPr fontAlgn="base"/>
            <a:r>
              <a:rPr lang="en-US" sz="1200" dirty="0">
                <a:latin typeface="Open Sans"/>
              </a:rPr>
              <a:t>“Examine your armor. Is there an unguarded or unprotected place? Determine now to add whatever part is missing. …</a:t>
            </a:r>
          </a:p>
          <a:p>
            <a:pPr fontAlgn="base"/>
            <a:r>
              <a:rPr lang="en-US" sz="1200" dirty="0">
                <a:latin typeface="Open Sans"/>
              </a:rPr>
              <a:t>“Through the great principle of repentance you can turn your life about and begin now clothing yourself with the armor of God through study, prayer, and a determination to serve God and keep his commandments.” Elder N. Eldon Tanner (“Put on the Whole Armor of God,” </a:t>
            </a:r>
            <a:r>
              <a:rPr lang="en-US" sz="1200" i="1" dirty="0">
                <a:latin typeface="Open Sans"/>
              </a:rPr>
              <a:t>Ensign,</a:t>
            </a:r>
            <a:r>
              <a:rPr lang="en-US" sz="1200" dirty="0">
                <a:latin typeface="Open Sans"/>
              </a:rPr>
              <a:t> May 1979, 46).</a:t>
            </a:r>
            <a:endParaRPr lang="en-US" sz="1200" dirty="0"/>
          </a:p>
        </p:txBody>
      </p:sp>
    </p:spTree>
    <p:extLst>
      <p:ext uri="{BB962C8B-B14F-4D97-AF65-F5344CB8AC3E}">
        <p14:creationId xmlns:p14="http://schemas.microsoft.com/office/powerpoint/2010/main" val="396579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tages of crack addi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90525"/>
            <a:ext cx="6000750" cy="3562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59236" y="96855"/>
            <a:ext cx="5683827" cy="6863417"/>
          </a:xfrm>
          <a:prstGeom prst="rect">
            <a:avLst/>
          </a:prstGeom>
        </p:spPr>
        <p:txBody>
          <a:bodyPr wrap="square">
            <a:spAutoFit/>
          </a:bodyPr>
          <a:lstStyle/>
          <a:p>
            <a:pPr fontAlgn="base"/>
            <a:r>
              <a:rPr lang="en-US" sz="1100" b="1" dirty="0"/>
              <a:t>The Cravings</a:t>
            </a:r>
            <a:endParaRPr lang="en-US" sz="1100" dirty="0"/>
          </a:p>
          <a:p>
            <a:pPr fontAlgn="base"/>
            <a:r>
              <a:rPr lang="en-US" sz="1100" dirty="0"/>
              <a:t>The cravings for crystal meth are exceptionally strong, and the human body’s tolerance to its narcotic effects is developed relatively quickly. Someone intending to start out as only a casual user can quickly cross the line into a full-blown addict if they develop these strong cravings.</a:t>
            </a:r>
          </a:p>
          <a:p>
            <a:pPr fontAlgn="base"/>
            <a:r>
              <a:rPr lang="en-US" sz="1100" b="1" dirty="0"/>
              <a:t>The Effects</a:t>
            </a:r>
            <a:endParaRPr lang="en-US" sz="1100" dirty="0"/>
          </a:p>
          <a:p>
            <a:pPr fontAlgn="base"/>
            <a:r>
              <a:rPr lang="en-US" sz="1100" dirty="0"/>
              <a:t>Psychologically, crystal meth can increase feelings of grandiosity and invincibility which combined with the need to keep using and avoid a come down can lead users into increasingly dangerous situations. Many crystal meth users that we see report saying that they would never steal or lie or cheat in order to be able to use, but reporting that all of that behavior eventually happened as their need for the drug became paramount to their other interests.</a:t>
            </a:r>
          </a:p>
          <a:p>
            <a:pPr fontAlgn="base"/>
            <a:r>
              <a:rPr lang="en-US" sz="1100" dirty="0"/>
              <a:t>Once you have become addicted to crystal meth, you may:</a:t>
            </a:r>
          </a:p>
          <a:p>
            <a:pPr fontAlgn="base"/>
            <a:r>
              <a:rPr lang="en-US" sz="1100" dirty="0"/>
              <a:t>Neglect your family and job</a:t>
            </a:r>
          </a:p>
          <a:p>
            <a:pPr fontAlgn="base"/>
            <a:r>
              <a:rPr lang="en-US" sz="1100" dirty="0"/>
              <a:t>Become distant from friends and relatives</a:t>
            </a:r>
          </a:p>
          <a:p>
            <a:pPr fontAlgn="base"/>
            <a:r>
              <a:rPr lang="en-US" sz="1100" dirty="0"/>
              <a:t>Become engaged in deeper criminal behavior such as committing fraud, writing bad checks, selling drugs, continuing down the dark path that drugs create.</a:t>
            </a:r>
          </a:p>
          <a:p>
            <a:pPr fontAlgn="base"/>
            <a:r>
              <a:rPr lang="en-US" sz="1100" b="1" dirty="0"/>
              <a:t>Cosmetic Effects</a:t>
            </a:r>
            <a:endParaRPr lang="en-US" sz="1100" dirty="0"/>
          </a:p>
          <a:p>
            <a:pPr fontAlgn="base"/>
            <a:r>
              <a:rPr lang="en-US" sz="1100" dirty="0"/>
              <a:t>Crystal meth also has profound and upsetting cosmetic effects. Many agencies try to scare people out of using meth by showing ‘before-and-after’ photos of people prior to their meth use and during or after they have begun using meth. The appearances tend to be similar and scary:</a:t>
            </a:r>
          </a:p>
          <a:p>
            <a:pPr fontAlgn="base"/>
            <a:r>
              <a:rPr lang="en-US" sz="1100" dirty="0"/>
              <a:t>‘Meth Mouth’ which consists of brittle and thin teeth, missing teeth or teeth that become the shape of the ‘pipe’ from the chemicals</a:t>
            </a:r>
          </a:p>
          <a:p>
            <a:pPr fontAlgn="base"/>
            <a:r>
              <a:rPr lang="en-US" sz="1100" dirty="0"/>
              <a:t>Teeth grinding and tooth loss leading to a collapsed jaw</a:t>
            </a:r>
          </a:p>
          <a:p>
            <a:pPr fontAlgn="base"/>
            <a:r>
              <a:rPr lang="en-US" sz="1100" dirty="0"/>
              <a:t>Dry skin and gums</a:t>
            </a:r>
          </a:p>
          <a:p>
            <a:pPr fontAlgn="base"/>
            <a:r>
              <a:rPr lang="en-US" sz="1100" dirty="0"/>
              <a:t>Brittle or missing hair</a:t>
            </a:r>
          </a:p>
          <a:p>
            <a:pPr fontAlgn="base"/>
            <a:r>
              <a:rPr lang="en-US" sz="1100" dirty="0"/>
              <a:t>Sores all over the body leading to scars from the constant ‘picking’ many meth users do</a:t>
            </a:r>
          </a:p>
          <a:p>
            <a:pPr fontAlgn="base"/>
            <a:r>
              <a:rPr lang="en-US" sz="1100" dirty="0"/>
              <a:t>Sunken-in face</a:t>
            </a:r>
          </a:p>
          <a:p>
            <a:pPr fontAlgn="base"/>
            <a:endParaRPr lang="en-US" sz="1100" dirty="0"/>
          </a:p>
          <a:p>
            <a:pPr fontAlgn="base"/>
            <a:r>
              <a:rPr lang="en-US" sz="1100" b="1" u="sng" dirty="0"/>
              <a:t>Crystal meth</a:t>
            </a:r>
            <a:r>
              <a:rPr lang="en-US" sz="1100" b="1" dirty="0"/>
              <a:t> users turn to the drug for the effects it produces: euphoria, increased energy and alertness, increased self-confidence and feelings of power, and increased libido. Some women may take crystal meth due to its causing extreme weight loss, although this is a very temporary (and highly dangerous) solution to that particular goal. The high that crystal meth produces is also uncommonly long-lasting, producing all of those heightened feelings for up to twelve hours in some cases.</a:t>
            </a:r>
          </a:p>
          <a:p>
            <a:pPr fontAlgn="base"/>
            <a:r>
              <a:rPr lang="en-US" sz="1100" dirty="0"/>
              <a:t>All of the perceived initial benefits of crystal meth tend to turn around on you as you use longer and harder. Brittle bones due to smoking, snorting or shooting up crystal meth can occur, painful joints, weight gain, hair loss, blood in urine, heart palpitations and decreased ability for the drug to be effective in its initial purpose are all reported problems with increased crystal meth use.</a:t>
            </a:r>
          </a:p>
          <a:p>
            <a:pPr fontAlgn="base"/>
            <a:endParaRPr lang="en-US" sz="1100" dirty="0"/>
          </a:p>
          <a:p>
            <a:pPr fontAlgn="base"/>
            <a:endParaRPr lang="en-US" sz="1100" dirty="0"/>
          </a:p>
          <a:p>
            <a:pPr fontAlgn="base"/>
            <a:endParaRPr lang="en-US" sz="1100" b="0" i="0" dirty="0">
              <a:solidFill>
                <a:srgbClr val="000000"/>
              </a:solidFill>
              <a:effectLst/>
            </a:endParaRPr>
          </a:p>
        </p:txBody>
      </p:sp>
      <p:sp>
        <p:nvSpPr>
          <p:cNvPr id="3" name="Rectangle 2"/>
          <p:cNvSpPr/>
          <p:nvPr/>
        </p:nvSpPr>
        <p:spPr>
          <a:xfrm>
            <a:off x="107373" y="3733673"/>
            <a:ext cx="6096000" cy="3046988"/>
          </a:xfrm>
          <a:prstGeom prst="rect">
            <a:avLst/>
          </a:prstGeom>
        </p:spPr>
        <p:txBody>
          <a:bodyPr>
            <a:spAutoFit/>
          </a:bodyPr>
          <a:lstStyle/>
          <a:p>
            <a:pPr fontAlgn="base"/>
            <a:r>
              <a:rPr lang="en-US" sz="1200" b="1" dirty="0">
                <a:solidFill>
                  <a:srgbClr val="000000"/>
                </a:solidFill>
              </a:rPr>
              <a:t>The crystal meth comedown is intense. It is characterized by:</a:t>
            </a:r>
          </a:p>
          <a:p>
            <a:pPr fontAlgn="base">
              <a:buFont typeface="Arial" panose="020B0604020202020204" pitchFamily="34" charset="0"/>
              <a:buChar char="•"/>
            </a:pPr>
            <a:r>
              <a:rPr lang="en-US" sz="1200" dirty="0">
                <a:solidFill>
                  <a:srgbClr val="000000"/>
                </a:solidFill>
              </a:rPr>
              <a:t>Excessive sleeping and lethargy</a:t>
            </a:r>
          </a:p>
          <a:p>
            <a:pPr fontAlgn="base">
              <a:buFont typeface="Arial" panose="020B0604020202020204" pitchFamily="34" charset="0"/>
              <a:buChar char="•"/>
            </a:pPr>
            <a:r>
              <a:rPr lang="en-US" sz="1200" dirty="0">
                <a:solidFill>
                  <a:srgbClr val="000000"/>
                </a:solidFill>
              </a:rPr>
              <a:t>Increased appetite (which is why the weight loss “virtue” is so temporary)</a:t>
            </a:r>
          </a:p>
          <a:p>
            <a:pPr fontAlgn="base">
              <a:buFont typeface="Arial" panose="020B0604020202020204" pitchFamily="34" charset="0"/>
              <a:buChar char="•"/>
            </a:pPr>
            <a:r>
              <a:rPr lang="en-US" sz="1200" dirty="0">
                <a:solidFill>
                  <a:srgbClr val="000000"/>
                </a:solidFill>
              </a:rPr>
              <a:t>Heightened anxiety</a:t>
            </a:r>
          </a:p>
          <a:p>
            <a:pPr fontAlgn="base">
              <a:buFont typeface="Arial" panose="020B0604020202020204" pitchFamily="34" charset="0"/>
              <a:buChar char="•"/>
            </a:pPr>
            <a:r>
              <a:rPr lang="en-US" sz="1200" dirty="0">
                <a:solidFill>
                  <a:srgbClr val="000000"/>
                </a:solidFill>
              </a:rPr>
              <a:t>Psychosis</a:t>
            </a:r>
          </a:p>
          <a:p>
            <a:pPr fontAlgn="base">
              <a:buFont typeface="Arial" panose="020B0604020202020204" pitchFamily="34" charset="0"/>
              <a:buChar char="•"/>
            </a:pPr>
            <a:r>
              <a:rPr lang="en-US" sz="1200" dirty="0">
                <a:solidFill>
                  <a:srgbClr val="000000"/>
                </a:solidFill>
              </a:rPr>
              <a:t>Paranoia</a:t>
            </a:r>
          </a:p>
          <a:p>
            <a:pPr fontAlgn="base">
              <a:buFont typeface="Arial" panose="020B0604020202020204" pitchFamily="34" charset="0"/>
              <a:buChar char="•"/>
            </a:pPr>
            <a:r>
              <a:rPr lang="en-US" sz="1200" dirty="0">
                <a:solidFill>
                  <a:srgbClr val="000000"/>
                </a:solidFill>
              </a:rPr>
              <a:t>Profound depression</a:t>
            </a:r>
          </a:p>
          <a:p>
            <a:pPr fontAlgn="base"/>
            <a:r>
              <a:rPr lang="en-US" sz="1200" dirty="0">
                <a:solidFill>
                  <a:srgbClr val="000000"/>
                </a:solidFill>
              </a:rPr>
              <a:t>This depression from crystal meth comedown and withdrawal both lasts longer and is far more severe than even cocaine withdrawal. Essentially, once a person takes crystal meth, you are going to want more – either due to the desire to replicate the high or the need to escape the meth comedown. Once you get on crystal meth and start to do it regularly, you can often eat and sleep like a ‘normal’ person. Many people on crystal meth can even work for a time, but if they stop using, they are in for the week of sleeping, lethargy and only being able to wake up (barely) to go to the bathroom and eat some food. The meth comedown is not as dangerous as say, a heroin withdrawal, but it is still uncomfortable and detrimental, and causes many meth users to continue using in fear of going through this withdrawal.</a:t>
            </a:r>
          </a:p>
        </p:txBody>
      </p:sp>
      <p:sp>
        <p:nvSpPr>
          <p:cNvPr id="4" name="TextBox 3"/>
          <p:cNvSpPr txBox="1"/>
          <p:nvPr/>
        </p:nvSpPr>
        <p:spPr>
          <a:xfrm>
            <a:off x="1652154" y="0"/>
            <a:ext cx="4052455" cy="369332"/>
          </a:xfrm>
          <a:prstGeom prst="rect">
            <a:avLst/>
          </a:prstGeom>
          <a:noFill/>
        </p:spPr>
        <p:txBody>
          <a:bodyPr wrap="square" rtlCol="0">
            <a:spAutoFit/>
          </a:bodyPr>
          <a:lstStyle/>
          <a:p>
            <a:r>
              <a:rPr lang="en-US" dirty="0"/>
              <a:t>Something of Interest </a:t>
            </a:r>
          </a:p>
        </p:txBody>
      </p:sp>
      <p:sp>
        <p:nvSpPr>
          <p:cNvPr id="5" name="Rectangle 4"/>
          <p:cNvSpPr/>
          <p:nvPr/>
        </p:nvSpPr>
        <p:spPr>
          <a:xfrm>
            <a:off x="6310744" y="6471442"/>
            <a:ext cx="6096000" cy="276999"/>
          </a:xfrm>
          <a:prstGeom prst="rect">
            <a:avLst/>
          </a:prstGeom>
        </p:spPr>
        <p:txBody>
          <a:bodyPr>
            <a:spAutoFit/>
          </a:bodyPr>
          <a:lstStyle/>
          <a:p>
            <a:r>
              <a:rPr lang="en-US" sz="1200" dirty="0"/>
              <a:t>https://kleantreatmentcenters.com/addiction-info/crystal-meth/</a:t>
            </a:r>
          </a:p>
        </p:txBody>
      </p:sp>
    </p:spTree>
    <p:extLst>
      <p:ext uri="{BB962C8B-B14F-4D97-AF65-F5344CB8AC3E}">
        <p14:creationId xmlns:p14="http://schemas.microsoft.com/office/powerpoint/2010/main" val="145365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The World’s Evil</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5:3-7</a:t>
            </a:r>
          </a:p>
        </p:txBody>
      </p:sp>
      <p:grpSp>
        <p:nvGrpSpPr>
          <p:cNvPr id="11" name="Group 10"/>
          <p:cNvGrpSpPr/>
          <p:nvPr/>
        </p:nvGrpSpPr>
        <p:grpSpPr>
          <a:xfrm>
            <a:off x="349086" y="1883423"/>
            <a:ext cx="8449374" cy="646331"/>
            <a:chOff x="140856" y="1734555"/>
            <a:chExt cx="8449374" cy="646331"/>
          </a:xfrm>
        </p:grpSpPr>
        <p:sp>
          <p:nvSpPr>
            <p:cNvPr id="12" name="Rectangle 11"/>
            <p:cNvSpPr/>
            <p:nvPr/>
          </p:nvSpPr>
          <p:spPr>
            <a:xfrm>
              <a:off x="991355" y="1734555"/>
              <a:ext cx="7598875" cy="646331"/>
            </a:xfrm>
            <a:prstGeom prst="rect">
              <a:avLst/>
            </a:prstGeom>
          </p:spPr>
          <p:txBody>
            <a:bodyPr wrap="square">
              <a:spAutoFit/>
            </a:bodyPr>
            <a:lstStyle/>
            <a:p>
              <a:r>
                <a:rPr lang="en-US" i="1" dirty="0">
                  <a:solidFill>
                    <a:srgbClr val="FFFF00"/>
                  </a:solidFill>
                  <a:latin typeface="Palatino"/>
                </a:rPr>
                <a:t>Covetousness = having or showing a great desire to possess something, typically something belonging to someone else.</a:t>
              </a:r>
              <a:endParaRPr lang="en-US" i="1" dirty="0">
                <a:solidFill>
                  <a:srgbClr val="FFFF00"/>
                </a:solidFill>
              </a:endParaRPr>
            </a:p>
          </p:txBody>
        </p:sp>
        <p:grpSp>
          <p:nvGrpSpPr>
            <p:cNvPr id="27" name="Group 26"/>
            <p:cNvGrpSpPr/>
            <p:nvPr/>
          </p:nvGrpSpPr>
          <p:grpSpPr>
            <a:xfrm>
              <a:off x="140856" y="1794095"/>
              <a:ext cx="818812" cy="564698"/>
              <a:chOff x="-4747550" y="2859415"/>
              <a:chExt cx="2209800" cy="1524000"/>
            </a:xfrm>
          </p:grpSpPr>
          <p:sp>
            <p:nvSpPr>
              <p:cNvPr id="28" name="Wave 27"/>
              <p:cNvSpPr/>
              <p:nvPr/>
            </p:nvSpPr>
            <p:spPr>
              <a:xfrm>
                <a:off x="-4747550" y="2859415"/>
                <a:ext cx="2209800" cy="15240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51136" y="3203394"/>
                <a:ext cx="872837" cy="872834"/>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5667470" y="2747212"/>
            <a:ext cx="8253742" cy="490861"/>
            <a:chOff x="199177" y="2734146"/>
            <a:chExt cx="8253742" cy="490861"/>
          </a:xfrm>
        </p:grpSpPr>
        <p:sp>
          <p:nvSpPr>
            <p:cNvPr id="13" name="Rectangle 12"/>
            <p:cNvSpPr/>
            <p:nvPr/>
          </p:nvSpPr>
          <p:spPr>
            <a:xfrm>
              <a:off x="854044" y="2855675"/>
              <a:ext cx="7598875" cy="369332"/>
            </a:xfrm>
            <a:prstGeom prst="rect">
              <a:avLst/>
            </a:prstGeom>
          </p:spPr>
          <p:txBody>
            <a:bodyPr wrap="square">
              <a:spAutoFit/>
            </a:bodyPr>
            <a:lstStyle/>
            <a:p>
              <a:r>
                <a:rPr lang="en-US" i="1" dirty="0">
                  <a:solidFill>
                    <a:srgbClr val="FFFF00"/>
                  </a:solidFill>
                  <a:latin typeface="Palatino"/>
                </a:rPr>
                <a:t>Filthiness = unclean and impure in mind and body </a:t>
              </a:r>
              <a:endParaRPr lang="en-US" i="1" dirty="0">
                <a:solidFill>
                  <a:srgbClr val="FFFF00"/>
                </a:solidFill>
              </a:endParaRPr>
            </a:p>
          </p:txBody>
        </p:sp>
        <p:sp>
          <p:nvSpPr>
            <p:cNvPr id="26" name="Thought Bubble: Cloud 25"/>
            <p:cNvSpPr/>
            <p:nvPr/>
          </p:nvSpPr>
          <p:spPr>
            <a:xfrm>
              <a:off x="199177" y="2734146"/>
              <a:ext cx="506994" cy="479834"/>
            </a:xfrm>
            <a:prstGeom prst="cloudCallou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81068" y="3363603"/>
            <a:ext cx="8461974" cy="862343"/>
            <a:chOff x="90533" y="3441071"/>
            <a:chExt cx="8461974" cy="862343"/>
          </a:xfrm>
        </p:grpSpPr>
        <p:sp>
          <p:nvSpPr>
            <p:cNvPr id="14" name="Rectangle 13"/>
            <p:cNvSpPr/>
            <p:nvPr/>
          </p:nvSpPr>
          <p:spPr>
            <a:xfrm>
              <a:off x="953632" y="3679541"/>
              <a:ext cx="7598875" cy="369332"/>
            </a:xfrm>
            <a:prstGeom prst="rect">
              <a:avLst/>
            </a:prstGeom>
          </p:spPr>
          <p:txBody>
            <a:bodyPr wrap="square">
              <a:spAutoFit/>
            </a:bodyPr>
            <a:lstStyle/>
            <a:p>
              <a:r>
                <a:rPr lang="en-US" i="1" dirty="0">
                  <a:solidFill>
                    <a:srgbClr val="FFFF00"/>
                  </a:solidFill>
                  <a:latin typeface="Palatino"/>
                </a:rPr>
                <a:t>Foolish talking or jesting = gossip, cruel joking, rudeness</a:t>
              </a:r>
              <a:endParaRPr lang="en-US" i="1" dirty="0">
                <a:solidFill>
                  <a:srgbClr val="FFFF00"/>
                </a:solidFill>
              </a:endParaRPr>
            </a:p>
          </p:txBody>
        </p:sp>
        <p:grpSp>
          <p:nvGrpSpPr>
            <p:cNvPr id="34" name="Group 33"/>
            <p:cNvGrpSpPr/>
            <p:nvPr/>
          </p:nvGrpSpPr>
          <p:grpSpPr>
            <a:xfrm>
              <a:off x="90533" y="3441071"/>
              <a:ext cx="862343" cy="862343"/>
              <a:chOff x="762000" y="2362200"/>
              <a:chExt cx="2667000" cy="2667000"/>
            </a:xfrm>
          </p:grpSpPr>
          <p:sp>
            <p:nvSpPr>
              <p:cNvPr id="35" name="Oval 34"/>
              <p:cNvSpPr/>
              <p:nvPr/>
            </p:nvSpPr>
            <p:spPr>
              <a:xfrm>
                <a:off x="762000" y="2362200"/>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036139" y="3904908"/>
                <a:ext cx="1903834" cy="450593"/>
                <a:chOff x="4451084" y="474867"/>
                <a:chExt cx="3733575" cy="883649"/>
              </a:xfrm>
            </p:grpSpPr>
            <p:sp>
              <p:nvSpPr>
                <p:cNvPr id="49" name="Oval 48"/>
                <p:cNvSpPr/>
                <p:nvPr/>
              </p:nvSpPr>
              <p:spPr>
                <a:xfrm>
                  <a:off x="5095479" y="631246"/>
                  <a:ext cx="374969" cy="457200"/>
                </a:xfrm>
                <a:prstGeom prst="ellipse">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ame 49"/>
                <p:cNvSpPr/>
                <p:nvPr/>
              </p:nvSpPr>
              <p:spPr>
                <a:xfrm>
                  <a:off x="4451084" y="657842"/>
                  <a:ext cx="862022" cy="422950"/>
                </a:xfrm>
                <a:prstGeom prst="frame">
                  <a:avLst>
                    <a:gd name="adj1" fmla="val 2065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a:off x="5659921" y="474867"/>
                  <a:ext cx="2173563" cy="385675"/>
                  <a:chOff x="5659921" y="298393"/>
                  <a:chExt cx="2173563" cy="562150"/>
                </a:xfrm>
              </p:grpSpPr>
              <p:sp>
                <p:nvSpPr>
                  <p:cNvPr id="62" name="Rectangle 61"/>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462951" y="902360"/>
                  <a:ext cx="2173563" cy="456156"/>
                  <a:chOff x="5659921" y="298393"/>
                  <a:chExt cx="2173563" cy="562150"/>
                </a:xfrm>
              </p:grpSpPr>
              <p:sp>
                <p:nvSpPr>
                  <p:cNvPr id="56" name="Rectangle 55"/>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5410200" y="831793"/>
                  <a:ext cx="2423284" cy="9667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1"/>
                <p:cNvSpPr/>
                <p:nvPr/>
              </p:nvSpPr>
              <p:spPr>
                <a:xfrm>
                  <a:off x="7838885" y="692423"/>
                  <a:ext cx="345774" cy="457200"/>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2"/>
                <p:cNvSpPr/>
                <p:nvPr/>
              </p:nvSpPr>
              <p:spPr>
                <a:xfrm>
                  <a:off x="4899804" y="796330"/>
                  <a:ext cx="605911" cy="143949"/>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128153" y="2906648"/>
                <a:ext cx="762000" cy="762000"/>
                <a:chOff x="1226056" y="2773679"/>
                <a:chExt cx="762000" cy="762000"/>
              </a:xfrm>
            </p:grpSpPr>
            <p:sp>
              <p:nvSpPr>
                <p:cNvPr id="45" name="Oval 4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H="1">
                <a:off x="2169311" y="2908379"/>
                <a:ext cx="762000" cy="762000"/>
                <a:chOff x="1226056" y="2773679"/>
                <a:chExt cx="762000" cy="762000"/>
              </a:xfrm>
            </p:grpSpPr>
            <p:sp>
              <p:nvSpPr>
                <p:cNvPr id="41" name="Oval 4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oon 38"/>
              <p:cNvSpPr/>
              <p:nvPr/>
            </p:nvSpPr>
            <p:spPr>
              <a:xfrm rot="5124408">
                <a:off x="1469274" y="24842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Moon 39"/>
              <p:cNvSpPr/>
              <p:nvPr/>
            </p:nvSpPr>
            <p:spPr>
              <a:xfrm rot="5578965">
                <a:off x="2467865" y="24817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33" name="Group 32"/>
          <p:cNvGrpSpPr/>
          <p:nvPr/>
        </p:nvGrpSpPr>
        <p:grpSpPr>
          <a:xfrm>
            <a:off x="3648547" y="4505094"/>
            <a:ext cx="8371438" cy="976265"/>
            <a:chOff x="108642" y="4374333"/>
            <a:chExt cx="8371438" cy="976265"/>
          </a:xfrm>
        </p:grpSpPr>
        <p:sp>
          <p:nvSpPr>
            <p:cNvPr id="15" name="Rectangle 14"/>
            <p:cNvSpPr/>
            <p:nvPr/>
          </p:nvSpPr>
          <p:spPr>
            <a:xfrm>
              <a:off x="881205" y="4630155"/>
              <a:ext cx="7598875" cy="369332"/>
            </a:xfrm>
            <a:prstGeom prst="rect">
              <a:avLst/>
            </a:prstGeom>
          </p:spPr>
          <p:txBody>
            <a:bodyPr wrap="square">
              <a:spAutoFit/>
            </a:bodyPr>
            <a:lstStyle/>
            <a:p>
              <a:r>
                <a:rPr lang="en-US" i="1" dirty="0">
                  <a:solidFill>
                    <a:srgbClr val="FFFF00"/>
                  </a:solidFill>
                  <a:latin typeface="Palatino"/>
                </a:rPr>
                <a:t>Whoremonger or unclean person = guilty of sexual sin, in or out of marriage</a:t>
              </a:r>
              <a:endParaRPr lang="en-US" i="1" dirty="0">
                <a:solidFill>
                  <a:srgbClr val="FFFF00"/>
                </a:solidFill>
              </a:endParaRPr>
            </a:p>
          </p:txBody>
        </p:sp>
        <p:grpSp>
          <p:nvGrpSpPr>
            <p:cNvPr id="69" name="Group 68"/>
            <p:cNvGrpSpPr/>
            <p:nvPr/>
          </p:nvGrpSpPr>
          <p:grpSpPr>
            <a:xfrm>
              <a:off x="108642" y="4374333"/>
              <a:ext cx="832715" cy="976265"/>
              <a:chOff x="4648200" y="3505200"/>
              <a:chExt cx="2209800" cy="2590742"/>
            </a:xfrm>
          </p:grpSpPr>
          <p:grpSp>
            <p:nvGrpSpPr>
              <p:cNvPr id="70" name="Group 69"/>
              <p:cNvGrpSpPr/>
              <p:nvPr/>
            </p:nvGrpSpPr>
            <p:grpSpPr>
              <a:xfrm>
                <a:off x="4648200" y="3505200"/>
                <a:ext cx="2209800" cy="2209800"/>
                <a:chOff x="4648200" y="3505200"/>
                <a:chExt cx="2209800" cy="2209800"/>
              </a:xfrm>
            </p:grpSpPr>
            <p:sp>
              <p:nvSpPr>
                <p:cNvPr id="72" name="Oval 71"/>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Arc 70"/>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7" name="Group 96"/>
          <p:cNvGrpSpPr/>
          <p:nvPr/>
        </p:nvGrpSpPr>
        <p:grpSpPr>
          <a:xfrm>
            <a:off x="2879002" y="5628720"/>
            <a:ext cx="3983525" cy="776360"/>
            <a:chOff x="4354717" y="5275635"/>
            <a:chExt cx="4735534" cy="776360"/>
          </a:xfrm>
        </p:grpSpPr>
        <p:sp>
          <p:nvSpPr>
            <p:cNvPr id="16" name="Rectangle 15"/>
            <p:cNvSpPr/>
            <p:nvPr/>
          </p:nvSpPr>
          <p:spPr>
            <a:xfrm>
              <a:off x="5516580" y="5499286"/>
              <a:ext cx="3573671" cy="369332"/>
            </a:xfrm>
            <a:prstGeom prst="rect">
              <a:avLst/>
            </a:prstGeom>
          </p:spPr>
          <p:txBody>
            <a:bodyPr wrap="square">
              <a:spAutoFit/>
            </a:bodyPr>
            <a:lstStyle/>
            <a:p>
              <a:r>
                <a:rPr lang="en-US" i="1" dirty="0">
                  <a:solidFill>
                    <a:srgbClr val="FFFF00"/>
                  </a:solidFill>
                  <a:latin typeface="Palatino"/>
                </a:rPr>
                <a:t>Idolater = a worshiper of idols </a:t>
              </a:r>
              <a:endParaRPr lang="en-US" i="1" dirty="0">
                <a:solidFill>
                  <a:srgbClr val="FFFF00"/>
                </a:solidFill>
              </a:endParaRPr>
            </a:p>
          </p:txBody>
        </p:sp>
        <p:grpSp>
          <p:nvGrpSpPr>
            <p:cNvPr id="76" name="Group 75"/>
            <p:cNvGrpSpPr/>
            <p:nvPr/>
          </p:nvGrpSpPr>
          <p:grpSpPr>
            <a:xfrm>
              <a:off x="4354717" y="5275635"/>
              <a:ext cx="1222218" cy="776360"/>
              <a:chOff x="6916847" y="2903626"/>
              <a:chExt cx="1910282" cy="1213423"/>
            </a:xfrm>
          </p:grpSpPr>
          <p:grpSp>
            <p:nvGrpSpPr>
              <p:cNvPr id="77" name="Group 76"/>
              <p:cNvGrpSpPr/>
              <p:nvPr/>
            </p:nvGrpSpPr>
            <p:grpSpPr>
              <a:xfrm flipH="1">
                <a:off x="7912729" y="2903626"/>
                <a:ext cx="788311" cy="699467"/>
                <a:chOff x="5976002" y="1319269"/>
                <a:chExt cx="2586217" cy="2294747"/>
              </a:xfrm>
              <a:solidFill>
                <a:srgbClr val="FFC000"/>
              </a:solidFill>
            </p:grpSpPr>
            <p:sp>
              <p:nvSpPr>
                <p:cNvPr id="78" name="Moon 77"/>
                <p:cNvSpPr/>
                <p:nvPr/>
              </p:nvSpPr>
              <p:spPr>
                <a:xfrm rot="14776564">
                  <a:off x="7491276" y="1207310"/>
                  <a:ext cx="802430" cy="1026347"/>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5976002" y="1607591"/>
                  <a:ext cx="2586217" cy="2006425"/>
                  <a:chOff x="5976002" y="1607591"/>
                  <a:chExt cx="2586217" cy="2006425"/>
                </a:xfrm>
                <a:grpFill/>
              </p:grpSpPr>
              <p:grpSp>
                <p:nvGrpSpPr>
                  <p:cNvPr id="80" name="Group 79"/>
                  <p:cNvGrpSpPr/>
                  <p:nvPr/>
                </p:nvGrpSpPr>
                <p:grpSpPr>
                  <a:xfrm>
                    <a:off x="5976002" y="1607591"/>
                    <a:ext cx="2586217" cy="2006425"/>
                    <a:chOff x="5327001" y="3829202"/>
                    <a:chExt cx="2586217" cy="2006425"/>
                  </a:xfrm>
                  <a:grpFill/>
                </p:grpSpPr>
                <p:grpSp>
                  <p:nvGrpSpPr>
                    <p:cNvPr id="82" name="Group 81"/>
                    <p:cNvGrpSpPr/>
                    <p:nvPr/>
                  </p:nvGrpSpPr>
                  <p:grpSpPr>
                    <a:xfrm flipH="1">
                      <a:off x="5327001" y="3829202"/>
                      <a:ext cx="2426682" cy="2006425"/>
                      <a:chOff x="1266655" y="3021929"/>
                      <a:chExt cx="2426682" cy="2006425"/>
                    </a:xfrm>
                    <a:grpFill/>
                  </p:grpSpPr>
                  <p:sp>
                    <p:nvSpPr>
                      <p:cNvPr id="84" name="Oval 83"/>
                      <p:cNvSpPr/>
                      <p:nvPr/>
                    </p:nvSpPr>
                    <p:spPr>
                      <a:xfrm rot="17403192">
                        <a:off x="1054025" y="3234559"/>
                        <a:ext cx="1229301" cy="804041"/>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1934889">
                        <a:off x="2836336" y="3677871"/>
                        <a:ext cx="296228" cy="1293581"/>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rot="20444702">
                        <a:off x="3165683" y="3720176"/>
                        <a:ext cx="321643" cy="1192394"/>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rot="11760182">
                        <a:off x="1888598" y="3720789"/>
                        <a:ext cx="306057" cy="1307565"/>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rot="9760774">
                        <a:off x="2279132" y="3841334"/>
                        <a:ext cx="303955" cy="1186940"/>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rot="7702061">
                        <a:off x="3374333" y="3557505"/>
                        <a:ext cx="185500" cy="452509"/>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Oval 82"/>
                    <p:cNvSpPr/>
                    <p:nvPr/>
                  </p:nvSpPr>
                  <p:spPr>
                    <a:xfrm rot="4196808" flipH="1">
                      <a:off x="6778849" y="4116891"/>
                      <a:ext cx="1229301" cy="1039436"/>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rot="21411712" flipH="1">
                    <a:off x="6192917" y="1917312"/>
                    <a:ext cx="1544108" cy="1039436"/>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a:off x="6916847" y="3051773"/>
                <a:ext cx="721261" cy="1065276"/>
                <a:chOff x="1371598" y="923694"/>
                <a:chExt cx="3089534" cy="4562706"/>
              </a:xfrm>
              <a:solidFill>
                <a:srgbClr val="FFC000"/>
              </a:solidFill>
            </p:grpSpPr>
            <p:sp>
              <p:nvSpPr>
                <p:cNvPr id="91" name="Rounded Rectangle 1"/>
                <p:cNvSpPr/>
                <p:nvPr/>
              </p:nvSpPr>
              <p:spPr>
                <a:xfrm rot="1802092">
                  <a:off x="1971052" y="1845413"/>
                  <a:ext cx="1173002" cy="2709972"/>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3"/>
                <p:cNvSpPr/>
                <p:nvPr/>
              </p:nvSpPr>
              <p:spPr>
                <a:xfrm rot="2315181">
                  <a:off x="3648370" y="2264076"/>
                  <a:ext cx="566679" cy="1374130"/>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4"/>
                <p:cNvSpPr/>
                <p:nvPr/>
              </p:nvSpPr>
              <p:spPr>
                <a:xfrm rot="19186555">
                  <a:off x="2949762" y="1829423"/>
                  <a:ext cx="760287" cy="1774049"/>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5"/>
                <p:cNvSpPr/>
                <p:nvPr/>
              </p:nvSpPr>
              <p:spPr>
                <a:xfrm rot="5400000">
                  <a:off x="2400299" y="3543299"/>
                  <a:ext cx="914400" cy="2971801"/>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6"/>
                <p:cNvSpPr/>
                <p:nvPr/>
              </p:nvSpPr>
              <p:spPr>
                <a:xfrm rot="7465154">
                  <a:off x="2518032" y="2948707"/>
                  <a:ext cx="914400" cy="2971801"/>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10357" y="923694"/>
                  <a:ext cx="1133293" cy="113329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p:nvSpPr>
            <p:spPr>
              <a:xfrm>
                <a:off x="7921782" y="3567065"/>
                <a:ext cx="905347" cy="31687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2082297" y="692076"/>
            <a:ext cx="8709433" cy="1131683"/>
            <a:chOff x="2082297" y="660903"/>
            <a:chExt cx="8709433" cy="1131683"/>
          </a:xfrm>
        </p:grpSpPr>
        <p:grpSp>
          <p:nvGrpSpPr>
            <p:cNvPr id="10" name="Group 9"/>
            <p:cNvGrpSpPr/>
            <p:nvPr/>
          </p:nvGrpSpPr>
          <p:grpSpPr>
            <a:xfrm>
              <a:off x="2462542" y="822278"/>
              <a:ext cx="8329188" cy="751546"/>
              <a:chOff x="262550" y="849438"/>
              <a:chExt cx="8329188" cy="751546"/>
            </a:xfrm>
          </p:grpSpPr>
          <p:sp>
            <p:nvSpPr>
              <p:cNvPr id="8" name="Rectangle 7"/>
              <p:cNvSpPr/>
              <p:nvPr/>
            </p:nvSpPr>
            <p:spPr>
              <a:xfrm>
                <a:off x="992863" y="1093267"/>
                <a:ext cx="7598875" cy="369332"/>
              </a:xfrm>
              <a:prstGeom prst="rect">
                <a:avLst/>
              </a:prstGeom>
            </p:spPr>
            <p:txBody>
              <a:bodyPr wrap="square">
                <a:spAutoFit/>
              </a:bodyPr>
              <a:lstStyle/>
              <a:p>
                <a:r>
                  <a:rPr lang="en-US" i="1" dirty="0">
                    <a:solidFill>
                      <a:srgbClr val="FFFF00"/>
                    </a:solidFill>
                    <a:latin typeface="Palatino"/>
                  </a:rPr>
                  <a:t>Fornication = sexual intercourse between people not married to each other.</a:t>
                </a:r>
                <a:endParaRPr lang="en-US" i="1" dirty="0">
                  <a:solidFill>
                    <a:srgbClr val="FFFF00"/>
                  </a:solidFill>
                </a:endParaRPr>
              </a:p>
            </p:txBody>
          </p:sp>
          <p:grpSp>
            <p:nvGrpSpPr>
              <p:cNvPr id="17" name="Group 16"/>
              <p:cNvGrpSpPr/>
              <p:nvPr/>
            </p:nvGrpSpPr>
            <p:grpSpPr>
              <a:xfrm>
                <a:off x="262550" y="849438"/>
                <a:ext cx="467762" cy="751546"/>
                <a:chOff x="4152900" y="5385223"/>
                <a:chExt cx="723900" cy="1163079"/>
              </a:xfrm>
            </p:grpSpPr>
            <p:grpSp>
              <p:nvGrpSpPr>
                <p:cNvPr id="18" name="Group 17"/>
                <p:cNvGrpSpPr/>
                <p:nvPr/>
              </p:nvGrpSpPr>
              <p:grpSpPr>
                <a:xfrm>
                  <a:off x="4152900" y="5385223"/>
                  <a:ext cx="723900" cy="659553"/>
                  <a:chOff x="228600" y="228600"/>
                  <a:chExt cx="3429000" cy="3124200"/>
                </a:xfrm>
                <a:solidFill>
                  <a:schemeClr val="bg1"/>
                </a:solidFill>
              </p:grpSpPr>
              <p:sp>
                <p:nvSpPr>
                  <p:cNvPr id="20" name="Trapezoid 19"/>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Donut 1"/>
                <p:cNvSpPr/>
                <p:nvPr/>
              </p:nvSpPr>
              <p:spPr>
                <a:xfrm>
                  <a:off x="4230189" y="5995852"/>
                  <a:ext cx="552450" cy="552450"/>
                </a:xfrm>
                <a:prstGeom prst="donut">
                  <a:avLst>
                    <a:gd name="adj" fmla="val 754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8" name="&quot;Not Allowed&quot; Symbol 97"/>
            <p:cNvSpPr/>
            <p:nvPr/>
          </p:nvSpPr>
          <p:spPr>
            <a:xfrm>
              <a:off x="2082297" y="660903"/>
              <a:ext cx="1131683" cy="1131683"/>
            </a:xfrm>
            <a:prstGeom prst="noSmoking">
              <a:avLst>
                <a:gd name="adj" fmla="val 83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8881448" y="5226670"/>
            <a:ext cx="2396875" cy="1463841"/>
            <a:chOff x="384206" y="4158361"/>
            <a:chExt cx="3289208" cy="2390250"/>
          </a:xfrm>
        </p:grpSpPr>
        <p:grpSp>
          <p:nvGrpSpPr>
            <p:cNvPr id="103" name="Group 102"/>
            <p:cNvGrpSpPr/>
            <p:nvPr/>
          </p:nvGrpSpPr>
          <p:grpSpPr>
            <a:xfrm>
              <a:off x="384206" y="4158361"/>
              <a:ext cx="3289208" cy="2390250"/>
              <a:chOff x="609599" y="833642"/>
              <a:chExt cx="7941747" cy="5771225"/>
            </a:xfrm>
          </p:grpSpPr>
          <p:grpSp>
            <p:nvGrpSpPr>
              <p:cNvPr id="105" name="Group 14"/>
              <p:cNvGrpSpPr/>
              <p:nvPr/>
            </p:nvGrpSpPr>
            <p:grpSpPr>
              <a:xfrm rot="10800000">
                <a:off x="7696200" y="5257800"/>
                <a:ext cx="621450" cy="1347067"/>
                <a:chOff x="7010400" y="381000"/>
                <a:chExt cx="762000" cy="2033666"/>
              </a:xfrm>
            </p:grpSpPr>
            <p:sp>
              <p:nvSpPr>
                <p:cNvPr id="11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
              <p:cNvGrpSpPr/>
              <p:nvPr/>
            </p:nvGrpSpPr>
            <p:grpSpPr>
              <a:xfrm rot="10800000">
                <a:off x="939238" y="4923502"/>
                <a:ext cx="621450" cy="1347067"/>
                <a:chOff x="7010400" y="381000"/>
                <a:chExt cx="762000" cy="2033666"/>
              </a:xfrm>
            </p:grpSpPr>
            <p:sp>
              <p:nvSpPr>
                <p:cNvPr id="11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99460" y="833642"/>
                <a:ext cx="621450" cy="986197"/>
                <a:chOff x="7031201" y="834275"/>
                <a:chExt cx="762000" cy="1488861"/>
              </a:xfrm>
            </p:grpSpPr>
            <p:sp>
              <p:nvSpPr>
                <p:cNvPr id="11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7646520" y="1148254"/>
                <a:ext cx="621450" cy="1017899"/>
                <a:chOff x="7087348" y="824753"/>
                <a:chExt cx="762000" cy="1536722"/>
              </a:xfrm>
            </p:grpSpPr>
            <p:sp>
              <p:nvSpPr>
                <p:cNvPr id="11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Rectangle 103"/>
            <p:cNvSpPr/>
            <p:nvPr/>
          </p:nvSpPr>
          <p:spPr>
            <a:xfrm>
              <a:off x="741718" y="4686231"/>
              <a:ext cx="2611821" cy="1206136"/>
            </a:xfrm>
            <a:prstGeom prst="rect">
              <a:avLst/>
            </a:prstGeom>
          </p:spPr>
          <p:txBody>
            <a:bodyPr wrap="square">
              <a:spAutoFit/>
            </a:bodyPr>
            <a:lstStyle/>
            <a:p>
              <a:pPr algn="ctr"/>
              <a:r>
                <a:rPr lang="en-US" sz="1400" b="1" dirty="0">
                  <a:latin typeface="Open Sans"/>
                </a:rPr>
                <a:t>Followers of Jesus do not partake of the world’s evils</a:t>
              </a:r>
              <a:endParaRPr lang="en-US" sz="1400" b="1" dirty="0"/>
            </a:p>
          </p:txBody>
        </p:sp>
      </p:grpSp>
    </p:spTree>
    <p:extLst>
      <p:ext uri="{BB962C8B-B14F-4D97-AF65-F5344CB8AC3E}">
        <p14:creationId xmlns:p14="http://schemas.microsoft.com/office/powerpoint/2010/main" val="36878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barn(outVertical)">
                                      <p:cBhvr>
                                        <p:cTn id="31" dur="500"/>
                                        <p:tgtEl>
                                          <p:spTgt spid="102"/>
                                        </p:tgtEl>
                                      </p:cBhvr>
                                    </p:animEffect>
                                  </p:childTnLst>
                                </p:cTn>
                              </p:par>
                              <p:par>
                                <p:cTn id="32" presetID="1" presetClass="exit" presetSubtype="0" fill="hold" nodeType="withEffect">
                                  <p:stCondLst>
                                    <p:cond delay="0"/>
                                  </p:stCondLst>
                                  <p:childTnLst>
                                    <p:set>
                                      <p:cBhvr>
                                        <p:cTn id="33" dur="1" fill="hold">
                                          <p:stCondLst>
                                            <p:cond delay="0"/>
                                          </p:stCondLst>
                                        </p:cTn>
                                        <p:tgtEl>
                                          <p:spTgt spid="9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Walk As Children of Light</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5:21-6:9</a:t>
            </a:r>
          </a:p>
        </p:txBody>
      </p:sp>
      <p:sp>
        <p:nvSpPr>
          <p:cNvPr id="2" name="Rectangle 1"/>
          <p:cNvSpPr/>
          <p:nvPr/>
        </p:nvSpPr>
        <p:spPr>
          <a:xfrm>
            <a:off x="4854742" y="1071502"/>
            <a:ext cx="2044149" cy="369332"/>
          </a:xfrm>
          <a:prstGeom prst="rect">
            <a:avLst/>
          </a:prstGeom>
          <a:solidFill>
            <a:srgbClr val="FF0000"/>
          </a:solidFill>
        </p:spPr>
        <p:txBody>
          <a:bodyPr wrap="none">
            <a:spAutoFit/>
          </a:bodyPr>
          <a:lstStyle/>
          <a:p>
            <a:r>
              <a:rPr lang="en-US" dirty="0">
                <a:solidFill>
                  <a:schemeClr val="bg1"/>
                </a:solidFill>
                <a:latin typeface="Open Sans"/>
              </a:rPr>
              <a:t>Household Codes </a:t>
            </a:r>
            <a:endParaRPr lang="en-US" dirty="0">
              <a:solidFill>
                <a:schemeClr val="bg1"/>
              </a:solidFill>
            </a:endParaRPr>
          </a:p>
        </p:txBody>
      </p:sp>
      <p:grpSp>
        <p:nvGrpSpPr>
          <p:cNvPr id="120" name="Group 119"/>
          <p:cNvGrpSpPr/>
          <p:nvPr/>
        </p:nvGrpSpPr>
        <p:grpSpPr>
          <a:xfrm>
            <a:off x="3020838" y="1584356"/>
            <a:ext cx="5806289" cy="4688940"/>
            <a:chOff x="1219200" y="1600200"/>
            <a:chExt cx="4800600" cy="4419600"/>
          </a:xfrm>
        </p:grpSpPr>
        <p:sp>
          <p:nvSpPr>
            <p:cNvPr id="121" name="Rectangle 120"/>
            <p:cNvSpPr/>
            <p:nvPr/>
          </p:nvSpPr>
          <p:spPr>
            <a:xfrm>
              <a:off x="1600200" y="3048000"/>
              <a:ext cx="40386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Extract 121"/>
            <p:cNvSpPr/>
            <p:nvPr/>
          </p:nvSpPr>
          <p:spPr>
            <a:xfrm>
              <a:off x="1219200" y="1600200"/>
              <a:ext cx="4800600" cy="1447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72000" y="1981200"/>
              <a:ext cx="381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352800" y="4343400"/>
              <a:ext cx="533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166145" y="5562600"/>
              <a:ext cx="9144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048000" y="5715000"/>
              <a:ext cx="11430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895600" y="5867400"/>
              <a:ext cx="1447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29000" y="4953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31549" y="3603775"/>
            <a:ext cx="2637576" cy="1200329"/>
          </a:xfrm>
          <a:prstGeom prst="rect">
            <a:avLst/>
          </a:prstGeom>
        </p:spPr>
        <p:txBody>
          <a:bodyPr wrap="square">
            <a:spAutoFit/>
          </a:bodyPr>
          <a:lstStyle/>
          <a:p>
            <a:r>
              <a:rPr lang="en-US" dirty="0">
                <a:solidFill>
                  <a:schemeClr val="bg1"/>
                </a:solidFill>
                <a:latin typeface="Open Sans"/>
              </a:rPr>
              <a:t> Husbands are to love their wives “as Christ also loved the church, and gave himself for it”</a:t>
            </a:r>
            <a:endParaRPr lang="en-US" dirty="0">
              <a:solidFill>
                <a:schemeClr val="bg1"/>
              </a:solidFill>
            </a:endParaRPr>
          </a:p>
        </p:txBody>
      </p:sp>
      <p:sp>
        <p:nvSpPr>
          <p:cNvPr id="5" name="Rectangle 4"/>
          <p:cNvSpPr/>
          <p:nvPr/>
        </p:nvSpPr>
        <p:spPr>
          <a:xfrm>
            <a:off x="271605" y="1343106"/>
            <a:ext cx="3041964" cy="1754326"/>
          </a:xfrm>
          <a:prstGeom prst="rect">
            <a:avLst/>
          </a:prstGeom>
        </p:spPr>
        <p:txBody>
          <a:bodyPr wrap="square">
            <a:spAutoFit/>
          </a:bodyPr>
          <a:lstStyle/>
          <a:p>
            <a:r>
              <a:rPr lang="en-US" dirty="0">
                <a:solidFill>
                  <a:schemeClr val="bg1"/>
                </a:solidFill>
                <a:latin typeface="Open Sans"/>
              </a:rPr>
              <a:t>Wives should submit to their husbands “as unto the Lord”—this does not mean that the husbands are to rule over them with unrighteous desires. </a:t>
            </a:r>
            <a:endParaRPr lang="en-US" dirty="0">
              <a:solidFill>
                <a:schemeClr val="bg1"/>
              </a:solidFill>
            </a:endParaRPr>
          </a:p>
        </p:txBody>
      </p:sp>
      <p:sp>
        <p:nvSpPr>
          <p:cNvPr id="7" name="Rectangle 6"/>
          <p:cNvSpPr/>
          <p:nvPr/>
        </p:nvSpPr>
        <p:spPr>
          <a:xfrm>
            <a:off x="9171160" y="1678085"/>
            <a:ext cx="2245260" cy="923330"/>
          </a:xfrm>
          <a:prstGeom prst="rect">
            <a:avLst/>
          </a:prstGeom>
        </p:spPr>
        <p:txBody>
          <a:bodyPr wrap="square">
            <a:spAutoFit/>
          </a:bodyPr>
          <a:lstStyle/>
          <a:p>
            <a:r>
              <a:rPr lang="en-US" dirty="0">
                <a:solidFill>
                  <a:schemeClr val="bg1"/>
                </a:solidFill>
                <a:latin typeface="Open Sans"/>
              </a:rPr>
              <a:t>Children should obey their parents “in the Lord”</a:t>
            </a:r>
            <a:endParaRPr lang="en-US" dirty="0">
              <a:solidFill>
                <a:schemeClr val="bg1"/>
              </a:solidFill>
            </a:endParaRPr>
          </a:p>
        </p:txBody>
      </p:sp>
      <p:sp>
        <p:nvSpPr>
          <p:cNvPr id="9" name="Rectangle 8"/>
          <p:cNvSpPr/>
          <p:nvPr/>
        </p:nvSpPr>
        <p:spPr>
          <a:xfrm>
            <a:off x="9095715" y="2870445"/>
            <a:ext cx="3096285" cy="1200329"/>
          </a:xfrm>
          <a:prstGeom prst="rect">
            <a:avLst/>
          </a:prstGeom>
        </p:spPr>
        <p:txBody>
          <a:bodyPr wrap="square">
            <a:spAutoFit/>
          </a:bodyPr>
          <a:lstStyle/>
          <a:p>
            <a:r>
              <a:rPr lang="en-US" dirty="0">
                <a:solidFill>
                  <a:schemeClr val="bg1"/>
                </a:solidFill>
                <a:latin typeface="Open Sans"/>
              </a:rPr>
              <a:t>Parents are instructed to raise their children “in the nurture and admonition of the Lord” </a:t>
            </a:r>
            <a:endParaRPr lang="en-US" dirty="0">
              <a:solidFill>
                <a:schemeClr val="bg1"/>
              </a:solidFill>
            </a:endParaRPr>
          </a:p>
        </p:txBody>
      </p:sp>
      <p:pic>
        <p:nvPicPr>
          <p:cNvPr id="101" name="Picture 100"/>
          <p:cNvPicPr>
            <a:picLocks noChangeAspect="1"/>
          </p:cNvPicPr>
          <p:nvPr/>
        </p:nvPicPr>
        <p:blipFill rotWithShape="1">
          <a:blip r:embed="rId3" cstate="print">
            <a:extLst>
              <a:ext uri="{28A0092B-C50C-407E-A947-70E740481C1C}">
                <a14:useLocalDpi xmlns:a14="http://schemas.microsoft.com/office/drawing/2010/main" val="0"/>
              </a:ext>
            </a:extLst>
          </a:blip>
          <a:srcRect l="5421" t="5280" r="56708" b="47195"/>
          <a:stretch/>
        </p:blipFill>
        <p:spPr>
          <a:xfrm>
            <a:off x="6328372" y="3277355"/>
            <a:ext cx="1782778" cy="1258432"/>
          </a:xfrm>
          <a:prstGeom prst="rect">
            <a:avLst/>
          </a:prstGeom>
        </p:spPr>
      </p:pic>
      <p:pic>
        <p:nvPicPr>
          <p:cNvPr id="1024" name="Picture 1023"/>
          <p:cNvPicPr>
            <a:picLocks noChangeAspect="1"/>
          </p:cNvPicPr>
          <p:nvPr/>
        </p:nvPicPr>
        <p:blipFill rotWithShape="1">
          <a:blip r:embed="rId4">
            <a:extLst>
              <a:ext uri="{28A0092B-C50C-407E-A947-70E740481C1C}">
                <a14:useLocalDpi xmlns:a14="http://schemas.microsoft.com/office/drawing/2010/main" val="0"/>
              </a:ext>
            </a:extLst>
          </a:blip>
          <a:srcRect l="48967" t="24744" r="32691" b="39745"/>
          <a:stretch/>
        </p:blipFill>
        <p:spPr>
          <a:xfrm>
            <a:off x="3799192" y="4001633"/>
            <a:ext cx="1488032" cy="1620569"/>
          </a:xfrm>
          <a:prstGeom prst="rect">
            <a:avLst/>
          </a:prstGeom>
        </p:spPr>
      </p:pic>
      <p:pic>
        <p:nvPicPr>
          <p:cNvPr id="1027" name="Picture 1026"/>
          <p:cNvPicPr>
            <a:picLocks noChangeAspect="1"/>
          </p:cNvPicPr>
          <p:nvPr/>
        </p:nvPicPr>
        <p:blipFill rotWithShape="1">
          <a:blip r:embed="rId5">
            <a:extLst>
              <a:ext uri="{28A0092B-C50C-407E-A947-70E740481C1C}">
                <a14:useLocalDpi xmlns:a14="http://schemas.microsoft.com/office/drawing/2010/main" val="0"/>
              </a:ext>
            </a:extLst>
          </a:blip>
          <a:srcRect l="22945" t="46336" r="63094" b="35578"/>
          <a:stretch/>
        </p:blipFill>
        <p:spPr>
          <a:xfrm>
            <a:off x="6799615" y="4744016"/>
            <a:ext cx="1366612" cy="995882"/>
          </a:xfrm>
          <a:prstGeom prst="rect">
            <a:avLst/>
          </a:prstGeom>
        </p:spPr>
      </p:pic>
      <p:pic>
        <p:nvPicPr>
          <p:cNvPr id="1028" name="Picture 10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1915321"/>
            <a:ext cx="951036" cy="1174080"/>
          </a:xfrm>
          <a:prstGeom prst="rect">
            <a:avLst/>
          </a:prstGeom>
        </p:spPr>
      </p:pic>
    </p:spTree>
    <p:extLst>
      <p:ext uri="{BB962C8B-B14F-4D97-AF65-F5344CB8AC3E}">
        <p14:creationId xmlns:p14="http://schemas.microsoft.com/office/powerpoint/2010/main" val="3355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4"/>
                                        </p:tgtEl>
                                        <p:attrNameLst>
                                          <p:attrName>style.visibility</p:attrName>
                                        </p:attrNameLst>
                                      </p:cBhvr>
                                      <p:to>
                                        <p:strVal val="visible"/>
                                      </p:to>
                                    </p:set>
                                    <p:animEffect transition="in" filter="fade">
                                      <p:cBhvr>
                                        <p:cTn id="10" dur="500"/>
                                        <p:tgtEl>
                                          <p:spTgt spid="10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 presetClass="entr" presetSubtype="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Husbands and Wives</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5:22</a:t>
            </a:r>
          </a:p>
        </p:txBody>
      </p:sp>
      <p:sp>
        <p:nvSpPr>
          <p:cNvPr id="5" name="Rectangle 4"/>
          <p:cNvSpPr/>
          <p:nvPr/>
        </p:nvSpPr>
        <p:spPr>
          <a:xfrm>
            <a:off x="7804086" y="2864089"/>
            <a:ext cx="3648547" cy="2862322"/>
          </a:xfrm>
          <a:prstGeom prst="rect">
            <a:avLst/>
          </a:prstGeom>
        </p:spPr>
        <p:txBody>
          <a:bodyPr wrap="square">
            <a:spAutoFit/>
          </a:bodyPr>
          <a:lstStyle/>
          <a:p>
            <a:r>
              <a:rPr lang="en-US" dirty="0">
                <a:solidFill>
                  <a:schemeClr val="bg1"/>
                </a:solidFill>
              </a:rPr>
              <a:t>“‘Happiness in marriage is not so much a matter of romance as it is an anxious concern for the comfort and well-being of one’s companion. </a:t>
            </a:r>
          </a:p>
          <a:p>
            <a:endParaRPr lang="en-US" dirty="0">
              <a:solidFill>
                <a:schemeClr val="bg1"/>
              </a:solidFill>
            </a:endParaRPr>
          </a:p>
          <a:p>
            <a:r>
              <a:rPr lang="en-US" dirty="0">
                <a:solidFill>
                  <a:schemeClr val="bg1"/>
                </a:solidFill>
              </a:rPr>
              <a:t>Any man who will make his wife’s comfort his first concern will stay in love with her throughout their lives and through the eternity yet to come’ (3)</a:t>
            </a:r>
          </a:p>
        </p:txBody>
      </p:sp>
      <p:pic>
        <p:nvPicPr>
          <p:cNvPr id="24" name="Picture 2" descr="http://www.lds.org/churchhistory/presidents/images/presidents/GBH_hero.jpg">
            <a:hlinkClick r:id="rId3"/>
          </p:cNvPr>
          <p:cNvPicPr>
            <a:picLocks noChangeAspect="1" noChangeArrowheads="1"/>
          </p:cNvPicPr>
          <p:nvPr/>
        </p:nvPicPr>
        <p:blipFill>
          <a:blip r:embed="rId4" cstate="print"/>
          <a:srcRect/>
          <a:stretch>
            <a:fillRect/>
          </a:stretch>
        </p:blipFill>
        <p:spPr bwMode="auto">
          <a:xfrm>
            <a:off x="10921499" y="5251009"/>
            <a:ext cx="996636" cy="1245795"/>
          </a:xfrm>
          <a:prstGeom prst="rect">
            <a:avLst/>
          </a:prstGeom>
          <a:noFill/>
        </p:spPr>
      </p:pic>
      <p:sp>
        <p:nvSpPr>
          <p:cNvPr id="8" name="Rectangle 7"/>
          <p:cNvSpPr/>
          <p:nvPr/>
        </p:nvSpPr>
        <p:spPr>
          <a:xfrm>
            <a:off x="153909" y="2552798"/>
            <a:ext cx="5078993" cy="3139321"/>
          </a:xfrm>
          <a:prstGeom prst="rect">
            <a:avLst/>
          </a:prstGeom>
        </p:spPr>
        <p:txBody>
          <a:bodyPr wrap="square">
            <a:spAutoFit/>
          </a:bodyPr>
          <a:lstStyle/>
          <a:p>
            <a:r>
              <a:rPr lang="en-US" dirty="0">
                <a:solidFill>
                  <a:schemeClr val="bg1"/>
                </a:solidFill>
                <a:latin typeface="Open Sans"/>
              </a:rPr>
              <a:t>Paul’s counsel that wives should submit to their husbands does not justify male dominion. </a:t>
            </a:r>
          </a:p>
          <a:p>
            <a:endParaRPr lang="en-US" dirty="0">
              <a:solidFill>
                <a:schemeClr val="bg1"/>
              </a:solidFill>
              <a:latin typeface="Open Sans"/>
            </a:endParaRPr>
          </a:p>
          <a:p>
            <a:r>
              <a:rPr lang="en-US" dirty="0">
                <a:solidFill>
                  <a:schemeClr val="bg1"/>
                </a:solidFill>
                <a:latin typeface="Open Sans"/>
              </a:rPr>
              <a:t>People in Greco-Roman society regarded the father as being the head of the extended family and the absolute authority over the entire household. Therefore, Paul’s teachings represented a dramatic change to these traditional ideas because he defined husbands’ and fathers’ roles in terms of Christ’s love and sacrifice for the Church. (1)</a:t>
            </a:r>
            <a:endParaRPr lang="en-US" dirty="0">
              <a:solidFill>
                <a:schemeClr val="bg1"/>
              </a:solidFill>
            </a:endParaRPr>
          </a:p>
        </p:txBody>
      </p:sp>
      <p:sp>
        <p:nvSpPr>
          <p:cNvPr id="10" name="Rectangle 9"/>
          <p:cNvSpPr/>
          <p:nvPr/>
        </p:nvSpPr>
        <p:spPr>
          <a:xfrm>
            <a:off x="1783533" y="943017"/>
            <a:ext cx="9098732" cy="1200329"/>
          </a:xfrm>
          <a:prstGeom prst="rect">
            <a:avLst/>
          </a:prstGeom>
        </p:spPr>
        <p:txBody>
          <a:bodyPr wrap="square">
            <a:spAutoFit/>
          </a:bodyPr>
          <a:lstStyle/>
          <a:p>
            <a:r>
              <a:rPr lang="en-US" dirty="0">
                <a:solidFill>
                  <a:srgbClr val="FFFF00"/>
                </a:solidFill>
                <a:latin typeface="Open Sans"/>
              </a:rPr>
              <a:t>“submit” = sustaining, supporting, and respecting her husband as she does the Lord. </a:t>
            </a:r>
          </a:p>
          <a:p>
            <a:endParaRPr lang="en-US" dirty="0">
              <a:solidFill>
                <a:srgbClr val="FFFF00"/>
              </a:solidFill>
              <a:latin typeface="Open Sans"/>
            </a:endParaRPr>
          </a:p>
          <a:p>
            <a:r>
              <a:rPr lang="en-US" dirty="0">
                <a:solidFill>
                  <a:srgbClr val="FFFF00"/>
                </a:solidFill>
                <a:latin typeface="Open Sans"/>
              </a:rPr>
              <a:t>A husband’s divinely appointed role = preside or watch over the family, just as the Savior watches over and leads His Church (1)</a:t>
            </a:r>
            <a:endParaRPr lang="en-US" dirty="0">
              <a:solidFill>
                <a:srgbClr val="FFFF00"/>
              </a:solidFill>
            </a:endParaRPr>
          </a:p>
        </p:txBody>
      </p:sp>
      <p:pic>
        <p:nvPicPr>
          <p:cNvPr id="3074" name="Picture 2" descr="Image result for grecian roman society ancient t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811" y="2985877"/>
            <a:ext cx="2116248" cy="282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5:25</a:t>
            </a:r>
          </a:p>
        </p:txBody>
      </p:sp>
      <p:sp>
        <p:nvSpPr>
          <p:cNvPr id="8" name="Rectangle 7"/>
          <p:cNvSpPr/>
          <p:nvPr/>
        </p:nvSpPr>
        <p:spPr>
          <a:xfrm>
            <a:off x="3585172" y="1511649"/>
            <a:ext cx="5078993" cy="4801314"/>
          </a:xfrm>
          <a:prstGeom prst="rect">
            <a:avLst/>
          </a:prstGeom>
        </p:spPr>
        <p:txBody>
          <a:bodyPr wrap="square">
            <a:spAutoFit/>
          </a:bodyPr>
          <a:lstStyle/>
          <a:p>
            <a:r>
              <a:rPr lang="en-US" dirty="0">
                <a:solidFill>
                  <a:schemeClr val="bg1"/>
                </a:solidFill>
              </a:rPr>
              <a:t>We do not find the Savior leading the Church with a harsh or unkind hand. We do not find the Savior treating His Church with disrespect or neglect. </a:t>
            </a:r>
          </a:p>
          <a:p>
            <a:endParaRPr lang="en-US" dirty="0">
              <a:solidFill>
                <a:schemeClr val="bg1"/>
              </a:solidFill>
            </a:endParaRPr>
          </a:p>
          <a:p>
            <a:r>
              <a:rPr lang="en-US" dirty="0">
                <a:solidFill>
                  <a:schemeClr val="bg1"/>
                </a:solidFill>
              </a:rPr>
              <a:t>We do not find the Savior using force or coercion to accomplish His purposes. </a:t>
            </a:r>
          </a:p>
          <a:p>
            <a:endParaRPr lang="en-US" dirty="0">
              <a:solidFill>
                <a:schemeClr val="bg1"/>
              </a:solidFill>
            </a:endParaRPr>
          </a:p>
          <a:p>
            <a:r>
              <a:rPr lang="en-US" dirty="0">
                <a:solidFill>
                  <a:schemeClr val="bg1"/>
                </a:solidFill>
              </a:rPr>
              <a:t>Nowhere do we find the Savior doing anything but that which edifies, uplifts, comforts, and exalts the Church. </a:t>
            </a:r>
          </a:p>
          <a:p>
            <a:endParaRPr lang="en-US" dirty="0">
              <a:solidFill>
                <a:schemeClr val="bg1"/>
              </a:solidFill>
            </a:endParaRPr>
          </a:p>
          <a:p>
            <a:r>
              <a:rPr lang="en-US" dirty="0">
                <a:solidFill>
                  <a:schemeClr val="bg1"/>
                </a:solidFill>
              </a:rPr>
              <a:t>… I say to you with all soberness, He is the model we must follow as we take the spiritual lead in our families.</a:t>
            </a:r>
          </a:p>
          <a:p>
            <a:endParaRPr lang="en-US" dirty="0">
              <a:solidFill>
                <a:schemeClr val="bg1"/>
              </a:solidFill>
            </a:endParaRPr>
          </a:p>
          <a:p>
            <a:r>
              <a:rPr lang="en-US" dirty="0">
                <a:solidFill>
                  <a:schemeClr val="bg1"/>
                </a:solidFill>
              </a:rPr>
              <a:t>Particularly is this true in your relationship with your wife.“ (4)</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666" y="123278"/>
            <a:ext cx="885536" cy="125284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1709" y="1683841"/>
            <a:ext cx="3005588" cy="3798137"/>
          </a:xfrm>
          <a:prstGeom prst="rect">
            <a:avLst/>
          </a:prstGeom>
        </p:spPr>
      </p:pic>
      <p:grpSp>
        <p:nvGrpSpPr>
          <p:cNvPr id="20" name="Group 19"/>
          <p:cNvGrpSpPr/>
          <p:nvPr/>
        </p:nvGrpSpPr>
        <p:grpSpPr>
          <a:xfrm>
            <a:off x="558295" y="1349623"/>
            <a:ext cx="2482544" cy="3851263"/>
            <a:chOff x="350066" y="634399"/>
            <a:chExt cx="2482544" cy="3851263"/>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69" y="634399"/>
              <a:ext cx="2420941" cy="3665997"/>
            </a:xfrm>
            <a:prstGeom prst="rect">
              <a:avLst/>
            </a:prstGeom>
          </p:spPr>
        </p:pic>
        <p:sp>
          <p:nvSpPr>
            <p:cNvPr id="27" name="TextBox 26"/>
            <p:cNvSpPr txBox="1"/>
            <p:nvPr/>
          </p:nvSpPr>
          <p:spPr>
            <a:xfrm>
              <a:off x="350066" y="4270218"/>
              <a:ext cx="2286000" cy="215444"/>
            </a:xfrm>
            <a:prstGeom prst="rect">
              <a:avLst/>
            </a:prstGeom>
            <a:noFill/>
          </p:spPr>
          <p:txBody>
            <a:bodyPr wrap="square" rtlCol="0">
              <a:spAutoFit/>
            </a:bodyPr>
            <a:lstStyle/>
            <a:p>
              <a:r>
                <a:rPr lang="en-US" sz="800" i="1" dirty="0">
                  <a:solidFill>
                    <a:schemeClr val="bg1"/>
                  </a:solidFill>
                </a:rPr>
                <a:t>Judith </a:t>
              </a:r>
              <a:r>
                <a:rPr lang="en-US" sz="800" i="1" dirty="0" err="1">
                  <a:solidFill>
                    <a:schemeClr val="bg1"/>
                  </a:solidFill>
                </a:rPr>
                <a:t>Mehr</a:t>
              </a:r>
              <a:endParaRPr lang="en-US" sz="800" i="1" dirty="0">
                <a:solidFill>
                  <a:schemeClr val="bg1"/>
                </a:solidFill>
              </a:endParaRPr>
            </a:p>
          </p:txBody>
        </p:sp>
      </p:grpSp>
    </p:spTree>
    <p:extLst>
      <p:ext uri="{BB962C8B-B14F-4D97-AF65-F5344CB8AC3E}">
        <p14:creationId xmlns:p14="http://schemas.microsoft.com/office/powerpoint/2010/main" val="394395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One Flesh</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89025" y="6390237"/>
            <a:ext cx="2286000" cy="369332"/>
          </a:xfrm>
          <a:prstGeom prst="rect">
            <a:avLst/>
          </a:prstGeom>
          <a:noFill/>
        </p:spPr>
        <p:txBody>
          <a:bodyPr wrap="square" rtlCol="0">
            <a:spAutoFit/>
          </a:bodyPr>
          <a:lstStyle/>
          <a:p>
            <a:r>
              <a:rPr lang="en-US" i="1" dirty="0">
                <a:solidFill>
                  <a:schemeClr val="bg1"/>
                </a:solidFill>
              </a:rPr>
              <a:t>Ephesians 5:31</a:t>
            </a:r>
          </a:p>
        </p:txBody>
      </p:sp>
      <p:sp>
        <p:nvSpPr>
          <p:cNvPr id="10" name="Rectangle 9"/>
          <p:cNvSpPr/>
          <p:nvPr/>
        </p:nvSpPr>
        <p:spPr>
          <a:xfrm>
            <a:off x="1584357" y="933964"/>
            <a:ext cx="9098732" cy="369332"/>
          </a:xfrm>
          <a:prstGeom prst="rect">
            <a:avLst/>
          </a:prstGeom>
        </p:spPr>
        <p:txBody>
          <a:bodyPr wrap="square">
            <a:spAutoFit/>
          </a:bodyPr>
          <a:lstStyle/>
          <a:p>
            <a:pPr algn="ctr"/>
            <a:r>
              <a:rPr lang="en-US" dirty="0">
                <a:solidFill>
                  <a:srgbClr val="FFFF00"/>
                </a:solidFill>
                <a:latin typeface="Open Sans"/>
              </a:rPr>
              <a:t>United Physically, Emotionally, and Spiritually</a:t>
            </a:r>
            <a:endParaRPr lang="en-US" dirty="0">
              <a:solidFill>
                <a:srgbClr val="FFFF00"/>
              </a:solidFill>
            </a:endParaRPr>
          </a:p>
        </p:txBody>
      </p:sp>
      <p:grpSp>
        <p:nvGrpSpPr>
          <p:cNvPr id="11" name="Group 10"/>
          <p:cNvGrpSpPr/>
          <p:nvPr/>
        </p:nvGrpSpPr>
        <p:grpSpPr>
          <a:xfrm>
            <a:off x="244442" y="172016"/>
            <a:ext cx="3248230" cy="2953558"/>
            <a:chOff x="-208231" y="-271604"/>
            <a:chExt cx="3248230" cy="295355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11" y="197398"/>
              <a:ext cx="2383292" cy="2060895"/>
            </a:xfrm>
            <a:prstGeom prst="rect">
              <a:avLst/>
            </a:prstGeom>
          </p:spPr>
        </p:pic>
        <p:pic>
          <p:nvPicPr>
            <p:cNvPr id="13" name="Picture 2" descr="Image result for fr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31" y="-271604"/>
              <a:ext cx="3248230" cy="29535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918505" y="416460"/>
            <a:ext cx="2914373" cy="2942376"/>
            <a:chOff x="8918505" y="416460"/>
            <a:chExt cx="2914373" cy="2942376"/>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3915" t="7730"/>
            <a:stretch/>
          </p:blipFill>
          <p:spPr>
            <a:xfrm>
              <a:off x="9071572" y="642957"/>
              <a:ext cx="2580911" cy="2489541"/>
            </a:xfrm>
            <a:prstGeom prst="rect">
              <a:avLst/>
            </a:prstGeom>
          </p:spPr>
        </p:pic>
        <p:pic>
          <p:nvPicPr>
            <p:cNvPr id="16" name="Picture 4" descr="Image result for fra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8505" y="416460"/>
              <a:ext cx="2914373" cy="2942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9163339" y="3784348"/>
            <a:ext cx="2524685" cy="2489703"/>
            <a:chOff x="9398729" y="4191754"/>
            <a:chExt cx="2524685" cy="2489703"/>
          </a:xfrm>
        </p:grpSpPr>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5260" t="5413" r="5393" b="32937"/>
            <a:stretch/>
          </p:blipFill>
          <p:spPr>
            <a:xfrm>
              <a:off x="9823009" y="4481465"/>
              <a:ext cx="1910281" cy="1982447"/>
            </a:xfrm>
            <a:prstGeom prst="rect">
              <a:avLst/>
            </a:prstGeom>
          </p:spPr>
        </p:pic>
        <p:pic>
          <p:nvPicPr>
            <p:cNvPr id="19" name="Picture 4" descr="Image result for fram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729" y="4191754"/>
              <a:ext cx="2524685" cy="2489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4412998" y="1442321"/>
            <a:ext cx="3289208" cy="2390250"/>
            <a:chOff x="384206" y="4158361"/>
            <a:chExt cx="3289208" cy="2390250"/>
          </a:xfrm>
        </p:grpSpPr>
        <p:grpSp>
          <p:nvGrpSpPr>
            <p:cNvPr id="25" name="Group 24"/>
            <p:cNvGrpSpPr/>
            <p:nvPr/>
          </p:nvGrpSpPr>
          <p:grpSpPr>
            <a:xfrm>
              <a:off x="384206" y="4158361"/>
              <a:ext cx="3289208" cy="2390250"/>
              <a:chOff x="609599" y="833642"/>
              <a:chExt cx="7941747" cy="5771225"/>
            </a:xfrm>
          </p:grpSpPr>
          <p:grpSp>
            <p:nvGrpSpPr>
              <p:cNvPr id="27" name="Group 14"/>
              <p:cNvGrpSpPr/>
              <p:nvPr/>
            </p:nvGrpSpPr>
            <p:grpSpPr>
              <a:xfrm rot="10800000">
                <a:off x="7696200" y="5257800"/>
                <a:ext cx="621450" cy="1347067"/>
                <a:chOff x="7010400" y="381000"/>
                <a:chExt cx="762000" cy="2033666"/>
              </a:xfrm>
            </p:grpSpPr>
            <p:sp>
              <p:nvSpPr>
                <p:cNvPr id="4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rot="10800000">
                <a:off x="939238" y="4923502"/>
                <a:ext cx="621450" cy="1347067"/>
                <a:chOff x="7010400" y="381000"/>
                <a:chExt cx="762000" cy="2033666"/>
              </a:xfrm>
            </p:grpSpPr>
            <p:sp>
              <p:nvSpPr>
                <p:cNvPr id="3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899460" y="833642"/>
                <a:ext cx="621450" cy="986197"/>
                <a:chOff x="7031201" y="834275"/>
                <a:chExt cx="762000" cy="1488861"/>
              </a:xfrm>
            </p:grpSpPr>
            <p:sp>
              <p:nvSpPr>
                <p:cNvPr id="3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646520" y="1148254"/>
                <a:ext cx="621450" cy="1017899"/>
                <a:chOff x="7087348" y="824753"/>
                <a:chExt cx="762000" cy="1536722"/>
              </a:xfrm>
            </p:grpSpPr>
            <p:sp>
              <p:nvSpPr>
                <p:cNvPr id="3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778598" y="4634886"/>
              <a:ext cx="2444436" cy="1323439"/>
            </a:xfrm>
            <a:prstGeom prst="rect">
              <a:avLst/>
            </a:prstGeom>
          </p:spPr>
          <p:txBody>
            <a:bodyPr wrap="square">
              <a:spAutoFit/>
            </a:bodyPr>
            <a:lstStyle/>
            <a:p>
              <a:pPr algn="ctr"/>
              <a:r>
                <a:rPr lang="en-US" sz="1600" b="1" dirty="0"/>
                <a:t>When we use the Savior’s relationship with the Church as our guide, we can strengthen our family relationships</a:t>
              </a:r>
              <a:endParaRPr lang="en-US" sz="1600" dirty="0"/>
            </a:p>
          </p:txBody>
        </p:sp>
      </p:grpSp>
      <p:grpSp>
        <p:nvGrpSpPr>
          <p:cNvPr id="7" name="Group 6"/>
          <p:cNvGrpSpPr/>
          <p:nvPr/>
        </p:nvGrpSpPr>
        <p:grpSpPr>
          <a:xfrm>
            <a:off x="3657600" y="3866512"/>
            <a:ext cx="5187636" cy="2742517"/>
            <a:chOff x="3657600" y="3866512"/>
            <a:chExt cx="5187636" cy="2742517"/>
          </a:xfrm>
        </p:grpSpPr>
        <p:sp>
          <p:nvSpPr>
            <p:cNvPr id="2" name="Rectangle 1"/>
            <p:cNvSpPr/>
            <p:nvPr/>
          </p:nvSpPr>
          <p:spPr>
            <a:xfrm>
              <a:off x="3657600" y="3866512"/>
              <a:ext cx="5187636" cy="2308324"/>
            </a:xfrm>
            <a:prstGeom prst="rect">
              <a:avLst/>
            </a:prstGeom>
          </p:spPr>
          <p:txBody>
            <a:bodyPr wrap="square">
              <a:spAutoFit/>
            </a:bodyPr>
            <a:lstStyle/>
            <a:p>
              <a:r>
                <a:rPr lang="en-US" sz="1600" dirty="0">
                  <a:solidFill>
                    <a:schemeClr val="bg1"/>
                  </a:solidFill>
                  <a:latin typeface="Abadi" panose="020B0604020104020204" pitchFamily="34" charset="0"/>
                </a:rPr>
                <a:t> 'The Bible celebrates sex and its proper use, presenting it as God-created, God-ordained, God-blessed. It makes plain that God himself implanted the physical magnetism between the sexes for two reasons: for the propagation of the human race, and for the expression of that kind of love between man and wife that makes for true </a:t>
              </a:r>
              <a:r>
                <a:rPr lang="en-US" sz="1600" i="1" dirty="0">
                  <a:solidFill>
                    <a:schemeClr val="bg1"/>
                  </a:solidFill>
                  <a:latin typeface="Abadi" panose="020B0604020104020204" pitchFamily="34" charset="0"/>
                </a:rPr>
                <a:t>oneness. </a:t>
              </a:r>
            </a:p>
            <a:p>
              <a:r>
                <a:rPr lang="en-US" sz="1600" dirty="0">
                  <a:solidFill>
                    <a:schemeClr val="bg1"/>
                  </a:solidFill>
                  <a:latin typeface="Abadi" panose="020B0604020104020204" pitchFamily="34" charset="0"/>
                </a:rPr>
                <a:t>His commandment to the first man and </a:t>
              </a:r>
            </a:p>
            <a:p>
              <a:r>
                <a:rPr lang="en-US" sz="1600" dirty="0">
                  <a:solidFill>
                    <a:schemeClr val="bg1"/>
                  </a:solidFill>
                  <a:latin typeface="Abadi" panose="020B0604020104020204" pitchFamily="34" charset="0"/>
                </a:rPr>
                <a:t>woman to be one flesh was as important as </a:t>
              </a:r>
            </a:p>
            <a:p>
              <a:r>
                <a:rPr lang="en-US" sz="1600" dirty="0">
                  <a:solidFill>
                    <a:schemeClr val="bg1"/>
                  </a:solidFill>
                  <a:latin typeface="Abadi" panose="020B0604020104020204" pitchFamily="34" charset="0"/>
                </a:rPr>
                <a:t>his command to be fruitful and multiply.' (5)</a:t>
              </a:r>
              <a:endParaRPr lang="en-US" sz="1600" dirty="0">
                <a:solidFill>
                  <a:schemeClr val="bg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5926" y="5523992"/>
              <a:ext cx="825813" cy="1085037"/>
            </a:xfrm>
            <a:prstGeom prst="rect">
              <a:avLst/>
            </a:prstGeom>
          </p:spPr>
        </p:pic>
      </p:grpSp>
      <p:grpSp>
        <p:nvGrpSpPr>
          <p:cNvPr id="9" name="Group 8">
            <a:extLst>
              <a:ext uri="{FF2B5EF4-FFF2-40B4-BE49-F238E27FC236}">
                <a16:creationId xmlns:a16="http://schemas.microsoft.com/office/drawing/2014/main" id="{D729DFDD-1244-419D-A448-BC6D6093D036}"/>
              </a:ext>
            </a:extLst>
          </p:cNvPr>
          <p:cNvGrpSpPr/>
          <p:nvPr/>
        </p:nvGrpSpPr>
        <p:grpSpPr>
          <a:xfrm>
            <a:off x="773881" y="3416581"/>
            <a:ext cx="2531037" cy="2752254"/>
            <a:chOff x="773881" y="3416581"/>
            <a:chExt cx="2531037" cy="2752254"/>
          </a:xfrm>
        </p:grpSpPr>
        <p:pic>
          <p:nvPicPr>
            <p:cNvPr id="8" name="Picture 7">
              <a:extLst>
                <a:ext uri="{FF2B5EF4-FFF2-40B4-BE49-F238E27FC236}">
                  <a16:creationId xmlns:a16="http://schemas.microsoft.com/office/drawing/2014/main" id="{5F92EDF0-FE22-49C4-B785-738DDF24AB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933" t="23949" r="12864" b="25783"/>
            <a:stretch/>
          </p:blipFill>
          <p:spPr>
            <a:xfrm>
              <a:off x="1048693" y="3667123"/>
              <a:ext cx="1868693" cy="2299453"/>
            </a:xfrm>
            <a:prstGeom prst="rect">
              <a:avLst/>
            </a:prstGeom>
          </p:spPr>
        </p:pic>
        <p:pic>
          <p:nvPicPr>
            <p:cNvPr id="22" name="Picture 6" descr="Image result for fram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881" y="3416581"/>
              <a:ext cx="2531037" cy="27522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028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Servants and Masters</a:t>
            </a:r>
            <a:endParaRPr lang="en-US" sz="4400" dirty="0">
              <a:solidFill>
                <a:schemeClr val="bg1"/>
              </a:solidFill>
              <a:latin typeface="Bodoni MT" panose="020706030806060202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TextBox 122"/>
          <p:cNvSpPr txBox="1"/>
          <p:nvPr/>
        </p:nvSpPr>
        <p:spPr>
          <a:xfrm>
            <a:off x="0" y="6488668"/>
            <a:ext cx="4455815" cy="369332"/>
          </a:xfrm>
          <a:prstGeom prst="rect">
            <a:avLst/>
          </a:prstGeom>
          <a:noFill/>
        </p:spPr>
        <p:txBody>
          <a:bodyPr wrap="square" rtlCol="0">
            <a:spAutoFit/>
          </a:bodyPr>
          <a:lstStyle/>
          <a:p>
            <a:r>
              <a:rPr lang="en-US" i="1" dirty="0">
                <a:solidFill>
                  <a:schemeClr val="bg1"/>
                </a:solidFill>
              </a:rPr>
              <a:t>Ephesians 6:5-9; Galatians 3:28-29</a:t>
            </a:r>
          </a:p>
        </p:txBody>
      </p:sp>
      <p:sp>
        <p:nvSpPr>
          <p:cNvPr id="5" name="Rectangle 4"/>
          <p:cNvSpPr/>
          <p:nvPr/>
        </p:nvSpPr>
        <p:spPr>
          <a:xfrm>
            <a:off x="377228" y="1296103"/>
            <a:ext cx="6096000" cy="1477328"/>
          </a:xfrm>
          <a:prstGeom prst="rect">
            <a:avLst/>
          </a:prstGeom>
        </p:spPr>
        <p:txBody>
          <a:bodyPr>
            <a:spAutoFit/>
          </a:bodyPr>
          <a:lstStyle/>
          <a:p>
            <a:r>
              <a:rPr lang="en-US" dirty="0">
                <a:solidFill>
                  <a:schemeClr val="bg1"/>
                </a:solidFill>
                <a:latin typeface="Open Sans"/>
              </a:rPr>
              <a:t>Masters are to deal with their servants while remembering their “Master also is in heaven.” </a:t>
            </a:r>
          </a:p>
          <a:p>
            <a:endParaRPr lang="en-US" dirty="0">
              <a:solidFill>
                <a:schemeClr val="bg1"/>
              </a:solidFill>
              <a:latin typeface="Open Sans"/>
            </a:endParaRPr>
          </a:p>
          <a:p>
            <a:r>
              <a:rPr lang="en-US" dirty="0">
                <a:solidFill>
                  <a:schemeClr val="bg1"/>
                </a:solidFill>
                <a:latin typeface="Open Sans"/>
              </a:rPr>
              <a:t>Paul’s words remind us that our relationship with Christ should guide and define our relationships with all others.</a:t>
            </a:r>
            <a:endParaRPr lang="en-US" dirty="0">
              <a:solidFill>
                <a:schemeClr val="bg1"/>
              </a:solidFill>
            </a:endParaRPr>
          </a:p>
        </p:txBody>
      </p:sp>
      <p:sp>
        <p:nvSpPr>
          <p:cNvPr id="11" name="Rectangle 10"/>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8" name="Rectangle 7"/>
          <p:cNvSpPr/>
          <p:nvPr/>
        </p:nvSpPr>
        <p:spPr>
          <a:xfrm>
            <a:off x="5610131" y="4582510"/>
            <a:ext cx="6096000" cy="1477328"/>
          </a:xfrm>
          <a:prstGeom prst="rect">
            <a:avLst/>
          </a:prstGeom>
        </p:spPr>
        <p:txBody>
          <a:bodyPr>
            <a:spAutoFit/>
          </a:bodyPr>
          <a:lstStyle/>
          <a:p>
            <a:r>
              <a:rPr lang="en-US" dirty="0">
                <a:solidFill>
                  <a:schemeClr val="bg1"/>
                </a:solidFill>
                <a:latin typeface="Open Sans"/>
              </a:rPr>
              <a:t>Paul taught that the cultural separations that existed between Jews and Gentiles, slaves and masters, or men and women should no longer divide people in the gospel of Jesus Christ. Each member’s covenant relationship with Jesus Christ creates unity among all members. </a:t>
            </a:r>
            <a:endParaRPr lang="en-US" dirty="0">
              <a:solidFill>
                <a:schemeClr val="bg1"/>
              </a:solidFill>
            </a:endParaRPr>
          </a:p>
        </p:txBody>
      </p:sp>
      <p:grpSp>
        <p:nvGrpSpPr>
          <p:cNvPr id="14" name="Group 163"/>
          <p:cNvGrpSpPr/>
          <p:nvPr/>
        </p:nvGrpSpPr>
        <p:grpSpPr>
          <a:xfrm>
            <a:off x="7488906" y="1184555"/>
            <a:ext cx="1000957" cy="1905038"/>
            <a:chOff x="2487500" y="1794178"/>
            <a:chExt cx="1224741" cy="3261838"/>
          </a:xfrm>
        </p:grpSpPr>
        <p:sp>
          <p:nvSpPr>
            <p:cNvPr id="182" name="Oval 181"/>
            <p:cNvSpPr/>
            <p:nvPr/>
          </p:nvSpPr>
          <p:spPr>
            <a:xfrm rot="18242526">
              <a:off x="3462395" y="3821603"/>
              <a:ext cx="233602" cy="266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434122">
              <a:off x="2487500" y="3714414"/>
              <a:ext cx="187249" cy="4429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Manual Operation 166"/>
            <p:cNvSpPr/>
            <p:nvPr/>
          </p:nvSpPr>
          <p:spPr>
            <a:xfrm rot="12310857">
              <a:off x="2578069" y="2918098"/>
              <a:ext cx="329120" cy="1146434"/>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Manual Operation 167"/>
            <p:cNvSpPr/>
            <p:nvPr/>
          </p:nvSpPr>
          <p:spPr>
            <a:xfrm rot="9335504" flipH="1">
              <a:off x="3227034" y="2834822"/>
              <a:ext cx="329120" cy="116998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flipH="1">
              <a:off x="3063678" y="1948152"/>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flipH="1">
              <a:off x="2608931" y="2025138"/>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Manual Operation 189"/>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Extract 190"/>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550"/>
            <p:cNvSpPr/>
            <p:nvPr/>
          </p:nvSpPr>
          <p:spPr>
            <a:xfrm rot="1691852">
              <a:off x="2977083" y="2833315"/>
              <a:ext cx="84841" cy="1735677"/>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175"/>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flipH="1">
              <a:off x="2722617" y="1794178"/>
              <a:ext cx="738965"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9"/>
            <p:cNvSpPr/>
            <p:nvPr/>
          </p:nvSpPr>
          <p:spPr>
            <a:xfrm>
              <a:off x="2666999" y="2179112"/>
              <a:ext cx="838199" cy="106888"/>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80"/>
            <p:cNvSpPr/>
            <p:nvPr/>
          </p:nvSpPr>
          <p:spPr>
            <a:xfrm>
              <a:off x="2893147" y="2795007"/>
              <a:ext cx="341061" cy="692882"/>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5944673">
              <a:off x="2953418" y="2884854"/>
              <a:ext cx="220522" cy="2158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27"/>
          <p:cNvGrpSpPr/>
          <p:nvPr/>
        </p:nvGrpSpPr>
        <p:grpSpPr>
          <a:xfrm>
            <a:off x="10093286" y="1234410"/>
            <a:ext cx="907276" cy="1593128"/>
            <a:chOff x="1162092" y="1981200"/>
            <a:chExt cx="1654648" cy="3200400"/>
          </a:xfrm>
        </p:grpSpPr>
        <p:sp>
          <p:nvSpPr>
            <p:cNvPr id="141" name="Rounded Rectangle 456"/>
            <p:cNvSpPr/>
            <p:nvPr/>
          </p:nvSpPr>
          <p:spPr>
            <a:xfrm>
              <a:off x="1447800" y="1981200"/>
              <a:ext cx="1066800" cy="12954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721187">
              <a:off x="1162092" y="3621683"/>
              <a:ext cx="288203" cy="4707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0226769">
              <a:off x="2509200" y="3624422"/>
              <a:ext cx="307540" cy="4263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rot="10800000">
              <a:off x="1752600" y="2514600"/>
              <a:ext cx="457200" cy="1066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239"/>
            <p:cNvSpPr/>
            <p:nvPr/>
          </p:nvSpPr>
          <p:spPr>
            <a:xfrm>
              <a:off x="1447800" y="2057400"/>
              <a:ext cx="1024349" cy="8996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262"/>
            <p:cNvGrpSpPr/>
            <p:nvPr/>
          </p:nvGrpSpPr>
          <p:grpSpPr>
            <a:xfrm rot="21394856">
              <a:off x="1600200" y="2819400"/>
              <a:ext cx="838200" cy="1219200"/>
              <a:chOff x="5791200" y="3429000"/>
              <a:chExt cx="2590800" cy="2057400"/>
            </a:xfrm>
          </p:grpSpPr>
          <p:sp>
            <p:nvSpPr>
              <p:cNvPr id="169" name="Oval 168"/>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59"/>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ross 172"/>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aque 173"/>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ross 174"/>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laque 175"/>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ross 178"/>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ounded Rectangle 469"/>
            <p:cNvSpPr/>
            <p:nvPr/>
          </p:nvSpPr>
          <p:spPr>
            <a:xfrm>
              <a:off x="1600200" y="2057400"/>
              <a:ext cx="685800" cy="3048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277"/>
            <p:cNvGrpSpPr/>
            <p:nvPr/>
          </p:nvGrpSpPr>
          <p:grpSpPr>
            <a:xfrm>
              <a:off x="1461247" y="2030506"/>
              <a:ext cx="1008891" cy="381000"/>
              <a:chOff x="4571999" y="4092557"/>
              <a:chExt cx="2958353" cy="1117199"/>
            </a:xfrm>
          </p:grpSpPr>
          <p:sp>
            <p:nvSpPr>
              <p:cNvPr id="157" name="Plaque 156"/>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269"/>
              <p:cNvGrpSpPr/>
              <p:nvPr/>
            </p:nvGrpSpPr>
            <p:grpSpPr>
              <a:xfrm rot="18712249">
                <a:off x="4850071" y="4056498"/>
                <a:ext cx="1094819" cy="1211697"/>
                <a:chOff x="5791200" y="3429000"/>
                <a:chExt cx="1094819" cy="1211697"/>
              </a:xfrm>
            </p:grpSpPr>
            <p:sp>
              <p:nvSpPr>
                <p:cNvPr id="165" name="Oval 164"/>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ross 166"/>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ross 167"/>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74"/>
              <p:cNvGrpSpPr/>
              <p:nvPr/>
            </p:nvGrpSpPr>
            <p:grpSpPr>
              <a:xfrm rot="7932257">
                <a:off x="6181165" y="4034118"/>
                <a:ext cx="1094819" cy="1211697"/>
                <a:chOff x="5791200" y="3429000"/>
                <a:chExt cx="1094819" cy="1211697"/>
              </a:xfrm>
            </p:grpSpPr>
            <p:sp>
              <p:nvSpPr>
                <p:cNvPr id="161" name="Oval 16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ross 250"/>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ross 251"/>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Oval 159"/>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ounded Rectangle 471"/>
            <p:cNvSpPr/>
            <p:nvPr/>
          </p:nvSpPr>
          <p:spPr>
            <a:xfrm>
              <a:off x="1600200" y="1981200"/>
              <a:ext cx="762000" cy="152400"/>
            </a:xfrm>
            <a:prstGeom prst="roundRect">
              <a:avLst>
                <a:gd name="adj" fmla="val 21709"/>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69"/>
          <p:cNvGrpSpPr/>
          <p:nvPr/>
        </p:nvGrpSpPr>
        <p:grpSpPr>
          <a:xfrm>
            <a:off x="8725247" y="1170914"/>
            <a:ext cx="1149216" cy="1901476"/>
            <a:chOff x="5856667" y="630878"/>
            <a:chExt cx="2137669" cy="3941122"/>
          </a:xfrm>
        </p:grpSpPr>
        <p:sp>
          <p:nvSpPr>
            <p:cNvPr id="74" name="Rounded Rectangle 270"/>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52"/>
            <p:cNvGrpSpPr/>
            <p:nvPr/>
          </p:nvGrpSpPr>
          <p:grpSpPr>
            <a:xfrm>
              <a:off x="5856667" y="1743998"/>
              <a:ext cx="2137669" cy="2828002"/>
              <a:chOff x="5856667" y="1743998"/>
              <a:chExt cx="2137669" cy="2828002"/>
            </a:xfrm>
          </p:grpSpPr>
          <p:sp>
            <p:nvSpPr>
              <p:cNvPr id="96" name="Oval 95"/>
              <p:cNvSpPr/>
              <p:nvPr/>
            </p:nvSpPr>
            <p:spPr>
              <a:xfrm rot="18968439">
                <a:off x="7629734" y="2707566"/>
                <a:ext cx="364602"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122256">
                <a:off x="5856667" y="2724019"/>
                <a:ext cx="393031"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41752">
                <a:off x="6107395" y="1769346"/>
                <a:ext cx="739715" cy="1175475"/>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036208">
                <a:off x="7040058" y="1846851"/>
                <a:ext cx="739715" cy="1108031"/>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24338" y="1743998"/>
                <a:ext cx="441814" cy="3896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302"/>
              <p:cNvSpPr/>
              <p:nvPr/>
            </p:nvSpPr>
            <p:spPr>
              <a:xfrm rot="21335299">
                <a:off x="7003399" y="1804927"/>
                <a:ext cx="515125" cy="233884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353417">
                <a:off x="6416298" y="1890436"/>
                <a:ext cx="515125" cy="223566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400"/>
              <p:cNvGrpSpPr/>
              <p:nvPr/>
            </p:nvGrpSpPr>
            <p:grpSpPr>
              <a:xfrm rot="5172234">
                <a:off x="6196835" y="2877415"/>
                <a:ext cx="2097444" cy="484914"/>
                <a:chOff x="0" y="4648200"/>
                <a:chExt cx="3986134" cy="1541489"/>
              </a:xfrm>
            </p:grpSpPr>
            <p:grpSp>
              <p:nvGrpSpPr>
                <p:cNvPr id="126" name="Group 138"/>
                <p:cNvGrpSpPr/>
                <p:nvPr/>
              </p:nvGrpSpPr>
              <p:grpSpPr>
                <a:xfrm>
                  <a:off x="0" y="4648200"/>
                  <a:ext cx="1600200" cy="1524000"/>
                  <a:chOff x="533400" y="4648200"/>
                  <a:chExt cx="1905000" cy="1828800"/>
                </a:xfrm>
              </p:grpSpPr>
              <p:sp>
                <p:nvSpPr>
                  <p:cNvPr id="137" name="Plus 33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33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33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39"/>
                <p:cNvGrpSpPr/>
                <p:nvPr/>
              </p:nvGrpSpPr>
              <p:grpSpPr>
                <a:xfrm>
                  <a:off x="1182973" y="4665689"/>
                  <a:ext cx="1600200" cy="1524000"/>
                  <a:chOff x="533400" y="4648200"/>
                  <a:chExt cx="1905000" cy="1828800"/>
                </a:xfrm>
              </p:grpSpPr>
              <p:sp>
                <p:nvSpPr>
                  <p:cNvPr id="133" name="Plus 32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32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33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33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44"/>
                <p:cNvGrpSpPr/>
                <p:nvPr/>
              </p:nvGrpSpPr>
              <p:grpSpPr>
                <a:xfrm>
                  <a:off x="2385934" y="4665689"/>
                  <a:ext cx="1600200" cy="1524000"/>
                  <a:chOff x="533400" y="4648200"/>
                  <a:chExt cx="1905000" cy="1828800"/>
                </a:xfrm>
              </p:grpSpPr>
              <p:sp>
                <p:nvSpPr>
                  <p:cNvPr id="129" name="Plus 44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416"/>
              <p:cNvGrpSpPr/>
              <p:nvPr/>
            </p:nvGrpSpPr>
            <p:grpSpPr>
              <a:xfrm rot="16460121">
                <a:off x="5649989" y="2855003"/>
                <a:ext cx="2097444" cy="484914"/>
                <a:chOff x="0" y="4648200"/>
                <a:chExt cx="3986134" cy="1541489"/>
              </a:xfrm>
            </p:grpSpPr>
            <p:grpSp>
              <p:nvGrpSpPr>
                <p:cNvPr id="110" name="Group 138"/>
                <p:cNvGrpSpPr/>
                <p:nvPr/>
              </p:nvGrpSpPr>
              <p:grpSpPr>
                <a:xfrm>
                  <a:off x="0" y="4648200"/>
                  <a:ext cx="1600200" cy="1524000"/>
                  <a:chOff x="533400" y="4648200"/>
                  <a:chExt cx="1905000" cy="1828800"/>
                </a:xfrm>
              </p:grpSpPr>
              <p:sp>
                <p:nvSpPr>
                  <p:cNvPr id="121" name="Plus 43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39"/>
                <p:cNvGrpSpPr/>
                <p:nvPr/>
              </p:nvGrpSpPr>
              <p:grpSpPr>
                <a:xfrm>
                  <a:off x="1182973" y="4665689"/>
                  <a:ext cx="1600200" cy="1524000"/>
                  <a:chOff x="533400" y="4648200"/>
                  <a:chExt cx="1905000" cy="1828800"/>
                </a:xfrm>
              </p:grpSpPr>
              <p:sp>
                <p:nvSpPr>
                  <p:cNvPr id="117" name="Plus 43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44"/>
                <p:cNvGrpSpPr/>
                <p:nvPr/>
              </p:nvGrpSpPr>
              <p:grpSpPr>
                <a:xfrm>
                  <a:off x="2385934" y="4665689"/>
                  <a:ext cx="1600200" cy="1524000"/>
                  <a:chOff x="533400" y="4648200"/>
                  <a:chExt cx="1905000" cy="1828800"/>
                </a:xfrm>
              </p:grpSpPr>
              <p:sp>
                <p:nvSpPr>
                  <p:cNvPr id="113" name="Plus 42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6" name="Oval 75"/>
            <p:cNvSpPr/>
            <p:nvPr/>
          </p:nvSpPr>
          <p:spPr>
            <a:xfrm>
              <a:off x="6436360" y="744168"/>
              <a:ext cx="1066800" cy="124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393"/>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394"/>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95"/>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434"/>
            <p:cNvGrpSpPr/>
            <p:nvPr/>
          </p:nvGrpSpPr>
          <p:grpSpPr>
            <a:xfrm>
              <a:off x="6360459" y="699247"/>
              <a:ext cx="1257300" cy="457200"/>
              <a:chOff x="0" y="4648200"/>
              <a:chExt cx="3986134" cy="1541489"/>
            </a:xfrm>
          </p:grpSpPr>
          <p:grpSp>
            <p:nvGrpSpPr>
              <p:cNvPr id="81" name="Group 138"/>
              <p:cNvGrpSpPr/>
              <p:nvPr/>
            </p:nvGrpSpPr>
            <p:grpSpPr>
              <a:xfrm>
                <a:off x="0" y="4648200"/>
                <a:ext cx="1600200" cy="1524000"/>
                <a:chOff x="533400" y="4648200"/>
                <a:chExt cx="1905000" cy="1828800"/>
              </a:xfrm>
            </p:grpSpPr>
            <p:sp>
              <p:nvSpPr>
                <p:cNvPr id="92" name="Plus 40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39"/>
              <p:cNvGrpSpPr/>
              <p:nvPr/>
            </p:nvGrpSpPr>
            <p:grpSpPr>
              <a:xfrm>
                <a:off x="1182973" y="4665689"/>
                <a:ext cx="1600200" cy="1524000"/>
                <a:chOff x="533400" y="4648200"/>
                <a:chExt cx="1905000" cy="1828800"/>
              </a:xfrm>
            </p:grpSpPr>
            <p:sp>
              <p:nvSpPr>
                <p:cNvPr id="88" name="Plus 40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44"/>
              <p:cNvGrpSpPr/>
              <p:nvPr/>
            </p:nvGrpSpPr>
            <p:grpSpPr>
              <a:xfrm>
                <a:off x="2385934" y="4665689"/>
                <a:ext cx="1600200" cy="1524000"/>
                <a:chOff x="533400" y="4648200"/>
                <a:chExt cx="1905000" cy="1828800"/>
              </a:xfrm>
            </p:grpSpPr>
            <p:sp>
              <p:nvSpPr>
                <p:cNvPr id="84" name="Plus 40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74"/>
          <p:cNvGrpSpPr/>
          <p:nvPr/>
        </p:nvGrpSpPr>
        <p:grpSpPr>
          <a:xfrm>
            <a:off x="440602" y="3896611"/>
            <a:ext cx="799722" cy="1779911"/>
            <a:chOff x="4114800" y="533400"/>
            <a:chExt cx="2217821" cy="4876800"/>
          </a:xfrm>
        </p:grpSpPr>
        <p:sp>
          <p:nvSpPr>
            <p:cNvPr id="61" name="Oval 60"/>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18"/>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19"/>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9"/>
          <p:cNvGrpSpPr/>
          <p:nvPr/>
        </p:nvGrpSpPr>
        <p:grpSpPr>
          <a:xfrm>
            <a:off x="2985109" y="3751393"/>
            <a:ext cx="970391" cy="1997557"/>
            <a:chOff x="685800" y="609600"/>
            <a:chExt cx="2404519" cy="4949716"/>
          </a:xfrm>
        </p:grpSpPr>
        <p:sp>
          <p:nvSpPr>
            <p:cNvPr id="47" name="Cloud 46"/>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1379"/>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1380"/>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ounded Rectangle 1381"/>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91"/>
          <p:cNvGrpSpPr/>
          <p:nvPr/>
        </p:nvGrpSpPr>
        <p:grpSpPr>
          <a:xfrm>
            <a:off x="4149264" y="3705884"/>
            <a:ext cx="856096" cy="2074006"/>
            <a:chOff x="4038600" y="2362200"/>
            <a:chExt cx="1380536" cy="3344532"/>
          </a:xfrm>
        </p:grpSpPr>
        <p:sp>
          <p:nvSpPr>
            <p:cNvPr id="33" name="Round Diagonal Corner Rectangle 1383"/>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1384"/>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169292">
              <a:off x="4774824" y="3376848"/>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790291">
              <a:off x="4189904" y="3342754"/>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4347556" y="3510754"/>
              <a:ext cx="799476" cy="1901253"/>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1394"/>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1395"/>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0"/>
          <p:cNvGrpSpPr/>
          <p:nvPr/>
        </p:nvGrpSpPr>
        <p:grpSpPr>
          <a:xfrm>
            <a:off x="1727280" y="3715542"/>
            <a:ext cx="834849" cy="1852339"/>
            <a:chOff x="4796444" y="836392"/>
            <a:chExt cx="1380536" cy="3344532"/>
          </a:xfrm>
        </p:grpSpPr>
        <p:sp>
          <p:nvSpPr>
            <p:cNvPr id="21" name="Oval 20"/>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44"/>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45"/>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2.08333E-7 3.33333E-6 L 0.53281 -0.27523 " pathEditMode="relative" rAng="0" ptsTypes="AA">
                                      <p:cBhvr>
                                        <p:cTn id="12" dur="2000" fill="hold"/>
                                        <p:tgtEl>
                                          <p:spTgt spid="17"/>
                                        </p:tgtEl>
                                        <p:attrNameLst>
                                          <p:attrName>ppt_x</p:attrName>
                                          <p:attrName>ppt_y</p:attrName>
                                        </p:attrNameLst>
                                      </p:cBhvr>
                                      <p:rCtr x="26641" y="-13773"/>
                                    </p:animMotion>
                                  </p:childTnLst>
                                </p:cTn>
                              </p:par>
                              <p:par>
                                <p:cTn id="13" presetID="42" presetClass="path" presetSubtype="0" accel="50000" decel="50000" fill="hold" nodeType="withEffect">
                                  <p:stCondLst>
                                    <p:cond delay="0"/>
                                  </p:stCondLst>
                                  <p:childTnLst>
                                    <p:animMotion origin="layout" path="M -1.45833E-6 -3.7037E-7 L 0.6082 -0.19028 " pathEditMode="relative" rAng="0" ptsTypes="AA">
                                      <p:cBhvr>
                                        <p:cTn id="14" dur="2000" fill="hold"/>
                                        <p:tgtEl>
                                          <p:spTgt spid="20"/>
                                        </p:tgtEl>
                                        <p:attrNameLst>
                                          <p:attrName>ppt_x</p:attrName>
                                          <p:attrName>ppt_y</p:attrName>
                                        </p:attrNameLst>
                                      </p:cBhvr>
                                      <p:rCtr x="30404" y="-9514"/>
                                    </p:animMotion>
                                  </p:childTnLst>
                                </p:cTn>
                              </p:par>
                              <p:par>
                                <p:cTn id="15" presetID="42" presetClass="path" presetSubtype="0" accel="50000" decel="50000" fill="hold" nodeType="withEffect">
                                  <p:stCondLst>
                                    <p:cond delay="0"/>
                                  </p:stCondLst>
                                  <p:childTnLst>
                                    <p:animMotion origin="layout" path="M 4.58333E-6 -2.59259E-6 L 0.42786 -0.26227 " pathEditMode="relative" rAng="0" ptsTypes="AA">
                                      <p:cBhvr>
                                        <p:cTn id="16" dur="2000" fill="hold"/>
                                        <p:tgtEl>
                                          <p:spTgt spid="18"/>
                                        </p:tgtEl>
                                        <p:attrNameLst>
                                          <p:attrName>ppt_x</p:attrName>
                                          <p:attrName>ppt_y</p:attrName>
                                        </p:attrNameLst>
                                      </p:cBhvr>
                                      <p:rCtr x="21393" y="-13125"/>
                                    </p:animMotion>
                                  </p:childTnLst>
                                </p:cTn>
                              </p:par>
                              <p:par>
                                <p:cTn id="17" presetID="42" presetClass="path" presetSubtype="0" accel="50000" decel="50000" fill="hold" nodeType="withEffect">
                                  <p:stCondLst>
                                    <p:cond delay="0"/>
                                  </p:stCondLst>
                                  <p:childTnLst>
                                    <p:animMotion origin="layout" path="M -6.25E-7 4.81481E-6 L 0.47435 -0.24306 " pathEditMode="relative" rAng="0" ptsTypes="AA">
                                      <p:cBhvr>
                                        <p:cTn id="18" dur="2000" fill="hold"/>
                                        <p:tgtEl>
                                          <p:spTgt spid="19"/>
                                        </p:tgtEl>
                                        <p:attrNameLst>
                                          <p:attrName>ppt_x</p:attrName>
                                          <p:attrName>ppt_y</p:attrName>
                                        </p:attrNameLst>
                                      </p:cBhvr>
                                      <p:rCtr x="23711" y="-1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4896</Words>
  <Application>Microsoft Office PowerPoint</Application>
  <PresentationFormat>Widescreen</PresentationFormat>
  <Paragraphs>310</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Palatino</vt:lpstr>
      <vt:lpstr>Arial</vt:lpstr>
      <vt:lpstr>Calibri Light</vt:lpstr>
      <vt:lpstr>Calibri</vt:lpstr>
      <vt:lpstr>Bodoni MT</vt:lpstr>
      <vt:lpstr>Abadi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125</cp:revision>
  <dcterms:created xsi:type="dcterms:W3CDTF">2016-05-16T13:36:31Z</dcterms:created>
  <dcterms:modified xsi:type="dcterms:W3CDTF">2020-09-10T15:25:57Z</dcterms:modified>
</cp:coreProperties>
</file>