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82" r:id="rId2"/>
    <p:sldId id="287" r:id="rId3"/>
    <p:sldId id="288" r:id="rId4"/>
    <p:sldId id="289" r:id="rId5"/>
    <p:sldId id="290" r:id="rId6"/>
    <p:sldId id="291" r:id="rId7"/>
    <p:sldId id="292" r:id="rId8"/>
    <p:sldId id="293" r:id="rId9"/>
    <p:sldId id="294" r:id="rId10"/>
    <p:sldId id="295" r:id="rId11"/>
    <p:sldId id="296" r:id="rId12"/>
    <p:sldId id="297" r:id="rId13"/>
    <p:sldId id="284" r:id="rId14"/>
    <p:sldId id="286" r:id="rId15"/>
  </p:sldIdLst>
  <p:sldSz cx="12192000" cy="6858000"/>
  <p:notesSz cx="6858000" cy="9144000"/>
  <p:embeddedFontLst>
    <p:embeddedFont>
      <p:font typeface="AR ESSENCE" panose="02000000000000000000" pitchFamily="2"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Open Sans" panose="020B06060305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6F11"/>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3.gif"/></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7372C9-983E-4147-8D6D-0287E15A8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124</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Working Out Our Salvation</a:t>
            </a:r>
          </a:p>
          <a:p>
            <a:pPr algn="ctr"/>
            <a:r>
              <a:rPr lang="en-US" sz="6000" dirty="0">
                <a:solidFill>
                  <a:schemeClr val="bg1"/>
                </a:solidFill>
                <a:latin typeface="AR ESSENCE" panose="02000000000000000000" pitchFamily="2" charset="0"/>
              </a:rPr>
              <a:t>Philippians 1-3</a:t>
            </a:r>
            <a:endParaRPr lang="en-US" sz="4400" dirty="0">
              <a:solidFill>
                <a:schemeClr val="bg1"/>
              </a:solidFill>
              <a:latin typeface="AR ESSENCE" panose="02000000000000000000" pitchFamily="2"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1273520" y="3003488"/>
            <a:ext cx="3050721" cy="2895600"/>
            <a:chOff x="1273520" y="3003488"/>
            <a:chExt cx="3050721" cy="2895600"/>
          </a:xfrm>
        </p:grpSpPr>
        <p:pic>
          <p:nvPicPr>
            <p:cNvPr id="2050" name="Picture 2" descr="Image result for Rome anci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687" r="12454"/>
            <a:stretch/>
          </p:blipFill>
          <p:spPr bwMode="auto">
            <a:xfrm>
              <a:off x="1466660" y="3186819"/>
              <a:ext cx="2725093" cy="2540674"/>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oup 84"/>
            <p:cNvGrpSpPr/>
            <p:nvPr/>
          </p:nvGrpSpPr>
          <p:grpSpPr>
            <a:xfrm>
              <a:off x="1273520" y="3003488"/>
              <a:ext cx="3050721" cy="2895600"/>
              <a:chOff x="304800" y="3429000"/>
              <a:chExt cx="3050721" cy="2895600"/>
            </a:xfrm>
          </p:grpSpPr>
          <p:grpSp>
            <p:nvGrpSpPr>
              <p:cNvPr id="87" name="Group 86"/>
              <p:cNvGrpSpPr/>
              <p:nvPr/>
            </p:nvGrpSpPr>
            <p:grpSpPr>
              <a:xfrm rot="2107423">
                <a:off x="1281104" y="3790950"/>
                <a:ext cx="376315" cy="879933"/>
                <a:chOff x="7696200" y="914400"/>
                <a:chExt cx="685800" cy="2438400"/>
              </a:xfrm>
            </p:grpSpPr>
            <p:sp>
              <p:nvSpPr>
                <p:cNvPr id="119" name="Moon 11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9262140" flipH="1">
                <a:off x="1950772" y="3835879"/>
                <a:ext cx="376315" cy="801380"/>
                <a:chOff x="7696200" y="914400"/>
                <a:chExt cx="685800" cy="2438400"/>
              </a:xfrm>
            </p:grpSpPr>
            <p:sp>
              <p:nvSpPr>
                <p:cNvPr id="115" name="Moon 11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7"/>
              <p:cNvGrpSpPr/>
              <p:nvPr/>
            </p:nvGrpSpPr>
            <p:grpSpPr>
              <a:xfrm>
                <a:off x="2028864" y="5256478"/>
                <a:ext cx="248519" cy="434702"/>
                <a:chOff x="2438400" y="402137"/>
                <a:chExt cx="2514600" cy="4398463"/>
              </a:xfrm>
            </p:grpSpPr>
            <p:sp>
              <p:nvSpPr>
                <p:cNvPr id="111"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Wave 108"/>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ame 109"/>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47" name="Picture 4" descr="Image result for finish line icon"/>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78979" y="3037609"/>
            <a:ext cx="2175164" cy="217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374" y="0"/>
            <a:ext cx="12192000"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Dogs and Evil Workers</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89952" y="6457890"/>
            <a:ext cx="3720047" cy="400110"/>
          </a:xfrm>
          <a:prstGeom prst="rect">
            <a:avLst/>
          </a:prstGeom>
          <a:noFill/>
        </p:spPr>
        <p:txBody>
          <a:bodyPr wrap="square" rtlCol="0">
            <a:spAutoFit/>
          </a:bodyPr>
          <a:lstStyle/>
          <a:p>
            <a:r>
              <a:rPr lang="en-US" sz="2000" dirty="0">
                <a:solidFill>
                  <a:schemeClr val="bg1"/>
                </a:solidFill>
              </a:rPr>
              <a:t>Philippians 3:2-3 </a:t>
            </a:r>
          </a:p>
        </p:txBody>
      </p:sp>
      <p:sp>
        <p:nvSpPr>
          <p:cNvPr id="20" name="Rectangle 19"/>
          <p:cNvSpPr/>
          <p:nvPr/>
        </p:nvSpPr>
        <p:spPr>
          <a:xfrm>
            <a:off x="6016337" y="1544013"/>
            <a:ext cx="5275118" cy="4708981"/>
          </a:xfrm>
          <a:prstGeom prst="rect">
            <a:avLst/>
          </a:prstGeom>
        </p:spPr>
        <p:txBody>
          <a:bodyPr wrap="square">
            <a:spAutoFit/>
          </a:bodyPr>
          <a:lstStyle/>
          <a:p>
            <a:r>
              <a:rPr lang="en-US" sz="2000" dirty="0">
                <a:solidFill>
                  <a:schemeClr val="bg1"/>
                </a:solidFill>
              </a:rPr>
              <a:t>Paul was attacking the </a:t>
            </a:r>
            <a:r>
              <a:rPr lang="en-US" sz="2000" dirty="0" err="1">
                <a:solidFill>
                  <a:schemeClr val="bg1"/>
                </a:solidFill>
              </a:rPr>
              <a:t>Judaizers</a:t>
            </a:r>
            <a:r>
              <a:rPr lang="en-US" sz="2000" dirty="0">
                <a:solidFill>
                  <a:schemeClr val="bg1"/>
                </a:solidFill>
              </a:rPr>
              <a:t>—those Jewish Christians who demanded complete obedience to the Mosaic law as a condition for salvation. </a:t>
            </a:r>
          </a:p>
          <a:p>
            <a:endParaRPr lang="en-US" sz="2000" dirty="0">
              <a:solidFill>
                <a:schemeClr val="bg1"/>
              </a:solidFill>
            </a:endParaRPr>
          </a:p>
          <a:p>
            <a:r>
              <a:rPr lang="en-US" sz="2000" dirty="0">
                <a:solidFill>
                  <a:schemeClr val="bg1"/>
                </a:solidFill>
              </a:rPr>
              <a:t>He used the word </a:t>
            </a:r>
            <a:r>
              <a:rPr lang="en-US" sz="2000" i="1" dirty="0">
                <a:solidFill>
                  <a:schemeClr val="bg1"/>
                </a:solidFill>
              </a:rPr>
              <a:t>dogs</a:t>
            </a:r>
            <a:r>
              <a:rPr lang="en-US" sz="2000" dirty="0">
                <a:solidFill>
                  <a:schemeClr val="bg1"/>
                </a:solidFill>
              </a:rPr>
              <a:t> to imply that they were unclean and unholy. </a:t>
            </a:r>
          </a:p>
          <a:p>
            <a:endParaRPr lang="en-US" sz="2000" dirty="0">
              <a:solidFill>
                <a:schemeClr val="bg1"/>
              </a:solidFill>
            </a:endParaRPr>
          </a:p>
          <a:p>
            <a:r>
              <a:rPr lang="en-US" sz="2000" dirty="0">
                <a:solidFill>
                  <a:schemeClr val="bg1"/>
                </a:solidFill>
              </a:rPr>
              <a:t>His use of the words </a:t>
            </a:r>
            <a:r>
              <a:rPr lang="en-US" sz="2000" i="1" dirty="0">
                <a:solidFill>
                  <a:schemeClr val="bg1"/>
                </a:solidFill>
              </a:rPr>
              <a:t>evil workers</a:t>
            </a:r>
            <a:r>
              <a:rPr lang="en-US" sz="2000" dirty="0">
                <a:solidFill>
                  <a:schemeClr val="bg1"/>
                </a:solidFill>
              </a:rPr>
              <a:t> indicates those who thought they were righteous and in fact were not. </a:t>
            </a:r>
          </a:p>
          <a:p>
            <a:endParaRPr lang="en-US" sz="2000" dirty="0">
              <a:solidFill>
                <a:schemeClr val="bg1"/>
              </a:solidFill>
            </a:endParaRPr>
          </a:p>
          <a:p>
            <a:r>
              <a:rPr lang="en-US" sz="2000" dirty="0">
                <a:solidFill>
                  <a:schemeClr val="bg1"/>
                </a:solidFill>
              </a:rPr>
              <a:t>In sarcasm he used the word </a:t>
            </a:r>
            <a:r>
              <a:rPr lang="en-US" sz="2000" i="1" dirty="0">
                <a:solidFill>
                  <a:schemeClr val="bg1"/>
                </a:solidFill>
              </a:rPr>
              <a:t>concision,</a:t>
            </a:r>
            <a:r>
              <a:rPr lang="en-US" sz="2000" dirty="0">
                <a:solidFill>
                  <a:schemeClr val="bg1"/>
                </a:solidFill>
              </a:rPr>
              <a:t> which means “mutilation,” instead of </a:t>
            </a:r>
            <a:r>
              <a:rPr lang="en-US" sz="2000" i="1" dirty="0">
                <a:solidFill>
                  <a:schemeClr val="bg1"/>
                </a:solidFill>
              </a:rPr>
              <a:t>circumcision,</a:t>
            </a:r>
            <a:r>
              <a:rPr lang="en-US" sz="2000" dirty="0">
                <a:solidFill>
                  <a:schemeClr val="bg1"/>
                </a:solidFill>
              </a:rPr>
              <a:t> which is the normal adjective used to define Jews. (5)</a:t>
            </a:r>
          </a:p>
        </p:txBody>
      </p:sp>
      <p:pic>
        <p:nvPicPr>
          <p:cNvPr id="12290" name="Picture 2" descr="Image result for mosaic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49" y="1736582"/>
            <a:ext cx="4691497" cy="351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19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374" y="0"/>
            <a:ext cx="12192000"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Blessings Come From Sacrifice  </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89952" y="6457890"/>
            <a:ext cx="3720047" cy="400110"/>
          </a:xfrm>
          <a:prstGeom prst="rect">
            <a:avLst/>
          </a:prstGeom>
          <a:noFill/>
        </p:spPr>
        <p:txBody>
          <a:bodyPr wrap="square" rtlCol="0">
            <a:spAutoFit/>
          </a:bodyPr>
          <a:lstStyle/>
          <a:p>
            <a:r>
              <a:rPr lang="en-US" sz="2000" dirty="0">
                <a:solidFill>
                  <a:schemeClr val="bg1"/>
                </a:solidFill>
              </a:rPr>
              <a:t>Philippians 3:4-8 </a:t>
            </a:r>
          </a:p>
        </p:txBody>
      </p:sp>
      <p:sp>
        <p:nvSpPr>
          <p:cNvPr id="20" name="Rectangle 19"/>
          <p:cNvSpPr/>
          <p:nvPr/>
        </p:nvSpPr>
        <p:spPr>
          <a:xfrm>
            <a:off x="3855028" y="1014076"/>
            <a:ext cx="4353790" cy="5078313"/>
          </a:xfrm>
          <a:prstGeom prst="rect">
            <a:avLst/>
          </a:prstGeom>
        </p:spPr>
        <p:txBody>
          <a:bodyPr wrap="square">
            <a:spAutoFit/>
          </a:bodyPr>
          <a:lstStyle/>
          <a:p>
            <a:r>
              <a:rPr lang="en-US" dirty="0">
                <a:solidFill>
                  <a:schemeClr val="bg1"/>
                </a:solidFill>
              </a:rPr>
              <a:t> “We must lay on the altar and sacrifice whatever is required by the Lord. We begin by offering a ‘broken heart and a contrite spirit.’ </a:t>
            </a:r>
          </a:p>
          <a:p>
            <a:endParaRPr lang="en-US" dirty="0">
              <a:solidFill>
                <a:schemeClr val="bg1"/>
              </a:solidFill>
            </a:endParaRPr>
          </a:p>
          <a:p>
            <a:r>
              <a:rPr lang="en-US" dirty="0">
                <a:solidFill>
                  <a:schemeClr val="bg1"/>
                </a:solidFill>
              </a:rPr>
              <a:t>We follow this by giving our best effort in our assigned fields of labor and callings. </a:t>
            </a:r>
          </a:p>
          <a:p>
            <a:endParaRPr lang="en-US" dirty="0">
              <a:solidFill>
                <a:schemeClr val="bg1"/>
              </a:solidFill>
            </a:endParaRPr>
          </a:p>
          <a:p>
            <a:r>
              <a:rPr lang="en-US" dirty="0">
                <a:solidFill>
                  <a:schemeClr val="bg1"/>
                </a:solidFill>
              </a:rPr>
              <a:t>We learn our duty and execute it fully. </a:t>
            </a:r>
          </a:p>
          <a:p>
            <a:endParaRPr lang="en-US" dirty="0">
              <a:solidFill>
                <a:schemeClr val="bg1"/>
              </a:solidFill>
            </a:endParaRPr>
          </a:p>
          <a:p>
            <a:r>
              <a:rPr lang="en-US" dirty="0">
                <a:solidFill>
                  <a:schemeClr val="bg1"/>
                </a:solidFill>
              </a:rPr>
              <a:t>Finally we consecrate our time, talents, and means as called upon by our file leaders and as prompted by the whisperings of the Spirit. … </a:t>
            </a:r>
          </a:p>
          <a:p>
            <a:endParaRPr lang="en-US" dirty="0">
              <a:solidFill>
                <a:schemeClr val="bg1"/>
              </a:solidFill>
            </a:endParaRPr>
          </a:p>
          <a:p>
            <a:r>
              <a:rPr lang="en-US" dirty="0">
                <a:solidFill>
                  <a:schemeClr val="bg1"/>
                </a:solidFill>
              </a:rPr>
              <a:t>And as we give, we find that ‘sacrifice brings forth the blessings of heaven!’ And in the end, we learn it was no sacrifice at all.”</a:t>
            </a:r>
            <a:endParaRPr lang="en-US" sz="24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3972" y="179569"/>
            <a:ext cx="845019" cy="1110272"/>
          </a:xfrm>
          <a:prstGeom prst="rect">
            <a:avLst/>
          </a:prstGeom>
        </p:spPr>
      </p:pic>
      <p:sp>
        <p:nvSpPr>
          <p:cNvPr id="5" name="Rectangle 4"/>
          <p:cNvSpPr/>
          <p:nvPr/>
        </p:nvSpPr>
        <p:spPr>
          <a:xfrm>
            <a:off x="11662362" y="6488668"/>
            <a:ext cx="442750" cy="369332"/>
          </a:xfrm>
          <a:prstGeom prst="rect">
            <a:avLst/>
          </a:prstGeom>
        </p:spPr>
        <p:txBody>
          <a:bodyPr wrap="none">
            <a:spAutoFit/>
          </a:bodyPr>
          <a:lstStyle/>
          <a:p>
            <a:r>
              <a:rPr lang="en-US" dirty="0">
                <a:solidFill>
                  <a:schemeClr val="bg1"/>
                </a:solidFill>
              </a:rPr>
              <a:t>(6)</a:t>
            </a:r>
            <a:endParaRPr lang="en-US" dirty="0"/>
          </a:p>
        </p:txBody>
      </p:sp>
      <p:pic>
        <p:nvPicPr>
          <p:cNvPr id="11266" name="Picture 2" descr="Image result for small violin in h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9596" y="4571134"/>
            <a:ext cx="32385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small soccer ball in ha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844" y="3406055"/>
            <a:ext cx="2691245" cy="213178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miniature scriptures"/>
          <p:cNvPicPr>
            <a:picLocks noChangeAspect="1" noChangeArrowheads="1"/>
          </p:cNvPicPr>
          <p:nvPr/>
        </p:nvPicPr>
        <p:blipFill rotWithShape="1">
          <a:blip r:embed="rId6">
            <a:extLst>
              <a:ext uri="{28A0092B-C50C-407E-A947-70E740481C1C}">
                <a14:useLocalDpi xmlns:a14="http://schemas.microsoft.com/office/drawing/2010/main" val="0"/>
              </a:ext>
            </a:extLst>
          </a:blip>
          <a:srcRect l="2594" t="36817" r="41649" b="25759"/>
          <a:stretch/>
        </p:blipFill>
        <p:spPr bwMode="auto">
          <a:xfrm>
            <a:off x="9358339" y="2608118"/>
            <a:ext cx="191579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 result for miniature hour glass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395" y="574097"/>
            <a:ext cx="1827068" cy="2229023"/>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Image result for holding heart in hand"/>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2526" t="8636" r="13334" b="31212"/>
          <a:stretch/>
        </p:blipFill>
        <p:spPr bwMode="auto">
          <a:xfrm>
            <a:off x="8219209" y="779319"/>
            <a:ext cx="1330037" cy="174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7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70"/>
                                        </p:tgtEl>
                                        <p:attrNameLst>
                                          <p:attrName>style.visibility</p:attrName>
                                        </p:attrNameLst>
                                      </p:cBhvr>
                                      <p:to>
                                        <p:strVal val="visible"/>
                                      </p:to>
                                    </p:set>
                                    <p:animEffect transition="in" filter="fade">
                                      <p:cBhvr>
                                        <p:cTn id="9" dur="500"/>
                                        <p:tgtEl>
                                          <p:spTgt spid="1127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fade">
                                      <p:cBhvr>
                                        <p:cTn id="16" dur="500"/>
                                        <p:tgtEl>
                                          <p:spTgt spid="1126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1266"/>
                                        </p:tgtEl>
                                        <p:attrNameLst>
                                          <p:attrName>style.visibility</p:attrName>
                                        </p:attrNameLst>
                                      </p:cBhvr>
                                      <p:to>
                                        <p:strVal val="visible"/>
                                      </p:to>
                                    </p:set>
                                    <p:animEffect transition="in" filter="fade">
                                      <p:cBhvr>
                                        <p:cTn id="23" dur="500"/>
                                        <p:tgtEl>
                                          <p:spTgt spid="11266"/>
                                        </p:tgtEl>
                                      </p:cBhvr>
                                    </p:animEffect>
                                  </p:childTnLst>
                                </p:cTn>
                              </p:par>
                              <p:par>
                                <p:cTn id="24" presetID="10" presetClass="entr" presetSubtype="0" fill="hold" nodeType="withEffect">
                                  <p:stCondLst>
                                    <p:cond delay="0"/>
                                  </p:stCondLst>
                                  <p:childTnLst>
                                    <p:set>
                                      <p:cBhvr>
                                        <p:cTn id="25" dur="1" fill="hold">
                                          <p:stCondLst>
                                            <p:cond delay="0"/>
                                          </p:stCondLst>
                                        </p:cTn>
                                        <p:tgtEl>
                                          <p:spTgt spid="11272"/>
                                        </p:tgtEl>
                                        <p:attrNameLst>
                                          <p:attrName>style.visibility</p:attrName>
                                        </p:attrNameLst>
                                      </p:cBhvr>
                                      <p:to>
                                        <p:strVal val="visible"/>
                                      </p:to>
                                    </p:set>
                                    <p:animEffect transition="in" filter="fade">
                                      <p:cBhvr>
                                        <p:cTn id="26" dur="500"/>
                                        <p:tgtEl>
                                          <p:spTgt spid="1127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374" y="0"/>
            <a:ext cx="12192000"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Toward the Mark</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89952" y="6457890"/>
            <a:ext cx="3720047" cy="400110"/>
          </a:xfrm>
          <a:prstGeom prst="rect">
            <a:avLst/>
          </a:prstGeom>
          <a:noFill/>
        </p:spPr>
        <p:txBody>
          <a:bodyPr wrap="square" rtlCol="0">
            <a:spAutoFit/>
          </a:bodyPr>
          <a:lstStyle/>
          <a:p>
            <a:r>
              <a:rPr lang="en-US" sz="2000" dirty="0">
                <a:solidFill>
                  <a:schemeClr val="bg1"/>
                </a:solidFill>
              </a:rPr>
              <a:t>Philippians 3:12-14</a:t>
            </a:r>
          </a:p>
        </p:txBody>
      </p:sp>
      <p:sp>
        <p:nvSpPr>
          <p:cNvPr id="20" name="Rectangle 19"/>
          <p:cNvSpPr/>
          <p:nvPr/>
        </p:nvSpPr>
        <p:spPr>
          <a:xfrm>
            <a:off x="2275608" y="723131"/>
            <a:ext cx="7626927" cy="523220"/>
          </a:xfrm>
          <a:prstGeom prst="rect">
            <a:avLst/>
          </a:prstGeom>
        </p:spPr>
        <p:txBody>
          <a:bodyPr wrap="square">
            <a:spAutoFit/>
          </a:bodyPr>
          <a:lstStyle/>
          <a:p>
            <a:r>
              <a:rPr lang="en-US" sz="2800" i="1" dirty="0">
                <a:solidFill>
                  <a:srgbClr val="FFFF00"/>
                </a:solidFill>
              </a:rPr>
              <a:t>“reaching forth unto those things which are before”</a:t>
            </a:r>
          </a:p>
        </p:txBody>
      </p:sp>
      <p:sp>
        <p:nvSpPr>
          <p:cNvPr id="5" name="Rectangle 4"/>
          <p:cNvSpPr/>
          <p:nvPr/>
        </p:nvSpPr>
        <p:spPr>
          <a:xfrm>
            <a:off x="11662362" y="6488668"/>
            <a:ext cx="442750" cy="369332"/>
          </a:xfrm>
          <a:prstGeom prst="rect">
            <a:avLst/>
          </a:prstGeom>
        </p:spPr>
        <p:txBody>
          <a:bodyPr wrap="none">
            <a:spAutoFit/>
          </a:bodyPr>
          <a:lstStyle/>
          <a:p>
            <a:r>
              <a:rPr lang="en-US" dirty="0">
                <a:solidFill>
                  <a:schemeClr val="bg1"/>
                </a:solidFill>
              </a:rPr>
              <a:t>(7)</a:t>
            </a:r>
            <a:endParaRPr lang="en-US" dirty="0"/>
          </a:p>
        </p:txBody>
      </p:sp>
      <p:sp>
        <p:nvSpPr>
          <p:cNvPr id="2" name="Rectangle 1"/>
          <p:cNvSpPr/>
          <p:nvPr/>
        </p:nvSpPr>
        <p:spPr>
          <a:xfrm>
            <a:off x="543791" y="1523137"/>
            <a:ext cx="3726873" cy="3416320"/>
          </a:xfrm>
          <a:prstGeom prst="rect">
            <a:avLst/>
          </a:prstGeom>
        </p:spPr>
        <p:txBody>
          <a:bodyPr wrap="square">
            <a:spAutoFit/>
          </a:bodyPr>
          <a:lstStyle/>
          <a:p>
            <a:r>
              <a:rPr lang="en-US" dirty="0">
                <a:solidFill>
                  <a:schemeClr val="bg1"/>
                </a:solidFill>
                <a:latin typeface="Open Sans"/>
              </a:rPr>
              <a:t>Some of the imagery in these verses reflects the idea of a race, where runners continuously press on while always focusing on the finish line. </a:t>
            </a:r>
          </a:p>
          <a:p>
            <a:endParaRPr lang="en-US" dirty="0">
              <a:solidFill>
                <a:schemeClr val="bg1"/>
              </a:solidFill>
              <a:latin typeface="Open Sans"/>
            </a:endParaRPr>
          </a:p>
          <a:p>
            <a:r>
              <a:rPr lang="en-US" dirty="0">
                <a:solidFill>
                  <a:schemeClr val="bg1"/>
                </a:solidFill>
                <a:latin typeface="Open Sans"/>
              </a:rPr>
              <a:t>Paul declared that although he had not yet reached his final goal, he had left his past behind and was pressing forward toward the mark—the prize of salvation offered by Jesus Christ.</a:t>
            </a:r>
            <a:endParaRPr lang="en-US" dirty="0">
              <a:solidFill>
                <a:schemeClr val="bg1"/>
              </a:solidFill>
            </a:endParaRPr>
          </a:p>
        </p:txBody>
      </p:sp>
      <p:sp>
        <p:nvSpPr>
          <p:cNvPr id="7" name="Rectangle 6"/>
          <p:cNvSpPr/>
          <p:nvPr/>
        </p:nvSpPr>
        <p:spPr>
          <a:xfrm>
            <a:off x="5874327" y="5031708"/>
            <a:ext cx="6096000" cy="923330"/>
          </a:xfrm>
          <a:prstGeom prst="rect">
            <a:avLst/>
          </a:prstGeom>
        </p:spPr>
        <p:txBody>
          <a:bodyPr>
            <a:spAutoFit/>
          </a:bodyPr>
          <a:lstStyle/>
          <a:p>
            <a:r>
              <a:rPr lang="en-US" dirty="0">
                <a:solidFill>
                  <a:schemeClr val="bg1"/>
                </a:solidFill>
                <a:latin typeface="Open Sans"/>
              </a:rPr>
              <a:t>“There is no going back, but only forward. Rather than dwelling on the past, we should make the most of today, of the here and now, doing all we can.”</a:t>
            </a:r>
            <a:endParaRPr lang="en-US"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7924" y="4877233"/>
            <a:ext cx="1016642" cy="1346922"/>
          </a:xfrm>
          <a:prstGeom prst="rect">
            <a:avLst/>
          </a:prstGeom>
        </p:spPr>
      </p:pic>
      <p:pic>
        <p:nvPicPr>
          <p:cNvPr id="10242" name="Picture 2" descr="Image result for runner 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3167" y="1620982"/>
            <a:ext cx="2086841" cy="25042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44" name="Picture 4" descr="Image result for finish line icon"/>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71362" y="512618"/>
            <a:ext cx="2175164" cy="217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47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1.66667E-6 -1.48148E-6 L 0.25117 -0.03727 " pathEditMode="relative" rAng="0" ptsTypes="AA">
                                      <p:cBhvr>
                                        <p:cTn id="22" dur="2000" fill="hold"/>
                                        <p:tgtEl>
                                          <p:spTgt spid="10242"/>
                                        </p:tgtEl>
                                        <p:attrNameLst>
                                          <p:attrName>ppt_x</p:attrName>
                                          <p:attrName>ppt_y</p:attrName>
                                        </p:attrNameLst>
                                      </p:cBhvr>
                                      <p:rCtr x="12552"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#81 </a:t>
            </a:r>
            <a:r>
              <a:rPr lang="en-US" i="1" dirty="0">
                <a:solidFill>
                  <a:schemeClr val="bg1"/>
                </a:solidFill>
              </a:rPr>
              <a:t>Press Forward Saints</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You Can’t Close My Heart: Ghanaian Saints and the Freeze</a:t>
            </a:r>
            <a:r>
              <a:rPr lang="en-US" dirty="0">
                <a:solidFill>
                  <a:schemeClr val="bg1"/>
                </a:solidFill>
              </a:rPr>
              <a:t> (10:07)—</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45</a:t>
            </a:r>
          </a:p>
          <a:p>
            <a:pPr marL="342900" indent="-342900">
              <a:buFontTx/>
              <a:buAutoNum type="arabicPeriod"/>
            </a:pPr>
            <a:r>
              <a:rPr lang="en-US" i="1" dirty="0">
                <a:solidFill>
                  <a:schemeClr val="bg1"/>
                </a:solidFill>
              </a:rPr>
              <a:t>Discourses of Brigham Young,</a:t>
            </a:r>
            <a:r>
              <a:rPr lang="en-US" dirty="0">
                <a:solidFill>
                  <a:schemeClr val="bg1"/>
                </a:solidFill>
              </a:rPr>
              <a:t> sel. John A. </a:t>
            </a:r>
            <a:r>
              <a:rPr lang="en-US" dirty="0" err="1">
                <a:solidFill>
                  <a:schemeClr val="bg1"/>
                </a:solidFill>
              </a:rPr>
              <a:t>Widtsoe</a:t>
            </a:r>
            <a:r>
              <a:rPr lang="en-US" dirty="0">
                <a:solidFill>
                  <a:schemeClr val="bg1"/>
                </a:solidFill>
              </a:rPr>
              <a:t> [1954], 351</a:t>
            </a:r>
          </a:p>
          <a:p>
            <a:pPr marL="342900" indent="-342900">
              <a:buFontTx/>
              <a:buAutoNum type="arabicPeriod"/>
            </a:pPr>
            <a:r>
              <a:rPr lang="en-US" dirty="0">
                <a:solidFill>
                  <a:schemeClr val="bg1"/>
                </a:solidFill>
              </a:rPr>
              <a:t>Elder H. Burke Peterson (“Selflessness: A Pattern for Happiness,”</a:t>
            </a:r>
            <a:r>
              <a:rPr lang="en-US" i="1" dirty="0">
                <a:solidFill>
                  <a:schemeClr val="bg1"/>
                </a:solidFill>
              </a:rPr>
              <a:t> Ensign,</a:t>
            </a:r>
            <a:r>
              <a:rPr lang="en-US" dirty="0">
                <a:solidFill>
                  <a:schemeClr val="bg1"/>
                </a:solidFill>
              </a:rPr>
              <a:t> May 1985, 66).</a:t>
            </a:r>
          </a:p>
          <a:p>
            <a:pPr marL="342900" indent="-342900">
              <a:buFontTx/>
              <a:buAutoNum type="arabicPeriod"/>
            </a:pPr>
            <a:r>
              <a:rPr lang="en-US" dirty="0">
                <a:solidFill>
                  <a:schemeClr val="bg1"/>
                </a:solidFill>
              </a:rPr>
              <a:t>Elder M. Russell Ballard </a:t>
            </a:r>
            <a:r>
              <a:rPr lang="en-US" i="1" dirty="0">
                <a:solidFill>
                  <a:schemeClr val="bg1"/>
                </a:solidFill>
              </a:rPr>
              <a:t>Sharing the Gospel Using the Internet </a:t>
            </a:r>
            <a:r>
              <a:rPr lang="en-US" dirty="0">
                <a:solidFill>
                  <a:schemeClr val="bg1"/>
                </a:solidFill>
              </a:rPr>
              <a:t>July 2008 Ensign</a:t>
            </a:r>
          </a:p>
          <a:p>
            <a:pPr marL="342900" indent="-342900">
              <a:buFontTx/>
              <a:buAutoNum type="arabicPeriod"/>
            </a:pPr>
            <a:r>
              <a:rPr lang="en-US" dirty="0">
                <a:solidFill>
                  <a:schemeClr val="bg1"/>
                </a:solidFill>
              </a:rPr>
              <a:t>Life and Teachings of Jesus and His Apostles Chapter 44</a:t>
            </a:r>
          </a:p>
          <a:p>
            <a:pPr marL="342900" indent="-342900">
              <a:buFontTx/>
              <a:buAutoNum type="arabicPeriod"/>
            </a:pPr>
            <a:r>
              <a:rPr lang="en-US" dirty="0">
                <a:solidFill>
                  <a:schemeClr val="bg1"/>
                </a:solidFill>
              </a:rPr>
              <a:t>President Spencer W. Kimball  (“Becoming the Pure in Heart,”</a:t>
            </a:r>
            <a:r>
              <a:rPr lang="en-US" i="1" dirty="0">
                <a:solidFill>
                  <a:schemeClr val="bg1"/>
                </a:solidFill>
              </a:rPr>
              <a:t> Ensign,</a:t>
            </a:r>
            <a:r>
              <a:rPr lang="en-US" dirty="0">
                <a:solidFill>
                  <a:schemeClr val="bg1"/>
                </a:solidFill>
              </a:rPr>
              <a:t> May 1978, 81).</a:t>
            </a:r>
          </a:p>
          <a:p>
            <a:pPr marL="342900" indent="-342900">
              <a:buFontTx/>
              <a:buAutoNum type="arabicPeriod"/>
            </a:pPr>
            <a:r>
              <a:rPr lang="en-US" dirty="0">
                <a:solidFill>
                  <a:schemeClr val="bg1"/>
                </a:solidFill>
                <a:latin typeface="Open Sans"/>
              </a:rPr>
              <a:t>President Thomas S. Monson (“Finding Joy in the Journey,”</a:t>
            </a:r>
            <a:r>
              <a:rPr lang="en-US" i="1" dirty="0">
                <a:solidFill>
                  <a:schemeClr val="bg1"/>
                </a:solidFill>
                <a:latin typeface="Open Sans"/>
              </a:rPr>
              <a:t> Ensign</a:t>
            </a:r>
            <a:r>
              <a:rPr lang="en-US" dirty="0">
                <a:solidFill>
                  <a:schemeClr val="bg1"/>
                </a:solidFill>
                <a:latin typeface="Open Sans"/>
              </a:rPr>
              <a:t> or </a:t>
            </a:r>
            <a:r>
              <a:rPr lang="en-US" i="1" dirty="0">
                <a:solidFill>
                  <a:schemeClr val="bg1"/>
                </a:solidFill>
                <a:latin typeface="Open Sans"/>
              </a:rPr>
              <a:t>Liahona,</a:t>
            </a:r>
            <a:r>
              <a:rPr lang="en-US" dirty="0">
                <a:solidFill>
                  <a:schemeClr val="bg1"/>
                </a:solidFill>
                <a:latin typeface="Open Sans"/>
              </a:rPr>
              <a:t> Nov. 2008, 85).</a:t>
            </a: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6791036" y="1224974"/>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E4180887-EEA5-428D-9FD8-04A8BD407B90}"/>
              </a:ext>
            </a:extLst>
          </p:cNvPr>
          <p:cNvSpPr>
            <a:spLocks noGrp="1"/>
          </p:cNvSpPr>
          <p:nvPr/>
        </p:nvSpPr>
        <p:spPr>
          <a:xfrm>
            <a:off x="94086" y="641425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3296158"/>
              </p:ext>
            </p:extLst>
          </p:nvPr>
        </p:nvGraphicFramePr>
        <p:xfrm>
          <a:off x="0" y="0"/>
          <a:ext cx="6319318" cy="335280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cap="all" dirty="0">
                          <a:solidFill>
                            <a:schemeClr val="tx1"/>
                          </a:solidFill>
                          <a:effectLst/>
                          <a:latin typeface="+mn-lt"/>
                          <a:ea typeface="+mn-ea"/>
                          <a:cs typeface="+mn-cs"/>
                        </a:rPr>
                        <a:t>A LETTER FROM PAUL TO THE SAINTS IN PHILIPPI, MACEDONIA</a:t>
                      </a:r>
                    </a:p>
                    <a:p>
                      <a:pPr algn="ctr" fontAlgn="base"/>
                      <a:r>
                        <a:rPr lang="en-US" sz="1200" b="0" i="0" kern="1200" cap="all" dirty="0">
                          <a:solidFill>
                            <a:schemeClr val="tx1"/>
                          </a:solidFill>
                          <a:effectLst/>
                          <a:latin typeface="+mn-lt"/>
                          <a:ea typeface="+mn-ea"/>
                          <a:cs typeface="+mn-cs"/>
                        </a:rPr>
                        <a:t>WRITTEN WHILE UNDER ARREST IN ROME, CA. A.D. 60-62 (PHILIPPIANS)</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a:solidFill>
                            <a:srgbClr val="434444"/>
                          </a:solidFill>
                          <a:effectLst/>
                        </a:rPr>
                        <a:t>Paul’s Experiences in Teaching Christ</a:t>
                      </a:r>
                    </a:p>
                  </a:txBody>
                  <a:tcPr marL="95250" marR="95250" marT="66675" marB="66675" anchor="ctr"/>
                </a:tc>
                <a:tc>
                  <a:txBody>
                    <a:bodyPr/>
                    <a:lstStyle/>
                    <a:p>
                      <a:pPr algn="l" fontAlgn="base"/>
                      <a:r>
                        <a:rPr lang="en-US">
                          <a:solidFill>
                            <a:srgbClr val="434444"/>
                          </a:solidFill>
                          <a:effectLst/>
                        </a:rPr>
                        <a:t>1:1–26</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Be of One Spirit and One Mind</a:t>
                      </a:r>
                    </a:p>
                  </a:txBody>
                  <a:tcPr marL="95250" marR="95250" marT="66675" marB="66675" anchor="ctr"/>
                </a:tc>
                <a:tc>
                  <a:txBody>
                    <a:bodyPr/>
                    <a:lstStyle/>
                    <a:p>
                      <a:pPr algn="l" fontAlgn="base"/>
                      <a:r>
                        <a:rPr lang="en-US">
                          <a:solidFill>
                            <a:srgbClr val="434444"/>
                          </a:solidFill>
                          <a:effectLst/>
                        </a:rPr>
                        <a:t>1:27–30; 2:1–4</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a:solidFill>
                            <a:srgbClr val="434444"/>
                          </a:solidFill>
                          <a:effectLst/>
                        </a:rPr>
                        <a:t>The Equality of Father and Son</a:t>
                      </a:r>
                    </a:p>
                  </a:txBody>
                  <a:tcPr marL="95250" marR="95250" marT="66675" marB="66675" anchor="ctr"/>
                </a:tc>
                <a:tc>
                  <a:txBody>
                    <a:bodyPr/>
                    <a:lstStyle/>
                    <a:p>
                      <a:pPr algn="l" fontAlgn="base"/>
                      <a:r>
                        <a:rPr lang="en-US">
                          <a:solidFill>
                            <a:srgbClr val="434444"/>
                          </a:solidFill>
                          <a:effectLst/>
                        </a:rPr>
                        <a:t>2:5–8</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a:solidFill>
                            <a:srgbClr val="434444"/>
                          </a:solidFill>
                          <a:effectLst/>
                        </a:rPr>
                        <a:t>All Men Shall Bow and Confess Christ</a:t>
                      </a:r>
                    </a:p>
                  </a:txBody>
                  <a:tcPr marL="95250" marR="95250" marT="66675" marB="66675" anchor="ctr"/>
                </a:tc>
                <a:tc>
                  <a:txBody>
                    <a:bodyPr/>
                    <a:lstStyle/>
                    <a:p>
                      <a:pPr algn="l" fontAlgn="base"/>
                      <a:r>
                        <a:rPr lang="en-US">
                          <a:solidFill>
                            <a:srgbClr val="434444"/>
                          </a:solidFill>
                          <a:effectLst/>
                        </a:rPr>
                        <a:t>2:9–11</a:t>
                      </a:r>
                    </a:p>
                  </a:txBody>
                  <a:tcPr marL="95250" marR="95250" marT="66675" marB="66675" anchor="ctr"/>
                </a:tc>
                <a:extLst>
                  <a:ext uri="{0D108BD9-81ED-4DB2-BD59-A6C34878D82A}">
                    <a16:rowId xmlns:a16="http://schemas.microsoft.com/office/drawing/2014/main" val="10004"/>
                  </a:ext>
                </a:extLst>
              </a:tr>
              <a:tr h="228378">
                <a:tc>
                  <a:txBody>
                    <a:bodyPr/>
                    <a:lstStyle/>
                    <a:p>
                      <a:pPr algn="l" fontAlgn="base"/>
                      <a:r>
                        <a:rPr lang="en-US">
                          <a:solidFill>
                            <a:srgbClr val="434444"/>
                          </a:solidFill>
                          <a:effectLst/>
                        </a:rPr>
                        <a:t>“Work Out Your Own Salvation”</a:t>
                      </a:r>
                    </a:p>
                  </a:txBody>
                  <a:tcPr marL="95250" marR="95250" marT="66675" marB="66675" anchor="ctr"/>
                </a:tc>
                <a:tc>
                  <a:txBody>
                    <a:bodyPr/>
                    <a:lstStyle/>
                    <a:p>
                      <a:pPr algn="l" fontAlgn="base"/>
                      <a:r>
                        <a:rPr lang="en-US">
                          <a:solidFill>
                            <a:srgbClr val="434444"/>
                          </a:solidFill>
                          <a:effectLst/>
                        </a:rPr>
                        <a:t>2:12–18</a:t>
                      </a:r>
                    </a:p>
                  </a:txBody>
                  <a:tcPr marL="95250" marR="95250" marT="66675" marB="66675" anchor="ctr"/>
                </a:tc>
                <a:extLst>
                  <a:ext uri="{0D108BD9-81ED-4DB2-BD59-A6C34878D82A}">
                    <a16:rowId xmlns:a16="http://schemas.microsoft.com/office/drawing/2014/main" val="3999308071"/>
                  </a:ext>
                </a:extLst>
              </a:tr>
              <a:tr h="228378">
                <a:tc>
                  <a:txBody>
                    <a:bodyPr/>
                    <a:lstStyle/>
                    <a:p>
                      <a:pPr algn="l" fontAlgn="base"/>
                      <a:r>
                        <a:rPr lang="en-US">
                          <a:solidFill>
                            <a:srgbClr val="434444"/>
                          </a:solidFill>
                          <a:effectLst/>
                        </a:rPr>
                        <a:t>The Mission of Timothy and Epaphroditus</a:t>
                      </a:r>
                    </a:p>
                  </a:txBody>
                  <a:tcPr marL="95250" marR="95250" marT="66675" marB="66675" anchor="ctr"/>
                </a:tc>
                <a:tc>
                  <a:txBody>
                    <a:bodyPr/>
                    <a:lstStyle/>
                    <a:p>
                      <a:pPr algn="l" fontAlgn="base"/>
                      <a:r>
                        <a:rPr lang="en-US">
                          <a:solidFill>
                            <a:srgbClr val="434444"/>
                          </a:solidFill>
                          <a:effectLst/>
                        </a:rPr>
                        <a:t>2:19–30</a:t>
                      </a:r>
                    </a:p>
                  </a:txBody>
                  <a:tcPr marL="95250" marR="95250" marT="66675" marB="66675" anchor="ctr"/>
                </a:tc>
                <a:extLst>
                  <a:ext uri="{0D108BD9-81ED-4DB2-BD59-A6C34878D82A}">
                    <a16:rowId xmlns:a16="http://schemas.microsoft.com/office/drawing/2014/main" val="4164957475"/>
                  </a:ext>
                </a:extLst>
              </a:tr>
              <a:tr h="228378">
                <a:tc>
                  <a:txBody>
                    <a:bodyPr/>
                    <a:lstStyle/>
                    <a:p>
                      <a:pPr algn="l" fontAlgn="base"/>
                      <a:r>
                        <a:rPr lang="en-US">
                          <a:solidFill>
                            <a:srgbClr val="434444"/>
                          </a:solidFill>
                          <a:effectLst/>
                        </a:rPr>
                        <a:t>The Way of Salvation</a:t>
                      </a:r>
                    </a:p>
                  </a:txBody>
                  <a:tcPr marL="95250" marR="95250" marT="66675" marB="66675" anchor="ctr"/>
                </a:tc>
                <a:tc>
                  <a:txBody>
                    <a:bodyPr/>
                    <a:lstStyle/>
                    <a:p>
                      <a:pPr algn="l" fontAlgn="base"/>
                      <a:r>
                        <a:rPr lang="en-US" dirty="0">
                          <a:solidFill>
                            <a:srgbClr val="434444"/>
                          </a:solidFill>
                          <a:effectLst/>
                        </a:rPr>
                        <a:t>3:1–21</a:t>
                      </a:r>
                    </a:p>
                  </a:txBody>
                  <a:tcPr marL="95250" marR="95250" marT="66675" marB="66675" anchor="ctr"/>
                </a:tc>
                <a:extLst>
                  <a:ext uri="{0D108BD9-81ED-4DB2-BD59-A6C34878D82A}">
                    <a16:rowId xmlns:a16="http://schemas.microsoft.com/office/drawing/2014/main" val="100892128"/>
                  </a:ext>
                </a:extLst>
              </a:tr>
            </a:tbl>
          </a:graphicData>
        </a:graphic>
      </p:graphicFrame>
      <p:sp>
        <p:nvSpPr>
          <p:cNvPr id="3" name="TextBox 2"/>
          <p:cNvSpPr txBox="1"/>
          <p:nvPr/>
        </p:nvSpPr>
        <p:spPr>
          <a:xfrm>
            <a:off x="0" y="3355422"/>
            <a:ext cx="5540721" cy="246221"/>
          </a:xfrm>
          <a:prstGeom prst="rect">
            <a:avLst/>
          </a:prstGeom>
          <a:noFill/>
        </p:spPr>
        <p:txBody>
          <a:bodyPr wrap="square" rtlCol="0">
            <a:spAutoFit/>
          </a:bodyPr>
          <a:lstStyle/>
          <a:p>
            <a:r>
              <a:rPr lang="en-US" sz="1000" dirty="0"/>
              <a:t>Life and Teachings of Jesus and His Apostles Chapter 44</a:t>
            </a:r>
          </a:p>
        </p:txBody>
      </p:sp>
      <p:sp>
        <p:nvSpPr>
          <p:cNvPr id="4" name="Rectangle 3"/>
          <p:cNvSpPr/>
          <p:nvPr/>
        </p:nvSpPr>
        <p:spPr>
          <a:xfrm>
            <a:off x="6328064" y="3231654"/>
            <a:ext cx="5091785" cy="1938992"/>
          </a:xfrm>
          <a:prstGeom prst="rect">
            <a:avLst/>
          </a:prstGeom>
          <a:ln>
            <a:solidFill>
              <a:schemeClr val="tx1"/>
            </a:solidFill>
          </a:ln>
        </p:spPr>
        <p:txBody>
          <a:bodyPr wrap="square">
            <a:spAutoFit/>
          </a:bodyPr>
          <a:lstStyle/>
          <a:p>
            <a:r>
              <a:rPr lang="en-US" sz="1200" b="1" dirty="0">
                <a:solidFill>
                  <a:srgbClr val="333333"/>
                </a:solidFill>
              </a:rPr>
              <a:t>First Corinthians </a:t>
            </a:r>
            <a:r>
              <a:rPr lang="en-US" sz="1200" dirty="0">
                <a:solidFill>
                  <a:srgbClr val="333333"/>
                </a:solidFill>
              </a:rPr>
              <a:t>reveals the problems, pressures, and struggles of a church called out of a pagan society.</a:t>
            </a:r>
          </a:p>
          <a:p>
            <a:r>
              <a:rPr lang="en-US" sz="1200" dirty="0">
                <a:solidFill>
                  <a:srgbClr val="333333"/>
                </a:solidFill>
              </a:rPr>
              <a:t>The oldest recorded title of this epistle is </a:t>
            </a:r>
            <a:r>
              <a:rPr lang="en-US" sz="1200" i="1" dirty="0">
                <a:solidFill>
                  <a:srgbClr val="333333"/>
                </a:solidFill>
              </a:rPr>
              <a:t>Pros </a:t>
            </a:r>
            <a:r>
              <a:rPr lang="en-US" sz="1200" i="1" dirty="0" err="1">
                <a:solidFill>
                  <a:srgbClr val="333333"/>
                </a:solidFill>
              </a:rPr>
              <a:t>Korinthious</a:t>
            </a:r>
            <a:r>
              <a:rPr lang="en-US" sz="1200" i="1" dirty="0">
                <a:solidFill>
                  <a:srgbClr val="333333"/>
                </a:solidFill>
              </a:rPr>
              <a:t> A, </a:t>
            </a:r>
            <a:r>
              <a:rPr lang="en-US" sz="1200" dirty="0">
                <a:solidFill>
                  <a:srgbClr val="333333"/>
                </a:solidFill>
              </a:rPr>
              <a:t>in effect, the “First to the Corinthians.” The </a:t>
            </a:r>
            <a:r>
              <a:rPr lang="en-US" sz="1200" i="1" dirty="0">
                <a:solidFill>
                  <a:srgbClr val="333333"/>
                </a:solidFill>
              </a:rPr>
              <a:t>A </a:t>
            </a:r>
            <a:r>
              <a:rPr lang="en-US" sz="1200" dirty="0">
                <a:solidFill>
                  <a:srgbClr val="333333"/>
                </a:solidFill>
              </a:rPr>
              <a:t>was no doubt a later addition to distinguish this book from Second Corinthians. </a:t>
            </a:r>
          </a:p>
          <a:p>
            <a:endParaRPr lang="en-US" sz="1200" dirty="0">
              <a:solidFill>
                <a:srgbClr val="333333"/>
              </a:solidFill>
            </a:endParaRPr>
          </a:p>
          <a:p>
            <a:r>
              <a:rPr lang="en-US" sz="1200" dirty="0">
                <a:solidFill>
                  <a:srgbClr val="333333"/>
                </a:solidFill>
              </a:rPr>
              <a:t>In Paul’s day the population of Corinth was approximately 700,000, about 2/3 of whom were slaves.</a:t>
            </a:r>
          </a:p>
          <a:p>
            <a:r>
              <a:rPr lang="en-US" sz="1200" dirty="0">
                <a:solidFill>
                  <a:srgbClr val="333333"/>
                </a:solidFill>
              </a:rPr>
              <a:t>Greek philosophy influenced any speculative thought that was there. “Talk Thru the Bible” by Bruce Wilkinson and Kenneth Boa pp. 382-383</a:t>
            </a:r>
            <a:endParaRPr lang="en-US" sz="1200" dirty="0"/>
          </a:p>
        </p:txBody>
      </p:sp>
      <p:sp>
        <p:nvSpPr>
          <p:cNvPr id="5" name="Rectangle 4"/>
          <p:cNvSpPr/>
          <p:nvPr/>
        </p:nvSpPr>
        <p:spPr>
          <a:xfrm>
            <a:off x="83128" y="3705613"/>
            <a:ext cx="6244936" cy="1754326"/>
          </a:xfrm>
          <a:prstGeom prst="rect">
            <a:avLst/>
          </a:prstGeom>
          <a:ln>
            <a:solidFill>
              <a:schemeClr val="tx1"/>
            </a:solidFill>
          </a:ln>
        </p:spPr>
        <p:txBody>
          <a:bodyPr wrap="square">
            <a:spAutoFit/>
          </a:bodyPr>
          <a:lstStyle/>
          <a:p>
            <a:r>
              <a:rPr lang="en-US" sz="1200" b="1" dirty="0"/>
              <a:t>Philippians 1:12-18:</a:t>
            </a:r>
          </a:p>
          <a:p>
            <a:r>
              <a:rPr lang="en-US" sz="1200" dirty="0"/>
              <a:t>Brigham Young once said-so I am informed-that you cannot hurt Mormonism it is like a rubber ball: every time you kick it the farther it goes. It is my experience, and is history, that where men persecute the church, or the principles of it, and those who preside in Israel, they often make friends for the Latter-day Saints. Samuel O. </a:t>
            </a:r>
            <a:r>
              <a:rPr lang="en-US" sz="1200" dirty="0" err="1"/>
              <a:t>Bennion</a:t>
            </a:r>
            <a:r>
              <a:rPr lang="en-US" sz="1200" dirty="0"/>
              <a:t> (</a:t>
            </a:r>
            <a:r>
              <a:rPr lang="en-US" sz="1200" i="1" dirty="0"/>
              <a:t>Conference Report, April 1913</a:t>
            </a:r>
            <a:r>
              <a:rPr lang="en-US" sz="1200" dirty="0"/>
              <a:t>, Second Day-Morning Session 31.)</a:t>
            </a:r>
          </a:p>
          <a:p>
            <a:endParaRPr lang="en-US" sz="1200" dirty="0"/>
          </a:p>
          <a:p>
            <a:r>
              <a:rPr lang="en-US" sz="1200" dirty="0"/>
              <a:t>When men open their lips against these truths they do not injure me, but injure themselves. (</a:t>
            </a:r>
            <a:r>
              <a:rPr lang="en-US" sz="1200" i="1" dirty="0"/>
              <a:t>Teachings of the Prophet Joseph Smith, </a:t>
            </a:r>
            <a:r>
              <a:rPr lang="en-US" sz="1200" dirty="0"/>
              <a:t>373)</a:t>
            </a:r>
          </a:p>
        </p:txBody>
      </p:sp>
      <p:sp>
        <p:nvSpPr>
          <p:cNvPr id="6" name="Rectangle 5"/>
          <p:cNvSpPr/>
          <p:nvPr/>
        </p:nvSpPr>
        <p:spPr>
          <a:xfrm>
            <a:off x="6313714" y="0"/>
            <a:ext cx="5878286" cy="3231654"/>
          </a:xfrm>
          <a:prstGeom prst="rect">
            <a:avLst/>
          </a:prstGeom>
          <a:ln>
            <a:solidFill>
              <a:schemeClr val="tx1"/>
            </a:solidFill>
          </a:ln>
        </p:spPr>
        <p:txBody>
          <a:bodyPr wrap="square">
            <a:spAutoFit/>
          </a:bodyPr>
          <a:lstStyle/>
          <a:p>
            <a:pPr fontAlgn="base"/>
            <a:r>
              <a:rPr lang="en-US" sz="1200" b="1" dirty="0"/>
              <a:t>Working Out Salvation Philippians 2:12:</a:t>
            </a:r>
          </a:p>
          <a:p>
            <a:pPr fontAlgn="base"/>
            <a:r>
              <a:rPr lang="en-US" sz="1200" dirty="0"/>
              <a:t>“An outstanding doctrine of the Church is that each individual carries the responsibility to work out his own salvation, and salvation is a process of gradual development. The Church does not accept the doctrine that a mere murmured belief in Jesus Christ is all that is necessary. A man may say he believes, but if he does nothing to make that belief or faith a moving power to do, to accomplish, to produce soul growth, his professing will avail him nothing. ‘Work out your salvation’ is an exhortation to demonstrate by activity, by thoughtful, obedient effort the reality of faith. But this must be done with a consciousness that absolute dependence upon self may produce pride and weakness that will bring failure. With ‘fear and trembling’ we should seek the strength and grace of God for inspiration to obtain the final victory.</a:t>
            </a:r>
          </a:p>
          <a:p>
            <a:pPr fontAlgn="base"/>
            <a:r>
              <a:rPr lang="en-US" sz="1200" dirty="0"/>
              <a:t>“To work out one’s salvation is not to sit idly by dreaming and yearning for God miraculously to thrust bounteous blessings into our laps. It is to perform daily, hourly, momentarily, if necessary, the immediate task or duty at hand, and to continue happily in such performance as the years come and go, leaving the fruits of such labors either for self or for others to be bestowed as a just and beneficent Father may determine.” (David O. McKay in </a:t>
            </a:r>
            <a:r>
              <a:rPr lang="en-US" sz="1200" i="1" dirty="0"/>
              <a:t>CR,</a:t>
            </a:r>
            <a:r>
              <a:rPr lang="en-US" sz="1200" dirty="0"/>
              <a:t> Apr. 1957, p. 7.)</a:t>
            </a:r>
          </a:p>
        </p:txBody>
      </p:sp>
    </p:spTree>
    <p:extLst>
      <p:ext uri="{BB962C8B-B14F-4D97-AF65-F5344CB8AC3E}">
        <p14:creationId xmlns:p14="http://schemas.microsoft.com/office/powerpoint/2010/main" val="150760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05743" y="1095468"/>
            <a:ext cx="3005750" cy="2031325"/>
          </a:xfrm>
          <a:prstGeom prst="rect">
            <a:avLst/>
          </a:prstGeom>
          <a:noFill/>
        </p:spPr>
        <p:txBody>
          <a:bodyPr wrap="square" rtlCol="0">
            <a:spAutoFit/>
          </a:bodyPr>
          <a:lstStyle/>
          <a:p>
            <a:r>
              <a:rPr lang="en-US" dirty="0">
                <a:solidFill>
                  <a:schemeClr val="bg1"/>
                </a:solidFill>
              </a:rPr>
              <a:t>This is Paul’s first imprisonment in Rome. From there he preached for 10 years to the Philippians. </a:t>
            </a:r>
          </a:p>
          <a:p>
            <a:endParaRPr lang="en-US" dirty="0">
              <a:solidFill>
                <a:schemeClr val="bg1"/>
              </a:solidFill>
            </a:endParaRPr>
          </a:p>
          <a:p>
            <a:r>
              <a:rPr lang="en-US" dirty="0">
                <a:solidFill>
                  <a:schemeClr val="bg1"/>
                </a:solidFill>
              </a:rPr>
              <a:t>Philippians was the first city in Europe to receive the gospel.</a:t>
            </a:r>
          </a:p>
        </p:txBody>
      </p:sp>
      <p:sp>
        <p:nvSpPr>
          <p:cNvPr id="6" name="TextBox 5"/>
          <p:cNvSpPr txBox="1"/>
          <p:nvPr/>
        </p:nvSpPr>
        <p:spPr>
          <a:xfrm>
            <a:off x="63374"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Philippi</a:t>
            </a:r>
            <a:endParaRPr lang="en-US" sz="4400" dirty="0">
              <a:solidFill>
                <a:schemeClr val="bg1"/>
              </a:solidFill>
              <a:latin typeface="AR ESSENCE" panose="02000000000000000000" pitchFamily="2"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8437828" y="2758329"/>
            <a:ext cx="3548960" cy="3693319"/>
          </a:xfrm>
          <a:prstGeom prst="rect">
            <a:avLst/>
          </a:prstGeom>
        </p:spPr>
        <p:txBody>
          <a:bodyPr wrap="square">
            <a:spAutoFit/>
          </a:bodyPr>
          <a:lstStyle/>
          <a:p>
            <a:r>
              <a:rPr lang="en-US" dirty="0">
                <a:solidFill>
                  <a:schemeClr val="bg1"/>
                </a:solidFill>
              </a:rPr>
              <a:t>A Woman named Lydia and her household were Paul’s first converts. </a:t>
            </a:r>
          </a:p>
          <a:p>
            <a:endParaRPr lang="en-US" dirty="0">
              <a:solidFill>
                <a:schemeClr val="bg1"/>
              </a:solidFill>
            </a:endParaRPr>
          </a:p>
          <a:p>
            <a:r>
              <a:rPr lang="en-US" dirty="0">
                <a:solidFill>
                  <a:schemeClr val="bg1"/>
                </a:solidFill>
              </a:rPr>
              <a:t>The Philippians sent Paul gifts while he was in prison. </a:t>
            </a:r>
            <a:r>
              <a:rPr lang="en-US" dirty="0" err="1">
                <a:solidFill>
                  <a:schemeClr val="bg1"/>
                </a:solidFill>
              </a:rPr>
              <a:t>Epaphroditus</a:t>
            </a:r>
            <a:r>
              <a:rPr lang="en-US" dirty="0">
                <a:solidFill>
                  <a:schemeClr val="bg1"/>
                </a:solidFill>
              </a:rPr>
              <a:t>, the gift bearer, got ill and had to return home. Paul sent a letter of thanksgiving.</a:t>
            </a:r>
          </a:p>
          <a:p>
            <a:endParaRPr lang="en-US" dirty="0">
              <a:solidFill>
                <a:schemeClr val="bg1"/>
              </a:solidFill>
            </a:endParaRPr>
          </a:p>
          <a:p>
            <a:r>
              <a:rPr lang="en-US" dirty="0">
                <a:solidFill>
                  <a:schemeClr val="bg1"/>
                </a:solidFill>
              </a:rPr>
              <a:t>Timothy may have acted as Paul’s scribe, writing the letter under Paul’s direction.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211" r="2781"/>
          <a:stretch/>
        </p:blipFill>
        <p:spPr>
          <a:xfrm>
            <a:off x="150467" y="190122"/>
            <a:ext cx="4837994" cy="2716041"/>
          </a:xfrm>
          <a:prstGeom prst="rect">
            <a:avLst/>
          </a:prstGeom>
        </p:spPr>
      </p:pic>
      <p:grpSp>
        <p:nvGrpSpPr>
          <p:cNvPr id="50" name="Group 49"/>
          <p:cNvGrpSpPr/>
          <p:nvPr/>
        </p:nvGrpSpPr>
        <p:grpSpPr>
          <a:xfrm>
            <a:off x="5075707" y="3554924"/>
            <a:ext cx="1514556" cy="2755342"/>
            <a:chOff x="4278503" y="1662749"/>
            <a:chExt cx="2203117" cy="4008000"/>
          </a:xfrm>
        </p:grpSpPr>
        <p:sp>
          <p:nvSpPr>
            <p:cNvPr id="51" name="Oval 50"/>
            <p:cNvSpPr/>
            <p:nvPr/>
          </p:nvSpPr>
          <p:spPr>
            <a:xfrm rot="2332152">
              <a:off x="5167004" y="4957678"/>
              <a:ext cx="387615" cy="7130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8708024">
              <a:off x="5568106" y="4998219"/>
              <a:ext cx="405889" cy="72532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000137" y="3987336"/>
              <a:ext cx="449826" cy="7130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767211" y="3987336"/>
              <a:ext cx="441661" cy="7130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a:off x="4724400" y="1752599"/>
              <a:ext cx="1447800" cy="243840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733689" flipH="1">
              <a:off x="4826573" y="3214319"/>
              <a:ext cx="923142" cy="1361317"/>
            </a:xfrm>
            <a:prstGeom prst="trapezoid">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19866311">
              <a:off x="5485960" y="3149495"/>
              <a:ext cx="923142" cy="1361317"/>
            </a:xfrm>
            <a:prstGeom prst="trapezoid">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erge 57"/>
            <p:cNvSpPr/>
            <p:nvPr/>
          </p:nvSpPr>
          <p:spPr>
            <a:xfrm rot="10800000">
              <a:off x="5011058" y="2820492"/>
              <a:ext cx="1186896" cy="2526223"/>
            </a:xfrm>
            <a:prstGeom prst="flowChartMerg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lowchart: Merge 58"/>
            <p:cNvSpPr/>
            <p:nvPr/>
          </p:nvSpPr>
          <p:spPr>
            <a:xfrm>
              <a:off x="5310035" y="3031549"/>
              <a:ext cx="597105" cy="566839"/>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apezoid 59"/>
            <p:cNvSpPr/>
            <p:nvPr/>
          </p:nvSpPr>
          <p:spPr>
            <a:xfrm rot="393591" flipH="1">
              <a:off x="5025485" y="3168938"/>
              <a:ext cx="561618" cy="2204190"/>
            </a:xfrm>
            <a:prstGeom prst="trapezoid">
              <a:avLst>
                <a:gd name="adj" fmla="val 37426"/>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1062122">
              <a:off x="5671294" y="3167938"/>
              <a:ext cx="561618" cy="2183721"/>
            </a:xfrm>
            <a:prstGeom prst="trapezoid">
              <a:avLst>
                <a:gd name="adj" fmla="val 35557"/>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147188" y="1977772"/>
              <a:ext cx="922799" cy="1296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a:off x="4945118" y="1752600"/>
              <a:ext cx="1150882" cy="61412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105"/>
            <p:cNvSpPr/>
            <p:nvPr/>
          </p:nvSpPr>
          <p:spPr>
            <a:xfrm rot="20909514" flipH="1">
              <a:off x="4278503" y="1662749"/>
              <a:ext cx="2203117" cy="2212278"/>
            </a:xfrm>
            <a:custGeom>
              <a:avLst/>
              <a:gdLst>
                <a:gd name="connsiteX0" fmla="*/ 720516 w 2203117"/>
                <a:gd name="connsiteY0" fmla="*/ 34642 h 2225507"/>
                <a:gd name="connsiteX1" fmla="*/ 131444 w 2203117"/>
                <a:gd name="connsiteY1" fmla="*/ 387866 h 2225507"/>
                <a:gd name="connsiteX2" fmla="*/ 153530 w 2203117"/>
                <a:gd name="connsiteY2" fmla="*/ 430386 h 2225507"/>
                <a:gd name="connsiteX3" fmla="*/ 189468 w 2203117"/>
                <a:gd name="connsiteY3" fmla="*/ 457625 h 2225507"/>
                <a:gd name="connsiteX4" fmla="*/ 178832 w 2203117"/>
                <a:gd name="connsiteY4" fmla="*/ 585022 h 2225507"/>
                <a:gd name="connsiteX5" fmla="*/ 0 w 2203117"/>
                <a:gd name="connsiteY5" fmla="*/ 2089457 h 2225507"/>
                <a:gd name="connsiteX6" fmla="*/ 585397 w 2203117"/>
                <a:gd name="connsiteY6" fmla="*/ 2033469 h 2225507"/>
                <a:gd name="connsiteX7" fmla="*/ 512904 w 2203117"/>
                <a:gd name="connsiteY7" fmla="*/ 515903 h 2225507"/>
                <a:gd name="connsiteX8" fmla="*/ 561101 w 2203117"/>
                <a:gd name="connsiteY8" fmla="*/ 515345 h 2225507"/>
                <a:gd name="connsiteX9" fmla="*/ 811730 w 2203117"/>
                <a:gd name="connsiteY9" fmla="*/ 482650 h 2225507"/>
                <a:gd name="connsiteX10" fmla="*/ 938714 w 2203117"/>
                <a:gd name="connsiteY10" fmla="*/ 452057 h 2225507"/>
                <a:gd name="connsiteX11" fmla="*/ 1055050 w 2203117"/>
                <a:gd name="connsiteY11" fmla="*/ 414794 h 2225507"/>
                <a:gd name="connsiteX12" fmla="*/ 1633499 w 2203117"/>
                <a:gd name="connsiteY12" fmla="*/ 1745111 h 2225507"/>
                <a:gd name="connsiteX13" fmla="*/ 2203117 w 2203117"/>
                <a:gd name="connsiteY13" fmla="*/ 1520634 h 2225507"/>
                <a:gd name="connsiteX14" fmla="*/ 1398159 w 2203117"/>
                <a:gd name="connsiteY14" fmla="*/ 323549 h 2225507"/>
                <a:gd name="connsiteX15" fmla="*/ 1349811 w 2203117"/>
                <a:gd name="connsiteY15" fmla="*/ 245341 h 2225507"/>
                <a:gd name="connsiteX16" fmla="*/ 1368678 w 2203117"/>
                <a:gd name="connsiteY16" fmla="*/ 226773 h 2225507"/>
                <a:gd name="connsiteX17" fmla="*/ 1400802 w 2203117"/>
                <a:gd name="connsiteY17" fmla="*/ 129426 h 2225507"/>
                <a:gd name="connsiteX18" fmla="*/ 720516 w 2203117"/>
                <a:gd name="connsiteY18" fmla="*/ 34642 h 2225507"/>
                <a:gd name="connsiteX0" fmla="*/ 720516 w 2203117"/>
                <a:gd name="connsiteY0" fmla="*/ 21413 h 2212278"/>
                <a:gd name="connsiteX1" fmla="*/ 131444 w 2203117"/>
                <a:gd name="connsiteY1" fmla="*/ 374637 h 2212278"/>
                <a:gd name="connsiteX2" fmla="*/ 153530 w 2203117"/>
                <a:gd name="connsiteY2" fmla="*/ 417157 h 2212278"/>
                <a:gd name="connsiteX3" fmla="*/ 189468 w 2203117"/>
                <a:gd name="connsiteY3" fmla="*/ 444396 h 2212278"/>
                <a:gd name="connsiteX4" fmla="*/ 178832 w 2203117"/>
                <a:gd name="connsiteY4" fmla="*/ 571793 h 2212278"/>
                <a:gd name="connsiteX5" fmla="*/ 0 w 2203117"/>
                <a:gd name="connsiteY5" fmla="*/ 2076228 h 2212278"/>
                <a:gd name="connsiteX6" fmla="*/ 585397 w 2203117"/>
                <a:gd name="connsiteY6" fmla="*/ 2020240 h 2212278"/>
                <a:gd name="connsiteX7" fmla="*/ 512904 w 2203117"/>
                <a:gd name="connsiteY7" fmla="*/ 502674 h 2212278"/>
                <a:gd name="connsiteX8" fmla="*/ 561101 w 2203117"/>
                <a:gd name="connsiteY8" fmla="*/ 502116 h 2212278"/>
                <a:gd name="connsiteX9" fmla="*/ 811730 w 2203117"/>
                <a:gd name="connsiteY9" fmla="*/ 469421 h 2212278"/>
                <a:gd name="connsiteX10" fmla="*/ 938714 w 2203117"/>
                <a:gd name="connsiteY10" fmla="*/ 438828 h 2212278"/>
                <a:gd name="connsiteX11" fmla="*/ 1055050 w 2203117"/>
                <a:gd name="connsiteY11" fmla="*/ 401565 h 2212278"/>
                <a:gd name="connsiteX12" fmla="*/ 1633499 w 2203117"/>
                <a:gd name="connsiteY12" fmla="*/ 1731882 h 2212278"/>
                <a:gd name="connsiteX13" fmla="*/ 2203117 w 2203117"/>
                <a:gd name="connsiteY13" fmla="*/ 1507405 h 2212278"/>
                <a:gd name="connsiteX14" fmla="*/ 1398159 w 2203117"/>
                <a:gd name="connsiteY14" fmla="*/ 310320 h 2212278"/>
                <a:gd name="connsiteX15" fmla="*/ 1349811 w 2203117"/>
                <a:gd name="connsiteY15" fmla="*/ 232112 h 2212278"/>
                <a:gd name="connsiteX16" fmla="*/ 1368678 w 2203117"/>
                <a:gd name="connsiteY16" fmla="*/ 213544 h 2212278"/>
                <a:gd name="connsiteX17" fmla="*/ 1303459 w 2203117"/>
                <a:gd name="connsiteY17" fmla="*/ 118242 h 2212278"/>
                <a:gd name="connsiteX18" fmla="*/ 720516 w 2203117"/>
                <a:gd name="connsiteY18" fmla="*/ 21413 h 2212278"/>
                <a:gd name="connsiteX0" fmla="*/ 720516 w 2203117"/>
                <a:gd name="connsiteY0" fmla="*/ 21413 h 2212278"/>
                <a:gd name="connsiteX1" fmla="*/ 131444 w 2203117"/>
                <a:gd name="connsiteY1" fmla="*/ 374637 h 2212278"/>
                <a:gd name="connsiteX2" fmla="*/ 153530 w 2203117"/>
                <a:gd name="connsiteY2" fmla="*/ 417157 h 2212278"/>
                <a:gd name="connsiteX3" fmla="*/ 266270 w 2203117"/>
                <a:gd name="connsiteY3" fmla="*/ 428759 h 2212278"/>
                <a:gd name="connsiteX4" fmla="*/ 178832 w 2203117"/>
                <a:gd name="connsiteY4" fmla="*/ 571793 h 2212278"/>
                <a:gd name="connsiteX5" fmla="*/ 0 w 2203117"/>
                <a:gd name="connsiteY5" fmla="*/ 2076228 h 2212278"/>
                <a:gd name="connsiteX6" fmla="*/ 585397 w 2203117"/>
                <a:gd name="connsiteY6" fmla="*/ 2020240 h 2212278"/>
                <a:gd name="connsiteX7" fmla="*/ 512904 w 2203117"/>
                <a:gd name="connsiteY7" fmla="*/ 502674 h 2212278"/>
                <a:gd name="connsiteX8" fmla="*/ 561101 w 2203117"/>
                <a:gd name="connsiteY8" fmla="*/ 502116 h 2212278"/>
                <a:gd name="connsiteX9" fmla="*/ 811730 w 2203117"/>
                <a:gd name="connsiteY9" fmla="*/ 469421 h 2212278"/>
                <a:gd name="connsiteX10" fmla="*/ 938714 w 2203117"/>
                <a:gd name="connsiteY10" fmla="*/ 438828 h 2212278"/>
                <a:gd name="connsiteX11" fmla="*/ 1055050 w 2203117"/>
                <a:gd name="connsiteY11" fmla="*/ 401565 h 2212278"/>
                <a:gd name="connsiteX12" fmla="*/ 1633499 w 2203117"/>
                <a:gd name="connsiteY12" fmla="*/ 1731882 h 2212278"/>
                <a:gd name="connsiteX13" fmla="*/ 2203117 w 2203117"/>
                <a:gd name="connsiteY13" fmla="*/ 1507405 h 2212278"/>
                <a:gd name="connsiteX14" fmla="*/ 1398159 w 2203117"/>
                <a:gd name="connsiteY14" fmla="*/ 310320 h 2212278"/>
                <a:gd name="connsiteX15" fmla="*/ 1349811 w 2203117"/>
                <a:gd name="connsiteY15" fmla="*/ 232112 h 2212278"/>
                <a:gd name="connsiteX16" fmla="*/ 1368678 w 2203117"/>
                <a:gd name="connsiteY16" fmla="*/ 213544 h 2212278"/>
                <a:gd name="connsiteX17" fmla="*/ 1303459 w 2203117"/>
                <a:gd name="connsiteY17" fmla="*/ 118242 h 2212278"/>
                <a:gd name="connsiteX18" fmla="*/ 720516 w 2203117"/>
                <a:gd name="connsiteY18" fmla="*/ 21413 h 2212278"/>
                <a:gd name="connsiteX0" fmla="*/ 720516 w 2203117"/>
                <a:gd name="connsiteY0" fmla="*/ 21413 h 2212278"/>
                <a:gd name="connsiteX1" fmla="*/ 131444 w 2203117"/>
                <a:gd name="connsiteY1" fmla="*/ 374637 h 2212278"/>
                <a:gd name="connsiteX2" fmla="*/ 153530 w 2203117"/>
                <a:gd name="connsiteY2" fmla="*/ 417157 h 2212278"/>
                <a:gd name="connsiteX3" fmla="*/ 163868 w 2203117"/>
                <a:gd name="connsiteY3" fmla="*/ 449608 h 2212278"/>
                <a:gd name="connsiteX4" fmla="*/ 178832 w 2203117"/>
                <a:gd name="connsiteY4" fmla="*/ 571793 h 2212278"/>
                <a:gd name="connsiteX5" fmla="*/ 0 w 2203117"/>
                <a:gd name="connsiteY5" fmla="*/ 2076228 h 2212278"/>
                <a:gd name="connsiteX6" fmla="*/ 585397 w 2203117"/>
                <a:gd name="connsiteY6" fmla="*/ 2020240 h 2212278"/>
                <a:gd name="connsiteX7" fmla="*/ 512904 w 2203117"/>
                <a:gd name="connsiteY7" fmla="*/ 502674 h 2212278"/>
                <a:gd name="connsiteX8" fmla="*/ 561101 w 2203117"/>
                <a:gd name="connsiteY8" fmla="*/ 502116 h 2212278"/>
                <a:gd name="connsiteX9" fmla="*/ 811730 w 2203117"/>
                <a:gd name="connsiteY9" fmla="*/ 469421 h 2212278"/>
                <a:gd name="connsiteX10" fmla="*/ 938714 w 2203117"/>
                <a:gd name="connsiteY10" fmla="*/ 438828 h 2212278"/>
                <a:gd name="connsiteX11" fmla="*/ 1055050 w 2203117"/>
                <a:gd name="connsiteY11" fmla="*/ 401565 h 2212278"/>
                <a:gd name="connsiteX12" fmla="*/ 1633499 w 2203117"/>
                <a:gd name="connsiteY12" fmla="*/ 1731882 h 2212278"/>
                <a:gd name="connsiteX13" fmla="*/ 2203117 w 2203117"/>
                <a:gd name="connsiteY13" fmla="*/ 1507405 h 2212278"/>
                <a:gd name="connsiteX14" fmla="*/ 1398159 w 2203117"/>
                <a:gd name="connsiteY14" fmla="*/ 310320 h 2212278"/>
                <a:gd name="connsiteX15" fmla="*/ 1349811 w 2203117"/>
                <a:gd name="connsiteY15" fmla="*/ 232112 h 2212278"/>
                <a:gd name="connsiteX16" fmla="*/ 1368678 w 2203117"/>
                <a:gd name="connsiteY16" fmla="*/ 213544 h 2212278"/>
                <a:gd name="connsiteX17" fmla="*/ 1303459 w 2203117"/>
                <a:gd name="connsiteY17" fmla="*/ 118242 h 2212278"/>
                <a:gd name="connsiteX18" fmla="*/ 720516 w 2203117"/>
                <a:gd name="connsiteY18" fmla="*/ 21413 h 22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3117" h="2212278">
                  <a:moveTo>
                    <a:pt x="720516" y="21413"/>
                  </a:moveTo>
                  <a:cubicBezTo>
                    <a:pt x="525180" y="64145"/>
                    <a:pt x="106256" y="250923"/>
                    <a:pt x="131444" y="374637"/>
                  </a:cubicBezTo>
                  <a:cubicBezTo>
                    <a:pt x="134593" y="390102"/>
                    <a:pt x="142107" y="404296"/>
                    <a:pt x="153530" y="417157"/>
                  </a:cubicBezTo>
                  <a:lnTo>
                    <a:pt x="163868" y="449608"/>
                  </a:lnTo>
                  <a:lnTo>
                    <a:pt x="178832" y="571793"/>
                  </a:lnTo>
                  <a:cubicBezTo>
                    <a:pt x="150448" y="1071128"/>
                    <a:pt x="200131" y="1565106"/>
                    <a:pt x="0" y="2076228"/>
                  </a:cubicBezTo>
                  <a:cubicBezTo>
                    <a:pt x="223923" y="2412156"/>
                    <a:pt x="361475" y="2020240"/>
                    <a:pt x="585397" y="2020240"/>
                  </a:cubicBezTo>
                  <a:lnTo>
                    <a:pt x="512904" y="502674"/>
                  </a:lnTo>
                  <a:lnTo>
                    <a:pt x="561101" y="502116"/>
                  </a:lnTo>
                  <a:cubicBezTo>
                    <a:pt x="639340" y="497992"/>
                    <a:pt x="724100" y="487263"/>
                    <a:pt x="811730" y="469421"/>
                  </a:cubicBezTo>
                  <a:cubicBezTo>
                    <a:pt x="855546" y="460501"/>
                    <a:pt x="898005" y="450224"/>
                    <a:pt x="938714" y="438828"/>
                  </a:cubicBezTo>
                  <a:lnTo>
                    <a:pt x="1055050" y="401565"/>
                  </a:lnTo>
                  <a:lnTo>
                    <a:pt x="1633499" y="1731882"/>
                  </a:lnTo>
                  <a:cubicBezTo>
                    <a:pt x="1842301" y="1627792"/>
                    <a:pt x="2136821" y="1897356"/>
                    <a:pt x="2203117" y="1507405"/>
                  </a:cubicBezTo>
                  <a:cubicBezTo>
                    <a:pt x="1799675" y="1165490"/>
                    <a:pt x="1636451" y="722040"/>
                    <a:pt x="1398159" y="310320"/>
                  </a:cubicBezTo>
                  <a:lnTo>
                    <a:pt x="1349811" y="232112"/>
                  </a:lnTo>
                  <a:lnTo>
                    <a:pt x="1368678" y="213544"/>
                  </a:lnTo>
                  <a:cubicBezTo>
                    <a:pt x="1395339" y="180205"/>
                    <a:pt x="1309756" y="149170"/>
                    <a:pt x="1303459" y="118242"/>
                  </a:cubicBezTo>
                  <a:cubicBezTo>
                    <a:pt x="1278271" y="-5472"/>
                    <a:pt x="915852" y="-21319"/>
                    <a:pt x="720516" y="21413"/>
                  </a:cubicBez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17"/>
            <p:cNvSpPr/>
            <p:nvPr/>
          </p:nvSpPr>
          <p:spPr>
            <a:xfrm>
              <a:off x="4953000" y="1828800"/>
              <a:ext cx="1219200" cy="15240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5181600" y="1828800"/>
              <a:ext cx="685800" cy="152400"/>
              <a:chOff x="6705600" y="2209800"/>
              <a:chExt cx="2057400" cy="609600"/>
            </a:xfrm>
          </p:grpSpPr>
          <p:grpSp>
            <p:nvGrpSpPr>
              <p:cNvPr id="83" name="Group 82"/>
              <p:cNvGrpSpPr/>
              <p:nvPr/>
            </p:nvGrpSpPr>
            <p:grpSpPr>
              <a:xfrm>
                <a:off x="6705600" y="2209800"/>
                <a:ext cx="914400" cy="609600"/>
                <a:chOff x="6705600" y="2209800"/>
                <a:chExt cx="914400" cy="609600"/>
              </a:xfrm>
            </p:grpSpPr>
            <p:sp>
              <p:nvSpPr>
                <p:cNvPr id="125" name="Isosceles Triangle 124"/>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7467600" y="2209800"/>
                <a:ext cx="914400" cy="609600"/>
                <a:chOff x="6705600" y="2209800"/>
                <a:chExt cx="914400" cy="609600"/>
              </a:xfrm>
            </p:grpSpPr>
            <p:sp>
              <p:nvSpPr>
                <p:cNvPr id="123" name="Isosceles Triangle 122"/>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Isosceles Triangle 85"/>
              <p:cNvSpPr/>
              <p:nvPr/>
            </p:nvSpPr>
            <p:spPr>
              <a:xfrm>
                <a:off x="8229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5257800" y="4343400"/>
              <a:ext cx="685797" cy="152400"/>
              <a:chOff x="6705600" y="2209800"/>
              <a:chExt cx="2057400" cy="609600"/>
            </a:xfrm>
          </p:grpSpPr>
          <p:grpSp>
            <p:nvGrpSpPr>
              <p:cNvPr id="76" name="Group 75"/>
              <p:cNvGrpSpPr/>
              <p:nvPr/>
            </p:nvGrpSpPr>
            <p:grpSpPr>
              <a:xfrm>
                <a:off x="6705600" y="2209800"/>
                <a:ext cx="914400" cy="609600"/>
                <a:chOff x="6705600" y="2209800"/>
                <a:chExt cx="914400" cy="609600"/>
              </a:xfrm>
            </p:grpSpPr>
            <p:sp>
              <p:nvSpPr>
                <p:cNvPr id="81" name="Isosceles Triangle 80"/>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7467600" y="2209800"/>
                <a:ext cx="914400" cy="609600"/>
                <a:chOff x="6705600" y="2209800"/>
                <a:chExt cx="914400" cy="609600"/>
              </a:xfrm>
            </p:grpSpPr>
            <p:sp>
              <p:nvSpPr>
                <p:cNvPr id="79" name="Isosceles Triangle 78"/>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Isosceles Triangle 77"/>
              <p:cNvSpPr/>
              <p:nvPr/>
            </p:nvSpPr>
            <p:spPr>
              <a:xfrm>
                <a:off x="8229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5257800" y="3962400"/>
              <a:ext cx="685797" cy="152400"/>
              <a:chOff x="6705600" y="2209800"/>
              <a:chExt cx="2057400" cy="609600"/>
            </a:xfrm>
          </p:grpSpPr>
          <p:grpSp>
            <p:nvGrpSpPr>
              <p:cNvPr id="69" name="Group 68"/>
              <p:cNvGrpSpPr/>
              <p:nvPr/>
            </p:nvGrpSpPr>
            <p:grpSpPr>
              <a:xfrm>
                <a:off x="6705600" y="2209800"/>
                <a:ext cx="914400" cy="609600"/>
                <a:chOff x="6705600" y="2209800"/>
                <a:chExt cx="914400" cy="609600"/>
              </a:xfrm>
            </p:grpSpPr>
            <p:sp>
              <p:nvSpPr>
                <p:cNvPr id="74" name="Isosceles Triangle 73"/>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7467600" y="2209800"/>
                <a:ext cx="914400" cy="609600"/>
                <a:chOff x="6705600" y="2209800"/>
                <a:chExt cx="914400" cy="609600"/>
              </a:xfrm>
            </p:grpSpPr>
            <p:sp>
              <p:nvSpPr>
                <p:cNvPr id="72" name="Isosceles Triangle 71"/>
                <p:cNvSpPr/>
                <p:nvPr/>
              </p:nvSpPr>
              <p:spPr>
                <a:xfrm>
                  <a:off x="6705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flipV="1">
                  <a:off x="7086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Isosceles Triangle 70"/>
              <p:cNvSpPr/>
              <p:nvPr/>
            </p:nvSpPr>
            <p:spPr>
              <a:xfrm>
                <a:off x="8229600" y="2209800"/>
                <a:ext cx="533400" cy="609600"/>
              </a:xfrm>
              <a:prstGeom prst="triangle">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281"/>
          <p:cNvGrpSpPr/>
          <p:nvPr/>
        </p:nvGrpSpPr>
        <p:grpSpPr>
          <a:xfrm>
            <a:off x="6864789" y="3460687"/>
            <a:ext cx="1401024" cy="2802048"/>
            <a:chOff x="2013412" y="762000"/>
            <a:chExt cx="2482388" cy="4875375"/>
          </a:xfrm>
        </p:grpSpPr>
        <p:sp>
          <p:nvSpPr>
            <p:cNvPr id="128" name="Oval 127"/>
            <p:cNvSpPr/>
            <p:nvPr/>
          </p:nvSpPr>
          <p:spPr>
            <a:xfrm rot="4472555">
              <a:off x="2734024" y="4984353"/>
              <a:ext cx="412802" cy="839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6128217">
              <a:off x="3469797" y="5010870"/>
              <a:ext cx="465143" cy="78786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 Diagonal Corner Rectangle 253"/>
            <p:cNvSpPr/>
            <p:nvPr/>
          </p:nvSpPr>
          <p:spPr>
            <a:xfrm rot="16200000">
              <a:off x="2438400" y="1066800"/>
              <a:ext cx="1752600" cy="1600200"/>
            </a:xfrm>
            <a:prstGeom prst="round2DiagRect">
              <a:avLst>
                <a:gd name="adj1" fmla="val 16667"/>
                <a:gd name="adj2" fmla="val 2004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a:off x="2415823" y="2573817"/>
              <a:ext cx="1850297" cy="2732969"/>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2901859">
              <a:off x="2124008" y="3408792"/>
              <a:ext cx="442542" cy="66373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0226769">
              <a:off x="4068808" y="3446251"/>
              <a:ext cx="426992" cy="53170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1442139">
              <a:off x="2342658" y="2444407"/>
              <a:ext cx="682555" cy="1431946"/>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9602179">
              <a:off x="3612962" y="2358047"/>
              <a:ext cx="690675" cy="1431946"/>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438400" y="2438400"/>
              <a:ext cx="1676400" cy="838200"/>
            </a:xfrm>
            <a:prstGeom prst="ellips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601367" y="1042638"/>
              <a:ext cx="1352140" cy="184066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57"/>
            <p:cNvGrpSpPr/>
            <p:nvPr/>
          </p:nvGrpSpPr>
          <p:grpSpPr>
            <a:xfrm>
              <a:off x="2590800" y="3733800"/>
              <a:ext cx="1524000" cy="506039"/>
              <a:chOff x="6096000" y="1376597"/>
              <a:chExt cx="3810000" cy="1867525"/>
            </a:xfrm>
          </p:grpSpPr>
          <p:grpSp>
            <p:nvGrpSpPr>
              <p:cNvPr id="163" name="Group 34"/>
              <p:cNvGrpSpPr/>
              <p:nvPr/>
            </p:nvGrpSpPr>
            <p:grpSpPr>
              <a:xfrm>
                <a:off x="6096000" y="1447800"/>
                <a:ext cx="3810000" cy="1752600"/>
                <a:chOff x="4800600" y="183630"/>
                <a:chExt cx="5791200" cy="1311639"/>
              </a:xfrm>
            </p:grpSpPr>
            <p:grpSp>
              <p:nvGrpSpPr>
                <p:cNvPr id="174" name="Group 28"/>
                <p:cNvGrpSpPr/>
                <p:nvPr/>
              </p:nvGrpSpPr>
              <p:grpSpPr>
                <a:xfrm>
                  <a:off x="4800600" y="184879"/>
                  <a:ext cx="2895600" cy="1295400"/>
                  <a:chOff x="4800600" y="184879"/>
                  <a:chExt cx="2895600" cy="1295400"/>
                </a:xfrm>
              </p:grpSpPr>
              <p:sp>
                <p:nvSpPr>
                  <p:cNvPr id="180" name="Flowchart: Decision 179"/>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Decision 180"/>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4-Point Star 305"/>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29"/>
                <p:cNvGrpSpPr/>
                <p:nvPr/>
              </p:nvGrpSpPr>
              <p:grpSpPr>
                <a:xfrm>
                  <a:off x="7696200" y="183630"/>
                  <a:ext cx="2895600" cy="1295400"/>
                  <a:chOff x="4800600" y="184879"/>
                  <a:chExt cx="2895600" cy="1295400"/>
                </a:xfrm>
              </p:grpSpPr>
              <p:sp>
                <p:nvSpPr>
                  <p:cNvPr id="177" name="Flowchart: Decision 176"/>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Decision 177"/>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4-Point Star 302"/>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4-Point Star 299"/>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Oval 163"/>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Flowchart: Delay 138"/>
            <p:cNvSpPr/>
            <p:nvPr/>
          </p:nvSpPr>
          <p:spPr>
            <a:xfrm rot="16200000">
              <a:off x="3048000" y="228600"/>
              <a:ext cx="533400" cy="1600200"/>
            </a:xfrm>
            <a:prstGeom prst="flowChartDelay">
              <a:avLst/>
            </a:prstGeom>
            <a:solidFill>
              <a:srgbClr val="E4CE7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58"/>
            <p:cNvGrpSpPr/>
            <p:nvPr/>
          </p:nvGrpSpPr>
          <p:grpSpPr>
            <a:xfrm>
              <a:off x="2514600" y="1066800"/>
              <a:ext cx="1524000" cy="506039"/>
              <a:chOff x="6096000" y="1376597"/>
              <a:chExt cx="3810000" cy="1867525"/>
            </a:xfrm>
          </p:grpSpPr>
          <p:grpSp>
            <p:nvGrpSpPr>
              <p:cNvPr id="143" name="Group 34"/>
              <p:cNvGrpSpPr/>
              <p:nvPr/>
            </p:nvGrpSpPr>
            <p:grpSpPr>
              <a:xfrm>
                <a:off x="6096000" y="1447800"/>
                <a:ext cx="3810000" cy="1752600"/>
                <a:chOff x="4800600" y="183630"/>
                <a:chExt cx="5791200" cy="1311639"/>
              </a:xfrm>
            </p:grpSpPr>
            <p:grpSp>
              <p:nvGrpSpPr>
                <p:cNvPr id="154" name="Group 308"/>
                <p:cNvGrpSpPr/>
                <p:nvPr/>
              </p:nvGrpSpPr>
              <p:grpSpPr>
                <a:xfrm>
                  <a:off x="4800600" y="184879"/>
                  <a:ext cx="2895600" cy="1295400"/>
                  <a:chOff x="4800600" y="184879"/>
                  <a:chExt cx="2895600" cy="1295400"/>
                </a:xfrm>
              </p:grpSpPr>
              <p:sp>
                <p:nvSpPr>
                  <p:cNvPr id="160" name="Flowchart: Decision 159"/>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Decision 160"/>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4-Point Star 285"/>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309"/>
                <p:cNvGrpSpPr/>
                <p:nvPr/>
              </p:nvGrpSpPr>
              <p:grpSpPr>
                <a:xfrm>
                  <a:off x="7696200" y="183630"/>
                  <a:ext cx="2895600" cy="1295400"/>
                  <a:chOff x="4800600" y="184879"/>
                  <a:chExt cx="2895600" cy="1295400"/>
                </a:xfrm>
              </p:grpSpPr>
              <p:sp>
                <p:nvSpPr>
                  <p:cNvPr id="157" name="Flowchart: Decision 156"/>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Decision 157"/>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4-Point Star 282"/>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4-Point Star 279"/>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Oval 143"/>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ound Diagonal Corner Rectangle 264"/>
            <p:cNvSpPr/>
            <p:nvPr/>
          </p:nvSpPr>
          <p:spPr>
            <a:xfrm rot="18262111">
              <a:off x="2971800" y="2362200"/>
              <a:ext cx="685800" cy="685800"/>
            </a:xfrm>
            <a:prstGeom prst="round2DiagRect">
              <a:avLst>
                <a:gd name="adj1" fmla="val 50000"/>
                <a:gd name="adj2" fmla="val 2004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124200" y="2438400"/>
              <a:ext cx="381000"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15C0C7D7-69ED-429C-9493-F6CE12D32E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4735" y="397029"/>
            <a:ext cx="3314700" cy="2057400"/>
          </a:xfrm>
          <a:prstGeom prst="rect">
            <a:avLst/>
          </a:prstGeom>
        </p:spPr>
      </p:pic>
      <p:pic>
        <p:nvPicPr>
          <p:cNvPr id="11" name="Picture 10">
            <a:extLst>
              <a:ext uri="{FF2B5EF4-FFF2-40B4-BE49-F238E27FC236}">
                <a16:creationId xmlns:a16="http://schemas.microsoft.com/office/drawing/2014/main" id="{6CABE333-3890-49F0-A1FD-F38225B49C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650" y="3014577"/>
            <a:ext cx="4035552" cy="2974848"/>
          </a:xfrm>
          <a:prstGeom prst="rect">
            <a:avLst/>
          </a:prstGeom>
        </p:spPr>
      </p:pic>
      <p:sp>
        <p:nvSpPr>
          <p:cNvPr id="8" name="Rectangle 7"/>
          <p:cNvSpPr/>
          <p:nvPr/>
        </p:nvSpPr>
        <p:spPr>
          <a:xfrm>
            <a:off x="196158" y="5934670"/>
            <a:ext cx="4774194" cy="923330"/>
          </a:xfrm>
          <a:prstGeom prst="rect">
            <a:avLst/>
          </a:prstGeom>
          <a:solidFill>
            <a:schemeClr val="accent3">
              <a:lumMod val="60000"/>
              <a:lumOff val="40000"/>
            </a:schemeClr>
          </a:solidFill>
        </p:spPr>
        <p:txBody>
          <a:bodyPr wrap="square">
            <a:spAutoFit/>
          </a:bodyPr>
          <a:lstStyle/>
          <a:p>
            <a:pPr algn="ctr"/>
            <a:r>
              <a:rPr lang="en-US" dirty="0">
                <a:solidFill>
                  <a:srgbClr val="333333"/>
                </a:solidFill>
                <a:latin typeface="Open Sans"/>
              </a:rPr>
              <a:t>Philippians is often called a prison Epistle, along with Ephesians, Colossians, and Philemon</a:t>
            </a:r>
            <a:endParaRPr lang="en-US" dirty="0"/>
          </a:p>
        </p:txBody>
      </p:sp>
    </p:spTree>
    <p:extLst>
      <p:ext uri="{BB962C8B-B14F-4D97-AF65-F5344CB8AC3E}">
        <p14:creationId xmlns:p14="http://schemas.microsoft.com/office/powerpoint/2010/main" val="332382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80">
                                          <p:stCondLst>
                                            <p:cond delay="0"/>
                                          </p:stCondLst>
                                        </p:cTn>
                                        <p:tgtEl>
                                          <p:spTgt spid="50"/>
                                        </p:tgtEl>
                                      </p:cBhvr>
                                    </p:animEffect>
                                    <p:anim calcmode="lin" valueType="num">
                                      <p:cBhvr>
                                        <p:cTn id="1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9" dur="26">
                                          <p:stCondLst>
                                            <p:cond delay="650"/>
                                          </p:stCondLst>
                                        </p:cTn>
                                        <p:tgtEl>
                                          <p:spTgt spid="50"/>
                                        </p:tgtEl>
                                      </p:cBhvr>
                                      <p:to x="100000" y="60000"/>
                                    </p:animScale>
                                    <p:animScale>
                                      <p:cBhvr>
                                        <p:cTn id="20" dur="166" decel="50000">
                                          <p:stCondLst>
                                            <p:cond delay="676"/>
                                          </p:stCondLst>
                                        </p:cTn>
                                        <p:tgtEl>
                                          <p:spTgt spid="50"/>
                                        </p:tgtEl>
                                      </p:cBhvr>
                                      <p:to x="100000" y="100000"/>
                                    </p:animScale>
                                    <p:animScale>
                                      <p:cBhvr>
                                        <p:cTn id="21" dur="26">
                                          <p:stCondLst>
                                            <p:cond delay="1312"/>
                                          </p:stCondLst>
                                        </p:cTn>
                                        <p:tgtEl>
                                          <p:spTgt spid="50"/>
                                        </p:tgtEl>
                                      </p:cBhvr>
                                      <p:to x="100000" y="80000"/>
                                    </p:animScale>
                                    <p:animScale>
                                      <p:cBhvr>
                                        <p:cTn id="22" dur="166" decel="50000">
                                          <p:stCondLst>
                                            <p:cond delay="1338"/>
                                          </p:stCondLst>
                                        </p:cTn>
                                        <p:tgtEl>
                                          <p:spTgt spid="50"/>
                                        </p:tgtEl>
                                      </p:cBhvr>
                                      <p:to x="100000" y="100000"/>
                                    </p:animScale>
                                    <p:animScale>
                                      <p:cBhvr>
                                        <p:cTn id="23" dur="26">
                                          <p:stCondLst>
                                            <p:cond delay="1642"/>
                                          </p:stCondLst>
                                        </p:cTn>
                                        <p:tgtEl>
                                          <p:spTgt spid="50"/>
                                        </p:tgtEl>
                                      </p:cBhvr>
                                      <p:to x="100000" y="90000"/>
                                    </p:animScale>
                                    <p:animScale>
                                      <p:cBhvr>
                                        <p:cTn id="24" dur="166" decel="50000">
                                          <p:stCondLst>
                                            <p:cond delay="1668"/>
                                          </p:stCondLst>
                                        </p:cTn>
                                        <p:tgtEl>
                                          <p:spTgt spid="50"/>
                                        </p:tgtEl>
                                      </p:cBhvr>
                                      <p:to x="100000" y="100000"/>
                                    </p:animScale>
                                    <p:animScale>
                                      <p:cBhvr>
                                        <p:cTn id="25" dur="26">
                                          <p:stCondLst>
                                            <p:cond delay="1808"/>
                                          </p:stCondLst>
                                        </p:cTn>
                                        <p:tgtEl>
                                          <p:spTgt spid="50"/>
                                        </p:tgtEl>
                                      </p:cBhvr>
                                      <p:to x="100000" y="95000"/>
                                    </p:animScale>
                                    <p:animScale>
                                      <p:cBhvr>
                                        <p:cTn id="26" dur="166" decel="50000">
                                          <p:stCondLst>
                                            <p:cond delay="1834"/>
                                          </p:stCondLst>
                                        </p:cTn>
                                        <p:tgtEl>
                                          <p:spTgt spid="5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26" presetClass="entr" presetSubtype="0" fill="hold" nodeType="withEffect">
                                  <p:stCondLst>
                                    <p:cond delay="0"/>
                                  </p:stCondLst>
                                  <p:childTnLst>
                                    <p:set>
                                      <p:cBhvr>
                                        <p:cTn id="36" dur="1" fill="hold">
                                          <p:stCondLst>
                                            <p:cond delay="0"/>
                                          </p:stCondLst>
                                        </p:cTn>
                                        <p:tgtEl>
                                          <p:spTgt spid="127"/>
                                        </p:tgtEl>
                                        <p:attrNameLst>
                                          <p:attrName>style.visibility</p:attrName>
                                        </p:attrNameLst>
                                      </p:cBhvr>
                                      <p:to>
                                        <p:strVal val="visible"/>
                                      </p:to>
                                    </p:set>
                                    <p:animEffect transition="in" filter="wipe(down)">
                                      <p:cBhvr>
                                        <p:cTn id="37" dur="580">
                                          <p:stCondLst>
                                            <p:cond delay="0"/>
                                          </p:stCondLst>
                                        </p:cTn>
                                        <p:tgtEl>
                                          <p:spTgt spid="127"/>
                                        </p:tgtEl>
                                      </p:cBhvr>
                                    </p:animEffect>
                                    <p:anim calcmode="lin" valueType="num">
                                      <p:cBhvr>
                                        <p:cTn id="38" dur="1822" tmFilter="0,0; 0.14,0.36; 0.43,0.73; 0.71,0.91; 1.0,1.0">
                                          <p:stCondLst>
                                            <p:cond delay="0"/>
                                          </p:stCondLst>
                                        </p:cTn>
                                        <p:tgtEl>
                                          <p:spTgt spid="12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7"/>
                                        </p:tgtEl>
                                        <p:attrNameLst>
                                          <p:attrName>ppt_y</p:attrName>
                                        </p:attrNameLst>
                                      </p:cBhvr>
                                      <p:tavLst>
                                        <p:tav tm="0" fmla="#ppt_y-sin(pi*$)/81">
                                          <p:val>
                                            <p:fltVal val="0"/>
                                          </p:val>
                                        </p:tav>
                                        <p:tav tm="100000">
                                          <p:val>
                                            <p:fltVal val="1"/>
                                          </p:val>
                                        </p:tav>
                                      </p:tavLst>
                                    </p:anim>
                                    <p:animScale>
                                      <p:cBhvr>
                                        <p:cTn id="43" dur="26">
                                          <p:stCondLst>
                                            <p:cond delay="650"/>
                                          </p:stCondLst>
                                        </p:cTn>
                                        <p:tgtEl>
                                          <p:spTgt spid="127"/>
                                        </p:tgtEl>
                                      </p:cBhvr>
                                      <p:to x="100000" y="60000"/>
                                    </p:animScale>
                                    <p:animScale>
                                      <p:cBhvr>
                                        <p:cTn id="44" dur="166" decel="50000">
                                          <p:stCondLst>
                                            <p:cond delay="676"/>
                                          </p:stCondLst>
                                        </p:cTn>
                                        <p:tgtEl>
                                          <p:spTgt spid="127"/>
                                        </p:tgtEl>
                                      </p:cBhvr>
                                      <p:to x="100000" y="100000"/>
                                    </p:animScale>
                                    <p:animScale>
                                      <p:cBhvr>
                                        <p:cTn id="45" dur="26">
                                          <p:stCondLst>
                                            <p:cond delay="1312"/>
                                          </p:stCondLst>
                                        </p:cTn>
                                        <p:tgtEl>
                                          <p:spTgt spid="127"/>
                                        </p:tgtEl>
                                      </p:cBhvr>
                                      <p:to x="100000" y="80000"/>
                                    </p:animScale>
                                    <p:animScale>
                                      <p:cBhvr>
                                        <p:cTn id="46" dur="166" decel="50000">
                                          <p:stCondLst>
                                            <p:cond delay="1338"/>
                                          </p:stCondLst>
                                        </p:cTn>
                                        <p:tgtEl>
                                          <p:spTgt spid="127"/>
                                        </p:tgtEl>
                                      </p:cBhvr>
                                      <p:to x="100000" y="100000"/>
                                    </p:animScale>
                                    <p:animScale>
                                      <p:cBhvr>
                                        <p:cTn id="47" dur="26">
                                          <p:stCondLst>
                                            <p:cond delay="1642"/>
                                          </p:stCondLst>
                                        </p:cTn>
                                        <p:tgtEl>
                                          <p:spTgt spid="127"/>
                                        </p:tgtEl>
                                      </p:cBhvr>
                                      <p:to x="100000" y="90000"/>
                                    </p:animScale>
                                    <p:animScale>
                                      <p:cBhvr>
                                        <p:cTn id="48" dur="166" decel="50000">
                                          <p:stCondLst>
                                            <p:cond delay="1668"/>
                                          </p:stCondLst>
                                        </p:cTn>
                                        <p:tgtEl>
                                          <p:spTgt spid="127"/>
                                        </p:tgtEl>
                                      </p:cBhvr>
                                      <p:to x="100000" y="100000"/>
                                    </p:animScale>
                                    <p:animScale>
                                      <p:cBhvr>
                                        <p:cTn id="49" dur="26">
                                          <p:stCondLst>
                                            <p:cond delay="1808"/>
                                          </p:stCondLst>
                                        </p:cTn>
                                        <p:tgtEl>
                                          <p:spTgt spid="127"/>
                                        </p:tgtEl>
                                      </p:cBhvr>
                                      <p:to x="100000" y="95000"/>
                                    </p:animScale>
                                    <p:animScale>
                                      <p:cBhvr>
                                        <p:cTn id="50" dur="166" decel="50000">
                                          <p:stCondLst>
                                            <p:cond delay="1834"/>
                                          </p:stCondLst>
                                        </p:cTn>
                                        <p:tgtEl>
                                          <p:spTgt spid="1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374"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Opposition</a:t>
            </a:r>
            <a:endParaRPr lang="en-US" sz="4400" dirty="0">
              <a:solidFill>
                <a:schemeClr val="bg1"/>
              </a:solidFill>
              <a:latin typeface="AR ESSENCE" panose="02000000000000000000" pitchFamily="2"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8" name="Group 18"/>
          <p:cNvGrpSpPr/>
          <p:nvPr/>
        </p:nvGrpSpPr>
        <p:grpSpPr>
          <a:xfrm>
            <a:off x="636006" y="1154317"/>
            <a:ext cx="10961832" cy="5499980"/>
            <a:chOff x="965200" y="2286000"/>
            <a:chExt cx="7302500" cy="2743200"/>
          </a:xfrm>
        </p:grpSpPr>
        <p:sp>
          <p:nvSpPr>
            <p:cNvPr id="110" name="Rectangle 109"/>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11" idx="1"/>
              <a:endCxn id="11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165694" y="1277036"/>
            <a:ext cx="6096000" cy="646331"/>
          </a:xfrm>
          <a:prstGeom prst="rect">
            <a:avLst/>
          </a:prstGeom>
        </p:spPr>
        <p:txBody>
          <a:bodyPr>
            <a:spAutoFit/>
          </a:bodyPr>
          <a:lstStyle/>
          <a:p>
            <a:r>
              <a:rPr lang="en-US" dirty="0">
                <a:solidFill>
                  <a:schemeClr val="bg1"/>
                </a:solidFill>
                <a:latin typeface="Open Sans"/>
              </a:rPr>
              <a:t>“Every time you kick ‘Mormonism’ you kick it </a:t>
            </a:r>
            <a:r>
              <a:rPr lang="en-US" u="sng" dirty="0">
                <a:solidFill>
                  <a:schemeClr val="bg1"/>
                </a:solidFill>
                <a:latin typeface="Open Sans"/>
              </a:rPr>
              <a:t>upstairs</a:t>
            </a:r>
            <a:r>
              <a:rPr lang="en-US" dirty="0">
                <a:solidFill>
                  <a:schemeClr val="bg1"/>
                </a:solidFill>
                <a:latin typeface="Open Sans"/>
              </a:rPr>
              <a:t>; you never kick it </a:t>
            </a:r>
            <a:r>
              <a:rPr lang="en-US" u="sng" dirty="0">
                <a:solidFill>
                  <a:schemeClr val="bg1"/>
                </a:solidFill>
                <a:latin typeface="Open Sans"/>
              </a:rPr>
              <a:t>downstairs</a:t>
            </a:r>
            <a:r>
              <a:rPr lang="en-US" dirty="0">
                <a:solidFill>
                  <a:schemeClr val="bg1"/>
                </a:solidFill>
                <a:latin typeface="Open Sans"/>
              </a:rPr>
              <a:t>. The Lord Almighty so orders it.” </a:t>
            </a:r>
            <a:r>
              <a:rPr lang="en-US" sz="1100" dirty="0">
                <a:solidFill>
                  <a:schemeClr val="bg1"/>
                </a:solidFill>
                <a:latin typeface="Open Sans"/>
              </a:rPr>
              <a:t>(2)</a:t>
            </a:r>
            <a:endParaRPr lang="en-US" sz="1100" dirty="0">
              <a:solidFill>
                <a:schemeClr val="bg1"/>
              </a:solidFill>
            </a:endParaRPr>
          </a:p>
        </p:txBody>
      </p:sp>
      <p:grpSp>
        <p:nvGrpSpPr>
          <p:cNvPr id="117" name="Group 116"/>
          <p:cNvGrpSpPr/>
          <p:nvPr/>
        </p:nvGrpSpPr>
        <p:grpSpPr>
          <a:xfrm>
            <a:off x="3751234" y="2850401"/>
            <a:ext cx="5153570" cy="3159659"/>
            <a:chOff x="1911947" y="1491227"/>
            <a:chExt cx="6050576" cy="4876801"/>
          </a:xfrm>
        </p:grpSpPr>
        <p:pic>
          <p:nvPicPr>
            <p:cNvPr id="118" name="Picture 2" descr="http://icons.iconarchive.com/icons/icons8/ios7/512/Household-Stairs-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911947" y="1491227"/>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p:cNvSpPr/>
            <p:nvPr/>
          </p:nvSpPr>
          <p:spPr>
            <a:xfrm rot="16200000">
              <a:off x="7179398" y="916332"/>
              <a:ext cx="208230" cy="13580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206058" y="4359619"/>
            <a:ext cx="1135834" cy="1135834"/>
            <a:chOff x="3758320" y="2132467"/>
            <a:chExt cx="1905000" cy="1905000"/>
          </a:xfrm>
        </p:grpSpPr>
        <p:sp>
          <p:nvSpPr>
            <p:cNvPr id="13" name="Oval 12"/>
            <p:cNvSpPr/>
            <p:nvPr/>
          </p:nvSpPr>
          <p:spPr>
            <a:xfrm>
              <a:off x="3902042" y="2236205"/>
              <a:ext cx="1638677" cy="16386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Image result for soccer ball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8320" y="2132467"/>
              <a:ext cx="1905000" cy="1905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3" name="Group 182"/>
          <p:cNvGrpSpPr/>
          <p:nvPr/>
        </p:nvGrpSpPr>
        <p:grpSpPr>
          <a:xfrm>
            <a:off x="1347046" y="2415596"/>
            <a:ext cx="1891155" cy="3663847"/>
            <a:chOff x="3369330" y="1026814"/>
            <a:chExt cx="1891155" cy="3663847"/>
          </a:xfrm>
        </p:grpSpPr>
        <p:sp>
          <p:nvSpPr>
            <p:cNvPr id="184" name="Rounded Rectangle 25"/>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26"/>
            <p:cNvSpPr/>
            <p:nvPr/>
          </p:nvSpPr>
          <p:spPr>
            <a:xfrm rot="5745961">
              <a:off x="4829111" y="2296036"/>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27"/>
            <p:cNvSpPr/>
            <p:nvPr/>
          </p:nvSpPr>
          <p:spPr>
            <a:xfrm rot="19242442">
              <a:off x="4383575" y="1823704"/>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28"/>
            <p:cNvSpPr/>
            <p:nvPr/>
          </p:nvSpPr>
          <p:spPr>
            <a:xfrm rot="1069183">
              <a:off x="3818042" y="3343119"/>
              <a:ext cx="256506" cy="134754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29"/>
            <p:cNvSpPr/>
            <p:nvPr/>
          </p:nvSpPr>
          <p:spPr>
            <a:xfrm rot="7465154">
              <a:off x="4327124" y="3276318"/>
              <a:ext cx="339233" cy="71454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638173" y="1026814"/>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31"/>
            <p:cNvSpPr/>
            <p:nvPr/>
          </p:nvSpPr>
          <p:spPr>
            <a:xfrm rot="8114643">
              <a:off x="3369330" y="2096811"/>
              <a:ext cx="1062605"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32"/>
            <p:cNvSpPr/>
            <p:nvPr/>
          </p:nvSpPr>
          <p:spPr>
            <a:xfrm rot="20072811">
              <a:off x="4684655" y="3556622"/>
              <a:ext cx="252342" cy="8703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33"/>
            <p:cNvSpPr/>
            <p:nvPr/>
          </p:nvSpPr>
          <p:spPr>
            <a:xfrm rot="240782">
              <a:off x="3453400" y="2446870"/>
              <a:ext cx="221193" cy="7533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ounded Rectangle 32"/>
          <p:cNvSpPr/>
          <p:nvPr/>
        </p:nvSpPr>
        <p:spPr>
          <a:xfrm rot="15412839">
            <a:off x="2986091" y="5359540"/>
            <a:ext cx="252342" cy="4864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812285" y="3074396"/>
            <a:ext cx="3739304" cy="1477328"/>
          </a:xfrm>
          <a:prstGeom prst="rect">
            <a:avLst/>
          </a:prstGeom>
        </p:spPr>
        <p:txBody>
          <a:bodyPr wrap="square">
            <a:spAutoFit/>
          </a:bodyPr>
          <a:lstStyle/>
          <a:p>
            <a:pPr fontAlgn="base"/>
            <a:r>
              <a:rPr lang="en-US" dirty="0">
                <a:solidFill>
                  <a:schemeClr val="bg1"/>
                </a:solidFill>
                <a:latin typeface="Open Sans"/>
              </a:rPr>
              <a:t> What are some examples, either from history or from our day, of people kicking, or opposing, the Savior’s Church and His followers?</a:t>
            </a:r>
            <a:endParaRPr lang="en-US" b="0" i="0" dirty="0">
              <a:solidFill>
                <a:schemeClr val="bg1"/>
              </a:solidFill>
              <a:effectLst/>
              <a:latin typeface="Open Sans"/>
            </a:endParaRPr>
          </a:p>
        </p:txBody>
      </p:sp>
      <p:grpSp>
        <p:nvGrpSpPr>
          <p:cNvPr id="18" name="Group 17"/>
          <p:cNvGrpSpPr/>
          <p:nvPr/>
        </p:nvGrpSpPr>
        <p:grpSpPr>
          <a:xfrm>
            <a:off x="10058400" y="1077191"/>
            <a:ext cx="755072" cy="1343891"/>
            <a:chOff x="10058400" y="1077191"/>
            <a:chExt cx="755072" cy="1343891"/>
          </a:xfrm>
        </p:grpSpPr>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r="8448" b="15333"/>
            <a:stretch/>
          </p:blipFill>
          <p:spPr>
            <a:xfrm>
              <a:off x="10068791" y="1445636"/>
              <a:ext cx="737756" cy="975446"/>
            </a:xfrm>
            <a:prstGeom prst="rect">
              <a:avLst/>
            </a:prstGeom>
          </p:spPr>
        </p:pic>
        <p:sp>
          <p:nvSpPr>
            <p:cNvPr id="17" name="Oval 16"/>
            <p:cNvSpPr/>
            <p:nvPr/>
          </p:nvSpPr>
          <p:spPr>
            <a:xfrm>
              <a:off x="10058400" y="1101436"/>
              <a:ext cx="207818" cy="43641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10605654" y="1077191"/>
              <a:ext cx="207818" cy="43641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8" name="Picture 6" descr="Image result for joseph smith and mob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6174" y="5083320"/>
            <a:ext cx="1973406" cy="12322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mormon protest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507" t="753" r="12111" b="6052"/>
          <a:stretch/>
        </p:blipFill>
        <p:spPr bwMode="auto">
          <a:xfrm>
            <a:off x="9736282" y="5257799"/>
            <a:ext cx="1724891" cy="128935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mormon protes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3167" y="4623955"/>
            <a:ext cx="1388687" cy="1932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12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0" presetClass="path" presetSubtype="0" accel="50000" decel="50000" fill="hold" nodeType="withEffect">
                                  <p:stCondLst>
                                    <p:cond delay="0"/>
                                  </p:stCondLst>
                                  <p:childTnLst>
                                    <p:animMotion origin="layout" path="M 0.02552 0.03171 L 0.02552 0.03217 C 0.02669 0.02546 0.02708 0.02106 0.02916 0.01643 C 0.02981 0.01504 0.03072 0.01389 0.03138 0.01227 C 0.03255 0.00972 0.03333 0.00671 0.03437 0.00393 C 0.03489 0.00254 0.03515 0.00069 0.0358 -0.00023 C 0.03658 -0.00093 0.03737 -0.00185 0.03802 -0.00301 C 0.03971 -0.00556 0.04088 -0.00903 0.04257 -0.01111 C 0.04635 -0.01667 0.0444 -0.01435 0.04843 -0.01829 C 0.05052 -0.02315 0.05078 -0.02477 0.05377 -0.02801 C 0.05494 -0.02917 0.05638 -0.02963 0.05755 -0.03056 C 0.05833 -0.03125 0.05898 -0.03287 0.05976 -0.03357 C 0.06119 -0.03449 0.06419 -0.03611 0.06419 -0.03588 C 0.06497 -0.03773 0.06562 -0.03935 0.0664 -0.04028 C 0.06705 -0.04097 0.06796 -0.04144 0.06862 -0.0419 C 0.07044 -0.04283 0.07473 -0.04421 0.07617 -0.04583 C 0.07695 -0.04699 0.0776 -0.04815 0.07838 -0.04861 C 0.07942 -0.04931 0.08046 -0.04954 0.08138 -0.05 C 0.08216 -0.05046 0.08294 -0.05116 0.08359 -0.05162 C 0.08515 -0.05208 0.08658 -0.05232 0.08815 -0.05278 C 0.08893 -0.05324 0.08958 -0.05394 0.09036 -0.05417 C 0.09309 -0.05533 0.09583 -0.05625 0.09843 -0.05695 C 0.10182 -0.05671 0.1052 -0.05764 0.10833 -0.05556 C 0.11328 -0.05232 0.11158 -0.04792 0.11419 -0.04306 C 0.11484 -0.04213 0.11575 -0.04144 0.1164 -0.04028 C 0.11692 -0.03889 0.11705 -0.03681 0.11796 -0.03611 C 0.11862 -0.03565 0.11992 -0.03611 0.12018 -0.03773 C 0.12122 -0.04375 0.12122 -0.05046 0.12161 -0.05695 C 0.12187 -0.06088 0.12213 -0.06435 0.12239 -0.06806 C 0.12291 -0.07338 0.12317 -0.07315 0.12382 -0.07778 C 0.12421 -0.07963 0.12408 -0.08171 0.1246 -0.08333 C 0.12513 -0.08496 0.12617 -0.08611 0.12695 -0.0875 C 0.12929 -0.10046 0.12734 -0.09144 0.13072 -0.10278 C 0.13125 -0.1044 0.13177 -0.10648 0.13216 -0.1081 C 0.13255 -0.10949 0.13255 -0.11134 0.13294 -0.1125 C 0.13346 -0.11389 0.1345 -0.11528 0.13515 -0.11667 C 0.1401 -0.12778 0.13268 -0.11273 0.13815 -0.12639 C 0.14062 -0.13241 0.14218 -0.13264 0.14557 -0.13727 C 0.14648 -0.13866 0.14739 -0.14051 0.14856 -0.14144 C 0.14987 -0.14283 0.15286 -0.14468 0.15455 -0.1456 L 0.16132 -0.15417 C 0.16197 -0.15486 0.16263 -0.15625 0.16354 -0.15671 L 0.16575 -0.1581 C 0.16914 -0.15764 0.17265 -0.15741 0.17617 -0.15671 C 0.17916 -0.15625 0.17812 -0.15486 0.18072 -0.15255 C 0.18164 -0.15185 0.18268 -0.15162 0.18372 -0.15116 C 0.1845 -0.15093 0.18528 -0.1507 0.18593 -0.15 C 0.1875 -0.14815 0.19036 -0.14445 0.19036 -0.14421 C 0.19062 -0.15162 0.19062 -0.15926 0.19114 -0.16644 C 0.19166 -0.17408 0.19205 -0.18148 0.19335 -0.18866 C 0.19414 -0.19306 0.19427 -0.19352 0.19479 -0.19838 C 0.19531 -0.20301 0.19583 -0.20764 0.19635 -0.21204 C 0.19648 -0.21412 0.19713 -0.22083 0.19778 -0.22338 C 0.19869 -0.22616 0.20013 -0.22847 0.20078 -0.23148 C 0.2013 -0.23403 0.20156 -0.23634 0.20234 -0.23866 C 0.20299 -0.24051 0.2039 -0.24236 0.20455 -0.24398 C 0.20507 -0.24537 0.20559 -0.24699 0.20612 -0.24815 C 0.20677 -0.25 0.20768 -0.25185 0.20833 -0.25371 C 0.21028 -0.25926 0.21119 -0.26366 0.21354 -0.26898 C 0.21575 -0.27408 0.21744 -0.28033 0.22018 -0.28426 C 0.22122 -0.28565 0.22226 -0.28681 0.22317 -0.28843 C 0.22382 -0.28958 0.22395 -0.29167 0.2246 -0.29259 C 0.22552 -0.29375 0.22669 -0.29421 0.22773 -0.29514 C 0.22851 -0.2963 0.22916 -0.29746 0.22994 -0.29815 C 0.23112 -0.29908 0.23424 -0.30046 0.23515 -0.30093 C 0.24114 -0.30046 0.24713 -0.30046 0.25312 -0.29954 C 0.25585 -0.29908 0.25885 -0.29699 0.26132 -0.29514 L 0.26354 -0.29398 C 0.26497 -0.29213 0.26705 -0.29121 0.26796 -0.28843 C 0.26901 -0.28565 0.27005 -0.28287 0.27096 -0.28009 C 0.27174 -0.27778 0.27239 -0.27523 0.27317 -0.27315 C 0.27395 -0.2713 0.27473 -0.26945 0.27539 -0.26759 C 0.27591 -0.26644 0.27643 -0.26482 0.27695 -0.26343 C 0.27968 -0.2706 0.27799 -0.26458 0.27929 -0.27616 C 0.27942 -0.27732 0.27981 -0.27871 0.28007 -0.28009 C 0.28203 -0.29306 0.27916 -0.27732 0.28229 -0.29259 C 0.28255 -0.29398 0.28255 -0.2956 0.28294 -0.29676 C 0.28776 -0.30972 0.28307 -0.29259 0.28671 -0.30486 C 0.28776 -0.30857 0.28841 -0.31273 0.28971 -0.31621 C 0.29023 -0.31759 0.29075 -0.31875 0.29114 -0.32037 C 0.29166 -0.32199 0.29205 -0.32408 0.2927 -0.32593 C 0.29322 -0.32732 0.29427 -0.32847 0.29492 -0.33009 C 0.29596 -0.33264 0.29687 -0.33565 0.29778 -0.3382 C 0.2983 -0.33982 0.29869 -0.34121 0.29934 -0.34236 C 0.30078 -0.34537 0.30273 -0.34746 0.3039 -0.35093 C 0.30468 -0.35301 0.3052 -0.35579 0.30612 -0.35764 C 0.30677 -0.35903 0.30768 -0.35949 0.30833 -0.36042 C 0.30937 -0.36204 0.31028 -0.36435 0.31132 -0.36597 C 0.31197 -0.36713 0.31289 -0.36759 0.31354 -0.36898 C 0.31445 -0.37037 0.31471 -0.37292 0.31575 -0.37431 C 0.31796 -0.37708 0.32031 -0.37639 0.32252 -0.37871 C 0.32343 -0.3794 0.32447 -0.38056 0.32552 -0.38125 C 0.32994 -0.38472 0.32916 -0.38357 0.33307 -0.38542 C 0.33828 -0.38843 0.33138 -0.38542 0.33893 -0.38796 C 0.34609 -0.38773 0.35351 -0.3875 0.36067 -0.38681 C 0.36145 -0.38658 0.3621 -0.38588 0.36289 -0.38542 C 0.36536 -0.38426 0.36796 -0.38357 0.37031 -0.38125 C 0.37395 -0.37778 0.37226 -0.37917 0.37552 -0.37708 C 0.37812 -0.37384 0.37734 -0.37593 0.37864 -0.37153 L 0.37864 -0.3713 " pathEditMode="relative" rAng="0" ptsTypes="AAAAAAAAAAAAAAAAAAAAAAAAAAAAAAAAAAAAAAAAAAAAAAAAAAAAAAAAAAAAAAAAAAAAAAAAAAAAAAAAAAAAAAAAAAAAAAAAAAAA">
                                      <p:cBhvr>
                                        <p:cTn id="10" dur="2000" fill="hold"/>
                                        <p:tgtEl>
                                          <p:spTgt spid="14"/>
                                        </p:tgtEl>
                                        <p:attrNameLst>
                                          <p:attrName>ppt_x</p:attrName>
                                          <p:attrName>ppt_y</p:attrName>
                                        </p:attrNameLst>
                                      </p:cBhvr>
                                      <p:rCtr x="17656" y="-20972"/>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5307" y="1448758"/>
            <a:ext cx="3720047" cy="1323439"/>
          </a:xfrm>
          <a:prstGeom prst="rect">
            <a:avLst/>
          </a:prstGeom>
          <a:noFill/>
        </p:spPr>
        <p:txBody>
          <a:bodyPr wrap="square" rtlCol="0">
            <a:spAutoFit/>
          </a:bodyPr>
          <a:lstStyle/>
          <a:p>
            <a:r>
              <a:rPr lang="en-US" sz="2000">
                <a:solidFill>
                  <a:schemeClr val="bg1"/>
                </a:solidFill>
              </a:rPr>
              <a:t>Paul taught that for the Philippian Saints to achieve unity, they must set aside selfishness and humbly consider the needs of others. </a:t>
            </a:r>
            <a:endParaRPr lang="en-US" sz="2000" dirty="0">
              <a:solidFill>
                <a:schemeClr val="bg1"/>
              </a:solidFill>
            </a:endParaRPr>
          </a:p>
        </p:txBody>
      </p:sp>
      <p:sp>
        <p:nvSpPr>
          <p:cNvPr id="6" name="TextBox 5"/>
          <p:cNvSpPr txBox="1"/>
          <p:nvPr/>
        </p:nvSpPr>
        <p:spPr>
          <a:xfrm>
            <a:off x="63374"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Selfishness VS Selfless</a:t>
            </a:r>
            <a:endParaRPr lang="en-US" sz="4400" dirty="0">
              <a:solidFill>
                <a:schemeClr val="bg1"/>
              </a:solidFill>
              <a:latin typeface="AR ESSENCE" panose="02000000000000000000" pitchFamily="2"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656119" y="3729566"/>
            <a:ext cx="6096000" cy="2585323"/>
          </a:xfrm>
          <a:prstGeom prst="rect">
            <a:avLst/>
          </a:prstGeom>
        </p:spPr>
        <p:txBody>
          <a:bodyPr>
            <a:spAutoFit/>
          </a:bodyPr>
          <a:lstStyle/>
          <a:p>
            <a:r>
              <a:rPr lang="en-US" dirty="0">
                <a:solidFill>
                  <a:schemeClr val="bg1"/>
                </a:solidFill>
                <a:latin typeface="Open Sans"/>
              </a:rPr>
              <a:t>“There are those among us today who are completely </a:t>
            </a:r>
            <a:r>
              <a:rPr lang="en-US" i="1" dirty="0">
                <a:solidFill>
                  <a:schemeClr val="bg1"/>
                </a:solidFill>
                <a:latin typeface="Open Sans"/>
              </a:rPr>
              <a:t>selfless</a:t>
            </a:r>
            <a:r>
              <a:rPr lang="en-US" dirty="0">
                <a:solidFill>
                  <a:schemeClr val="bg1"/>
                </a:solidFill>
                <a:latin typeface="Open Sans"/>
              </a:rPr>
              <a:t>—as was [Jesus Christ]. </a:t>
            </a:r>
          </a:p>
          <a:p>
            <a:endParaRPr lang="en-US" dirty="0">
              <a:solidFill>
                <a:schemeClr val="bg1"/>
              </a:solidFill>
              <a:latin typeface="Open Sans"/>
            </a:endParaRPr>
          </a:p>
          <a:p>
            <a:r>
              <a:rPr lang="en-US" dirty="0">
                <a:solidFill>
                  <a:schemeClr val="bg1"/>
                </a:solidFill>
                <a:latin typeface="Open Sans"/>
              </a:rPr>
              <a:t>A selfless person is one who is more concerned about the happiness and well-being of another than about his or her own convenience or comfort, one who is willing to serve another when it is neither sought for nor appreciated, or one who is willing to serve even those whom he or she dislikes.</a:t>
            </a:r>
            <a:endParaRPr lang="en-US" dirty="0">
              <a:solidFill>
                <a:schemeClr val="bg1"/>
              </a:solidFill>
            </a:endParaRPr>
          </a:p>
        </p:txBody>
      </p:sp>
      <p:pic>
        <p:nvPicPr>
          <p:cNvPr id="5122" name="Picture 2" descr="Image result for disney rescuers"/>
          <p:cNvPicPr>
            <a:picLocks noChangeAspect="1" noChangeArrowheads="1"/>
          </p:cNvPicPr>
          <p:nvPr/>
        </p:nvPicPr>
        <p:blipFill rotWithShape="1">
          <a:blip r:embed="rId3">
            <a:extLst>
              <a:ext uri="{28A0092B-C50C-407E-A947-70E740481C1C}">
                <a14:useLocalDpi xmlns:a14="http://schemas.microsoft.com/office/drawing/2010/main" val="0"/>
              </a:ext>
            </a:extLst>
          </a:blip>
          <a:srcRect l="10801" t="2875" r="21345" b="9926"/>
          <a:stretch/>
        </p:blipFill>
        <p:spPr bwMode="auto">
          <a:xfrm>
            <a:off x="6234545" y="1184564"/>
            <a:ext cx="3231573" cy="24418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isney rescu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68" y="3722544"/>
            <a:ext cx="47625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95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374"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How Does This Further The Work?</a:t>
            </a:r>
            <a:endParaRPr lang="en-US" sz="4400" dirty="0">
              <a:solidFill>
                <a:schemeClr val="bg1"/>
              </a:solidFill>
              <a:latin typeface="AR ESSENCE" panose="02000000000000000000" pitchFamily="2"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9952" y="6457890"/>
            <a:ext cx="3720047" cy="400110"/>
          </a:xfrm>
          <a:prstGeom prst="rect">
            <a:avLst/>
          </a:prstGeom>
          <a:noFill/>
        </p:spPr>
        <p:txBody>
          <a:bodyPr wrap="square" rtlCol="0">
            <a:spAutoFit/>
          </a:bodyPr>
          <a:lstStyle/>
          <a:p>
            <a:r>
              <a:rPr lang="en-US" sz="2000" dirty="0">
                <a:solidFill>
                  <a:schemeClr val="bg1"/>
                </a:solidFill>
              </a:rPr>
              <a:t>Philippians 1:11-14 </a:t>
            </a:r>
          </a:p>
        </p:txBody>
      </p:sp>
      <p:grpSp>
        <p:nvGrpSpPr>
          <p:cNvPr id="10" name="Group 9"/>
          <p:cNvGrpSpPr/>
          <p:nvPr/>
        </p:nvGrpSpPr>
        <p:grpSpPr>
          <a:xfrm>
            <a:off x="571757" y="959195"/>
            <a:ext cx="3289208" cy="2390250"/>
            <a:chOff x="384206" y="4158361"/>
            <a:chExt cx="3289208" cy="2390250"/>
          </a:xfrm>
        </p:grpSpPr>
        <p:grpSp>
          <p:nvGrpSpPr>
            <p:cNvPr id="11" name="Group 10"/>
            <p:cNvGrpSpPr/>
            <p:nvPr/>
          </p:nvGrpSpPr>
          <p:grpSpPr>
            <a:xfrm>
              <a:off x="384206" y="4158361"/>
              <a:ext cx="3289208" cy="2390250"/>
              <a:chOff x="609599" y="833642"/>
              <a:chExt cx="7941747" cy="5771225"/>
            </a:xfrm>
          </p:grpSpPr>
          <p:grpSp>
            <p:nvGrpSpPr>
              <p:cNvPr id="13" name="Group 14"/>
              <p:cNvGrpSpPr/>
              <p:nvPr/>
            </p:nvGrpSpPr>
            <p:grpSpPr>
              <a:xfrm rot="10800000">
                <a:off x="7696200" y="5257800"/>
                <a:ext cx="621450" cy="1347067"/>
                <a:chOff x="7010400" y="381000"/>
                <a:chExt cx="762000" cy="2033666"/>
              </a:xfrm>
            </p:grpSpPr>
            <p:sp>
              <p:nvSpPr>
                <p:cNvPr id="26"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99460" y="833642"/>
                <a:ext cx="621450" cy="986197"/>
                <a:chOff x="7031201" y="834275"/>
                <a:chExt cx="762000" cy="1488861"/>
              </a:xfrm>
            </p:grpSpPr>
            <p:sp>
              <p:nvSpPr>
                <p:cNvPr id="22"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646520" y="1148254"/>
                <a:ext cx="621450" cy="1017899"/>
                <a:chOff x="7087348" y="824753"/>
                <a:chExt cx="762000" cy="1536722"/>
              </a:xfrm>
            </p:grpSpPr>
            <p:sp>
              <p:nvSpPr>
                <p:cNvPr id="20"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788789" y="4771718"/>
              <a:ext cx="2437759" cy="1200329"/>
            </a:xfrm>
            <a:prstGeom prst="rect">
              <a:avLst/>
            </a:prstGeom>
          </p:spPr>
          <p:txBody>
            <a:bodyPr wrap="square">
              <a:spAutoFit/>
            </a:bodyPr>
            <a:lstStyle/>
            <a:p>
              <a:pPr algn="ctr"/>
              <a:r>
                <a:rPr lang="en-US" b="1" dirty="0"/>
                <a:t>Opposition we experience in following Jesus Christ can help further His work</a:t>
              </a:r>
              <a:endParaRPr lang="en-US" sz="1600" dirty="0"/>
            </a:p>
          </p:txBody>
        </p:sp>
      </p:grpSp>
      <p:pic>
        <p:nvPicPr>
          <p:cNvPr id="6146" name="Picture 2" descr="Image result for news reports of mor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70" y="3782290"/>
            <a:ext cx="3144983" cy="23587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mormons in the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617" y="1225261"/>
            <a:ext cx="4181475" cy="22669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326082" y="3916602"/>
            <a:ext cx="4973781" cy="2585323"/>
          </a:xfrm>
          <a:prstGeom prst="rect">
            <a:avLst/>
          </a:prstGeom>
        </p:spPr>
        <p:txBody>
          <a:bodyPr wrap="square">
            <a:spAutoFit/>
          </a:bodyPr>
          <a:lstStyle/>
          <a:p>
            <a:r>
              <a:rPr lang="en-US" dirty="0">
                <a:solidFill>
                  <a:schemeClr val="bg1"/>
                </a:solidFill>
                <a:latin typeface="Open Sans"/>
              </a:rPr>
              <a:t>From its beginnings, The Church of Jesus Christ of Latter-day Saints has used the power of the printed word to spread the message of the restored gospel throughout the world. The Lord, over the centuries, has had a hand in inspiring people to invent tools that facilitate the spreading of the gospel. The Church has adopted and embraced those tools, including print, broadcast media, and the Internet. (3)</a:t>
            </a:r>
            <a:endParaRPr lang="en-US" dirty="0">
              <a:solidFill>
                <a:schemeClr val="bg1"/>
              </a:solidFill>
            </a:endParaRPr>
          </a:p>
        </p:txBody>
      </p:sp>
      <p:pic>
        <p:nvPicPr>
          <p:cNvPr id="6150" name="Picture 6" descr="Image result for mormon articles in news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8251" y="2162175"/>
            <a:ext cx="2433724" cy="336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42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374"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The Modern Printing Press</a:t>
            </a:r>
            <a:endParaRPr lang="en-US" sz="4400" dirty="0">
              <a:solidFill>
                <a:schemeClr val="bg1"/>
              </a:solidFill>
              <a:latin typeface="AR ESSENCE" panose="02000000000000000000" pitchFamily="2"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9952" y="6457890"/>
            <a:ext cx="3720047" cy="400110"/>
          </a:xfrm>
          <a:prstGeom prst="rect">
            <a:avLst/>
          </a:prstGeom>
          <a:noFill/>
        </p:spPr>
        <p:txBody>
          <a:bodyPr wrap="square" rtlCol="0">
            <a:spAutoFit/>
          </a:bodyPr>
          <a:lstStyle/>
          <a:p>
            <a:r>
              <a:rPr lang="en-US" sz="2000" dirty="0">
                <a:solidFill>
                  <a:schemeClr val="bg1"/>
                </a:solidFill>
              </a:rPr>
              <a:t>Philippians 1:11-14 </a:t>
            </a:r>
          </a:p>
        </p:txBody>
      </p:sp>
      <p:sp>
        <p:nvSpPr>
          <p:cNvPr id="7" name="Rectangle 6"/>
          <p:cNvSpPr/>
          <p:nvPr/>
        </p:nvSpPr>
        <p:spPr>
          <a:xfrm>
            <a:off x="284019" y="1027929"/>
            <a:ext cx="4973781" cy="2862322"/>
          </a:xfrm>
          <a:prstGeom prst="rect">
            <a:avLst/>
          </a:prstGeom>
        </p:spPr>
        <p:txBody>
          <a:bodyPr wrap="square">
            <a:spAutoFit/>
          </a:bodyPr>
          <a:lstStyle/>
          <a:p>
            <a:r>
              <a:rPr lang="en-US" dirty="0">
                <a:solidFill>
                  <a:schemeClr val="bg1"/>
                </a:solidFill>
              </a:rPr>
              <a:t>“Today we have a modern equivalent of the printing press in the Internet. The Internet allows everyone to be a publisher, to have his or her voice heard, and it is revolutionizing society. Before the Internet there were great barriers to printing. It took money, power, influence, and a great amount of time to publish. But today, because of the emergence of what some call “new media,” made possible by the Internet, many of those barriers have been removed.</a:t>
            </a:r>
          </a:p>
        </p:txBody>
      </p:sp>
      <p:pic>
        <p:nvPicPr>
          <p:cNvPr id="28" name="Picture 27"/>
          <p:cNvPicPr>
            <a:picLocks noChangeAspect="1"/>
          </p:cNvPicPr>
          <p:nvPr/>
        </p:nvPicPr>
        <p:blipFill rotWithShape="1">
          <a:blip r:embed="rId3"/>
          <a:srcRect l="15255" t="31515" r="49290" b="18030"/>
          <a:stretch/>
        </p:blipFill>
        <p:spPr>
          <a:xfrm>
            <a:off x="7013863" y="997524"/>
            <a:ext cx="2805547" cy="2245787"/>
          </a:xfrm>
          <a:prstGeom prst="rect">
            <a:avLst/>
          </a:prstGeom>
        </p:spPr>
      </p:pic>
      <p:sp>
        <p:nvSpPr>
          <p:cNvPr id="2" name="Rectangle 1"/>
          <p:cNvSpPr/>
          <p:nvPr/>
        </p:nvSpPr>
        <p:spPr>
          <a:xfrm>
            <a:off x="5271654" y="3351799"/>
            <a:ext cx="6096000" cy="923330"/>
          </a:xfrm>
          <a:prstGeom prst="rect">
            <a:avLst/>
          </a:prstGeom>
        </p:spPr>
        <p:txBody>
          <a:bodyPr>
            <a:spAutoFit/>
          </a:bodyPr>
          <a:lstStyle/>
          <a:p>
            <a:r>
              <a:rPr lang="en-US" dirty="0">
                <a:solidFill>
                  <a:schemeClr val="bg1"/>
                </a:solidFill>
                <a:latin typeface="Open Sans"/>
              </a:rPr>
              <a:t>“The emergence of new media is facilitating a worldwide conversation on almost every subject, including religion, and nearly everyone can participate. </a:t>
            </a:r>
            <a:endParaRPr lang="en-US" dirty="0">
              <a:solidFill>
                <a:schemeClr val="bg1"/>
              </a:solidFill>
            </a:endParaRPr>
          </a:p>
        </p:txBody>
      </p:sp>
      <p:sp>
        <p:nvSpPr>
          <p:cNvPr id="5" name="Rectangle 4"/>
          <p:cNvSpPr/>
          <p:nvPr/>
        </p:nvSpPr>
        <p:spPr>
          <a:xfrm>
            <a:off x="2736272" y="4882818"/>
            <a:ext cx="6096000" cy="1477328"/>
          </a:xfrm>
          <a:prstGeom prst="rect">
            <a:avLst/>
          </a:prstGeom>
        </p:spPr>
        <p:txBody>
          <a:bodyPr>
            <a:spAutoFit/>
          </a:bodyPr>
          <a:lstStyle/>
          <a:p>
            <a:r>
              <a:rPr lang="en-US" dirty="0">
                <a:solidFill>
                  <a:schemeClr val="bg1"/>
                </a:solidFill>
                <a:latin typeface="Open Sans"/>
              </a:rPr>
              <a:t>“Now some of these tools—like any tool in an unpracticed or undisciplined hand—can be dangerous. The Internet can be used to proclaim the gospel of Jesus Christ and can just as easily be used to market the filth and sleaze of pornography.”</a:t>
            </a:r>
            <a:endParaRPr lang="en-US" dirty="0">
              <a:solidFill>
                <a:schemeClr val="bg1"/>
              </a:solidFill>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2081" y="5137006"/>
            <a:ext cx="955963" cy="1196751"/>
          </a:xfrm>
          <a:prstGeom prst="rect">
            <a:avLst/>
          </a:prstGeom>
        </p:spPr>
      </p:pic>
      <p:sp>
        <p:nvSpPr>
          <p:cNvPr id="8" name="Rectangle 7"/>
          <p:cNvSpPr/>
          <p:nvPr/>
        </p:nvSpPr>
        <p:spPr>
          <a:xfrm>
            <a:off x="11744442" y="6382388"/>
            <a:ext cx="447558" cy="369332"/>
          </a:xfrm>
          <a:prstGeom prst="rect">
            <a:avLst/>
          </a:prstGeom>
        </p:spPr>
        <p:txBody>
          <a:bodyPr wrap="none">
            <a:spAutoFit/>
          </a:bodyPr>
          <a:lstStyle/>
          <a:p>
            <a:r>
              <a:rPr lang="en-US" dirty="0">
                <a:solidFill>
                  <a:schemeClr val="bg1"/>
                </a:solidFill>
                <a:latin typeface="Open Sans"/>
              </a:rPr>
              <a:t>(3)</a:t>
            </a:r>
            <a:endParaRPr lang="en-US" dirty="0"/>
          </a:p>
        </p:txBody>
      </p:sp>
    </p:spTree>
    <p:extLst>
      <p:ext uri="{BB962C8B-B14F-4D97-AF65-F5344CB8AC3E}">
        <p14:creationId xmlns:p14="http://schemas.microsoft.com/office/powerpoint/2010/main" val="178756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374" y="0"/>
            <a:ext cx="12192000"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60 Minute Interview With A 6 Second Testimony</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068782" y="1214966"/>
            <a:ext cx="5971308" cy="4524315"/>
          </a:xfrm>
          <a:prstGeom prst="rect">
            <a:avLst/>
          </a:prstGeom>
        </p:spPr>
        <p:txBody>
          <a:bodyPr wrap="square">
            <a:spAutoFit/>
          </a:bodyPr>
          <a:lstStyle/>
          <a:p>
            <a:r>
              <a:rPr lang="en-US" dirty="0">
                <a:solidFill>
                  <a:schemeClr val="bg1"/>
                </a:solidFill>
              </a:rPr>
              <a:t>NBC television came to Salt Lake for an interview with me as part of a piece they were producing on the Church. </a:t>
            </a:r>
          </a:p>
          <a:p>
            <a:endParaRPr lang="en-US" dirty="0">
              <a:solidFill>
                <a:schemeClr val="bg1"/>
              </a:solidFill>
            </a:endParaRPr>
          </a:p>
          <a:p>
            <a:r>
              <a:rPr lang="en-US" dirty="0">
                <a:solidFill>
                  <a:schemeClr val="bg1"/>
                </a:solidFill>
              </a:rPr>
              <a:t>Reporter Ron Allen and I spent an hour together in the chapel in the Joseph Smith Memorial Building. We discussed the Church at length. </a:t>
            </a:r>
          </a:p>
          <a:p>
            <a:endParaRPr lang="en-US" dirty="0">
              <a:solidFill>
                <a:schemeClr val="bg1"/>
              </a:solidFill>
            </a:endParaRPr>
          </a:p>
          <a:p>
            <a:r>
              <a:rPr lang="en-US" dirty="0">
                <a:solidFill>
                  <a:schemeClr val="bg1"/>
                </a:solidFill>
              </a:rPr>
              <a:t>A few days later the story appeared, and in the four-minute segment that aired, there was one short quote of about six seconds from the one-hour interview. </a:t>
            </a:r>
          </a:p>
          <a:p>
            <a:endParaRPr lang="en-US" dirty="0">
              <a:solidFill>
                <a:schemeClr val="bg1"/>
              </a:solidFill>
            </a:endParaRPr>
          </a:p>
          <a:p>
            <a:r>
              <a:rPr lang="en-US" dirty="0">
                <a:solidFill>
                  <a:schemeClr val="bg1"/>
                </a:solidFill>
              </a:rPr>
              <a:t>That was just enough time for me to testify of our faith in Jesus Christ as the center of all we believe. </a:t>
            </a:r>
          </a:p>
          <a:p>
            <a:endParaRPr lang="en-US" dirty="0">
              <a:solidFill>
                <a:schemeClr val="bg1"/>
              </a:solidFill>
            </a:endParaRPr>
          </a:p>
          <a:p>
            <a:r>
              <a:rPr lang="en-US" dirty="0">
                <a:solidFill>
                  <a:schemeClr val="bg1"/>
                </a:solidFill>
              </a:rPr>
              <a:t>I repeat, just six seconds were used from a 60-minute interview. (3)</a:t>
            </a:r>
          </a:p>
        </p:txBody>
      </p:sp>
      <p:grpSp>
        <p:nvGrpSpPr>
          <p:cNvPr id="10" name="Group 9"/>
          <p:cNvGrpSpPr/>
          <p:nvPr/>
        </p:nvGrpSpPr>
        <p:grpSpPr>
          <a:xfrm>
            <a:off x="214642" y="1874260"/>
            <a:ext cx="2674031" cy="3009468"/>
            <a:chOff x="214642" y="1874260"/>
            <a:chExt cx="2674031" cy="3009468"/>
          </a:xfrm>
        </p:grpSpPr>
        <p:sp>
          <p:nvSpPr>
            <p:cNvPr id="9" name="TextBox 8"/>
            <p:cNvSpPr txBox="1"/>
            <p:nvPr/>
          </p:nvSpPr>
          <p:spPr>
            <a:xfrm>
              <a:off x="214642" y="4483618"/>
              <a:ext cx="2674031" cy="400110"/>
            </a:xfrm>
            <a:prstGeom prst="rect">
              <a:avLst/>
            </a:prstGeom>
            <a:noFill/>
          </p:spPr>
          <p:txBody>
            <a:bodyPr wrap="square" rtlCol="0">
              <a:spAutoFit/>
            </a:bodyPr>
            <a:lstStyle/>
            <a:p>
              <a:r>
                <a:rPr lang="en-US" sz="2000" dirty="0">
                  <a:solidFill>
                    <a:schemeClr val="bg1"/>
                  </a:solidFill>
                </a:rPr>
                <a:t>Elder M. Russell Ballard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48" y="1874260"/>
              <a:ext cx="2091170" cy="2617893"/>
            </a:xfrm>
            <a:prstGeom prst="rect">
              <a:avLst/>
            </a:prstGeom>
          </p:spPr>
        </p:pic>
      </p:grpSp>
      <p:grpSp>
        <p:nvGrpSpPr>
          <p:cNvPr id="8" name="Group 7"/>
          <p:cNvGrpSpPr/>
          <p:nvPr/>
        </p:nvGrpSpPr>
        <p:grpSpPr>
          <a:xfrm>
            <a:off x="9027319" y="1889413"/>
            <a:ext cx="2915734" cy="3281797"/>
            <a:chOff x="9027319" y="1889413"/>
            <a:chExt cx="2915734" cy="3281797"/>
          </a:xfrm>
        </p:grpSpPr>
        <p:pic>
          <p:nvPicPr>
            <p:cNvPr id="8194" name="Picture 2" descr="Image result for ron allen nbc news repor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7319" y="1889413"/>
              <a:ext cx="2915734" cy="29215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074624" y="4771100"/>
              <a:ext cx="2674031" cy="400110"/>
            </a:xfrm>
            <a:prstGeom prst="rect">
              <a:avLst/>
            </a:prstGeom>
            <a:noFill/>
          </p:spPr>
          <p:txBody>
            <a:bodyPr wrap="square" rtlCol="0">
              <a:spAutoFit/>
            </a:bodyPr>
            <a:lstStyle/>
            <a:p>
              <a:pPr algn="ctr"/>
              <a:r>
                <a:rPr lang="en-US" sz="2000" dirty="0">
                  <a:solidFill>
                    <a:schemeClr val="bg1"/>
                  </a:solidFill>
                </a:rPr>
                <a:t>Ron Allen </a:t>
              </a:r>
            </a:p>
          </p:txBody>
        </p:sp>
      </p:grpSp>
    </p:spTree>
    <p:extLst>
      <p:ext uri="{BB962C8B-B14F-4D97-AF65-F5344CB8AC3E}">
        <p14:creationId xmlns:p14="http://schemas.microsoft.com/office/powerpoint/2010/main" val="41877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374" y="0"/>
            <a:ext cx="12192000"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An Earned Salvation</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318164" y="1630604"/>
            <a:ext cx="5275118" cy="3693319"/>
          </a:xfrm>
          <a:prstGeom prst="rect">
            <a:avLst/>
          </a:prstGeom>
        </p:spPr>
        <p:txBody>
          <a:bodyPr wrap="square">
            <a:spAutoFit/>
          </a:bodyPr>
          <a:lstStyle/>
          <a:p>
            <a:r>
              <a:rPr lang="en-US" dirty="0">
                <a:solidFill>
                  <a:schemeClr val="bg1"/>
                </a:solidFill>
              </a:rPr>
              <a:t>Some people incorrectly use this verse to support the idea that we are saved by our own efforts and not by the grace of Jesus Christ. </a:t>
            </a:r>
          </a:p>
          <a:p>
            <a:endParaRPr lang="en-US" dirty="0">
              <a:solidFill>
                <a:schemeClr val="bg1"/>
              </a:solidFill>
            </a:endParaRPr>
          </a:p>
          <a:p>
            <a:r>
              <a:rPr lang="en-US" dirty="0">
                <a:solidFill>
                  <a:schemeClr val="bg1"/>
                </a:solidFill>
              </a:rPr>
              <a:t>However, Paul was not telling the Saints to work in order to </a:t>
            </a:r>
            <a:r>
              <a:rPr lang="en-US" i="1" dirty="0">
                <a:solidFill>
                  <a:schemeClr val="bg1"/>
                </a:solidFill>
              </a:rPr>
              <a:t>earn</a:t>
            </a:r>
            <a:r>
              <a:rPr lang="en-US" dirty="0">
                <a:solidFill>
                  <a:schemeClr val="bg1"/>
                </a:solidFill>
              </a:rPr>
              <a:t> salvation. </a:t>
            </a:r>
          </a:p>
          <a:p>
            <a:endParaRPr lang="en-US" dirty="0">
              <a:solidFill>
                <a:schemeClr val="bg1"/>
              </a:solidFill>
            </a:endParaRPr>
          </a:p>
          <a:p>
            <a:r>
              <a:rPr lang="en-US" dirty="0">
                <a:solidFill>
                  <a:schemeClr val="bg1"/>
                </a:solidFill>
              </a:rPr>
              <a:t>Instead, as Paul pointed out, the Saints should live the gospel so that the saving work God was already doing within them would be manifest in all they did. </a:t>
            </a:r>
          </a:p>
          <a:p>
            <a:endParaRPr lang="en-US" dirty="0">
              <a:solidFill>
                <a:schemeClr val="bg1"/>
              </a:solidFill>
            </a:endParaRPr>
          </a:p>
          <a:p>
            <a:r>
              <a:rPr lang="en-US" dirty="0">
                <a:solidFill>
                  <a:schemeClr val="bg1"/>
                </a:solidFill>
              </a:rPr>
              <a:t>Our efforts to work out our salvation are possible only because of the Lord’s grace within us. (1)</a:t>
            </a:r>
          </a:p>
        </p:txBody>
      </p:sp>
      <p:sp>
        <p:nvSpPr>
          <p:cNvPr id="13" name="TextBox 12"/>
          <p:cNvSpPr txBox="1"/>
          <p:nvPr/>
        </p:nvSpPr>
        <p:spPr>
          <a:xfrm>
            <a:off x="89952" y="6457890"/>
            <a:ext cx="3720047" cy="400110"/>
          </a:xfrm>
          <a:prstGeom prst="rect">
            <a:avLst/>
          </a:prstGeom>
          <a:noFill/>
        </p:spPr>
        <p:txBody>
          <a:bodyPr wrap="square" rtlCol="0">
            <a:spAutoFit/>
          </a:bodyPr>
          <a:lstStyle/>
          <a:p>
            <a:r>
              <a:rPr lang="en-US" sz="2000" dirty="0">
                <a:solidFill>
                  <a:schemeClr val="bg1"/>
                </a:solidFill>
              </a:rPr>
              <a:t>Philippians 2:12 </a:t>
            </a:r>
          </a:p>
        </p:txBody>
      </p:sp>
      <p:sp>
        <p:nvSpPr>
          <p:cNvPr id="2" name="Rectangle 1"/>
          <p:cNvSpPr/>
          <p:nvPr/>
        </p:nvSpPr>
        <p:spPr>
          <a:xfrm>
            <a:off x="1087195" y="1166152"/>
            <a:ext cx="5778120" cy="369332"/>
          </a:xfrm>
          <a:prstGeom prst="rect">
            <a:avLst/>
          </a:prstGeom>
        </p:spPr>
        <p:txBody>
          <a:bodyPr wrap="none">
            <a:spAutoFit/>
          </a:bodyPr>
          <a:lstStyle/>
          <a:p>
            <a:r>
              <a:rPr lang="en-US" i="1" dirty="0">
                <a:solidFill>
                  <a:srgbClr val="FFFF00"/>
                </a:solidFill>
                <a:latin typeface="Open Sans"/>
              </a:rPr>
              <a:t>“Work out your own salvation with fear and trembling” </a:t>
            </a:r>
            <a:endParaRPr lang="en-US" i="1" dirty="0">
              <a:solidFill>
                <a:srgbClr val="FFFF00"/>
              </a:solidFill>
            </a:endParaRPr>
          </a:p>
        </p:txBody>
      </p:sp>
      <p:pic>
        <p:nvPicPr>
          <p:cNvPr id="9218" name="Picture 2" descr="Image result for people in hea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96" y="2360468"/>
            <a:ext cx="2795750" cy="227387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8783680" y="1610590"/>
            <a:ext cx="2769277" cy="4021283"/>
            <a:chOff x="8866808" y="955963"/>
            <a:chExt cx="2769277" cy="4021283"/>
          </a:xfrm>
        </p:grpSpPr>
        <p:pic>
          <p:nvPicPr>
            <p:cNvPr id="9220" name="Picture 4" descr="Image result for yong sung kim artist"/>
            <p:cNvPicPr>
              <a:picLocks noChangeAspect="1" noChangeArrowheads="1"/>
            </p:cNvPicPr>
            <p:nvPr/>
          </p:nvPicPr>
          <p:blipFill rotWithShape="1">
            <a:blip r:embed="rId4">
              <a:extLst>
                <a:ext uri="{28A0092B-C50C-407E-A947-70E740481C1C}">
                  <a14:useLocalDpi xmlns:a14="http://schemas.microsoft.com/office/drawing/2010/main" val="0"/>
                </a:ext>
              </a:extLst>
            </a:blip>
            <a:srcRect l="8773" t="2364" r="351" b="6146"/>
            <a:stretch/>
          </p:blipFill>
          <p:spPr bwMode="auto">
            <a:xfrm>
              <a:off x="8946573" y="955963"/>
              <a:ext cx="2689512" cy="402128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866808" y="4698361"/>
              <a:ext cx="2615148" cy="215444"/>
            </a:xfrm>
            <a:prstGeom prst="rect">
              <a:avLst/>
            </a:prstGeom>
            <a:noFill/>
          </p:spPr>
          <p:txBody>
            <a:bodyPr wrap="square" rtlCol="0">
              <a:spAutoFit/>
            </a:bodyPr>
            <a:lstStyle/>
            <a:p>
              <a:r>
                <a:rPr lang="en-US" sz="800" dirty="0" err="1">
                  <a:solidFill>
                    <a:schemeClr val="bg1"/>
                  </a:solidFill>
                </a:rPr>
                <a:t>Yongsung</a:t>
              </a:r>
              <a:r>
                <a:rPr lang="en-US" sz="800" dirty="0">
                  <a:solidFill>
                    <a:schemeClr val="bg1"/>
                  </a:solidFill>
                </a:rPr>
                <a:t> Kim </a:t>
              </a:r>
            </a:p>
          </p:txBody>
        </p:sp>
      </p:grpSp>
      <p:sp>
        <p:nvSpPr>
          <p:cNvPr id="20" name="Rectangle 19"/>
          <p:cNvSpPr/>
          <p:nvPr/>
        </p:nvSpPr>
        <p:spPr>
          <a:xfrm>
            <a:off x="3990110" y="660785"/>
            <a:ext cx="5275118" cy="369332"/>
          </a:xfrm>
          <a:prstGeom prst="rect">
            <a:avLst/>
          </a:prstGeom>
        </p:spPr>
        <p:txBody>
          <a:bodyPr wrap="square">
            <a:spAutoFit/>
          </a:bodyPr>
          <a:lstStyle/>
          <a:p>
            <a:r>
              <a:rPr lang="en-US" dirty="0">
                <a:solidFill>
                  <a:schemeClr val="bg1"/>
                </a:solidFill>
              </a:rPr>
              <a:t>Fear and Trembling = Awe and Reverence</a:t>
            </a:r>
          </a:p>
        </p:txBody>
      </p:sp>
      <p:sp>
        <p:nvSpPr>
          <p:cNvPr id="15" name="Rectangle 14"/>
          <p:cNvSpPr/>
          <p:nvPr/>
        </p:nvSpPr>
        <p:spPr>
          <a:xfrm>
            <a:off x="2725882" y="5689753"/>
            <a:ext cx="6096000" cy="923330"/>
          </a:xfrm>
          <a:prstGeom prst="rect">
            <a:avLst/>
          </a:prstGeom>
          <a:solidFill>
            <a:schemeClr val="accent6">
              <a:lumMod val="50000"/>
            </a:schemeClr>
          </a:solidFill>
          <a:ln>
            <a:solidFill>
              <a:schemeClr val="tx1"/>
            </a:solidFill>
          </a:ln>
        </p:spPr>
        <p:txBody>
          <a:bodyPr>
            <a:spAutoFit/>
          </a:bodyPr>
          <a:lstStyle/>
          <a:p>
            <a:pPr algn="ctr"/>
            <a:r>
              <a:rPr lang="en-US" b="1" dirty="0">
                <a:solidFill>
                  <a:srgbClr val="FFFF00"/>
                </a:solidFill>
                <a:latin typeface="Open Sans"/>
              </a:rPr>
              <a:t>God helps us desire and do what is required of us for salvation, which is made possible through the Atonement of Jesus Christ</a:t>
            </a:r>
            <a:endParaRPr lang="en-US" dirty="0">
              <a:solidFill>
                <a:srgbClr val="FFFF00"/>
              </a:solidFill>
            </a:endParaRPr>
          </a:p>
        </p:txBody>
      </p:sp>
    </p:spTree>
    <p:extLst>
      <p:ext uri="{BB962C8B-B14F-4D97-AF65-F5344CB8AC3E}">
        <p14:creationId xmlns:p14="http://schemas.microsoft.com/office/powerpoint/2010/main" val="114584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9218"/>
                                        </p:tgtEl>
                                        <p:attrNameLst>
                                          <p:attrName>style.visibility</p:attrName>
                                        </p:attrNameLst>
                                      </p:cBhvr>
                                      <p:to>
                                        <p:strVal val="visible"/>
                                      </p:to>
                                    </p:set>
                                    <p:animEffect transition="in" filter="fade">
                                      <p:cBhvr>
                                        <p:cTn id="24" dur="500"/>
                                        <p:tgtEl>
                                          <p:spTgt spid="92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out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374" y="0"/>
            <a:ext cx="12192000"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Sending A Messenger</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89952" y="6457890"/>
            <a:ext cx="3720047" cy="400110"/>
          </a:xfrm>
          <a:prstGeom prst="rect">
            <a:avLst/>
          </a:prstGeom>
          <a:noFill/>
        </p:spPr>
        <p:txBody>
          <a:bodyPr wrap="square" rtlCol="0">
            <a:spAutoFit/>
          </a:bodyPr>
          <a:lstStyle/>
          <a:p>
            <a:r>
              <a:rPr lang="en-US" sz="2000" dirty="0">
                <a:solidFill>
                  <a:schemeClr val="bg1"/>
                </a:solidFill>
              </a:rPr>
              <a:t>Philippians 2:25-30 </a:t>
            </a:r>
          </a:p>
        </p:txBody>
      </p:sp>
      <p:sp>
        <p:nvSpPr>
          <p:cNvPr id="20" name="Rectangle 19"/>
          <p:cNvSpPr/>
          <p:nvPr/>
        </p:nvSpPr>
        <p:spPr>
          <a:xfrm>
            <a:off x="1049482" y="1273849"/>
            <a:ext cx="5275118" cy="4893647"/>
          </a:xfrm>
          <a:prstGeom prst="rect">
            <a:avLst/>
          </a:prstGeom>
        </p:spPr>
        <p:txBody>
          <a:bodyPr wrap="square">
            <a:spAutoFit/>
          </a:bodyPr>
          <a:lstStyle/>
          <a:p>
            <a:r>
              <a:rPr lang="en-US" sz="2400" b="1" dirty="0" err="1">
                <a:solidFill>
                  <a:schemeClr val="bg1"/>
                </a:solidFill>
              </a:rPr>
              <a:t>Epaphroditus</a:t>
            </a:r>
            <a:r>
              <a:rPr lang="en-US" sz="2400" dirty="0">
                <a:solidFill>
                  <a:schemeClr val="bg1"/>
                </a:solidFill>
              </a:rPr>
              <a:t> (Greek: Ἐπα</a:t>
            </a:r>
            <a:r>
              <a:rPr lang="en-US" sz="2400" dirty="0" err="1">
                <a:solidFill>
                  <a:schemeClr val="bg1"/>
                </a:solidFill>
              </a:rPr>
              <a:t>φρόδιτος</a:t>
            </a:r>
            <a:r>
              <a:rPr lang="en-US" sz="2400" dirty="0">
                <a:solidFill>
                  <a:schemeClr val="bg1"/>
                </a:solidFill>
              </a:rPr>
              <a:t>) is a New Testament figure appearing as an envoy of the Philippian and Colossian church to assist the Apostle Paul and also  visited Paul in Prison.</a:t>
            </a:r>
          </a:p>
          <a:p>
            <a:endParaRPr lang="en-US" sz="2400" dirty="0">
              <a:solidFill>
                <a:schemeClr val="bg1"/>
              </a:solidFill>
            </a:endParaRPr>
          </a:p>
          <a:p>
            <a:r>
              <a:rPr lang="en-US" sz="2400" dirty="0" err="1">
                <a:solidFill>
                  <a:schemeClr val="bg1"/>
                </a:solidFill>
              </a:rPr>
              <a:t>Epaphroditus</a:t>
            </a:r>
            <a:r>
              <a:rPr lang="en-US" sz="2400" dirty="0">
                <a:solidFill>
                  <a:schemeClr val="bg1"/>
                </a:solidFill>
              </a:rPr>
              <a:t> was the delegate of the Christian community at Philippi, sent with their gift to Paul during his first imprisonment at Rome or at Ephesus and taking back the Epistle to the Philippians.</a:t>
            </a:r>
          </a:p>
          <a:p>
            <a:endParaRPr lang="en-US" sz="2400" dirty="0">
              <a:solidFill>
                <a:schemeClr val="bg1"/>
              </a:solidFill>
            </a:endParaRPr>
          </a:p>
        </p:txBody>
      </p:sp>
      <p:grpSp>
        <p:nvGrpSpPr>
          <p:cNvPr id="8" name="Group 7"/>
          <p:cNvGrpSpPr/>
          <p:nvPr/>
        </p:nvGrpSpPr>
        <p:grpSpPr>
          <a:xfrm>
            <a:off x="7436427" y="1132609"/>
            <a:ext cx="2362199" cy="4292636"/>
            <a:chOff x="7436427" y="1132609"/>
            <a:chExt cx="2362199" cy="4292636"/>
          </a:xfrm>
        </p:grpSpPr>
        <p:grpSp>
          <p:nvGrpSpPr>
            <p:cNvPr id="17" name="Group 16"/>
            <p:cNvGrpSpPr/>
            <p:nvPr/>
          </p:nvGrpSpPr>
          <p:grpSpPr>
            <a:xfrm>
              <a:off x="7436427" y="1132609"/>
              <a:ext cx="2362199" cy="4292636"/>
              <a:chOff x="3810000" y="1371600"/>
              <a:chExt cx="1609100" cy="2924089"/>
            </a:xfrm>
          </p:grpSpPr>
          <p:sp>
            <p:nvSpPr>
              <p:cNvPr id="18" name="Oval 17"/>
              <p:cNvSpPr/>
              <p:nvPr/>
            </p:nvSpPr>
            <p:spPr>
              <a:xfrm rot="6128217">
                <a:off x="4753593" y="3913703"/>
                <a:ext cx="280332" cy="48364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4472555">
                <a:off x="4290914" y="3887317"/>
                <a:ext cx="242471" cy="535689"/>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901859">
                <a:off x="3890293" y="2884034"/>
                <a:ext cx="277908" cy="4384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0226769">
                <a:off x="5162576" y="2905584"/>
                <a:ext cx="256524" cy="4136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4081883" y="2352510"/>
                <a:ext cx="1177462" cy="1750807"/>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442139">
                <a:off x="4039918" y="2247882"/>
                <a:ext cx="328386" cy="917340"/>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249249">
                <a:off x="4935468" y="2248930"/>
                <a:ext cx="328386" cy="917340"/>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4114800" y="2209800"/>
                <a:ext cx="990600" cy="1590460"/>
              </a:xfrm>
              <a:prstGeom prst="trapezoid">
                <a:avLst>
                  <a:gd name="adj" fmla="val 1954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3957705" y="2362199"/>
                <a:ext cx="838200" cy="1676400"/>
              </a:xfrm>
              <a:prstGeom prst="trapezoid">
                <a:avLst>
                  <a:gd name="adj" fmla="val 42843"/>
                </a:avLst>
              </a:prstGeom>
              <a:solidFill>
                <a:srgbClr val="DB92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3962400" y="3733800"/>
                <a:ext cx="838200" cy="322385"/>
                <a:chOff x="5486400" y="1295400"/>
                <a:chExt cx="3581400" cy="1143000"/>
              </a:xfrm>
            </p:grpSpPr>
            <p:grpSp>
              <p:nvGrpSpPr>
                <p:cNvPr id="61" name="Group 60"/>
                <p:cNvGrpSpPr/>
                <p:nvPr/>
              </p:nvGrpSpPr>
              <p:grpSpPr>
                <a:xfrm>
                  <a:off x="5486400" y="1295400"/>
                  <a:ext cx="1066800" cy="1143000"/>
                  <a:chOff x="5486400" y="1295400"/>
                  <a:chExt cx="1066800" cy="1143000"/>
                </a:xfrm>
              </p:grpSpPr>
              <p:sp>
                <p:nvSpPr>
                  <p:cNvPr id="71" name="Multiplication Sign 70"/>
                  <p:cNvSpPr/>
                  <p:nvPr/>
                </p:nvSpPr>
                <p:spPr>
                  <a:xfrm>
                    <a:off x="5486400" y="1295400"/>
                    <a:ext cx="1066800" cy="1143000"/>
                  </a:xfrm>
                  <a:prstGeom prst="mathMultiply">
                    <a:avLst>
                      <a:gd name="adj1" fmla="val 34338"/>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allout: Quad Arrow 71"/>
                  <p:cNvSpPr/>
                  <p:nvPr/>
                </p:nvSpPr>
                <p:spPr>
                  <a:xfrm>
                    <a:off x="5638800" y="1524000"/>
                    <a:ext cx="762000" cy="762000"/>
                  </a:xfrm>
                  <a:prstGeom prst="quadArrowCallout">
                    <a:avLst>
                      <a:gd name="adj1" fmla="val 37030"/>
                      <a:gd name="adj2" fmla="val 18515"/>
                      <a:gd name="adj3" fmla="val 18515"/>
                      <a:gd name="adj4" fmla="val 48123"/>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6324600" y="1295400"/>
                  <a:ext cx="1066800" cy="1143000"/>
                  <a:chOff x="5486400" y="1295400"/>
                  <a:chExt cx="1066800" cy="1143000"/>
                </a:xfrm>
              </p:grpSpPr>
              <p:sp>
                <p:nvSpPr>
                  <p:cNvPr id="69" name="Multiplication Sign 68"/>
                  <p:cNvSpPr/>
                  <p:nvPr/>
                </p:nvSpPr>
                <p:spPr>
                  <a:xfrm>
                    <a:off x="5486400" y="1295400"/>
                    <a:ext cx="1066800" cy="1143000"/>
                  </a:xfrm>
                  <a:prstGeom prst="mathMultiply">
                    <a:avLst>
                      <a:gd name="adj1" fmla="val 34338"/>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allout: Quad Arrow 69"/>
                  <p:cNvSpPr/>
                  <p:nvPr/>
                </p:nvSpPr>
                <p:spPr>
                  <a:xfrm>
                    <a:off x="5638800" y="1524000"/>
                    <a:ext cx="762000" cy="762000"/>
                  </a:xfrm>
                  <a:prstGeom prst="quadArrowCallout">
                    <a:avLst>
                      <a:gd name="adj1" fmla="val 37030"/>
                      <a:gd name="adj2" fmla="val 18515"/>
                      <a:gd name="adj3" fmla="val 18515"/>
                      <a:gd name="adj4" fmla="val 48123"/>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7162800" y="1295400"/>
                  <a:ext cx="1066800" cy="1143000"/>
                  <a:chOff x="5486400" y="1295400"/>
                  <a:chExt cx="1066800" cy="1143000"/>
                </a:xfrm>
              </p:grpSpPr>
              <p:sp>
                <p:nvSpPr>
                  <p:cNvPr id="67" name="Multiplication Sign 66"/>
                  <p:cNvSpPr/>
                  <p:nvPr/>
                </p:nvSpPr>
                <p:spPr>
                  <a:xfrm>
                    <a:off x="5486400" y="1295400"/>
                    <a:ext cx="1066800" cy="1143000"/>
                  </a:xfrm>
                  <a:prstGeom prst="mathMultiply">
                    <a:avLst>
                      <a:gd name="adj1" fmla="val 34338"/>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allout: Quad Arrow 67"/>
                  <p:cNvSpPr/>
                  <p:nvPr/>
                </p:nvSpPr>
                <p:spPr>
                  <a:xfrm>
                    <a:off x="5638800" y="1524000"/>
                    <a:ext cx="762000" cy="762000"/>
                  </a:xfrm>
                  <a:prstGeom prst="quadArrowCallout">
                    <a:avLst>
                      <a:gd name="adj1" fmla="val 37030"/>
                      <a:gd name="adj2" fmla="val 18515"/>
                      <a:gd name="adj3" fmla="val 18515"/>
                      <a:gd name="adj4" fmla="val 48123"/>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8001000" y="1295400"/>
                  <a:ext cx="1066800" cy="1143000"/>
                  <a:chOff x="5486400" y="1295400"/>
                  <a:chExt cx="1066800" cy="1143000"/>
                </a:xfrm>
              </p:grpSpPr>
              <p:sp>
                <p:nvSpPr>
                  <p:cNvPr id="65" name="Multiplication Sign 64"/>
                  <p:cNvSpPr/>
                  <p:nvPr/>
                </p:nvSpPr>
                <p:spPr>
                  <a:xfrm>
                    <a:off x="5486400" y="1295400"/>
                    <a:ext cx="1066800" cy="1143000"/>
                  </a:xfrm>
                  <a:prstGeom prst="mathMultiply">
                    <a:avLst>
                      <a:gd name="adj1" fmla="val 34338"/>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allout: Quad Arrow 65"/>
                  <p:cNvSpPr/>
                  <p:nvPr/>
                </p:nvSpPr>
                <p:spPr>
                  <a:xfrm>
                    <a:off x="5638800" y="1524000"/>
                    <a:ext cx="762000" cy="762000"/>
                  </a:xfrm>
                  <a:prstGeom prst="quadArrowCallout">
                    <a:avLst>
                      <a:gd name="adj1" fmla="val 37030"/>
                      <a:gd name="adj2" fmla="val 18515"/>
                      <a:gd name="adj3" fmla="val 18515"/>
                      <a:gd name="adj4" fmla="val 48123"/>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Trapezoid 28"/>
              <p:cNvSpPr/>
              <p:nvPr/>
            </p:nvSpPr>
            <p:spPr>
              <a:xfrm>
                <a:off x="4343400" y="2362200"/>
                <a:ext cx="1071495" cy="1676400"/>
              </a:xfrm>
              <a:prstGeom prst="trapezoid">
                <a:avLst>
                  <a:gd name="adj" fmla="val 42843"/>
                </a:avLst>
              </a:prstGeom>
              <a:solidFill>
                <a:srgbClr val="DB92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4495800" y="3733800"/>
                <a:ext cx="838200" cy="322385"/>
                <a:chOff x="5486400" y="1295400"/>
                <a:chExt cx="3581400" cy="1143000"/>
              </a:xfrm>
            </p:grpSpPr>
            <p:grpSp>
              <p:nvGrpSpPr>
                <p:cNvPr id="49" name="Group 48"/>
                <p:cNvGrpSpPr/>
                <p:nvPr/>
              </p:nvGrpSpPr>
              <p:grpSpPr>
                <a:xfrm>
                  <a:off x="5486400" y="1295400"/>
                  <a:ext cx="1066800" cy="1143000"/>
                  <a:chOff x="5486400" y="1295400"/>
                  <a:chExt cx="1066800" cy="1143000"/>
                </a:xfrm>
              </p:grpSpPr>
              <p:sp>
                <p:nvSpPr>
                  <p:cNvPr id="59" name="Multiplication Sign 58"/>
                  <p:cNvSpPr/>
                  <p:nvPr/>
                </p:nvSpPr>
                <p:spPr>
                  <a:xfrm>
                    <a:off x="5486400" y="1295400"/>
                    <a:ext cx="1066800" cy="1143000"/>
                  </a:xfrm>
                  <a:prstGeom prst="mathMultiply">
                    <a:avLst>
                      <a:gd name="adj1" fmla="val 34338"/>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allout: Quad Arrow 59"/>
                  <p:cNvSpPr/>
                  <p:nvPr/>
                </p:nvSpPr>
                <p:spPr>
                  <a:xfrm>
                    <a:off x="5638800" y="1524000"/>
                    <a:ext cx="762000" cy="762000"/>
                  </a:xfrm>
                  <a:prstGeom prst="quadArrowCallout">
                    <a:avLst>
                      <a:gd name="adj1" fmla="val 37030"/>
                      <a:gd name="adj2" fmla="val 18515"/>
                      <a:gd name="adj3" fmla="val 18515"/>
                      <a:gd name="adj4" fmla="val 48123"/>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6324600" y="1295400"/>
                  <a:ext cx="1066800" cy="1143000"/>
                  <a:chOff x="5486400" y="1295400"/>
                  <a:chExt cx="1066800" cy="1143000"/>
                </a:xfrm>
              </p:grpSpPr>
              <p:sp>
                <p:nvSpPr>
                  <p:cNvPr id="57" name="Multiplication Sign 56"/>
                  <p:cNvSpPr/>
                  <p:nvPr/>
                </p:nvSpPr>
                <p:spPr>
                  <a:xfrm>
                    <a:off x="5486400" y="1295400"/>
                    <a:ext cx="1066800" cy="1143000"/>
                  </a:xfrm>
                  <a:prstGeom prst="mathMultiply">
                    <a:avLst>
                      <a:gd name="adj1" fmla="val 34338"/>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allout: Quad Arrow 57"/>
                  <p:cNvSpPr/>
                  <p:nvPr/>
                </p:nvSpPr>
                <p:spPr>
                  <a:xfrm>
                    <a:off x="5638800" y="1524000"/>
                    <a:ext cx="762000" cy="762000"/>
                  </a:xfrm>
                  <a:prstGeom prst="quadArrowCallout">
                    <a:avLst>
                      <a:gd name="adj1" fmla="val 37030"/>
                      <a:gd name="adj2" fmla="val 18515"/>
                      <a:gd name="adj3" fmla="val 18515"/>
                      <a:gd name="adj4" fmla="val 48123"/>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162800" y="1295400"/>
                  <a:ext cx="1066800" cy="1143000"/>
                  <a:chOff x="5486400" y="1295400"/>
                  <a:chExt cx="1066800" cy="1143000"/>
                </a:xfrm>
              </p:grpSpPr>
              <p:sp>
                <p:nvSpPr>
                  <p:cNvPr id="55" name="Multiplication Sign 54"/>
                  <p:cNvSpPr/>
                  <p:nvPr/>
                </p:nvSpPr>
                <p:spPr>
                  <a:xfrm>
                    <a:off x="5486400" y="1295400"/>
                    <a:ext cx="1066800" cy="1143000"/>
                  </a:xfrm>
                  <a:prstGeom prst="mathMultiply">
                    <a:avLst>
                      <a:gd name="adj1" fmla="val 34338"/>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allout: Quad Arrow 55"/>
                  <p:cNvSpPr/>
                  <p:nvPr/>
                </p:nvSpPr>
                <p:spPr>
                  <a:xfrm>
                    <a:off x="5638800" y="1524000"/>
                    <a:ext cx="762000" cy="762000"/>
                  </a:xfrm>
                  <a:prstGeom prst="quadArrowCallout">
                    <a:avLst>
                      <a:gd name="adj1" fmla="val 37030"/>
                      <a:gd name="adj2" fmla="val 18515"/>
                      <a:gd name="adj3" fmla="val 18515"/>
                      <a:gd name="adj4" fmla="val 48123"/>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8001000" y="1295400"/>
                  <a:ext cx="1066800" cy="1143000"/>
                  <a:chOff x="5486400" y="1295400"/>
                  <a:chExt cx="1066800" cy="1143000"/>
                </a:xfrm>
              </p:grpSpPr>
              <p:sp>
                <p:nvSpPr>
                  <p:cNvPr id="53" name="Multiplication Sign 52"/>
                  <p:cNvSpPr/>
                  <p:nvPr/>
                </p:nvSpPr>
                <p:spPr>
                  <a:xfrm>
                    <a:off x="5486400" y="1295400"/>
                    <a:ext cx="1066800" cy="1143000"/>
                  </a:xfrm>
                  <a:prstGeom prst="mathMultiply">
                    <a:avLst>
                      <a:gd name="adj1" fmla="val 34338"/>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allout: Quad Arrow 53"/>
                  <p:cNvSpPr/>
                  <p:nvPr/>
                </p:nvSpPr>
                <p:spPr>
                  <a:xfrm>
                    <a:off x="5638800" y="1524000"/>
                    <a:ext cx="762000" cy="762000"/>
                  </a:xfrm>
                  <a:prstGeom prst="quadArrowCallout">
                    <a:avLst>
                      <a:gd name="adj1" fmla="val 37030"/>
                      <a:gd name="adj2" fmla="val 18515"/>
                      <a:gd name="adj3" fmla="val 18515"/>
                      <a:gd name="adj4" fmla="val 48123"/>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Freeform: Shape 30"/>
              <p:cNvSpPr/>
              <p:nvPr/>
            </p:nvSpPr>
            <p:spPr>
              <a:xfrm>
                <a:off x="4038600" y="1371600"/>
                <a:ext cx="1143399" cy="993604"/>
              </a:xfrm>
              <a:custGeom>
                <a:avLst/>
                <a:gdLst>
                  <a:gd name="connsiteX0" fmla="*/ 542967 w 1143399"/>
                  <a:gd name="connsiteY0" fmla="*/ 1243 h 993604"/>
                  <a:gd name="connsiteX1" fmla="*/ 642995 w 1143399"/>
                  <a:gd name="connsiteY1" fmla="*/ 1797 h 993604"/>
                  <a:gd name="connsiteX2" fmla="*/ 810172 w 1143399"/>
                  <a:gd name="connsiteY2" fmla="*/ 51226 h 993604"/>
                  <a:gd name="connsiteX3" fmla="*/ 953422 w 1143399"/>
                  <a:gd name="connsiteY3" fmla="*/ 68921 h 993604"/>
                  <a:gd name="connsiteX4" fmla="*/ 970766 w 1143399"/>
                  <a:gd name="connsiteY4" fmla="*/ 129167 h 993604"/>
                  <a:gd name="connsiteX5" fmla="*/ 1123587 w 1143399"/>
                  <a:gd name="connsiteY5" fmla="*/ 172219 h 993604"/>
                  <a:gd name="connsiteX6" fmla="*/ 1080818 w 1143399"/>
                  <a:gd name="connsiteY6" fmla="*/ 223196 h 993604"/>
                  <a:gd name="connsiteX7" fmla="*/ 1031756 w 1143399"/>
                  <a:gd name="connsiteY7" fmla="*/ 235167 h 993604"/>
                  <a:gd name="connsiteX8" fmla="*/ 1035278 w 1143399"/>
                  <a:gd name="connsiteY8" fmla="*/ 238329 h 993604"/>
                  <a:gd name="connsiteX9" fmla="*/ 1052684 w 1143399"/>
                  <a:gd name="connsiteY9" fmla="*/ 248161 h 993604"/>
                  <a:gd name="connsiteX10" fmla="*/ 1056070 w 1143399"/>
                  <a:gd name="connsiteY10" fmla="*/ 251897 h 993604"/>
                  <a:gd name="connsiteX11" fmla="*/ 1057320 w 1143399"/>
                  <a:gd name="connsiteY11" fmla="*/ 248274 h 993604"/>
                  <a:gd name="connsiteX12" fmla="*/ 1088669 w 1143399"/>
                  <a:gd name="connsiteY12" fmla="*/ 240947 h 993604"/>
                  <a:gd name="connsiteX13" fmla="*/ 1108813 w 1143399"/>
                  <a:gd name="connsiteY13" fmla="*/ 327131 h 993604"/>
                  <a:gd name="connsiteX14" fmla="*/ 1108924 w 1143399"/>
                  <a:gd name="connsiteY14" fmla="*/ 327344 h 993604"/>
                  <a:gd name="connsiteX15" fmla="*/ 1124829 w 1143399"/>
                  <a:gd name="connsiteY15" fmla="*/ 357853 h 993604"/>
                  <a:gd name="connsiteX16" fmla="*/ 1134665 w 1143399"/>
                  <a:gd name="connsiteY16" fmla="*/ 410774 h 993604"/>
                  <a:gd name="connsiteX17" fmla="*/ 1133507 w 1143399"/>
                  <a:gd name="connsiteY17" fmla="*/ 501473 h 993604"/>
                  <a:gd name="connsiteX18" fmla="*/ 1141960 w 1143399"/>
                  <a:gd name="connsiteY18" fmla="*/ 640150 h 993604"/>
                  <a:gd name="connsiteX19" fmla="*/ 1102364 w 1143399"/>
                  <a:gd name="connsiteY19" fmla="*/ 761541 h 993604"/>
                  <a:gd name="connsiteX20" fmla="*/ 1088190 w 1143399"/>
                  <a:gd name="connsiteY20" fmla="*/ 865558 h 993604"/>
                  <a:gd name="connsiteX21" fmla="*/ 1039930 w 1143399"/>
                  <a:gd name="connsiteY21" fmla="*/ 878152 h 993604"/>
                  <a:gd name="connsiteX22" fmla="*/ 1005442 w 1143399"/>
                  <a:gd name="connsiteY22" fmla="*/ 989118 h 993604"/>
                  <a:gd name="connsiteX23" fmla="*/ 954734 w 1143399"/>
                  <a:gd name="connsiteY23" fmla="*/ 921385 h 993604"/>
                  <a:gd name="connsiteX24" fmla="*/ 879409 w 1143399"/>
                  <a:gd name="connsiteY24" fmla="*/ 854463 h 993604"/>
                  <a:gd name="connsiteX25" fmla="*/ 846290 w 1143399"/>
                  <a:gd name="connsiteY25" fmla="*/ 779991 h 993604"/>
                  <a:gd name="connsiteX26" fmla="*/ 853367 w 1143399"/>
                  <a:gd name="connsiteY26" fmla="*/ 679467 h 993604"/>
                  <a:gd name="connsiteX27" fmla="*/ 838422 w 1143399"/>
                  <a:gd name="connsiteY27" fmla="*/ 576333 h 993604"/>
                  <a:gd name="connsiteX28" fmla="*/ 865714 w 1143399"/>
                  <a:gd name="connsiteY28" fmla="*/ 484663 h 993604"/>
                  <a:gd name="connsiteX29" fmla="*/ 865975 w 1143399"/>
                  <a:gd name="connsiteY29" fmla="*/ 482247 h 993604"/>
                  <a:gd name="connsiteX30" fmla="*/ 867732 w 1143399"/>
                  <a:gd name="connsiteY30" fmla="*/ 411804 h 993604"/>
                  <a:gd name="connsiteX31" fmla="*/ 875586 w 1143399"/>
                  <a:gd name="connsiteY31" fmla="*/ 365588 h 993604"/>
                  <a:gd name="connsiteX32" fmla="*/ 835581 w 1143399"/>
                  <a:gd name="connsiteY32" fmla="*/ 370897 h 993604"/>
                  <a:gd name="connsiteX33" fmla="*/ 697142 w 1143399"/>
                  <a:gd name="connsiteY33" fmla="*/ 362063 h 993604"/>
                  <a:gd name="connsiteX34" fmla="*/ 555107 w 1143399"/>
                  <a:gd name="connsiteY34" fmla="*/ 380718 h 993604"/>
                  <a:gd name="connsiteX35" fmla="*/ 428861 w 1143399"/>
                  <a:gd name="connsiteY35" fmla="*/ 346649 h 993604"/>
                  <a:gd name="connsiteX36" fmla="*/ 425533 w 1143399"/>
                  <a:gd name="connsiteY36" fmla="*/ 346324 h 993604"/>
                  <a:gd name="connsiteX37" fmla="*/ 328521 w 1143399"/>
                  <a:gd name="connsiteY37" fmla="*/ 344129 h 993604"/>
                  <a:gd name="connsiteX38" fmla="*/ 275193 w 1143399"/>
                  <a:gd name="connsiteY38" fmla="*/ 335915 h 993604"/>
                  <a:gd name="connsiteX39" fmla="*/ 286629 w 1143399"/>
                  <a:gd name="connsiteY39" fmla="*/ 357853 h 993604"/>
                  <a:gd name="connsiteX40" fmla="*/ 296465 w 1143399"/>
                  <a:gd name="connsiteY40" fmla="*/ 410774 h 993604"/>
                  <a:gd name="connsiteX41" fmla="*/ 295307 w 1143399"/>
                  <a:gd name="connsiteY41" fmla="*/ 501473 h 993604"/>
                  <a:gd name="connsiteX42" fmla="*/ 303760 w 1143399"/>
                  <a:gd name="connsiteY42" fmla="*/ 640150 h 993604"/>
                  <a:gd name="connsiteX43" fmla="*/ 264164 w 1143399"/>
                  <a:gd name="connsiteY43" fmla="*/ 761541 h 993604"/>
                  <a:gd name="connsiteX44" fmla="*/ 249990 w 1143399"/>
                  <a:gd name="connsiteY44" fmla="*/ 865558 h 993604"/>
                  <a:gd name="connsiteX45" fmla="*/ 201730 w 1143399"/>
                  <a:gd name="connsiteY45" fmla="*/ 878152 h 993604"/>
                  <a:gd name="connsiteX46" fmla="*/ 167242 w 1143399"/>
                  <a:gd name="connsiteY46" fmla="*/ 989118 h 993604"/>
                  <a:gd name="connsiteX47" fmla="*/ 116534 w 1143399"/>
                  <a:gd name="connsiteY47" fmla="*/ 921385 h 993604"/>
                  <a:gd name="connsiteX48" fmla="*/ 41209 w 1143399"/>
                  <a:gd name="connsiteY48" fmla="*/ 854463 h 993604"/>
                  <a:gd name="connsiteX49" fmla="*/ 8090 w 1143399"/>
                  <a:gd name="connsiteY49" fmla="*/ 779991 h 993604"/>
                  <a:gd name="connsiteX50" fmla="*/ 15167 w 1143399"/>
                  <a:gd name="connsiteY50" fmla="*/ 679467 h 993604"/>
                  <a:gd name="connsiteX51" fmla="*/ 222 w 1143399"/>
                  <a:gd name="connsiteY51" fmla="*/ 576333 h 993604"/>
                  <a:gd name="connsiteX52" fmla="*/ 27514 w 1143399"/>
                  <a:gd name="connsiteY52" fmla="*/ 484663 h 993604"/>
                  <a:gd name="connsiteX53" fmla="*/ 27775 w 1143399"/>
                  <a:gd name="connsiteY53" fmla="*/ 482247 h 993604"/>
                  <a:gd name="connsiteX54" fmla="*/ 39932 w 1143399"/>
                  <a:gd name="connsiteY54" fmla="*/ 350608 h 993604"/>
                  <a:gd name="connsiteX55" fmla="*/ 99071 w 1143399"/>
                  <a:gd name="connsiteY55" fmla="*/ 320534 h 993604"/>
                  <a:gd name="connsiteX56" fmla="*/ 99085 w 1143399"/>
                  <a:gd name="connsiteY56" fmla="*/ 320483 h 993604"/>
                  <a:gd name="connsiteX57" fmla="*/ 110846 w 1143399"/>
                  <a:gd name="connsiteY57" fmla="*/ 275251 h 993604"/>
                  <a:gd name="connsiteX58" fmla="*/ 158698 w 1143399"/>
                  <a:gd name="connsiteY58" fmla="*/ 289313 h 993604"/>
                  <a:gd name="connsiteX59" fmla="*/ 158910 w 1143399"/>
                  <a:gd name="connsiteY59" fmla="*/ 288462 h 993604"/>
                  <a:gd name="connsiteX60" fmla="*/ 168251 w 1143399"/>
                  <a:gd name="connsiteY60" fmla="*/ 251052 h 993604"/>
                  <a:gd name="connsiteX61" fmla="*/ 169422 w 1143399"/>
                  <a:gd name="connsiteY61" fmla="*/ 249448 h 993604"/>
                  <a:gd name="connsiteX62" fmla="*/ 140463 w 1143399"/>
                  <a:gd name="connsiteY62" fmla="*/ 242622 h 993604"/>
                  <a:gd name="connsiteX63" fmla="*/ 159828 w 1143399"/>
                  <a:gd name="connsiteY63" fmla="*/ 182885 h 993604"/>
                  <a:gd name="connsiteX64" fmla="*/ 158656 w 1143399"/>
                  <a:gd name="connsiteY64" fmla="*/ 182620 h 993604"/>
                  <a:gd name="connsiteX65" fmla="*/ 107136 w 1143399"/>
                  <a:gd name="connsiteY65" fmla="*/ 170960 h 993604"/>
                  <a:gd name="connsiteX66" fmla="*/ 81317 w 1143399"/>
                  <a:gd name="connsiteY66" fmla="*/ 153881 h 993604"/>
                  <a:gd name="connsiteX67" fmla="*/ 90684 w 1143399"/>
                  <a:gd name="connsiteY67" fmla="*/ 133894 h 993604"/>
                  <a:gd name="connsiteX68" fmla="*/ 135392 w 1143399"/>
                  <a:gd name="connsiteY68" fmla="*/ 118373 h 993604"/>
                  <a:gd name="connsiteX69" fmla="*/ 136727 w 1143399"/>
                  <a:gd name="connsiteY69" fmla="*/ 117910 h 993604"/>
                  <a:gd name="connsiteX70" fmla="*/ 93220 w 1143399"/>
                  <a:gd name="connsiteY70" fmla="*/ 68322 h 993604"/>
                  <a:gd name="connsiteX71" fmla="*/ 211910 w 1143399"/>
                  <a:gd name="connsiteY71" fmla="*/ 43176 h 993604"/>
                  <a:gd name="connsiteX72" fmla="*/ 212204 w 1143399"/>
                  <a:gd name="connsiteY72" fmla="*/ 43037 h 993604"/>
                  <a:gd name="connsiteX73" fmla="*/ 254221 w 1143399"/>
                  <a:gd name="connsiteY73" fmla="*/ 23182 h 993604"/>
                  <a:gd name="connsiteX74" fmla="*/ 327103 w 1143399"/>
                  <a:gd name="connsiteY74" fmla="*/ 10904 h 993604"/>
                  <a:gd name="connsiteX75" fmla="*/ 452012 w 1143399"/>
                  <a:gd name="connsiteY75" fmla="*/ 12348 h 993604"/>
                  <a:gd name="connsiteX76" fmla="*/ 542967 w 1143399"/>
                  <a:gd name="connsiteY76" fmla="*/ 1243 h 99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143399" h="993604">
                    <a:moveTo>
                      <a:pt x="542967" y="1243"/>
                    </a:moveTo>
                    <a:cubicBezTo>
                      <a:pt x="575633" y="-562"/>
                      <a:pt x="609812" y="-423"/>
                      <a:pt x="642995" y="1797"/>
                    </a:cubicBezTo>
                    <a:cubicBezTo>
                      <a:pt x="731223" y="7698"/>
                      <a:pt x="797297" y="27234"/>
                      <a:pt x="810172" y="51226"/>
                    </a:cubicBezTo>
                    <a:cubicBezTo>
                      <a:pt x="865242" y="51341"/>
                      <a:pt x="917470" y="57797"/>
                      <a:pt x="953422" y="68921"/>
                    </a:cubicBezTo>
                    <a:cubicBezTo>
                      <a:pt x="1008054" y="85823"/>
                      <a:pt x="1015075" y="110238"/>
                      <a:pt x="970766" y="129167"/>
                    </a:cubicBezTo>
                    <a:cubicBezTo>
                      <a:pt x="1046873" y="135288"/>
                      <a:pt x="1105052" y="151679"/>
                      <a:pt x="1123587" y="172219"/>
                    </a:cubicBezTo>
                    <a:cubicBezTo>
                      <a:pt x="1139966" y="190372"/>
                      <a:pt x="1123127" y="209120"/>
                      <a:pt x="1080818" y="223196"/>
                    </a:cubicBezTo>
                    <a:lnTo>
                      <a:pt x="1031756" y="235167"/>
                    </a:lnTo>
                    <a:lnTo>
                      <a:pt x="1035278" y="238329"/>
                    </a:lnTo>
                    <a:lnTo>
                      <a:pt x="1052684" y="248161"/>
                    </a:lnTo>
                    <a:lnTo>
                      <a:pt x="1056070" y="251897"/>
                    </a:lnTo>
                    <a:lnTo>
                      <a:pt x="1057320" y="248274"/>
                    </a:lnTo>
                    <a:cubicBezTo>
                      <a:pt x="1066619" y="229143"/>
                      <a:pt x="1078287" y="225733"/>
                      <a:pt x="1088669" y="240947"/>
                    </a:cubicBezTo>
                    <a:cubicBezTo>
                      <a:pt x="1099217" y="256399"/>
                      <a:pt x="1106781" y="288748"/>
                      <a:pt x="1108813" y="327131"/>
                    </a:cubicBezTo>
                    <a:lnTo>
                      <a:pt x="1108924" y="327344"/>
                    </a:lnTo>
                    <a:lnTo>
                      <a:pt x="1124829" y="357853"/>
                    </a:lnTo>
                    <a:cubicBezTo>
                      <a:pt x="1129274" y="372233"/>
                      <a:pt x="1132689" y="390313"/>
                      <a:pt x="1134665" y="410774"/>
                    </a:cubicBezTo>
                    <a:cubicBezTo>
                      <a:pt x="1137536" y="440478"/>
                      <a:pt x="1137127" y="472740"/>
                      <a:pt x="1133507" y="501473"/>
                    </a:cubicBezTo>
                    <a:cubicBezTo>
                      <a:pt x="1142405" y="540879"/>
                      <a:pt x="1145516" y="591961"/>
                      <a:pt x="1141960" y="640150"/>
                    </a:cubicBezTo>
                    <a:cubicBezTo>
                      <a:pt x="1137233" y="704215"/>
                      <a:pt x="1121584" y="752192"/>
                      <a:pt x="1102364" y="761541"/>
                    </a:cubicBezTo>
                    <a:cubicBezTo>
                      <a:pt x="1102273" y="801528"/>
                      <a:pt x="1097101" y="839452"/>
                      <a:pt x="1088190" y="865558"/>
                    </a:cubicBezTo>
                    <a:cubicBezTo>
                      <a:pt x="1074650" y="905227"/>
                      <a:pt x="1055092" y="910325"/>
                      <a:pt x="1039930" y="878152"/>
                    </a:cubicBezTo>
                    <a:cubicBezTo>
                      <a:pt x="1035026" y="933414"/>
                      <a:pt x="1021896" y="975660"/>
                      <a:pt x="1005442" y="989118"/>
                    </a:cubicBezTo>
                    <a:cubicBezTo>
                      <a:pt x="986053" y="1004975"/>
                      <a:pt x="965818" y="977953"/>
                      <a:pt x="954734" y="921385"/>
                    </a:cubicBezTo>
                    <a:cubicBezTo>
                      <a:pt x="928572" y="975078"/>
                      <a:pt x="894592" y="944897"/>
                      <a:pt x="879409" y="854463"/>
                    </a:cubicBezTo>
                    <a:cubicBezTo>
                      <a:pt x="864493" y="860407"/>
                      <a:pt x="850488" y="828922"/>
                      <a:pt x="846290" y="779991"/>
                    </a:cubicBezTo>
                    <a:cubicBezTo>
                      <a:pt x="843249" y="744590"/>
                      <a:pt x="845937" y="706384"/>
                      <a:pt x="853367" y="679467"/>
                    </a:cubicBezTo>
                    <a:cubicBezTo>
                      <a:pt x="842826" y="658354"/>
                      <a:pt x="836955" y="617837"/>
                      <a:pt x="838422" y="576333"/>
                    </a:cubicBezTo>
                    <a:cubicBezTo>
                      <a:pt x="840145" y="527738"/>
                      <a:pt x="851476" y="489673"/>
                      <a:pt x="865714" y="484663"/>
                    </a:cubicBezTo>
                    <a:cubicBezTo>
                      <a:pt x="865799" y="483852"/>
                      <a:pt x="865890" y="483058"/>
                      <a:pt x="865975" y="482247"/>
                    </a:cubicBezTo>
                    <a:cubicBezTo>
                      <a:pt x="865019" y="458320"/>
                      <a:pt x="865655" y="434291"/>
                      <a:pt x="867732" y="411804"/>
                    </a:cubicBezTo>
                    <a:lnTo>
                      <a:pt x="875586" y="365588"/>
                    </a:lnTo>
                    <a:lnTo>
                      <a:pt x="835581" y="370897"/>
                    </a:lnTo>
                    <a:cubicBezTo>
                      <a:pt x="786828" y="374694"/>
                      <a:pt x="734211" y="371338"/>
                      <a:pt x="697142" y="362063"/>
                    </a:cubicBezTo>
                    <a:cubicBezTo>
                      <a:pt x="668064" y="375222"/>
                      <a:pt x="612266" y="382550"/>
                      <a:pt x="555107" y="380718"/>
                    </a:cubicBezTo>
                    <a:cubicBezTo>
                      <a:pt x="488182" y="378569"/>
                      <a:pt x="435760" y="364424"/>
                      <a:pt x="428861" y="346649"/>
                    </a:cubicBezTo>
                    <a:cubicBezTo>
                      <a:pt x="427744" y="346544"/>
                      <a:pt x="426651" y="346429"/>
                      <a:pt x="425533" y="346324"/>
                    </a:cubicBezTo>
                    <a:cubicBezTo>
                      <a:pt x="392581" y="347517"/>
                      <a:pt x="359490" y="346722"/>
                      <a:pt x="328521" y="344129"/>
                    </a:cubicBezTo>
                    <a:lnTo>
                      <a:pt x="275193" y="335915"/>
                    </a:lnTo>
                    <a:lnTo>
                      <a:pt x="286629" y="357853"/>
                    </a:lnTo>
                    <a:cubicBezTo>
                      <a:pt x="291074" y="372233"/>
                      <a:pt x="294489" y="390313"/>
                      <a:pt x="296465" y="410774"/>
                    </a:cubicBezTo>
                    <a:cubicBezTo>
                      <a:pt x="299336" y="440478"/>
                      <a:pt x="298927" y="472740"/>
                      <a:pt x="295307" y="501473"/>
                    </a:cubicBezTo>
                    <a:cubicBezTo>
                      <a:pt x="304205" y="540879"/>
                      <a:pt x="307316" y="591961"/>
                      <a:pt x="303760" y="640150"/>
                    </a:cubicBezTo>
                    <a:cubicBezTo>
                      <a:pt x="299033" y="704215"/>
                      <a:pt x="283384" y="752192"/>
                      <a:pt x="264164" y="761541"/>
                    </a:cubicBezTo>
                    <a:cubicBezTo>
                      <a:pt x="264073" y="801528"/>
                      <a:pt x="258901" y="839452"/>
                      <a:pt x="249990" y="865558"/>
                    </a:cubicBezTo>
                    <a:cubicBezTo>
                      <a:pt x="236450" y="905227"/>
                      <a:pt x="216892" y="910325"/>
                      <a:pt x="201730" y="878152"/>
                    </a:cubicBezTo>
                    <a:cubicBezTo>
                      <a:pt x="196826" y="933414"/>
                      <a:pt x="183696" y="975660"/>
                      <a:pt x="167242" y="989118"/>
                    </a:cubicBezTo>
                    <a:cubicBezTo>
                      <a:pt x="147853" y="1004975"/>
                      <a:pt x="127618" y="977953"/>
                      <a:pt x="116534" y="921385"/>
                    </a:cubicBezTo>
                    <a:cubicBezTo>
                      <a:pt x="90372" y="975078"/>
                      <a:pt x="56392" y="944897"/>
                      <a:pt x="41209" y="854463"/>
                    </a:cubicBezTo>
                    <a:cubicBezTo>
                      <a:pt x="26293" y="860407"/>
                      <a:pt x="12288" y="828922"/>
                      <a:pt x="8090" y="779991"/>
                    </a:cubicBezTo>
                    <a:cubicBezTo>
                      <a:pt x="5049" y="744590"/>
                      <a:pt x="7737" y="706384"/>
                      <a:pt x="15167" y="679467"/>
                    </a:cubicBezTo>
                    <a:cubicBezTo>
                      <a:pt x="4626" y="658354"/>
                      <a:pt x="-1245" y="617837"/>
                      <a:pt x="222" y="576333"/>
                    </a:cubicBezTo>
                    <a:cubicBezTo>
                      <a:pt x="1945" y="527738"/>
                      <a:pt x="13276" y="489673"/>
                      <a:pt x="27514" y="484663"/>
                    </a:cubicBezTo>
                    <a:cubicBezTo>
                      <a:pt x="27599" y="483852"/>
                      <a:pt x="27690" y="483058"/>
                      <a:pt x="27775" y="482247"/>
                    </a:cubicBezTo>
                    <a:cubicBezTo>
                      <a:pt x="25863" y="434393"/>
                      <a:pt x="30322" y="386133"/>
                      <a:pt x="39932" y="350608"/>
                    </a:cubicBezTo>
                    <a:cubicBezTo>
                      <a:pt x="55115" y="294499"/>
                      <a:pt x="79732" y="281993"/>
                      <a:pt x="99071" y="320534"/>
                    </a:cubicBezTo>
                    <a:lnTo>
                      <a:pt x="99085" y="320483"/>
                    </a:lnTo>
                    <a:lnTo>
                      <a:pt x="110846" y="275251"/>
                    </a:lnTo>
                    <a:cubicBezTo>
                      <a:pt x="125072" y="241724"/>
                      <a:pt x="145246" y="244201"/>
                      <a:pt x="158698" y="289313"/>
                    </a:cubicBezTo>
                    <a:lnTo>
                      <a:pt x="158910" y="288462"/>
                    </a:lnTo>
                    <a:lnTo>
                      <a:pt x="168251" y="251052"/>
                    </a:lnTo>
                    <a:lnTo>
                      <a:pt x="169422" y="249448"/>
                    </a:lnTo>
                    <a:lnTo>
                      <a:pt x="140463" y="242622"/>
                    </a:lnTo>
                    <a:cubicBezTo>
                      <a:pt x="94290" y="224862"/>
                      <a:pt x="97702" y="199678"/>
                      <a:pt x="159828" y="182885"/>
                    </a:cubicBezTo>
                    <a:lnTo>
                      <a:pt x="158656" y="182620"/>
                    </a:lnTo>
                    <a:lnTo>
                      <a:pt x="107136" y="170960"/>
                    </a:lnTo>
                    <a:cubicBezTo>
                      <a:pt x="93651" y="165979"/>
                      <a:pt x="84645" y="160139"/>
                      <a:pt x="81317" y="153881"/>
                    </a:cubicBezTo>
                    <a:cubicBezTo>
                      <a:pt x="77649" y="146994"/>
                      <a:pt x="81110" y="140110"/>
                      <a:pt x="90684" y="133894"/>
                    </a:cubicBezTo>
                    <a:lnTo>
                      <a:pt x="135392" y="118373"/>
                    </a:lnTo>
                    <a:lnTo>
                      <a:pt x="136727" y="117910"/>
                    </a:lnTo>
                    <a:cubicBezTo>
                      <a:pt x="82944" y="105738"/>
                      <a:pt x="65284" y="85603"/>
                      <a:pt x="93220" y="68322"/>
                    </a:cubicBezTo>
                    <a:cubicBezTo>
                      <a:pt x="114499" y="55154"/>
                      <a:pt x="159051" y="45712"/>
                      <a:pt x="211910" y="43176"/>
                    </a:cubicBezTo>
                    <a:lnTo>
                      <a:pt x="212204" y="43037"/>
                    </a:lnTo>
                    <a:lnTo>
                      <a:pt x="254221" y="23182"/>
                    </a:lnTo>
                    <a:cubicBezTo>
                      <a:pt x="274025" y="17633"/>
                      <a:pt x="298924" y="13370"/>
                      <a:pt x="327103" y="10904"/>
                    </a:cubicBezTo>
                    <a:cubicBezTo>
                      <a:pt x="368010" y="7319"/>
                      <a:pt x="412440" y="7830"/>
                      <a:pt x="452012" y="12348"/>
                    </a:cubicBezTo>
                    <a:cubicBezTo>
                      <a:pt x="479146" y="6795"/>
                      <a:pt x="510300" y="3047"/>
                      <a:pt x="542967" y="1243"/>
                    </a:cubicBez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p:cNvSpPr/>
              <p:nvPr/>
            </p:nvSpPr>
            <p:spPr>
              <a:xfrm>
                <a:off x="4492101" y="2286000"/>
                <a:ext cx="301841"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199957" y="1571481"/>
                <a:ext cx="860453" cy="9792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412"/>
              <p:cNvSpPr/>
              <p:nvPr/>
            </p:nvSpPr>
            <p:spPr>
              <a:xfrm>
                <a:off x="4134181" y="1571481"/>
                <a:ext cx="996313" cy="170311"/>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4194699" y="1474433"/>
                <a:ext cx="838200" cy="322385"/>
                <a:chOff x="5486400" y="1295400"/>
                <a:chExt cx="3581400" cy="1143000"/>
              </a:xfrm>
            </p:grpSpPr>
            <p:grpSp>
              <p:nvGrpSpPr>
                <p:cNvPr id="36" name="Group 35"/>
                <p:cNvGrpSpPr/>
                <p:nvPr/>
              </p:nvGrpSpPr>
              <p:grpSpPr>
                <a:xfrm>
                  <a:off x="5486400" y="1295400"/>
                  <a:ext cx="1066800" cy="1143000"/>
                  <a:chOff x="5486400" y="1295400"/>
                  <a:chExt cx="1066800" cy="1143000"/>
                </a:xfrm>
              </p:grpSpPr>
              <p:sp>
                <p:nvSpPr>
                  <p:cNvPr id="47" name="Multiplication Sign 46"/>
                  <p:cNvSpPr/>
                  <p:nvPr/>
                </p:nvSpPr>
                <p:spPr>
                  <a:xfrm>
                    <a:off x="5486400" y="1295400"/>
                    <a:ext cx="1066800" cy="1143000"/>
                  </a:xfrm>
                  <a:prstGeom prst="mathMultiply">
                    <a:avLst>
                      <a:gd name="adj1" fmla="val 34338"/>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allout: Quad Arrow 47"/>
                  <p:cNvSpPr/>
                  <p:nvPr/>
                </p:nvSpPr>
                <p:spPr>
                  <a:xfrm>
                    <a:off x="5638800" y="1524000"/>
                    <a:ext cx="762000" cy="762000"/>
                  </a:xfrm>
                  <a:prstGeom prst="quadArrowCallout">
                    <a:avLst>
                      <a:gd name="adj1" fmla="val 37030"/>
                      <a:gd name="adj2" fmla="val 18515"/>
                      <a:gd name="adj3" fmla="val 18515"/>
                      <a:gd name="adj4" fmla="val 48123"/>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324600" y="1295400"/>
                  <a:ext cx="1066800" cy="1143000"/>
                  <a:chOff x="5486400" y="1295400"/>
                  <a:chExt cx="1066800" cy="1143000"/>
                </a:xfrm>
              </p:grpSpPr>
              <p:sp>
                <p:nvSpPr>
                  <p:cNvPr id="45" name="Multiplication Sign 44"/>
                  <p:cNvSpPr/>
                  <p:nvPr/>
                </p:nvSpPr>
                <p:spPr>
                  <a:xfrm>
                    <a:off x="5486400" y="1295400"/>
                    <a:ext cx="1066800" cy="1143000"/>
                  </a:xfrm>
                  <a:prstGeom prst="mathMultiply">
                    <a:avLst>
                      <a:gd name="adj1" fmla="val 34338"/>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llout: Quad Arrow 45"/>
                  <p:cNvSpPr/>
                  <p:nvPr/>
                </p:nvSpPr>
                <p:spPr>
                  <a:xfrm>
                    <a:off x="5638800" y="1524000"/>
                    <a:ext cx="762000" cy="762000"/>
                  </a:xfrm>
                  <a:prstGeom prst="quadArrowCallout">
                    <a:avLst>
                      <a:gd name="adj1" fmla="val 37030"/>
                      <a:gd name="adj2" fmla="val 18515"/>
                      <a:gd name="adj3" fmla="val 18515"/>
                      <a:gd name="adj4" fmla="val 48123"/>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7162800" y="1295400"/>
                  <a:ext cx="1066800" cy="1143000"/>
                  <a:chOff x="5486400" y="1295400"/>
                  <a:chExt cx="1066800" cy="1143000"/>
                </a:xfrm>
              </p:grpSpPr>
              <p:sp>
                <p:nvSpPr>
                  <p:cNvPr id="42" name="Multiplication Sign 41"/>
                  <p:cNvSpPr/>
                  <p:nvPr/>
                </p:nvSpPr>
                <p:spPr>
                  <a:xfrm>
                    <a:off x="5486400" y="1295400"/>
                    <a:ext cx="1066800" cy="1143000"/>
                  </a:xfrm>
                  <a:prstGeom prst="mathMultiply">
                    <a:avLst>
                      <a:gd name="adj1" fmla="val 34338"/>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llout: Quad Arrow 42"/>
                  <p:cNvSpPr/>
                  <p:nvPr/>
                </p:nvSpPr>
                <p:spPr>
                  <a:xfrm>
                    <a:off x="5638800" y="1524000"/>
                    <a:ext cx="762000" cy="762000"/>
                  </a:xfrm>
                  <a:prstGeom prst="quadArrowCallout">
                    <a:avLst>
                      <a:gd name="adj1" fmla="val 37030"/>
                      <a:gd name="adj2" fmla="val 18515"/>
                      <a:gd name="adj3" fmla="val 18515"/>
                      <a:gd name="adj4" fmla="val 48123"/>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8001000" y="1295400"/>
                  <a:ext cx="1066800" cy="1143000"/>
                  <a:chOff x="5486400" y="1295400"/>
                  <a:chExt cx="1066800" cy="1143000"/>
                </a:xfrm>
              </p:grpSpPr>
              <p:sp>
                <p:nvSpPr>
                  <p:cNvPr id="40" name="Multiplication Sign 39"/>
                  <p:cNvSpPr/>
                  <p:nvPr/>
                </p:nvSpPr>
                <p:spPr>
                  <a:xfrm>
                    <a:off x="5486400" y="1295400"/>
                    <a:ext cx="1066800" cy="1143000"/>
                  </a:xfrm>
                  <a:prstGeom prst="mathMultiply">
                    <a:avLst>
                      <a:gd name="adj1" fmla="val 34338"/>
                    </a:avLst>
                  </a:prstGeom>
                  <a:solidFill>
                    <a:schemeClr val="accent4">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allout: Quad Arrow 40"/>
                  <p:cNvSpPr/>
                  <p:nvPr/>
                </p:nvSpPr>
                <p:spPr>
                  <a:xfrm>
                    <a:off x="5638800" y="1524000"/>
                    <a:ext cx="762000" cy="762000"/>
                  </a:xfrm>
                  <a:prstGeom prst="quadArrowCallout">
                    <a:avLst>
                      <a:gd name="adj1" fmla="val 37030"/>
                      <a:gd name="adj2" fmla="val 18515"/>
                      <a:gd name="adj3" fmla="val 18515"/>
                      <a:gd name="adj4" fmla="val 48123"/>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 name="Group 4"/>
            <p:cNvGrpSpPr/>
            <p:nvPr/>
          </p:nvGrpSpPr>
          <p:grpSpPr>
            <a:xfrm>
              <a:off x="7574804" y="3262746"/>
              <a:ext cx="924959" cy="619990"/>
              <a:chOff x="6847609" y="3439391"/>
              <a:chExt cx="955964" cy="640772"/>
            </a:xfrm>
          </p:grpSpPr>
          <p:sp>
            <p:nvSpPr>
              <p:cNvPr id="4" name="Rectangle: Rounded Corners 3"/>
              <p:cNvSpPr/>
              <p:nvPr/>
            </p:nvSpPr>
            <p:spPr>
              <a:xfrm>
                <a:off x="6847609" y="3439391"/>
                <a:ext cx="955964" cy="623454"/>
              </a:xfrm>
              <a:prstGeom prst="roundRect">
                <a:avLst/>
              </a:prstGeom>
              <a:solidFill>
                <a:srgbClr val="AF6F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p:cNvSpPr/>
              <p:nvPr/>
            </p:nvSpPr>
            <p:spPr>
              <a:xfrm>
                <a:off x="7270173" y="3456709"/>
                <a:ext cx="117764" cy="623454"/>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p:cNvSpPr/>
              <p:nvPr/>
            </p:nvSpPr>
            <p:spPr>
              <a:xfrm rot="16200000">
                <a:off x="7266709" y="3266209"/>
                <a:ext cx="107374" cy="92479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Oval 76"/>
            <p:cNvSpPr/>
            <p:nvPr/>
          </p:nvSpPr>
          <p:spPr>
            <a:xfrm rot="2901859">
              <a:off x="7651064" y="3663997"/>
              <a:ext cx="205430" cy="299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82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TotalTime>
  <Words>1952</Words>
  <Application>Microsoft Office PowerPoint</Application>
  <PresentationFormat>Widescreen</PresentationFormat>
  <Paragraphs>139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 Light</vt:lpstr>
      <vt:lpstr>Calibri</vt:lpstr>
      <vt:lpstr>AR ESSENCE</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120</cp:revision>
  <dcterms:created xsi:type="dcterms:W3CDTF">2016-05-16T13:36:31Z</dcterms:created>
  <dcterms:modified xsi:type="dcterms:W3CDTF">2020-09-10T15:28:52Z</dcterms:modified>
</cp:coreProperties>
</file>