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6" r:id="rId3"/>
    <p:sldId id="258" r:id="rId4"/>
    <p:sldId id="275" r:id="rId5"/>
    <p:sldId id="27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9" r:id="rId20"/>
    <p:sldId id="274" r:id="rId21"/>
    <p:sldId id="273" r:id="rId22"/>
  </p:sldIdLst>
  <p:sldSz cx="12192000" cy="6858000"/>
  <p:notesSz cx="6858000" cy="9144000"/>
  <p:embeddedFontLst>
    <p:embeddedFont>
      <p:font typeface="Abadi" panose="020B0604020104020204" pitchFamily="34" charset="0"/>
      <p:regular r:id="rId23"/>
    </p:embeddedFont>
    <p:embeddedFont>
      <p:font typeface="AR ESSENCE" panose="02000000000000000000" pitchFamily="2"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omic Sans MS" panose="030F0702030302020204" pitchFamily="66"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13E4DA-A0D7-413B-BCF2-88ECC5E3AFD3}"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425781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3E4DA-A0D7-413B-BCF2-88ECC5E3AFD3}"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412637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3E4DA-A0D7-413B-BCF2-88ECC5E3AFD3}"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217974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3E4DA-A0D7-413B-BCF2-88ECC5E3AFD3}"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36009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13E4DA-A0D7-413B-BCF2-88ECC5E3AFD3}"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1161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13E4DA-A0D7-413B-BCF2-88ECC5E3AFD3}"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66037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13E4DA-A0D7-413B-BCF2-88ECC5E3AFD3}"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67355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13E4DA-A0D7-413B-BCF2-88ECC5E3AFD3}"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413186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3E4DA-A0D7-413B-BCF2-88ECC5E3AFD3}"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257655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13E4DA-A0D7-413B-BCF2-88ECC5E3AFD3}"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390489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13E4DA-A0D7-413B-BCF2-88ECC5E3AFD3}"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D1A83-0080-4905-84BD-29AA2684448C}" type="slidenum">
              <a:rPr lang="en-US" smtClean="0"/>
              <a:t>‹#›</a:t>
            </a:fld>
            <a:endParaRPr lang="en-US"/>
          </a:p>
        </p:txBody>
      </p:sp>
    </p:spTree>
    <p:extLst>
      <p:ext uri="{BB962C8B-B14F-4D97-AF65-F5344CB8AC3E}">
        <p14:creationId xmlns:p14="http://schemas.microsoft.com/office/powerpoint/2010/main" val="404600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3E4DA-A0D7-413B-BCF2-88ECC5E3AFD3}" type="datetimeFigureOut">
              <a:rPr lang="en-US" smtClean="0"/>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D1A83-0080-4905-84BD-29AA2684448C}" type="slidenum">
              <a:rPr lang="en-US" smtClean="0"/>
              <a:t>‹#›</a:t>
            </a:fld>
            <a:endParaRPr lang="en-US"/>
          </a:p>
        </p:txBody>
      </p:sp>
    </p:spTree>
    <p:extLst>
      <p:ext uri="{BB962C8B-B14F-4D97-AF65-F5344CB8AC3E}">
        <p14:creationId xmlns:p14="http://schemas.microsoft.com/office/powerpoint/2010/main" val="255852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4838B0-DEE4-4E73-8710-5B1CEBD4B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2" name="Group 41"/>
          <p:cNvGrpSpPr/>
          <p:nvPr/>
        </p:nvGrpSpPr>
        <p:grpSpPr>
          <a:xfrm>
            <a:off x="1273520" y="3003488"/>
            <a:ext cx="3050721" cy="2895600"/>
            <a:chOff x="1273520" y="3003488"/>
            <a:chExt cx="3050721" cy="2895600"/>
          </a:xfrm>
        </p:grpSpPr>
        <p:pic>
          <p:nvPicPr>
            <p:cNvPr id="43" name="Picture 2" descr="Image result for Rome anci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87" r="12454"/>
            <a:stretch/>
          </p:blipFill>
          <p:spPr bwMode="auto">
            <a:xfrm>
              <a:off x="1466660" y="3186819"/>
              <a:ext cx="2725093" cy="2540674"/>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1273520" y="3003488"/>
              <a:ext cx="3050721" cy="2895600"/>
              <a:chOff x="304800" y="3429000"/>
              <a:chExt cx="3050721" cy="2895600"/>
            </a:xfrm>
          </p:grpSpPr>
          <p:grpSp>
            <p:nvGrpSpPr>
              <p:cNvPr id="45" name="Group 44"/>
              <p:cNvGrpSpPr/>
              <p:nvPr/>
            </p:nvGrpSpPr>
            <p:grpSpPr>
              <a:xfrm rot="2107423">
                <a:off x="1281104" y="3790950"/>
                <a:ext cx="376315" cy="879933"/>
                <a:chOff x="7696200" y="914400"/>
                <a:chExt cx="685800" cy="2438400"/>
              </a:xfrm>
            </p:grpSpPr>
            <p:sp>
              <p:nvSpPr>
                <p:cNvPr id="77" name="Moon 7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9262140" flipH="1">
                <a:off x="1950772" y="3835879"/>
                <a:ext cx="376315" cy="801380"/>
                <a:chOff x="7696200" y="914400"/>
                <a:chExt cx="685800" cy="2438400"/>
              </a:xfrm>
            </p:grpSpPr>
            <p:sp>
              <p:nvSpPr>
                <p:cNvPr id="73" name="Moon 7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rapezoid 46"/>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7"/>
              <p:cNvGrpSpPr/>
              <p:nvPr/>
            </p:nvGrpSpPr>
            <p:grpSpPr>
              <a:xfrm>
                <a:off x="2028864" y="5256478"/>
                <a:ext cx="248519" cy="434702"/>
                <a:chOff x="2438400" y="402137"/>
                <a:chExt cx="2514600" cy="4398463"/>
              </a:xfrm>
            </p:grpSpPr>
            <p:sp>
              <p:nvSpPr>
                <p:cNvPr id="69"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Wave 66"/>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ame 67"/>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2" name="TextBox 81"/>
          <p:cNvSpPr txBox="1"/>
          <p:nvPr/>
        </p:nvSpPr>
        <p:spPr>
          <a:xfrm>
            <a:off x="2847529" y="324955"/>
            <a:ext cx="6455121" cy="1754326"/>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Admonition of Paul</a:t>
            </a:r>
          </a:p>
          <a:p>
            <a:pPr algn="ctr"/>
            <a:r>
              <a:rPr lang="en-US" sz="5400" dirty="0">
                <a:solidFill>
                  <a:schemeClr val="bg1"/>
                </a:solidFill>
                <a:latin typeface="AR ESSENCE" panose="02000000000000000000" pitchFamily="2" charset="0"/>
              </a:rPr>
              <a:t>Philippians 4</a:t>
            </a:r>
          </a:p>
        </p:txBody>
      </p:sp>
      <p:sp>
        <p:nvSpPr>
          <p:cNvPr id="83" name="TextBox 82"/>
          <p:cNvSpPr txBox="1"/>
          <p:nvPr/>
        </p:nvSpPr>
        <p:spPr>
          <a:xfrm>
            <a:off x="98079" y="0"/>
            <a:ext cx="3929204" cy="369332"/>
          </a:xfrm>
          <a:prstGeom prst="rect">
            <a:avLst/>
          </a:prstGeom>
          <a:noFill/>
        </p:spPr>
        <p:txBody>
          <a:bodyPr wrap="square" rtlCol="0">
            <a:spAutoFit/>
          </a:bodyPr>
          <a:lstStyle/>
          <a:p>
            <a:r>
              <a:rPr lang="en-US" dirty="0">
                <a:solidFill>
                  <a:schemeClr val="bg1"/>
                </a:solidFill>
              </a:rPr>
              <a:t>Lesson 125</a:t>
            </a:r>
          </a:p>
        </p:txBody>
      </p:sp>
      <p:grpSp>
        <p:nvGrpSpPr>
          <p:cNvPr id="86" name="Group 85"/>
          <p:cNvGrpSpPr/>
          <p:nvPr/>
        </p:nvGrpSpPr>
        <p:grpSpPr>
          <a:xfrm>
            <a:off x="5950928" y="2262505"/>
            <a:ext cx="4346957" cy="3920581"/>
            <a:chOff x="5450185" y="2697933"/>
            <a:chExt cx="4346957" cy="3920581"/>
          </a:xfrm>
          <a:solidFill>
            <a:schemeClr val="accent1">
              <a:lumMod val="75000"/>
            </a:schemeClr>
          </a:solidFill>
        </p:grpSpPr>
        <p:sp>
          <p:nvSpPr>
            <p:cNvPr id="84" name="Scroll: Vertical 83"/>
            <p:cNvSpPr/>
            <p:nvPr/>
          </p:nvSpPr>
          <p:spPr>
            <a:xfrm>
              <a:off x="5450185" y="2697933"/>
              <a:ext cx="4346957" cy="3920581"/>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019800" y="3273539"/>
              <a:ext cx="3374572" cy="3046988"/>
            </a:xfrm>
            <a:prstGeom prst="rect">
              <a:avLst/>
            </a:prstGeom>
            <a:solidFill>
              <a:schemeClr val="bg2">
                <a:lumMod val="75000"/>
              </a:schemeClr>
            </a:solidFill>
          </p:spPr>
          <p:txBody>
            <a:bodyPr wrap="square">
              <a:spAutoFit/>
            </a:bodyPr>
            <a:lstStyle/>
            <a:p>
              <a:r>
                <a:rPr lang="en-US" sz="1600" b="1" i="1" dirty="0">
                  <a:solidFill>
                    <a:schemeClr val="bg1"/>
                  </a:solidFill>
                  <a:latin typeface="Abadi" panose="020B0604020104020204" pitchFamily="34" charset="0"/>
                </a:rPr>
                <a:t>We believe in being honest, true, chaste, benevolent, virtuous, and in doing good to all men; indeed, we may say that we follow the admonition of Paul—We believe all things, we hope all things, we have endured many things, and hope to be able to endure all things. If there is anything virtuous, lovely, or of good report or praiseworthy, we seek after these things.</a:t>
              </a:r>
            </a:p>
            <a:p>
              <a:r>
                <a:rPr lang="en-US" sz="1600" b="1" i="1" dirty="0">
                  <a:solidFill>
                    <a:schemeClr val="bg1"/>
                  </a:solidFill>
                  <a:latin typeface="Abadi" panose="020B0604020104020204" pitchFamily="34" charset="0"/>
                </a:rPr>
                <a:t>Articles of Faith 1:13</a:t>
              </a:r>
              <a:endParaRPr lang="en-US" sz="1600" b="1" i="1" dirty="0">
                <a:solidFill>
                  <a:schemeClr val="bg1"/>
                </a:solidFill>
              </a:endParaRPr>
            </a:p>
          </p:txBody>
        </p:sp>
      </p:grpSp>
    </p:spTree>
    <p:extLst>
      <p:ext uri="{BB962C8B-B14F-4D97-AF65-F5344CB8AC3E}">
        <p14:creationId xmlns:p14="http://schemas.microsoft.com/office/powerpoint/2010/main" val="226365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59428" y="87086"/>
            <a:ext cx="8229600" cy="707886"/>
          </a:xfrm>
          <a:prstGeom prst="rect">
            <a:avLst/>
          </a:prstGeom>
          <a:noFill/>
        </p:spPr>
        <p:txBody>
          <a:bodyPr wrap="square" rtlCol="0">
            <a:spAutoFit/>
          </a:bodyPr>
          <a:lstStyle/>
          <a:p>
            <a:pPr algn="ctr"/>
            <a:r>
              <a:rPr lang="en-US" sz="4000" dirty="0">
                <a:solidFill>
                  <a:srgbClr val="FFFF00"/>
                </a:solidFill>
                <a:latin typeface="AR ESSENCE" panose="02000000000000000000" pitchFamily="2" charset="0"/>
              </a:rPr>
              <a:t>We Believe…</a:t>
            </a:r>
          </a:p>
        </p:txBody>
      </p:sp>
      <p:sp>
        <p:nvSpPr>
          <p:cNvPr id="6" name="TextBox 5"/>
          <p:cNvSpPr txBox="1"/>
          <p:nvPr/>
        </p:nvSpPr>
        <p:spPr>
          <a:xfrm>
            <a:off x="1524000" y="1066800"/>
            <a:ext cx="2667000" cy="4893647"/>
          </a:xfrm>
          <a:prstGeom prst="rect">
            <a:avLst/>
          </a:prstGeom>
          <a:noFill/>
        </p:spPr>
        <p:txBody>
          <a:bodyPr wrap="square" rtlCol="0">
            <a:spAutoFit/>
          </a:bodyPr>
          <a:lstStyle/>
          <a:p>
            <a:r>
              <a:rPr lang="en-US" sz="2400" dirty="0">
                <a:solidFill>
                  <a:srgbClr val="FFFF00"/>
                </a:solidFill>
              </a:rPr>
              <a:t>In being honest…</a:t>
            </a:r>
          </a:p>
          <a:p>
            <a:endParaRPr lang="en-US" sz="2400" dirty="0">
              <a:solidFill>
                <a:srgbClr val="FFFF00"/>
              </a:solidFill>
            </a:endParaRPr>
          </a:p>
          <a:p>
            <a:endParaRPr lang="en-US" sz="2400" dirty="0">
              <a:solidFill>
                <a:srgbClr val="FFFF00"/>
              </a:solidFill>
            </a:endParaRPr>
          </a:p>
          <a:p>
            <a:r>
              <a:rPr lang="en-US" sz="2400" dirty="0">
                <a:solidFill>
                  <a:srgbClr val="FFFF00"/>
                </a:solidFill>
              </a:rPr>
              <a:t>True…</a:t>
            </a:r>
          </a:p>
          <a:p>
            <a:endParaRPr lang="en-US" sz="2400" dirty="0">
              <a:solidFill>
                <a:srgbClr val="FFFF00"/>
              </a:solidFill>
            </a:endParaRPr>
          </a:p>
          <a:p>
            <a:endParaRPr lang="en-US" sz="2400" dirty="0">
              <a:solidFill>
                <a:srgbClr val="FFFF00"/>
              </a:solidFill>
            </a:endParaRPr>
          </a:p>
          <a:p>
            <a:r>
              <a:rPr lang="en-US" sz="2400" dirty="0">
                <a:solidFill>
                  <a:srgbClr val="FFFF00"/>
                </a:solidFill>
              </a:rPr>
              <a:t>Chaste…</a:t>
            </a:r>
          </a:p>
          <a:p>
            <a:endParaRPr lang="en-US" sz="2400" dirty="0">
              <a:solidFill>
                <a:srgbClr val="FFFF00"/>
              </a:solidFill>
            </a:endParaRPr>
          </a:p>
          <a:p>
            <a:endParaRPr lang="en-US" sz="2400" dirty="0">
              <a:solidFill>
                <a:srgbClr val="FFFF00"/>
              </a:solidFill>
            </a:endParaRPr>
          </a:p>
          <a:p>
            <a:r>
              <a:rPr lang="en-US" sz="2400" dirty="0">
                <a:solidFill>
                  <a:srgbClr val="FFFF00"/>
                </a:solidFill>
              </a:rPr>
              <a:t>Benevolent…</a:t>
            </a:r>
          </a:p>
          <a:p>
            <a:endParaRPr lang="en-US" sz="2400" dirty="0">
              <a:solidFill>
                <a:srgbClr val="FFFF00"/>
              </a:solidFill>
            </a:endParaRPr>
          </a:p>
          <a:p>
            <a:endParaRPr lang="en-US" sz="2400" dirty="0">
              <a:solidFill>
                <a:srgbClr val="FFFF00"/>
              </a:solidFill>
            </a:endParaRPr>
          </a:p>
          <a:p>
            <a:r>
              <a:rPr lang="en-US" sz="2400" dirty="0">
                <a:solidFill>
                  <a:srgbClr val="FFFF00"/>
                </a:solidFill>
              </a:rPr>
              <a:t>Virtuous…</a:t>
            </a:r>
          </a:p>
        </p:txBody>
      </p:sp>
      <p:sp>
        <p:nvSpPr>
          <p:cNvPr id="7" name="TextBox 6"/>
          <p:cNvSpPr txBox="1"/>
          <p:nvPr/>
        </p:nvSpPr>
        <p:spPr>
          <a:xfrm>
            <a:off x="7315200" y="6396335"/>
            <a:ext cx="4876800" cy="461665"/>
          </a:xfrm>
          <a:prstGeom prst="rect">
            <a:avLst/>
          </a:prstGeom>
          <a:noFill/>
        </p:spPr>
        <p:txBody>
          <a:bodyPr wrap="square" rtlCol="0">
            <a:spAutoFit/>
          </a:bodyPr>
          <a:lstStyle/>
          <a:p>
            <a:pPr algn="r"/>
            <a:r>
              <a:rPr lang="en-US" sz="2400" dirty="0">
                <a:solidFill>
                  <a:srgbClr val="FFFF00"/>
                </a:solidFill>
              </a:rPr>
              <a:t>13</a:t>
            </a:r>
            <a:r>
              <a:rPr lang="en-US" sz="2400" baseline="30000" dirty="0">
                <a:solidFill>
                  <a:srgbClr val="FFFF00"/>
                </a:solidFill>
              </a:rPr>
              <a:t>th</a:t>
            </a:r>
            <a:r>
              <a:rPr lang="en-US" sz="2400" dirty="0">
                <a:solidFill>
                  <a:srgbClr val="FFFF00"/>
                </a:solidFill>
              </a:rPr>
              <a:t> Article of Faith</a:t>
            </a:r>
          </a:p>
        </p:txBody>
      </p:sp>
      <p:sp>
        <p:nvSpPr>
          <p:cNvPr id="9" name="TextBox 8"/>
          <p:cNvSpPr txBox="1"/>
          <p:nvPr/>
        </p:nvSpPr>
        <p:spPr>
          <a:xfrm>
            <a:off x="6858000" y="1066801"/>
            <a:ext cx="3810000" cy="5262979"/>
          </a:xfrm>
          <a:prstGeom prst="rect">
            <a:avLst/>
          </a:prstGeom>
          <a:noFill/>
        </p:spPr>
        <p:txBody>
          <a:bodyPr wrap="square" rtlCol="0">
            <a:spAutoFit/>
          </a:bodyPr>
          <a:lstStyle/>
          <a:p>
            <a:r>
              <a:rPr lang="en-US" sz="2400" dirty="0">
                <a:solidFill>
                  <a:schemeClr val="bg1"/>
                </a:solidFill>
              </a:rPr>
              <a:t>free from fraud or deception</a:t>
            </a:r>
          </a:p>
          <a:p>
            <a:endParaRPr lang="en-US" sz="2400" dirty="0">
              <a:solidFill>
                <a:schemeClr val="bg1"/>
              </a:solidFill>
            </a:endParaRPr>
          </a:p>
          <a:p>
            <a:endParaRPr lang="en-US" sz="2400" dirty="0">
              <a:solidFill>
                <a:schemeClr val="bg1"/>
              </a:solidFill>
            </a:endParaRPr>
          </a:p>
          <a:p>
            <a:r>
              <a:rPr lang="en-US" sz="2400" dirty="0">
                <a:solidFill>
                  <a:schemeClr val="bg1"/>
                </a:solidFill>
              </a:rPr>
              <a:t>Steadfast, loyal</a:t>
            </a:r>
          </a:p>
          <a:p>
            <a:endParaRPr lang="en-US" sz="2400" dirty="0">
              <a:solidFill>
                <a:schemeClr val="bg1"/>
              </a:solidFill>
            </a:endParaRPr>
          </a:p>
          <a:p>
            <a:endParaRPr lang="en-US" sz="2400" dirty="0">
              <a:solidFill>
                <a:schemeClr val="bg1"/>
              </a:solidFill>
            </a:endParaRPr>
          </a:p>
          <a:p>
            <a:r>
              <a:rPr lang="en-US" sz="2400" dirty="0">
                <a:solidFill>
                  <a:schemeClr val="bg1"/>
                </a:solidFill>
              </a:rPr>
              <a:t>Innocent of unlawful sexual intercourse</a:t>
            </a:r>
          </a:p>
          <a:p>
            <a:endParaRPr lang="en-US" sz="2400" dirty="0">
              <a:solidFill>
                <a:schemeClr val="bg1"/>
              </a:solidFill>
            </a:endParaRPr>
          </a:p>
          <a:p>
            <a:r>
              <a:rPr lang="en-US" sz="2400" dirty="0">
                <a:solidFill>
                  <a:schemeClr val="bg1"/>
                </a:solidFill>
              </a:rPr>
              <a:t>Organized for the purpose of doing good</a:t>
            </a:r>
          </a:p>
          <a:p>
            <a:endParaRPr lang="en-US" sz="2400" dirty="0">
              <a:solidFill>
                <a:schemeClr val="bg1"/>
              </a:solidFill>
            </a:endParaRPr>
          </a:p>
          <a:p>
            <a:r>
              <a:rPr lang="en-US" sz="2400" dirty="0">
                <a:solidFill>
                  <a:schemeClr val="bg1"/>
                </a:solidFill>
              </a:rPr>
              <a:t>Conformity to a standard of right; morally excellent</a:t>
            </a:r>
            <a:endParaRPr lang="en-US" sz="2400" dirty="0">
              <a:solidFill>
                <a:srgbClr val="FFFF00"/>
              </a:solidFill>
            </a:endParaRPr>
          </a:p>
        </p:txBody>
      </p:sp>
      <p:grpSp>
        <p:nvGrpSpPr>
          <p:cNvPr id="10" name="Group 9"/>
          <p:cNvGrpSpPr/>
          <p:nvPr/>
        </p:nvGrpSpPr>
        <p:grpSpPr>
          <a:xfrm>
            <a:off x="422994" y="833414"/>
            <a:ext cx="892355" cy="892355"/>
            <a:chOff x="2726659" y="4091768"/>
            <a:chExt cx="2667000" cy="2667000"/>
          </a:xfrm>
        </p:grpSpPr>
        <p:sp>
          <p:nvSpPr>
            <p:cNvPr id="11" name="Oval 10"/>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092812" y="4636216"/>
              <a:ext cx="762000" cy="762000"/>
              <a:chOff x="1226056" y="2773679"/>
              <a:chExt cx="762000" cy="762000"/>
            </a:xfrm>
          </p:grpSpPr>
          <p:sp>
            <p:nvSpPr>
              <p:cNvPr id="21" name="Oval 20"/>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flipH="1">
              <a:off x="4133970" y="4637947"/>
              <a:ext cx="762000" cy="762000"/>
              <a:chOff x="1226056" y="2773679"/>
              <a:chExt cx="762000" cy="762000"/>
            </a:xfrm>
          </p:grpSpPr>
          <p:sp>
            <p:nvSpPr>
              <p:cNvPr id="17" name="Oval 1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Moon 13"/>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Moon 14"/>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Moon 15"/>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5" name="Group 24"/>
          <p:cNvGrpSpPr/>
          <p:nvPr/>
        </p:nvGrpSpPr>
        <p:grpSpPr>
          <a:xfrm>
            <a:off x="420847" y="1930802"/>
            <a:ext cx="892355" cy="892355"/>
            <a:chOff x="2726659" y="4091768"/>
            <a:chExt cx="2667000" cy="2667000"/>
          </a:xfrm>
        </p:grpSpPr>
        <p:sp>
          <p:nvSpPr>
            <p:cNvPr id="26" name="Oval 2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092812" y="4636216"/>
              <a:ext cx="762000" cy="762000"/>
              <a:chOff x="1226056" y="2773679"/>
              <a:chExt cx="762000" cy="762000"/>
            </a:xfrm>
          </p:grpSpPr>
          <p:sp>
            <p:nvSpPr>
              <p:cNvPr id="36" name="Oval 3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flipH="1">
              <a:off x="4133970" y="4637947"/>
              <a:ext cx="762000" cy="762000"/>
              <a:chOff x="1226056" y="2773679"/>
              <a:chExt cx="762000" cy="762000"/>
            </a:xfrm>
          </p:grpSpPr>
          <p:sp>
            <p:nvSpPr>
              <p:cNvPr id="32" name="Oval 3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Moon 2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Moon 2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Moon 3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0" name="Group 39"/>
          <p:cNvGrpSpPr/>
          <p:nvPr/>
        </p:nvGrpSpPr>
        <p:grpSpPr>
          <a:xfrm>
            <a:off x="431580" y="3028189"/>
            <a:ext cx="892355" cy="892355"/>
            <a:chOff x="2726659" y="4091768"/>
            <a:chExt cx="2667000" cy="2667000"/>
          </a:xfrm>
        </p:grpSpPr>
        <p:sp>
          <p:nvSpPr>
            <p:cNvPr id="41" name="Oval 40"/>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092812" y="4636216"/>
              <a:ext cx="762000" cy="762000"/>
              <a:chOff x="1226056" y="2773679"/>
              <a:chExt cx="762000" cy="762000"/>
            </a:xfrm>
          </p:grpSpPr>
          <p:sp>
            <p:nvSpPr>
              <p:cNvPr id="51" name="Oval 50"/>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flipH="1">
              <a:off x="4133970" y="4637947"/>
              <a:ext cx="762000" cy="762000"/>
              <a:chOff x="1226056" y="2773679"/>
              <a:chExt cx="762000" cy="762000"/>
            </a:xfrm>
          </p:grpSpPr>
          <p:sp>
            <p:nvSpPr>
              <p:cNvPr id="47" name="Oval 4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Moon 43"/>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Moon 44"/>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Moon 45"/>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5" name="Group 54"/>
          <p:cNvGrpSpPr/>
          <p:nvPr/>
        </p:nvGrpSpPr>
        <p:grpSpPr>
          <a:xfrm>
            <a:off x="455190" y="4125576"/>
            <a:ext cx="892355" cy="892355"/>
            <a:chOff x="2726659" y="4091768"/>
            <a:chExt cx="2667000" cy="2667000"/>
          </a:xfrm>
        </p:grpSpPr>
        <p:sp>
          <p:nvSpPr>
            <p:cNvPr id="56" name="Oval 5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092812" y="4636216"/>
              <a:ext cx="762000" cy="762000"/>
              <a:chOff x="1226056" y="2773679"/>
              <a:chExt cx="762000" cy="762000"/>
            </a:xfrm>
          </p:grpSpPr>
          <p:sp>
            <p:nvSpPr>
              <p:cNvPr id="66" name="Oval 6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flipH="1">
              <a:off x="4133970" y="4637947"/>
              <a:ext cx="762000" cy="762000"/>
              <a:chOff x="1226056" y="2773679"/>
              <a:chExt cx="762000" cy="762000"/>
            </a:xfrm>
          </p:grpSpPr>
          <p:sp>
            <p:nvSpPr>
              <p:cNvPr id="62" name="Oval 6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Moon 5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Moon 5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Moon 6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5" name="Group 84"/>
          <p:cNvGrpSpPr/>
          <p:nvPr/>
        </p:nvGrpSpPr>
        <p:grpSpPr>
          <a:xfrm>
            <a:off x="446606" y="5222964"/>
            <a:ext cx="892355" cy="892355"/>
            <a:chOff x="2726659" y="4091768"/>
            <a:chExt cx="2667000" cy="2667000"/>
          </a:xfrm>
        </p:grpSpPr>
        <p:sp>
          <p:nvSpPr>
            <p:cNvPr id="86" name="Oval 8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3092812" y="4636216"/>
              <a:ext cx="762000" cy="762000"/>
              <a:chOff x="1226056" y="2773679"/>
              <a:chExt cx="762000" cy="762000"/>
            </a:xfrm>
          </p:grpSpPr>
          <p:sp>
            <p:nvSpPr>
              <p:cNvPr id="96" name="Oval 9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flipH="1">
              <a:off x="4133970" y="4637947"/>
              <a:ext cx="762000" cy="762000"/>
              <a:chOff x="1226056" y="2773679"/>
              <a:chExt cx="762000" cy="762000"/>
            </a:xfrm>
          </p:grpSpPr>
          <p:sp>
            <p:nvSpPr>
              <p:cNvPr id="92" name="Oval 9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Moon 8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Moon 8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Moon 9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37011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p:cTn id="16"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xEl>
                                              <p:pRg st="3" end="3"/>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 calcmode="lin" valueType="num">
                                      <p:cBhvr>
                                        <p:cTn id="32" dur="1000" fill="hold"/>
                                        <p:tgtEl>
                                          <p:spTgt spid="9">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p:cTn id="39"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40" dur="1000" fill="hold"/>
                                        <p:tgtEl>
                                          <p:spTgt spid="6">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
                                            <p:txEl>
                                              <p:pRg st="6" end="6"/>
                                            </p:txEl>
                                          </p:spTgt>
                                        </p:tgtEl>
                                      </p:cBhvr>
                                    </p:animEffect>
                                  </p:childTnLst>
                                </p:cTn>
                              </p:par>
                              <p:par>
                                <p:cTn id="42" presetID="1"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 calcmode="lin" valueType="num">
                                      <p:cBhvr>
                                        <p:cTn id="48" dur="1000" fill="hold"/>
                                        <p:tgtEl>
                                          <p:spTgt spid="9">
                                            <p:txEl>
                                              <p:pRg st="6" end="6"/>
                                            </p:txEl>
                                          </p:spTgt>
                                        </p:tgtEl>
                                        <p:attrNameLst>
                                          <p:attrName>ppt_x</p:attrName>
                                        </p:attrNameLst>
                                      </p:cBhvr>
                                      <p:tavLst>
                                        <p:tav tm="0">
                                          <p:val>
                                            <p:strVal val="#ppt_x-.2"/>
                                          </p:val>
                                        </p:tav>
                                        <p:tav tm="100000">
                                          <p:val>
                                            <p:strVal val="#ppt_x"/>
                                          </p:val>
                                        </p:tav>
                                      </p:tavLst>
                                    </p:anim>
                                    <p:anim calcmode="lin" valueType="num">
                                      <p:cBhvr>
                                        <p:cTn id="49" dur="1000" fill="hold"/>
                                        <p:tgtEl>
                                          <p:spTgt spid="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9">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p:cTn id="55" dur="1000" fill="hold"/>
                                        <p:tgtEl>
                                          <p:spTgt spid="6">
                                            <p:txEl>
                                              <p:pRg st="9" end="9"/>
                                            </p:txEl>
                                          </p:spTgt>
                                        </p:tgtEl>
                                        <p:attrNameLst>
                                          <p:attrName>ppt_x</p:attrName>
                                        </p:attrNameLst>
                                      </p:cBhvr>
                                      <p:tavLst>
                                        <p:tav tm="0">
                                          <p:val>
                                            <p:strVal val="#ppt_x-.2"/>
                                          </p:val>
                                        </p:tav>
                                        <p:tav tm="100000">
                                          <p:val>
                                            <p:strVal val="#ppt_x"/>
                                          </p:val>
                                        </p:tav>
                                      </p:tavLst>
                                    </p:anim>
                                    <p:anim calcmode="lin" valueType="num">
                                      <p:cBhvr>
                                        <p:cTn id="56" dur="1000" fill="hold"/>
                                        <p:tgtEl>
                                          <p:spTgt spid="6">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6">
                                            <p:txEl>
                                              <p:pRg st="9" end="9"/>
                                            </p:txEl>
                                          </p:spTgt>
                                        </p:tgtEl>
                                      </p:cBhvr>
                                    </p:animEffect>
                                  </p:childTnLst>
                                </p:cTn>
                              </p:par>
                              <p:par>
                                <p:cTn id="58" presetID="1" presetClass="entr" presetSubtype="0" fill="hold" nodeType="withEffect">
                                  <p:stCondLst>
                                    <p:cond delay="0"/>
                                  </p:stCondLst>
                                  <p:childTnLst>
                                    <p:set>
                                      <p:cBhvr>
                                        <p:cTn id="59" dur="1" fill="hold">
                                          <p:stCondLst>
                                            <p:cond delay="0"/>
                                          </p:stCondLst>
                                        </p:cTn>
                                        <p:tgtEl>
                                          <p:spTgt spid="5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nodeType="clickEffect">
                                  <p:stCondLst>
                                    <p:cond delay="0"/>
                                  </p:stCondLst>
                                  <p:childTnLst>
                                    <p:set>
                                      <p:cBhvr>
                                        <p:cTn id="63" dur="1" fill="hold">
                                          <p:stCondLst>
                                            <p:cond delay="0"/>
                                          </p:stCondLst>
                                        </p:cTn>
                                        <p:tgtEl>
                                          <p:spTgt spid="9">
                                            <p:txEl>
                                              <p:pRg st="8" end="8"/>
                                            </p:txEl>
                                          </p:spTgt>
                                        </p:tgtEl>
                                        <p:attrNameLst>
                                          <p:attrName>style.visibility</p:attrName>
                                        </p:attrNameLst>
                                      </p:cBhvr>
                                      <p:to>
                                        <p:strVal val="visible"/>
                                      </p:to>
                                    </p:set>
                                    <p:anim calcmode="lin" valueType="num">
                                      <p:cBhvr>
                                        <p:cTn id="64" dur="1000" fill="hold"/>
                                        <p:tgtEl>
                                          <p:spTgt spid="9">
                                            <p:txEl>
                                              <p:pRg st="8" end="8"/>
                                            </p:txEl>
                                          </p:spTgt>
                                        </p:tgtEl>
                                        <p:attrNameLst>
                                          <p:attrName>ppt_x</p:attrName>
                                        </p:attrNameLst>
                                      </p:cBhvr>
                                      <p:tavLst>
                                        <p:tav tm="0">
                                          <p:val>
                                            <p:strVal val="#ppt_x-.2"/>
                                          </p:val>
                                        </p:tav>
                                        <p:tav tm="100000">
                                          <p:val>
                                            <p:strVal val="#ppt_x"/>
                                          </p:val>
                                        </p:tav>
                                      </p:tavLst>
                                    </p:anim>
                                    <p:anim calcmode="lin" valueType="num">
                                      <p:cBhvr>
                                        <p:cTn id="65" dur="1000" fill="hold"/>
                                        <p:tgtEl>
                                          <p:spTgt spid="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6" dur="1000"/>
                                        <p:tgtEl>
                                          <p:spTgt spid="9">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nodeType="clickEffect">
                                  <p:stCondLst>
                                    <p:cond delay="0"/>
                                  </p:stCondLst>
                                  <p:childTnLst>
                                    <p:set>
                                      <p:cBhvr>
                                        <p:cTn id="70" dur="1" fill="hold">
                                          <p:stCondLst>
                                            <p:cond delay="0"/>
                                          </p:stCondLst>
                                        </p:cTn>
                                        <p:tgtEl>
                                          <p:spTgt spid="6">
                                            <p:txEl>
                                              <p:pRg st="12" end="12"/>
                                            </p:txEl>
                                          </p:spTgt>
                                        </p:tgtEl>
                                        <p:attrNameLst>
                                          <p:attrName>style.visibility</p:attrName>
                                        </p:attrNameLst>
                                      </p:cBhvr>
                                      <p:to>
                                        <p:strVal val="visible"/>
                                      </p:to>
                                    </p:set>
                                    <p:anim calcmode="lin" valueType="num">
                                      <p:cBhvr>
                                        <p:cTn id="71" dur="1000" fill="hold"/>
                                        <p:tgtEl>
                                          <p:spTgt spid="6">
                                            <p:txEl>
                                              <p:pRg st="12" end="12"/>
                                            </p:txEl>
                                          </p:spTgt>
                                        </p:tgtEl>
                                        <p:attrNameLst>
                                          <p:attrName>ppt_x</p:attrName>
                                        </p:attrNameLst>
                                      </p:cBhvr>
                                      <p:tavLst>
                                        <p:tav tm="0">
                                          <p:val>
                                            <p:strVal val="#ppt_x-.2"/>
                                          </p:val>
                                        </p:tav>
                                        <p:tav tm="100000">
                                          <p:val>
                                            <p:strVal val="#ppt_x"/>
                                          </p:val>
                                        </p:tav>
                                      </p:tavLst>
                                    </p:anim>
                                    <p:anim calcmode="lin" valueType="num">
                                      <p:cBhvr>
                                        <p:cTn id="72" dur="1000" fill="hold"/>
                                        <p:tgtEl>
                                          <p:spTgt spid="6">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73" dur="1000"/>
                                        <p:tgtEl>
                                          <p:spTgt spid="6">
                                            <p:txEl>
                                              <p:pRg st="12" end="12"/>
                                            </p:txEl>
                                          </p:spTgt>
                                        </p:tgtEl>
                                      </p:cBhvr>
                                    </p:animEffect>
                                  </p:childTnLst>
                                </p:cTn>
                              </p:par>
                              <p:par>
                                <p:cTn id="74" presetID="1" presetClass="entr" presetSubtype="0" fill="hold" nodeType="withEffect">
                                  <p:stCondLst>
                                    <p:cond delay="0"/>
                                  </p:stCondLst>
                                  <p:childTnLst>
                                    <p:set>
                                      <p:cBhvr>
                                        <p:cTn id="75" dur="1" fill="hold">
                                          <p:stCondLst>
                                            <p:cond delay="0"/>
                                          </p:stCondLst>
                                        </p:cTn>
                                        <p:tgtEl>
                                          <p:spTgt spid="8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nodeType="clickEffect">
                                  <p:stCondLst>
                                    <p:cond delay="0"/>
                                  </p:stCondLst>
                                  <p:childTnLst>
                                    <p:set>
                                      <p:cBhvr>
                                        <p:cTn id="79" dur="1" fill="hold">
                                          <p:stCondLst>
                                            <p:cond delay="0"/>
                                          </p:stCondLst>
                                        </p:cTn>
                                        <p:tgtEl>
                                          <p:spTgt spid="9">
                                            <p:txEl>
                                              <p:pRg st="10" end="10"/>
                                            </p:txEl>
                                          </p:spTgt>
                                        </p:tgtEl>
                                        <p:attrNameLst>
                                          <p:attrName>style.visibility</p:attrName>
                                        </p:attrNameLst>
                                      </p:cBhvr>
                                      <p:to>
                                        <p:strVal val="visible"/>
                                      </p:to>
                                    </p:set>
                                    <p:anim calcmode="lin" valueType="num">
                                      <p:cBhvr>
                                        <p:cTn id="80" dur="1000" fill="hold"/>
                                        <p:tgtEl>
                                          <p:spTgt spid="9">
                                            <p:txEl>
                                              <p:pRg st="10" end="10"/>
                                            </p:txEl>
                                          </p:spTgt>
                                        </p:tgtEl>
                                        <p:attrNameLst>
                                          <p:attrName>ppt_x</p:attrName>
                                        </p:attrNameLst>
                                      </p:cBhvr>
                                      <p:tavLst>
                                        <p:tav tm="0">
                                          <p:val>
                                            <p:strVal val="#ppt_x-.2"/>
                                          </p:val>
                                        </p:tav>
                                        <p:tav tm="100000">
                                          <p:val>
                                            <p:strVal val="#ppt_x"/>
                                          </p:val>
                                        </p:tav>
                                      </p:tavLst>
                                    </p:anim>
                                    <p:anim calcmode="lin" valueType="num">
                                      <p:cBhvr>
                                        <p:cTn id="81" dur="1000" fill="hold"/>
                                        <p:tgtEl>
                                          <p:spTgt spid="9">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82"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43400" y="1524001"/>
            <a:ext cx="3505200" cy="4216539"/>
          </a:xfrm>
          <a:prstGeom prst="rect">
            <a:avLst/>
          </a:prstGeom>
          <a:noFill/>
        </p:spPr>
        <p:txBody>
          <a:bodyPr wrap="square" rtlCol="0">
            <a:spAutoFit/>
          </a:bodyPr>
          <a:lstStyle/>
          <a:p>
            <a:pPr algn="ctr"/>
            <a:r>
              <a:rPr lang="en-US" sz="3600" dirty="0" err="1">
                <a:solidFill>
                  <a:schemeClr val="accent6">
                    <a:lumMod val="20000"/>
                    <a:lumOff val="80000"/>
                  </a:schemeClr>
                </a:solidFill>
                <a:latin typeface="Calibri" panose="020F0502020204030204" pitchFamily="34" charset="0"/>
              </a:rPr>
              <a:t>Christlike</a:t>
            </a:r>
            <a:r>
              <a:rPr lang="en-US" sz="3600" dirty="0">
                <a:solidFill>
                  <a:schemeClr val="accent6">
                    <a:lumMod val="20000"/>
                    <a:lumOff val="80000"/>
                  </a:schemeClr>
                </a:solidFill>
                <a:latin typeface="Calibri" panose="020F0502020204030204" pitchFamily="34" charset="0"/>
              </a:rPr>
              <a:t> qualities:</a:t>
            </a:r>
          </a:p>
          <a:p>
            <a:pPr algn="ctr"/>
            <a:endParaRPr lang="en-US" sz="3600" dirty="0">
              <a:solidFill>
                <a:schemeClr val="bg2">
                  <a:lumMod val="75000"/>
                </a:schemeClr>
              </a:solidFill>
              <a:latin typeface="Calibri" panose="020F0502020204030204" pitchFamily="34" charset="0"/>
            </a:endParaRPr>
          </a:p>
          <a:p>
            <a:pPr algn="ctr"/>
            <a:r>
              <a:rPr lang="en-US" sz="2000" dirty="0">
                <a:solidFill>
                  <a:schemeClr val="bg1"/>
                </a:solidFill>
              </a:rPr>
              <a:t>Outward manifestation of the inner man</a:t>
            </a:r>
          </a:p>
          <a:p>
            <a:pPr algn="ctr"/>
            <a:r>
              <a:rPr lang="en-US" sz="6000" dirty="0">
                <a:solidFill>
                  <a:srgbClr val="00B0F0"/>
                </a:solidFill>
              </a:rPr>
              <a:t>…ITY</a:t>
            </a:r>
          </a:p>
          <a:p>
            <a:pPr algn="ctr"/>
            <a:r>
              <a:rPr lang="en-US" sz="2000" dirty="0">
                <a:solidFill>
                  <a:schemeClr val="bg1"/>
                </a:solidFill>
              </a:rPr>
              <a:t>Suffix=quality, state, or degree of being</a:t>
            </a:r>
          </a:p>
          <a:p>
            <a:pPr algn="ctr"/>
            <a:endParaRPr lang="en-US" sz="2000" dirty="0">
              <a:solidFill>
                <a:schemeClr val="bg1"/>
              </a:solidFill>
            </a:endParaRPr>
          </a:p>
        </p:txBody>
      </p:sp>
      <p:sp>
        <p:nvSpPr>
          <p:cNvPr id="7" name="TextBox 6"/>
          <p:cNvSpPr txBox="1"/>
          <p:nvPr/>
        </p:nvSpPr>
        <p:spPr>
          <a:xfrm>
            <a:off x="9525000" y="6396335"/>
            <a:ext cx="2667000" cy="461665"/>
          </a:xfrm>
          <a:prstGeom prst="rect">
            <a:avLst/>
          </a:prstGeom>
          <a:noFill/>
        </p:spPr>
        <p:txBody>
          <a:bodyPr wrap="square" rtlCol="0">
            <a:spAutoFit/>
          </a:bodyPr>
          <a:lstStyle/>
          <a:p>
            <a:pPr algn="r"/>
            <a:r>
              <a:rPr lang="en-US" sz="2400" dirty="0">
                <a:solidFill>
                  <a:srgbClr val="FFFF00"/>
                </a:solidFill>
              </a:rPr>
              <a:t>(7)</a:t>
            </a:r>
          </a:p>
        </p:txBody>
      </p:sp>
      <p:sp>
        <p:nvSpPr>
          <p:cNvPr id="10" name="TextBox 9"/>
          <p:cNvSpPr txBox="1"/>
          <p:nvPr/>
        </p:nvSpPr>
        <p:spPr>
          <a:xfrm>
            <a:off x="5562600" y="228601"/>
            <a:ext cx="1371600" cy="461665"/>
          </a:xfrm>
          <a:prstGeom prst="rect">
            <a:avLst/>
          </a:prstGeom>
          <a:noFill/>
        </p:spPr>
        <p:txBody>
          <a:bodyPr wrap="square" rtlCol="0">
            <a:spAutoFit/>
          </a:bodyPr>
          <a:lstStyle/>
          <a:p>
            <a:r>
              <a:rPr lang="en-US" sz="2400" dirty="0">
                <a:solidFill>
                  <a:srgbClr val="FFFF00"/>
                </a:solidFill>
              </a:rPr>
              <a:t>Integrity</a:t>
            </a:r>
          </a:p>
        </p:txBody>
      </p:sp>
      <p:sp>
        <p:nvSpPr>
          <p:cNvPr id="12" name="TextBox 11"/>
          <p:cNvSpPr txBox="1"/>
          <p:nvPr/>
        </p:nvSpPr>
        <p:spPr>
          <a:xfrm>
            <a:off x="7162800" y="609601"/>
            <a:ext cx="1371600" cy="461665"/>
          </a:xfrm>
          <a:prstGeom prst="rect">
            <a:avLst/>
          </a:prstGeom>
          <a:noFill/>
        </p:spPr>
        <p:txBody>
          <a:bodyPr wrap="square" rtlCol="0">
            <a:spAutoFit/>
          </a:bodyPr>
          <a:lstStyle/>
          <a:p>
            <a:r>
              <a:rPr lang="en-US" sz="2400" dirty="0">
                <a:solidFill>
                  <a:srgbClr val="FFFF00"/>
                </a:solidFill>
              </a:rPr>
              <a:t>Humility</a:t>
            </a:r>
          </a:p>
        </p:txBody>
      </p:sp>
      <p:sp>
        <p:nvSpPr>
          <p:cNvPr id="13" name="TextBox 12"/>
          <p:cNvSpPr txBox="1"/>
          <p:nvPr/>
        </p:nvSpPr>
        <p:spPr>
          <a:xfrm>
            <a:off x="8229600" y="1447801"/>
            <a:ext cx="1371600" cy="461665"/>
          </a:xfrm>
          <a:prstGeom prst="rect">
            <a:avLst/>
          </a:prstGeom>
          <a:noFill/>
        </p:spPr>
        <p:txBody>
          <a:bodyPr wrap="square" rtlCol="0">
            <a:spAutoFit/>
          </a:bodyPr>
          <a:lstStyle/>
          <a:p>
            <a:r>
              <a:rPr lang="en-US" sz="2400" dirty="0">
                <a:solidFill>
                  <a:srgbClr val="FFFF00"/>
                </a:solidFill>
              </a:rPr>
              <a:t>Charity</a:t>
            </a:r>
          </a:p>
        </p:txBody>
      </p:sp>
      <p:sp>
        <p:nvSpPr>
          <p:cNvPr id="14" name="TextBox 13"/>
          <p:cNvSpPr txBox="1"/>
          <p:nvPr/>
        </p:nvSpPr>
        <p:spPr>
          <a:xfrm>
            <a:off x="8686800" y="2286001"/>
            <a:ext cx="1676400" cy="461665"/>
          </a:xfrm>
          <a:prstGeom prst="rect">
            <a:avLst/>
          </a:prstGeom>
          <a:noFill/>
        </p:spPr>
        <p:txBody>
          <a:bodyPr wrap="square" rtlCol="0">
            <a:spAutoFit/>
          </a:bodyPr>
          <a:lstStyle/>
          <a:p>
            <a:r>
              <a:rPr lang="en-US" sz="2400" dirty="0">
                <a:solidFill>
                  <a:srgbClr val="FFFF00"/>
                </a:solidFill>
              </a:rPr>
              <a:t>Spirituality</a:t>
            </a:r>
          </a:p>
        </p:txBody>
      </p:sp>
      <p:sp>
        <p:nvSpPr>
          <p:cNvPr id="15" name="TextBox 14"/>
          <p:cNvSpPr txBox="1"/>
          <p:nvPr/>
        </p:nvSpPr>
        <p:spPr>
          <a:xfrm>
            <a:off x="8610600" y="3352801"/>
            <a:ext cx="2057400" cy="461665"/>
          </a:xfrm>
          <a:prstGeom prst="rect">
            <a:avLst/>
          </a:prstGeom>
          <a:noFill/>
        </p:spPr>
        <p:txBody>
          <a:bodyPr wrap="square" rtlCol="0">
            <a:spAutoFit/>
          </a:bodyPr>
          <a:lstStyle/>
          <a:p>
            <a:r>
              <a:rPr lang="en-US" sz="2400" dirty="0">
                <a:solidFill>
                  <a:srgbClr val="FFFF00"/>
                </a:solidFill>
              </a:rPr>
              <a:t>Accountability</a:t>
            </a:r>
          </a:p>
        </p:txBody>
      </p:sp>
      <p:sp>
        <p:nvSpPr>
          <p:cNvPr id="16" name="TextBox 15"/>
          <p:cNvSpPr txBox="1"/>
          <p:nvPr/>
        </p:nvSpPr>
        <p:spPr>
          <a:xfrm>
            <a:off x="8382000" y="4648201"/>
            <a:ext cx="1295400" cy="461665"/>
          </a:xfrm>
          <a:prstGeom prst="rect">
            <a:avLst/>
          </a:prstGeom>
          <a:noFill/>
        </p:spPr>
        <p:txBody>
          <a:bodyPr wrap="square" rtlCol="0">
            <a:spAutoFit/>
          </a:bodyPr>
          <a:lstStyle/>
          <a:p>
            <a:r>
              <a:rPr lang="en-US" sz="2400" dirty="0">
                <a:solidFill>
                  <a:srgbClr val="FFFF00"/>
                </a:solidFill>
              </a:rPr>
              <a:t>Civility</a:t>
            </a:r>
          </a:p>
        </p:txBody>
      </p:sp>
      <p:sp>
        <p:nvSpPr>
          <p:cNvPr id="17" name="TextBox 16"/>
          <p:cNvSpPr txBox="1"/>
          <p:nvPr/>
        </p:nvSpPr>
        <p:spPr>
          <a:xfrm>
            <a:off x="7620000" y="5638801"/>
            <a:ext cx="1295400" cy="461665"/>
          </a:xfrm>
          <a:prstGeom prst="rect">
            <a:avLst/>
          </a:prstGeom>
          <a:noFill/>
        </p:spPr>
        <p:txBody>
          <a:bodyPr wrap="square" rtlCol="0">
            <a:spAutoFit/>
          </a:bodyPr>
          <a:lstStyle/>
          <a:p>
            <a:r>
              <a:rPr lang="en-US" sz="2400" dirty="0">
                <a:solidFill>
                  <a:srgbClr val="FFFF00"/>
                </a:solidFill>
              </a:rPr>
              <a:t>Fidelity</a:t>
            </a:r>
          </a:p>
        </p:txBody>
      </p:sp>
      <p:sp>
        <p:nvSpPr>
          <p:cNvPr id="18" name="TextBox 17"/>
          <p:cNvSpPr txBox="1"/>
          <p:nvPr/>
        </p:nvSpPr>
        <p:spPr>
          <a:xfrm>
            <a:off x="5029200" y="6248401"/>
            <a:ext cx="2286000" cy="461665"/>
          </a:xfrm>
          <a:prstGeom prst="rect">
            <a:avLst/>
          </a:prstGeom>
          <a:noFill/>
        </p:spPr>
        <p:txBody>
          <a:bodyPr wrap="square" rtlCol="0">
            <a:spAutoFit/>
          </a:bodyPr>
          <a:lstStyle/>
          <a:p>
            <a:r>
              <a:rPr lang="en-US" sz="2400" dirty="0">
                <a:solidFill>
                  <a:srgbClr val="FFFF00"/>
                </a:solidFill>
              </a:rPr>
              <a:t>Confidentiality</a:t>
            </a:r>
          </a:p>
        </p:txBody>
      </p:sp>
      <p:sp>
        <p:nvSpPr>
          <p:cNvPr id="19" name="TextBox 18"/>
          <p:cNvSpPr txBox="1"/>
          <p:nvPr/>
        </p:nvSpPr>
        <p:spPr>
          <a:xfrm>
            <a:off x="3124200" y="5562601"/>
            <a:ext cx="2286000" cy="461665"/>
          </a:xfrm>
          <a:prstGeom prst="rect">
            <a:avLst/>
          </a:prstGeom>
          <a:noFill/>
        </p:spPr>
        <p:txBody>
          <a:bodyPr wrap="square" rtlCol="0">
            <a:spAutoFit/>
          </a:bodyPr>
          <a:lstStyle/>
          <a:p>
            <a:r>
              <a:rPr lang="en-US" sz="2400" dirty="0">
                <a:solidFill>
                  <a:srgbClr val="FFFF00"/>
                </a:solidFill>
              </a:rPr>
              <a:t>Credibility</a:t>
            </a:r>
          </a:p>
        </p:txBody>
      </p:sp>
      <p:sp>
        <p:nvSpPr>
          <p:cNvPr id="20" name="TextBox 19"/>
          <p:cNvSpPr txBox="1"/>
          <p:nvPr/>
        </p:nvSpPr>
        <p:spPr>
          <a:xfrm>
            <a:off x="2209800" y="4419601"/>
            <a:ext cx="2286000" cy="461665"/>
          </a:xfrm>
          <a:prstGeom prst="rect">
            <a:avLst/>
          </a:prstGeom>
          <a:noFill/>
        </p:spPr>
        <p:txBody>
          <a:bodyPr wrap="square" rtlCol="0">
            <a:spAutoFit/>
          </a:bodyPr>
          <a:lstStyle/>
          <a:p>
            <a:r>
              <a:rPr lang="en-US" sz="2400" dirty="0">
                <a:solidFill>
                  <a:srgbClr val="FFFF00"/>
                </a:solidFill>
              </a:rPr>
              <a:t>Generosity</a:t>
            </a:r>
          </a:p>
        </p:txBody>
      </p:sp>
      <p:sp>
        <p:nvSpPr>
          <p:cNvPr id="21" name="TextBox 20"/>
          <p:cNvSpPr txBox="1"/>
          <p:nvPr/>
        </p:nvSpPr>
        <p:spPr>
          <a:xfrm>
            <a:off x="1981200" y="3352801"/>
            <a:ext cx="2286000" cy="461665"/>
          </a:xfrm>
          <a:prstGeom prst="rect">
            <a:avLst/>
          </a:prstGeom>
          <a:noFill/>
        </p:spPr>
        <p:txBody>
          <a:bodyPr wrap="square" rtlCol="0">
            <a:spAutoFit/>
          </a:bodyPr>
          <a:lstStyle/>
          <a:p>
            <a:r>
              <a:rPr lang="en-US" sz="2400" dirty="0">
                <a:solidFill>
                  <a:srgbClr val="FFFF00"/>
                </a:solidFill>
              </a:rPr>
              <a:t>Morality</a:t>
            </a:r>
          </a:p>
        </p:txBody>
      </p:sp>
      <p:sp>
        <p:nvSpPr>
          <p:cNvPr id="22" name="TextBox 21"/>
          <p:cNvSpPr txBox="1"/>
          <p:nvPr/>
        </p:nvSpPr>
        <p:spPr>
          <a:xfrm>
            <a:off x="2133600" y="2286001"/>
            <a:ext cx="2286000" cy="461665"/>
          </a:xfrm>
          <a:prstGeom prst="rect">
            <a:avLst/>
          </a:prstGeom>
          <a:noFill/>
        </p:spPr>
        <p:txBody>
          <a:bodyPr wrap="square" rtlCol="0">
            <a:spAutoFit/>
          </a:bodyPr>
          <a:lstStyle/>
          <a:p>
            <a:r>
              <a:rPr lang="en-US" sz="2400" dirty="0">
                <a:solidFill>
                  <a:srgbClr val="FFFF00"/>
                </a:solidFill>
              </a:rPr>
              <a:t>Responsibility</a:t>
            </a:r>
          </a:p>
        </p:txBody>
      </p:sp>
      <p:sp>
        <p:nvSpPr>
          <p:cNvPr id="23" name="TextBox 22"/>
          <p:cNvSpPr txBox="1"/>
          <p:nvPr/>
        </p:nvSpPr>
        <p:spPr>
          <a:xfrm>
            <a:off x="3505200" y="609601"/>
            <a:ext cx="2286000" cy="461665"/>
          </a:xfrm>
          <a:prstGeom prst="rect">
            <a:avLst/>
          </a:prstGeom>
          <a:noFill/>
        </p:spPr>
        <p:txBody>
          <a:bodyPr wrap="square" rtlCol="0">
            <a:spAutoFit/>
          </a:bodyPr>
          <a:lstStyle/>
          <a:p>
            <a:r>
              <a:rPr lang="en-US" sz="2400" dirty="0">
                <a:solidFill>
                  <a:srgbClr val="FFFF00"/>
                </a:solidFill>
              </a:rPr>
              <a:t>Sincerity</a:t>
            </a:r>
          </a:p>
        </p:txBody>
      </p:sp>
      <p:sp>
        <p:nvSpPr>
          <p:cNvPr id="24" name="TextBox 23"/>
          <p:cNvSpPr txBox="1"/>
          <p:nvPr/>
        </p:nvSpPr>
        <p:spPr>
          <a:xfrm>
            <a:off x="2438400" y="1447801"/>
            <a:ext cx="2286000" cy="461665"/>
          </a:xfrm>
          <a:prstGeom prst="rect">
            <a:avLst/>
          </a:prstGeom>
          <a:noFill/>
        </p:spPr>
        <p:txBody>
          <a:bodyPr wrap="square" rtlCol="0">
            <a:spAutoFit/>
          </a:bodyPr>
          <a:lstStyle/>
          <a:p>
            <a:r>
              <a:rPr lang="en-US" sz="2400" dirty="0">
                <a:solidFill>
                  <a:srgbClr val="FFFF00"/>
                </a:solidFill>
              </a:rPr>
              <a:t>Dependability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9066" y="108858"/>
            <a:ext cx="987878" cy="1317171"/>
          </a:xfrm>
          <a:prstGeom prst="rect">
            <a:avLst/>
          </a:prstGeom>
        </p:spPr>
      </p:pic>
    </p:spTree>
    <p:extLst>
      <p:ext uri="{BB962C8B-B14F-4D97-AF65-F5344CB8AC3E}">
        <p14:creationId xmlns:p14="http://schemas.microsoft.com/office/powerpoint/2010/main" val="73609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76201"/>
            <a:ext cx="8229600" cy="769441"/>
          </a:xfrm>
          <a:prstGeom prst="rect">
            <a:avLst/>
          </a:prstGeom>
          <a:noFill/>
        </p:spPr>
        <p:txBody>
          <a:bodyPr wrap="square" rtlCol="0">
            <a:spAutoFit/>
          </a:bodyPr>
          <a:lstStyle/>
          <a:p>
            <a:pPr algn="ctr"/>
            <a:r>
              <a:rPr lang="en-US" sz="4400" dirty="0">
                <a:solidFill>
                  <a:srgbClr val="FFFF00"/>
                </a:solidFill>
                <a:latin typeface="AR ESSENCE" panose="02000000000000000000" pitchFamily="2" charset="0"/>
              </a:rPr>
              <a:t>Personal Conduct</a:t>
            </a:r>
          </a:p>
        </p:txBody>
      </p:sp>
      <p:sp>
        <p:nvSpPr>
          <p:cNvPr id="6" name="TextBox 5"/>
          <p:cNvSpPr txBox="1"/>
          <p:nvPr/>
        </p:nvSpPr>
        <p:spPr>
          <a:xfrm>
            <a:off x="1676400" y="1524001"/>
            <a:ext cx="4267200" cy="461665"/>
          </a:xfrm>
          <a:prstGeom prst="rect">
            <a:avLst/>
          </a:prstGeom>
          <a:noFill/>
        </p:spPr>
        <p:txBody>
          <a:bodyPr wrap="square" rtlCol="0">
            <a:spAutoFit/>
          </a:bodyPr>
          <a:lstStyle/>
          <a:p>
            <a:r>
              <a:rPr lang="en-US" sz="2400" dirty="0">
                <a:solidFill>
                  <a:srgbClr val="FFFF00"/>
                </a:solidFill>
              </a:rPr>
              <a:t>And in doing good to all men;</a:t>
            </a:r>
          </a:p>
        </p:txBody>
      </p:sp>
      <p:sp>
        <p:nvSpPr>
          <p:cNvPr id="7" name="TextBox 6"/>
          <p:cNvSpPr txBox="1"/>
          <p:nvPr/>
        </p:nvSpPr>
        <p:spPr>
          <a:xfrm>
            <a:off x="7315200" y="6309250"/>
            <a:ext cx="4876800" cy="461665"/>
          </a:xfrm>
          <a:prstGeom prst="rect">
            <a:avLst/>
          </a:prstGeom>
          <a:noFill/>
        </p:spPr>
        <p:txBody>
          <a:bodyPr wrap="square" rtlCol="0">
            <a:spAutoFit/>
          </a:bodyPr>
          <a:lstStyle/>
          <a:p>
            <a:pPr algn="r"/>
            <a:r>
              <a:rPr lang="en-US" sz="2400" dirty="0">
                <a:solidFill>
                  <a:srgbClr val="FFFF00"/>
                </a:solidFill>
              </a:rPr>
              <a:t>(8)</a:t>
            </a:r>
          </a:p>
        </p:txBody>
      </p:sp>
      <p:sp>
        <p:nvSpPr>
          <p:cNvPr id="9" name="TextBox 8"/>
          <p:cNvSpPr txBox="1"/>
          <p:nvPr/>
        </p:nvSpPr>
        <p:spPr>
          <a:xfrm>
            <a:off x="5638800" y="2590800"/>
            <a:ext cx="4724400" cy="2677656"/>
          </a:xfrm>
          <a:prstGeom prst="rect">
            <a:avLst/>
          </a:prstGeom>
          <a:noFill/>
        </p:spPr>
        <p:txBody>
          <a:bodyPr wrap="square" rtlCol="0">
            <a:spAutoFit/>
          </a:bodyPr>
          <a:lstStyle/>
          <a:p>
            <a:r>
              <a:rPr lang="en-US" sz="2400" dirty="0">
                <a:solidFill>
                  <a:schemeClr val="bg1"/>
                </a:solidFill>
              </a:rPr>
              <a:t>“Most people will not commit desperate acts if they have been taught that dignity, honesty, and integrity are more important than revenge or rage; if they understand that respect and kindness ultimately give one a better chance at success.”</a:t>
            </a:r>
            <a:endParaRPr lang="en-US" sz="2400" dirty="0">
              <a:solidFill>
                <a:srgbClr val="FFFF00"/>
              </a:solidFill>
            </a:endParaRPr>
          </a:p>
        </p:txBody>
      </p:sp>
      <p:grpSp>
        <p:nvGrpSpPr>
          <p:cNvPr id="2" name="Group 102"/>
          <p:cNvGrpSpPr/>
          <p:nvPr/>
        </p:nvGrpSpPr>
        <p:grpSpPr>
          <a:xfrm>
            <a:off x="2057400" y="2743200"/>
            <a:ext cx="3200400" cy="2514600"/>
            <a:chOff x="3200400" y="2971800"/>
            <a:chExt cx="4648200" cy="3352800"/>
          </a:xfrm>
        </p:grpSpPr>
        <p:sp>
          <p:nvSpPr>
            <p:cNvPr id="10" name="Rounded Rectangle 9"/>
            <p:cNvSpPr/>
            <p:nvPr/>
          </p:nvSpPr>
          <p:spPr>
            <a:xfrm>
              <a:off x="3200400" y="2971800"/>
              <a:ext cx="4648200" cy="3352800"/>
            </a:xfrm>
            <a:prstGeom prst="round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6"/>
            <p:cNvGrpSpPr/>
            <p:nvPr/>
          </p:nvGrpSpPr>
          <p:grpSpPr>
            <a:xfrm>
              <a:off x="3581400" y="3276600"/>
              <a:ext cx="1066800" cy="2743200"/>
              <a:chOff x="6096000" y="3505200"/>
              <a:chExt cx="1066800" cy="2743200"/>
            </a:xfrm>
          </p:grpSpPr>
          <p:sp>
            <p:nvSpPr>
              <p:cNvPr id="40" name="Oval 39"/>
              <p:cNvSpPr/>
              <p:nvPr/>
            </p:nvSpPr>
            <p:spPr>
              <a:xfrm>
                <a:off x="6248400" y="3505200"/>
                <a:ext cx="7620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6324600" y="5943600"/>
                <a:ext cx="609600" cy="3048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0"/>
              <p:cNvGrpSpPr/>
              <p:nvPr/>
            </p:nvGrpSpPr>
            <p:grpSpPr>
              <a:xfrm>
                <a:off x="6096000" y="4343400"/>
                <a:ext cx="1066800" cy="1676400"/>
                <a:chOff x="6096000" y="4343400"/>
                <a:chExt cx="1066800" cy="1676400"/>
              </a:xfrm>
            </p:grpSpPr>
            <p:sp>
              <p:nvSpPr>
                <p:cNvPr id="43" name="Oval 42"/>
                <p:cNvSpPr/>
                <p:nvPr/>
              </p:nvSpPr>
              <p:spPr>
                <a:xfrm>
                  <a:off x="6858000" y="48006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172200" y="48006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096000" y="4343400"/>
                  <a:ext cx="1066800" cy="609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6324600" y="4876800"/>
                  <a:ext cx="609600" cy="1143000"/>
                </a:xfrm>
                <a:prstGeom prst="trapezoid">
                  <a:avLst>
                    <a:gd name="adj" fmla="val 1397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6400800" y="4495800"/>
                  <a:ext cx="457200" cy="609600"/>
                </a:xfrm>
                <a:prstGeom prst="round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95"/>
            <p:cNvGrpSpPr/>
            <p:nvPr/>
          </p:nvGrpSpPr>
          <p:grpSpPr>
            <a:xfrm>
              <a:off x="4719918" y="3451412"/>
              <a:ext cx="990600" cy="2590800"/>
              <a:chOff x="7315200" y="3657600"/>
              <a:chExt cx="990600" cy="2590800"/>
            </a:xfrm>
          </p:grpSpPr>
          <p:grpSp>
            <p:nvGrpSpPr>
              <p:cNvPr id="12" name="Group 78"/>
              <p:cNvGrpSpPr/>
              <p:nvPr/>
            </p:nvGrpSpPr>
            <p:grpSpPr>
              <a:xfrm>
                <a:off x="7315200" y="4419600"/>
                <a:ext cx="990600" cy="1828800"/>
                <a:chOff x="7315200" y="4343400"/>
                <a:chExt cx="1066800" cy="1905000"/>
              </a:xfrm>
            </p:grpSpPr>
            <p:sp>
              <p:nvSpPr>
                <p:cNvPr id="33" name="Trapezoid 32"/>
                <p:cNvSpPr/>
                <p:nvPr/>
              </p:nvSpPr>
              <p:spPr>
                <a:xfrm rot="10800000">
                  <a:off x="7620000" y="5715000"/>
                  <a:ext cx="457200" cy="3048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077200" y="48006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391400" y="48006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7315200" y="4343400"/>
                  <a:ext cx="1066800" cy="60960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7543800" y="4876800"/>
                  <a:ext cx="609600" cy="914400"/>
                </a:xfrm>
                <a:prstGeom prst="trapezoid">
                  <a:avLst>
                    <a:gd name="adj" fmla="val 0"/>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7620000" y="4495800"/>
                  <a:ext cx="457200" cy="60960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7620000" y="6019800"/>
                  <a:ext cx="457200" cy="2286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p:cNvSpPr/>
              <p:nvPr/>
            </p:nvSpPr>
            <p:spPr>
              <a:xfrm>
                <a:off x="7467600" y="3657600"/>
                <a:ext cx="6858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98"/>
            <p:cNvGrpSpPr/>
            <p:nvPr/>
          </p:nvGrpSpPr>
          <p:grpSpPr>
            <a:xfrm>
              <a:off x="5755341" y="3810000"/>
              <a:ext cx="914400" cy="2209800"/>
              <a:chOff x="3581400" y="3276600"/>
              <a:chExt cx="1066800" cy="2783541"/>
            </a:xfrm>
          </p:grpSpPr>
          <p:grpSp>
            <p:nvGrpSpPr>
              <p:cNvPr id="14" name="Group 81"/>
              <p:cNvGrpSpPr/>
              <p:nvPr/>
            </p:nvGrpSpPr>
            <p:grpSpPr>
              <a:xfrm>
                <a:off x="3581400" y="4191000"/>
                <a:ext cx="1066800" cy="1676400"/>
                <a:chOff x="6096000" y="4343400"/>
                <a:chExt cx="1066800" cy="1676400"/>
              </a:xfrm>
            </p:grpSpPr>
            <p:sp>
              <p:nvSpPr>
                <p:cNvPr id="26" name="Oval 25"/>
                <p:cNvSpPr/>
                <p:nvPr/>
              </p:nvSpPr>
              <p:spPr>
                <a:xfrm>
                  <a:off x="6858000" y="48006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172200" y="48006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096000" y="4343400"/>
                  <a:ext cx="1066800" cy="6096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0800000">
                  <a:off x="6324600" y="4876800"/>
                  <a:ext cx="609600" cy="1143000"/>
                </a:xfrm>
                <a:prstGeom prst="trapezoid">
                  <a:avLst>
                    <a:gd name="adj" fmla="val 13971"/>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400800" y="4495800"/>
                  <a:ext cx="457200" cy="6096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rapezoid 23"/>
              <p:cNvSpPr/>
              <p:nvPr/>
            </p:nvSpPr>
            <p:spPr>
              <a:xfrm>
                <a:off x="3864429" y="5858615"/>
                <a:ext cx="492418" cy="201526"/>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33800" y="3276600"/>
                <a:ext cx="7620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00"/>
            <p:cNvGrpSpPr/>
            <p:nvPr/>
          </p:nvGrpSpPr>
          <p:grpSpPr>
            <a:xfrm>
              <a:off x="6745941" y="4128247"/>
              <a:ext cx="762000" cy="1905000"/>
              <a:chOff x="4876800" y="3429000"/>
              <a:chExt cx="1066800" cy="2595282"/>
            </a:xfrm>
          </p:grpSpPr>
          <p:grpSp>
            <p:nvGrpSpPr>
              <p:cNvPr id="23" name="Group 87"/>
              <p:cNvGrpSpPr/>
              <p:nvPr/>
            </p:nvGrpSpPr>
            <p:grpSpPr>
              <a:xfrm>
                <a:off x="4876800" y="4191000"/>
                <a:ext cx="1066800" cy="1676400"/>
                <a:chOff x="6096000" y="4343400"/>
                <a:chExt cx="1066800" cy="1676400"/>
              </a:xfrm>
            </p:grpSpPr>
            <p:sp>
              <p:nvSpPr>
                <p:cNvPr id="18" name="Oval 17"/>
                <p:cNvSpPr/>
                <p:nvPr/>
              </p:nvSpPr>
              <p:spPr>
                <a:xfrm>
                  <a:off x="6858000" y="48006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72200" y="48006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096000" y="4343400"/>
                  <a:ext cx="1066800" cy="609600"/>
                </a:xfrm>
                <a:prstGeom prst="round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0800000">
                  <a:off x="6324600" y="4876800"/>
                  <a:ext cx="609600" cy="1143000"/>
                </a:xfrm>
                <a:prstGeom prst="trapezoid">
                  <a:avLst>
                    <a:gd name="adj" fmla="val 13971"/>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400800" y="4495800"/>
                  <a:ext cx="457200" cy="609600"/>
                </a:xfrm>
                <a:prstGeom prst="round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rapezoid 15"/>
              <p:cNvSpPr/>
              <p:nvPr/>
            </p:nvSpPr>
            <p:spPr>
              <a:xfrm>
                <a:off x="5172635" y="5867401"/>
                <a:ext cx="484094" cy="156881"/>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3429000"/>
                <a:ext cx="6858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7204" y="172131"/>
            <a:ext cx="1192922" cy="1580470"/>
          </a:xfrm>
          <a:prstGeom prst="rect">
            <a:avLst/>
          </a:prstGeom>
        </p:spPr>
      </p:pic>
    </p:spTree>
    <p:extLst>
      <p:ext uri="{BB962C8B-B14F-4D97-AF65-F5344CB8AC3E}">
        <p14:creationId xmlns:p14="http://schemas.microsoft.com/office/powerpoint/2010/main" val="17296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2086" y="87086"/>
            <a:ext cx="8229600" cy="707886"/>
          </a:xfrm>
          <a:prstGeom prst="rect">
            <a:avLst/>
          </a:prstGeom>
          <a:noFill/>
        </p:spPr>
        <p:txBody>
          <a:bodyPr wrap="square" rtlCol="0">
            <a:spAutoFit/>
          </a:bodyPr>
          <a:lstStyle/>
          <a:p>
            <a:pPr algn="ctr"/>
            <a:r>
              <a:rPr lang="en-US" sz="4000" dirty="0">
                <a:solidFill>
                  <a:srgbClr val="FFFF00"/>
                </a:solidFill>
                <a:latin typeface="AR ESSENCE" panose="02000000000000000000" pitchFamily="2" charset="0"/>
              </a:rPr>
              <a:t>Ethics of Behavior</a:t>
            </a:r>
          </a:p>
        </p:txBody>
      </p:sp>
      <p:sp>
        <p:nvSpPr>
          <p:cNvPr id="6" name="TextBox 5"/>
          <p:cNvSpPr txBox="1"/>
          <p:nvPr/>
        </p:nvSpPr>
        <p:spPr>
          <a:xfrm>
            <a:off x="283028" y="696687"/>
            <a:ext cx="4114800" cy="830997"/>
          </a:xfrm>
          <a:prstGeom prst="rect">
            <a:avLst/>
          </a:prstGeom>
          <a:noFill/>
        </p:spPr>
        <p:txBody>
          <a:bodyPr wrap="square" rtlCol="0">
            <a:spAutoFit/>
          </a:bodyPr>
          <a:lstStyle/>
          <a:p>
            <a:r>
              <a:rPr lang="en-US" sz="2400" dirty="0">
                <a:solidFill>
                  <a:srgbClr val="FFFF00"/>
                </a:solidFill>
              </a:rPr>
              <a:t>Indeed, we may say that we follow the Admonition of Paul:</a:t>
            </a:r>
          </a:p>
        </p:txBody>
      </p:sp>
      <p:grpSp>
        <p:nvGrpSpPr>
          <p:cNvPr id="31" name="Group 30"/>
          <p:cNvGrpSpPr/>
          <p:nvPr/>
        </p:nvGrpSpPr>
        <p:grpSpPr>
          <a:xfrm>
            <a:off x="6085114" y="3145972"/>
            <a:ext cx="4191000" cy="3015343"/>
            <a:chOff x="5334000" y="2427514"/>
            <a:chExt cx="4191000" cy="3015343"/>
          </a:xfrm>
        </p:grpSpPr>
        <p:sp>
          <p:nvSpPr>
            <p:cNvPr id="8" name="Vertical Scroll 7"/>
            <p:cNvSpPr/>
            <p:nvPr/>
          </p:nvSpPr>
          <p:spPr>
            <a:xfrm>
              <a:off x="5334000" y="2427514"/>
              <a:ext cx="4191000" cy="3015343"/>
            </a:xfrm>
            <a:prstGeom prst="verticalScroll">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21829" y="3058885"/>
              <a:ext cx="3058885" cy="1938992"/>
            </a:xfrm>
            <a:prstGeom prst="rect">
              <a:avLst/>
            </a:prstGeom>
            <a:noFill/>
          </p:spPr>
          <p:txBody>
            <a:bodyPr wrap="square" rtlCol="0">
              <a:spAutoFit/>
            </a:bodyPr>
            <a:lstStyle/>
            <a:p>
              <a:pPr algn="ctr"/>
              <a:r>
                <a:rPr lang="en-US" sz="2400" dirty="0">
                  <a:solidFill>
                    <a:schemeClr val="bg2">
                      <a:lumMod val="25000"/>
                    </a:schemeClr>
                  </a:solidFill>
                </a:rPr>
                <a:t>Paul writes to the Philippians on how to conduct their lives in harmony with the Gospel of Christ</a:t>
              </a:r>
            </a:p>
          </p:txBody>
        </p:sp>
      </p:grpSp>
      <p:grpSp>
        <p:nvGrpSpPr>
          <p:cNvPr id="56" name="Group 94"/>
          <p:cNvGrpSpPr/>
          <p:nvPr/>
        </p:nvGrpSpPr>
        <p:grpSpPr>
          <a:xfrm>
            <a:off x="2242457" y="1905000"/>
            <a:ext cx="2133600" cy="4648200"/>
            <a:chOff x="4405860" y="139189"/>
            <a:chExt cx="2861871" cy="6475262"/>
          </a:xfrm>
        </p:grpSpPr>
        <p:grpSp>
          <p:nvGrpSpPr>
            <p:cNvPr id="57" name="Group 86"/>
            <p:cNvGrpSpPr/>
            <p:nvPr/>
          </p:nvGrpSpPr>
          <p:grpSpPr>
            <a:xfrm rot="2107423">
              <a:off x="4802579" y="139189"/>
              <a:ext cx="743864" cy="1806453"/>
              <a:chOff x="7696200" y="914400"/>
              <a:chExt cx="685800" cy="2438400"/>
            </a:xfrm>
          </p:grpSpPr>
          <p:sp>
            <p:nvSpPr>
              <p:cNvPr id="97" name="Moon 9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87"/>
            <p:cNvGrpSpPr/>
            <p:nvPr/>
          </p:nvGrpSpPr>
          <p:grpSpPr>
            <a:xfrm rot="19262140" flipH="1">
              <a:off x="6126313" y="231425"/>
              <a:ext cx="743864" cy="1645187"/>
              <a:chOff x="7696200" y="914400"/>
              <a:chExt cx="685800" cy="2438400"/>
            </a:xfrm>
          </p:grpSpPr>
          <p:sp>
            <p:nvSpPr>
              <p:cNvPr id="93" name="Moon 9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47"/>
            <p:cNvGrpSpPr/>
            <p:nvPr/>
          </p:nvGrpSpPr>
          <p:grpSpPr>
            <a:xfrm rot="562843">
              <a:off x="5697438" y="5840305"/>
              <a:ext cx="666047" cy="774146"/>
              <a:chOff x="6106804" y="4039302"/>
              <a:chExt cx="666047" cy="774146"/>
            </a:xfrm>
          </p:grpSpPr>
          <p:sp>
            <p:nvSpPr>
              <p:cNvPr id="90" name="Oval 8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47"/>
            <p:cNvGrpSpPr/>
            <p:nvPr/>
          </p:nvGrpSpPr>
          <p:grpSpPr>
            <a:xfrm rot="2613352">
              <a:off x="5128037" y="5761712"/>
              <a:ext cx="666047" cy="774146"/>
              <a:chOff x="6106804" y="4039302"/>
              <a:chExt cx="666047" cy="774146"/>
            </a:xfrm>
          </p:grpSpPr>
          <p:sp>
            <p:nvSpPr>
              <p:cNvPr id="87" name="Oval 8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57"/>
            <p:cNvGrpSpPr/>
            <p:nvPr/>
          </p:nvGrpSpPr>
          <p:grpSpPr>
            <a:xfrm>
              <a:off x="4953000" y="5334000"/>
              <a:ext cx="1828800" cy="609600"/>
              <a:chOff x="1371600" y="3962400"/>
              <a:chExt cx="6705600" cy="2057400"/>
            </a:xfrm>
          </p:grpSpPr>
          <p:grpSp>
            <p:nvGrpSpPr>
              <p:cNvPr id="75" name="Group 195"/>
              <p:cNvGrpSpPr/>
              <p:nvPr/>
            </p:nvGrpSpPr>
            <p:grpSpPr>
              <a:xfrm>
                <a:off x="1371600" y="3962400"/>
                <a:ext cx="1676400" cy="2057400"/>
                <a:chOff x="1371600" y="3962400"/>
                <a:chExt cx="1676400" cy="2057400"/>
              </a:xfrm>
            </p:grpSpPr>
            <p:sp>
              <p:nvSpPr>
                <p:cNvPr id="85" name="Right Arrow Callout 11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11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96"/>
              <p:cNvGrpSpPr/>
              <p:nvPr/>
            </p:nvGrpSpPr>
            <p:grpSpPr>
              <a:xfrm>
                <a:off x="3048000" y="3962400"/>
                <a:ext cx="1676400" cy="2057400"/>
                <a:chOff x="1371600" y="3962400"/>
                <a:chExt cx="1676400" cy="2057400"/>
              </a:xfrm>
            </p:grpSpPr>
            <p:sp>
              <p:nvSpPr>
                <p:cNvPr id="83" name="Right Arrow Callout 10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11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99"/>
              <p:cNvGrpSpPr/>
              <p:nvPr/>
            </p:nvGrpSpPr>
            <p:grpSpPr>
              <a:xfrm>
                <a:off x="4724400" y="3962400"/>
                <a:ext cx="1676400" cy="2057400"/>
                <a:chOff x="1371600" y="3962400"/>
                <a:chExt cx="1676400" cy="2057400"/>
              </a:xfrm>
            </p:grpSpPr>
            <p:sp>
              <p:nvSpPr>
                <p:cNvPr id="81" name="Right Arrow Callout 10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10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02"/>
              <p:cNvGrpSpPr/>
              <p:nvPr/>
            </p:nvGrpSpPr>
            <p:grpSpPr>
              <a:xfrm>
                <a:off x="6400800" y="3962400"/>
                <a:ext cx="1676400" cy="2057400"/>
                <a:chOff x="1371600" y="3962400"/>
                <a:chExt cx="1676400" cy="2057400"/>
              </a:xfrm>
            </p:grpSpPr>
            <p:sp>
              <p:nvSpPr>
                <p:cNvPr id="79" name="Right Arrow Callout 10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10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Cloud 71"/>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5225143" y="852492"/>
            <a:ext cx="6096000" cy="1569660"/>
          </a:xfrm>
          <a:prstGeom prst="rect">
            <a:avLst/>
          </a:prstGeom>
        </p:spPr>
        <p:txBody>
          <a:bodyPr>
            <a:spAutoFit/>
          </a:bodyPr>
          <a:lstStyle/>
          <a:p>
            <a:pPr algn="ctr"/>
            <a:r>
              <a:rPr lang="en-US" sz="3200" dirty="0">
                <a:solidFill>
                  <a:schemeClr val="accent6">
                    <a:lumMod val="20000"/>
                    <a:lumOff val="80000"/>
                  </a:schemeClr>
                </a:solidFill>
                <a:latin typeface="Calibri" panose="020F0502020204030204" pitchFamily="34" charset="0"/>
              </a:rPr>
              <a:t>Admonition = an act or action of admonishing; authoritative counsel or warning.</a:t>
            </a:r>
            <a:endParaRPr lang="en-US" sz="3200" dirty="0">
              <a:solidFill>
                <a:schemeClr val="accent6">
                  <a:lumMod val="20000"/>
                  <a:lumOff val="80000"/>
                </a:schemeClr>
              </a:solidFill>
            </a:endParaRPr>
          </a:p>
        </p:txBody>
      </p:sp>
    </p:spTree>
    <p:extLst>
      <p:ext uri="{BB962C8B-B14F-4D97-AF65-F5344CB8AC3E}">
        <p14:creationId xmlns:p14="http://schemas.microsoft.com/office/powerpoint/2010/main" val="413556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119743"/>
            <a:ext cx="8229600" cy="707886"/>
          </a:xfrm>
          <a:prstGeom prst="rect">
            <a:avLst/>
          </a:prstGeom>
          <a:noFill/>
        </p:spPr>
        <p:txBody>
          <a:bodyPr wrap="square" rtlCol="0">
            <a:spAutoFit/>
          </a:bodyPr>
          <a:lstStyle/>
          <a:p>
            <a:pPr algn="ctr"/>
            <a:r>
              <a:rPr lang="en-US" sz="4000" dirty="0">
                <a:solidFill>
                  <a:srgbClr val="FFFF00"/>
                </a:solidFill>
                <a:latin typeface="AR ESSENCE" panose="02000000000000000000" pitchFamily="2" charset="0"/>
              </a:rPr>
              <a:t>True to the Gospel of Christ</a:t>
            </a:r>
          </a:p>
        </p:txBody>
      </p:sp>
      <p:sp>
        <p:nvSpPr>
          <p:cNvPr id="6" name="TextBox 5"/>
          <p:cNvSpPr txBox="1"/>
          <p:nvPr/>
        </p:nvSpPr>
        <p:spPr>
          <a:xfrm>
            <a:off x="1676400" y="1524001"/>
            <a:ext cx="3352800" cy="461665"/>
          </a:xfrm>
          <a:prstGeom prst="rect">
            <a:avLst/>
          </a:prstGeom>
          <a:noFill/>
        </p:spPr>
        <p:txBody>
          <a:bodyPr wrap="square" rtlCol="0">
            <a:spAutoFit/>
          </a:bodyPr>
          <a:lstStyle/>
          <a:p>
            <a:r>
              <a:rPr lang="en-US" sz="2400" dirty="0">
                <a:solidFill>
                  <a:srgbClr val="FFFF00"/>
                </a:solidFill>
              </a:rPr>
              <a:t>We Believe all things:</a:t>
            </a:r>
          </a:p>
        </p:txBody>
      </p:sp>
      <p:sp>
        <p:nvSpPr>
          <p:cNvPr id="9" name="TextBox 8"/>
          <p:cNvSpPr txBox="1"/>
          <p:nvPr/>
        </p:nvSpPr>
        <p:spPr>
          <a:xfrm>
            <a:off x="5769429" y="2656114"/>
            <a:ext cx="5050971" cy="3046988"/>
          </a:xfrm>
          <a:prstGeom prst="rect">
            <a:avLst/>
          </a:prstGeom>
          <a:noFill/>
        </p:spPr>
        <p:txBody>
          <a:bodyPr wrap="square" rtlCol="0">
            <a:spAutoFit/>
          </a:bodyPr>
          <a:lstStyle/>
          <a:p>
            <a:r>
              <a:rPr lang="en-US" sz="3200" dirty="0">
                <a:solidFill>
                  <a:schemeClr val="bg1"/>
                </a:solidFill>
              </a:rPr>
              <a:t>“Being true to our beliefs—even when doing so isn’t popular, easy, or fun—keeps us safely on the path that leads to eternal life with our Heavenly Father.”</a:t>
            </a:r>
            <a:endParaRPr lang="en-US" sz="3200" dirty="0">
              <a:solidFill>
                <a:srgbClr val="FFFF00"/>
              </a:solidFill>
            </a:endParaRPr>
          </a:p>
        </p:txBody>
      </p:sp>
      <p:sp>
        <p:nvSpPr>
          <p:cNvPr id="8" name="TextBox 7"/>
          <p:cNvSpPr txBox="1"/>
          <p:nvPr/>
        </p:nvSpPr>
        <p:spPr>
          <a:xfrm>
            <a:off x="7239000" y="6309249"/>
            <a:ext cx="4876800" cy="461665"/>
          </a:xfrm>
          <a:prstGeom prst="rect">
            <a:avLst/>
          </a:prstGeom>
          <a:noFill/>
        </p:spPr>
        <p:txBody>
          <a:bodyPr wrap="square" rtlCol="0">
            <a:spAutoFit/>
          </a:bodyPr>
          <a:lstStyle/>
          <a:p>
            <a:pPr algn="r"/>
            <a:r>
              <a:rPr lang="en-US" sz="2400" dirty="0">
                <a:solidFill>
                  <a:srgbClr val="FFFF00"/>
                </a:solidFill>
              </a:rPr>
              <a:t>(9)</a:t>
            </a:r>
          </a:p>
        </p:txBody>
      </p:sp>
      <p:pic>
        <p:nvPicPr>
          <p:cNvPr id="4098" name="Picture 2" descr="Image result for ann m dib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0629" y="155802"/>
            <a:ext cx="1545081" cy="19342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87EC5E1-65F1-4974-9842-9F154D9BC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840" y="2524539"/>
            <a:ext cx="4518897" cy="3411919"/>
          </a:xfrm>
          <a:prstGeom prst="rect">
            <a:avLst/>
          </a:prstGeom>
        </p:spPr>
      </p:pic>
    </p:spTree>
    <p:extLst>
      <p:ext uri="{BB962C8B-B14F-4D97-AF65-F5344CB8AC3E}">
        <p14:creationId xmlns:p14="http://schemas.microsoft.com/office/powerpoint/2010/main" val="338642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2086" y="97972"/>
            <a:ext cx="8229600" cy="769441"/>
          </a:xfrm>
          <a:prstGeom prst="rect">
            <a:avLst/>
          </a:prstGeom>
          <a:noFill/>
        </p:spPr>
        <p:txBody>
          <a:bodyPr wrap="square" rtlCol="0">
            <a:spAutoFit/>
          </a:bodyPr>
          <a:lstStyle/>
          <a:p>
            <a:pPr algn="ctr"/>
            <a:r>
              <a:rPr lang="en-US" sz="4400" dirty="0">
                <a:solidFill>
                  <a:srgbClr val="FFFF00"/>
                </a:solidFill>
                <a:latin typeface="AR ESSENCE" panose="02000000000000000000" pitchFamily="2" charset="0"/>
              </a:rPr>
              <a:t>The Lord’s Side</a:t>
            </a:r>
          </a:p>
        </p:txBody>
      </p:sp>
      <p:sp>
        <p:nvSpPr>
          <p:cNvPr id="6" name="TextBox 5"/>
          <p:cNvSpPr txBox="1"/>
          <p:nvPr/>
        </p:nvSpPr>
        <p:spPr>
          <a:xfrm>
            <a:off x="1676400" y="1524001"/>
            <a:ext cx="3352800" cy="461665"/>
          </a:xfrm>
          <a:prstGeom prst="rect">
            <a:avLst/>
          </a:prstGeom>
          <a:noFill/>
        </p:spPr>
        <p:txBody>
          <a:bodyPr wrap="square" rtlCol="0">
            <a:spAutoFit/>
          </a:bodyPr>
          <a:lstStyle/>
          <a:p>
            <a:r>
              <a:rPr lang="en-US" sz="2400" dirty="0">
                <a:solidFill>
                  <a:srgbClr val="FFFF00"/>
                </a:solidFill>
              </a:rPr>
              <a:t>We hope all things:</a:t>
            </a:r>
          </a:p>
        </p:txBody>
      </p:sp>
      <p:sp>
        <p:nvSpPr>
          <p:cNvPr id="9" name="TextBox 8"/>
          <p:cNvSpPr txBox="1"/>
          <p:nvPr/>
        </p:nvSpPr>
        <p:spPr>
          <a:xfrm>
            <a:off x="5562600" y="4724400"/>
            <a:ext cx="5181600" cy="1200329"/>
          </a:xfrm>
          <a:prstGeom prst="rect">
            <a:avLst/>
          </a:prstGeom>
          <a:noFill/>
        </p:spPr>
        <p:txBody>
          <a:bodyPr wrap="square" rtlCol="0">
            <a:spAutoFit/>
          </a:bodyPr>
          <a:lstStyle/>
          <a:p>
            <a:r>
              <a:rPr lang="en-US" sz="2400" dirty="0">
                <a:solidFill>
                  <a:schemeClr val="bg1"/>
                </a:solidFill>
              </a:rPr>
              <a:t>“…we have nothing to fear if we stay on the Lord’s side. If we will be prayerful, seeking wisdom from God…”</a:t>
            </a:r>
            <a:endParaRPr lang="en-US" sz="2400" dirty="0">
              <a:solidFill>
                <a:srgbClr val="FFFF00"/>
              </a:solidFill>
            </a:endParaRPr>
          </a:p>
        </p:txBody>
      </p:sp>
      <p:sp>
        <p:nvSpPr>
          <p:cNvPr id="10" name="TextBox 9"/>
          <p:cNvSpPr txBox="1"/>
          <p:nvPr/>
        </p:nvSpPr>
        <p:spPr>
          <a:xfrm>
            <a:off x="7239000" y="6309249"/>
            <a:ext cx="4876800" cy="461665"/>
          </a:xfrm>
          <a:prstGeom prst="rect">
            <a:avLst/>
          </a:prstGeom>
          <a:noFill/>
        </p:spPr>
        <p:txBody>
          <a:bodyPr wrap="square" rtlCol="0">
            <a:spAutoFit/>
          </a:bodyPr>
          <a:lstStyle/>
          <a:p>
            <a:pPr algn="r"/>
            <a:r>
              <a:rPr lang="en-US" sz="2400" dirty="0">
                <a:solidFill>
                  <a:srgbClr val="FFFF00"/>
                </a:solidFill>
              </a:rPr>
              <a:t>(10)</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5354" y="126546"/>
            <a:ext cx="1112000" cy="1386568"/>
          </a:xfrm>
          <a:prstGeom prst="rect">
            <a:avLst/>
          </a:prstGeom>
        </p:spPr>
      </p:pic>
      <p:pic>
        <p:nvPicPr>
          <p:cNvPr id="4" name="Picture 3">
            <a:extLst>
              <a:ext uri="{FF2B5EF4-FFF2-40B4-BE49-F238E27FC236}">
                <a16:creationId xmlns:a16="http://schemas.microsoft.com/office/drawing/2014/main" id="{F0A2C05F-268E-44C8-AAE4-5818A452D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9202" y="2441030"/>
            <a:ext cx="2446268" cy="3975186"/>
          </a:xfrm>
          <a:prstGeom prst="rect">
            <a:avLst/>
          </a:prstGeom>
        </p:spPr>
      </p:pic>
      <p:pic>
        <p:nvPicPr>
          <p:cNvPr id="11" name="Picture 10">
            <a:extLst>
              <a:ext uri="{FF2B5EF4-FFF2-40B4-BE49-F238E27FC236}">
                <a16:creationId xmlns:a16="http://schemas.microsoft.com/office/drawing/2014/main" id="{4CFA9041-D961-44B5-9618-440C875D28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768" y="1369545"/>
            <a:ext cx="4114800" cy="2438400"/>
          </a:xfrm>
          <a:prstGeom prst="rect">
            <a:avLst/>
          </a:prstGeom>
        </p:spPr>
      </p:pic>
    </p:spTree>
    <p:extLst>
      <p:ext uri="{BB962C8B-B14F-4D97-AF65-F5344CB8AC3E}">
        <p14:creationId xmlns:p14="http://schemas.microsoft.com/office/powerpoint/2010/main" val="159835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59428" y="97972"/>
            <a:ext cx="8229600" cy="769441"/>
          </a:xfrm>
          <a:prstGeom prst="rect">
            <a:avLst/>
          </a:prstGeom>
          <a:noFill/>
        </p:spPr>
        <p:txBody>
          <a:bodyPr wrap="square" rtlCol="0">
            <a:spAutoFit/>
          </a:bodyPr>
          <a:lstStyle/>
          <a:p>
            <a:pPr algn="ctr"/>
            <a:r>
              <a:rPr lang="en-US" sz="4400" dirty="0">
                <a:solidFill>
                  <a:srgbClr val="FFFF00"/>
                </a:solidFill>
                <a:latin typeface="AR ESSENCE" panose="02000000000000000000" pitchFamily="2" charset="0"/>
              </a:rPr>
              <a:t>Endure</a:t>
            </a:r>
          </a:p>
        </p:txBody>
      </p:sp>
      <p:sp>
        <p:nvSpPr>
          <p:cNvPr id="6" name="TextBox 5"/>
          <p:cNvSpPr txBox="1"/>
          <p:nvPr/>
        </p:nvSpPr>
        <p:spPr>
          <a:xfrm>
            <a:off x="1676400" y="1524001"/>
            <a:ext cx="3352800" cy="1200329"/>
          </a:xfrm>
          <a:prstGeom prst="rect">
            <a:avLst/>
          </a:prstGeom>
          <a:noFill/>
        </p:spPr>
        <p:txBody>
          <a:bodyPr wrap="square" rtlCol="0">
            <a:spAutoFit/>
          </a:bodyPr>
          <a:lstStyle/>
          <a:p>
            <a:r>
              <a:rPr lang="en-US" sz="2400" dirty="0">
                <a:solidFill>
                  <a:srgbClr val="FFFF00"/>
                </a:solidFill>
              </a:rPr>
              <a:t>We have endured many things, and hope to be able to endure all things.</a:t>
            </a:r>
          </a:p>
        </p:txBody>
      </p:sp>
      <p:sp>
        <p:nvSpPr>
          <p:cNvPr id="9" name="TextBox 8"/>
          <p:cNvSpPr txBox="1"/>
          <p:nvPr/>
        </p:nvSpPr>
        <p:spPr>
          <a:xfrm>
            <a:off x="6106886" y="2732314"/>
            <a:ext cx="4724400" cy="2677656"/>
          </a:xfrm>
          <a:prstGeom prst="rect">
            <a:avLst/>
          </a:prstGeom>
          <a:noFill/>
        </p:spPr>
        <p:txBody>
          <a:bodyPr wrap="square" rtlCol="0">
            <a:spAutoFit/>
          </a:bodyPr>
          <a:lstStyle/>
          <a:p>
            <a:r>
              <a:rPr lang="en-US" sz="2400" i="1" dirty="0">
                <a:solidFill>
                  <a:schemeClr val="bg1"/>
                </a:solidFill>
              </a:rPr>
              <a:t>“Fear not, little flock; do good; let earth and hell combine against you, for if ye are built upon my rock, they cannot prevail….</a:t>
            </a:r>
          </a:p>
          <a:p>
            <a:endParaRPr lang="en-US" sz="2400" i="1" dirty="0">
              <a:solidFill>
                <a:schemeClr val="bg1"/>
              </a:solidFill>
            </a:endParaRPr>
          </a:p>
          <a:p>
            <a:r>
              <a:rPr lang="en-US" sz="2400" i="1" dirty="0">
                <a:solidFill>
                  <a:schemeClr val="bg1"/>
                </a:solidFill>
              </a:rPr>
              <a:t>“Look unto me in every thought; doubt not fear not.” D&amp;C 6:33-34</a:t>
            </a:r>
            <a:endParaRPr lang="en-US" sz="2400" i="1" dirty="0">
              <a:solidFill>
                <a:srgbClr val="FFFF00"/>
              </a:solidFill>
            </a:endParaRPr>
          </a:p>
        </p:txBody>
      </p:sp>
      <p:pic>
        <p:nvPicPr>
          <p:cNvPr id="3" name="Picture 2">
            <a:extLst>
              <a:ext uri="{FF2B5EF4-FFF2-40B4-BE49-F238E27FC236}">
                <a16:creationId xmlns:a16="http://schemas.microsoft.com/office/drawing/2014/main" id="{900C0CE2-E215-4112-814B-B8674A2CC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713" y="2985062"/>
            <a:ext cx="4553069" cy="3426417"/>
          </a:xfrm>
          <a:prstGeom prst="rect">
            <a:avLst/>
          </a:prstGeom>
        </p:spPr>
      </p:pic>
    </p:spTree>
    <p:extLst>
      <p:ext uri="{BB962C8B-B14F-4D97-AF65-F5344CB8AC3E}">
        <p14:creationId xmlns:p14="http://schemas.microsoft.com/office/powerpoint/2010/main" val="260435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130630"/>
            <a:ext cx="8229600" cy="646331"/>
          </a:xfrm>
          <a:prstGeom prst="rect">
            <a:avLst/>
          </a:prstGeom>
          <a:noFill/>
        </p:spPr>
        <p:txBody>
          <a:bodyPr wrap="square" rtlCol="0">
            <a:spAutoFit/>
          </a:bodyPr>
          <a:lstStyle/>
          <a:p>
            <a:pPr algn="ctr"/>
            <a:r>
              <a:rPr lang="en-US" sz="3600" dirty="0">
                <a:solidFill>
                  <a:srgbClr val="FFFF00"/>
                </a:solidFill>
                <a:latin typeface="AR ESSENCE" panose="02000000000000000000" pitchFamily="2" charset="0"/>
              </a:rPr>
              <a:t>Theology of Our Faith</a:t>
            </a:r>
          </a:p>
        </p:txBody>
      </p:sp>
      <p:sp>
        <p:nvSpPr>
          <p:cNvPr id="6" name="TextBox 5"/>
          <p:cNvSpPr txBox="1"/>
          <p:nvPr/>
        </p:nvSpPr>
        <p:spPr>
          <a:xfrm>
            <a:off x="2821173" y="1112882"/>
            <a:ext cx="4590227" cy="2492990"/>
          </a:xfrm>
          <a:prstGeom prst="rect">
            <a:avLst/>
          </a:prstGeom>
          <a:noFill/>
        </p:spPr>
        <p:txBody>
          <a:bodyPr wrap="square" rtlCol="0">
            <a:spAutoFit/>
          </a:bodyPr>
          <a:lstStyle/>
          <a:p>
            <a:r>
              <a:rPr lang="en-US" sz="2400" dirty="0">
                <a:solidFill>
                  <a:srgbClr val="FFFF00"/>
                </a:solidFill>
              </a:rPr>
              <a:t>If there is anything virtuous, lovely, or of good report or praiseworthy,</a:t>
            </a:r>
          </a:p>
          <a:p>
            <a:pPr algn="ctr"/>
            <a:r>
              <a:rPr lang="en-US" sz="5400" dirty="0">
                <a:solidFill>
                  <a:srgbClr val="FFFF00"/>
                </a:solidFill>
              </a:rPr>
              <a:t>We seek after these things</a:t>
            </a:r>
            <a:r>
              <a:rPr lang="en-US" sz="2400" dirty="0">
                <a:solidFill>
                  <a:srgbClr val="FFFF00"/>
                </a:solidFill>
              </a:rPr>
              <a:t>.</a:t>
            </a:r>
          </a:p>
        </p:txBody>
      </p:sp>
      <p:sp>
        <p:nvSpPr>
          <p:cNvPr id="7" name="TextBox 6"/>
          <p:cNvSpPr txBox="1"/>
          <p:nvPr/>
        </p:nvSpPr>
        <p:spPr>
          <a:xfrm>
            <a:off x="7075714" y="2721429"/>
            <a:ext cx="4724400" cy="3785652"/>
          </a:xfrm>
          <a:prstGeom prst="rect">
            <a:avLst/>
          </a:prstGeom>
          <a:noFill/>
        </p:spPr>
        <p:txBody>
          <a:bodyPr wrap="square" rtlCol="0">
            <a:spAutoFit/>
          </a:bodyPr>
          <a:lstStyle/>
          <a:p>
            <a:r>
              <a:rPr lang="en-US" sz="2400" i="1" dirty="0">
                <a:solidFill>
                  <a:schemeClr val="bg1"/>
                </a:solidFill>
              </a:rPr>
              <a:t>“For behold, the Spirit of Christ is given to every man, that he may know good from evil: wherefore, I show unto you the way to judge; for everything which </a:t>
            </a:r>
            <a:r>
              <a:rPr lang="en-US" sz="2400" i="1" dirty="0" err="1">
                <a:solidFill>
                  <a:schemeClr val="bg1"/>
                </a:solidFill>
              </a:rPr>
              <a:t>inviteth</a:t>
            </a:r>
            <a:r>
              <a:rPr lang="en-US" sz="2400" i="1" dirty="0">
                <a:solidFill>
                  <a:schemeClr val="bg1"/>
                </a:solidFill>
              </a:rPr>
              <a:t> to do good, and to persuade to believe in Christ, is sent forth by the power and gift of Christ; wherefore we may know with a perfect knowledge it is of God.”—Moroni 7:16</a:t>
            </a:r>
            <a:endParaRPr lang="en-US" sz="2400" i="1" dirty="0">
              <a:solidFill>
                <a:srgbClr val="FFFF00"/>
              </a:solidFill>
            </a:endParaRPr>
          </a:p>
        </p:txBody>
      </p:sp>
      <p:grpSp>
        <p:nvGrpSpPr>
          <p:cNvPr id="9" name="Group 8"/>
          <p:cNvGrpSpPr/>
          <p:nvPr/>
        </p:nvGrpSpPr>
        <p:grpSpPr>
          <a:xfrm>
            <a:off x="879860" y="3063437"/>
            <a:ext cx="2667000" cy="3380906"/>
            <a:chOff x="673031" y="3021951"/>
            <a:chExt cx="2667000" cy="3380906"/>
          </a:xfrm>
        </p:grpSpPr>
        <p:sp>
          <p:nvSpPr>
            <p:cNvPr id="10" name="Oval 9"/>
            <p:cNvSpPr/>
            <p:nvPr/>
          </p:nvSpPr>
          <p:spPr>
            <a:xfrm rot="19897607">
              <a:off x="2710356" y="5329881"/>
              <a:ext cx="460162" cy="77686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73031" y="3021951"/>
              <a:ext cx="2667000" cy="2667000"/>
              <a:chOff x="2726659" y="4091768"/>
              <a:chExt cx="2667000" cy="2667000"/>
            </a:xfrm>
          </p:grpSpPr>
          <p:sp>
            <p:nvSpPr>
              <p:cNvPr id="26" name="Oval 2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092812" y="4636216"/>
                <a:ext cx="762000" cy="762000"/>
                <a:chOff x="1226056" y="2773679"/>
                <a:chExt cx="762000" cy="762000"/>
              </a:xfrm>
            </p:grpSpPr>
            <p:sp>
              <p:nvSpPr>
                <p:cNvPr id="36" name="Oval 3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flipH="1">
                <a:off x="4133970" y="4637947"/>
                <a:ext cx="762000" cy="762000"/>
                <a:chOff x="1226056" y="2773679"/>
                <a:chExt cx="762000" cy="762000"/>
              </a:xfrm>
            </p:grpSpPr>
            <p:sp>
              <p:nvSpPr>
                <p:cNvPr id="32" name="Oval 3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Moon 2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Moon 2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Moon 3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p:cNvGrpSpPr/>
            <p:nvPr/>
          </p:nvGrpSpPr>
          <p:grpSpPr>
            <a:xfrm rot="19266222">
              <a:off x="1036093" y="3093284"/>
              <a:ext cx="1747294" cy="3309573"/>
              <a:chOff x="381000" y="1524000"/>
              <a:chExt cx="1828800" cy="3463954"/>
            </a:xfrm>
          </p:grpSpPr>
          <p:sp>
            <p:nvSpPr>
              <p:cNvPr id="21" name="Rectangle: Rounded Corners 20"/>
              <p:cNvSpPr/>
              <p:nvPr/>
            </p:nvSpPr>
            <p:spPr>
              <a:xfrm>
                <a:off x="1143000" y="3124200"/>
                <a:ext cx="228600" cy="1676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1000" y="1524000"/>
                <a:ext cx="1828800" cy="18288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p:cNvSpPr/>
              <p:nvPr/>
            </p:nvSpPr>
            <p:spPr>
              <a:xfrm>
                <a:off x="1066800" y="3429000"/>
                <a:ext cx="381000" cy="152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p:cNvSpPr/>
              <p:nvPr/>
            </p:nvSpPr>
            <p:spPr>
              <a:xfrm>
                <a:off x="1101055" y="4149754"/>
                <a:ext cx="304800" cy="838200"/>
              </a:xfrm>
              <a:prstGeom prst="roundRect">
                <a:avLst>
                  <a:gd name="adj" fmla="val 21376"/>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63111" y="1726734"/>
                <a:ext cx="1447800" cy="1447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046738" y="3593782"/>
              <a:ext cx="762000" cy="762000"/>
              <a:chOff x="2232742" y="3720530"/>
              <a:chExt cx="762000" cy="762000"/>
            </a:xfrm>
          </p:grpSpPr>
          <p:sp>
            <p:nvSpPr>
              <p:cNvPr id="17" name="Oval 16"/>
              <p:cNvSpPr/>
              <p:nvPr/>
            </p:nvSpPr>
            <p:spPr>
              <a:xfrm flipH="1">
                <a:off x="2232742" y="372053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flipH="1">
                <a:off x="2280512" y="387293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87933" flipH="1">
                <a:off x="2286633" y="405332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2401812" y="421455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9897607">
              <a:off x="2418840" y="5413972"/>
              <a:ext cx="460162" cy="3078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897607">
              <a:off x="2571240" y="5566372"/>
              <a:ext cx="460162" cy="3078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897607">
              <a:off x="2723640" y="5718772"/>
              <a:ext cx="460162" cy="3078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59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7600" y="1447801"/>
            <a:ext cx="5410200" cy="2554545"/>
          </a:xfrm>
          <a:prstGeom prst="rect">
            <a:avLst/>
          </a:prstGeom>
          <a:noFill/>
        </p:spPr>
        <p:txBody>
          <a:bodyPr wrap="square" rtlCol="0">
            <a:spAutoFit/>
          </a:bodyPr>
          <a:lstStyle/>
          <a:p>
            <a:r>
              <a:rPr lang="en-US" sz="4000" dirty="0">
                <a:solidFill>
                  <a:srgbClr val="FFFF00"/>
                </a:solidFill>
              </a:rPr>
              <a:t>“The Spirit of Christ should permeate all we do, whether at work, at school or at home.”</a:t>
            </a:r>
          </a:p>
        </p:txBody>
      </p:sp>
      <p:pic>
        <p:nvPicPr>
          <p:cNvPr id="8" name="Picture 7" descr="james e faust.jpg"/>
          <p:cNvPicPr>
            <a:picLocks noChangeAspect="1"/>
          </p:cNvPicPr>
          <p:nvPr/>
        </p:nvPicPr>
        <p:blipFill>
          <a:blip r:embed="rId4" cstate="print"/>
          <a:stretch>
            <a:fillRect/>
          </a:stretch>
        </p:blipFill>
        <p:spPr>
          <a:xfrm>
            <a:off x="7696200" y="3886200"/>
            <a:ext cx="2057400" cy="2478795"/>
          </a:xfrm>
          <a:prstGeom prst="rect">
            <a:avLst/>
          </a:prstGeom>
        </p:spPr>
      </p:pic>
      <p:sp>
        <p:nvSpPr>
          <p:cNvPr id="7" name="TextBox 6"/>
          <p:cNvSpPr txBox="1"/>
          <p:nvPr/>
        </p:nvSpPr>
        <p:spPr>
          <a:xfrm>
            <a:off x="7239000" y="6309249"/>
            <a:ext cx="4876800" cy="461665"/>
          </a:xfrm>
          <a:prstGeom prst="rect">
            <a:avLst/>
          </a:prstGeom>
          <a:noFill/>
        </p:spPr>
        <p:txBody>
          <a:bodyPr wrap="square" rtlCol="0">
            <a:spAutoFit/>
          </a:bodyPr>
          <a:lstStyle/>
          <a:p>
            <a:pPr algn="r"/>
            <a:r>
              <a:rPr lang="en-US" sz="2400" dirty="0">
                <a:solidFill>
                  <a:srgbClr val="FFFF00"/>
                </a:solidFill>
              </a:rPr>
              <a:t>(11)</a:t>
            </a:r>
          </a:p>
        </p:txBody>
      </p:sp>
    </p:spTree>
    <p:extLst>
      <p:ext uri="{BB962C8B-B14F-4D97-AF65-F5344CB8AC3E}">
        <p14:creationId xmlns:p14="http://schemas.microsoft.com/office/powerpoint/2010/main" val="243216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50973" y="283029"/>
            <a:ext cx="5148943" cy="4401205"/>
          </a:xfrm>
          <a:prstGeom prst="rect">
            <a:avLst/>
          </a:prstGeom>
          <a:noFill/>
        </p:spPr>
        <p:txBody>
          <a:bodyPr wrap="square" rtlCol="0">
            <a:spAutoFit/>
          </a:bodyPr>
          <a:lstStyle/>
          <a:p>
            <a:r>
              <a:rPr lang="en-US" sz="2800" dirty="0">
                <a:solidFill>
                  <a:schemeClr val="accent6">
                    <a:lumMod val="20000"/>
                    <a:lumOff val="80000"/>
                  </a:schemeClr>
                </a:solidFill>
              </a:rPr>
              <a:t>“God pours out blessings of power and strength, enabling us to achieve things that otherwise would be far beyond our reach. </a:t>
            </a:r>
          </a:p>
          <a:p>
            <a:endParaRPr lang="en-US" sz="2800" dirty="0">
              <a:solidFill>
                <a:schemeClr val="accent6">
                  <a:lumMod val="20000"/>
                  <a:lumOff val="80000"/>
                </a:schemeClr>
              </a:solidFill>
            </a:endParaRPr>
          </a:p>
          <a:p>
            <a:r>
              <a:rPr lang="en-US" sz="2800" dirty="0">
                <a:solidFill>
                  <a:schemeClr val="accent6">
                    <a:lumMod val="20000"/>
                    <a:lumOff val="80000"/>
                  </a:schemeClr>
                </a:solidFill>
              </a:rPr>
              <a:t>It is by God’s amazing grace that His children can overcome the undercurrents and </a:t>
            </a:r>
            <a:r>
              <a:rPr lang="en-US" sz="2800" dirty="0" err="1">
                <a:solidFill>
                  <a:schemeClr val="accent6">
                    <a:lumMod val="20000"/>
                    <a:lumOff val="80000"/>
                  </a:schemeClr>
                </a:solidFill>
              </a:rPr>
              <a:t>quicksands</a:t>
            </a:r>
            <a:r>
              <a:rPr lang="en-US" sz="2800" dirty="0">
                <a:solidFill>
                  <a:schemeClr val="accent6">
                    <a:lumMod val="20000"/>
                    <a:lumOff val="80000"/>
                  </a:schemeClr>
                </a:solidFill>
              </a:rPr>
              <a:t> of the deceiver, rise above sin, and ‘be perfect[</a:t>
            </a:r>
            <a:r>
              <a:rPr lang="en-US" sz="2800" dirty="0" err="1">
                <a:solidFill>
                  <a:schemeClr val="accent6">
                    <a:lumMod val="20000"/>
                    <a:lumOff val="80000"/>
                  </a:schemeClr>
                </a:solidFill>
              </a:rPr>
              <a:t>ed</a:t>
            </a:r>
            <a:r>
              <a:rPr lang="en-US" sz="2800" dirty="0">
                <a:solidFill>
                  <a:schemeClr val="accent6">
                    <a:lumMod val="20000"/>
                    <a:lumOff val="80000"/>
                  </a:schemeClr>
                </a:solidFill>
              </a:rPr>
              <a:t>] in Christ.’”</a:t>
            </a:r>
          </a:p>
        </p:txBody>
      </p:sp>
      <p:sp>
        <p:nvSpPr>
          <p:cNvPr id="3" name="Rectangle 2"/>
          <p:cNvSpPr/>
          <p:nvPr/>
        </p:nvSpPr>
        <p:spPr>
          <a:xfrm>
            <a:off x="1469572" y="4840851"/>
            <a:ext cx="7641772" cy="2031325"/>
          </a:xfrm>
          <a:prstGeom prst="rect">
            <a:avLst/>
          </a:prstGeom>
        </p:spPr>
        <p:txBody>
          <a:bodyPr wrap="square">
            <a:spAutoFit/>
          </a:bodyPr>
          <a:lstStyle/>
          <a:p>
            <a:r>
              <a:rPr lang="en-US" i="1" dirty="0">
                <a:solidFill>
                  <a:srgbClr val="FFFF00"/>
                </a:solidFill>
                <a:latin typeface="Abadi" panose="020B0604020104020204" pitchFamily="34" charset="0"/>
              </a:rPr>
              <a:t>Yea, come unto Christ, and be perfected in him, and deny yourselves of all ungodliness; and if ye shall deny yourselves of all ungodliness, and love God with all your might, mind and strength, then is his grace sufficient for you, that by his grace ye may be perfect in Christ; and if by the grace of God ye are perfect in Christ, ye can in nowise deny the power of God.</a:t>
            </a:r>
          </a:p>
          <a:p>
            <a:r>
              <a:rPr lang="en-US" i="1" dirty="0">
                <a:solidFill>
                  <a:srgbClr val="FFFF00"/>
                </a:solidFill>
                <a:latin typeface="Abadi" panose="020B0604020104020204" pitchFamily="34" charset="0"/>
              </a:rPr>
              <a:t>Moroni 10:32</a:t>
            </a:r>
            <a:endParaRPr lang="en-US" i="1" dirty="0">
              <a:solidFill>
                <a:srgbClr val="FFFF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562" y="216843"/>
            <a:ext cx="1517904" cy="1895856"/>
          </a:xfrm>
          <a:prstGeom prst="rect">
            <a:avLst/>
          </a:prstGeom>
        </p:spPr>
      </p:pic>
      <p:sp>
        <p:nvSpPr>
          <p:cNvPr id="15" name="TextBox 14"/>
          <p:cNvSpPr txBox="1"/>
          <p:nvPr/>
        </p:nvSpPr>
        <p:spPr>
          <a:xfrm>
            <a:off x="7239000" y="6309249"/>
            <a:ext cx="4876800" cy="461665"/>
          </a:xfrm>
          <a:prstGeom prst="rect">
            <a:avLst/>
          </a:prstGeom>
          <a:noFill/>
        </p:spPr>
        <p:txBody>
          <a:bodyPr wrap="square" rtlCol="0">
            <a:spAutoFit/>
          </a:bodyPr>
          <a:lstStyle/>
          <a:p>
            <a:pPr algn="r"/>
            <a:r>
              <a:rPr lang="en-US" sz="2400" dirty="0">
                <a:solidFill>
                  <a:srgbClr val="FFFF00"/>
                </a:solidFill>
              </a:rPr>
              <a:t>(12)</a:t>
            </a:r>
          </a:p>
        </p:txBody>
      </p:sp>
      <p:pic>
        <p:nvPicPr>
          <p:cNvPr id="5122" name="Picture 2" descr="Image result for jesus saves peter pain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60" y="685801"/>
            <a:ext cx="3015751" cy="362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0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2086" y="108858"/>
            <a:ext cx="8229600" cy="707886"/>
          </a:xfrm>
          <a:prstGeom prst="rect">
            <a:avLst/>
          </a:prstGeom>
          <a:noFill/>
        </p:spPr>
        <p:txBody>
          <a:bodyPr wrap="square" rtlCol="0">
            <a:spAutoFit/>
          </a:bodyPr>
          <a:lstStyle/>
          <a:p>
            <a:pPr algn="ctr"/>
            <a:r>
              <a:rPr lang="en-US" sz="4000" dirty="0">
                <a:solidFill>
                  <a:srgbClr val="FFFF00"/>
                </a:solidFill>
                <a:latin typeface="AR ESSENCE" panose="02000000000000000000" pitchFamily="2" charset="0"/>
              </a:rPr>
              <a:t>The Book of Life</a:t>
            </a:r>
          </a:p>
        </p:txBody>
      </p:sp>
      <p:sp>
        <p:nvSpPr>
          <p:cNvPr id="6" name="TextBox 5"/>
          <p:cNvSpPr txBox="1"/>
          <p:nvPr/>
        </p:nvSpPr>
        <p:spPr>
          <a:xfrm>
            <a:off x="1230086" y="925286"/>
            <a:ext cx="4800600" cy="2215991"/>
          </a:xfrm>
          <a:prstGeom prst="rect">
            <a:avLst/>
          </a:prstGeom>
          <a:noFill/>
        </p:spPr>
        <p:txBody>
          <a:bodyPr wrap="square" rtlCol="0">
            <a:spAutoFit/>
          </a:bodyPr>
          <a:lstStyle/>
          <a:p>
            <a:r>
              <a:rPr lang="en-US" sz="2400" dirty="0">
                <a:solidFill>
                  <a:schemeClr val="bg1"/>
                </a:solidFill>
              </a:rPr>
              <a:t>“The book of life, or Lamb’s book of Life, is the record kept in heaven which contains the names of the faithful and an account of their righteous covenants and deeds.”</a:t>
            </a:r>
          </a:p>
          <a:p>
            <a:r>
              <a:rPr lang="en-US" dirty="0">
                <a:solidFill>
                  <a:schemeClr val="bg1"/>
                </a:solidFill>
              </a:rPr>
              <a:t>(2)</a:t>
            </a:r>
          </a:p>
        </p:txBody>
      </p:sp>
      <p:sp>
        <p:nvSpPr>
          <p:cNvPr id="7" name="TextBox 6"/>
          <p:cNvSpPr txBox="1"/>
          <p:nvPr/>
        </p:nvSpPr>
        <p:spPr>
          <a:xfrm>
            <a:off x="-1" y="6396335"/>
            <a:ext cx="5355771" cy="369332"/>
          </a:xfrm>
          <a:prstGeom prst="rect">
            <a:avLst/>
          </a:prstGeom>
          <a:noFill/>
        </p:spPr>
        <p:txBody>
          <a:bodyPr wrap="square" rtlCol="0">
            <a:spAutoFit/>
          </a:bodyPr>
          <a:lstStyle/>
          <a:p>
            <a:r>
              <a:rPr lang="en-US" dirty="0">
                <a:solidFill>
                  <a:srgbClr val="FFFF00"/>
                </a:solidFill>
              </a:rPr>
              <a:t>Philippians 4:3; Revelation 13:8</a:t>
            </a:r>
          </a:p>
        </p:txBody>
      </p:sp>
      <p:sp>
        <p:nvSpPr>
          <p:cNvPr id="2" name="Rectangle 1"/>
          <p:cNvSpPr/>
          <p:nvPr/>
        </p:nvSpPr>
        <p:spPr>
          <a:xfrm>
            <a:off x="4498801" y="3735877"/>
            <a:ext cx="6455228" cy="2554545"/>
          </a:xfrm>
          <a:prstGeom prst="rect">
            <a:avLst/>
          </a:prstGeom>
        </p:spPr>
        <p:txBody>
          <a:bodyPr wrap="square">
            <a:spAutoFit/>
          </a:bodyPr>
          <a:lstStyle/>
          <a:p>
            <a:r>
              <a:rPr lang="en-US" sz="2000" dirty="0">
                <a:solidFill>
                  <a:schemeClr val="bg1"/>
                </a:solidFill>
                <a:latin typeface="Open Sans"/>
              </a:rPr>
              <a:t>“We are not going to be saved in the kingdom of God just because our names are on the records of the Church. It will require more than that. We will have to have our names written in the Lamb’s Book of Life, and if they are written in the Lamb’s Book of Life then it is an evidence we have kept the commandments. </a:t>
            </a:r>
          </a:p>
          <a:p>
            <a:r>
              <a:rPr lang="en-US" sz="2000" dirty="0">
                <a:solidFill>
                  <a:schemeClr val="bg1"/>
                </a:solidFill>
                <a:latin typeface="Open Sans"/>
              </a:rPr>
              <a:t>Every soul who will not keep those commandments shall have his name blotted out of that book” (3)</a:t>
            </a:r>
            <a:endParaRPr lang="en-US" sz="2000"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971" y="903524"/>
            <a:ext cx="3274864" cy="25663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28" y="171450"/>
            <a:ext cx="1055914" cy="147388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5042" y="5521606"/>
            <a:ext cx="903869" cy="1140452"/>
          </a:xfrm>
          <a:prstGeom prst="rect">
            <a:avLst/>
          </a:prstGeom>
        </p:spPr>
      </p:pic>
      <p:pic>
        <p:nvPicPr>
          <p:cNvPr id="1028" name="Picture 4" descr="Image result for book art"/>
          <p:cNvPicPr>
            <a:picLocks noChangeAspect="1" noChangeArrowheads="1"/>
          </p:cNvPicPr>
          <p:nvPr/>
        </p:nvPicPr>
        <p:blipFill rotWithShape="1">
          <a:blip r:embed="rId7">
            <a:extLst>
              <a:ext uri="{28A0092B-C50C-407E-A947-70E740481C1C}">
                <a14:useLocalDpi xmlns:a14="http://schemas.microsoft.com/office/drawing/2010/main" val="0"/>
              </a:ext>
            </a:extLst>
          </a:blip>
          <a:srcRect l="6000" r="9048" b="1594"/>
          <a:stretch/>
        </p:blipFill>
        <p:spPr bwMode="auto">
          <a:xfrm>
            <a:off x="1237971" y="3640593"/>
            <a:ext cx="2735315" cy="210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063198"/>
          </a:xfrm>
          <a:prstGeom prst="rect">
            <a:avLst/>
          </a:prstGeom>
          <a:noFill/>
        </p:spPr>
        <p:txBody>
          <a:bodyPr wrap="square" rtlCol="0">
            <a:spAutoFit/>
          </a:bodyPr>
          <a:lstStyle/>
          <a:p>
            <a:r>
              <a:rPr lang="en-US" dirty="0">
                <a:solidFill>
                  <a:schemeClr val="accent6">
                    <a:lumMod val="20000"/>
                    <a:lumOff val="80000"/>
                  </a:schemeClr>
                </a:solidFill>
              </a:rPr>
              <a:t>Sources:</a:t>
            </a:r>
          </a:p>
          <a:p>
            <a:endParaRPr lang="en-US" dirty="0">
              <a:solidFill>
                <a:schemeClr val="accent6">
                  <a:lumMod val="20000"/>
                  <a:lumOff val="80000"/>
                </a:schemeClr>
              </a:solidFill>
            </a:endParaRPr>
          </a:p>
          <a:p>
            <a:r>
              <a:rPr lang="en-US" dirty="0">
                <a:solidFill>
                  <a:schemeClr val="accent6">
                    <a:lumMod val="20000"/>
                    <a:lumOff val="80000"/>
                  </a:schemeClr>
                </a:solidFill>
              </a:rPr>
              <a:t>Suggested Hymn: #293 </a:t>
            </a:r>
            <a:r>
              <a:rPr lang="en-US" i="1" dirty="0">
                <a:solidFill>
                  <a:schemeClr val="accent6">
                    <a:lumMod val="20000"/>
                    <a:lumOff val="80000"/>
                  </a:schemeClr>
                </a:solidFill>
              </a:rPr>
              <a:t>Each Life That Touches Us For Good</a:t>
            </a:r>
          </a:p>
          <a:p>
            <a:endParaRPr lang="en-US" dirty="0">
              <a:solidFill>
                <a:schemeClr val="accent6">
                  <a:lumMod val="20000"/>
                  <a:lumOff val="80000"/>
                </a:schemeClr>
              </a:solidFill>
            </a:endParaRPr>
          </a:p>
          <a:p>
            <a:endParaRPr lang="en-US" i="1" dirty="0">
              <a:solidFill>
                <a:schemeClr val="accent6">
                  <a:lumMod val="20000"/>
                  <a:lumOff val="80000"/>
                </a:schemeClr>
              </a:solidFill>
            </a:endParaRPr>
          </a:p>
          <a:p>
            <a:r>
              <a:rPr lang="en-US" i="1" dirty="0">
                <a:solidFill>
                  <a:schemeClr val="accent6">
                    <a:lumMod val="20000"/>
                    <a:lumOff val="80000"/>
                  </a:schemeClr>
                </a:solidFill>
              </a:rPr>
              <a:t>Video: </a:t>
            </a:r>
          </a:p>
          <a:p>
            <a:r>
              <a:rPr lang="en-US" b="1" dirty="0">
                <a:solidFill>
                  <a:schemeClr val="accent6">
                    <a:lumMod val="20000"/>
                    <a:lumOff val="80000"/>
                  </a:schemeClr>
                </a:solidFill>
              </a:rPr>
              <a:t>Strengthened in the Lord</a:t>
            </a:r>
            <a:r>
              <a:rPr lang="en-US" dirty="0">
                <a:solidFill>
                  <a:schemeClr val="accent6">
                    <a:lumMod val="20000"/>
                    <a:lumOff val="80000"/>
                  </a:schemeClr>
                </a:solidFill>
              </a:rPr>
              <a:t> (4:23)</a:t>
            </a:r>
            <a:endParaRPr lang="en-US" b="0" i="1" u="none" strike="noStrike" dirty="0">
              <a:solidFill>
                <a:schemeClr val="accent6">
                  <a:lumMod val="20000"/>
                  <a:lumOff val="80000"/>
                </a:schemeClr>
              </a:solidFill>
              <a:effectLst/>
            </a:endParaRPr>
          </a:p>
          <a:p>
            <a:pPr marL="342900" indent="-342900">
              <a:buFontTx/>
              <a:buAutoNum type="arabicPeriod"/>
            </a:pPr>
            <a:endParaRPr lang="en-US" dirty="0">
              <a:solidFill>
                <a:schemeClr val="accent6">
                  <a:lumMod val="20000"/>
                  <a:lumOff val="80000"/>
                </a:schemeClr>
              </a:solidFill>
            </a:endParaRPr>
          </a:p>
          <a:p>
            <a:pPr marL="342900" indent="-342900">
              <a:buFontTx/>
              <a:buAutoNum type="arabicPeriod"/>
            </a:pPr>
            <a:r>
              <a:rPr lang="en-US" dirty="0">
                <a:solidFill>
                  <a:schemeClr val="accent6">
                    <a:lumMod val="20000"/>
                    <a:lumOff val="80000"/>
                  </a:schemeClr>
                </a:solidFill>
              </a:rPr>
              <a:t>New Testament Institute Student Manual Chapter 45</a:t>
            </a:r>
          </a:p>
          <a:p>
            <a:pPr marL="342900" indent="-342900">
              <a:buFontTx/>
              <a:buAutoNum type="arabicPeriod"/>
            </a:pPr>
            <a:r>
              <a:rPr lang="en-US" dirty="0">
                <a:solidFill>
                  <a:schemeClr val="accent6">
                    <a:lumMod val="20000"/>
                    <a:lumOff val="80000"/>
                  </a:schemeClr>
                </a:solidFill>
              </a:rPr>
              <a:t>Elder Bruce R. McConkie </a:t>
            </a:r>
            <a:r>
              <a:rPr lang="en-US" i="1" dirty="0">
                <a:solidFill>
                  <a:schemeClr val="accent6">
                    <a:lumMod val="20000"/>
                    <a:lumOff val="80000"/>
                  </a:schemeClr>
                </a:solidFill>
              </a:rPr>
              <a:t>Doctrinal New Testament Commentary, 3:455</a:t>
            </a:r>
          </a:p>
          <a:p>
            <a:pPr marL="342900" indent="-342900">
              <a:buFontTx/>
              <a:buAutoNum type="arabicPeriod"/>
            </a:pPr>
            <a:r>
              <a:rPr lang="en-US" dirty="0">
                <a:solidFill>
                  <a:schemeClr val="accent6">
                    <a:lumMod val="20000"/>
                    <a:lumOff val="80000"/>
                  </a:schemeClr>
                </a:solidFill>
              </a:rPr>
              <a:t>President Joseph Fielding Smith (in Conference Report, Oct. 1950, 10)</a:t>
            </a:r>
          </a:p>
          <a:p>
            <a:pPr marL="342900" indent="-342900">
              <a:buFontTx/>
              <a:buAutoNum type="arabicPeriod"/>
            </a:pPr>
            <a:r>
              <a:rPr lang="en-US" dirty="0">
                <a:solidFill>
                  <a:schemeClr val="accent6">
                    <a:lumMod val="20000"/>
                    <a:lumOff val="80000"/>
                  </a:schemeClr>
                </a:solidFill>
              </a:rPr>
              <a:t>Elder Richard G. Scott (“Make the Exercise of Faith Your First Priority,”</a:t>
            </a:r>
            <a:r>
              <a:rPr lang="en-US" i="1" dirty="0">
                <a:solidFill>
                  <a:schemeClr val="accent6">
                    <a:lumMod val="20000"/>
                    <a:lumOff val="80000"/>
                  </a:schemeClr>
                </a:solidFill>
              </a:rPr>
              <a:t> Ensign</a:t>
            </a:r>
            <a:r>
              <a:rPr lang="en-US" dirty="0">
                <a:solidFill>
                  <a:schemeClr val="accent6">
                    <a:lumMod val="20000"/>
                    <a:lumOff val="80000"/>
                  </a:schemeClr>
                </a:solidFill>
              </a:rPr>
              <a:t> or </a:t>
            </a:r>
            <a:r>
              <a:rPr lang="en-US" i="1" dirty="0">
                <a:solidFill>
                  <a:schemeClr val="accent6">
                    <a:lumMod val="20000"/>
                    <a:lumOff val="80000"/>
                  </a:schemeClr>
                </a:solidFill>
              </a:rPr>
              <a:t>Liahona,</a:t>
            </a:r>
            <a:r>
              <a:rPr lang="en-US" dirty="0">
                <a:solidFill>
                  <a:schemeClr val="accent6">
                    <a:lumMod val="20000"/>
                    <a:lumOff val="80000"/>
                  </a:schemeClr>
                </a:solidFill>
              </a:rPr>
              <a:t> Nov. 2014, 93).</a:t>
            </a:r>
          </a:p>
          <a:p>
            <a:pPr marL="342900" indent="-342900">
              <a:buFontTx/>
              <a:buAutoNum type="arabicPeriod"/>
            </a:pPr>
            <a:r>
              <a:rPr lang="en-US" dirty="0">
                <a:solidFill>
                  <a:schemeClr val="accent6">
                    <a:lumMod val="20000"/>
                    <a:lumOff val="80000"/>
                  </a:schemeClr>
                </a:solidFill>
              </a:rPr>
              <a:t>Elder Joseph B. Wirthlin  (“Seeking the Good,”</a:t>
            </a:r>
            <a:r>
              <a:rPr lang="en-US" i="1" dirty="0">
                <a:solidFill>
                  <a:schemeClr val="accent6">
                    <a:lumMod val="20000"/>
                    <a:lumOff val="80000"/>
                  </a:schemeClr>
                </a:solidFill>
              </a:rPr>
              <a:t> Ensign,</a:t>
            </a:r>
            <a:r>
              <a:rPr lang="en-US" dirty="0">
                <a:solidFill>
                  <a:schemeClr val="accent6">
                    <a:lumMod val="20000"/>
                    <a:lumOff val="80000"/>
                  </a:schemeClr>
                </a:solidFill>
              </a:rPr>
              <a:t> May 1992, 86).</a:t>
            </a:r>
          </a:p>
          <a:p>
            <a:pPr marL="342900" indent="-342900">
              <a:buFontTx/>
              <a:buAutoNum type="arabicPeriod"/>
            </a:pPr>
            <a:r>
              <a:rPr lang="en-US" dirty="0">
                <a:solidFill>
                  <a:schemeClr val="accent6">
                    <a:lumMod val="20000"/>
                    <a:lumOff val="80000"/>
                  </a:schemeClr>
                </a:solidFill>
              </a:rPr>
              <a:t>Elder L. Tom Perry “The Articles of Faith” May 1998 Ensign</a:t>
            </a:r>
          </a:p>
          <a:p>
            <a:pPr marL="342900" indent="-342900">
              <a:buFontTx/>
              <a:buAutoNum type="arabicPeriod"/>
            </a:pPr>
            <a:r>
              <a:rPr lang="en-US" dirty="0">
                <a:solidFill>
                  <a:schemeClr val="accent6">
                    <a:lumMod val="20000"/>
                    <a:lumOff val="80000"/>
                  </a:schemeClr>
                </a:solidFill>
              </a:rPr>
              <a:t>Elder H. David Burton “Let Virtue Garnish Your Thoughts” Oct. GC 2009</a:t>
            </a:r>
          </a:p>
          <a:p>
            <a:pPr marL="342900" indent="-342900">
              <a:buFontTx/>
              <a:buAutoNum type="arabicPeriod"/>
            </a:pPr>
            <a:r>
              <a:rPr lang="en-US" dirty="0">
                <a:solidFill>
                  <a:schemeClr val="accent6">
                    <a:lumMod val="20000"/>
                    <a:lumOff val="80000"/>
                  </a:schemeClr>
                </a:solidFill>
              </a:rPr>
              <a:t>President Thomas S. Monson “Family Values in a Violent Society” Jan. 16, 1994 or “Finding Peace” Ensign, Mar. 2004</a:t>
            </a:r>
          </a:p>
          <a:p>
            <a:pPr marL="342900" indent="-342900">
              <a:buFontTx/>
              <a:buAutoNum type="arabicPeriod"/>
            </a:pPr>
            <a:r>
              <a:rPr lang="en-US" dirty="0">
                <a:solidFill>
                  <a:schemeClr val="accent6">
                    <a:lumMod val="20000"/>
                    <a:lumOff val="80000"/>
                  </a:schemeClr>
                </a:solidFill>
              </a:rPr>
              <a:t>Ann M. </a:t>
            </a:r>
            <a:r>
              <a:rPr lang="en-US" dirty="0" err="1">
                <a:solidFill>
                  <a:schemeClr val="accent6">
                    <a:lumMod val="20000"/>
                    <a:lumOff val="80000"/>
                  </a:schemeClr>
                </a:solidFill>
              </a:rPr>
              <a:t>Dibb</a:t>
            </a:r>
            <a:r>
              <a:rPr lang="en-US" dirty="0">
                <a:solidFill>
                  <a:schemeClr val="accent6">
                    <a:lumMod val="20000"/>
                    <a:lumOff val="80000"/>
                  </a:schemeClr>
                </a:solidFill>
              </a:rPr>
              <a:t> “I Believe in Being Honest and True” May 2011 Ensign</a:t>
            </a:r>
          </a:p>
          <a:p>
            <a:pPr marL="342900" indent="-342900">
              <a:buFontTx/>
              <a:buAutoNum type="arabicPeriod"/>
            </a:pPr>
            <a:r>
              <a:rPr lang="en-US" dirty="0">
                <a:solidFill>
                  <a:schemeClr val="accent6">
                    <a:lumMod val="20000"/>
                    <a:lumOff val="80000"/>
                  </a:schemeClr>
                </a:solidFill>
              </a:rPr>
              <a:t>President Gordon B. Hinckley “Fear Not to Do Good” 1983 April Gen. Conf.</a:t>
            </a:r>
          </a:p>
          <a:p>
            <a:r>
              <a:rPr lang="en-US" i="1" dirty="0">
                <a:solidFill>
                  <a:schemeClr val="accent6">
                    <a:lumMod val="20000"/>
                    <a:lumOff val="80000"/>
                  </a:schemeClr>
                </a:solidFill>
              </a:rPr>
              <a:t>11. </a:t>
            </a:r>
            <a:r>
              <a:rPr lang="en-US" dirty="0">
                <a:solidFill>
                  <a:schemeClr val="accent6">
                    <a:lumMod val="20000"/>
                    <a:lumOff val="80000"/>
                  </a:schemeClr>
                </a:solidFill>
              </a:rPr>
              <a:t>Elder James E. Faust “We Seek After These Things” 1998 April GC</a:t>
            </a:r>
          </a:p>
          <a:p>
            <a:r>
              <a:rPr lang="en-US" dirty="0">
                <a:solidFill>
                  <a:schemeClr val="accent6">
                    <a:lumMod val="20000"/>
                    <a:lumOff val="80000"/>
                  </a:schemeClr>
                </a:solidFill>
              </a:rPr>
              <a:t>12.  President Dieter F. Uchtdorf (“The Gift of Grace,”</a:t>
            </a:r>
            <a:r>
              <a:rPr lang="en-US" i="1" dirty="0">
                <a:solidFill>
                  <a:schemeClr val="accent6">
                    <a:lumMod val="20000"/>
                    <a:lumOff val="80000"/>
                  </a:schemeClr>
                </a:solidFill>
              </a:rPr>
              <a:t> Ensign</a:t>
            </a:r>
            <a:r>
              <a:rPr lang="en-US" dirty="0">
                <a:solidFill>
                  <a:schemeClr val="accent6">
                    <a:lumMod val="20000"/>
                    <a:lumOff val="80000"/>
                  </a:schemeClr>
                </a:solidFill>
              </a:rPr>
              <a:t> or </a:t>
            </a:r>
            <a:r>
              <a:rPr lang="en-US" i="1" dirty="0">
                <a:solidFill>
                  <a:schemeClr val="accent6">
                    <a:lumMod val="20000"/>
                    <a:lumOff val="80000"/>
                  </a:schemeClr>
                </a:solidFill>
              </a:rPr>
              <a:t>Liahona,</a:t>
            </a:r>
            <a:r>
              <a:rPr lang="en-US" dirty="0">
                <a:solidFill>
                  <a:schemeClr val="accent6">
                    <a:lumMod val="20000"/>
                    <a:lumOff val="80000"/>
                  </a:schemeClr>
                </a:solidFill>
              </a:rPr>
              <a:t> May 2015, 108).</a:t>
            </a:r>
          </a:p>
          <a:p>
            <a:pPr marL="342900" indent="-342900">
              <a:buFontTx/>
              <a:buAutoNum type="arabicPeriod"/>
            </a:pPr>
            <a:endParaRPr lang="en-US" i="1" dirty="0">
              <a:solidFill>
                <a:schemeClr val="accent6">
                  <a:lumMod val="20000"/>
                  <a:lumOff val="80000"/>
                </a:schemeClr>
              </a:solidFill>
            </a:endParaRPr>
          </a:p>
        </p:txBody>
      </p:sp>
      <p:grpSp>
        <p:nvGrpSpPr>
          <p:cNvPr id="2" name="Group 7"/>
          <p:cNvGrpSpPr/>
          <p:nvPr/>
        </p:nvGrpSpPr>
        <p:grpSpPr>
          <a:xfrm>
            <a:off x="3416771" y="1199216"/>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E04A90CA-DD75-48F5-B229-6713580F5BB0}"/>
              </a:ext>
            </a:extLst>
          </p:cNvPr>
          <p:cNvSpPr>
            <a:spLocks noGrp="1"/>
          </p:cNvSpPr>
          <p:nvPr/>
        </p:nvSpPr>
        <p:spPr>
          <a:xfrm>
            <a:off x="94086" y="64142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0972510"/>
              </p:ext>
            </p:extLst>
          </p:nvPr>
        </p:nvGraphicFramePr>
        <p:xfrm>
          <a:off x="0" y="0"/>
          <a:ext cx="6319318" cy="131445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cap="all" dirty="0">
                          <a:solidFill>
                            <a:schemeClr val="tx1"/>
                          </a:solidFill>
                          <a:effectLst/>
                          <a:latin typeface="+mn-lt"/>
                          <a:ea typeface="+mn-ea"/>
                          <a:cs typeface="+mn-cs"/>
                        </a:rPr>
                        <a:t>A LETTER FROM PAUL TO THE SAINTS IN PHILIPPI, MACEDONIA</a:t>
                      </a:r>
                    </a:p>
                    <a:p>
                      <a:pPr algn="ctr" fontAlgn="base"/>
                      <a:r>
                        <a:rPr lang="en-US" sz="1200" b="0" i="0" kern="1200" cap="all" dirty="0">
                          <a:solidFill>
                            <a:schemeClr val="tx1"/>
                          </a:solidFill>
                          <a:effectLst/>
                          <a:latin typeface="+mn-lt"/>
                          <a:ea typeface="+mn-ea"/>
                          <a:cs typeface="+mn-cs"/>
                        </a:rPr>
                        <a:t>WRITTEN WHILE UNDER ARREST IN ROME, CA. A.D. 60-62 (PHILIPPIANS)</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“Stand Fast in the Lord”</a:t>
                      </a:r>
                    </a:p>
                  </a:txBody>
                  <a:tcPr marL="95250" marR="95250" marT="66675" marB="66675" anchor="ctr"/>
                </a:tc>
                <a:tc>
                  <a:txBody>
                    <a:bodyPr/>
                    <a:lstStyle/>
                    <a:p>
                      <a:pPr algn="l" fontAlgn="base"/>
                      <a:r>
                        <a:rPr lang="en-US">
                          <a:solidFill>
                            <a:srgbClr val="434444"/>
                          </a:solidFill>
                          <a:effectLst/>
                        </a:rPr>
                        <a:t>4:1–9</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Paul’s Thanks for Aid</a:t>
                      </a:r>
                    </a:p>
                  </a:txBody>
                  <a:tcPr marL="95250" marR="95250" marT="66675" marB="66675" anchor="ctr"/>
                </a:tc>
                <a:tc>
                  <a:txBody>
                    <a:bodyPr/>
                    <a:lstStyle/>
                    <a:p>
                      <a:pPr algn="l" fontAlgn="base"/>
                      <a:r>
                        <a:rPr lang="en-US" dirty="0">
                          <a:solidFill>
                            <a:srgbClr val="434444"/>
                          </a:solidFill>
                          <a:effectLst/>
                        </a:rPr>
                        <a:t>4:10–23</a:t>
                      </a:r>
                    </a:p>
                  </a:txBody>
                  <a:tcPr marL="95250" marR="95250" marT="66675" marB="66675" anchor="ctr"/>
                </a:tc>
                <a:extLst>
                  <a:ext uri="{0D108BD9-81ED-4DB2-BD59-A6C34878D82A}">
                    <a16:rowId xmlns:a16="http://schemas.microsoft.com/office/drawing/2014/main" val="10002"/>
                  </a:ext>
                </a:extLst>
              </a:tr>
            </a:tbl>
          </a:graphicData>
        </a:graphic>
      </p:graphicFrame>
      <p:sp>
        <p:nvSpPr>
          <p:cNvPr id="3" name="TextBox 2"/>
          <p:cNvSpPr txBox="1"/>
          <p:nvPr/>
        </p:nvSpPr>
        <p:spPr>
          <a:xfrm>
            <a:off x="0" y="1309338"/>
            <a:ext cx="5540721" cy="246221"/>
          </a:xfrm>
          <a:prstGeom prst="rect">
            <a:avLst/>
          </a:prstGeom>
          <a:noFill/>
        </p:spPr>
        <p:txBody>
          <a:bodyPr wrap="square" rtlCol="0">
            <a:spAutoFit/>
          </a:bodyPr>
          <a:lstStyle/>
          <a:p>
            <a:r>
              <a:rPr lang="en-US" sz="1000" dirty="0"/>
              <a:t>Life and Teachings of Jesus and His Apostles Chapter 43</a:t>
            </a:r>
          </a:p>
        </p:txBody>
      </p:sp>
      <p:sp>
        <p:nvSpPr>
          <p:cNvPr id="5" name="Rectangle 4"/>
          <p:cNvSpPr/>
          <p:nvPr/>
        </p:nvSpPr>
        <p:spPr>
          <a:xfrm>
            <a:off x="1" y="1542987"/>
            <a:ext cx="7467599" cy="5262979"/>
          </a:xfrm>
          <a:prstGeom prst="rect">
            <a:avLst/>
          </a:prstGeom>
          <a:ln>
            <a:solidFill>
              <a:schemeClr val="tx1"/>
            </a:solidFill>
          </a:ln>
        </p:spPr>
        <p:txBody>
          <a:bodyPr wrap="square">
            <a:spAutoFit/>
          </a:bodyPr>
          <a:lstStyle/>
          <a:p>
            <a:r>
              <a:rPr lang="en-US" sz="1200" b="1" dirty="0">
                <a:solidFill>
                  <a:srgbClr val="444444"/>
                </a:solidFill>
              </a:rPr>
              <a:t>Philippians 4:8:</a:t>
            </a:r>
          </a:p>
          <a:p>
            <a:r>
              <a:rPr lang="en-US" sz="1200" b="1" dirty="0">
                <a:solidFill>
                  <a:srgbClr val="444444"/>
                </a:solidFill>
              </a:rPr>
              <a:t>Of all the admonitions of Paul</a:t>
            </a:r>
            <a:r>
              <a:rPr lang="en-US" sz="1200" dirty="0">
                <a:solidFill>
                  <a:srgbClr val="444444"/>
                </a:solidFill>
              </a:rPr>
              <a:t>, of all his inspired advice, of all his exhortations, Joseph Smith included this one as the thirteenth article of our faith. It is an admonition for the saints to search out all good. While the world accuses us of being closed-minded, the opposite should really be the case. We reject evil in all of its manifestations but accept every form of goodness and righteousness throughout the earth-in whatever form it may be. As Mormon taught, "Wherefore, all things, which are good cometh of God...that which is of God </a:t>
            </a:r>
            <a:r>
              <a:rPr lang="en-US" sz="1200" dirty="0" err="1">
                <a:solidFill>
                  <a:srgbClr val="444444"/>
                </a:solidFill>
              </a:rPr>
              <a:t>inviteth</a:t>
            </a:r>
            <a:r>
              <a:rPr lang="en-US" sz="1200" dirty="0">
                <a:solidFill>
                  <a:srgbClr val="444444"/>
                </a:solidFill>
              </a:rPr>
              <a:t> and </a:t>
            </a:r>
            <a:r>
              <a:rPr lang="en-US" sz="1200" dirty="0" err="1">
                <a:solidFill>
                  <a:srgbClr val="444444"/>
                </a:solidFill>
              </a:rPr>
              <a:t>enticeth</a:t>
            </a:r>
            <a:r>
              <a:rPr lang="en-US" sz="1200" dirty="0">
                <a:solidFill>
                  <a:srgbClr val="444444"/>
                </a:solidFill>
              </a:rPr>
              <a:t> to do good continually; wherefore, every thing which </a:t>
            </a:r>
            <a:r>
              <a:rPr lang="en-US" sz="1200" dirty="0" err="1">
                <a:solidFill>
                  <a:srgbClr val="444444"/>
                </a:solidFill>
              </a:rPr>
              <a:t>inviteth</a:t>
            </a:r>
            <a:r>
              <a:rPr lang="en-US" sz="1200" dirty="0">
                <a:solidFill>
                  <a:srgbClr val="444444"/>
                </a:solidFill>
              </a:rPr>
              <a:t> and </a:t>
            </a:r>
            <a:r>
              <a:rPr lang="en-US" sz="1200" dirty="0" err="1">
                <a:solidFill>
                  <a:srgbClr val="444444"/>
                </a:solidFill>
              </a:rPr>
              <a:t>enticeth</a:t>
            </a:r>
            <a:r>
              <a:rPr lang="en-US" sz="1200" dirty="0">
                <a:solidFill>
                  <a:srgbClr val="444444"/>
                </a:solidFill>
              </a:rPr>
              <a:t> to do good, and to love God, and to serve him is inspired of God." (Moro. 7:12-13) How broad and all encompassing is this doctrine? It acknowledges the good in all men of all religions, from all sources, from all cultures. It spans the best of literature, philosophy, and government as well as the best of fashion, entertainment, and music.</a:t>
            </a:r>
          </a:p>
          <a:p>
            <a:endParaRPr lang="en-US" sz="1200" dirty="0">
              <a:solidFill>
                <a:srgbClr val="444444"/>
              </a:solidFill>
            </a:endParaRPr>
          </a:p>
          <a:p>
            <a:r>
              <a:rPr lang="en-US" sz="1200" dirty="0"/>
              <a:t>On March 1, 1842, Joseph Smith, at the request of Mr. John Wentworth, editor of a Chicago newspaper, composed thirteen brief statements known as the Articles of Faith, which summarize some of the basic doctrines of the Church. As the concluding statement, the Prophet wrote this inspired code of conduct: (quotes A of F 1:13).</a:t>
            </a:r>
          </a:p>
          <a:p>
            <a:r>
              <a:rPr lang="en-US" sz="1200" dirty="0"/>
              <a:t>What an inspiring description of good people, God-fearing people, people committed to deal justly with mankind! These would be the type of people who could raise up a nation and help it survive, and the kind of people to comprehend the true gospel of Jesus Christ with the needed faith to proclaim it to the inhabitants of the earth. </a:t>
            </a:r>
            <a:r>
              <a:rPr lang="en-US" sz="1200" dirty="0" err="1"/>
              <a:t>Daivid</a:t>
            </a:r>
            <a:r>
              <a:rPr lang="en-US" sz="1200" dirty="0"/>
              <a:t> B. Haight ("Ethics and Honesty," </a:t>
            </a:r>
            <a:r>
              <a:rPr lang="en-US" sz="1200" i="1" dirty="0"/>
              <a:t>Ensign</a:t>
            </a:r>
            <a:r>
              <a:rPr lang="en-US" sz="1200" dirty="0"/>
              <a:t>, Nov. 1987, 13-14)</a:t>
            </a:r>
          </a:p>
          <a:p>
            <a:endParaRPr lang="en-US" sz="1200" dirty="0"/>
          </a:p>
          <a:p>
            <a:r>
              <a:rPr lang="en-US" sz="1200" dirty="0">
                <a:solidFill>
                  <a:srgbClr val="444444"/>
                </a:solidFill>
              </a:rPr>
              <a:t>In this article of their faith, the Latter-day Saints declare their acceptance of a practical religion; a religion that shall consist, not alone of professions in spiritual matters... but also, and more particularly, of present and every-day duties, in which proper respect for self, love for fellow men, and devotion to God are the guiding principles. Religion without morality, professions of godliness without charity, church-membership without adequate responsibility as to individual conduct in daily life, are but as sounding brass and tinkling cymbals-noise without music, the words without the spirit of prayer...</a:t>
            </a:r>
          </a:p>
          <a:p>
            <a:r>
              <a:rPr lang="en-US" sz="1200" dirty="0">
                <a:solidFill>
                  <a:srgbClr val="444444"/>
                </a:solidFill>
              </a:rPr>
              <a:t>The comprehensiveness of our faith must appeal to every earnest investigator of the principles taught by the Church... Within the pale of the Church there is a place for all truth-for everything that is praiseworthy, virtuous, lovely, or of good report. Elder James E. Talmage (</a:t>
            </a:r>
            <a:r>
              <a:rPr lang="en-US" sz="1200" i="1" dirty="0">
                <a:solidFill>
                  <a:srgbClr val="444444"/>
                </a:solidFill>
              </a:rPr>
              <a:t>Articles of Faith</a:t>
            </a:r>
            <a:r>
              <a:rPr lang="en-US" sz="1200" dirty="0">
                <a:solidFill>
                  <a:srgbClr val="444444"/>
                </a:solidFill>
              </a:rPr>
              <a:t> [Salt Lake City: Deseret Book Co., 1981], 390.)</a:t>
            </a:r>
            <a:endParaRPr lang="en-US" sz="1200" dirty="0"/>
          </a:p>
        </p:txBody>
      </p:sp>
      <p:sp>
        <p:nvSpPr>
          <p:cNvPr id="6" name="Rectangle 5"/>
          <p:cNvSpPr/>
          <p:nvPr/>
        </p:nvSpPr>
        <p:spPr>
          <a:xfrm>
            <a:off x="7445829" y="0"/>
            <a:ext cx="4746171" cy="6186309"/>
          </a:xfrm>
          <a:prstGeom prst="rect">
            <a:avLst/>
          </a:prstGeom>
          <a:ln>
            <a:solidFill>
              <a:schemeClr val="tx1"/>
            </a:solidFill>
          </a:ln>
        </p:spPr>
        <p:txBody>
          <a:bodyPr wrap="square">
            <a:spAutoFit/>
          </a:bodyPr>
          <a:lstStyle/>
          <a:p>
            <a:r>
              <a:rPr lang="en-US" b="1" dirty="0"/>
              <a:t>Strengthen Me Philippians 4:13:</a:t>
            </a:r>
          </a:p>
          <a:p>
            <a:r>
              <a:rPr lang="en-US" dirty="0"/>
              <a:t>“We don’t seek out tests, trials, and tribulations. Our personal journey through life will provide just the right amount for our needs. Many trials are just a natural part of our mortal existence, but they play such an important role in our progress. …</a:t>
            </a:r>
          </a:p>
          <a:p>
            <a:r>
              <a:rPr lang="en-US" dirty="0"/>
              <a:t>“Sometimes we want to have growth without challenges and to develop strength without any struggle. But growth cannot come by taking the easy way. We clearly understand that an athlete who resists rigorous training will never become a world-class athlete. We must be careful that we don’t resent the very things that help us put on the divine nature.</a:t>
            </a:r>
          </a:p>
          <a:p>
            <a:r>
              <a:rPr lang="en-US" dirty="0"/>
              <a:t>“Not one of the trials and tribulations we face is beyond our limits, because we have access to help from the Lord. We can do all things through Christ, who strengthens us [see Philippians 4:13]” Elder Paul V. Johnson (“More Than Conquerors through Him That Loved Us,”</a:t>
            </a:r>
            <a:r>
              <a:rPr lang="en-US" i="1" dirty="0"/>
              <a:t> Ensign</a:t>
            </a:r>
            <a:r>
              <a:rPr lang="en-US" dirty="0"/>
              <a:t> or </a:t>
            </a:r>
            <a:r>
              <a:rPr lang="en-US" i="1" dirty="0"/>
              <a:t>Liahona,</a:t>
            </a:r>
            <a:r>
              <a:rPr lang="en-US" dirty="0"/>
              <a:t> May 2011, 79–80).</a:t>
            </a:r>
            <a:endParaRPr lang="en-US" sz="1200" dirty="0"/>
          </a:p>
        </p:txBody>
      </p:sp>
    </p:spTree>
    <p:extLst>
      <p:ext uri="{BB962C8B-B14F-4D97-AF65-F5344CB8AC3E}">
        <p14:creationId xmlns:p14="http://schemas.microsoft.com/office/powerpoint/2010/main" val="161564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2086" y="108858"/>
            <a:ext cx="8229600" cy="830997"/>
          </a:xfrm>
          <a:prstGeom prst="rect">
            <a:avLst/>
          </a:prstGeom>
          <a:noFill/>
        </p:spPr>
        <p:txBody>
          <a:bodyPr wrap="square" rtlCol="0">
            <a:spAutoFit/>
          </a:bodyPr>
          <a:lstStyle/>
          <a:p>
            <a:pPr algn="ctr"/>
            <a:r>
              <a:rPr lang="en-US" sz="4800" dirty="0">
                <a:solidFill>
                  <a:srgbClr val="FFFF00"/>
                </a:solidFill>
                <a:latin typeface="AR ESSENCE" panose="02000000000000000000" pitchFamily="2" charset="0"/>
              </a:rPr>
              <a:t>“Be Careful For Nothing”</a:t>
            </a:r>
          </a:p>
        </p:txBody>
      </p:sp>
      <p:sp>
        <p:nvSpPr>
          <p:cNvPr id="7" name="TextBox 6"/>
          <p:cNvSpPr txBox="1"/>
          <p:nvPr/>
        </p:nvSpPr>
        <p:spPr>
          <a:xfrm>
            <a:off x="0" y="6396335"/>
            <a:ext cx="3429000" cy="369332"/>
          </a:xfrm>
          <a:prstGeom prst="rect">
            <a:avLst/>
          </a:prstGeom>
          <a:noFill/>
        </p:spPr>
        <p:txBody>
          <a:bodyPr wrap="square" rtlCol="0">
            <a:spAutoFit/>
          </a:bodyPr>
          <a:lstStyle/>
          <a:p>
            <a:r>
              <a:rPr lang="en-US" dirty="0">
                <a:solidFill>
                  <a:srgbClr val="FFFF00"/>
                </a:solidFill>
              </a:rPr>
              <a:t>Philippians 4:6-7</a:t>
            </a:r>
          </a:p>
        </p:txBody>
      </p:sp>
      <p:grpSp>
        <p:nvGrpSpPr>
          <p:cNvPr id="59" name="Group 58"/>
          <p:cNvGrpSpPr/>
          <p:nvPr/>
        </p:nvGrpSpPr>
        <p:grpSpPr>
          <a:xfrm>
            <a:off x="625468" y="564145"/>
            <a:ext cx="2714366" cy="2555593"/>
            <a:chOff x="734325" y="1598288"/>
            <a:chExt cx="2714366" cy="2555593"/>
          </a:xfrm>
        </p:grpSpPr>
        <p:sp>
          <p:nvSpPr>
            <p:cNvPr id="2" name="Rectangle: Folded Corner 1"/>
            <p:cNvSpPr/>
            <p:nvPr/>
          </p:nvSpPr>
          <p:spPr>
            <a:xfrm rot="21117633">
              <a:off x="734325" y="1598288"/>
              <a:ext cx="2714366" cy="255559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57943" y="1741930"/>
              <a:ext cx="1581447" cy="1581447"/>
              <a:chOff x="7804087" y="3548959"/>
              <a:chExt cx="2562131" cy="2562131"/>
            </a:xfrm>
          </p:grpSpPr>
          <p:sp>
            <p:nvSpPr>
              <p:cNvPr id="11" name="Oval 10"/>
              <p:cNvSpPr/>
              <p:nvPr/>
            </p:nvSpPr>
            <p:spPr>
              <a:xfrm>
                <a:off x="7804087" y="3548959"/>
                <a:ext cx="2562131" cy="256213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Moon 12"/>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p:cNvGrpSpPr/>
              <p:nvPr/>
            </p:nvGrpSpPr>
            <p:grpSpPr>
              <a:xfrm>
                <a:off x="8291010" y="4326890"/>
                <a:ext cx="762000" cy="762000"/>
                <a:chOff x="8291010" y="4326890"/>
                <a:chExt cx="762000" cy="762000"/>
              </a:xfrm>
            </p:grpSpPr>
            <p:sp>
              <p:nvSpPr>
                <p:cNvPr id="20" name="Oval 19"/>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131473" y="4334434"/>
                <a:ext cx="762000" cy="762000"/>
                <a:chOff x="8291010" y="4326890"/>
                <a:chExt cx="762000" cy="762000"/>
              </a:xfrm>
            </p:grpSpPr>
            <p:sp>
              <p:nvSpPr>
                <p:cNvPr id="17" name="Oval 16"/>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Moon 15"/>
              <p:cNvSpPr/>
              <p:nvPr/>
            </p:nvSpPr>
            <p:spPr>
              <a:xfrm rot="5400000">
                <a:off x="8970368" y="4988583"/>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Box 2"/>
            <p:cNvSpPr txBox="1"/>
            <p:nvPr/>
          </p:nvSpPr>
          <p:spPr>
            <a:xfrm rot="21045331">
              <a:off x="964755" y="3354770"/>
              <a:ext cx="2339650" cy="646331"/>
            </a:xfrm>
            <a:prstGeom prst="rect">
              <a:avLst/>
            </a:prstGeom>
            <a:noFill/>
          </p:spPr>
          <p:txBody>
            <a:bodyPr wrap="square" rtlCol="0">
              <a:spAutoFit/>
            </a:bodyPr>
            <a:lstStyle/>
            <a:p>
              <a:r>
                <a:rPr lang="en-US" dirty="0">
                  <a:latin typeface="Comic Sans MS" panose="030F0702030302020204" pitchFamily="66" charset="0"/>
                </a:rPr>
                <a:t>I am worried about an upcoming test…</a:t>
              </a:r>
            </a:p>
          </p:txBody>
        </p:sp>
      </p:grpSp>
      <p:grpSp>
        <p:nvGrpSpPr>
          <p:cNvPr id="60" name="Group 59"/>
          <p:cNvGrpSpPr/>
          <p:nvPr/>
        </p:nvGrpSpPr>
        <p:grpSpPr>
          <a:xfrm>
            <a:off x="8465012" y="392101"/>
            <a:ext cx="2919364" cy="2586123"/>
            <a:chOff x="8073126" y="1524215"/>
            <a:chExt cx="2919364" cy="2586123"/>
          </a:xfrm>
        </p:grpSpPr>
        <p:grpSp>
          <p:nvGrpSpPr>
            <p:cNvPr id="39" name="Group 38"/>
            <p:cNvGrpSpPr/>
            <p:nvPr/>
          </p:nvGrpSpPr>
          <p:grpSpPr>
            <a:xfrm rot="20466355">
              <a:off x="8073126" y="1554745"/>
              <a:ext cx="2919364" cy="2555593"/>
              <a:chOff x="8073126" y="1554745"/>
              <a:chExt cx="2919364" cy="2555593"/>
            </a:xfrm>
          </p:grpSpPr>
          <p:sp>
            <p:nvSpPr>
              <p:cNvPr id="24" name="Rectangle: Folded Corner 23"/>
              <p:cNvSpPr/>
              <p:nvPr/>
            </p:nvSpPr>
            <p:spPr>
              <a:xfrm rot="2034056">
                <a:off x="8278124" y="1554745"/>
                <a:ext cx="2714366" cy="255559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2082940">
                <a:off x="8073126" y="2996675"/>
                <a:ext cx="2339650" cy="923330"/>
              </a:xfrm>
              <a:prstGeom prst="rect">
                <a:avLst/>
              </a:prstGeom>
              <a:noFill/>
            </p:spPr>
            <p:txBody>
              <a:bodyPr wrap="square" rtlCol="0">
                <a:spAutoFit/>
              </a:bodyPr>
              <a:lstStyle/>
              <a:p>
                <a:r>
                  <a:rPr lang="en-US" dirty="0">
                    <a:latin typeface="Comic Sans MS" panose="030F0702030302020204" pitchFamily="66" charset="0"/>
                  </a:rPr>
                  <a:t>I am worried about a family member who is sick…</a:t>
                </a:r>
              </a:p>
            </p:txBody>
          </p:sp>
        </p:grpSp>
        <p:grpSp>
          <p:nvGrpSpPr>
            <p:cNvPr id="26" name="Group 25"/>
            <p:cNvGrpSpPr/>
            <p:nvPr/>
          </p:nvGrpSpPr>
          <p:grpSpPr>
            <a:xfrm rot="795498">
              <a:off x="8839201" y="1524215"/>
              <a:ext cx="1545555" cy="1545555"/>
              <a:chOff x="7804087" y="3548959"/>
              <a:chExt cx="2562131" cy="2562131"/>
            </a:xfrm>
          </p:grpSpPr>
          <p:sp>
            <p:nvSpPr>
              <p:cNvPr id="27" name="Oval 26"/>
              <p:cNvSpPr/>
              <p:nvPr/>
            </p:nvSpPr>
            <p:spPr>
              <a:xfrm>
                <a:off x="7804087" y="3548959"/>
                <a:ext cx="2562131" cy="256213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Moon 28"/>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oup 29"/>
              <p:cNvGrpSpPr/>
              <p:nvPr/>
            </p:nvGrpSpPr>
            <p:grpSpPr>
              <a:xfrm>
                <a:off x="8291010" y="4326890"/>
                <a:ext cx="762000" cy="762000"/>
                <a:chOff x="8291010" y="4326890"/>
                <a:chExt cx="762000" cy="762000"/>
              </a:xfrm>
            </p:grpSpPr>
            <p:sp>
              <p:nvSpPr>
                <p:cNvPr id="36" name="Oval 35"/>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212067">
                  <a:off x="8615666" y="455025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757612" y="457568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9131473" y="4334434"/>
                <a:ext cx="762000" cy="762000"/>
                <a:chOff x="8291010" y="4326890"/>
                <a:chExt cx="762000" cy="762000"/>
              </a:xfrm>
            </p:grpSpPr>
            <p:sp>
              <p:nvSpPr>
                <p:cNvPr id="33" name="Oval 32"/>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4212067">
                  <a:off x="8637035" y="454119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788429" y="455757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Moon 31"/>
              <p:cNvSpPr/>
              <p:nvPr/>
            </p:nvSpPr>
            <p:spPr>
              <a:xfrm rot="6082067">
                <a:off x="8815441" y="5074476"/>
                <a:ext cx="405485" cy="754538"/>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61" name="Group 60"/>
          <p:cNvGrpSpPr/>
          <p:nvPr/>
        </p:nvGrpSpPr>
        <p:grpSpPr>
          <a:xfrm>
            <a:off x="4546153" y="1054002"/>
            <a:ext cx="2919364" cy="2555593"/>
            <a:chOff x="4622353" y="2501802"/>
            <a:chExt cx="2919364" cy="2555593"/>
          </a:xfrm>
        </p:grpSpPr>
        <p:grpSp>
          <p:nvGrpSpPr>
            <p:cNvPr id="40" name="Group 39"/>
            <p:cNvGrpSpPr/>
            <p:nvPr/>
          </p:nvGrpSpPr>
          <p:grpSpPr>
            <a:xfrm rot="19488824">
              <a:off x="4622353" y="2501802"/>
              <a:ext cx="2919364" cy="2555593"/>
              <a:chOff x="8073126" y="1554745"/>
              <a:chExt cx="2919364" cy="2555593"/>
            </a:xfrm>
          </p:grpSpPr>
          <p:sp>
            <p:nvSpPr>
              <p:cNvPr id="41" name="Rectangle: Folded Corner 40"/>
              <p:cNvSpPr/>
              <p:nvPr/>
            </p:nvSpPr>
            <p:spPr>
              <a:xfrm rot="2034056">
                <a:off x="8278124" y="1554745"/>
                <a:ext cx="2714366" cy="255559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rot="2082940">
                <a:off x="8073126" y="2996676"/>
                <a:ext cx="2339650" cy="923330"/>
              </a:xfrm>
              <a:prstGeom prst="rect">
                <a:avLst/>
              </a:prstGeom>
              <a:noFill/>
            </p:spPr>
            <p:txBody>
              <a:bodyPr wrap="square" rtlCol="0">
                <a:spAutoFit/>
              </a:bodyPr>
              <a:lstStyle/>
              <a:p>
                <a:r>
                  <a:rPr lang="en-US" dirty="0">
                    <a:latin typeface="Comic Sans MS" panose="030F0702030302020204" pitchFamily="66" charset="0"/>
                  </a:rPr>
                  <a:t>I am worried about standing up for my beliefs…</a:t>
                </a:r>
              </a:p>
            </p:txBody>
          </p:sp>
        </p:grpSp>
        <p:grpSp>
          <p:nvGrpSpPr>
            <p:cNvPr id="43" name="Group 42"/>
            <p:cNvGrpSpPr/>
            <p:nvPr/>
          </p:nvGrpSpPr>
          <p:grpSpPr>
            <a:xfrm>
              <a:off x="5431973" y="2558359"/>
              <a:ext cx="1436914" cy="1458470"/>
              <a:chOff x="7804087" y="3548959"/>
              <a:chExt cx="2705612" cy="2562131"/>
            </a:xfrm>
          </p:grpSpPr>
          <p:sp>
            <p:nvSpPr>
              <p:cNvPr id="44" name="Oval 43"/>
              <p:cNvSpPr/>
              <p:nvPr/>
            </p:nvSpPr>
            <p:spPr>
              <a:xfrm>
                <a:off x="7804087" y="3548959"/>
                <a:ext cx="2705612" cy="256213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Moon 45"/>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7" name="Group 46"/>
              <p:cNvGrpSpPr/>
              <p:nvPr/>
            </p:nvGrpSpPr>
            <p:grpSpPr>
              <a:xfrm>
                <a:off x="8291010" y="4326890"/>
                <a:ext cx="762000" cy="774196"/>
                <a:chOff x="8291010" y="4326890"/>
                <a:chExt cx="762000" cy="774196"/>
              </a:xfrm>
            </p:grpSpPr>
            <p:sp>
              <p:nvSpPr>
                <p:cNvPr id="53" name="Oval 52"/>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4212067">
                  <a:off x="8399567" y="4714516"/>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527183" y="4910059"/>
                  <a:ext cx="179071"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9131473" y="4334434"/>
                <a:ext cx="762000" cy="775775"/>
                <a:chOff x="8291010" y="4326890"/>
                <a:chExt cx="762000" cy="775775"/>
              </a:xfrm>
            </p:grpSpPr>
            <p:sp>
              <p:nvSpPr>
                <p:cNvPr id="50" name="Oval 49"/>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4212067">
                  <a:off x="8463633" y="4716096"/>
                  <a:ext cx="409430" cy="3637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580403" y="4934480"/>
                  <a:ext cx="179071"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Moon 48"/>
              <p:cNvSpPr/>
              <p:nvPr/>
            </p:nvSpPr>
            <p:spPr>
              <a:xfrm rot="5400000">
                <a:off x="8929373" y="5103323"/>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76" name="Group 75"/>
          <p:cNvGrpSpPr/>
          <p:nvPr/>
        </p:nvGrpSpPr>
        <p:grpSpPr>
          <a:xfrm>
            <a:off x="7812396" y="3343413"/>
            <a:ext cx="2555593" cy="3542140"/>
            <a:chOff x="7812396" y="3343413"/>
            <a:chExt cx="2555593" cy="3542140"/>
          </a:xfrm>
        </p:grpSpPr>
        <p:grpSp>
          <p:nvGrpSpPr>
            <p:cNvPr id="56" name="Group 55"/>
            <p:cNvGrpSpPr/>
            <p:nvPr/>
          </p:nvGrpSpPr>
          <p:grpSpPr>
            <a:xfrm rot="19040002">
              <a:off x="7812396" y="3343413"/>
              <a:ext cx="2555593" cy="3542140"/>
              <a:chOff x="8357510" y="1475359"/>
              <a:chExt cx="2555593" cy="3542140"/>
            </a:xfrm>
          </p:grpSpPr>
          <p:sp>
            <p:nvSpPr>
              <p:cNvPr id="57" name="Rectangle: Folded Corner 56"/>
              <p:cNvSpPr/>
              <p:nvPr/>
            </p:nvSpPr>
            <p:spPr>
              <a:xfrm rot="3085940" flipH="1">
                <a:off x="8278124" y="1554745"/>
                <a:ext cx="2714366" cy="255559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3139071">
                <a:off x="7849994" y="3133890"/>
                <a:ext cx="2843889" cy="923330"/>
              </a:xfrm>
              <a:prstGeom prst="rect">
                <a:avLst/>
              </a:prstGeom>
              <a:noFill/>
            </p:spPr>
            <p:txBody>
              <a:bodyPr wrap="square" rtlCol="0">
                <a:spAutoFit/>
              </a:bodyPr>
              <a:lstStyle/>
              <a:p>
                <a:r>
                  <a:rPr lang="en-US" dirty="0">
                    <a:latin typeface="Comic Sans MS" panose="030F0702030302020204" pitchFamily="66" charset="0"/>
                  </a:rPr>
                  <a:t>I am worried about whether I can be a successful missionary</a:t>
                </a:r>
              </a:p>
            </p:txBody>
          </p:sp>
        </p:grpSp>
        <p:grpSp>
          <p:nvGrpSpPr>
            <p:cNvPr id="62" name="Group 61"/>
            <p:cNvGrpSpPr/>
            <p:nvPr/>
          </p:nvGrpSpPr>
          <p:grpSpPr>
            <a:xfrm>
              <a:off x="7837715" y="3592503"/>
              <a:ext cx="1600200" cy="1600200"/>
              <a:chOff x="7804087" y="3548959"/>
              <a:chExt cx="2562131" cy="2562131"/>
            </a:xfrm>
          </p:grpSpPr>
          <p:sp>
            <p:nvSpPr>
              <p:cNvPr id="63" name="Oval 62"/>
              <p:cNvSpPr/>
              <p:nvPr/>
            </p:nvSpPr>
            <p:spPr>
              <a:xfrm>
                <a:off x="7804087" y="3548959"/>
                <a:ext cx="2562131" cy="256213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Moon 64"/>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6" name="Group 65"/>
              <p:cNvGrpSpPr/>
              <p:nvPr/>
            </p:nvGrpSpPr>
            <p:grpSpPr>
              <a:xfrm>
                <a:off x="8291010" y="4326890"/>
                <a:ext cx="762000" cy="762000"/>
                <a:chOff x="8291010" y="4326890"/>
                <a:chExt cx="762000" cy="762000"/>
              </a:xfrm>
            </p:grpSpPr>
            <p:sp>
              <p:nvSpPr>
                <p:cNvPr id="72" name="Oval 71"/>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4212067">
                  <a:off x="8279933" y="4475970"/>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319937" y="4451553"/>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9131473" y="4334434"/>
                <a:ext cx="762000" cy="762000"/>
                <a:chOff x="8291010" y="4326890"/>
                <a:chExt cx="762000" cy="762000"/>
              </a:xfrm>
            </p:grpSpPr>
            <p:sp>
              <p:nvSpPr>
                <p:cNvPr id="69" name="Oval 68"/>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4212067">
                  <a:off x="8295186" y="4476887"/>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346887" y="445338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Moon 67"/>
              <p:cNvSpPr/>
              <p:nvPr/>
            </p:nvSpPr>
            <p:spPr>
              <a:xfrm rot="4908354">
                <a:off x="8970367" y="4988583"/>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75" name="Rectangle 74"/>
          <p:cNvSpPr/>
          <p:nvPr/>
        </p:nvSpPr>
        <p:spPr>
          <a:xfrm>
            <a:off x="478972" y="4325036"/>
            <a:ext cx="6794656" cy="1384995"/>
          </a:xfrm>
          <a:prstGeom prst="rect">
            <a:avLst/>
          </a:prstGeom>
        </p:spPr>
        <p:txBody>
          <a:bodyPr wrap="square">
            <a:spAutoFit/>
          </a:bodyPr>
          <a:lstStyle/>
          <a:p>
            <a:r>
              <a:rPr lang="en-US" sz="2800" dirty="0">
                <a:solidFill>
                  <a:schemeClr val="bg1"/>
                </a:solidFill>
                <a:latin typeface="Open Sans"/>
              </a:rPr>
              <a:t>Throughout our lives, we will experience challenges or circumstances that may lead us to worry. </a:t>
            </a:r>
            <a:endParaRPr lang="en-US" sz="2800" dirty="0">
              <a:solidFill>
                <a:schemeClr val="bg1"/>
              </a:solidFill>
            </a:endParaRPr>
          </a:p>
        </p:txBody>
      </p:sp>
    </p:spTree>
    <p:extLst>
      <p:ext uri="{BB962C8B-B14F-4D97-AF65-F5344CB8AC3E}">
        <p14:creationId xmlns:p14="http://schemas.microsoft.com/office/powerpoint/2010/main" val="3583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randombar(horizont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randombar(horizontal)">
                                      <p:cBhvr>
                                        <p:cTn id="2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2086" y="0"/>
            <a:ext cx="8229600" cy="830997"/>
          </a:xfrm>
          <a:prstGeom prst="rect">
            <a:avLst/>
          </a:prstGeom>
          <a:noFill/>
        </p:spPr>
        <p:txBody>
          <a:bodyPr wrap="square" rtlCol="0">
            <a:spAutoFit/>
          </a:bodyPr>
          <a:lstStyle/>
          <a:p>
            <a:pPr algn="ctr"/>
            <a:r>
              <a:rPr lang="en-US" sz="4800" dirty="0">
                <a:solidFill>
                  <a:srgbClr val="FFFF00"/>
                </a:solidFill>
                <a:latin typeface="AR ESSENCE" panose="02000000000000000000" pitchFamily="2" charset="0"/>
              </a:rPr>
              <a:t>Prayer and Trust</a:t>
            </a:r>
          </a:p>
        </p:txBody>
      </p:sp>
      <p:sp>
        <p:nvSpPr>
          <p:cNvPr id="7" name="TextBox 6"/>
          <p:cNvSpPr txBox="1"/>
          <p:nvPr/>
        </p:nvSpPr>
        <p:spPr>
          <a:xfrm>
            <a:off x="0" y="6396335"/>
            <a:ext cx="3429000" cy="369332"/>
          </a:xfrm>
          <a:prstGeom prst="rect">
            <a:avLst/>
          </a:prstGeom>
          <a:noFill/>
        </p:spPr>
        <p:txBody>
          <a:bodyPr wrap="square" rtlCol="0">
            <a:spAutoFit/>
          </a:bodyPr>
          <a:lstStyle/>
          <a:p>
            <a:r>
              <a:rPr lang="en-US" dirty="0">
                <a:solidFill>
                  <a:srgbClr val="FFFF00"/>
                </a:solidFill>
              </a:rPr>
              <a:t>Philippians 4:6-7</a:t>
            </a:r>
          </a:p>
        </p:txBody>
      </p:sp>
      <p:sp>
        <p:nvSpPr>
          <p:cNvPr id="2" name="Rectangle 1"/>
          <p:cNvSpPr/>
          <p:nvPr/>
        </p:nvSpPr>
        <p:spPr>
          <a:xfrm>
            <a:off x="556184" y="1870222"/>
            <a:ext cx="6096000" cy="923330"/>
          </a:xfrm>
          <a:prstGeom prst="rect">
            <a:avLst/>
          </a:prstGeom>
        </p:spPr>
        <p:txBody>
          <a:bodyPr>
            <a:spAutoFit/>
          </a:bodyPr>
          <a:lstStyle/>
          <a:p>
            <a:r>
              <a:rPr lang="en-US" dirty="0">
                <a:solidFill>
                  <a:schemeClr val="bg1"/>
                </a:solidFill>
                <a:latin typeface="Open Sans"/>
              </a:rPr>
              <a:t>Paul taught that the antidotes for anxiety were prayer and trust in the Lord. They bring “the peace of God, which </a:t>
            </a:r>
            <a:r>
              <a:rPr lang="en-US" dirty="0" err="1">
                <a:solidFill>
                  <a:schemeClr val="bg1"/>
                </a:solidFill>
                <a:latin typeface="Open Sans"/>
              </a:rPr>
              <a:t>passeth</a:t>
            </a:r>
            <a:r>
              <a:rPr lang="en-US" dirty="0">
                <a:solidFill>
                  <a:schemeClr val="bg1"/>
                </a:solidFill>
                <a:latin typeface="Open Sans"/>
              </a:rPr>
              <a:t> all understanding”</a:t>
            </a:r>
            <a:endParaRPr lang="en-US" dirty="0">
              <a:solidFill>
                <a:schemeClr val="bg1"/>
              </a:solidFill>
            </a:endParaRPr>
          </a:p>
        </p:txBody>
      </p:sp>
      <p:sp>
        <p:nvSpPr>
          <p:cNvPr id="10" name="Rectangle 9"/>
          <p:cNvSpPr/>
          <p:nvPr/>
        </p:nvSpPr>
        <p:spPr>
          <a:xfrm>
            <a:off x="4005943" y="746651"/>
            <a:ext cx="4245429" cy="369332"/>
          </a:xfrm>
          <a:prstGeom prst="rect">
            <a:avLst/>
          </a:prstGeom>
        </p:spPr>
        <p:txBody>
          <a:bodyPr wrap="square">
            <a:spAutoFit/>
          </a:bodyPr>
          <a:lstStyle/>
          <a:p>
            <a:r>
              <a:rPr lang="en-US" dirty="0">
                <a:solidFill>
                  <a:schemeClr val="bg1"/>
                </a:solidFill>
                <a:latin typeface="Open Sans"/>
              </a:rPr>
              <a:t>Supplication = Humble, Ernest Request</a:t>
            </a:r>
            <a:endParaRPr lang="en-US" dirty="0">
              <a:solidFill>
                <a:schemeClr val="bg1"/>
              </a:solidFill>
            </a:endParaRPr>
          </a:p>
        </p:txBody>
      </p:sp>
      <p:grpSp>
        <p:nvGrpSpPr>
          <p:cNvPr id="11" name="Group 10"/>
          <p:cNvGrpSpPr/>
          <p:nvPr/>
        </p:nvGrpSpPr>
        <p:grpSpPr>
          <a:xfrm>
            <a:off x="1011801" y="3189514"/>
            <a:ext cx="3984742" cy="2775556"/>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53424" y="4665684"/>
              <a:ext cx="2360994" cy="1510788"/>
            </a:xfrm>
            <a:prstGeom prst="rect">
              <a:avLst/>
            </a:prstGeom>
          </p:spPr>
          <p:txBody>
            <a:bodyPr wrap="square">
              <a:spAutoFit/>
            </a:bodyPr>
            <a:lstStyle/>
            <a:p>
              <a:pPr algn="ctr"/>
              <a:r>
                <a:rPr lang="en-US" sz="1600" dirty="0">
                  <a:solidFill>
                    <a:srgbClr val="333333"/>
                  </a:solidFill>
                  <a:latin typeface="Open Sans"/>
                </a:rPr>
                <a:t> </a:t>
              </a:r>
              <a:r>
                <a:rPr lang="en-US" b="1" dirty="0"/>
                <a:t>As faithful followers of Jesus Christ, if we pray with supplication and thanksgiving, then God will bless us with His peace</a:t>
              </a:r>
              <a:endParaRPr lang="en-US" sz="1600" dirty="0"/>
            </a:p>
          </p:txBody>
        </p:sp>
      </p:grpSp>
      <p:grpSp>
        <p:nvGrpSpPr>
          <p:cNvPr id="29" name="Group 28"/>
          <p:cNvGrpSpPr/>
          <p:nvPr/>
        </p:nvGrpSpPr>
        <p:grpSpPr>
          <a:xfrm>
            <a:off x="6052458" y="3744409"/>
            <a:ext cx="5809487" cy="2862322"/>
            <a:chOff x="6052458" y="3744409"/>
            <a:chExt cx="5809487" cy="2862322"/>
          </a:xfrm>
        </p:grpSpPr>
        <p:sp>
          <p:nvSpPr>
            <p:cNvPr id="3" name="Rectangle 2"/>
            <p:cNvSpPr/>
            <p:nvPr/>
          </p:nvSpPr>
          <p:spPr>
            <a:xfrm>
              <a:off x="6052458" y="3744409"/>
              <a:ext cx="4267200" cy="2862322"/>
            </a:xfrm>
            <a:prstGeom prst="rect">
              <a:avLst/>
            </a:prstGeom>
          </p:spPr>
          <p:txBody>
            <a:bodyPr wrap="square">
              <a:spAutoFit/>
            </a:bodyPr>
            <a:lstStyle/>
            <a:p>
              <a:r>
                <a:rPr lang="en-US" dirty="0">
                  <a:solidFill>
                    <a:schemeClr val="bg1"/>
                  </a:solidFill>
                  <a:latin typeface="Open Sans"/>
                </a:rPr>
                <a:t>“Because He respects your agency, Father in Heaven will never force you to pray to Him. But as you exercise that agency and include Him in every aspect of your daily life, your heart will begin to fill with peace, buoyant peace. That peace will focus an eternal light on your struggles. It will help you to manage those challenges from an eternal perspective.” (4)</a:t>
              </a:r>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3769" y="4831080"/>
              <a:ext cx="1408176" cy="1767840"/>
            </a:xfrm>
            <a:prstGeom prst="rect">
              <a:avLst/>
            </a:prstGeom>
          </p:spPr>
        </p:pic>
      </p:grpSp>
      <p:pic>
        <p:nvPicPr>
          <p:cNvPr id="3076" name="Picture 4" descr="Image result for pray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4456" y="1267961"/>
            <a:ext cx="4005943" cy="223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2086" y="0"/>
            <a:ext cx="8229600" cy="830997"/>
          </a:xfrm>
          <a:prstGeom prst="rect">
            <a:avLst/>
          </a:prstGeom>
          <a:noFill/>
        </p:spPr>
        <p:txBody>
          <a:bodyPr wrap="square" rtlCol="0">
            <a:spAutoFit/>
          </a:bodyPr>
          <a:lstStyle/>
          <a:p>
            <a:pPr algn="ctr"/>
            <a:r>
              <a:rPr lang="en-US" sz="4800" dirty="0">
                <a:solidFill>
                  <a:srgbClr val="FFFF00"/>
                </a:solidFill>
                <a:latin typeface="AR ESSENCE" panose="02000000000000000000" pitchFamily="2" charset="0"/>
              </a:rPr>
              <a:t>Admonition of Paul</a:t>
            </a:r>
          </a:p>
        </p:txBody>
      </p:sp>
      <p:sp>
        <p:nvSpPr>
          <p:cNvPr id="6" name="TextBox 5"/>
          <p:cNvSpPr txBox="1"/>
          <p:nvPr/>
        </p:nvSpPr>
        <p:spPr>
          <a:xfrm>
            <a:off x="5486401" y="1589316"/>
            <a:ext cx="4876800" cy="3046988"/>
          </a:xfrm>
          <a:prstGeom prst="rect">
            <a:avLst/>
          </a:prstGeom>
          <a:noFill/>
        </p:spPr>
        <p:txBody>
          <a:bodyPr wrap="square" rtlCol="0">
            <a:spAutoFit/>
          </a:bodyPr>
          <a:lstStyle/>
          <a:p>
            <a:r>
              <a:rPr lang="en-US" sz="2400" dirty="0">
                <a:solidFill>
                  <a:srgbClr val="FFFF00"/>
                </a:solidFill>
              </a:rPr>
              <a:t>“Finally, brethren, whatsoever things are true, whatsoever things are honest, whatsoever things are just, whatsoever things are pure, whatsoever things are lovely, whatsoever things are of good report; if there be any virtue, and if there be any praise, think on these things.”</a:t>
            </a:r>
          </a:p>
        </p:txBody>
      </p:sp>
      <p:sp>
        <p:nvSpPr>
          <p:cNvPr id="7" name="TextBox 6"/>
          <p:cNvSpPr txBox="1"/>
          <p:nvPr/>
        </p:nvSpPr>
        <p:spPr>
          <a:xfrm>
            <a:off x="0" y="6396335"/>
            <a:ext cx="3429000" cy="369332"/>
          </a:xfrm>
          <a:prstGeom prst="rect">
            <a:avLst/>
          </a:prstGeom>
          <a:noFill/>
        </p:spPr>
        <p:txBody>
          <a:bodyPr wrap="square" rtlCol="0">
            <a:spAutoFit/>
          </a:bodyPr>
          <a:lstStyle/>
          <a:p>
            <a:r>
              <a:rPr lang="en-US" dirty="0">
                <a:solidFill>
                  <a:srgbClr val="FFFF00"/>
                </a:solidFill>
              </a:rPr>
              <a:t>Philippians 4:8</a:t>
            </a:r>
          </a:p>
        </p:txBody>
      </p:sp>
      <p:pic>
        <p:nvPicPr>
          <p:cNvPr id="8" name="Picture 7" descr="Picture4.jpg"/>
          <p:cNvPicPr>
            <a:picLocks noChangeAspect="1"/>
          </p:cNvPicPr>
          <p:nvPr/>
        </p:nvPicPr>
        <p:blipFill>
          <a:blip r:embed="rId4" cstate="print"/>
          <a:stretch>
            <a:fillRect/>
          </a:stretch>
        </p:blipFill>
        <p:spPr>
          <a:xfrm>
            <a:off x="1665514" y="1186544"/>
            <a:ext cx="2689480" cy="3581400"/>
          </a:xfrm>
          <a:prstGeom prst="rect">
            <a:avLst/>
          </a:prstGeom>
        </p:spPr>
      </p:pic>
      <p:grpSp>
        <p:nvGrpSpPr>
          <p:cNvPr id="29" name="Group 28"/>
          <p:cNvGrpSpPr/>
          <p:nvPr/>
        </p:nvGrpSpPr>
        <p:grpSpPr>
          <a:xfrm>
            <a:off x="3984171" y="5082179"/>
            <a:ext cx="7388679" cy="1363000"/>
            <a:chOff x="4669971" y="5343436"/>
            <a:chExt cx="7388679" cy="1363000"/>
          </a:xfrm>
        </p:grpSpPr>
        <p:sp>
          <p:nvSpPr>
            <p:cNvPr id="3" name="Rectangle 2"/>
            <p:cNvSpPr/>
            <p:nvPr/>
          </p:nvSpPr>
          <p:spPr>
            <a:xfrm>
              <a:off x="4669971" y="5343436"/>
              <a:ext cx="6096000" cy="1354217"/>
            </a:xfrm>
            <a:prstGeom prst="rect">
              <a:avLst/>
            </a:prstGeom>
          </p:spPr>
          <p:txBody>
            <a:bodyPr>
              <a:spAutoFit/>
            </a:bodyPr>
            <a:lstStyle/>
            <a:p>
              <a:r>
                <a:rPr lang="en-US" sz="2800" i="1" dirty="0">
                  <a:solidFill>
                    <a:schemeClr val="bg1"/>
                  </a:solidFill>
                  <a:latin typeface="Open Sans"/>
                </a:rPr>
                <a:t>Seek</a:t>
              </a:r>
              <a:r>
                <a:rPr lang="en-US" sz="2800" dirty="0">
                  <a:solidFill>
                    <a:schemeClr val="bg1"/>
                  </a:solidFill>
                  <a:latin typeface="Open Sans"/>
                </a:rPr>
                <a:t> = </a:t>
              </a:r>
              <a:r>
                <a:rPr lang="en-US" dirty="0">
                  <a:solidFill>
                    <a:schemeClr val="bg1"/>
                  </a:solidFill>
                  <a:latin typeface="Open Sans"/>
                </a:rPr>
                <a:t>to go in search of, try to discover, try to acquire. It requires an active, assertive approach to life. … It is the opposite of passively waiting for something good to come to us, with no effort on our part. (5)</a:t>
              </a:r>
              <a:endParaRPr lang="en-US" dirty="0">
                <a:solidFill>
                  <a:schemeClr val="bg1"/>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3686" y="5350328"/>
              <a:ext cx="1074964" cy="1356108"/>
            </a:xfrm>
            <a:prstGeom prst="rect">
              <a:avLst/>
            </a:prstGeom>
          </p:spPr>
        </p:pic>
      </p:grpSp>
    </p:spTree>
    <p:extLst>
      <p:ext uri="{BB962C8B-B14F-4D97-AF65-F5344CB8AC3E}">
        <p14:creationId xmlns:p14="http://schemas.microsoft.com/office/powerpoint/2010/main" val="2716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428" y="87087"/>
            <a:ext cx="11375571" cy="707886"/>
          </a:xfrm>
          <a:prstGeom prst="rect">
            <a:avLst/>
          </a:prstGeom>
          <a:noFill/>
        </p:spPr>
        <p:txBody>
          <a:bodyPr wrap="square" rtlCol="0">
            <a:spAutoFit/>
          </a:bodyPr>
          <a:lstStyle/>
          <a:p>
            <a:pPr algn="ctr"/>
            <a:r>
              <a:rPr lang="en-US" sz="4000" dirty="0">
                <a:solidFill>
                  <a:srgbClr val="FFFF00"/>
                </a:solidFill>
                <a:latin typeface="AR ESSENCE" panose="02000000000000000000" pitchFamily="2" charset="0"/>
              </a:rPr>
              <a:t>Peace In The Mists of Trials and Tribulations</a:t>
            </a:r>
          </a:p>
        </p:txBody>
      </p:sp>
      <p:sp>
        <p:nvSpPr>
          <p:cNvPr id="6" name="TextBox 5"/>
          <p:cNvSpPr txBox="1"/>
          <p:nvPr/>
        </p:nvSpPr>
        <p:spPr>
          <a:xfrm>
            <a:off x="1034143" y="1436915"/>
            <a:ext cx="4876800" cy="2308324"/>
          </a:xfrm>
          <a:prstGeom prst="rect">
            <a:avLst/>
          </a:prstGeom>
          <a:noFill/>
        </p:spPr>
        <p:txBody>
          <a:bodyPr wrap="square" rtlCol="0">
            <a:spAutoFit/>
          </a:bodyPr>
          <a:lstStyle/>
          <a:p>
            <a:r>
              <a:rPr lang="en-US" sz="2400" dirty="0">
                <a:solidFill>
                  <a:srgbClr val="FFFF00"/>
                </a:solidFill>
              </a:rPr>
              <a:t>“Our Savior declared to a modern prophet: </a:t>
            </a:r>
            <a:r>
              <a:rPr lang="en-US" sz="2400" i="1" dirty="0">
                <a:solidFill>
                  <a:srgbClr val="FFFF00"/>
                </a:solidFill>
              </a:rPr>
              <a:t>‘…he who doeth works of righteousness shall receive his reward, even peace in this world, and eternal life in the world to come.’”</a:t>
            </a:r>
          </a:p>
          <a:p>
            <a:r>
              <a:rPr lang="en-US" sz="2400" i="1" dirty="0">
                <a:solidFill>
                  <a:srgbClr val="FFFF00"/>
                </a:solidFill>
              </a:rPr>
              <a:t>—D&amp;C 59:23</a:t>
            </a:r>
          </a:p>
        </p:txBody>
      </p:sp>
      <p:sp>
        <p:nvSpPr>
          <p:cNvPr id="8" name="TextBox 7"/>
          <p:cNvSpPr txBox="1"/>
          <p:nvPr/>
        </p:nvSpPr>
        <p:spPr>
          <a:xfrm>
            <a:off x="5486400" y="4495800"/>
            <a:ext cx="4876800" cy="1569660"/>
          </a:xfrm>
          <a:prstGeom prst="rect">
            <a:avLst/>
          </a:prstGeom>
          <a:noFill/>
        </p:spPr>
        <p:txBody>
          <a:bodyPr wrap="square" rtlCol="0">
            <a:spAutoFit/>
          </a:bodyPr>
          <a:lstStyle/>
          <a:p>
            <a:r>
              <a:rPr lang="en-US" sz="2400" i="1" dirty="0">
                <a:solidFill>
                  <a:srgbClr val="FFFF00"/>
                </a:solidFill>
              </a:rPr>
              <a:t>“Those things, which ye have both learned, and received, and heard, and seen in me, do: and the God of peace shall be with you.”</a:t>
            </a:r>
          </a:p>
        </p:txBody>
      </p:sp>
      <p:sp>
        <p:nvSpPr>
          <p:cNvPr id="2" name="Rectangle 1"/>
          <p:cNvSpPr/>
          <p:nvPr/>
        </p:nvSpPr>
        <p:spPr>
          <a:xfrm>
            <a:off x="116615" y="6488668"/>
            <a:ext cx="1552028" cy="369332"/>
          </a:xfrm>
          <a:prstGeom prst="rect">
            <a:avLst/>
          </a:prstGeom>
        </p:spPr>
        <p:txBody>
          <a:bodyPr wrap="none">
            <a:spAutoFit/>
          </a:bodyPr>
          <a:lstStyle/>
          <a:p>
            <a:r>
              <a:rPr lang="en-US" dirty="0">
                <a:solidFill>
                  <a:srgbClr val="FFFF00"/>
                </a:solidFill>
              </a:rPr>
              <a:t>Philippians 4:9</a:t>
            </a:r>
            <a:endParaRPr lang="en-US" dirty="0"/>
          </a:p>
        </p:txBody>
      </p:sp>
      <p:pic>
        <p:nvPicPr>
          <p:cNvPr id="9" name="Picture 8">
            <a:extLst>
              <a:ext uri="{FF2B5EF4-FFF2-40B4-BE49-F238E27FC236}">
                <a16:creationId xmlns:a16="http://schemas.microsoft.com/office/drawing/2014/main" id="{684BEC9D-876F-4425-980C-99F262C8C354}"/>
              </a:ext>
            </a:extLst>
          </p:cNvPr>
          <p:cNvPicPr>
            <a:picLocks noChangeAspect="1"/>
          </p:cNvPicPr>
          <p:nvPr/>
        </p:nvPicPr>
        <p:blipFill>
          <a:blip r:embed="rId4">
            <a:extLst>
              <a:ext uri="{28A0092B-C50C-407E-A947-70E740481C1C}">
                <a14:useLocalDpi xmlns:a14="http://schemas.microsoft.com/office/drawing/2010/main" val="0"/>
              </a:ext>
            </a:extLst>
          </a:blip>
          <a:srcRect l="13200" r="13200" b="1641"/>
          <a:stretch>
            <a:fillRect/>
          </a:stretch>
        </p:blipFill>
        <p:spPr>
          <a:xfrm>
            <a:off x="6549656" y="1076747"/>
            <a:ext cx="3197933" cy="3197933"/>
          </a:xfrm>
          <a:custGeom>
            <a:avLst/>
            <a:gdLst>
              <a:gd name="connsiteX0" fmla="*/ 1355651 w 2711302"/>
              <a:gd name="connsiteY0" fmla="*/ 0 h 2711302"/>
              <a:gd name="connsiteX1" fmla="*/ 2711302 w 2711302"/>
              <a:gd name="connsiteY1" fmla="*/ 1355651 h 2711302"/>
              <a:gd name="connsiteX2" fmla="*/ 1355651 w 2711302"/>
              <a:gd name="connsiteY2" fmla="*/ 2711302 h 2711302"/>
              <a:gd name="connsiteX3" fmla="*/ 0 w 2711302"/>
              <a:gd name="connsiteY3" fmla="*/ 1355651 h 2711302"/>
              <a:gd name="connsiteX4" fmla="*/ 1355651 w 2711302"/>
              <a:gd name="connsiteY4" fmla="*/ 0 h 271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02" h="2711302">
                <a:moveTo>
                  <a:pt x="1355651" y="0"/>
                </a:moveTo>
                <a:cubicBezTo>
                  <a:pt x="2104356" y="0"/>
                  <a:pt x="2711302" y="606946"/>
                  <a:pt x="2711302" y="1355651"/>
                </a:cubicBezTo>
                <a:cubicBezTo>
                  <a:pt x="2711302" y="2104356"/>
                  <a:pt x="2104356" y="2711302"/>
                  <a:pt x="1355651" y="2711302"/>
                </a:cubicBezTo>
                <a:cubicBezTo>
                  <a:pt x="606946" y="2711302"/>
                  <a:pt x="0" y="2104356"/>
                  <a:pt x="0" y="1355651"/>
                </a:cubicBezTo>
                <a:cubicBezTo>
                  <a:pt x="0" y="606946"/>
                  <a:pt x="606946" y="0"/>
                  <a:pt x="1355651" y="0"/>
                </a:cubicBezTo>
                <a:close/>
              </a:path>
            </a:pathLst>
          </a:custGeom>
        </p:spPr>
      </p:pic>
    </p:spTree>
    <p:extLst>
      <p:ext uri="{BB962C8B-B14F-4D97-AF65-F5344CB8AC3E}">
        <p14:creationId xmlns:p14="http://schemas.microsoft.com/office/powerpoint/2010/main" val="36708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2086" y="0"/>
            <a:ext cx="8229600" cy="646331"/>
          </a:xfrm>
          <a:prstGeom prst="rect">
            <a:avLst/>
          </a:prstGeom>
          <a:noFill/>
        </p:spPr>
        <p:txBody>
          <a:bodyPr wrap="square" rtlCol="0">
            <a:spAutoFit/>
          </a:bodyPr>
          <a:lstStyle/>
          <a:p>
            <a:pPr algn="ctr"/>
            <a:r>
              <a:rPr lang="en-US" sz="3600" dirty="0">
                <a:solidFill>
                  <a:srgbClr val="FFFF00"/>
                </a:solidFill>
                <a:latin typeface="AR ESSENCE" panose="02000000000000000000" pitchFamily="2" charset="0"/>
              </a:rPr>
              <a:t>How the Articles of Faith Came to Be</a:t>
            </a:r>
          </a:p>
        </p:txBody>
      </p:sp>
      <p:sp>
        <p:nvSpPr>
          <p:cNvPr id="6" name="TextBox 5"/>
          <p:cNvSpPr txBox="1"/>
          <p:nvPr/>
        </p:nvSpPr>
        <p:spPr>
          <a:xfrm>
            <a:off x="1676400" y="1524001"/>
            <a:ext cx="4876800" cy="1200329"/>
          </a:xfrm>
          <a:prstGeom prst="rect">
            <a:avLst/>
          </a:prstGeom>
          <a:noFill/>
        </p:spPr>
        <p:txBody>
          <a:bodyPr wrap="square" rtlCol="0">
            <a:spAutoFit/>
          </a:bodyPr>
          <a:lstStyle/>
          <a:p>
            <a:r>
              <a:rPr lang="en-US" sz="2400" dirty="0">
                <a:solidFill>
                  <a:srgbClr val="FFFF00"/>
                </a:solidFill>
              </a:rPr>
              <a:t>“The Prophet was often asked to explain the teaching and practices of Mormonism.</a:t>
            </a:r>
          </a:p>
        </p:txBody>
      </p:sp>
      <p:sp>
        <p:nvSpPr>
          <p:cNvPr id="8" name="TextBox 7"/>
          <p:cNvSpPr txBox="1"/>
          <p:nvPr/>
        </p:nvSpPr>
        <p:spPr>
          <a:xfrm>
            <a:off x="5486400" y="4495800"/>
            <a:ext cx="4876800" cy="1938992"/>
          </a:xfrm>
          <a:prstGeom prst="rect">
            <a:avLst/>
          </a:prstGeom>
          <a:noFill/>
        </p:spPr>
        <p:txBody>
          <a:bodyPr wrap="square" rtlCol="0">
            <a:spAutoFit/>
          </a:bodyPr>
          <a:lstStyle/>
          <a:p>
            <a:r>
              <a:rPr lang="en-US" sz="2400" dirty="0">
                <a:solidFill>
                  <a:srgbClr val="FFFF00"/>
                </a:solidFill>
              </a:rPr>
              <a:t>“John Wentworth, editor of the Chicago Democrat, asked Joseph Smith to provide him with a sketch of ‘the rise, progress, persecution, and faith of the Latter-Day Saints.’”</a:t>
            </a:r>
          </a:p>
        </p:txBody>
      </p:sp>
      <p:sp>
        <p:nvSpPr>
          <p:cNvPr id="7" name="TextBox 6"/>
          <p:cNvSpPr txBox="1"/>
          <p:nvPr/>
        </p:nvSpPr>
        <p:spPr>
          <a:xfrm>
            <a:off x="7239000" y="6309249"/>
            <a:ext cx="4876800" cy="461665"/>
          </a:xfrm>
          <a:prstGeom prst="rect">
            <a:avLst/>
          </a:prstGeom>
          <a:noFill/>
        </p:spPr>
        <p:txBody>
          <a:bodyPr wrap="square" rtlCol="0">
            <a:spAutoFit/>
          </a:bodyPr>
          <a:lstStyle/>
          <a:p>
            <a:pPr algn="r"/>
            <a:r>
              <a:rPr lang="en-US" sz="2400" dirty="0">
                <a:solidFill>
                  <a:srgbClr val="FFFF00"/>
                </a:solidFill>
              </a:rPr>
              <a:t>(6)</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198" y="148998"/>
            <a:ext cx="1091974" cy="1191044"/>
          </a:xfrm>
          <a:prstGeom prst="rect">
            <a:avLst/>
          </a:prstGeom>
        </p:spPr>
      </p:pic>
      <p:pic>
        <p:nvPicPr>
          <p:cNvPr id="4" name="Picture 3">
            <a:extLst>
              <a:ext uri="{FF2B5EF4-FFF2-40B4-BE49-F238E27FC236}">
                <a16:creationId xmlns:a16="http://schemas.microsoft.com/office/drawing/2014/main" id="{1716140A-BED1-499F-AA37-A3F768878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423" y="3024187"/>
            <a:ext cx="2555186" cy="3588875"/>
          </a:xfrm>
          <a:prstGeom prst="rect">
            <a:avLst/>
          </a:prstGeom>
        </p:spPr>
      </p:pic>
      <p:pic>
        <p:nvPicPr>
          <p:cNvPr id="11" name="Picture 10">
            <a:extLst>
              <a:ext uri="{FF2B5EF4-FFF2-40B4-BE49-F238E27FC236}">
                <a16:creationId xmlns:a16="http://schemas.microsoft.com/office/drawing/2014/main" id="{8D7ED4A3-DFAD-434A-AE1E-E067C3BF93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5308" y="1592791"/>
            <a:ext cx="2162175" cy="2590800"/>
          </a:xfrm>
          <a:prstGeom prst="rect">
            <a:avLst/>
          </a:prstGeom>
        </p:spPr>
      </p:pic>
    </p:spTree>
    <p:extLst>
      <p:ext uri="{BB962C8B-B14F-4D97-AF65-F5344CB8AC3E}">
        <p14:creationId xmlns:p14="http://schemas.microsoft.com/office/powerpoint/2010/main" val="308217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4743" y="76201"/>
            <a:ext cx="8229600" cy="646331"/>
          </a:xfrm>
          <a:prstGeom prst="rect">
            <a:avLst/>
          </a:prstGeom>
          <a:noFill/>
        </p:spPr>
        <p:txBody>
          <a:bodyPr wrap="square" rtlCol="0">
            <a:spAutoFit/>
          </a:bodyPr>
          <a:lstStyle/>
          <a:p>
            <a:pPr algn="ctr"/>
            <a:r>
              <a:rPr lang="en-US" sz="3600" dirty="0">
                <a:solidFill>
                  <a:srgbClr val="FFFF00"/>
                </a:solidFill>
                <a:latin typeface="AR ESSENCE" panose="02000000000000000000" pitchFamily="2" charset="0"/>
              </a:rPr>
              <a:t>Joseph Compiles Documents </a:t>
            </a:r>
          </a:p>
        </p:txBody>
      </p:sp>
      <p:sp>
        <p:nvSpPr>
          <p:cNvPr id="6" name="TextBox 5"/>
          <p:cNvSpPr txBox="1"/>
          <p:nvPr/>
        </p:nvSpPr>
        <p:spPr>
          <a:xfrm>
            <a:off x="1524000" y="1066800"/>
            <a:ext cx="8991600" cy="1938992"/>
          </a:xfrm>
          <a:prstGeom prst="rect">
            <a:avLst/>
          </a:prstGeom>
          <a:noFill/>
        </p:spPr>
        <p:txBody>
          <a:bodyPr wrap="square" rtlCol="0">
            <a:spAutoFit/>
          </a:bodyPr>
          <a:lstStyle/>
          <a:p>
            <a:r>
              <a:rPr lang="en-US" sz="2400" dirty="0">
                <a:solidFill>
                  <a:srgbClr val="FFFF00"/>
                </a:solidFill>
              </a:rPr>
              <a:t>Accounts of many early events in the history of the Restoration…the First Vision, and the coming forth of the Book of Mormon</a:t>
            </a:r>
          </a:p>
          <a:p>
            <a:endParaRPr lang="en-US" sz="2400" dirty="0">
              <a:solidFill>
                <a:srgbClr val="FFFF00"/>
              </a:solidFill>
            </a:endParaRPr>
          </a:p>
          <a:p>
            <a:r>
              <a:rPr lang="en-US" sz="2400" dirty="0">
                <a:solidFill>
                  <a:srgbClr val="FFFF00"/>
                </a:solidFill>
              </a:rPr>
              <a:t>Thirteen statements outlining Latter-day Saints beliefs, which have come to be know as the Articles of Faith</a:t>
            </a:r>
          </a:p>
        </p:txBody>
      </p:sp>
      <p:sp>
        <p:nvSpPr>
          <p:cNvPr id="8" name="TextBox 7"/>
          <p:cNvSpPr txBox="1"/>
          <p:nvPr/>
        </p:nvSpPr>
        <p:spPr>
          <a:xfrm>
            <a:off x="5334000" y="4495800"/>
            <a:ext cx="4876800" cy="1569660"/>
          </a:xfrm>
          <a:prstGeom prst="rect">
            <a:avLst/>
          </a:prstGeom>
          <a:noFill/>
        </p:spPr>
        <p:txBody>
          <a:bodyPr wrap="square" rtlCol="0">
            <a:spAutoFit/>
          </a:bodyPr>
          <a:lstStyle/>
          <a:p>
            <a:r>
              <a:rPr lang="en-US" sz="2400" dirty="0">
                <a:solidFill>
                  <a:srgbClr val="FFFF00"/>
                </a:solidFill>
              </a:rPr>
              <a:t>The information was sent to Wentworth but not published. It was published in the Church newspaper, Times and Seasons, in March of 1842</a:t>
            </a:r>
          </a:p>
        </p:txBody>
      </p:sp>
      <p:sp>
        <p:nvSpPr>
          <p:cNvPr id="10" name="TextBox 9"/>
          <p:cNvSpPr txBox="1"/>
          <p:nvPr/>
        </p:nvSpPr>
        <p:spPr>
          <a:xfrm>
            <a:off x="7239000" y="6309249"/>
            <a:ext cx="4876800" cy="461665"/>
          </a:xfrm>
          <a:prstGeom prst="rect">
            <a:avLst/>
          </a:prstGeom>
          <a:noFill/>
        </p:spPr>
        <p:txBody>
          <a:bodyPr wrap="square" rtlCol="0">
            <a:spAutoFit/>
          </a:bodyPr>
          <a:lstStyle/>
          <a:p>
            <a:pPr algn="r"/>
            <a:r>
              <a:rPr lang="en-US" sz="2400" dirty="0">
                <a:solidFill>
                  <a:srgbClr val="FFFF00"/>
                </a:solidFill>
              </a:rPr>
              <a:t>(6)</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198" y="148998"/>
            <a:ext cx="1091974" cy="1191044"/>
          </a:xfrm>
          <a:prstGeom prst="rect">
            <a:avLst/>
          </a:prstGeom>
        </p:spPr>
      </p:pic>
      <p:pic>
        <p:nvPicPr>
          <p:cNvPr id="3" name="Picture 2">
            <a:extLst>
              <a:ext uri="{FF2B5EF4-FFF2-40B4-BE49-F238E27FC236}">
                <a16:creationId xmlns:a16="http://schemas.microsoft.com/office/drawing/2014/main" id="{834D2A71-1A1D-4B8D-94F9-4B7EA99CD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526" y="3394599"/>
            <a:ext cx="4181475" cy="2914650"/>
          </a:xfrm>
          <a:prstGeom prst="rect">
            <a:avLst/>
          </a:prstGeom>
        </p:spPr>
      </p:pic>
    </p:spTree>
    <p:extLst>
      <p:ext uri="{BB962C8B-B14F-4D97-AF65-F5344CB8AC3E}">
        <p14:creationId xmlns:p14="http://schemas.microsoft.com/office/powerpoint/2010/main" val="360280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76201"/>
            <a:ext cx="8229600" cy="707886"/>
          </a:xfrm>
          <a:prstGeom prst="rect">
            <a:avLst/>
          </a:prstGeom>
          <a:noFill/>
        </p:spPr>
        <p:txBody>
          <a:bodyPr wrap="square" rtlCol="0">
            <a:spAutoFit/>
          </a:bodyPr>
          <a:lstStyle/>
          <a:p>
            <a:pPr algn="ctr"/>
            <a:r>
              <a:rPr lang="en-US" sz="4000" dirty="0">
                <a:solidFill>
                  <a:srgbClr val="FFFF00"/>
                </a:solidFill>
                <a:latin typeface="AR ESSENCE" panose="02000000000000000000" pitchFamily="2" charset="0"/>
              </a:rPr>
              <a:t>Becoming Official Doctrine</a:t>
            </a:r>
          </a:p>
        </p:txBody>
      </p:sp>
      <p:sp>
        <p:nvSpPr>
          <p:cNvPr id="6" name="TextBox 5"/>
          <p:cNvSpPr txBox="1"/>
          <p:nvPr/>
        </p:nvSpPr>
        <p:spPr>
          <a:xfrm>
            <a:off x="1524000" y="1066800"/>
            <a:ext cx="8991600" cy="1938992"/>
          </a:xfrm>
          <a:prstGeom prst="rect">
            <a:avLst/>
          </a:prstGeom>
          <a:noFill/>
        </p:spPr>
        <p:txBody>
          <a:bodyPr wrap="square" rtlCol="0">
            <a:spAutoFit/>
          </a:bodyPr>
          <a:lstStyle/>
          <a:p>
            <a:r>
              <a:rPr lang="en-US" sz="2400" dirty="0">
                <a:solidFill>
                  <a:srgbClr val="FFFF00"/>
                </a:solidFill>
              </a:rPr>
              <a:t>1851 –Articles of Faith were included in the first edition of the Pearl of Great Price…published in the British Mission.</a:t>
            </a:r>
          </a:p>
          <a:p>
            <a:endParaRPr lang="en-US" sz="2400" dirty="0">
              <a:solidFill>
                <a:srgbClr val="FFFF00"/>
              </a:solidFill>
            </a:endParaRPr>
          </a:p>
          <a:p>
            <a:r>
              <a:rPr lang="en-US" sz="2400" dirty="0">
                <a:solidFill>
                  <a:srgbClr val="FFFF00"/>
                </a:solidFill>
              </a:rPr>
              <a:t>After the Pearl of Great Price was revised in 1878 and canonized in 1880, the Articles of Faith became official doctrine of the Church.</a:t>
            </a:r>
          </a:p>
        </p:txBody>
      </p:sp>
      <p:sp>
        <p:nvSpPr>
          <p:cNvPr id="8" name="TextBox 7"/>
          <p:cNvSpPr txBox="1"/>
          <p:nvPr/>
        </p:nvSpPr>
        <p:spPr>
          <a:xfrm>
            <a:off x="5334000" y="4495800"/>
            <a:ext cx="4876800" cy="1569660"/>
          </a:xfrm>
          <a:prstGeom prst="rect">
            <a:avLst/>
          </a:prstGeom>
          <a:noFill/>
        </p:spPr>
        <p:txBody>
          <a:bodyPr wrap="square" rtlCol="0">
            <a:spAutoFit/>
          </a:bodyPr>
          <a:lstStyle/>
          <a:p>
            <a:r>
              <a:rPr lang="en-US" sz="2400" dirty="0">
                <a:solidFill>
                  <a:srgbClr val="FFFF00"/>
                </a:solidFill>
              </a:rPr>
              <a:t>The 13</a:t>
            </a:r>
            <a:r>
              <a:rPr lang="en-US" sz="2400" baseline="30000" dirty="0">
                <a:solidFill>
                  <a:srgbClr val="FFFF00"/>
                </a:solidFill>
              </a:rPr>
              <a:t>th</a:t>
            </a:r>
            <a:r>
              <a:rPr lang="en-US" sz="2400" dirty="0">
                <a:solidFill>
                  <a:srgbClr val="FFFF00"/>
                </a:solidFill>
              </a:rPr>
              <a:t> article provides a special insight into how we should conduct our lives and present ourselves before the peoples of the earth.</a:t>
            </a:r>
          </a:p>
        </p:txBody>
      </p:sp>
      <p:sp>
        <p:nvSpPr>
          <p:cNvPr id="10" name="TextBox 9"/>
          <p:cNvSpPr txBox="1"/>
          <p:nvPr/>
        </p:nvSpPr>
        <p:spPr>
          <a:xfrm>
            <a:off x="7239000" y="6309249"/>
            <a:ext cx="4876800" cy="461665"/>
          </a:xfrm>
          <a:prstGeom prst="rect">
            <a:avLst/>
          </a:prstGeom>
          <a:noFill/>
        </p:spPr>
        <p:txBody>
          <a:bodyPr wrap="square" rtlCol="0">
            <a:spAutoFit/>
          </a:bodyPr>
          <a:lstStyle/>
          <a:p>
            <a:pPr algn="r"/>
            <a:r>
              <a:rPr lang="en-US" sz="2400" dirty="0">
                <a:solidFill>
                  <a:srgbClr val="FFFF00"/>
                </a:solidFill>
              </a:rPr>
              <a:t>(6)</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198" y="148998"/>
            <a:ext cx="1091974" cy="1191044"/>
          </a:xfrm>
          <a:prstGeom prst="rect">
            <a:avLst/>
          </a:prstGeom>
        </p:spPr>
      </p:pic>
      <p:pic>
        <p:nvPicPr>
          <p:cNvPr id="3" name="Picture 2">
            <a:extLst>
              <a:ext uri="{FF2B5EF4-FFF2-40B4-BE49-F238E27FC236}">
                <a16:creationId xmlns:a16="http://schemas.microsoft.com/office/drawing/2014/main" id="{B4D55BE7-EECA-422D-80F9-C01890D058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3162897"/>
            <a:ext cx="2286000" cy="3377184"/>
          </a:xfrm>
          <a:prstGeom prst="rect">
            <a:avLst/>
          </a:prstGeom>
        </p:spPr>
      </p:pic>
    </p:spTree>
    <p:extLst>
      <p:ext uri="{BB962C8B-B14F-4D97-AF65-F5344CB8AC3E}">
        <p14:creationId xmlns:p14="http://schemas.microsoft.com/office/powerpoint/2010/main" val="343189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2456</Words>
  <Application>Microsoft Office PowerPoint</Application>
  <PresentationFormat>Widescreen</PresentationFormat>
  <Paragraphs>168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 Light</vt:lpstr>
      <vt:lpstr>Calibri</vt:lpstr>
      <vt:lpstr>Comic Sans MS</vt:lpstr>
      <vt:lpstr>Abadi</vt:lpstr>
      <vt:lpstr>AR ESSENCE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20</cp:revision>
  <dcterms:created xsi:type="dcterms:W3CDTF">2017-01-19T16:37:21Z</dcterms:created>
  <dcterms:modified xsi:type="dcterms:W3CDTF">2020-09-10T15:35:16Z</dcterms:modified>
</cp:coreProperties>
</file>