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96" r:id="rId2"/>
    <p:sldId id="282" r:id="rId3"/>
    <p:sldId id="311" r:id="rId4"/>
    <p:sldId id="312" r:id="rId5"/>
    <p:sldId id="314" r:id="rId6"/>
    <p:sldId id="315" r:id="rId7"/>
    <p:sldId id="316" r:id="rId8"/>
    <p:sldId id="301" r:id="rId9"/>
    <p:sldId id="317" r:id="rId10"/>
    <p:sldId id="297" r:id="rId11"/>
    <p:sldId id="298" r:id="rId12"/>
    <p:sldId id="299" r:id="rId13"/>
    <p:sldId id="300" r:id="rId14"/>
    <p:sldId id="319" r:id="rId15"/>
    <p:sldId id="320" r:id="rId16"/>
    <p:sldId id="318" r:id="rId17"/>
    <p:sldId id="321" r:id="rId18"/>
    <p:sldId id="302" r:id="rId19"/>
    <p:sldId id="303" r:id="rId20"/>
    <p:sldId id="304" r:id="rId21"/>
    <p:sldId id="305" r:id="rId22"/>
    <p:sldId id="306" r:id="rId23"/>
    <p:sldId id="307" r:id="rId24"/>
    <p:sldId id="308" r:id="rId25"/>
    <p:sldId id="322" r:id="rId26"/>
    <p:sldId id="309" r:id="rId27"/>
    <p:sldId id="284" r:id="rId28"/>
    <p:sldId id="286" r:id="rId29"/>
    <p:sldId id="323" r:id="rId30"/>
    <p:sldId id="324" r:id="rId31"/>
  </p:sldIdLst>
  <p:sldSz cx="12192000" cy="6858000"/>
  <p:notesSz cx="6858000" cy="9144000"/>
  <p:embeddedFontLst>
    <p:embeddedFont>
      <p:font typeface="Abadi" panose="020B060402010402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Palatino" pitchFamily="2" charset="0"/>
      <p:regular r:id="rId40"/>
    </p:embeddedFont>
    <p:embeddedFont>
      <p:font typeface="Tempus Sans ITC" panose="04020404030D07020202" pitchFamily="8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5.jp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jpeg"/><Relationship Id="rId5" Type="http://schemas.microsoft.com/office/2007/relationships/hdphoto" Target="../media/hdphoto2.wdp"/><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9C7288B-1F76-46FC-9DDE-4761AAAAB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2027" y="201440"/>
            <a:ext cx="10797766" cy="1323439"/>
          </a:xfrm>
          <a:prstGeom prst="rect">
            <a:avLst/>
          </a:prstGeom>
          <a:noFill/>
        </p:spPr>
        <p:txBody>
          <a:bodyPr wrap="square" rtlCol="0">
            <a:spAutoFit/>
          </a:bodyPr>
          <a:lstStyle/>
          <a:p>
            <a:pPr algn="ctr"/>
            <a:r>
              <a:rPr lang="en-US" sz="8000" dirty="0">
                <a:solidFill>
                  <a:schemeClr val="bg1"/>
                </a:solidFill>
                <a:latin typeface="Tempus Sans ITC" panose="04020404030D07020202" pitchFamily="82" charset="0"/>
                <a:ea typeface="Wednesday" pitchFamily="2" charset="0"/>
              </a:rPr>
              <a:t>Rooted in the Gospel</a:t>
            </a:r>
          </a:p>
        </p:txBody>
      </p:sp>
      <p:grpSp>
        <p:nvGrpSpPr>
          <p:cNvPr id="30" name="Group 29"/>
          <p:cNvGrpSpPr/>
          <p:nvPr/>
        </p:nvGrpSpPr>
        <p:grpSpPr>
          <a:xfrm>
            <a:off x="8677208" y="1638520"/>
            <a:ext cx="3135696" cy="4953481"/>
            <a:chOff x="4227214" y="1752119"/>
            <a:chExt cx="3135696" cy="4953481"/>
          </a:xfrm>
        </p:grpSpPr>
        <p:grpSp>
          <p:nvGrpSpPr>
            <p:cNvPr id="2" name="Group 8"/>
            <p:cNvGrpSpPr/>
            <p:nvPr/>
          </p:nvGrpSpPr>
          <p:grpSpPr>
            <a:xfrm rot="619256">
              <a:off x="5220866" y="1752119"/>
              <a:ext cx="518615" cy="1973939"/>
              <a:chOff x="1712971" y="2198329"/>
              <a:chExt cx="1895379" cy="3364271"/>
            </a:xfrm>
            <a:solidFill>
              <a:srgbClr val="92D050"/>
            </a:solidFill>
          </p:grpSpPr>
          <p:sp>
            <p:nvSpPr>
              <p:cNvPr id="56" name="Moon 55"/>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 Diagonal Corner Rectangle 8"/>
            <p:cNvSpPr/>
            <p:nvPr/>
          </p:nvSpPr>
          <p:spPr>
            <a:xfrm rot="21098317">
              <a:off x="5499375" y="2533120"/>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15698317">
              <a:off x="4718103" y="2562615"/>
              <a:ext cx="771721" cy="42440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21098317">
              <a:off x="5660928" y="4141768"/>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57031">
              <a:off x="5119874" y="4281750"/>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1098317">
              <a:off x="5214766" y="2594015"/>
              <a:ext cx="444527" cy="2452469"/>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632670">
              <a:off x="5541541" y="3397865"/>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807070">
              <a:off x="4678212" y="3594020"/>
              <a:ext cx="717796" cy="37043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8"/>
            <p:cNvGrpSpPr/>
            <p:nvPr/>
          </p:nvGrpSpPr>
          <p:grpSpPr>
            <a:xfrm rot="21098317">
              <a:off x="5385591" y="1950791"/>
              <a:ext cx="685313" cy="759642"/>
              <a:chOff x="6096000" y="3429000"/>
              <a:chExt cx="1143000" cy="1096897"/>
            </a:xfrm>
          </p:grpSpPr>
          <p:sp>
            <p:nvSpPr>
              <p:cNvPr id="47" name="6-Point Star 46"/>
              <p:cNvSpPr/>
              <p:nvPr/>
            </p:nvSpPr>
            <p:spPr>
              <a:xfrm rot="2151387">
                <a:off x="6553200" y="40386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6096000" y="34290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6781800" y="35052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art 49"/>
              <p:cNvSpPr/>
              <p:nvPr/>
            </p:nvSpPr>
            <p:spPr>
              <a:xfrm rot="205619">
                <a:off x="6400800" y="34856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5"/>
              <p:cNvGrpSpPr/>
              <p:nvPr/>
            </p:nvGrpSpPr>
            <p:grpSpPr>
              <a:xfrm>
                <a:off x="6187214" y="3657581"/>
                <a:ext cx="904587" cy="725595"/>
                <a:chOff x="6187214" y="3657581"/>
                <a:chExt cx="904587" cy="725595"/>
              </a:xfrm>
            </p:grpSpPr>
            <p:sp>
              <p:nvSpPr>
                <p:cNvPr id="52" name="Heart 51"/>
                <p:cNvSpPr/>
                <p:nvPr/>
              </p:nvSpPr>
              <p:spPr>
                <a:xfrm rot="5400000">
                  <a:off x="6553200" y="36380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art 52"/>
                <p:cNvSpPr/>
                <p:nvPr/>
              </p:nvSpPr>
              <p:spPr>
                <a:xfrm rot="16405619">
                  <a:off x="6206775" y="3654258"/>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art 53"/>
                <p:cNvSpPr/>
                <p:nvPr/>
              </p:nvSpPr>
              <p:spPr>
                <a:xfrm rot="21394381" flipV="1">
                  <a:off x="6417019" y="3825014"/>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6477000" y="3657600"/>
                  <a:ext cx="381000" cy="457200"/>
                </a:xfrm>
                <a:prstGeom prst="star6">
                  <a:avLst/>
                </a:prstGeom>
                <a:solidFill>
                  <a:srgbClr val="F8F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139"/>
            <p:cNvGrpSpPr/>
            <p:nvPr/>
          </p:nvGrpSpPr>
          <p:grpSpPr>
            <a:xfrm rot="21098317">
              <a:off x="5001651" y="3977339"/>
              <a:ext cx="513984" cy="569732"/>
              <a:chOff x="6096000" y="3429000"/>
              <a:chExt cx="1143000" cy="1096897"/>
            </a:xfrm>
          </p:grpSpPr>
          <p:sp>
            <p:nvSpPr>
              <p:cNvPr id="20" name="6-Point Star 19"/>
              <p:cNvSpPr/>
              <p:nvPr/>
            </p:nvSpPr>
            <p:spPr>
              <a:xfrm rot="2151387">
                <a:off x="6553200" y="40386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6096000" y="34290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6-Point Star 21"/>
              <p:cNvSpPr/>
              <p:nvPr/>
            </p:nvSpPr>
            <p:spPr>
              <a:xfrm>
                <a:off x="6781800" y="35052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p:cNvSpPr/>
              <p:nvPr/>
            </p:nvSpPr>
            <p:spPr>
              <a:xfrm rot="205619">
                <a:off x="6400800" y="34856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15"/>
              <p:cNvGrpSpPr/>
              <p:nvPr/>
            </p:nvGrpSpPr>
            <p:grpSpPr>
              <a:xfrm>
                <a:off x="6187214" y="3657581"/>
                <a:ext cx="904587" cy="725595"/>
                <a:chOff x="6187214" y="3657581"/>
                <a:chExt cx="904587" cy="725595"/>
              </a:xfrm>
            </p:grpSpPr>
            <p:sp>
              <p:nvSpPr>
                <p:cNvPr id="25" name="Heart 24"/>
                <p:cNvSpPr/>
                <p:nvPr/>
              </p:nvSpPr>
              <p:spPr>
                <a:xfrm rot="5400000">
                  <a:off x="6553200" y="36380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art 25"/>
                <p:cNvSpPr/>
                <p:nvPr/>
              </p:nvSpPr>
              <p:spPr>
                <a:xfrm rot="16405619">
                  <a:off x="6206775" y="3654258"/>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art 26"/>
                <p:cNvSpPr/>
                <p:nvPr/>
              </p:nvSpPr>
              <p:spPr>
                <a:xfrm rot="21394381" flipV="1">
                  <a:off x="6417019" y="3825014"/>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6477000" y="3657600"/>
                  <a:ext cx="381000" cy="457200"/>
                </a:xfrm>
                <a:prstGeom prst="star6">
                  <a:avLst/>
                </a:prstGeom>
                <a:solidFill>
                  <a:srgbClr val="F8F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8"/>
            <p:cNvGrpSpPr/>
            <p:nvPr/>
          </p:nvGrpSpPr>
          <p:grpSpPr>
            <a:xfrm rot="204299" flipH="1">
              <a:off x="6534412" y="2025180"/>
              <a:ext cx="518615" cy="1973939"/>
              <a:chOff x="1712971" y="2198329"/>
              <a:chExt cx="1895379" cy="3364271"/>
            </a:xfrm>
            <a:solidFill>
              <a:srgbClr val="92D050"/>
            </a:solidFill>
          </p:grpSpPr>
          <p:sp>
            <p:nvSpPr>
              <p:cNvPr id="102" name="Moon 101"/>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ound Diagonal Corner Rectangle 64"/>
            <p:cNvSpPr/>
            <p:nvPr/>
          </p:nvSpPr>
          <p:spPr>
            <a:xfrm rot="1325238" flipH="1">
              <a:off x="6314792" y="2746228"/>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6725238" flipH="1">
              <a:off x="6764847" y="2923922"/>
              <a:ext cx="771721" cy="424405"/>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325238" flipH="1">
              <a:off x="5776157" y="4270603"/>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20466524" flipH="1">
              <a:off x="6268545" y="4534968"/>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325238" flipH="1">
              <a:off x="6356832" y="2846438"/>
              <a:ext cx="444527" cy="2452469"/>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190885" flipH="1">
              <a:off x="6068646" y="3576272"/>
              <a:ext cx="444527" cy="598164"/>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616485" flipH="1">
              <a:off x="6618425" y="3942505"/>
              <a:ext cx="717796" cy="370439"/>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39"/>
            <p:cNvGrpSpPr/>
            <p:nvPr/>
          </p:nvGrpSpPr>
          <p:grpSpPr>
            <a:xfrm rot="1325238" flipH="1">
              <a:off x="6390527" y="4259467"/>
              <a:ext cx="513984" cy="569732"/>
              <a:chOff x="6096000" y="3429000"/>
              <a:chExt cx="1143000" cy="1096897"/>
            </a:xfrm>
          </p:grpSpPr>
          <p:sp>
            <p:nvSpPr>
              <p:cNvPr id="75" name="6-Point Star 74"/>
              <p:cNvSpPr/>
              <p:nvPr/>
            </p:nvSpPr>
            <p:spPr>
              <a:xfrm rot="2151387">
                <a:off x="6553200" y="40386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6-Point Star 75"/>
              <p:cNvSpPr/>
              <p:nvPr/>
            </p:nvSpPr>
            <p:spPr>
              <a:xfrm>
                <a:off x="6096000" y="34290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6-Point Star 76"/>
              <p:cNvSpPr/>
              <p:nvPr/>
            </p:nvSpPr>
            <p:spPr>
              <a:xfrm>
                <a:off x="6781800" y="35052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art 77"/>
              <p:cNvSpPr/>
              <p:nvPr/>
            </p:nvSpPr>
            <p:spPr>
              <a:xfrm rot="205619">
                <a:off x="6400800" y="34856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5"/>
              <p:cNvGrpSpPr/>
              <p:nvPr/>
            </p:nvGrpSpPr>
            <p:grpSpPr>
              <a:xfrm>
                <a:off x="6187214" y="3657581"/>
                <a:ext cx="904587" cy="725595"/>
                <a:chOff x="6187214" y="3657581"/>
                <a:chExt cx="904587" cy="725595"/>
              </a:xfrm>
            </p:grpSpPr>
            <p:sp>
              <p:nvSpPr>
                <p:cNvPr id="80" name="Heart 79"/>
                <p:cNvSpPr/>
                <p:nvPr/>
              </p:nvSpPr>
              <p:spPr>
                <a:xfrm rot="5400000">
                  <a:off x="6553200" y="36380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art 80"/>
                <p:cNvSpPr/>
                <p:nvPr/>
              </p:nvSpPr>
              <p:spPr>
                <a:xfrm rot="16405619">
                  <a:off x="6206775" y="3654258"/>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art 81"/>
                <p:cNvSpPr/>
                <p:nvPr/>
              </p:nvSpPr>
              <p:spPr>
                <a:xfrm rot="21394381" flipV="1">
                  <a:off x="6417019" y="3825014"/>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6-Point Star 82"/>
                <p:cNvSpPr/>
                <p:nvPr/>
              </p:nvSpPr>
              <p:spPr>
                <a:xfrm>
                  <a:off x="6477000" y="3657600"/>
                  <a:ext cx="381000" cy="457200"/>
                </a:xfrm>
                <a:prstGeom prst="star6">
                  <a:avLst/>
                </a:prstGeom>
                <a:solidFill>
                  <a:srgbClr val="F8F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rapezoid 5"/>
            <p:cNvSpPr/>
            <p:nvPr/>
          </p:nvSpPr>
          <p:spPr>
            <a:xfrm rot="10800000">
              <a:off x="4419600" y="4572000"/>
              <a:ext cx="2819400" cy="2133600"/>
            </a:xfrm>
            <a:prstGeom prst="trapezoid">
              <a:avLst/>
            </a:prstGeom>
            <a:gradFill>
              <a:gsLst>
                <a:gs pos="0">
                  <a:schemeClr val="accent6">
                    <a:lumMod val="40000"/>
                    <a:lumOff val="60000"/>
                  </a:schemeClr>
                </a:gs>
                <a:gs pos="32000">
                  <a:schemeClr val="accent6">
                    <a:lumMod val="60000"/>
                    <a:lumOff val="40000"/>
                  </a:schemeClr>
                </a:gs>
                <a:gs pos="89000">
                  <a:schemeClr val="accent6"/>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8"/>
            <p:cNvGrpSpPr/>
            <p:nvPr/>
          </p:nvGrpSpPr>
          <p:grpSpPr>
            <a:xfrm rot="21098317">
              <a:off x="6500996" y="2638608"/>
              <a:ext cx="706238" cy="666385"/>
              <a:chOff x="6096000" y="3429000"/>
              <a:chExt cx="1143000" cy="1096897"/>
            </a:xfrm>
          </p:grpSpPr>
          <p:sp>
            <p:nvSpPr>
              <p:cNvPr id="109" name="6-Point Star 108"/>
              <p:cNvSpPr/>
              <p:nvPr/>
            </p:nvSpPr>
            <p:spPr>
              <a:xfrm rot="2151387">
                <a:off x="6553200" y="40386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6-Point Star 109"/>
              <p:cNvSpPr/>
              <p:nvPr/>
            </p:nvSpPr>
            <p:spPr>
              <a:xfrm>
                <a:off x="6096000" y="34290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6-Point Star 110"/>
              <p:cNvSpPr/>
              <p:nvPr/>
            </p:nvSpPr>
            <p:spPr>
              <a:xfrm>
                <a:off x="6781800" y="3505200"/>
                <a:ext cx="457200" cy="487297"/>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art 111"/>
              <p:cNvSpPr/>
              <p:nvPr/>
            </p:nvSpPr>
            <p:spPr>
              <a:xfrm rot="205619">
                <a:off x="6400800" y="34856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15"/>
              <p:cNvGrpSpPr/>
              <p:nvPr/>
            </p:nvGrpSpPr>
            <p:grpSpPr>
              <a:xfrm>
                <a:off x="6187214" y="3657581"/>
                <a:ext cx="904587" cy="725595"/>
                <a:chOff x="6187214" y="3657581"/>
                <a:chExt cx="904587" cy="725595"/>
              </a:xfrm>
            </p:grpSpPr>
            <p:sp>
              <p:nvSpPr>
                <p:cNvPr id="114" name="Heart 113"/>
                <p:cNvSpPr/>
                <p:nvPr/>
              </p:nvSpPr>
              <p:spPr>
                <a:xfrm rot="5400000">
                  <a:off x="6553200" y="3638020"/>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art 114"/>
                <p:cNvSpPr/>
                <p:nvPr/>
              </p:nvSpPr>
              <p:spPr>
                <a:xfrm rot="16405619">
                  <a:off x="6206775" y="3654258"/>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art 115"/>
                <p:cNvSpPr/>
                <p:nvPr/>
              </p:nvSpPr>
              <p:spPr>
                <a:xfrm rot="21394381" flipV="1">
                  <a:off x="6417019" y="3825014"/>
                  <a:ext cx="519040" cy="558162"/>
                </a:xfrm>
                <a:prstGeom prst="heart">
                  <a:avLst/>
                </a:prstGeom>
                <a:solidFill>
                  <a:srgbClr val="FF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6-Point Star 116"/>
                <p:cNvSpPr/>
                <p:nvPr/>
              </p:nvSpPr>
              <p:spPr>
                <a:xfrm>
                  <a:off x="6477000" y="3657600"/>
                  <a:ext cx="381000" cy="457200"/>
                </a:xfrm>
                <a:prstGeom prst="star6">
                  <a:avLst/>
                </a:prstGeom>
                <a:solidFill>
                  <a:srgbClr val="F8F1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Trapezoid 117"/>
            <p:cNvSpPr/>
            <p:nvPr/>
          </p:nvSpPr>
          <p:spPr>
            <a:xfrm rot="10800000">
              <a:off x="4343400" y="4495800"/>
              <a:ext cx="2971800" cy="381000"/>
            </a:xfrm>
            <a:prstGeom prst="trapezoid">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4227214" y="4833797"/>
              <a:ext cx="3124200" cy="58477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ea typeface="Wednesday" pitchFamily="2" charset="0"/>
                </a:rPr>
                <a:t>Colossians 1-3</a:t>
              </a:r>
            </a:p>
          </p:txBody>
        </p:sp>
      </p:gr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126</a:t>
            </a:r>
          </a:p>
        </p:txBody>
      </p:sp>
      <p:grpSp>
        <p:nvGrpSpPr>
          <p:cNvPr id="84" name="Group 83"/>
          <p:cNvGrpSpPr/>
          <p:nvPr/>
        </p:nvGrpSpPr>
        <p:grpSpPr>
          <a:xfrm>
            <a:off x="281951" y="3404172"/>
            <a:ext cx="3050721" cy="2895600"/>
            <a:chOff x="1273520" y="3003488"/>
            <a:chExt cx="3050721" cy="2895600"/>
          </a:xfrm>
        </p:grpSpPr>
        <p:pic>
          <p:nvPicPr>
            <p:cNvPr id="85"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1273520" y="3003488"/>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9" name="Group 138"/>
          <p:cNvGrpSpPr/>
          <p:nvPr/>
        </p:nvGrpSpPr>
        <p:grpSpPr>
          <a:xfrm>
            <a:off x="4073492" y="1593534"/>
            <a:ext cx="4113627" cy="2989351"/>
            <a:chOff x="384206" y="4158361"/>
            <a:chExt cx="3289208" cy="2390250"/>
          </a:xfrm>
        </p:grpSpPr>
        <p:grpSp>
          <p:nvGrpSpPr>
            <p:cNvPr id="140" name="Group 139"/>
            <p:cNvGrpSpPr/>
            <p:nvPr/>
          </p:nvGrpSpPr>
          <p:grpSpPr>
            <a:xfrm>
              <a:off x="384206" y="4158361"/>
              <a:ext cx="3289208" cy="2390250"/>
              <a:chOff x="609599" y="833642"/>
              <a:chExt cx="7941747" cy="5771225"/>
            </a:xfrm>
          </p:grpSpPr>
          <p:grpSp>
            <p:nvGrpSpPr>
              <p:cNvPr id="142" name="Group 14"/>
              <p:cNvGrpSpPr/>
              <p:nvPr/>
            </p:nvGrpSpPr>
            <p:grpSpPr>
              <a:xfrm rot="10800000">
                <a:off x="7696200" y="5257800"/>
                <a:ext cx="621450" cy="1347067"/>
                <a:chOff x="7010400" y="381000"/>
                <a:chExt cx="762000" cy="2033666"/>
              </a:xfrm>
            </p:grpSpPr>
            <p:sp>
              <p:nvSpPr>
                <p:cNvPr id="15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1"/>
              <p:cNvGrpSpPr/>
              <p:nvPr/>
            </p:nvGrpSpPr>
            <p:grpSpPr>
              <a:xfrm rot="10800000">
                <a:off x="939238" y="4923502"/>
                <a:ext cx="621450" cy="1347067"/>
                <a:chOff x="7010400" y="381000"/>
                <a:chExt cx="762000" cy="2033666"/>
              </a:xfrm>
            </p:grpSpPr>
            <p:sp>
              <p:nvSpPr>
                <p:cNvPr id="153"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899460" y="833642"/>
                <a:ext cx="621450" cy="986197"/>
                <a:chOff x="7031201" y="834275"/>
                <a:chExt cx="762000" cy="1488861"/>
              </a:xfrm>
            </p:grpSpPr>
            <p:sp>
              <p:nvSpPr>
                <p:cNvPr id="151"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7646520" y="1148254"/>
                <a:ext cx="621450" cy="1017899"/>
                <a:chOff x="7087348" y="824753"/>
                <a:chExt cx="762000" cy="1536722"/>
              </a:xfrm>
            </p:grpSpPr>
            <p:sp>
              <p:nvSpPr>
                <p:cNvPr id="149"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Rectangle 140"/>
            <p:cNvSpPr/>
            <p:nvPr/>
          </p:nvSpPr>
          <p:spPr>
            <a:xfrm>
              <a:off x="846224" y="4766523"/>
              <a:ext cx="2360533" cy="1495307"/>
            </a:xfrm>
            <a:prstGeom prst="rect">
              <a:avLst/>
            </a:prstGeom>
          </p:spPr>
          <p:txBody>
            <a:bodyPr wrap="square">
              <a:spAutoFit/>
            </a:bodyPr>
            <a:lstStyle/>
            <a:p>
              <a:pPr algn="ctr"/>
              <a:r>
                <a:rPr lang="en-US" b="1" dirty="0"/>
                <a:t>We can be reconciled to God through the Atonement of Jesus Christ if we continue to be grounded and settled in our faith</a:t>
              </a:r>
              <a:endParaRPr lang="en-US" sz="1600" dirty="0"/>
            </a:p>
          </p:txBody>
        </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4885"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…so walk ye in him</a:t>
            </a:r>
          </a:p>
        </p:txBody>
      </p:sp>
      <p:sp>
        <p:nvSpPr>
          <p:cNvPr id="6" name="TextBox 5"/>
          <p:cNvSpPr txBox="1"/>
          <p:nvPr/>
        </p:nvSpPr>
        <p:spPr>
          <a:xfrm>
            <a:off x="102606"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2:6-7</a:t>
            </a:r>
          </a:p>
        </p:txBody>
      </p:sp>
      <p:sp>
        <p:nvSpPr>
          <p:cNvPr id="7" name="TextBox 6"/>
          <p:cNvSpPr txBox="1"/>
          <p:nvPr/>
        </p:nvSpPr>
        <p:spPr>
          <a:xfrm>
            <a:off x="1023257" y="1034142"/>
            <a:ext cx="3886200" cy="1938992"/>
          </a:xfrm>
          <a:prstGeom prst="rect">
            <a:avLst/>
          </a:prstGeom>
          <a:noFill/>
        </p:spPr>
        <p:txBody>
          <a:bodyPr wrap="square" rtlCol="0">
            <a:spAutoFit/>
          </a:bodyPr>
          <a:lstStyle/>
          <a:p>
            <a:r>
              <a:rPr lang="en-US" sz="2400" i="1" dirty="0">
                <a:solidFill>
                  <a:schemeClr val="bg1"/>
                </a:solidFill>
                <a:ea typeface="Wednesday" pitchFamily="2" charset="0"/>
              </a:rPr>
              <a:t>“Rooted and built up in him, and </a:t>
            </a:r>
            <a:r>
              <a:rPr lang="en-US" sz="2400" i="1" dirty="0" err="1">
                <a:solidFill>
                  <a:schemeClr val="bg1"/>
                </a:solidFill>
                <a:ea typeface="Wednesday" pitchFamily="2" charset="0"/>
              </a:rPr>
              <a:t>stablished</a:t>
            </a:r>
            <a:r>
              <a:rPr lang="en-US" sz="2400" i="1" dirty="0">
                <a:solidFill>
                  <a:schemeClr val="bg1"/>
                </a:solidFill>
                <a:ea typeface="Wednesday" pitchFamily="2" charset="0"/>
              </a:rPr>
              <a:t> in the faith, as ye have been taught, abounding therein with thanksgiving.”</a:t>
            </a:r>
          </a:p>
        </p:txBody>
      </p:sp>
      <p:sp>
        <p:nvSpPr>
          <p:cNvPr id="8" name="TextBox 7"/>
          <p:cNvSpPr txBox="1"/>
          <p:nvPr/>
        </p:nvSpPr>
        <p:spPr>
          <a:xfrm>
            <a:off x="6890656" y="1567543"/>
            <a:ext cx="4931229" cy="4524315"/>
          </a:xfrm>
          <a:prstGeom prst="rect">
            <a:avLst/>
          </a:prstGeom>
          <a:noFill/>
        </p:spPr>
        <p:txBody>
          <a:bodyPr wrap="square" rtlCol="0">
            <a:spAutoFit/>
          </a:bodyPr>
          <a:lstStyle/>
          <a:p>
            <a:r>
              <a:rPr lang="en-US" sz="3200" dirty="0">
                <a:solidFill>
                  <a:schemeClr val="bg1"/>
                </a:solidFill>
                <a:ea typeface="Wednesday" pitchFamily="2" charset="0"/>
              </a:rPr>
              <a:t>How often do we think of the Savior?</a:t>
            </a:r>
          </a:p>
          <a:p>
            <a:endParaRPr lang="en-US" sz="3200" dirty="0">
              <a:solidFill>
                <a:schemeClr val="bg1"/>
              </a:solidFill>
              <a:ea typeface="Wednesday" pitchFamily="2" charset="0"/>
            </a:endParaRPr>
          </a:p>
          <a:p>
            <a:r>
              <a:rPr lang="en-US" sz="3200" dirty="0">
                <a:solidFill>
                  <a:schemeClr val="bg1"/>
                </a:solidFill>
                <a:ea typeface="Wednesday" pitchFamily="2" charset="0"/>
              </a:rPr>
              <a:t>Are we grateful when we reflect on His life?</a:t>
            </a:r>
          </a:p>
          <a:p>
            <a:endParaRPr lang="en-US" sz="3200" dirty="0">
              <a:solidFill>
                <a:schemeClr val="bg1"/>
              </a:solidFill>
              <a:ea typeface="Wednesday" pitchFamily="2" charset="0"/>
            </a:endParaRPr>
          </a:p>
          <a:p>
            <a:r>
              <a:rPr lang="en-US" sz="3200" dirty="0">
                <a:solidFill>
                  <a:schemeClr val="bg1"/>
                </a:solidFill>
                <a:ea typeface="Wednesday" pitchFamily="2" charset="0"/>
              </a:rPr>
              <a:t>How central to our lives do we know him to be?</a:t>
            </a:r>
          </a:p>
          <a:p>
            <a:endParaRPr lang="en-US" sz="3200" dirty="0">
              <a:solidFill>
                <a:schemeClr val="bg1"/>
              </a:solidFill>
              <a:ea typeface="Wednesday" pitchFamily="2" charset="0"/>
            </a:endParaRPr>
          </a:p>
        </p:txBody>
      </p:sp>
      <p:pic>
        <p:nvPicPr>
          <p:cNvPr id="3" name="Picture 2">
            <a:extLst>
              <a:ext uri="{FF2B5EF4-FFF2-40B4-BE49-F238E27FC236}">
                <a16:creationId xmlns:a16="http://schemas.microsoft.com/office/drawing/2014/main" id="{0691B64B-3A3A-464C-BFA7-8B195B656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193" y="3037601"/>
            <a:ext cx="3102864" cy="3206496"/>
          </a:xfrm>
          <a:prstGeom prst="rect">
            <a:avLst/>
          </a:prstGeom>
        </p:spPr>
      </p:pic>
    </p:spTree>
    <p:extLst>
      <p:ext uri="{BB962C8B-B14F-4D97-AF65-F5344CB8AC3E}">
        <p14:creationId xmlns:p14="http://schemas.microsoft.com/office/powerpoint/2010/main" val="16584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3114"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Complete in Him</a:t>
            </a:r>
          </a:p>
        </p:txBody>
      </p:sp>
      <p:sp>
        <p:nvSpPr>
          <p:cNvPr id="6" name="TextBox 5"/>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2:8</a:t>
            </a:r>
          </a:p>
        </p:txBody>
      </p:sp>
      <p:sp>
        <p:nvSpPr>
          <p:cNvPr id="7" name="TextBox 6"/>
          <p:cNvSpPr txBox="1"/>
          <p:nvPr/>
        </p:nvSpPr>
        <p:spPr>
          <a:xfrm>
            <a:off x="620485" y="1034142"/>
            <a:ext cx="3886200" cy="2308324"/>
          </a:xfrm>
          <a:prstGeom prst="rect">
            <a:avLst/>
          </a:prstGeom>
          <a:noFill/>
        </p:spPr>
        <p:txBody>
          <a:bodyPr wrap="square" rtlCol="0">
            <a:spAutoFit/>
          </a:bodyPr>
          <a:lstStyle/>
          <a:p>
            <a:r>
              <a:rPr lang="en-US" sz="2400" i="1" dirty="0">
                <a:solidFill>
                  <a:schemeClr val="bg1"/>
                </a:solidFill>
                <a:ea typeface="Wednesday" pitchFamily="2" charset="0"/>
              </a:rPr>
              <a:t>“Beware lest any man spoil you through philosophy and vain deceit, after the tradition of men, after the rudiments of the world, and not after Christ.</a:t>
            </a:r>
          </a:p>
        </p:txBody>
      </p:sp>
      <p:sp>
        <p:nvSpPr>
          <p:cNvPr id="8" name="TextBox 7"/>
          <p:cNvSpPr txBox="1"/>
          <p:nvPr/>
        </p:nvSpPr>
        <p:spPr>
          <a:xfrm>
            <a:off x="6477000" y="4038600"/>
            <a:ext cx="3886200" cy="2677656"/>
          </a:xfrm>
          <a:prstGeom prst="rect">
            <a:avLst/>
          </a:prstGeom>
          <a:noFill/>
        </p:spPr>
        <p:txBody>
          <a:bodyPr wrap="square" rtlCol="0">
            <a:spAutoFit/>
          </a:bodyPr>
          <a:lstStyle/>
          <a:p>
            <a:r>
              <a:rPr lang="en-US" sz="2400" dirty="0">
                <a:solidFill>
                  <a:schemeClr val="bg1"/>
                </a:solidFill>
                <a:ea typeface="Wednesday" pitchFamily="2" charset="0"/>
              </a:rPr>
              <a:t>As the church expanded to outlying areas and encompassed the </a:t>
            </a:r>
          </a:p>
          <a:p>
            <a:r>
              <a:rPr lang="en-US" sz="2400" dirty="0">
                <a:solidFill>
                  <a:schemeClr val="bg1"/>
                </a:solidFill>
                <a:ea typeface="Wednesday" pitchFamily="2" charset="0"/>
              </a:rPr>
              <a:t>Gentile population, the influence of Greek philosophy became profound.</a:t>
            </a:r>
          </a:p>
          <a:p>
            <a:endParaRPr lang="en-US" sz="2400" dirty="0">
              <a:solidFill>
                <a:schemeClr val="bg1"/>
              </a:solidFill>
              <a:ea typeface="Wednesday" pitchFamily="2" charset="0"/>
            </a:endParaRPr>
          </a:p>
        </p:txBody>
      </p:sp>
      <p:pic>
        <p:nvPicPr>
          <p:cNvPr id="3" name="Picture 2">
            <a:extLst>
              <a:ext uri="{FF2B5EF4-FFF2-40B4-BE49-F238E27FC236}">
                <a16:creationId xmlns:a16="http://schemas.microsoft.com/office/drawing/2014/main" id="{3A9D3CC7-1529-4EF7-9B8E-30FEA6943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136" y="3657331"/>
            <a:ext cx="3277347" cy="2362738"/>
          </a:xfrm>
          <a:prstGeom prst="rect">
            <a:avLst/>
          </a:prstGeom>
        </p:spPr>
      </p:pic>
      <p:pic>
        <p:nvPicPr>
          <p:cNvPr id="11" name="Picture 10">
            <a:extLst>
              <a:ext uri="{FF2B5EF4-FFF2-40B4-BE49-F238E27FC236}">
                <a16:creationId xmlns:a16="http://schemas.microsoft.com/office/drawing/2014/main" id="{88BCBC5C-1C31-45B7-B6B7-C137AC3D1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679" y="921913"/>
            <a:ext cx="3517392" cy="2359152"/>
          </a:xfrm>
          <a:prstGeom prst="rect">
            <a:avLst/>
          </a:prstGeom>
        </p:spPr>
      </p:pic>
    </p:spTree>
    <p:extLst>
      <p:ext uri="{BB962C8B-B14F-4D97-AF65-F5344CB8AC3E}">
        <p14:creationId xmlns:p14="http://schemas.microsoft.com/office/powerpoint/2010/main" val="17245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76200"/>
            <a:ext cx="104394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Making Christianity More Palatable</a:t>
            </a:r>
          </a:p>
        </p:txBody>
      </p:sp>
      <p:sp>
        <p:nvSpPr>
          <p:cNvPr id="6" name="TextBox 5"/>
          <p:cNvSpPr txBox="1"/>
          <p:nvPr/>
        </p:nvSpPr>
        <p:spPr>
          <a:xfrm>
            <a:off x="2971800" y="6488668"/>
            <a:ext cx="9144000" cy="369332"/>
          </a:xfrm>
          <a:prstGeom prst="rect">
            <a:avLst/>
          </a:prstGeom>
          <a:noFill/>
        </p:spPr>
        <p:txBody>
          <a:bodyPr wrap="square" rtlCol="0">
            <a:spAutoFit/>
          </a:bodyPr>
          <a:lstStyle/>
          <a:p>
            <a:pPr algn="r"/>
            <a:r>
              <a:rPr lang="en-US" dirty="0">
                <a:solidFill>
                  <a:schemeClr val="bg1"/>
                </a:solidFill>
                <a:ea typeface="Wednesday" pitchFamily="2" charset="0"/>
              </a:rPr>
              <a:t>(5)</a:t>
            </a:r>
          </a:p>
        </p:txBody>
      </p:sp>
      <p:sp>
        <p:nvSpPr>
          <p:cNvPr id="7" name="TextBox 6"/>
          <p:cNvSpPr txBox="1"/>
          <p:nvPr/>
        </p:nvSpPr>
        <p:spPr>
          <a:xfrm>
            <a:off x="1295400" y="1186543"/>
            <a:ext cx="3886200" cy="2308324"/>
          </a:xfrm>
          <a:prstGeom prst="rect">
            <a:avLst/>
          </a:prstGeom>
          <a:noFill/>
        </p:spPr>
        <p:txBody>
          <a:bodyPr wrap="square" rtlCol="0">
            <a:spAutoFit/>
          </a:bodyPr>
          <a:lstStyle/>
          <a:p>
            <a:r>
              <a:rPr lang="en-US" sz="2400" dirty="0">
                <a:solidFill>
                  <a:schemeClr val="bg1"/>
                </a:solidFill>
                <a:ea typeface="Wednesday" pitchFamily="2" charset="0"/>
              </a:rPr>
              <a:t>“From the time of Christ's heaven-heralded birth, heresies have crept into Christianity intended to dilute or undermine the pure doctrines of the gospel…</a:t>
            </a:r>
          </a:p>
        </p:txBody>
      </p:sp>
      <p:sp>
        <p:nvSpPr>
          <p:cNvPr id="8" name="TextBox 7"/>
          <p:cNvSpPr txBox="1"/>
          <p:nvPr/>
        </p:nvSpPr>
        <p:spPr>
          <a:xfrm>
            <a:off x="6248400" y="4191000"/>
            <a:ext cx="3886200" cy="2308324"/>
          </a:xfrm>
          <a:prstGeom prst="rect">
            <a:avLst/>
          </a:prstGeom>
          <a:noFill/>
        </p:spPr>
        <p:txBody>
          <a:bodyPr wrap="square" rtlCol="0">
            <a:spAutoFit/>
          </a:bodyPr>
          <a:lstStyle/>
          <a:p>
            <a:r>
              <a:rPr lang="en-US" sz="2400" dirty="0">
                <a:solidFill>
                  <a:schemeClr val="bg1"/>
                </a:solidFill>
                <a:ea typeface="Wednesday" pitchFamily="2" charset="0"/>
              </a:rPr>
              <a:t>…These heresies are sponsored by the philosophies of men, in many instances, advocated by so-called Christian scholars.” </a:t>
            </a:r>
          </a:p>
          <a:p>
            <a:endParaRPr lang="en-US" sz="2400" dirty="0">
              <a:solidFill>
                <a:schemeClr val="bg1"/>
              </a:solidFill>
              <a:ea typeface="Wednesday" pitchFamily="2" charset="0"/>
            </a:endParaRPr>
          </a:p>
        </p:txBody>
      </p:sp>
      <p:pic>
        <p:nvPicPr>
          <p:cNvPr id="11" name="Picture 2" descr="Image result for uproo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6634" y="1297827"/>
            <a:ext cx="5281565" cy="22182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ad r. calli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399" y="4999946"/>
            <a:ext cx="1219218" cy="15205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2:8</a:t>
            </a:r>
          </a:p>
        </p:txBody>
      </p:sp>
      <p:pic>
        <p:nvPicPr>
          <p:cNvPr id="3" name="Picture 2">
            <a:extLst>
              <a:ext uri="{FF2B5EF4-FFF2-40B4-BE49-F238E27FC236}">
                <a16:creationId xmlns:a16="http://schemas.microsoft.com/office/drawing/2014/main" id="{01B0A2DC-DAB6-47A3-8F37-21D9FB8E6E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8147" y="3708499"/>
            <a:ext cx="2238375" cy="2790825"/>
          </a:xfrm>
          <a:prstGeom prst="rect">
            <a:avLst/>
          </a:prstGeom>
        </p:spPr>
      </p:pic>
    </p:spTree>
    <p:extLst>
      <p:ext uri="{BB962C8B-B14F-4D97-AF65-F5344CB8AC3E}">
        <p14:creationId xmlns:p14="http://schemas.microsoft.com/office/powerpoint/2010/main" val="8710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4886"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Substitutes</a:t>
            </a:r>
          </a:p>
        </p:txBody>
      </p:sp>
      <p:sp>
        <p:nvSpPr>
          <p:cNvPr id="6" name="TextBox 5"/>
          <p:cNvSpPr txBox="1"/>
          <p:nvPr/>
        </p:nvSpPr>
        <p:spPr>
          <a:xfrm>
            <a:off x="3048000" y="6411687"/>
            <a:ext cx="9144000" cy="369332"/>
          </a:xfrm>
          <a:prstGeom prst="rect">
            <a:avLst/>
          </a:prstGeom>
          <a:noFill/>
        </p:spPr>
        <p:txBody>
          <a:bodyPr wrap="square" rtlCol="0">
            <a:spAutoFit/>
          </a:bodyPr>
          <a:lstStyle/>
          <a:p>
            <a:pPr algn="r"/>
            <a:r>
              <a:rPr lang="en-US" dirty="0">
                <a:solidFill>
                  <a:schemeClr val="bg1"/>
                </a:solidFill>
                <a:ea typeface="Wednesday" pitchFamily="2" charset="0"/>
              </a:rPr>
              <a:t>(6)</a:t>
            </a:r>
          </a:p>
        </p:txBody>
      </p:sp>
      <p:sp>
        <p:nvSpPr>
          <p:cNvPr id="7" name="TextBox 6"/>
          <p:cNvSpPr txBox="1"/>
          <p:nvPr/>
        </p:nvSpPr>
        <p:spPr>
          <a:xfrm>
            <a:off x="453979" y="830687"/>
            <a:ext cx="4931229" cy="1938992"/>
          </a:xfrm>
          <a:prstGeom prst="rect">
            <a:avLst/>
          </a:prstGeom>
          <a:noFill/>
        </p:spPr>
        <p:txBody>
          <a:bodyPr wrap="square" rtlCol="0">
            <a:spAutoFit/>
          </a:bodyPr>
          <a:lstStyle/>
          <a:p>
            <a:r>
              <a:rPr lang="en-US" sz="2400" dirty="0">
                <a:solidFill>
                  <a:schemeClr val="bg1"/>
                </a:solidFill>
                <a:ea typeface="Wednesday" pitchFamily="2" charset="0"/>
              </a:rPr>
              <a:t>“The Saints in </a:t>
            </a:r>
            <a:r>
              <a:rPr lang="en-US" sz="2400" dirty="0" err="1">
                <a:solidFill>
                  <a:schemeClr val="bg1"/>
                </a:solidFill>
                <a:ea typeface="Wednesday" pitchFamily="2" charset="0"/>
              </a:rPr>
              <a:t>Colosse</a:t>
            </a:r>
            <a:r>
              <a:rPr lang="en-US" sz="2400" dirty="0">
                <a:solidFill>
                  <a:schemeClr val="bg1"/>
                </a:solidFill>
                <a:ea typeface="Wednesday" pitchFamily="2" charset="0"/>
              </a:rPr>
              <a:t> were warned against seeking any person, philosophy, or traditions of men, however clever or sophisticated, as a substitute for the real thing.” </a:t>
            </a:r>
          </a:p>
        </p:txBody>
      </p:sp>
      <p:sp>
        <p:nvSpPr>
          <p:cNvPr id="8" name="TextBox 7"/>
          <p:cNvSpPr txBox="1"/>
          <p:nvPr/>
        </p:nvSpPr>
        <p:spPr>
          <a:xfrm>
            <a:off x="4342326" y="4139484"/>
            <a:ext cx="3127420" cy="2308324"/>
          </a:xfrm>
          <a:prstGeom prst="rect">
            <a:avLst/>
          </a:prstGeom>
          <a:noFill/>
        </p:spPr>
        <p:txBody>
          <a:bodyPr wrap="square" rtlCol="0">
            <a:spAutoFit/>
          </a:bodyPr>
          <a:lstStyle/>
          <a:p>
            <a:r>
              <a:rPr lang="en-US" sz="2400" dirty="0">
                <a:solidFill>
                  <a:schemeClr val="bg1"/>
                </a:solidFill>
                <a:ea typeface="Wednesday" pitchFamily="2" charset="0"/>
              </a:rPr>
              <a:t>“Because of the atonement, Jesus Christ is sufficient for all men in all things.”</a:t>
            </a:r>
          </a:p>
          <a:p>
            <a:r>
              <a:rPr lang="en-US" sz="2400" dirty="0">
                <a:solidFill>
                  <a:schemeClr val="bg1"/>
                </a:solidFill>
                <a:ea typeface="Wednesday" pitchFamily="2" charset="0"/>
              </a:rPr>
              <a:t> Read Col. 1:18</a:t>
            </a:r>
          </a:p>
          <a:p>
            <a:endParaRPr lang="en-US" sz="2400" dirty="0">
              <a:solidFill>
                <a:schemeClr val="bg1"/>
              </a:solidFill>
              <a:ea typeface="Wednesday" pitchFamily="2" charset="0"/>
            </a:endParaRPr>
          </a:p>
        </p:txBody>
      </p:sp>
      <p:pic>
        <p:nvPicPr>
          <p:cNvPr id="10" name="Picture 9" descr="1093.gif"/>
          <p:cNvPicPr>
            <a:picLocks noChangeAspect="1"/>
          </p:cNvPicPr>
          <p:nvPr/>
        </p:nvPicPr>
        <p:blipFill>
          <a:blip r:embed="rId4" cstate="print"/>
          <a:stretch>
            <a:fillRect/>
          </a:stretch>
        </p:blipFill>
        <p:spPr>
          <a:xfrm>
            <a:off x="677981" y="3673390"/>
            <a:ext cx="3352800" cy="2484120"/>
          </a:xfrm>
          <a:prstGeom prst="rect">
            <a:avLst/>
          </a:prstGeom>
        </p:spPr>
      </p:pic>
      <p:pic>
        <p:nvPicPr>
          <p:cNvPr id="3074" name="Picture 2" descr="Image result for edward j brandt"/>
          <p:cNvPicPr>
            <a:picLocks noChangeAspect="1" noChangeArrowheads="1"/>
          </p:cNvPicPr>
          <p:nvPr/>
        </p:nvPicPr>
        <p:blipFill rotWithShape="1">
          <a:blip r:embed="rId5">
            <a:extLst>
              <a:ext uri="{28A0092B-C50C-407E-A947-70E740481C1C}">
                <a14:useLocalDpi xmlns:a14="http://schemas.microsoft.com/office/drawing/2010/main" val="0"/>
              </a:ext>
            </a:extLst>
          </a:blip>
          <a:srcRect b="11714"/>
          <a:stretch/>
        </p:blipFill>
        <p:spPr bwMode="auto">
          <a:xfrm>
            <a:off x="10876870" y="125186"/>
            <a:ext cx="1019175" cy="168184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98895" y="2987899"/>
            <a:ext cx="4004975" cy="2910394"/>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00729" y="4882321"/>
              <a:ext cx="2437759" cy="985807"/>
            </a:xfrm>
            <a:prstGeom prst="rect">
              <a:avLst/>
            </a:prstGeom>
          </p:spPr>
          <p:txBody>
            <a:bodyPr wrap="square">
              <a:spAutoFit/>
            </a:bodyPr>
            <a:lstStyle/>
            <a:p>
              <a:pPr algn="ctr"/>
              <a:r>
                <a:rPr lang="en-US" b="1" dirty="0"/>
                <a:t>By being rooted and built up in Jesus Christ, we can avoid being led astray by worldly philosophies and traditions</a:t>
              </a:r>
              <a:endParaRPr lang="en-US" dirty="0"/>
            </a:p>
          </p:txBody>
        </p:sp>
      </p:grpSp>
      <p:sp>
        <p:nvSpPr>
          <p:cNvPr id="30" name="TextBox 29"/>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2:8</a:t>
            </a:r>
          </a:p>
        </p:txBody>
      </p:sp>
      <p:pic>
        <p:nvPicPr>
          <p:cNvPr id="3" name="Picture 2">
            <a:extLst>
              <a:ext uri="{FF2B5EF4-FFF2-40B4-BE49-F238E27FC236}">
                <a16:creationId xmlns:a16="http://schemas.microsoft.com/office/drawing/2014/main" id="{845125FA-246C-418A-9133-C688FB9B96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062" y="1120094"/>
            <a:ext cx="2667000" cy="2667000"/>
          </a:xfrm>
          <a:prstGeom prst="rect">
            <a:avLst/>
          </a:prstGeom>
        </p:spPr>
      </p:pic>
    </p:spTree>
    <p:extLst>
      <p:ext uri="{BB962C8B-B14F-4D97-AF65-F5344CB8AC3E}">
        <p14:creationId xmlns:p14="http://schemas.microsoft.com/office/powerpoint/2010/main" val="38411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88668"/>
            <a:ext cx="9144000" cy="369332"/>
          </a:xfrm>
          <a:prstGeom prst="rect">
            <a:avLst/>
          </a:prstGeom>
          <a:noFill/>
        </p:spPr>
        <p:txBody>
          <a:bodyPr wrap="square" rtlCol="0">
            <a:spAutoFit/>
          </a:bodyPr>
          <a:lstStyle/>
          <a:p>
            <a:r>
              <a:rPr lang="en-US" dirty="0">
                <a:solidFill>
                  <a:schemeClr val="bg1"/>
                </a:solidFill>
                <a:ea typeface="Wednesday" pitchFamily="2" charset="0"/>
              </a:rPr>
              <a:t>Colossians 2:6-8</a:t>
            </a:r>
          </a:p>
        </p:txBody>
      </p:sp>
      <p:sp>
        <p:nvSpPr>
          <p:cNvPr id="7" name="TextBox 6"/>
          <p:cNvSpPr txBox="1"/>
          <p:nvPr/>
        </p:nvSpPr>
        <p:spPr>
          <a:xfrm>
            <a:off x="254205" y="286247"/>
            <a:ext cx="5979170" cy="3477875"/>
          </a:xfrm>
          <a:prstGeom prst="rect">
            <a:avLst/>
          </a:prstGeom>
          <a:noFill/>
        </p:spPr>
        <p:txBody>
          <a:bodyPr wrap="square" rtlCol="0">
            <a:spAutoFit/>
          </a:bodyPr>
          <a:lstStyle/>
          <a:p>
            <a:r>
              <a:rPr lang="en-US" sz="2000" dirty="0">
                <a:solidFill>
                  <a:schemeClr val="bg1"/>
                </a:solidFill>
              </a:rPr>
              <a:t>The world is not bashful in offering numerous new answers to every problem we face. People run from one new idea to the next, hoping to find something that will answer the burning questions of their souls. They attend seminars and buy books … and other products. They get caught up in the excitement of looking for something new. </a:t>
            </a:r>
          </a:p>
          <a:p>
            <a:endParaRPr lang="en-US" sz="2000" dirty="0">
              <a:solidFill>
                <a:schemeClr val="bg1"/>
              </a:solidFill>
            </a:endParaRPr>
          </a:p>
          <a:p>
            <a:r>
              <a:rPr lang="en-US" sz="2000" dirty="0">
                <a:solidFill>
                  <a:schemeClr val="bg1"/>
                </a:solidFill>
              </a:rPr>
              <a:t>But inevitably, the flame of each new theory fades, only to be replaced by another ‘new and improved’ solution that promises to do what the others before could not.</a:t>
            </a:r>
            <a:endParaRPr lang="en-US" sz="2000" i="1" dirty="0">
              <a:solidFill>
                <a:schemeClr val="bg1"/>
              </a:solidFill>
              <a:ea typeface="Wednesday" pitchFamily="2" charset="0"/>
            </a:endParaRPr>
          </a:p>
        </p:txBody>
      </p:sp>
      <p:sp>
        <p:nvSpPr>
          <p:cNvPr id="2" name="Rectangle 1"/>
          <p:cNvSpPr/>
          <p:nvPr/>
        </p:nvSpPr>
        <p:spPr>
          <a:xfrm>
            <a:off x="11749250" y="6412077"/>
            <a:ext cx="442750" cy="369332"/>
          </a:xfrm>
          <a:prstGeom prst="rect">
            <a:avLst/>
          </a:prstGeom>
        </p:spPr>
        <p:txBody>
          <a:bodyPr wrap="none">
            <a:spAutoFit/>
          </a:bodyPr>
          <a:lstStyle/>
          <a:p>
            <a:r>
              <a:rPr lang="en-US" dirty="0">
                <a:solidFill>
                  <a:schemeClr val="bg1"/>
                </a:solidFill>
              </a:rPr>
              <a:t>(9)</a:t>
            </a:r>
            <a:endParaRPr lang="en-US" dirty="0"/>
          </a:p>
        </p:txBody>
      </p:sp>
      <p:sp>
        <p:nvSpPr>
          <p:cNvPr id="3" name="Rectangle 2"/>
          <p:cNvSpPr/>
          <p:nvPr/>
        </p:nvSpPr>
        <p:spPr>
          <a:xfrm>
            <a:off x="5379078" y="4544894"/>
            <a:ext cx="6096000" cy="1938992"/>
          </a:xfrm>
          <a:prstGeom prst="rect">
            <a:avLst/>
          </a:prstGeom>
        </p:spPr>
        <p:txBody>
          <a:bodyPr>
            <a:spAutoFit/>
          </a:bodyPr>
          <a:lstStyle/>
          <a:p>
            <a:r>
              <a:rPr lang="en-US" sz="2000" dirty="0">
                <a:solidFill>
                  <a:schemeClr val="bg1"/>
                </a:solidFill>
              </a:rPr>
              <a:t>“It’s not that these worldly options don’t contain elements of truth—many of them do. Nevertheless, they all fall short of the lasting change we seek in our lives. After the excitement wears off, the hollowness remains as we look for the next new idea to unlock the secrets of happiness.</a:t>
            </a:r>
          </a:p>
        </p:txBody>
      </p:sp>
      <p:pic>
        <p:nvPicPr>
          <p:cNvPr id="8194" name="Picture 2" descr="Image result for trees and roo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6371" y="3838575"/>
            <a:ext cx="3928056" cy="26161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ree root rot"/>
          <p:cNvPicPr>
            <a:picLocks noChangeAspect="1" noChangeArrowheads="1"/>
          </p:cNvPicPr>
          <p:nvPr/>
        </p:nvPicPr>
        <p:blipFill rotWithShape="1">
          <a:blip r:embed="rId5">
            <a:extLst>
              <a:ext uri="{28A0092B-C50C-407E-A947-70E740481C1C}">
                <a14:useLocalDpi xmlns:a14="http://schemas.microsoft.com/office/drawing/2010/main" val="0"/>
              </a:ext>
            </a:extLst>
          </a:blip>
          <a:srcRect l="11314" t="18779" r="20516" b="5916"/>
          <a:stretch/>
        </p:blipFill>
        <p:spPr bwMode="auto">
          <a:xfrm>
            <a:off x="7083381" y="515154"/>
            <a:ext cx="2299609" cy="38105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00" y="137117"/>
            <a:ext cx="995064" cy="1242831"/>
          </a:xfrm>
          <a:prstGeom prst="rect">
            <a:avLst/>
          </a:prstGeom>
        </p:spPr>
      </p:pic>
    </p:spTree>
    <p:extLst>
      <p:ext uri="{BB962C8B-B14F-4D97-AF65-F5344CB8AC3E}">
        <p14:creationId xmlns:p14="http://schemas.microsoft.com/office/powerpoint/2010/main" val="274451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88668"/>
            <a:ext cx="9144000" cy="369332"/>
          </a:xfrm>
          <a:prstGeom prst="rect">
            <a:avLst/>
          </a:prstGeom>
          <a:noFill/>
        </p:spPr>
        <p:txBody>
          <a:bodyPr wrap="square" rtlCol="0">
            <a:spAutoFit/>
          </a:bodyPr>
          <a:lstStyle/>
          <a:p>
            <a:r>
              <a:rPr lang="en-US" dirty="0">
                <a:solidFill>
                  <a:schemeClr val="bg1"/>
                </a:solidFill>
                <a:ea typeface="Wednesday" pitchFamily="2" charset="0"/>
              </a:rPr>
              <a:t>Colossians 2:6-8</a:t>
            </a:r>
          </a:p>
        </p:txBody>
      </p:sp>
      <p:sp>
        <p:nvSpPr>
          <p:cNvPr id="7" name="TextBox 6"/>
          <p:cNvSpPr txBox="1"/>
          <p:nvPr/>
        </p:nvSpPr>
        <p:spPr>
          <a:xfrm>
            <a:off x="4182263" y="775644"/>
            <a:ext cx="5979170" cy="1938992"/>
          </a:xfrm>
          <a:prstGeom prst="rect">
            <a:avLst/>
          </a:prstGeom>
          <a:noFill/>
        </p:spPr>
        <p:txBody>
          <a:bodyPr wrap="square" rtlCol="0">
            <a:spAutoFit/>
          </a:bodyPr>
          <a:lstStyle/>
          <a:p>
            <a:r>
              <a:rPr lang="en-US" sz="2400" dirty="0">
                <a:solidFill>
                  <a:schemeClr val="bg1"/>
                </a:solidFill>
              </a:rPr>
              <a:t>“In contrast, the gospel of Jesus Christ has the answers to all of our problems. </a:t>
            </a:r>
          </a:p>
          <a:p>
            <a:endParaRPr lang="en-US" sz="2400" dirty="0">
              <a:solidFill>
                <a:schemeClr val="bg1"/>
              </a:solidFill>
            </a:endParaRPr>
          </a:p>
          <a:p>
            <a:r>
              <a:rPr lang="en-US" sz="2400" dirty="0">
                <a:solidFill>
                  <a:schemeClr val="bg1"/>
                </a:solidFill>
              </a:rPr>
              <a:t>The gospel is not a secret. It is not complicated or hidden. </a:t>
            </a:r>
            <a:endParaRPr lang="en-US" sz="2400" i="1" dirty="0">
              <a:solidFill>
                <a:schemeClr val="bg1"/>
              </a:solidFill>
              <a:ea typeface="Wednesday" pitchFamily="2" charset="0"/>
            </a:endParaRPr>
          </a:p>
        </p:txBody>
      </p:sp>
      <p:sp>
        <p:nvSpPr>
          <p:cNvPr id="2" name="Rectangle 1"/>
          <p:cNvSpPr/>
          <p:nvPr/>
        </p:nvSpPr>
        <p:spPr>
          <a:xfrm>
            <a:off x="11749250" y="6412077"/>
            <a:ext cx="442750" cy="369332"/>
          </a:xfrm>
          <a:prstGeom prst="rect">
            <a:avLst/>
          </a:prstGeom>
        </p:spPr>
        <p:txBody>
          <a:bodyPr wrap="none">
            <a:spAutoFit/>
          </a:bodyPr>
          <a:lstStyle/>
          <a:p>
            <a:r>
              <a:rPr lang="en-US" dirty="0">
                <a:solidFill>
                  <a:schemeClr val="bg1"/>
                </a:solidFill>
              </a:rPr>
              <a:t>(9)</a:t>
            </a:r>
            <a:endParaRPr lang="en-US" dirty="0"/>
          </a:p>
        </p:txBody>
      </p:sp>
      <p:pic>
        <p:nvPicPr>
          <p:cNvPr id="10" name="Picture 2" descr="Image result for tree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49" y="407660"/>
            <a:ext cx="3577692" cy="2683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1877" y="162874"/>
            <a:ext cx="1024471" cy="1279560"/>
          </a:xfrm>
          <a:prstGeom prst="rect">
            <a:avLst/>
          </a:prstGeom>
        </p:spPr>
      </p:pic>
      <p:pic>
        <p:nvPicPr>
          <p:cNvPr id="9218" name="Picture 2" descr="Image result for tree and wa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2168" y="3078050"/>
            <a:ext cx="4395989" cy="3296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1470" y="3520921"/>
            <a:ext cx="6096000" cy="2677656"/>
          </a:xfrm>
          <a:prstGeom prst="rect">
            <a:avLst/>
          </a:prstGeom>
        </p:spPr>
        <p:txBody>
          <a:bodyPr>
            <a:spAutoFit/>
          </a:bodyPr>
          <a:lstStyle/>
          <a:p>
            <a:r>
              <a:rPr lang="en-US" sz="2400" dirty="0">
                <a:solidFill>
                  <a:schemeClr val="bg1"/>
                </a:solidFill>
              </a:rPr>
              <a:t>“It can unlock the door to true happiness. It is not someone’s theory or proposition. </a:t>
            </a:r>
          </a:p>
          <a:p>
            <a:endParaRPr lang="en-US" sz="2400" dirty="0">
              <a:solidFill>
                <a:schemeClr val="bg1"/>
              </a:solidFill>
            </a:endParaRPr>
          </a:p>
          <a:p>
            <a:r>
              <a:rPr lang="en-US" sz="2400" dirty="0">
                <a:solidFill>
                  <a:schemeClr val="bg1"/>
                </a:solidFill>
              </a:rPr>
              <a:t>It does not come from man at all. It springs from the pure and everlasting waters of the Creator of the universe, who knows truths we cannot even begin to comprehend.”</a:t>
            </a:r>
            <a:endParaRPr lang="en-US" sz="2400" i="1" dirty="0">
              <a:solidFill>
                <a:schemeClr val="bg1"/>
              </a:solidFill>
              <a:ea typeface="Wednesday" pitchFamily="2" charset="0"/>
            </a:endParaRPr>
          </a:p>
        </p:txBody>
      </p:sp>
    </p:spTree>
    <p:extLst>
      <p:ext uri="{BB962C8B-B14F-4D97-AF65-F5344CB8AC3E}">
        <p14:creationId xmlns:p14="http://schemas.microsoft.com/office/powerpoint/2010/main" val="1511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4886"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The Godhead</a:t>
            </a:r>
          </a:p>
        </p:txBody>
      </p:sp>
      <p:sp>
        <p:nvSpPr>
          <p:cNvPr id="6" name="TextBox 5"/>
          <p:cNvSpPr txBox="1"/>
          <p:nvPr/>
        </p:nvSpPr>
        <p:spPr>
          <a:xfrm>
            <a:off x="3048000" y="6411687"/>
            <a:ext cx="9144000" cy="369332"/>
          </a:xfrm>
          <a:prstGeom prst="rect">
            <a:avLst/>
          </a:prstGeom>
          <a:noFill/>
        </p:spPr>
        <p:txBody>
          <a:bodyPr wrap="square" rtlCol="0">
            <a:spAutoFit/>
          </a:bodyPr>
          <a:lstStyle/>
          <a:p>
            <a:pPr algn="r"/>
            <a:r>
              <a:rPr lang="en-US" dirty="0">
                <a:solidFill>
                  <a:schemeClr val="bg1"/>
                </a:solidFill>
                <a:ea typeface="Wednesday" pitchFamily="2" charset="0"/>
              </a:rPr>
              <a:t>(8)</a:t>
            </a:r>
          </a:p>
        </p:txBody>
      </p:sp>
      <p:sp>
        <p:nvSpPr>
          <p:cNvPr id="7" name="TextBox 6"/>
          <p:cNvSpPr txBox="1"/>
          <p:nvPr/>
        </p:nvSpPr>
        <p:spPr>
          <a:xfrm>
            <a:off x="283027" y="936171"/>
            <a:ext cx="6411687" cy="2246769"/>
          </a:xfrm>
          <a:prstGeom prst="rect">
            <a:avLst/>
          </a:prstGeom>
          <a:noFill/>
        </p:spPr>
        <p:txBody>
          <a:bodyPr wrap="square" rtlCol="0">
            <a:spAutoFit/>
          </a:bodyPr>
          <a:lstStyle/>
          <a:p>
            <a:r>
              <a:rPr lang="en-US" sz="2000" dirty="0">
                <a:solidFill>
                  <a:schemeClr val="bg1"/>
                </a:solidFill>
              </a:rPr>
              <a:t>“Some have interpreted this passage to mean that the Godhead-Father, Son, and Holy Ghost-are the same person, or three persons in one. </a:t>
            </a:r>
          </a:p>
          <a:p>
            <a:endParaRPr lang="en-US" sz="2000" dirty="0">
              <a:solidFill>
                <a:schemeClr val="bg1"/>
              </a:solidFill>
            </a:endParaRPr>
          </a:p>
          <a:p>
            <a:r>
              <a:rPr lang="en-US" sz="2000" dirty="0">
                <a:solidFill>
                  <a:schemeClr val="bg1"/>
                </a:solidFill>
              </a:rPr>
              <a:t>Paul is anxious to </a:t>
            </a:r>
            <a:r>
              <a:rPr lang="en-US" sz="2000" b="1" dirty="0">
                <a:solidFill>
                  <a:schemeClr val="bg1"/>
                </a:solidFill>
              </a:rPr>
              <a:t>combat</a:t>
            </a:r>
            <a:r>
              <a:rPr lang="en-US" sz="2000" dirty="0">
                <a:solidFill>
                  <a:schemeClr val="bg1"/>
                </a:solidFill>
              </a:rPr>
              <a:t> the heretical notion that Christ was not a physical being and that his bodily suffering, death, and resurrection were only fictional. </a:t>
            </a:r>
            <a:endParaRPr lang="en-US" sz="2000" dirty="0">
              <a:solidFill>
                <a:schemeClr val="bg1"/>
              </a:solidFill>
              <a:ea typeface="Wednesday" pitchFamily="2" charset="0"/>
            </a:endParaRPr>
          </a:p>
        </p:txBody>
      </p:sp>
      <p:sp>
        <p:nvSpPr>
          <p:cNvPr id="12" name="TextBox 11"/>
          <p:cNvSpPr txBox="1"/>
          <p:nvPr/>
        </p:nvSpPr>
        <p:spPr>
          <a:xfrm>
            <a:off x="0" y="6488668"/>
            <a:ext cx="9144000" cy="369332"/>
          </a:xfrm>
          <a:prstGeom prst="rect">
            <a:avLst/>
          </a:prstGeom>
          <a:noFill/>
        </p:spPr>
        <p:txBody>
          <a:bodyPr wrap="square" rtlCol="0">
            <a:spAutoFit/>
          </a:bodyPr>
          <a:lstStyle/>
          <a:p>
            <a:r>
              <a:rPr lang="en-US" dirty="0">
                <a:solidFill>
                  <a:schemeClr val="bg1"/>
                </a:solidFill>
                <a:ea typeface="Wednesday" pitchFamily="2" charset="0"/>
              </a:rPr>
              <a:t>Colossians 2:9</a:t>
            </a:r>
          </a:p>
        </p:txBody>
      </p:sp>
      <p:sp>
        <p:nvSpPr>
          <p:cNvPr id="2" name="Rectangle 1"/>
          <p:cNvSpPr/>
          <p:nvPr/>
        </p:nvSpPr>
        <p:spPr>
          <a:xfrm>
            <a:off x="5780315" y="4057081"/>
            <a:ext cx="6096000" cy="2677656"/>
          </a:xfrm>
          <a:prstGeom prst="rect">
            <a:avLst/>
          </a:prstGeom>
        </p:spPr>
        <p:txBody>
          <a:bodyPr>
            <a:spAutoFit/>
          </a:bodyPr>
          <a:lstStyle/>
          <a:p>
            <a:r>
              <a:rPr lang="en-US" sz="2400" dirty="0">
                <a:solidFill>
                  <a:schemeClr val="bg1"/>
                </a:solidFill>
              </a:rPr>
              <a:t>In countering this false notion, and in order to emphasize the supremacy of the Savior above man and angels, Paul teaches that the </a:t>
            </a:r>
            <a:r>
              <a:rPr lang="en-US" sz="2400" dirty="0" err="1">
                <a:solidFill>
                  <a:schemeClr val="bg1"/>
                </a:solidFill>
              </a:rPr>
              <a:t>fulness</a:t>
            </a:r>
            <a:r>
              <a:rPr lang="en-US" sz="2400" dirty="0">
                <a:solidFill>
                  <a:schemeClr val="bg1"/>
                </a:solidFill>
              </a:rPr>
              <a:t> of the Godhead's glory, honor, and power is in Christ physically, or bodily-that is, nothing is lacking in the Savior that requires man to seek some other source or means of salvation."</a:t>
            </a:r>
            <a:endParaRPr lang="en-US" sz="2400" dirty="0"/>
          </a:p>
        </p:txBody>
      </p:sp>
      <p:pic>
        <p:nvPicPr>
          <p:cNvPr id="7170" name="Picture 2" descr="Image result for three roots one 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792" y="965427"/>
            <a:ext cx="2247900" cy="29241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hree tree panel art"/>
          <p:cNvPicPr>
            <a:picLocks noChangeAspect="1" noChangeArrowheads="1"/>
          </p:cNvPicPr>
          <p:nvPr/>
        </p:nvPicPr>
        <p:blipFill rotWithShape="1">
          <a:blip r:embed="rId5">
            <a:extLst>
              <a:ext uri="{28A0092B-C50C-407E-A947-70E740481C1C}">
                <a14:useLocalDpi xmlns:a14="http://schemas.microsoft.com/office/drawing/2010/main" val="0"/>
              </a:ext>
            </a:extLst>
          </a:blip>
          <a:srcRect r="65238"/>
          <a:stretch/>
        </p:blipFill>
        <p:spPr bwMode="auto">
          <a:xfrm>
            <a:off x="1499507" y="3404508"/>
            <a:ext cx="993322"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three tree panel art"/>
          <p:cNvPicPr>
            <a:picLocks noChangeAspect="1" noChangeArrowheads="1"/>
          </p:cNvPicPr>
          <p:nvPr/>
        </p:nvPicPr>
        <p:blipFill rotWithShape="1">
          <a:blip r:embed="rId5">
            <a:extLst>
              <a:ext uri="{28A0092B-C50C-407E-A947-70E740481C1C}">
                <a14:useLocalDpi xmlns:a14="http://schemas.microsoft.com/office/drawing/2010/main" val="0"/>
              </a:ext>
            </a:extLst>
          </a:blip>
          <a:srcRect l="32857" t="857" r="32476"/>
          <a:stretch/>
        </p:blipFill>
        <p:spPr bwMode="auto">
          <a:xfrm>
            <a:off x="2416628" y="3407227"/>
            <a:ext cx="990600" cy="28330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three tree panel art"/>
          <p:cNvPicPr>
            <a:picLocks noChangeAspect="1" noChangeArrowheads="1"/>
          </p:cNvPicPr>
          <p:nvPr/>
        </p:nvPicPr>
        <p:blipFill rotWithShape="1">
          <a:blip r:embed="rId5">
            <a:extLst>
              <a:ext uri="{28A0092B-C50C-407E-A947-70E740481C1C}">
                <a14:useLocalDpi xmlns:a14="http://schemas.microsoft.com/office/drawing/2010/main" val="0"/>
              </a:ext>
            </a:extLst>
          </a:blip>
          <a:srcRect l="66000" t="857"/>
          <a:stretch/>
        </p:blipFill>
        <p:spPr bwMode="auto">
          <a:xfrm>
            <a:off x="3331028" y="3418114"/>
            <a:ext cx="971549" cy="283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875E-6 -1.11111E-6 L -0.0931 -1.11111E-6 " pathEditMode="relative" rAng="0" ptsTypes="AA">
                                      <p:cBhvr>
                                        <p:cTn id="8" dur="2000" fill="hold"/>
                                        <p:tgtEl>
                                          <p:spTgt spid="7172"/>
                                        </p:tgtEl>
                                        <p:attrNameLst>
                                          <p:attrName>ppt_x</p:attrName>
                                          <p:attrName>ppt_y</p:attrName>
                                        </p:attrNameLst>
                                      </p:cBhvr>
                                      <p:rCtr x="-4661" y="0"/>
                                    </p:animMotion>
                                  </p:childTnLst>
                                </p:cTn>
                              </p:par>
                              <p:par>
                                <p:cTn id="9" presetID="42" presetClass="path" presetSubtype="0" accel="50000" decel="50000" fill="hold" nodeType="withEffect">
                                  <p:stCondLst>
                                    <p:cond delay="0"/>
                                  </p:stCondLst>
                                  <p:childTnLst>
                                    <p:animMotion origin="layout" path="M -8.33333E-7 -1.11111E-6 L 0.0888 -1.11111E-6 " pathEditMode="relative" rAng="0" ptsTypes="AA">
                                      <p:cBhvr>
                                        <p:cTn id="10" dur="2000" fill="hold"/>
                                        <p:tgtEl>
                                          <p:spTgt spid="15"/>
                                        </p:tgtEl>
                                        <p:attrNameLst>
                                          <p:attrName>ppt_x</p:attrName>
                                          <p:attrName>ppt_y</p:attrName>
                                        </p:attrNameLst>
                                      </p:cBhvr>
                                      <p:rCtr x="4440"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Let No Man Beguile You</a:t>
            </a:r>
          </a:p>
        </p:txBody>
      </p:sp>
      <p:sp>
        <p:nvSpPr>
          <p:cNvPr id="6" name="TextBox 5"/>
          <p:cNvSpPr txBox="1"/>
          <p:nvPr/>
        </p:nvSpPr>
        <p:spPr>
          <a:xfrm>
            <a:off x="0" y="6488668"/>
            <a:ext cx="9144000" cy="369332"/>
          </a:xfrm>
          <a:prstGeom prst="rect">
            <a:avLst/>
          </a:prstGeom>
          <a:noFill/>
        </p:spPr>
        <p:txBody>
          <a:bodyPr wrap="square" rtlCol="0">
            <a:spAutoFit/>
          </a:bodyPr>
          <a:lstStyle/>
          <a:p>
            <a:r>
              <a:rPr lang="en-US" dirty="0">
                <a:solidFill>
                  <a:schemeClr val="bg1"/>
                </a:solidFill>
                <a:ea typeface="Wednesday" pitchFamily="2" charset="0"/>
              </a:rPr>
              <a:t>Colossians 2:18</a:t>
            </a:r>
          </a:p>
        </p:txBody>
      </p:sp>
      <p:sp>
        <p:nvSpPr>
          <p:cNvPr id="7" name="TextBox 6"/>
          <p:cNvSpPr txBox="1"/>
          <p:nvPr/>
        </p:nvSpPr>
        <p:spPr>
          <a:xfrm>
            <a:off x="463639" y="1371600"/>
            <a:ext cx="5022761" cy="1938992"/>
          </a:xfrm>
          <a:prstGeom prst="rect">
            <a:avLst/>
          </a:prstGeom>
          <a:noFill/>
        </p:spPr>
        <p:txBody>
          <a:bodyPr wrap="square" rtlCol="0">
            <a:spAutoFit/>
          </a:bodyPr>
          <a:lstStyle/>
          <a:p>
            <a:r>
              <a:rPr lang="en-US" sz="2400" dirty="0">
                <a:solidFill>
                  <a:schemeClr val="bg1"/>
                </a:solidFill>
                <a:ea typeface="Wednesday" pitchFamily="2" charset="0"/>
              </a:rPr>
              <a:t>“Let no man beguile you of your reward in a voluntary humility and worshipping of angel, intruding into those things which he hath not seen, vainly puffed up by his fleshly mind.” </a:t>
            </a:r>
          </a:p>
        </p:txBody>
      </p:sp>
      <p:pic>
        <p:nvPicPr>
          <p:cNvPr id="3" name="Picture 2">
            <a:extLst>
              <a:ext uri="{FF2B5EF4-FFF2-40B4-BE49-F238E27FC236}">
                <a16:creationId xmlns:a16="http://schemas.microsoft.com/office/drawing/2014/main" id="{80B9B0FD-9D88-4497-ABD4-FC5C61DC4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73" y="1681817"/>
            <a:ext cx="5718075" cy="3907145"/>
          </a:xfrm>
          <a:prstGeom prst="rect">
            <a:avLst/>
          </a:prstGeom>
        </p:spPr>
      </p:pic>
    </p:spTree>
    <p:extLst>
      <p:ext uri="{BB962C8B-B14F-4D97-AF65-F5344CB8AC3E}">
        <p14:creationId xmlns:p14="http://schemas.microsoft.com/office/powerpoint/2010/main" val="138001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6878"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Paul’s warning</a:t>
            </a:r>
          </a:p>
        </p:txBody>
      </p:sp>
      <p:sp>
        <p:nvSpPr>
          <p:cNvPr id="6" name="TextBox 5"/>
          <p:cNvSpPr txBox="1"/>
          <p:nvPr/>
        </p:nvSpPr>
        <p:spPr>
          <a:xfrm>
            <a:off x="0"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2:21-22, 23</a:t>
            </a:r>
          </a:p>
        </p:txBody>
      </p:sp>
      <p:sp>
        <p:nvSpPr>
          <p:cNvPr id="7" name="TextBox 6"/>
          <p:cNvSpPr txBox="1"/>
          <p:nvPr/>
        </p:nvSpPr>
        <p:spPr>
          <a:xfrm>
            <a:off x="5819105" y="3284114"/>
            <a:ext cx="6016580" cy="584775"/>
          </a:xfrm>
          <a:prstGeom prst="rect">
            <a:avLst/>
          </a:prstGeom>
          <a:noFill/>
        </p:spPr>
        <p:txBody>
          <a:bodyPr wrap="square" rtlCol="0">
            <a:spAutoFit/>
          </a:bodyPr>
          <a:lstStyle/>
          <a:p>
            <a:r>
              <a:rPr lang="en-US" sz="3200" dirty="0">
                <a:solidFill>
                  <a:schemeClr val="bg1"/>
                </a:solidFill>
                <a:effectLst>
                  <a:glow rad="139700">
                    <a:schemeClr val="accent5">
                      <a:satMod val="175000"/>
                      <a:alpha val="40000"/>
                    </a:schemeClr>
                  </a:glow>
                </a:effectLst>
                <a:ea typeface="Wednesday" pitchFamily="2" charset="0"/>
              </a:rPr>
              <a:t>“Touch not; taste not; handle not:</a:t>
            </a:r>
          </a:p>
        </p:txBody>
      </p:sp>
      <p:sp>
        <p:nvSpPr>
          <p:cNvPr id="8" name="TextBox 7"/>
          <p:cNvSpPr txBox="1"/>
          <p:nvPr/>
        </p:nvSpPr>
        <p:spPr>
          <a:xfrm>
            <a:off x="5602310" y="4650346"/>
            <a:ext cx="5764368" cy="830997"/>
          </a:xfrm>
          <a:prstGeom prst="rect">
            <a:avLst/>
          </a:prstGeom>
          <a:noFill/>
        </p:spPr>
        <p:txBody>
          <a:bodyPr wrap="square" rtlCol="0">
            <a:spAutoFit/>
          </a:bodyPr>
          <a:lstStyle/>
          <a:p>
            <a:r>
              <a:rPr lang="en-US" sz="2400" dirty="0">
                <a:solidFill>
                  <a:schemeClr val="bg1"/>
                </a:solidFill>
                <a:ea typeface="Wednesday" pitchFamily="2" charset="0"/>
              </a:rPr>
              <a:t>…Which all are to perish with the using; after the commandments and doctrines of men?”</a:t>
            </a:r>
          </a:p>
        </p:txBody>
      </p:sp>
      <p:sp>
        <p:nvSpPr>
          <p:cNvPr id="9" name="TextBox 8"/>
          <p:cNvSpPr txBox="1"/>
          <p:nvPr/>
        </p:nvSpPr>
        <p:spPr>
          <a:xfrm>
            <a:off x="957330" y="949817"/>
            <a:ext cx="6087706" cy="1200329"/>
          </a:xfrm>
          <a:prstGeom prst="rect">
            <a:avLst/>
          </a:prstGeom>
          <a:noFill/>
        </p:spPr>
        <p:txBody>
          <a:bodyPr wrap="square" rtlCol="0">
            <a:spAutoFit/>
          </a:bodyPr>
          <a:lstStyle/>
          <a:p>
            <a:r>
              <a:rPr lang="en-US" sz="2400" dirty="0">
                <a:solidFill>
                  <a:schemeClr val="bg1"/>
                </a:solidFill>
                <a:ea typeface="Wednesday" pitchFamily="2" charset="0"/>
              </a:rPr>
              <a:t>“Wherefore if ye be dead with Christ from the rudiments of the world, why, as though living in the world, are ye subject to ordinances…</a:t>
            </a:r>
          </a:p>
        </p:txBody>
      </p:sp>
      <p:pic>
        <p:nvPicPr>
          <p:cNvPr id="3" name="Picture 2">
            <a:extLst>
              <a:ext uri="{FF2B5EF4-FFF2-40B4-BE49-F238E27FC236}">
                <a16:creationId xmlns:a16="http://schemas.microsoft.com/office/drawing/2014/main" id="{E40980D8-1ABF-488F-84FF-11772AEB6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57" y="3065138"/>
            <a:ext cx="4126992" cy="3096768"/>
          </a:xfrm>
          <a:prstGeom prst="rect">
            <a:avLst/>
          </a:prstGeom>
        </p:spPr>
      </p:pic>
    </p:spTree>
    <p:extLst>
      <p:ext uri="{BB962C8B-B14F-4D97-AF65-F5344CB8AC3E}">
        <p14:creationId xmlns:p14="http://schemas.microsoft.com/office/powerpoint/2010/main" val="37905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1121"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Walk in Him</a:t>
            </a:r>
          </a:p>
        </p:txBody>
      </p:sp>
      <p:sp>
        <p:nvSpPr>
          <p:cNvPr id="6" name="TextBox 5"/>
          <p:cNvSpPr txBox="1"/>
          <p:nvPr/>
        </p:nvSpPr>
        <p:spPr>
          <a:xfrm>
            <a:off x="94445"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3:2</a:t>
            </a:r>
          </a:p>
        </p:txBody>
      </p:sp>
      <p:sp>
        <p:nvSpPr>
          <p:cNvPr id="10" name="TextBox 9"/>
          <p:cNvSpPr txBox="1"/>
          <p:nvPr/>
        </p:nvSpPr>
        <p:spPr>
          <a:xfrm>
            <a:off x="349876" y="794197"/>
            <a:ext cx="3886200" cy="1569660"/>
          </a:xfrm>
          <a:prstGeom prst="rect">
            <a:avLst/>
          </a:prstGeom>
          <a:noFill/>
        </p:spPr>
        <p:txBody>
          <a:bodyPr wrap="square" rtlCol="0">
            <a:spAutoFit/>
          </a:bodyPr>
          <a:lstStyle/>
          <a:p>
            <a:r>
              <a:rPr lang="en-US" sz="2400" dirty="0">
                <a:solidFill>
                  <a:schemeClr val="bg1"/>
                </a:solidFill>
                <a:ea typeface="Wednesday" pitchFamily="2" charset="0"/>
              </a:rPr>
              <a:t>The saints were admonished to hold fast to Him, to set their affections on Him, and to “Walk…in Him</a:t>
            </a:r>
          </a:p>
        </p:txBody>
      </p:sp>
      <p:sp>
        <p:nvSpPr>
          <p:cNvPr id="11" name="TextBox 10"/>
          <p:cNvSpPr txBox="1"/>
          <p:nvPr/>
        </p:nvSpPr>
        <p:spPr>
          <a:xfrm>
            <a:off x="5577626" y="4423894"/>
            <a:ext cx="5163354" cy="830997"/>
          </a:xfrm>
          <a:prstGeom prst="rect">
            <a:avLst/>
          </a:prstGeom>
          <a:noFill/>
        </p:spPr>
        <p:txBody>
          <a:bodyPr wrap="square" rtlCol="0">
            <a:spAutoFit/>
          </a:bodyPr>
          <a:lstStyle/>
          <a:p>
            <a:r>
              <a:rPr lang="en-US" sz="2400" dirty="0">
                <a:solidFill>
                  <a:schemeClr val="bg1"/>
                </a:solidFill>
                <a:ea typeface="Wednesday" pitchFamily="2" charset="0"/>
              </a:rPr>
              <a:t>“Set your affection (mind) on things above, not on things on the earth.”</a:t>
            </a:r>
          </a:p>
        </p:txBody>
      </p:sp>
      <p:pic>
        <p:nvPicPr>
          <p:cNvPr id="3" name="Picture 2">
            <a:extLst>
              <a:ext uri="{FF2B5EF4-FFF2-40B4-BE49-F238E27FC236}">
                <a16:creationId xmlns:a16="http://schemas.microsoft.com/office/drawing/2014/main" id="{372B0F25-0D97-4C47-84F6-FE8D748C1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942" y="1036073"/>
            <a:ext cx="5516799" cy="2667825"/>
          </a:xfrm>
          <a:prstGeom prst="rect">
            <a:avLst/>
          </a:prstGeom>
        </p:spPr>
      </p:pic>
      <p:pic>
        <p:nvPicPr>
          <p:cNvPr id="7" name="Picture 6">
            <a:extLst>
              <a:ext uri="{FF2B5EF4-FFF2-40B4-BE49-F238E27FC236}">
                <a16:creationId xmlns:a16="http://schemas.microsoft.com/office/drawing/2014/main" id="{F55A9D0B-536D-4F82-866C-9BE55CE92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381" y="2785594"/>
            <a:ext cx="2181225" cy="3276600"/>
          </a:xfrm>
          <a:prstGeom prst="rect">
            <a:avLst/>
          </a:prstGeom>
        </p:spPr>
      </p:pic>
    </p:spTree>
    <p:extLst>
      <p:ext uri="{BB962C8B-B14F-4D97-AF65-F5344CB8AC3E}">
        <p14:creationId xmlns:p14="http://schemas.microsoft.com/office/powerpoint/2010/main" val="20185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7" y="901749"/>
            <a:ext cx="3530851" cy="1754326"/>
          </a:xfrm>
          <a:prstGeom prst="rect">
            <a:avLst/>
          </a:prstGeom>
          <a:noFill/>
        </p:spPr>
        <p:txBody>
          <a:bodyPr wrap="square" rtlCol="0">
            <a:spAutoFit/>
          </a:bodyPr>
          <a:lstStyle/>
          <a:p>
            <a:r>
              <a:rPr lang="en-US" dirty="0">
                <a:solidFill>
                  <a:schemeClr val="bg1"/>
                </a:solidFill>
              </a:rPr>
              <a:t>This letter was written during his first Roman imprisonment to the saints in Colossae.</a:t>
            </a:r>
          </a:p>
          <a:p>
            <a:endParaRPr lang="en-US" dirty="0">
              <a:solidFill>
                <a:schemeClr val="bg1"/>
              </a:solidFill>
            </a:endParaRPr>
          </a:p>
          <a:p>
            <a:r>
              <a:rPr lang="en-US" dirty="0">
                <a:solidFill>
                  <a:schemeClr val="bg1"/>
                </a:solidFill>
              </a:rPr>
              <a:t>This letter was also to be read to the Saints in Laodicea</a:t>
            </a:r>
          </a:p>
        </p:txBody>
      </p:sp>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a:solidFill>
                  <a:schemeClr val="bg1"/>
                </a:solidFill>
                <a:latin typeface="Tempus Sans ITC" panose="04020404030D07020202" pitchFamily="82" charset="0"/>
              </a:rPr>
              <a:t>Colossians</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5347580" y="5640029"/>
            <a:ext cx="6096000" cy="646331"/>
          </a:xfrm>
          <a:prstGeom prst="rect">
            <a:avLst/>
          </a:prstGeom>
        </p:spPr>
        <p:txBody>
          <a:bodyPr>
            <a:spAutoFit/>
          </a:bodyPr>
          <a:lstStyle/>
          <a:p>
            <a:r>
              <a:rPr lang="en-US" dirty="0" err="1">
                <a:solidFill>
                  <a:schemeClr val="bg1"/>
                </a:solidFill>
              </a:rPr>
              <a:t>Colosse</a:t>
            </a:r>
            <a:r>
              <a:rPr lang="en-US" dirty="0">
                <a:solidFill>
                  <a:schemeClr val="bg1"/>
                </a:solidFill>
              </a:rPr>
              <a:t> and larger neighboring cities of Hierapolis and Laodicea was a successful mercantile city in Asia Minor.</a:t>
            </a:r>
          </a:p>
        </p:txBody>
      </p:sp>
      <p:grpSp>
        <p:nvGrpSpPr>
          <p:cNvPr id="10" name="Group 9"/>
          <p:cNvGrpSpPr/>
          <p:nvPr/>
        </p:nvGrpSpPr>
        <p:grpSpPr>
          <a:xfrm>
            <a:off x="4798336" y="1231270"/>
            <a:ext cx="7232210" cy="4001632"/>
            <a:chOff x="4182701" y="1683944"/>
            <a:chExt cx="7232210" cy="4001632"/>
          </a:xfrm>
        </p:grpSpPr>
        <p:grpSp>
          <p:nvGrpSpPr>
            <p:cNvPr id="50" name="Group 49"/>
            <p:cNvGrpSpPr/>
            <p:nvPr/>
          </p:nvGrpSpPr>
          <p:grpSpPr>
            <a:xfrm>
              <a:off x="4182701" y="1683944"/>
              <a:ext cx="7232210" cy="4001632"/>
              <a:chOff x="588475" y="570368"/>
              <a:chExt cx="7232210" cy="4001632"/>
            </a:xfrm>
          </p:grpSpPr>
          <p:sp>
            <p:nvSpPr>
              <p:cNvPr id="51" name="Rectangle 50"/>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1"/>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3"/>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4"/>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6"/>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7"/>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0"/>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1"/>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12"/>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ame 61"/>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64" name="TextBox 63"/>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65" name="TextBox 64"/>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66" name="Group 65"/>
              <p:cNvGrpSpPr/>
              <p:nvPr/>
            </p:nvGrpSpPr>
            <p:grpSpPr>
              <a:xfrm>
                <a:off x="696146" y="884113"/>
                <a:ext cx="607553" cy="341122"/>
                <a:chOff x="2515892" y="1363947"/>
                <a:chExt cx="607553" cy="341122"/>
              </a:xfrm>
            </p:grpSpPr>
            <p:sp>
              <p:nvSpPr>
                <p:cNvPr id="84" name="TextBox 83"/>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123" name="5-Point Star 20"/>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68" name="TextBox 67"/>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69" name="TextBox 68"/>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70" name="TextBox 69"/>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71" name="TextBox 70"/>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72" name="TextBox 71"/>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73" name="TextBox 72"/>
              <p:cNvSpPr txBox="1"/>
              <p:nvPr/>
            </p:nvSpPr>
            <p:spPr>
              <a:xfrm>
                <a:off x="3826600" y="3002732"/>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74" name="TextBox 73"/>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75" name="Group 74"/>
              <p:cNvGrpSpPr/>
              <p:nvPr/>
            </p:nvGrpSpPr>
            <p:grpSpPr>
              <a:xfrm>
                <a:off x="6715191" y="3852140"/>
                <a:ext cx="717704" cy="286802"/>
                <a:chOff x="2523556" y="1418267"/>
                <a:chExt cx="607553" cy="286802"/>
              </a:xfrm>
            </p:grpSpPr>
            <p:sp>
              <p:nvSpPr>
                <p:cNvPr id="82" name="TextBox 81"/>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83" name="5-Point Star 32"/>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76" name="Freeform 21"/>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78" name="5-Point Star 35"/>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9" name="Group 78"/>
              <p:cNvGrpSpPr/>
              <p:nvPr/>
            </p:nvGrpSpPr>
            <p:grpSpPr>
              <a:xfrm>
                <a:off x="5094621" y="2213464"/>
                <a:ext cx="916880" cy="341122"/>
                <a:chOff x="3176795" y="1499749"/>
                <a:chExt cx="916880" cy="341122"/>
              </a:xfrm>
            </p:grpSpPr>
            <p:sp>
              <p:nvSpPr>
                <p:cNvPr id="80" name="TextBox 79"/>
                <p:cNvSpPr txBox="1"/>
                <p:nvPr/>
              </p:nvSpPr>
              <p:spPr>
                <a:xfrm>
                  <a:off x="3176795" y="1499749"/>
                  <a:ext cx="916880" cy="276999"/>
                </a:xfrm>
                <a:prstGeom prst="rect">
                  <a:avLst/>
                </a:prstGeom>
                <a:noFill/>
              </p:spPr>
              <p:txBody>
                <a:bodyPr wrap="square" rtlCol="0">
                  <a:spAutoFit/>
                </a:bodyPr>
                <a:lstStyle/>
                <a:p>
                  <a:r>
                    <a:rPr lang="en-US" sz="1200" dirty="0"/>
                    <a:t>Colossae</a:t>
                  </a:r>
                </a:p>
              </p:txBody>
            </p:sp>
            <p:sp>
              <p:nvSpPr>
                <p:cNvPr id="81" name="5-Point Star 38"/>
                <p:cNvSpPr/>
                <p:nvPr/>
              </p:nvSpPr>
              <p:spPr>
                <a:xfrm>
                  <a:off x="3511236" y="1710242"/>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5-Point Star 38"/>
            <p:cNvSpPr/>
            <p:nvPr/>
          </p:nvSpPr>
          <p:spPr>
            <a:xfrm>
              <a:off x="8732068" y="3554131"/>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8153184" y="3588082"/>
              <a:ext cx="916880" cy="276999"/>
            </a:xfrm>
            <a:prstGeom prst="rect">
              <a:avLst/>
            </a:prstGeom>
            <a:noFill/>
          </p:spPr>
          <p:txBody>
            <a:bodyPr wrap="square" rtlCol="0">
              <a:spAutoFit/>
            </a:bodyPr>
            <a:lstStyle/>
            <a:p>
              <a:r>
                <a:rPr lang="en-US" sz="1200" dirty="0"/>
                <a:t>Laodicea</a:t>
              </a:r>
            </a:p>
          </p:txBody>
        </p:sp>
      </p:grpSp>
      <p:pic>
        <p:nvPicPr>
          <p:cNvPr id="4" name="Picture 3">
            <a:extLst>
              <a:ext uri="{FF2B5EF4-FFF2-40B4-BE49-F238E27FC236}">
                <a16:creationId xmlns:a16="http://schemas.microsoft.com/office/drawing/2014/main" id="{EFC51A87-73A9-4237-B9E1-1F8C8FE5B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95" y="3208308"/>
            <a:ext cx="4267200" cy="303530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1121"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Do Not Punish the Body</a:t>
            </a:r>
          </a:p>
        </p:txBody>
      </p:sp>
      <p:sp>
        <p:nvSpPr>
          <p:cNvPr id="6" name="TextBox 5"/>
          <p:cNvSpPr txBox="1"/>
          <p:nvPr/>
        </p:nvSpPr>
        <p:spPr>
          <a:xfrm>
            <a:off x="0"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3:5</a:t>
            </a:r>
          </a:p>
        </p:txBody>
      </p:sp>
      <p:sp>
        <p:nvSpPr>
          <p:cNvPr id="10" name="TextBox 9"/>
          <p:cNvSpPr txBox="1"/>
          <p:nvPr/>
        </p:nvSpPr>
        <p:spPr>
          <a:xfrm>
            <a:off x="633211" y="1206321"/>
            <a:ext cx="4840310" cy="2308324"/>
          </a:xfrm>
          <a:prstGeom prst="rect">
            <a:avLst/>
          </a:prstGeom>
          <a:noFill/>
        </p:spPr>
        <p:txBody>
          <a:bodyPr wrap="square" rtlCol="0">
            <a:spAutoFit/>
          </a:bodyPr>
          <a:lstStyle/>
          <a:p>
            <a:r>
              <a:rPr lang="en-US" sz="2400" dirty="0">
                <a:solidFill>
                  <a:schemeClr val="bg1"/>
                </a:solidFill>
                <a:ea typeface="Wednesday" pitchFamily="2" charset="0"/>
              </a:rPr>
              <a:t>Paul denounced the doctrine of body-abasement or asceticism. </a:t>
            </a:r>
          </a:p>
          <a:p>
            <a:endParaRPr lang="en-US" sz="2400" dirty="0">
              <a:solidFill>
                <a:schemeClr val="bg1"/>
              </a:solidFill>
              <a:ea typeface="Wednesday" pitchFamily="2" charset="0"/>
            </a:endParaRPr>
          </a:p>
          <a:p>
            <a:r>
              <a:rPr lang="en-US" sz="2400" dirty="0">
                <a:solidFill>
                  <a:schemeClr val="bg1"/>
                </a:solidFill>
                <a:ea typeface="Wednesday" pitchFamily="2" charset="0"/>
              </a:rPr>
              <a:t>He declared that the saints were not to punish the body, rather to mortify (put to death) the evils of the flesh.</a:t>
            </a:r>
          </a:p>
        </p:txBody>
      </p:sp>
      <p:sp>
        <p:nvSpPr>
          <p:cNvPr id="7" name="TextBox 6"/>
          <p:cNvSpPr txBox="1"/>
          <p:nvPr/>
        </p:nvSpPr>
        <p:spPr>
          <a:xfrm>
            <a:off x="6981422" y="1294326"/>
            <a:ext cx="4274713" cy="5016758"/>
          </a:xfrm>
          <a:prstGeom prst="rect">
            <a:avLst/>
          </a:prstGeom>
          <a:solidFill>
            <a:schemeClr val="accent5">
              <a:lumMod val="20000"/>
              <a:lumOff val="80000"/>
            </a:schemeClr>
          </a:solidFill>
          <a:ln w="57150">
            <a:solidFill>
              <a:schemeClr val="tx1"/>
            </a:solidFill>
          </a:ln>
        </p:spPr>
        <p:txBody>
          <a:bodyPr wrap="square" rtlCol="0">
            <a:spAutoFit/>
          </a:bodyPr>
          <a:lstStyle/>
          <a:p>
            <a:r>
              <a:rPr lang="en-US" sz="1600" dirty="0">
                <a:solidFill>
                  <a:schemeClr val="bg1"/>
                </a:solidFill>
                <a:ea typeface="Wednesday" pitchFamily="2" charset="0"/>
              </a:rPr>
              <a:t>“</a:t>
            </a:r>
            <a:r>
              <a:rPr lang="en-US" sz="1600" b="1" dirty="0"/>
              <a:t>Asceticism</a:t>
            </a:r>
            <a:r>
              <a:rPr lang="en-US" sz="1600" dirty="0"/>
              <a:t> (from the </a:t>
            </a:r>
            <a:r>
              <a:rPr lang="en-US" sz="1600" dirty="0" err="1"/>
              <a:t>Grek</a:t>
            </a:r>
            <a:r>
              <a:rPr lang="en-US" sz="1600" dirty="0"/>
              <a:t>: </a:t>
            </a:r>
            <a:r>
              <a:rPr lang="el-GR" sz="1600" dirty="0"/>
              <a:t>ἄσκησις</a:t>
            </a:r>
            <a:r>
              <a:rPr lang="en-US" sz="1600" dirty="0"/>
              <a:t>, </a:t>
            </a:r>
            <a:r>
              <a:rPr lang="en-US" sz="1600" i="1" dirty="0" err="1"/>
              <a:t>áskēsis</a:t>
            </a:r>
            <a:r>
              <a:rPr lang="en-US" sz="1600" dirty="0"/>
              <a:t>, "exercise" or "training") describes a lifestyle characterized by abstinence from various worldly pleasures, often with the aim of pursuing religious and spiritual goals. </a:t>
            </a:r>
          </a:p>
          <a:p>
            <a:endParaRPr lang="en-US" sz="1600" dirty="0"/>
          </a:p>
          <a:p>
            <a:r>
              <a:rPr lang="en-US" sz="1600" dirty="0"/>
              <a:t>Many religious traditions (e.g. Buddhism, Jainism, the Christian Desert Fathers) include practices that involve restraint with respect to actions of body, speech, and mind. </a:t>
            </a:r>
          </a:p>
          <a:p>
            <a:endParaRPr lang="en-US" sz="1600" dirty="0"/>
          </a:p>
          <a:p>
            <a:r>
              <a:rPr lang="en-US" sz="1600" dirty="0"/>
              <a:t>The founders and earliest practitioners of these religions lived extremely austere lifestyles, refraining from sensual pleasures and the accumulation of material wealth.</a:t>
            </a:r>
          </a:p>
          <a:p>
            <a:endParaRPr lang="en-US" sz="1600" dirty="0"/>
          </a:p>
          <a:p>
            <a:r>
              <a:rPr lang="en-US" sz="1600" dirty="0"/>
              <a:t>They practiced asceticism not as a rejection of the enjoyment of life, or because the practices themselves are virtuous, but as an aid in the pursuit of salvation or liberation. (10)</a:t>
            </a:r>
            <a:endParaRPr lang="en-US" sz="1600" dirty="0">
              <a:solidFill>
                <a:schemeClr val="bg1"/>
              </a:solidFill>
              <a:ea typeface="Wednesday" pitchFamily="2" charset="0"/>
            </a:endParaRPr>
          </a:p>
        </p:txBody>
      </p:sp>
      <p:pic>
        <p:nvPicPr>
          <p:cNvPr id="3" name="Picture 2">
            <a:extLst>
              <a:ext uri="{FF2B5EF4-FFF2-40B4-BE49-F238E27FC236}">
                <a16:creationId xmlns:a16="http://schemas.microsoft.com/office/drawing/2014/main" id="{2FA4FF33-AA82-4A86-AD6E-3788D5582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6504" y="3700947"/>
            <a:ext cx="4359496" cy="2454235"/>
          </a:xfrm>
          <a:prstGeom prst="rect">
            <a:avLst/>
          </a:prstGeom>
        </p:spPr>
      </p:pic>
    </p:spTree>
    <p:extLst>
      <p:ext uri="{BB962C8B-B14F-4D97-AF65-F5344CB8AC3E}">
        <p14:creationId xmlns:p14="http://schemas.microsoft.com/office/powerpoint/2010/main" val="19668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152" y="164206"/>
            <a:ext cx="12101848"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Out with the Old in with the New</a:t>
            </a:r>
          </a:p>
        </p:txBody>
      </p:sp>
      <p:sp>
        <p:nvSpPr>
          <p:cNvPr id="6" name="TextBox 5"/>
          <p:cNvSpPr txBox="1"/>
          <p:nvPr/>
        </p:nvSpPr>
        <p:spPr>
          <a:xfrm>
            <a:off x="0"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3:9-10</a:t>
            </a:r>
          </a:p>
        </p:txBody>
      </p:sp>
      <p:sp>
        <p:nvSpPr>
          <p:cNvPr id="10" name="TextBox 9"/>
          <p:cNvSpPr txBox="1"/>
          <p:nvPr/>
        </p:nvSpPr>
        <p:spPr>
          <a:xfrm>
            <a:off x="1676399" y="1219201"/>
            <a:ext cx="5056909" cy="1384995"/>
          </a:xfrm>
          <a:prstGeom prst="rect">
            <a:avLst/>
          </a:prstGeom>
          <a:noFill/>
        </p:spPr>
        <p:txBody>
          <a:bodyPr wrap="square" rtlCol="0">
            <a:spAutoFit/>
          </a:bodyPr>
          <a:lstStyle/>
          <a:p>
            <a:r>
              <a:rPr lang="en-US" sz="2800" dirty="0">
                <a:solidFill>
                  <a:schemeClr val="bg1"/>
                </a:solidFill>
                <a:ea typeface="Wednesday" pitchFamily="2" charset="0"/>
              </a:rPr>
              <a:t>Lie not one to another, seeing that ye have put off the old man with his deeds;</a:t>
            </a:r>
          </a:p>
        </p:txBody>
      </p:sp>
      <p:sp>
        <p:nvSpPr>
          <p:cNvPr id="8" name="TextBox 7"/>
          <p:cNvSpPr txBox="1"/>
          <p:nvPr/>
        </p:nvSpPr>
        <p:spPr>
          <a:xfrm>
            <a:off x="6106048" y="3296163"/>
            <a:ext cx="4855336" cy="1815882"/>
          </a:xfrm>
          <a:prstGeom prst="rect">
            <a:avLst/>
          </a:prstGeom>
          <a:noFill/>
        </p:spPr>
        <p:txBody>
          <a:bodyPr wrap="square" rtlCol="0">
            <a:spAutoFit/>
          </a:bodyPr>
          <a:lstStyle/>
          <a:p>
            <a:r>
              <a:rPr lang="en-US" sz="2800" dirty="0">
                <a:solidFill>
                  <a:schemeClr val="bg1"/>
                </a:solidFill>
                <a:ea typeface="Wednesday" pitchFamily="2" charset="0"/>
              </a:rPr>
              <a:t>And have put on the new man, which is renewed in knowledge after the image of him that created him:”</a:t>
            </a:r>
          </a:p>
        </p:txBody>
      </p:sp>
      <p:pic>
        <p:nvPicPr>
          <p:cNvPr id="9" name="Picture 8" descr="change.jpg"/>
          <p:cNvPicPr>
            <a:picLocks noChangeAspect="1"/>
          </p:cNvPicPr>
          <p:nvPr/>
        </p:nvPicPr>
        <p:blipFill rotWithShape="1">
          <a:blip r:embed="rId4" cstate="print"/>
          <a:srcRect l="4820" t="4152" r="44736" b="3900"/>
          <a:stretch/>
        </p:blipFill>
        <p:spPr>
          <a:xfrm>
            <a:off x="2088572" y="3122284"/>
            <a:ext cx="2005444" cy="2748580"/>
          </a:xfrm>
          <a:prstGeom prst="rect">
            <a:avLst/>
          </a:prstGeom>
        </p:spPr>
      </p:pic>
      <p:pic>
        <p:nvPicPr>
          <p:cNvPr id="12" name="Picture 11" descr="change.jpg"/>
          <p:cNvPicPr>
            <a:picLocks noChangeAspect="1"/>
          </p:cNvPicPr>
          <p:nvPr/>
        </p:nvPicPr>
        <p:blipFill rotWithShape="1">
          <a:blip r:embed="rId4" cstate="print"/>
          <a:srcRect l="54582" t="2563" r="3423" b="6851"/>
          <a:stretch/>
        </p:blipFill>
        <p:spPr>
          <a:xfrm>
            <a:off x="4083628" y="3106882"/>
            <a:ext cx="1704108" cy="2763982"/>
          </a:xfrm>
          <a:prstGeom prst="rect">
            <a:avLst/>
          </a:prstGeom>
        </p:spPr>
      </p:pic>
    </p:spTree>
    <p:extLst>
      <p:ext uri="{BB962C8B-B14F-4D97-AF65-F5344CB8AC3E}">
        <p14:creationId xmlns:p14="http://schemas.microsoft.com/office/powerpoint/2010/main" val="34173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99811"/>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Charity Above All</a:t>
            </a:r>
          </a:p>
        </p:txBody>
      </p:sp>
      <p:sp>
        <p:nvSpPr>
          <p:cNvPr id="6" name="TextBox 5"/>
          <p:cNvSpPr txBox="1"/>
          <p:nvPr/>
        </p:nvSpPr>
        <p:spPr>
          <a:xfrm>
            <a:off x="0"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3:14</a:t>
            </a:r>
          </a:p>
        </p:txBody>
      </p:sp>
      <p:sp>
        <p:nvSpPr>
          <p:cNvPr id="10" name="TextBox 9"/>
          <p:cNvSpPr txBox="1"/>
          <p:nvPr/>
        </p:nvSpPr>
        <p:spPr>
          <a:xfrm>
            <a:off x="324117" y="1064654"/>
            <a:ext cx="4943341" cy="1200329"/>
          </a:xfrm>
          <a:prstGeom prst="rect">
            <a:avLst/>
          </a:prstGeom>
          <a:noFill/>
        </p:spPr>
        <p:txBody>
          <a:bodyPr wrap="square" rtlCol="0">
            <a:spAutoFit/>
          </a:bodyPr>
          <a:lstStyle/>
          <a:p>
            <a:r>
              <a:rPr lang="en-US" sz="2400" dirty="0">
                <a:solidFill>
                  <a:schemeClr val="bg1"/>
                </a:solidFill>
                <a:ea typeface="Wednesday" pitchFamily="2" charset="0"/>
              </a:rPr>
              <a:t>They are to “put on charity”---the pure love of Christ--, which is the bond of perfectness.</a:t>
            </a:r>
          </a:p>
        </p:txBody>
      </p:sp>
      <p:sp>
        <p:nvSpPr>
          <p:cNvPr id="8" name="TextBox 7"/>
          <p:cNvSpPr txBox="1"/>
          <p:nvPr/>
        </p:nvSpPr>
        <p:spPr>
          <a:xfrm>
            <a:off x="3773510" y="4244663"/>
            <a:ext cx="3886200" cy="1200329"/>
          </a:xfrm>
          <a:prstGeom prst="rect">
            <a:avLst/>
          </a:prstGeom>
          <a:noFill/>
        </p:spPr>
        <p:txBody>
          <a:bodyPr wrap="square" rtlCol="0">
            <a:spAutoFit/>
          </a:bodyPr>
          <a:lstStyle/>
          <a:p>
            <a:r>
              <a:rPr lang="en-US" sz="2400" dirty="0">
                <a:solidFill>
                  <a:schemeClr val="bg1"/>
                </a:solidFill>
                <a:ea typeface="Wednesday" pitchFamily="2" charset="0"/>
              </a:rPr>
              <a:t>“And above all these things put on charity, which is the bond of perfectness.”</a:t>
            </a:r>
          </a:p>
        </p:txBody>
      </p:sp>
      <p:pic>
        <p:nvPicPr>
          <p:cNvPr id="9" name="Picture 8" descr="root tree.jpg"/>
          <p:cNvPicPr>
            <a:picLocks noChangeAspect="1"/>
          </p:cNvPicPr>
          <p:nvPr/>
        </p:nvPicPr>
        <p:blipFill>
          <a:blip r:embed="rId4" cstate="print"/>
          <a:stretch>
            <a:fillRect/>
          </a:stretch>
        </p:blipFill>
        <p:spPr>
          <a:xfrm>
            <a:off x="726193" y="3114045"/>
            <a:ext cx="2820473" cy="2820473"/>
          </a:xfrm>
          <a:prstGeom prst="rect">
            <a:avLst/>
          </a:prstGeom>
        </p:spPr>
      </p:pic>
      <p:sp>
        <p:nvSpPr>
          <p:cNvPr id="2" name="Rectangle 1"/>
          <p:cNvSpPr/>
          <p:nvPr/>
        </p:nvSpPr>
        <p:spPr>
          <a:xfrm>
            <a:off x="5713926" y="5520520"/>
            <a:ext cx="6096000" cy="1200329"/>
          </a:xfrm>
          <a:prstGeom prst="rect">
            <a:avLst/>
          </a:prstGeom>
        </p:spPr>
        <p:txBody>
          <a:bodyPr>
            <a:spAutoFit/>
          </a:bodyPr>
          <a:lstStyle/>
          <a:p>
            <a:r>
              <a:rPr lang="en-US" dirty="0">
                <a:solidFill>
                  <a:schemeClr val="bg1"/>
                </a:solidFill>
                <a:latin typeface="Calibri" panose="020F0502020204030204" pitchFamily="34" charset="0"/>
              </a:rPr>
              <a:t>Perfection and charity go hand in hand for one begets the other-they cannot be separated-they are bound together by spiritual law. As we gain charity, we gain perfection; as we gain perfection, we gain charity. (11)</a:t>
            </a:r>
            <a:endParaRPr lang="en-US" dirty="0">
              <a:solidFill>
                <a:schemeClr val="bg1"/>
              </a:solidFill>
            </a:endParaRPr>
          </a:p>
        </p:txBody>
      </p:sp>
      <p:pic>
        <p:nvPicPr>
          <p:cNvPr id="4" name="Picture 3">
            <a:extLst>
              <a:ext uri="{FF2B5EF4-FFF2-40B4-BE49-F238E27FC236}">
                <a16:creationId xmlns:a16="http://schemas.microsoft.com/office/drawing/2014/main" id="{F95F7CC7-ACC0-4E51-9012-3357B5882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258" y="1289605"/>
            <a:ext cx="2724150" cy="2724150"/>
          </a:xfrm>
          <a:prstGeom prst="rect">
            <a:avLst/>
          </a:prstGeom>
        </p:spPr>
      </p:pic>
    </p:spTree>
    <p:extLst>
      <p:ext uri="{BB962C8B-B14F-4D97-AF65-F5344CB8AC3E}">
        <p14:creationId xmlns:p14="http://schemas.microsoft.com/office/powerpoint/2010/main" val="38204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A Thanksgiving</a:t>
            </a:r>
          </a:p>
        </p:txBody>
      </p:sp>
      <p:sp>
        <p:nvSpPr>
          <p:cNvPr id="6" name="TextBox 5"/>
          <p:cNvSpPr txBox="1"/>
          <p:nvPr/>
        </p:nvSpPr>
        <p:spPr>
          <a:xfrm>
            <a:off x="120202" y="6396335"/>
            <a:ext cx="9144000" cy="369332"/>
          </a:xfrm>
          <a:prstGeom prst="rect">
            <a:avLst/>
          </a:prstGeom>
          <a:noFill/>
        </p:spPr>
        <p:txBody>
          <a:bodyPr wrap="square" rtlCol="0">
            <a:spAutoFit/>
          </a:bodyPr>
          <a:lstStyle/>
          <a:p>
            <a:r>
              <a:rPr lang="en-US" dirty="0">
                <a:solidFill>
                  <a:schemeClr val="bg1"/>
                </a:solidFill>
                <a:ea typeface="Wednesday" pitchFamily="2" charset="0"/>
              </a:rPr>
              <a:t>Colossians 3:16-17</a:t>
            </a:r>
          </a:p>
        </p:txBody>
      </p:sp>
      <p:sp>
        <p:nvSpPr>
          <p:cNvPr id="10" name="TextBox 9"/>
          <p:cNvSpPr txBox="1"/>
          <p:nvPr/>
        </p:nvSpPr>
        <p:spPr>
          <a:xfrm>
            <a:off x="425003" y="1219200"/>
            <a:ext cx="5137597" cy="1938992"/>
          </a:xfrm>
          <a:prstGeom prst="rect">
            <a:avLst/>
          </a:prstGeom>
          <a:noFill/>
        </p:spPr>
        <p:txBody>
          <a:bodyPr wrap="square" rtlCol="0">
            <a:spAutoFit/>
          </a:bodyPr>
          <a:lstStyle/>
          <a:p>
            <a:r>
              <a:rPr lang="en-US" sz="2400" dirty="0">
                <a:solidFill>
                  <a:schemeClr val="bg1"/>
                </a:solidFill>
                <a:ea typeface="Wednesday" pitchFamily="2" charset="0"/>
              </a:rPr>
              <a:t>“Let the word of Christ dwell in you richly in all wisdom; teaching and admonishing one another in psalm and hymns and spiritual songs, singing with grace in your hearts to the Lord.”</a:t>
            </a:r>
          </a:p>
        </p:txBody>
      </p:sp>
      <p:sp>
        <p:nvSpPr>
          <p:cNvPr id="8" name="TextBox 7"/>
          <p:cNvSpPr txBox="1"/>
          <p:nvPr/>
        </p:nvSpPr>
        <p:spPr>
          <a:xfrm>
            <a:off x="4314422" y="4965879"/>
            <a:ext cx="6104586" cy="1200329"/>
          </a:xfrm>
          <a:prstGeom prst="rect">
            <a:avLst/>
          </a:prstGeom>
          <a:noFill/>
        </p:spPr>
        <p:txBody>
          <a:bodyPr wrap="square" rtlCol="0">
            <a:spAutoFit/>
          </a:bodyPr>
          <a:lstStyle/>
          <a:p>
            <a:r>
              <a:rPr lang="en-US" sz="2400" dirty="0">
                <a:solidFill>
                  <a:schemeClr val="bg1"/>
                </a:solidFill>
                <a:ea typeface="Wednesday" pitchFamily="2" charset="0"/>
              </a:rPr>
              <a:t>“and whatsoever ye do in word or deed, do all in the name of the Lord Jesus, giving thanks to God and the Father by him.”</a:t>
            </a:r>
          </a:p>
        </p:txBody>
      </p:sp>
      <p:pic>
        <p:nvPicPr>
          <p:cNvPr id="3" name="Picture 2">
            <a:extLst>
              <a:ext uri="{FF2B5EF4-FFF2-40B4-BE49-F238E27FC236}">
                <a16:creationId xmlns:a16="http://schemas.microsoft.com/office/drawing/2014/main" id="{284ABAEA-39CA-4B6F-8A79-F39C0D475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794" y="1133201"/>
            <a:ext cx="2883408" cy="3535680"/>
          </a:xfrm>
          <a:prstGeom prst="rect">
            <a:avLst/>
          </a:prstGeom>
        </p:spPr>
      </p:pic>
    </p:spTree>
    <p:extLst>
      <p:ext uri="{BB962C8B-B14F-4D97-AF65-F5344CB8AC3E}">
        <p14:creationId xmlns:p14="http://schemas.microsoft.com/office/powerpoint/2010/main" val="22248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9758"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Rooted-Grounded-Established</a:t>
            </a:r>
          </a:p>
        </p:txBody>
      </p:sp>
      <p:sp>
        <p:nvSpPr>
          <p:cNvPr id="6" name="TextBox 5"/>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1:23; Ephesians 3:17</a:t>
            </a:r>
          </a:p>
        </p:txBody>
      </p:sp>
      <p:sp>
        <p:nvSpPr>
          <p:cNvPr id="7" name="TextBox 6"/>
          <p:cNvSpPr txBox="1"/>
          <p:nvPr/>
        </p:nvSpPr>
        <p:spPr>
          <a:xfrm>
            <a:off x="466860" y="972354"/>
            <a:ext cx="5933940" cy="830997"/>
          </a:xfrm>
          <a:prstGeom prst="rect">
            <a:avLst/>
          </a:prstGeom>
          <a:noFill/>
        </p:spPr>
        <p:txBody>
          <a:bodyPr wrap="square" rtlCol="0">
            <a:spAutoFit/>
          </a:bodyPr>
          <a:lstStyle/>
          <a:p>
            <a:r>
              <a:rPr lang="en-US" sz="2400" dirty="0">
                <a:solidFill>
                  <a:schemeClr val="bg1"/>
                </a:solidFill>
                <a:ea typeface="Wednesday" pitchFamily="2" charset="0"/>
              </a:rPr>
              <a:t>“That Christ may dwell in your hearts by faith; that ye, being rooted and grounded in love,”</a:t>
            </a:r>
          </a:p>
        </p:txBody>
      </p:sp>
      <p:sp>
        <p:nvSpPr>
          <p:cNvPr id="9" name="TextBox 8"/>
          <p:cNvSpPr txBox="1"/>
          <p:nvPr/>
        </p:nvSpPr>
        <p:spPr>
          <a:xfrm>
            <a:off x="6428703" y="2728175"/>
            <a:ext cx="4763037" cy="2677656"/>
          </a:xfrm>
          <a:prstGeom prst="rect">
            <a:avLst/>
          </a:prstGeom>
          <a:noFill/>
        </p:spPr>
        <p:txBody>
          <a:bodyPr wrap="square" rtlCol="0">
            <a:spAutoFit/>
          </a:bodyPr>
          <a:lstStyle/>
          <a:p>
            <a:r>
              <a:rPr lang="en-US" sz="2400" dirty="0">
                <a:solidFill>
                  <a:schemeClr val="bg1"/>
                </a:solidFill>
                <a:ea typeface="Wednesday" pitchFamily="2" charset="0"/>
              </a:rPr>
              <a:t>“ if ye continue in the faith grounded and settled, and be not moved away from the hope of the gospel, which ye have heard, and which was preached to every creature which is under heaven; whereof I Paul am made a minister;”</a:t>
            </a:r>
          </a:p>
        </p:txBody>
      </p:sp>
      <p:pic>
        <p:nvPicPr>
          <p:cNvPr id="3" name="Picture 2">
            <a:extLst>
              <a:ext uri="{FF2B5EF4-FFF2-40B4-BE49-F238E27FC236}">
                <a16:creationId xmlns:a16="http://schemas.microsoft.com/office/drawing/2014/main" id="{62257C9D-D7FC-4EC0-B2A4-F39355BA0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490" y="2603275"/>
            <a:ext cx="4559808" cy="2993136"/>
          </a:xfrm>
          <a:prstGeom prst="rect">
            <a:avLst/>
          </a:prstGeom>
        </p:spPr>
      </p:pic>
    </p:spTree>
    <p:extLst>
      <p:ext uri="{BB962C8B-B14F-4D97-AF65-F5344CB8AC3E}">
        <p14:creationId xmlns:p14="http://schemas.microsoft.com/office/powerpoint/2010/main" val="96239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9758"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Seasoned With Salt</a:t>
            </a:r>
          </a:p>
        </p:txBody>
      </p:sp>
      <p:sp>
        <p:nvSpPr>
          <p:cNvPr id="6" name="TextBox 5"/>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4:5-6; Leviticus 2:13</a:t>
            </a:r>
          </a:p>
        </p:txBody>
      </p:sp>
      <p:sp>
        <p:nvSpPr>
          <p:cNvPr id="7" name="TextBox 6"/>
          <p:cNvSpPr txBox="1"/>
          <p:nvPr/>
        </p:nvSpPr>
        <p:spPr>
          <a:xfrm>
            <a:off x="466860" y="1307205"/>
            <a:ext cx="5933940" cy="4524315"/>
          </a:xfrm>
          <a:prstGeom prst="rect">
            <a:avLst/>
          </a:prstGeom>
          <a:noFill/>
        </p:spPr>
        <p:txBody>
          <a:bodyPr wrap="square" rtlCol="0">
            <a:spAutoFit/>
          </a:bodyPr>
          <a:lstStyle/>
          <a:p>
            <a:r>
              <a:rPr lang="en-US" sz="2400" dirty="0">
                <a:solidFill>
                  <a:schemeClr val="bg1"/>
                </a:solidFill>
              </a:rPr>
              <a:t>In ancient times, salt was used in the offering of temple offerings and thus became a symbol of gospel covenants. </a:t>
            </a:r>
          </a:p>
          <a:p>
            <a:endParaRPr lang="en-US" sz="2400" dirty="0">
              <a:solidFill>
                <a:schemeClr val="bg1"/>
              </a:solidFill>
            </a:endParaRPr>
          </a:p>
          <a:p>
            <a:r>
              <a:rPr lang="en-US" sz="2400" dirty="0">
                <a:solidFill>
                  <a:schemeClr val="bg1"/>
                </a:solidFill>
              </a:rPr>
              <a:t>Salt was also used as a purifying agent.</a:t>
            </a:r>
          </a:p>
          <a:p>
            <a:endParaRPr lang="en-US" sz="2400" dirty="0">
              <a:solidFill>
                <a:schemeClr val="bg1"/>
              </a:solidFill>
            </a:endParaRPr>
          </a:p>
          <a:p>
            <a:r>
              <a:rPr lang="en-US" sz="2400" dirty="0">
                <a:solidFill>
                  <a:schemeClr val="bg1"/>
                </a:solidFill>
              </a:rPr>
              <a:t>Therefore, Paul’s teachings about speech being seasoned with salt reminded Church members that all their communication, even with non-Christians, should be pure and in harmony with the covenants they had made with the Lord. (1)</a:t>
            </a:r>
            <a:endParaRPr lang="en-US" sz="2400" dirty="0">
              <a:solidFill>
                <a:schemeClr val="bg1"/>
              </a:solidFill>
              <a:ea typeface="Wednesday" pitchFamily="2" charset="0"/>
            </a:endParaRPr>
          </a:p>
        </p:txBody>
      </p:sp>
      <p:pic>
        <p:nvPicPr>
          <p:cNvPr id="10244" name="Picture 4" descr="Image result for tree made out of salt"/>
          <p:cNvPicPr>
            <a:picLocks noChangeAspect="1" noChangeArrowheads="1"/>
          </p:cNvPicPr>
          <p:nvPr/>
        </p:nvPicPr>
        <p:blipFill rotWithShape="1">
          <a:blip r:embed="rId4">
            <a:extLst>
              <a:ext uri="{28A0092B-C50C-407E-A947-70E740481C1C}">
                <a14:useLocalDpi xmlns:a14="http://schemas.microsoft.com/office/drawing/2010/main" val="0"/>
              </a:ext>
            </a:extLst>
          </a:blip>
          <a:srcRect r="15948" b="10114"/>
          <a:stretch/>
        </p:blipFill>
        <p:spPr bwMode="auto">
          <a:xfrm>
            <a:off x="6399324" y="1898360"/>
            <a:ext cx="5075752" cy="333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Gaining a Testimony</a:t>
            </a:r>
          </a:p>
        </p:txBody>
      </p:sp>
      <p:sp>
        <p:nvSpPr>
          <p:cNvPr id="6" name="TextBox 5"/>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2:6-10</a:t>
            </a:r>
          </a:p>
        </p:txBody>
      </p:sp>
      <p:sp>
        <p:nvSpPr>
          <p:cNvPr id="7" name="TextBox 6"/>
          <p:cNvSpPr txBox="1"/>
          <p:nvPr/>
        </p:nvSpPr>
        <p:spPr>
          <a:xfrm>
            <a:off x="1484290" y="1976907"/>
            <a:ext cx="5029200" cy="2677656"/>
          </a:xfrm>
          <a:prstGeom prst="rect">
            <a:avLst/>
          </a:prstGeom>
          <a:noFill/>
        </p:spPr>
        <p:txBody>
          <a:bodyPr wrap="square" rtlCol="0">
            <a:spAutoFit/>
          </a:bodyPr>
          <a:lstStyle/>
          <a:p>
            <a:r>
              <a:rPr lang="en-US" sz="2400" dirty="0">
                <a:solidFill>
                  <a:schemeClr val="bg1"/>
                </a:solidFill>
                <a:ea typeface="Wednesday" pitchFamily="2" charset="0"/>
              </a:rPr>
              <a:t>To walk ye in Him</a:t>
            </a:r>
          </a:p>
          <a:p>
            <a:endParaRPr lang="en-US" sz="2400" dirty="0">
              <a:solidFill>
                <a:schemeClr val="bg1"/>
              </a:solidFill>
              <a:ea typeface="Wednesday" pitchFamily="2" charset="0"/>
            </a:endParaRPr>
          </a:p>
          <a:p>
            <a:r>
              <a:rPr lang="en-US" sz="2400" dirty="0">
                <a:solidFill>
                  <a:schemeClr val="bg1"/>
                </a:solidFill>
                <a:ea typeface="Wednesday" pitchFamily="2" charset="0"/>
              </a:rPr>
              <a:t>To be rooted and built up in Him</a:t>
            </a:r>
          </a:p>
          <a:p>
            <a:endParaRPr lang="en-US" sz="2400" dirty="0">
              <a:solidFill>
                <a:schemeClr val="bg1"/>
              </a:solidFill>
              <a:ea typeface="Wednesday" pitchFamily="2" charset="0"/>
            </a:endParaRPr>
          </a:p>
          <a:p>
            <a:r>
              <a:rPr lang="en-US" sz="2400" dirty="0">
                <a:solidFill>
                  <a:schemeClr val="bg1"/>
                </a:solidFill>
                <a:ea typeface="Wednesday" pitchFamily="2" charset="0"/>
              </a:rPr>
              <a:t>To be established in the faith</a:t>
            </a:r>
          </a:p>
          <a:p>
            <a:endParaRPr lang="en-US" sz="2400" dirty="0">
              <a:solidFill>
                <a:schemeClr val="bg1"/>
              </a:solidFill>
              <a:ea typeface="Wednesday" pitchFamily="2" charset="0"/>
            </a:endParaRPr>
          </a:p>
          <a:p>
            <a:r>
              <a:rPr lang="en-US" sz="2400" dirty="0">
                <a:solidFill>
                  <a:schemeClr val="bg1"/>
                </a:solidFill>
                <a:ea typeface="Wednesday" pitchFamily="2" charset="0"/>
              </a:rPr>
              <a:t>To be complete in Him</a:t>
            </a:r>
          </a:p>
        </p:txBody>
      </p:sp>
      <p:pic>
        <p:nvPicPr>
          <p:cNvPr id="8" name="Picture 7" descr="scan0010.jpg"/>
          <p:cNvPicPr>
            <a:picLocks noChangeAspect="1"/>
          </p:cNvPicPr>
          <p:nvPr/>
        </p:nvPicPr>
        <p:blipFill>
          <a:blip r:embed="rId4" cstate="print"/>
          <a:stretch>
            <a:fillRect/>
          </a:stretch>
        </p:blipFill>
        <p:spPr>
          <a:xfrm>
            <a:off x="6467340" y="1353186"/>
            <a:ext cx="3552423" cy="4475729"/>
          </a:xfrm>
          <a:prstGeom prst="rect">
            <a:avLst/>
          </a:prstGeom>
        </p:spPr>
      </p:pic>
    </p:spTree>
    <p:extLst>
      <p:ext uri="{BB962C8B-B14F-4D97-AF65-F5344CB8AC3E}">
        <p14:creationId xmlns:p14="http://schemas.microsoft.com/office/powerpoint/2010/main" val="20729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#14 </a:t>
            </a:r>
            <a:r>
              <a:rPr lang="en-US" i="1" dirty="0">
                <a:solidFill>
                  <a:schemeClr val="bg1"/>
                </a:solidFill>
              </a:rPr>
              <a:t>Sweet is the Peace the Gospel Brings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Deep Roots</a:t>
            </a:r>
            <a:r>
              <a:rPr lang="en-US" dirty="0">
                <a:solidFill>
                  <a:schemeClr val="bg1"/>
                </a:solidFill>
              </a:rPr>
              <a:t> (1:47)</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45</a:t>
            </a:r>
          </a:p>
          <a:p>
            <a:pPr marL="342900" indent="-342900">
              <a:buFontTx/>
              <a:buAutoNum type="arabicPeriod"/>
            </a:pPr>
            <a:r>
              <a:rPr lang="en-US" dirty="0">
                <a:solidFill>
                  <a:schemeClr val="bg1"/>
                </a:solidFill>
                <a:latin typeface="Calibri" panose="020F0502020204030204" pitchFamily="34" charset="0"/>
              </a:rPr>
              <a:t>Elder Neil A. Anderson (“Spiritual Whirlwinds,”</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2014, 18).</a:t>
            </a:r>
          </a:p>
          <a:p>
            <a:pPr marL="342900" indent="-342900">
              <a:buAutoNum type="arabicPeriod" startAt="3"/>
            </a:pPr>
            <a:r>
              <a:rPr lang="en-US" dirty="0">
                <a:solidFill>
                  <a:schemeClr val="bg1"/>
                </a:solidFill>
              </a:rPr>
              <a:t>President Henry B. Eyring The Power of Teaching Doctrine April 1999 Gen. Conf.</a:t>
            </a:r>
          </a:p>
          <a:p>
            <a:pPr marL="342900" indent="-342900">
              <a:buAutoNum type="arabicPeriod" startAt="4"/>
            </a:pPr>
            <a:r>
              <a:rPr lang="en-US" dirty="0">
                <a:solidFill>
                  <a:schemeClr val="bg1"/>
                </a:solidFill>
              </a:rPr>
              <a:t>Elder Richard G. Scott </a:t>
            </a:r>
            <a:r>
              <a:rPr lang="en-US" i="1" dirty="0">
                <a:solidFill>
                  <a:schemeClr val="bg1"/>
                </a:solidFill>
              </a:rPr>
              <a:t>Full Conversion Brings Happiness </a:t>
            </a:r>
            <a:r>
              <a:rPr lang="en-US" dirty="0">
                <a:solidFill>
                  <a:schemeClr val="bg1"/>
                </a:solidFill>
              </a:rPr>
              <a:t>April 2002 Gen. Cong.</a:t>
            </a:r>
          </a:p>
          <a:p>
            <a:pPr marL="342900" indent="-342900">
              <a:buFontTx/>
              <a:buAutoNum type="arabicPeriod" startAt="4"/>
            </a:pPr>
            <a:r>
              <a:rPr lang="en-US" dirty="0">
                <a:solidFill>
                  <a:schemeClr val="bg1"/>
                </a:solidFill>
                <a:ea typeface="Wednesday" pitchFamily="2" charset="0"/>
              </a:rPr>
              <a:t>Tad R. Callister “The Inevitable Apostasy” p. 32</a:t>
            </a:r>
          </a:p>
          <a:p>
            <a:pPr marL="342900" indent="-342900">
              <a:buFontTx/>
              <a:buAutoNum type="arabicPeriod" startAt="4"/>
            </a:pPr>
            <a:r>
              <a:rPr lang="en-US" dirty="0">
                <a:solidFill>
                  <a:schemeClr val="bg1"/>
                </a:solidFill>
                <a:ea typeface="Wednesday" pitchFamily="2" charset="0"/>
              </a:rPr>
              <a:t>Edward J. Brandt “New Testament Backgrounds” March 1976 Ensign</a:t>
            </a:r>
          </a:p>
          <a:p>
            <a:pPr marL="342900" indent="-342900">
              <a:buFontTx/>
              <a:buAutoNum type="arabicPeriod" startAt="4"/>
            </a:pPr>
            <a:r>
              <a:rPr lang="en-US" dirty="0">
                <a:solidFill>
                  <a:schemeClr val="bg1"/>
                </a:solidFill>
              </a:rPr>
              <a:t>Orson Hyde (</a:t>
            </a:r>
            <a:r>
              <a:rPr lang="en-US" i="1" dirty="0">
                <a:solidFill>
                  <a:schemeClr val="bg1"/>
                </a:solidFill>
              </a:rPr>
              <a:t>Journal of Discourses, </a:t>
            </a:r>
            <a:r>
              <a:rPr lang="en-US" dirty="0">
                <a:solidFill>
                  <a:schemeClr val="bg1"/>
                </a:solidFill>
              </a:rPr>
              <a:t>26 vols. [London: Latter-day Saints' Book Depot, 1854-1886], 5: 71.)</a:t>
            </a:r>
          </a:p>
          <a:p>
            <a:pPr marL="342900" indent="-342900">
              <a:buFontTx/>
              <a:buAutoNum type="arabicPeriod" startAt="4"/>
            </a:pPr>
            <a:r>
              <a:rPr lang="en-US" dirty="0">
                <a:solidFill>
                  <a:schemeClr val="bg1"/>
                </a:solidFill>
              </a:rPr>
              <a:t>J. Lewis Taylor, "New Testament Backgrounds: Colossians," </a:t>
            </a:r>
            <a:r>
              <a:rPr lang="en-US" i="1" dirty="0">
                <a:solidFill>
                  <a:schemeClr val="bg1"/>
                </a:solidFill>
              </a:rPr>
              <a:t>Ensign</a:t>
            </a:r>
            <a:r>
              <a:rPr lang="en-US" dirty="0">
                <a:solidFill>
                  <a:schemeClr val="bg1"/>
                </a:solidFill>
              </a:rPr>
              <a:t>, Mar. 1976, 39</a:t>
            </a:r>
          </a:p>
          <a:p>
            <a:pPr marL="342900" indent="-342900">
              <a:buFontTx/>
              <a:buAutoNum type="arabicPeriod" startAt="4"/>
            </a:pPr>
            <a:r>
              <a:rPr lang="en-US" b="1" dirty="0">
                <a:solidFill>
                  <a:schemeClr val="bg1"/>
                </a:solidFill>
              </a:rPr>
              <a:t>President Dieter F. Uchtdorf </a:t>
            </a:r>
            <a:r>
              <a:rPr lang="en-US" dirty="0">
                <a:solidFill>
                  <a:schemeClr val="bg1"/>
                </a:solidFill>
              </a:rPr>
              <a:t>(“The Way of the Disciple,”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2009, 75).</a:t>
            </a:r>
          </a:p>
          <a:p>
            <a:pPr marL="342900" indent="-342900">
              <a:buFontTx/>
              <a:buAutoNum type="arabicPeriod" startAt="4"/>
            </a:pPr>
            <a:r>
              <a:rPr lang="en-US" dirty="0">
                <a:solidFill>
                  <a:schemeClr val="bg1"/>
                </a:solidFill>
                <a:ea typeface="Wednesday" pitchFamily="2" charset="0"/>
              </a:rPr>
              <a:t>Wikipedia</a:t>
            </a:r>
          </a:p>
          <a:p>
            <a:pPr marL="342900" indent="-342900">
              <a:buFontTx/>
              <a:buAutoNum type="arabicPeriod" startAt="4"/>
            </a:pPr>
            <a:r>
              <a:rPr lang="en-US" dirty="0">
                <a:solidFill>
                  <a:schemeClr val="bg1"/>
                </a:solidFill>
                <a:ea typeface="Wednesday" pitchFamily="2" charset="0"/>
              </a:rPr>
              <a:t>Gospeldoctrine.com</a:t>
            </a:r>
          </a:p>
          <a:p>
            <a:pPr marL="342900" indent="-342900">
              <a:buFontTx/>
              <a:buAutoNum type="arabicPeriod" startAt="4"/>
            </a:pPr>
            <a:endParaRPr lang="en-US" dirty="0">
              <a:solidFill>
                <a:schemeClr val="bg1"/>
              </a:solidFill>
              <a:ea typeface="Wednesday" pitchFamily="2" charset="0"/>
            </a:endParaRPr>
          </a:p>
          <a:p>
            <a:pPr marL="342900" indent="-342900">
              <a:buAutoNum type="arabicPeriod" startAt="4"/>
            </a:pPr>
            <a:endParaRPr lang="en-US" dirty="0">
              <a:solidFill>
                <a:schemeClr val="bg1"/>
              </a:solidFill>
            </a:endParaRPr>
          </a:p>
        </p:txBody>
      </p:sp>
      <p:grpSp>
        <p:nvGrpSpPr>
          <p:cNvPr id="2" name="Group 7"/>
          <p:cNvGrpSpPr/>
          <p:nvPr/>
        </p:nvGrpSpPr>
        <p:grpSpPr>
          <a:xfrm>
            <a:off x="2052781" y="125614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7263623"/>
              </p:ext>
            </p:extLst>
          </p:nvPr>
        </p:nvGraphicFramePr>
        <p:xfrm>
          <a:off x="0" y="0"/>
          <a:ext cx="6319318" cy="276225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Written from His Imprisonment in Rome, ca. A.D. 61–63 (</a:t>
                      </a:r>
                      <a:r>
                        <a:rPr lang="en-US" sz="1200" b="0" i="0" u="none" strike="noStrike" kern="1200" dirty="0">
                          <a:solidFill>
                            <a:schemeClr val="tx1"/>
                          </a:solidFill>
                          <a:effectLst/>
                          <a:latin typeface="+mn-lt"/>
                          <a:ea typeface="+mn-ea"/>
                          <a:cs typeface="+mn-cs"/>
                        </a:rPr>
                        <a:t>Acts 25–28</a:t>
                      </a:r>
                      <a:r>
                        <a:rPr lang="en-US" sz="1200" b="0" i="0" kern="1200" dirty="0">
                          <a:solidFill>
                            <a:schemeClr val="tx1"/>
                          </a:solidFill>
                          <a:effectLst/>
                          <a:latin typeface="+mn-lt"/>
                          <a:ea typeface="+mn-ea"/>
                          <a:cs typeface="+mn-cs"/>
                        </a:rPr>
                        <a:t>; Colossians)</a:t>
                      </a:r>
                      <a:endParaRPr lang="en-US" sz="1200" b="0" i="0" kern="1200" cap="all"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Gospel Brings Hope, Blessings, Salvation</a:t>
                      </a:r>
                    </a:p>
                  </a:txBody>
                  <a:tcPr marL="95250" marR="95250" marT="66675" marB="66675" anchor="ctr"/>
                </a:tc>
                <a:tc>
                  <a:txBody>
                    <a:bodyPr/>
                    <a:lstStyle/>
                    <a:p>
                      <a:pPr algn="l" fontAlgn="base"/>
                      <a:r>
                        <a:rPr lang="en-US">
                          <a:solidFill>
                            <a:srgbClr val="434444"/>
                          </a:solidFill>
                          <a:effectLst/>
                        </a:rPr>
                        <a:t>1:1–12</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Christ Created All Things</a:t>
                      </a:r>
                    </a:p>
                  </a:txBody>
                  <a:tcPr marL="95250" marR="95250" marT="66675" marB="66675" anchor="ctr"/>
                </a:tc>
                <a:tc>
                  <a:txBody>
                    <a:bodyPr/>
                    <a:lstStyle/>
                    <a:p>
                      <a:pPr algn="l" fontAlgn="base"/>
                      <a:r>
                        <a:rPr lang="en-US">
                          <a:solidFill>
                            <a:srgbClr val="434444"/>
                          </a:solidFill>
                          <a:effectLst/>
                        </a:rPr>
                        <a:t>1:13–19</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The Colossians Share in Salvation</a:t>
                      </a:r>
                    </a:p>
                  </a:txBody>
                  <a:tcPr marL="95250" marR="95250" marT="66675" marB="66675" anchor="ctr"/>
                </a:tc>
                <a:tc>
                  <a:txBody>
                    <a:bodyPr/>
                    <a:lstStyle/>
                    <a:p>
                      <a:pPr algn="l" fontAlgn="base"/>
                      <a:r>
                        <a:rPr lang="en-US">
                          <a:solidFill>
                            <a:srgbClr val="434444"/>
                          </a:solidFill>
                          <a:effectLst/>
                        </a:rPr>
                        <a:t>1:20–29</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Paul Warns Against False Doctrines</a:t>
                      </a:r>
                    </a:p>
                  </a:txBody>
                  <a:tcPr marL="95250" marR="95250" marT="66675" marB="66675" anchor="ctr"/>
                </a:tc>
                <a:tc>
                  <a:txBody>
                    <a:bodyPr/>
                    <a:lstStyle/>
                    <a:p>
                      <a:pPr algn="l" fontAlgn="base"/>
                      <a:r>
                        <a:rPr lang="en-US">
                          <a:solidFill>
                            <a:srgbClr val="434444"/>
                          </a:solidFill>
                          <a:effectLst/>
                        </a:rPr>
                        <a:t>2:1–23</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dirty="0">
                          <a:solidFill>
                            <a:srgbClr val="434444"/>
                          </a:solidFill>
                          <a:effectLst/>
                        </a:rPr>
                        <a:t>Rules of </a:t>
                      </a:r>
                      <a:r>
                        <a:rPr lang="en-US" u="none" strike="noStrike" dirty="0">
                          <a:solidFill>
                            <a:srgbClr val="2F393A"/>
                          </a:solidFill>
                          <a:effectLst/>
                        </a:rPr>
                        <a:t>Christian</a:t>
                      </a:r>
                      <a:r>
                        <a:rPr lang="en-US" dirty="0">
                          <a:solidFill>
                            <a:srgbClr val="434444"/>
                          </a:solidFill>
                          <a:effectLst/>
                        </a:rPr>
                        <a:t> Behavior</a:t>
                      </a:r>
                    </a:p>
                  </a:txBody>
                  <a:tcPr marL="95250" marR="95250" marT="66675" marB="66675" anchor="ctr"/>
                </a:tc>
                <a:tc>
                  <a:txBody>
                    <a:bodyPr/>
                    <a:lstStyle/>
                    <a:p>
                      <a:pPr algn="l" fontAlgn="base"/>
                      <a:r>
                        <a:rPr lang="en-US">
                          <a:solidFill>
                            <a:srgbClr val="434444"/>
                          </a:solidFill>
                          <a:effectLst/>
                        </a:rPr>
                        <a:t>3:1–17</a:t>
                      </a:r>
                    </a:p>
                  </a:txBody>
                  <a:tcPr marL="95250" marR="95250" marT="66675" marB="66675" anchor="ctr"/>
                </a:tc>
                <a:extLst>
                  <a:ext uri="{0D108BD9-81ED-4DB2-BD59-A6C34878D82A}">
                    <a16:rowId xmlns:a16="http://schemas.microsoft.com/office/drawing/2014/main" val="3692654622"/>
                  </a:ext>
                </a:extLst>
              </a:tr>
              <a:tr h="228378">
                <a:tc>
                  <a:txBody>
                    <a:bodyPr/>
                    <a:lstStyle/>
                    <a:p>
                      <a:pPr algn="l" fontAlgn="base"/>
                      <a:r>
                        <a:rPr lang="en-US">
                          <a:solidFill>
                            <a:srgbClr val="434444"/>
                          </a:solidFill>
                          <a:effectLst/>
                        </a:rPr>
                        <a:t>Saints Should Be Wise in All Things</a:t>
                      </a:r>
                    </a:p>
                  </a:txBody>
                  <a:tcPr marL="95250" marR="95250" marT="66675" marB="66675" anchor="ctr"/>
                </a:tc>
                <a:tc>
                  <a:txBody>
                    <a:bodyPr/>
                    <a:lstStyle/>
                    <a:p>
                      <a:pPr algn="l" fontAlgn="base"/>
                      <a:r>
                        <a:rPr lang="en-US" dirty="0">
                          <a:solidFill>
                            <a:srgbClr val="434444"/>
                          </a:solidFill>
                          <a:effectLst/>
                        </a:rPr>
                        <a:t>3:18–25; 4:1–18</a:t>
                      </a:r>
                    </a:p>
                  </a:txBody>
                  <a:tcPr marL="95250" marR="95250" marT="66675" marB="66675" anchor="ctr"/>
                </a:tc>
                <a:extLst>
                  <a:ext uri="{0D108BD9-81ED-4DB2-BD59-A6C34878D82A}">
                    <a16:rowId xmlns:a16="http://schemas.microsoft.com/office/drawing/2014/main" val="651146277"/>
                  </a:ext>
                </a:extLst>
              </a:tr>
            </a:tbl>
          </a:graphicData>
        </a:graphic>
      </p:graphicFrame>
      <p:sp>
        <p:nvSpPr>
          <p:cNvPr id="3" name="TextBox 2"/>
          <p:cNvSpPr txBox="1"/>
          <p:nvPr/>
        </p:nvSpPr>
        <p:spPr>
          <a:xfrm>
            <a:off x="0" y="2803161"/>
            <a:ext cx="5540721" cy="246221"/>
          </a:xfrm>
          <a:prstGeom prst="rect">
            <a:avLst/>
          </a:prstGeom>
          <a:noFill/>
        </p:spPr>
        <p:txBody>
          <a:bodyPr wrap="square" rtlCol="0">
            <a:spAutoFit/>
          </a:bodyPr>
          <a:lstStyle/>
          <a:p>
            <a:r>
              <a:rPr lang="en-US" sz="1000" dirty="0"/>
              <a:t>Life and Teachings of Jesus and His Apostles Chapter 42</a:t>
            </a:r>
          </a:p>
        </p:txBody>
      </p:sp>
      <p:sp>
        <p:nvSpPr>
          <p:cNvPr id="4" name="Rectangle 3"/>
          <p:cNvSpPr/>
          <p:nvPr/>
        </p:nvSpPr>
        <p:spPr>
          <a:xfrm>
            <a:off x="6314941" y="1737915"/>
            <a:ext cx="5877059" cy="2492990"/>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Beguile and Worshipping of Angels Colossians 2:18:</a:t>
            </a:r>
          </a:p>
          <a:p>
            <a:r>
              <a:rPr lang="en-US" sz="1200" dirty="0">
                <a:solidFill>
                  <a:srgbClr val="444444"/>
                </a:solidFill>
                <a:latin typeface="Calibri" panose="020F0502020204030204" pitchFamily="34" charset="0"/>
              </a:rPr>
              <a:t>"...Paul explains by building on his earlier testimony of Christ as the 'head of the body, the church' (Col. 1:18). But false teachers added the 'worshipping of angels,' inventing things they had 'not seen,' which took away their true 'head,' Jesus Christ (Col. 2:18-19). Medieval Christianity added angels to intercede for mortals, whose lowly condition did not allow them to approach God... some first-century Christians taught the more radical doctrine that the physical creation was an inferior act of a lower divinity. And they added angels or divinities above the Old Testament creator. Paul fought such heresies at Colossae, for Christ's authority as the true creator was being challenged as well as his physical reality. Paul raised the standard of revealed Christianity-of believing in Christ as the only head and mediator under the Father-of believing in the </a:t>
            </a:r>
            <a:r>
              <a:rPr lang="en-US" sz="1200" dirty="0" err="1">
                <a:solidFill>
                  <a:srgbClr val="444444"/>
                </a:solidFill>
                <a:latin typeface="Calibri" panose="020F0502020204030204" pitchFamily="34" charset="0"/>
              </a:rPr>
              <a:t>physicalness</a:t>
            </a:r>
            <a:r>
              <a:rPr lang="en-US" sz="1200" dirty="0">
                <a:solidFill>
                  <a:srgbClr val="444444"/>
                </a:solidFill>
                <a:latin typeface="Calibri" panose="020F0502020204030204" pitchFamily="34" charset="0"/>
              </a:rPr>
              <a:t> of Christ, having the form of the Father." (Richard Lloyd Anderson, </a:t>
            </a:r>
            <a:r>
              <a:rPr lang="en-US" sz="1200" i="1" dirty="0">
                <a:solidFill>
                  <a:srgbClr val="444444"/>
                </a:solidFill>
                <a:latin typeface="Calibri" panose="020F0502020204030204" pitchFamily="34" charset="0"/>
              </a:rPr>
              <a:t>Understanding Paul</a:t>
            </a:r>
            <a:r>
              <a:rPr lang="en-US" sz="1200" dirty="0">
                <a:solidFill>
                  <a:srgbClr val="444444"/>
                </a:solidFill>
                <a:latin typeface="Calibri" panose="020F0502020204030204" pitchFamily="34" charset="0"/>
              </a:rPr>
              <a:t> [Salt Lake City: Deseret Book Co., 1983], 254.)</a:t>
            </a:r>
            <a:endParaRPr lang="en-US" sz="1200" dirty="0"/>
          </a:p>
        </p:txBody>
      </p:sp>
      <p:sp>
        <p:nvSpPr>
          <p:cNvPr id="5" name="Rectangle 4"/>
          <p:cNvSpPr/>
          <p:nvPr/>
        </p:nvSpPr>
        <p:spPr>
          <a:xfrm>
            <a:off x="0" y="3210809"/>
            <a:ext cx="6310648" cy="3416320"/>
          </a:xfrm>
          <a:prstGeom prst="rect">
            <a:avLst/>
          </a:prstGeom>
          <a:ln>
            <a:solidFill>
              <a:schemeClr val="tx1"/>
            </a:solidFill>
          </a:ln>
        </p:spPr>
        <p:txBody>
          <a:bodyPr wrap="square">
            <a:spAutoFit/>
          </a:bodyPr>
          <a:lstStyle/>
          <a:p>
            <a:r>
              <a:rPr lang="en-US" sz="1200" b="1" dirty="0"/>
              <a:t>Spoil and Deceit Colossians 2:8:</a:t>
            </a:r>
          </a:p>
          <a:p>
            <a:r>
              <a:rPr lang="en-US" sz="1200" dirty="0"/>
              <a:t>"One problem Christian </a:t>
            </a:r>
            <a:r>
              <a:rPr lang="en-US" sz="1200" dirty="0" err="1"/>
              <a:t>gnostics</a:t>
            </a:r>
            <a:r>
              <a:rPr lang="en-US" sz="1200" dirty="0"/>
              <a:t> faced was that Christians believed Jesus Christ to have been both God and man. Because Jesus had a body of matter, his position in the heavenly hierarchies was problematic for </a:t>
            </a:r>
            <a:r>
              <a:rPr lang="en-US" sz="1200" dirty="0" err="1"/>
              <a:t>gnostics</a:t>
            </a:r>
            <a:r>
              <a:rPr lang="en-US" sz="1200" dirty="0"/>
              <a:t>. Paul responded forcefully to this ambivalence regarding the role of Jesus when he emphasized in Colossians 1:16-17 and 2:9-10 His preeminence over all. Note the power of his words as he defined Jesus' position:</a:t>
            </a:r>
          </a:p>
          <a:p>
            <a:r>
              <a:rPr lang="en-US" sz="1200" dirty="0">
                <a:solidFill>
                  <a:srgbClr val="FF0000"/>
                </a:solidFill>
              </a:rPr>
              <a:t>'For by him were all things created, that are in heaven, and that are in earth, visible and invisible, whether they be thrones, or dominions, or principalities, or powers: all things were created by him, and for him.' (Col: 1:16.)</a:t>
            </a:r>
          </a:p>
          <a:p>
            <a:r>
              <a:rPr lang="en-US" sz="1200" dirty="0"/>
              <a:t>"Paul proclaimed the Savior to be 'the head of all principality and power.' (Col. 2:10.) He warned the Colossians to 'beware lest any man spoil you through philosophy and vain deceit, after the tradition of men, after the rudiments of the world, and not after Christ.' (Col. 2:8.) Gnosticism and related heresies were a serious problem for the Church. Such beliefs were so antithetical to the doctrines of Jesus and the Apostles that attempts to merge and reconcile them contributed to the corruption of the original faith. Extra-biblical sources tell us that </a:t>
            </a:r>
            <a:r>
              <a:rPr lang="en-US" sz="1200" dirty="0" err="1"/>
              <a:t>gnosticism</a:t>
            </a:r>
            <a:r>
              <a:rPr lang="en-US" sz="1200" dirty="0"/>
              <a:t> played an important role in the first centuries of Christian history. Whereas the religion of the Apostles did not continue, its </a:t>
            </a:r>
            <a:r>
              <a:rPr lang="en-US" sz="1200" dirty="0" err="1"/>
              <a:t>gnosticized</a:t>
            </a:r>
            <a:r>
              <a:rPr lang="en-US" sz="1200" dirty="0"/>
              <a:t> counterpart did. (Kent P. Jackson, "Early Signs of the Apostasy," </a:t>
            </a:r>
            <a:r>
              <a:rPr lang="en-US" sz="1200" i="1" dirty="0"/>
              <a:t>Ensign</a:t>
            </a:r>
            <a:r>
              <a:rPr lang="en-US" sz="1200" dirty="0"/>
              <a:t>, Dec. 1984, 12)</a:t>
            </a:r>
          </a:p>
        </p:txBody>
      </p:sp>
      <p:sp>
        <p:nvSpPr>
          <p:cNvPr id="6" name="Rectangle 5"/>
          <p:cNvSpPr/>
          <p:nvPr/>
        </p:nvSpPr>
        <p:spPr>
          <a:xfrm>
            <a:off x="6313714" y="0"/>
            <a:ext cx="5878286" cy="1754326"/>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Jesus the Creator of All Things Colossians 1:16-17:</a:t>
            </a:r>
          </a:p>
          <a:p>
            <a:pPr fontAlgn="base"/>
            <a:r>
              <a:rPr lang="en-US" sz="1200" dirty="0">
                <a:latin typeface="Calibri" panose="020F0502020204030204" pitchFamily="34" charset="0"/>
              </a:rPr>
              <a:t>“Under the direction and according to the plan of God the Father, Jesus Christ is the Creator, the source of the light and life of all things. Through modern revelation we have the testimony of John, who bore record that Jesus Christ is ‘the light and the Redeemer of the world, the Spirit of truth, who came into the world, because the world was made by him, and in him was the life of men and the light of men.</a:t>
            </a:r>
          </a:p>
          <a:p>
            <a:pPr fontAlgn="base"/>
            <a:r>
              <a:rPr lang="en-US" sz="1200" dirty="0">
                <a:latin typeface="Calibri" panose="020F0502020204030204" pitchFamily="34" charset="0"/>
              </a:rPr>
              <a:t>“‘The worlds were made by him; men were made by him; all things were made by him, and through him, and of him’ (D&amp;C 93:9–10” Elder Dallin H. Oaks (“The Light and Life of the World,”</a:t>
            </a:r>
            <a:r>
              <a:rPr lang="en-US" sz="1200" i="1" dirty="0">
                <a:latin typeface="Calibri" panose="020F0502020204030204" pitchFamily="34" charset="0"/>
              </a:rPr>
              <a:t> Ensign,</a:t>
            </a:r>
            <a:r>
              <a:rPr lang="en-US" sz="1200" dirty="0">
                <a:latin typeface="Calibri" panose="020F0502020204030204" pitchFamily="34" charset="0"/>
              </a:rPr>
              <a:t> Nov. 1987, 63; </a:t>
            </a:r>
            <a:endParaRPr lang="en-US" sz="1200" b="0" i="0" dirty="0">
              <a:effectLst/>
              <a:latin typeface="Calibri" panose="020F0502020204030204" pitchFamily="34" charset="0"/>
            </a:endParaRPr>
          </a:p>
        </p:txBody>
      </p:sp>
      <p:sp>
        <p:nvSpPr>
          <p:cNvPr id="7" name="Rectangle 6"/>
          <p:cNvSpPr/>
          <p:nvPr/>
        </p:nvSpPr>
        <p:spPr>
          <a:xfrm>
            <a:off x="6314941" y="4247149"/>
            <a:ext cx="5877059" cy="1754326"/>
          </a:xfrm>
          <a:prstGeom prst="rect">
            <a:avLst/>
          </a:prstGeom>
          <a:ln>
            <a:solidFill>
              <a:schemeClr val="tx1"/>
            </a:solidFill>
          </a:ln>
        </p:spPr>
        <p:txBody>
          <a:bodyPr wrap="square">
            <a:spAutoFit/>
          </a:bodyPr>
          <a:lstStyle/>
          <a:p>
            <a:pPr fontAlgn="base"/>
            <a:r>
              <a:rPr lang="en-US" sz="1200" b="1" dirty="0"/>
              <a:t>Avoiding Things of the World Colossians 3:2:</a:t>
            </a:r>
          </a:p>
          <a:p>
            <a:pPr fontAlgn="base"/>
            <a:r>
              <a:rPr lang="en-US" sz="1200" dirty="0"/>
              <a:t>“We can spend a lifetime whirling about at a feverish pace, checking off list after list of things that in the end really don’t matter.</a:t>
            </a:r>
          </a:p>
          <a:p>
            <a:pPr fontAlgn="base"/>
            <a:r>
              <a:rPr lang="en-US" sz="1200" dirty="0"/>
              <a:t>“That we do a lot may not be so important. That we focus the energy of our minds, our hearts, and our souls on those things of eternal significance—that is essential.</a:t>
            </a:r>
          </a:p>
          <a:p>
            <a:pPr fontAlgn="base"/>
            <a:r>
              <a:rPr lang="en-US" sz="1200" dirty="0"/>
              <a:t>“As the clatter and clamor of life bustle about us, we hear shouting to ‘come here’ and to ‘go there.’ In the midst of the noise and seductive voices that compete for our time and interest, a solitary figure stands on the shores of the Sea of Galilee, calling quietly to us, ‘Follow me’” Elder Joseph B. </a:t>
            </a:r>
            <a:r>
              <a:rPr lang="en-US" sz="1200" dirty="0" err="1"/>
              <a:t>Wirthling</a:t>
            </a:r>
            <a:r>
              <a:rPr lang="en-US" sz="1200" dirty="0"/>
              <a:t> (“Follow Me,”</a:t>
            </a:r>
            <a:r>
              <a:rPr lang="en-US" sz="1200" i="1" dirty="0"/>
              <a:t> Ensign,</a:t>
            </a:r>
            <a:r>
              <a:rPr lang="en-US" sz="1200" dirty="0"/>
              <a:t> May 2002, 16).</a:t>
            </a:r>
            <a:endParaRPr lang="en-US" sz="1200" b="0" i="0" dirty="0">
              <a:effectLst/>
            </a:endParaRPr>
          </a:p>
        </p:txBody>
      </p:sp>
    </p:spTree>
    <p:extLst>
      <p:ext uri="{BB962C8B-B14F-4D97-AF65-F5344CB8AC3E}">
        <p14:creationId xmlns:p14="http://schemas.microsoft.com/office/powerpoint/2010/main" val="150760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9019"/>
            <a:ext cx="3541690" cy="4708981"/>
          </a:xfrm>
          <a:prstGeom prst="rect">
            <a:avLst/>
          </a:prstGeom>
          <a:ln>
            <a:solidFill>
              <a:schemeClr val="tx1"/>
            </a:solidFill>
          </a:ln>
        </p:spPr>
        <p:txBody>
          <a:bodyPr wrap="square">
            <a:spAutoFit/>
          </a:bodyPr>
          <a:lstStyle/>
          <a:p>
            <a:r>
              <a:rPr lang="en-US" sz="1200" dirty="0">
                <a:solidFill>
                  <a:srgbClr val="444444"/>
                </a:solidFill>
              </a:rPr>
              <a:t>"</a:t>
            </a:r>
            <a:r>
              <a:rPr lang="en-US" sz="1200" dirty="0" err="1">
                <a:solidFill>
                  <a:srgbClr val="444444"/>
                </a:solidFill>
              </a:rPr>
              <a:t>Tychicus</a:t>
            </a:r>
            <a:r>
              <a:rPr lang="en-US" sz="1200" dirty="0">
                <a:solidFill>
                  <a:srgbClr val="444444"/>
                </a:solidFill>
              </a:rPr>
              <a:t> had shown his reliability in accompanying Paul to Jerusalem with the welfare collection, and he had... carried the letters to Ephesus and Colossae. Much like Titus in experience, </a:t>
            </a:r>
            <a:r>
              <a:rPr lang="en-US" sz="1200" dirty="0" err="1">
                <a:solidFill>
                  <a:srgbClr val="444444"/>
                </a:solidFill>
              </a:rPr>
              <a:t>Tychicus</a:t>
            </a:r>
            <a:r>
              <a:rPr lang="en-US" sz="1200" dirty="0">
                <a:solidFill>
                  <a:srgbClr val="444444"/>
                </a:solidFill>
              </a:rPr>
              <a:t> was the kind of man whom Paul would consider as the new regional supervisor in Crete...</a:t>
            </a:r>
          </a:p>
          <a:p>
            <a:r>
              <a:rPr lang="en-US" sz="1200" dirty="0">
                <a:solidFill>
                  <a:srgbClr val="444444"/>
                </a:solidFill>
              </a:rPr>
              <a:t>"Paul... sent </a:t>
            </a:r>
            <a:r>
              <a:rPr lang="en-US" sz="1200" dirty="0" err="1">
                <a:solidFill>
                  <a:srgbClr val="444444"/>
                </a:solidFill>
              </a:rPr>
              <a:t>Tychicus</a:t>
            </a:r>
            <a:r>
              <a:rPr lang="en-US" sz="1200" dirty="0">
                <a:solidFill>
                  <a:srgbClr val="444444"/>
                </a:solidFill>
              </a:rPr>
              <a:t> to Ephesus, and others named after Demas were probably away from Rome on assignment. No less than nine men seem to be fellow-laborers sent by Paul to different areas as his life closed. </a:t>
            </a:r>
            <a:r>
              <a:rPr lang="en-US" sz="1200" dirty="0" err="1">
                <a:solidFill>
                  <a:srgbClr val="444444"/>
                </a:solidFill>
              </a:rPr>
              <a:t>Tychicus</a:t>
            </a:r>
            <a:r>
              <a:rPr lang="en-US" sz="1200" dirty="0">
                <a:solidFill>
                  <a:srgbClr val="444444"/>
                </a:solidFill>
              </a:rPr>
              <a:t> must be typical; he was from Asia and was sent there to replace Timothy, who was now coming to Rome to be with Paul. Both 'beloved' and 'faithful' (Col. 4:7), </a:t>
            </a:r>
            <a:r>
              <a:rPr lang="en-US" sz="1200" dirty="0" err="1">
                <a:solidFill>
                  <a:srgbClr val="444444"/>
                </a:solidFill>
              </a:rPr>
              <a:t>Tychicus</a:t>
            </a:r>
            <a:r>
              <a:rPr lang="en-US" sz="1200" dirty="0">
                <a:solidFill>
                  <a:srgbClr val="444444"/>
                </a:solidFill>
              </a:rPr>
              <a:t> is obviously another regional representative, directing bishops in a major area. Forces of rebellion probably consumed the main attention of these leaders, for the Pastoral Letters mainly guide regional leaders to direct members and to keep them from deception. To accomplish this, area supervisors had to appoint leaders and train them, the real meaning of Paul's reminder to teach 'faithful men' (the bishops) so they could 'teach others' (their flocks). (2 Tim. 2:2)" (Richard Lloyd Anderson, </a:t>
            </a:r>
            <a:r>
              <a:rPr lang="en-US" sz="1200" i="1" dirty="0">
                <a:solidFill>
                  <a:srgbClr val="444444"/>
                </a:solidFill>
              </a:rPr>
              <a:t>Understanding Paul</a:t>
            </a:r>
            <a:r>
              <a:rPr lang="en-US" sz="1200" dirty="0">
                <a:solidFill>
                  <a:srgbClr val="444444"/>
                </a:solidFill>
              </a:rPr>
              <a:t> [Salt Lake City: Deseret Book Co., 1983], 344-345, 372.)</a:t>
            </a:r>
            <a:endParaRPr lang="en-US" sz="1200" b="0" i="0" dirty="0">
              <a:solidFill>
                <a:srgbClr val="444444"/>
              </a:solidFill>
              <a:effectLst/>
            </a:endParaRPr>
          </a:p>
        </p:txBody>
      </p:sp>
      <p:sp>
        <p:nvSpPr>
          <p:cNvPr id="3" name="Rectangle 2"/>
          <p:cNvSpPr/>
          <p:nvPr/>
        </p:nvSpPr>
        <p:spPr>
          <a:xfrm>
            <a:off x="3541692" y="1225689"/>
            <a:ext cx="4365936" cy="5262979"/>
          </a:xfrm>
          <a:prstGeom prst="rect">
            <a:avLst/>
          </a:prstGeom>
          <a:ln>
            <a:solidFill>
              <a:schemeClr val="tx1"/>
            </a:solidFill>
          </a:ln>
        </p:spPr>
        <p:txBody>
          <a:bodyPr wrap="square">
            <a:spAutoFit/>
          </a:bodyPr>
          <a:lstStyle/>
          <a:p>
            <a:r>
              <a:rPr lang="en-US" sz="1200" dirty="0">
                <a:solidFill>
                  <a:srgbClr val="444444"/>
                </a:solidFill>
                <a:latin typeface="Calibri" panose="020F0502020204030204" pitchFamily="34" charset="0"/>
              </a:rPr>
              <a:t>"The epistle to Philemon is a special letter of intercession on behalf of the runaway slave Onesimus, who had earlier fled his master Philemon, and possibly taken with him some of the latter's money or property. Ordinarily, under contemporary law, a runaway slave could be subject to frightful penalties. However, while in Rome Onesimus was converted to the gospel by Paul and had proved himself 'profitable' (Philem. 1:10-11); therefore, when Tychicus went to </a:t>
            </a:r>
            <a:r>
              <a:rPr lang="en-US" sz="1200" dirty="0" err="1">
                <a:solidFill>
                  <a:srgbClr val="444444"/>
                </a:solidFill>
                <a:latin typeface="Calibri" panose="020F0502020204030204" pitchFamily="34" charset="0"/>
              </a:rPr>
              <a:t>Colosse</a:t>
            </a:r>
            <a:r>
              <a:rPr lang="en-US" sz="1200" dirty="0">
                <a:solidFill>
                  <a:srgbClr val="444444"/>
                </a:solidFill>
                <a:latin typeface="Calibri" panose="020F0502020204030204" pitchFamily="34" charset="0"/>
              </a:rPr>
              <a:t> (bearing the epistle to the Colossians), Paul sent Onesimus along, with an appeal to Philemon to receive him in the spirit of forgiveness as 'a faithful and beloved brother.' (See Col. 4:7-9.)</a:t>
            </a:r>
          </a:p>
          <a:p>
            <a:r>
              <a:rPr lang="en-US" sz="1200" dirty="0">
                <a:solidFill>
                  <a:srgbClr val="444444"/>
                </a:solidFill>
                <a:latin typeface="Calibri" panose="020F0502020204030204" pitchFamily="34" charset="0"/>
              </a:rPr>
              <a:t>"Aside from the fact that it is a remarkable example of a tactful appeal, [the epistle to Philemon] shows that the gospel of Jesus Christ is an equalizing force in the lives of men regardless of differences in social status. Because Onesimus had come repentant into the gospel brotherhood, Philemon was asked to receive him, not as a servant, but as "a brother beloved, ... both in the flesh, and in the Lord." (Philem. 1:15, 16.)</a:t>
            </a:r>
          </a:p>
          <a:p>
            <a:r>
              <a:rPr lang="en-US" sz="1200" dirty="0">
                <a:solidFill>
                  <a:srgbClr val="444444"/>
                </a:solidFill>
                <a:latin typeface="Calibri" panose="020F0502020204030204" pitchFamily="34" charset="0"/>
              </a:rPr>
              <a:t>"Because Paul has, in effect, delivered a slave back into servitude, some have interpreted this epistle as an endorsement of slavery as a practice. On the other hand, others have understood the request to receive Onesimus 'not ... as a servant' (Philem. 1:16) to be a disavowal of slavery. But Paul seems to have intended neither of these. He simply acknowledges slavery indirectly as a social reality, at the same time reminding Philemon of the obligations of brotherhood in the kingdom. (Lane Johnson, "New Testament Backgrounds: Philemon," </a:t>
            </a:r>
            <a:r>
              <a:rPr lang="en-US" sz="1200" i="1" dirty="0">
                <a:solidFill>
                  <a:srgbClr val="444444"/>
                </a:solidFill>
                <a:latin typeface="Calibri" panose="020F0502020204030204" pitchFamily="34" charset="0"/>
              </a:rPr>
              <a:t>Ensign</a:t>
            </a:r>
            <a:r>
              <a:rPr lang="en-US" sz="1200" dirty="0">
                <a:solidFill>
                  <a:srgbClr val="444444"/>
                </a:solidFill>
                <a:latin typeface="Calibri" panose="020F0502020204030204" pitchFamily="34" charset="0"/>
              </a:rPr>
              <a:t>, Apr. 1976, 58)</a:t>
            </a:r>
            <a:endParaRPr lang="en-US" sz="1200" b="0" i="0" dirty="0">
              <a:solidFill>
                <a:srgbClr val="444444"/>
              </a:solidFill>
              <a:effectLst/>
              <a:latin typeface="Calibri" panose="020F0502020204030204" pitchFamily="34" charset="0"/>
            </a:endParaRPr>
          </a:p>
        </p:txBody>
      </p:sp>
      <p:sp>
        <p:nvSpPr>
          <p:cNvPr id="4" name="Rectangle 3"/>
          <p:cNvSpPr/>
          <p:nvPr/>
        </p:nvSpPr>
        <p:spPr>
          <a:xfrm>
            <a:off x="171500" y="1209473"/>
            <a:ext cx="3035339" cy="923330"/>
          </a:xfrm>
          <a:prstGeom prst="rect">
            <a:avLst/>
          </a:prstGeom>
        </p:spPr>
        <p:txBody>
          <a:bodyPr wrap="square">
            <a:spAutoFit/>
          </a:bodyPr>
          <a:lstStyle/>
          <a:p>
            <a:pPr algn="ctr"/>
            <a:r>
              <a:rPr lang="en-US" b="1" dirty="0" err="1">
                <a:solidFill>
                  <a:srgbClr val="B22222"/>
                </a:solidFill>
                <a:latin typeface="Calibri" panose="020F0502020204030204" pitchFamily="34" charset="0"/>
              </a:rPr>
              <a:t>Tychicus</a:t>
            </a:r>
            <a:r>
              <a:rPr lang="en-US" b="1" dirty="0">
                <a:solidFill>
                  <a:srgbClr val="B22222"/>
                </a:solidFill>
                <a:latin typeface="Calibri" panose="020F0502020204030204" pitchFamily="34" charset="0"/>
              </a:rPr>
              <a:t>... is a beloved brother, and a faithful minister</a:t>
            </a:r>
            <a:endParaRPr lang="en-US" b="0" i="0" dirty="0">
              <a:solidFill>
                <a:srgbClr val="555555"/>
              </a:solidFill>
              <a:effectLst/>
              <a:latin typeface="Calibri" panose="020F0502020204030204" pitchFamily="34" charset="0"/>
            </a:endParaRPr>
          </a:p>
        </p:txBody>
      </p:sp>
      <p:sp>
        <p:nvSpPr>
          <p:cNvPr id="5" name="Rectangle 4"/>
          <p:cNvSpPr/>
          <p:nvPr/>
        </p:nvSpPr>
        <p:spPr>
          <a:xfrm>
            <a:off x="4481847" y="604166"/>
            <a:ext cx="2550018" cy="646331"/>
          </a:xfrm>
          <a:prstGeom prst="rect">
            <a:avLst/>
          </a:prstGeom>
        </p:spPr>
        <p:txBody>
          <a:bodyPr wrap="square">
            <a:spAutoFit/>
          </a:bodyPr>
          <a:lstStyle/>
          <a:p>
            <a:r>
              <a:rPr lang="en-US" b="1" dirty="0" err="1">
                <a:solidFill>
                  <a:srgbClr val="B22222"/>
                </a:solidFill>
                <a:latin typeface="Calibri" panose="020F0502020204030204" pitchFamily="34" charset="0"/>
              </a:rPr>
              <a:t>Onesimus</a:t>
            </a:r>
            <a:r>
              <a:rPr lang="en-US" b="1" dirty="0">
                <a:solidFill>
                  <a:srgbClr val="B22222"/>
                </a:solidFill>
                <a:latin typeface="Calibri" panose="020F0502020204030204" pitchFamily="34" charset="0"/>
              </a:rPr>
              <a:t>, a faithful and beloved brother</a:t>
            </a:r>
            <a:endParaRPr lang="en-US" b="0" i="0" dirty="0">
              <a:solidFill>
                <a:srgbClr val="555555"/>
              </a:solidFill>
              <a:effectLst/>
              <a:latin typeface="Calibri" panose="020F0502020204030204" pitchFamily="34" charset="0"/>
            </a:endParaRPr>
          </a:p>
        </p:txBody>
      </p:sp>
      <p:sp>
        <p:nvSpPr>
          <p:cNvPr id="6" name="TextBox 5"/>
          <p:cNvSpPr txBox="1"/>
          <p:nvPr/>
        </p:nvSpPr>
        <p:spPr>
          <a:xfrm>
            <a:off x="167425" y="0"/>
            <a:ext cx="4752304" cy="584775"/>
          </a:xfrm>
          <a:prstGeom prst="rect">
            <a:avLst/>
          </a:prstGeom>
          <a:noFill/>
        </p:spPr>
        <p:txBody>
          <a:bodyPr wrap="square" rtlCol="0">
            <a:spAutoFit/>
          </a:bodyPr>
          <a:lstStyle/>
          <a:p>
            <a:r>
              <a:rPr lang="en-US" sz="3200" dirty="0"/>
              <a:t>Colossians 4:7, 9, 11</a:t>
            </a:r>
          </a:p>
        </p:txBody>
      </p:sp>
      <p:sp>
        <p:nvSpPr>
          <p:cNvPr id="7" name="Rectangle 6"/>
          <p:cNvSpPr/>
          <p:nvPr/>
        </p:nvSpPr>
        <p:spPr>
          <a:xfrm>
            <a:off x="7907627" y="1240535"/>
            <a:ext cx="4172755" cy="3785652"/>
          </a:xfrm>
          <a:prstGeom prst="rect">
            <a:avLst/>
          </a:prstGeom>
          <a:ln>
            <a:solidFill>
              <a:schemeClr val="tx1"/>
            </a:solidFill>
          </a:ln>
        </p:spPr>
        <p:txBody>
          <a:bodyPr wrap="square">
            <a:spAutoFit/>
          </a:bodyPr>
          <a:lstStyle/>
          <a:p>
            <a:r>
              <a:rPr lang="en-US" sz="1200" dirty="0"/>
              <a:t>The name </a:t>
            </a:r>
            <a:r>
              <a:rPr lang="en-US" sz="1200" i="1" dirty="0"/>
              <a:t>Jesus</a:t>
            </a:r>
            <a:r>
              <a:rPr lang="en-US" sz="1200" dirty="0"/>
              <a:t> is the Greek rendition of the Hebrew name </a:t>
            </a:r>
            <a:r>
              <a:rPr lang="en-US" sz="1200" i="1" dirty="0"/>
              <a:t>Joshua</a:t>
            </a:r>
            <a:r>
              <a:rPr lang="en-US" sz="1200" dirty="0"/>
              <a:t>, which means "God is help" or "God saves." Because Joshua of Moses' day was such a great Jewish leader, his name would have been very common at the time, especially among the Jews, whom Paul refers to as being "of the circumcision." Perhaps the Jesus mentioned in this verse was referred to as </a:t>
            </a:r>
            <a:r>
              <a:rPr lang="en-US" sz="1200" i="1" dirty="0"/>
              <a:t>Justus</a:t>
            </a:r>
            <a:r>
              <a:rPr lang="en-US" sz="1200" dirty="0"/>
              <a:t> because the saints were beginning to think of the name of Jesus as a holy name instead of a common one.</a:t>
            </a:r>
          </a:p>
          <a:p>
            <a:r>
              <a:rPr lang="en-US" sz="1200" dirty="0"/>
              <a:t>There is symbolism in the Lord of the Universe taking upon himself a common name. The plan was for the Master to be born into the most humble of circumstances, to be raised in a common city, to live a life with no wealth or material distinction, and to be given a common name. This is part of the great condescension of God. When we think of all the scriptural names for the Son of God, we understand that the name </a:t>
            </a:r>
            <a:r>
              <a:rPr lang="en-US" sz="1200" i="1" dirty="0"/>
              <a:t>Jesus</a:t>
            </a:r>
            <a:r>
              <a:rPr lang="en-US" sz="1200" dirty="0"/>
              <a:t> is perhaps the most humble of them all. Consider when the Lord comes again. Will he be called Jesus? John says that he will be called "Faithful and True...and his name is called The Word of God...And he hath on his vesture and on his thigh a name written, KING OF KINGS, AND LORD OF LORDS." (Rev. 19:11-16)</a:t>
            </a:r>
            <a:endParaRPr lang="en-US" sz="1200" b="0" i="0" dirty="0">
              <a:effectLst/>
            </a:endParaRPr>
          </a:p>
        </p:txBody>
      </p:sp>
      <p:sp>
        <p:nvSpPr>
          <p:cNvPr id="8" name="Rectangle 7"/>
          <p:cNvSpPr/>
          <p:nvPr/>
        </p:nvSpPr>
        <p:spPr>
          <a:xfrm>
            <a:off x="8270793" y="797348"/>
            <a:ext cx="2816092" cy="369332"/>
          </a:xfrm>
          <a:prstGeom prst="rect">
            <a:avLst/>
          </a:prstGeom>
        </p:spPr>
        <p:txBody>
          <a:bodyPr wrap="none">
            <a:spAutoFit/>
          </a:bodyPr>
          <a:lstStyle/>
          <a:p>
            <a:r>
              <a:rPr lang="en-US" b="1" dirty="0">
                <a:solidFill>
                  <a:srgbClr val="B22222"/>
                </a:solidFill>
                <a:latin typeface="Calibri" panose="020F0502020204030204" pitchFamily="34" charset="0"/>
              </a:rPr>
              <a:t>Jesus, which is called Justus</a:t>
            </a:r>
            <a:endParaRPr lang="en-US"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303148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err="1">
                <a:solidFill>
                  <a:schemeClr val="bg1"/>
                </a:solidFill>
                <a:latin typeface="Tempus Sans ITC" panose="04020404030D07020202" pitchFamily="82" charset="0"/>
              </a:rPr>
              <a:t>Epaphras</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77640" y="959387"/>
            <a:ext cx="5244974" cy="2585323"/>
          </a:xfrm>
          <a:prstGeom prst="rect">
            <a:avLst/>
          </a:prstGeom>
        </p:spPr>
        <p:txBody>
          <a:bodyPr wrap="square">
            <a:spAutoFit/>
          </a:bodyPr>
          <a:lstStyle/>
          <a:p>
            <a:r>
              <a:rPr lang="en-US" dirty="0">
                <a:solidFill>
                  <a:schemeClr val="bg1"/>
                </a:solidFill>
              </a:rPr>
              <a:t>Known as “a faithful minister of Christ” was converted by Paul and spread the gospel throughout the region. However false religion was also accepted in </a:t>
            </a:r>
            <a:r>
              <a:rPr lang="en-US" dirty="0" err="1">
                <a:solidFill>
                  <a:schemeClr val="bg1"/>
                </a:solidFill>
              </a:rPr>
              <a:t>Colosse</a:t>
            </a:r>
            <a:r>
              <a:rPr lang="en-US" dirty="0">
                <a:solidFill>
                  <a:schemeClr val="bg1"/>
                </a:solidFill>
              </a:rPr>
              <a:t>.</a:t>
            </a:r>
          </a:p>
          <a:p>
            <a:endParaRPr lang="en-US" dirty="0">
              <a:solidFill>
                <a:schemeClr val="bg1"/>
              </a:solidFill>
            </a:endParaRPr>
          </a:p>
          <a:p>
            <a:endParaRPr lang="en-US" dirty="0">
              <a:solidFill>
                <a:schemeClr val="bg1"/>
              </a:solidFill>
            </a:endParaRPr>
          </a:p>
          <a:p>
            <a:r>
              <a:rPr lang="en-US" dirty="0" err="1">
                <a:solidFill>
                  <a:schemeClr val="bg1"/>
                </a:solidFill>
              </a:rPr>
              <a:t>Epaphras</a:t>
            </a:r>
            <a:r>
              <a:rPr lang="en-US" dirty="0">
                <a:solidFill>
                  <a:schemeClr val="bg1"/>
                </a:solidFill>
              </a:rPr>
              <a:t>, unable to deal with the situation, went to Rome. </a:t>
            </a:r>
          </a:p>
          <a:p>
            <a:endParaRPr lang="en-US" dirty="0">
              <a:solidFill>
                <a:schemeClr val="bg1"/>
              </a:solidFill>
            </a:endParaRPr>
          </a:p>
          <a:p>
            <a:r>
              <a:rPr lang="en-US" dirty="0">
                <a:solidFill>
                  <a:schemeClr val="bg1"/>
                </a:solidFill>
              </a:rPr>
              <a:t>Paul wrote this letter sometime around A.D. 60-62.  </a:t>
            </a:r>
          </a:p>
        </p:txBody>
      </p:sp>
      <p:grpSp>
        <p:nvGrpSpPr>
          <p:cNvPr id="45" name="Group 44"/>
          <p:cNvGrpSpPr/>
          <p:nvPr/>
        </p:nvGrpSpPr>
        <p:grpSpPr>
          <a:xfrm>
            <a:off x="2195164" y="3492015"/>
            <a:ext cx="1635843" cy="3144964"/>
            <a:chOff x="6558936" y="1500253"/>
            <a:chExt cx="1635843" cy="3144964"/>
          </a:xfrm>
        </p:grpSpPr>
        <p:sp>
          <p:nvSpPr>
            <p:cNvPr id="46" name="Oval 45"/>
            <p:cNvSpPr/>
            <p:nvPr/>
          </p:nvSpPr>
          <p:spPr>
            <a:xfrm rot="20950279">
              <a:off x="7419204" y="4306515"/>
              <a:ext cx="450635" cy="33870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950279">
              <a:off x="7038205" y="4306515"/>
              <a:ext cx="450635" cy="33870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20928263" flipH="1">
              <a:off x="6808179" y="2391676"/>
              <a:ext cx="1203691" cy="117464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8314943">
              <a:off x="6553200" y="3677527"/>
              <a:ext cx="450635" cy="2285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619950" flipH="1">
              <a:off x="7855165" y="3585659"/>
              <a:ext cx="450635" cy="2285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217087" flipH="1">
              <a:off x="6784250" y="2619177"/>
              <a:ext cx="439377" cy="1181390"/>
            </a:xfrm>
            <a:prstGeom prst="trapezoid">
              <a:avLst/>
            </a:prstGeom>
            <a:solidFill>
              <a:srgbClr val="F6E1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382913">
              <a:off x="7642936" y="2666509"/>
              <a:ext cx="403634" cy="1087181"/>
            </a:xfrm>
            <a:prstGeom prst="trapezoid">
              <a:avLst/>
            </a:prstGeom>
            <a:solidFill>
              <a:srgbClr val="F6E1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6945055" y="2621231"/>
              <a:ext cx="976475" cy="1878175"/>
            </a:xfrm>
            <a:prstGeom prst="trapezoid">
              <a:avLst/>
            </a:prstGeom>
            <a:solidFill>
              <a:srgbClr val="F6E1A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p:cNvSpPr/>
            <p:nvPr/>
          </p:nvSpPr>
          <p:spPr>
            <a:xfrm flipH="1">
              <a:off x="6934200" y="2743200"/>
              <a:ext cx="972777" cy="1752600"/>
            </a:xfrm>
            <a:custGeom>
              <a:avLst/>
              <a:gdLst>
                <a:gd name="connsiteX0" fmla="*/ 783032 w 972777"/>
                <a:gd name="connsiteY0" fmla="*/ 0 h 1752600"/>
                <a:gd name="connsiteX1" fmla="*/ 723145 w 972777"/>
                <a:gd name="connsiteY1" fmla="*/ 0 h 1752600"/>
                <a:gd name="connsiteX2" fmla="*/ 681896 w 972777"/>
                <a:gd name="connsiteY2" fmla="*/ 381000 h 1752600"/>
                <a:gd name="connsiteX3" fmla="*/ 290881 w 972777"/>
                <a:gd name="connsiteY3" fmla="*/ 381000 h 1752600"/>
                <a:gd name="connsiteX4" fmla="*/ 249632 w 972777"/>
                <a:gd name="connsiteY4" fmla="*/ 0 h 1752600"/>
                <a:gd name="connsiteX5" fmla="*/ 189745 w 972777"/>
                <a:gd name="connsiteY5" fmla="*/ 0 h 1752600"/>
                <a:gd name="connsiteX6" fmla="*/ 0 w 972777"/>
                <a:gd name="connsiteY6" fmla="*/ 1752600 h 1752600"/>
                <a:gd name="connsiteX7" fmla="*/ 439377 w 972777"/>
                <a:gd name="connsiteY7" fmla="*/ 1752600 h 1752600"/>
                <a:gd name="connsiteX8" fmla="*/ 332130 w 972777"/>
                <a:gd name="connsiteY8" fmla="*/ 762000 h 1752600"/>
                <a:gd name="connsiteX9" fmla="*/ 640647 w 972777"/>
                <a:gd name="connsiteY9" fmla="*/ 762000 h 1752600"/>
                <a:gd name="connsiteX10" fmla="*/ 533400 w 972777"/>
                <a:gd name="connsiteY10" fmla="*/ 1752600 h 1752600"/>
                <a:gd name="connsiteX11" fmla="*/ 972777 w 972777"/>
                <a:gd name="connsiteY11" fmla="*/ 1752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777" h="1752600">
                  <a:moveTo>
                    <a:pt x="783032" y="0"/>
                  </a:moveTo>
                  <a:lnTo>
                    <a:pt x="723145" y="0"/>
                  </a:lnTo>
                  <a:lnTo>
                    <a:pt x="681896" y="381000"/>
                  </a:lnTo>
                  <a:lnTo>
                    <a:pt x="290881" y="381000"/>
                  </a:lnTo>
                  <a:lnTo>
                    <a:pt x="249632" y="0"/>
                  </a:lnTo>
                  <a:lnTo>
                    <a:pt x="189745" y="0"/>
                  </a:lnTo>
                  <a:lnTo>
                    <a:pt x="0" y="1752600"/>
                  </a:lnTo>
                  <a:lnTo>
                    <a:pt x="439377" y="1752600"/>
                  </a:lnTo>
                  <a:lnTo>
                    <a:pt x="332130" y="762000"/>
                  </a:lnTo>
                  <a:lnTo>
                    <a:pt x="640647" y="762000"/>
                  </a:lnTo>
                  <a:lnTo>
                    <a:pt x="533400" y="1752600"/>
                  </a:lnTo>
                  <a:lnTo>
                    <a:pt x="972777" y="1752600"/>
                  </a:lnTo>
                  <a:close/>
                </a:path>
              </a:pathLst>
            </a:cu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Trapezoid 90"/>
            <p:cNvSpPr/>
            <p:nvPr/>
          </p:nvSpPr>
          <p:spPr>
            <a:xfrm flipH="1">
              <a:off x="7086600" y="3505200"/>
              <a:ext cx="685800" cy="990600"/>
            </a:xfrm>
            <a:prstGeom prst="trapezoid">
              <a:avLst>
                <a:gd name="adj" fmla="val 3024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315200" y="2590801"/>
              <a:ext cx="215023"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016679" y="1518823"/>
              <a:ext cx="780277" cy="137800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p:cNvSpPr/>
            <p:nvPr/>
          </p:nvSpPr>
          <p:spPr>
            <a:xfrm rot="20928263" flipH="1">
              <a:off x="6558936" y="1500253"/>
              <a:ext cx="1499298" cy="1775893"/>
            </a:xfrm>
            <a:custGeom>
              <a:avLst/>
              <a:gdLst>
                <a:gd name="connsiteX0" fmla="*/ 506608 w 1499298"/>
                <a:gd name="connsiteY0" fmla="*/ 5632 h 1775893"/>
                <a:gd name="connsiteX1" fmla="*/ 265291 w 1499298"/>
                <a:gd name="connsiteY1" fmla="*/ 119185 h 1775893"/>
                <a:gd name="connsiteX2" fmla="*/ 117575 w 1499298"/>
                <a:gd name="connsiteY2" fmla="*/ 551174 h 1775893"/>
                <a:gd name="connsiteX3" fmla="*/ 132161 w 1499298"/>
                <a:gd name="connsiteY3" fmla="*/ 609602 h 1775893"/>
                <a:gd name="connsiteX4" fmla="*/ 112134 w 1499298"/>
                <a:gd name="connsiteY4" fmla="*/ 576571 h 1775893"/>
                <a:gd name="connsiteX5" fmla="*/ 53428 w 1499298"/>
                <a:gd name="connsiteY5" fmla="*/ 662340 h 1775893"/>
                <a:gd name="connsiteX6" fmla="*/ 37163 w 1499298"/>
                <a:gd name="connsiteY6" fmla="*/ 890315 h 1775893"/>
                <a:gd name="connsiteX7" fmla="*/ 36813 w 1499298"/>
                <a:gd name="connsiteY7" fmla="*/ 894500 h 1775893"/>
                <a:gd name="connsiteX8" fmla="*/ 298 w 1499298"/>
                <a:gd name="connsiteY8" fmla="*/ 1053254 h 1775893"/>
                <a:gd name="connsiteX9" fmla="*/ 20293 w 1499298"/>
                <a:gd name="connsiteY9" fmla="*/ 1231864 h 1775893"/>
                <a:gd name="connsiteX10" fmla="*/ 10824 w 1499298"/>
                <a:gd name="connsiteY10" fmla="*/ 1405954 h 1775893"/>
                <a:gd name="connsiteX11" fmla="*/ 55137 w 1499298"/>
                <a:gd name="connsiteY11" fmla="*/ 1534925 h 1775893"/>
                <a:gd name="connsiteX12" fmla="*/ 155923 w 1499298"/>
                <a:gd name="connsiteY12" fmla="*/ 1650822 h 1775893"/>
                <a:gd name="connsiteX13" fmla="*/ 223771 w 1499298"/>
                <a:gd name="connsiteY13" fmla="*/ 1768124 h 1775893"/>
                <a:gd name="connsiteX14" fmla="*/ 269915 w 1499298"/>
                <a:gd name="connsiteY14" fmla="*/ 1575950 h 1775893"/>
                <a:gd name="connsiteX15" fmla="*/ 334487 w 1499298"/>
                <a:gd name="connsiteY15" fmla="*/ 1554139 h 1775893"/>
                <a:gd name="connsiteX16" fmla="*/ 353454 w 1499298"/>
                <a:gd name="connsiteY16" fmla="*/ 1374002 h 1775893"/>
                <a:gd name="connsiteX17" fmla="*/ 406433 w 1499298"/>
                <a:gd name="connsiteY17" fmla="*/ 1163774 h 1775893"/>
                <a:gd name="connsiteX18" fmla="*/ 395124 w 1499298"/>
                <a:gd name="connsiteY18" fmla="*/ 923611 h 1775893"/>
                <a:gd name="connsiteX19" fmla="*/ 396671 w 1499298"/>
                <a:gd name="connsiteY19" fmla="*/ 766537 h 1775893"/>
                <a:gd name="connsiteX20" fmla="*/ 383512 w 1499298"/>
                <a:gd name="connsiteY20" fmla="*/ 674887 h 1775893"/>
                <a:gd name="connsiteX21" fmla="*/ 362231 w 1499298"/>
                <a:gd name="connsiteY21" fmla="*/ 622050 h 1775893"/>
                <a:gd name="connsiteX22" fmla="*/ 362082 w 1499298"/>
                <a:gd name="connsiteY22" fmla="*/ 621681 h 1775893"/>
                <a:gd name="connsiteX23" fmla="*/ 357843 w 1499298"/>
                <a:gd name="connsiteY23" fmla="*/ 580446 h 1775893"/>
                <a:gd name="connsiteX24" fmla="*/ 836680 w 1499298"/>
                <a:gd name="connsiteY24" fmla="*/ 496739 h 1775893"/>
                <a:gd name="connsiteX25" fmla="*/ 839087 w 1499298"/>
                <a:gd name="connsiteY25" fmla="*/ 522153 h 1775893"/>
                <a:gd name="connsiteX26" fmla="*/ 868060 w 1499298"/>
                <a:gd name="connsiteY26" fmla="*/ 622015 h 1775893"/>
                <a:gd name="connsiteX27" fmla="*/ 936769 w 1499298"/>
                <a:gd name="connsiteY27" fmla="*/ 785313 h 1775893"/>
                <a:gd name="connsiteX28" fmla="*/ 1031012 w 1499298"/>
                <a:gd name="connsiteY28" fmla="*/ 1039448 h 1775893"/>
                <a:gd name="connsiteX29" fmla="*/ 1163217 w 1499298"/>
                <a:gd name="connsiteY29" fmla="*/ 1241425 h 1775893"/>
                <a:gd name="connsiteX30" fmla="*/ 1255606 w 1499298"/>
                <a:gd name="connsiteY30" fmla="*/ 1423102 h 1775893"/>
                <a:gd name="connsiteX31" fmla="*/ 1316025 w 1499298"/>
                <a:gd name="connsiteY31" fmla="*/ 1424815 h 1775893"/>
                <a:gd name="connsiteX32" fmla="*/ 1435070 w 1499298"/>
                <a:gd name="connsiteY32" fmla="*/ 1610192 h 1775893"/>
                <a:gd name="connsiteX33" fmla="*/ 1438311 w 1499298"/>
                <a:gd name="connsiteY33" fmla="*/ 1465766 h 1775893"/>
                <a:gd name="connsiteX34" fmla="*/ 1468195 w 1499298"/>
                <a:gd name="connsiteY34" fmla="*/ 1312078 h 1775893"/>
                <a:gd name="connsiteX35" fmla="*/ 1447816 w 1499298"/>
                <a:gd name="connsiteY35" fmla="*/ 1163150 h 1775893"/>
                <a:gd name="connsiteX36" fmla="*/ 1365534 w 1499298"/>
                <a:gd name="connsiteY36" fmla="*/ 984687 h 1775893"/>
                <a:gd name="connsiteX37" fmla="*/ 1304603 w 1499298"/>
                <a:gd name="connsiteY37" fmla="*/ 791914 h 1775893"/>
                <a:gd name="connsiteX38" fmla="*/ 1207528 w 1499298"/>
                <a:gd name="connsiteY38" fmla="*/ 638252 h 1775893"/>
                <a:gd name="connsiteX39" fmla="*/ 1205454 w 1499298"/>
                <a:gd name="connsiteY39" fmla="*/ 634001 h 1775893"/>
                <a:gd name="connsiteX40" fmla="*/ 1094648 w 1499298"/>
                <a:gd name="connsiteY40" fmla="*/ 401558 h 1775893"/>
                <a:gd name="connsiteX41" fmla="*/ 1055833 w 1499298"/>
                <a:gd name="connsiteY41" fmla="*/ 346167 h 1775893"/>
                <a:gd name="connsiteX42" fmla="*/ 1051905 w 1499298"/>
                <a:gd name="connsiteY42" fmla="*/ 342896 h 1775893"/>
                <a:gd name="connsiteX43" fmla="*/ 1046175 w 1499298"/>
                <a:gd name="connsiteY43" fmla="*/ 323889 h 1775893"/>
                <a:gd name="connsiteX44" fmla="*/ 775163 w 1499298"/>
                <a:gd name="connsiteY44" fmla="*/ 40482 h 1775893"/>
                <a:gd name="connsiteX45" fmla="*/ 506608 w 1499298"/>
                <a:gd name="connsiteY45" fmla="*/ 5632 h 17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9298" h="1775893">
                  <a:moveTo>
                    <a:pt x="506608" y="5632"/>
                  </a:moveTo>
                  <a:cubicBezTo>
                    <a:pt x="418041" y="19303"/>
                    <a:pt x="334014" y="57708"/>
                    <a:pt x="265291" y="119185"/>
                  </a:cubicBezTo>
                  <a:cubicBezTo>
                    <a:pt x="143898" y="227779"/>
                    <a:pt x="89638" y="390998"/>
                    <a:pt x="117575" y="551174"/>
                  </a:cubicBezTo>
                  <a:lnTo>
                    <a:pt x="132161" y="609602"/>
                  </a:lnTo>
                  <a:lnTo>
                    <a:pt x="112134" y="576571"/>
                  </a:lnTo>
                  <a:cubicBezTo>
                    <a:pt x="91001" y="559059"/>
                    <a:pt x="68665" y="589461"/>
                    <a:pt x="53428" y="662340"/>
                  </a:cubicBezTo>
                  <a:cubicBezTo>
                    <a:pt x="40571" y="723862"/>
                    <a:pt x="34604" y="807440"/>
                    <a:pt x="37163" y="890315"/>
                  </a:cubicBezTo>
                  <a:cubicBezTo>
                    <a:pt x="37049" y="891720"/>
                    <a:pt x="36926" y="893094"/>
                    <a:pt x="36813" y="894500"/>
                  </a:cubicBezTo>
                  <a:cubicBezTo>
                    <a:pt x="17762" y="903175"/>
                    <a:pt x="2601" y="969096"/>
                    <a:pt x="298" y="1053254"/>
                  </a:cubicBezTo>
                  <a:cubicBezTo>
                    <a:pt x="-1666" y="1125132"/>
                    <a:pt x="6188" y="1195299"/>
                    <a:pt x="20293" y="1231864"/>
                  </a:cubicBezTo>
                  <a:cubicBezTo>
                    <a:pt x="10352" y="1278480"/>
                    <a:pt x="6755" y="1344645"/>
                    <a:pt x="10824" y="1405954"/>
                  </a:cubicBezTo>
                  <a:cubicBezTo>
                    <a:pt x="16441" y="1490692"/>
                    <a:pt x="35180" y="1545219"/>
                    <a:pt x="55137" y="1534925"/>
                  </a:cubicBezTo>
                  <a:cubicBezTo>
                    <a:pt x="75453" y="1691541"/>
                    <a:pt x="120918" y="1743808"/>
                    <a:pt x="155923" y="1650822"/>
                  </a:cubicBezTo>
                  <a:cubicBezTo>
                    <a:pt x="170753" y="1748787"/>
                    <a:pt x="197828" y="1795586"/>
                    <a:pt x="223771" y="1768124"/>
                  </a:cubicBezTo>
                  <a:cubicBezTo>
                    <a:pt x="245786" y="1744816"/>
                    <a:pt x="263355" y="1671655"/>
                    <a:pt x="269915" y="1575950"/>
                  </a:cubicBezTo>
                  <a:cubicBezTo>
                    <a:pt x="290203" y="1631668"/>
                    <a:pt x="316372" y="1622840"/>
                    <a:pt x="334487" y="1554139"/>
                  </a:cubicBezTo>
                  <a:cubicBezTo>
                    <a:pt x="346411" y="1508929"/>
                    <a:pt x="353331" y="1443252"/>
                    <a:pt x="353454" y="1374002"/>
                  </a:cubicBezTo>
                  <a:cubicBezTo>
                    <a:pt x="379169" y="1357811"/>
                    <a:pt x="400108" y="1274723"/>
                    <a:pt x="406433" y="1163774"/>
                  </a:cubicBezTo>
                  <a:cubicBezTo>
                    <a:pt x="411191" y="1080319"/>
                    <a:pt x="407028" y="991854"/>
                    <a:pt x="395124" y="923611"/>
                  </a:cubicBezTo>
                  <a:cubicBezTo>
                    <a:pt x="399966" y="873850"/>
                    <a:pt x="400514" y="817979"/>
                    <a:pt x="396671" y="766537"/>
                  </a:cubicBezTo>
                  <a:cubicBezTo>
                    <a:pt x="394028" y="731102"/>
                    <a:pt x="389459" y="699791"/>
                    <a:pt x="383512" y="674887"/>
                  </a:cubicBezTo>
                  <a:lnTo>
                    <a:pt x="362231" y="622050"/>
                  </a:lnTo>
                  <a:lnTo>
                    <a:pt x="362082" y="621681"/>
                  </a:lnTo>
                  <a:lnTo>
                    <a:pt x="357843" y="580446"/>
                  </a:lnTo>
                  <a:lnTo>
                    <a:pt x="836680" y="496739"/>
                  </a:lnTo>
                  <a:lnTo>
                    <a:pt x="839087" y="522153"/>
                  </a:lnTo>
                  <a:cubicBezTo>
                    <a:pt x="845084" y="550060"/>
                    <a:pt x="854925" y="584201"/>
                    <a:pt x="868060" y="622015"/>
                  </a:cubicBezTo>
                  <a:cubicBezTo>
                    <a:pt x="887124" y="676911"/>
                    <a:pt x="911561" y="734997"/>
                    <a:pt x="936769" y="785313"/>
                  </a:cubicBezTo>
                  <a:cubicBezTo>
                    <a:pt x="956678" y="860356"/>
                    <a:pt x="991394" y="953967"/>
                    <a:pt x="1031012" y="1039448"/>
                  </a:cubicBezTo>
                  <a:cubicBezTo>
                    <a:pt x="1083680" y="1153089"/>
                    <a:pt x="1135931" y="1232917"/>
                    <a:pt x="1163217" y="1241425"/>
                  </a:cubicBezTo>
                  <a:cubicBezTo>
                    <a:pt x="1193067" y="1313603"/>
                    <a:pt x="1226756" y="1379839"/>
                    <a:pt x="1255606" y="1423102"/>
                  </a:cubicBezTo>
                  <a:cubicBezTo>
                    <a:pt x="1299445" y="1488845"/>
                    <a:pt x="1323926" y="1489528"/>
                    <a:pt x="1316025" y="1424815"/>
                  </a:cubicBezTo>
                  <a:cubicBezTo>
                    <a:pt x="1362330" y="1522483"/>
                    <a:pt x="1407652" y="1593056"/>
                    <a:pt x="1435070" y="1610192"/>
                  </a:cubicBezTo>
                  <a:cubicBezTo>
                    <a:pt x="1467377" y="1630381"/>
                    <a:pt x="1468675" y="1572760"/>
                    <a:pt x="1438311" y="1465766"/>
                  </a:cubicBezTo>
                  <a:cubicBezTo>
                    <a:pt x="1505936" y="1551334"/>
                    <a:pt x="1519423" y="1482021"/>
                    <a:pt x="1468195" y="1312078"/>
                  </a:cubicBezTo>
                  <a:cubicBezTo>
                    <a:pt x="1488395" y="1316314"/>
                    <a:pt x="1479782" y="1253348"/>
                    <a:pt x="1447816" y="1163150"/>
                  </a:cubicBezTo>
                  <a:cubicBezTo>
                    <a:pt x="1424692" y="1097890"/>
                    <a:pt x="1393421" y="1030062"/>
                    <a:pt x="1365534" y="984687"/>
                  </a:cubicBezTo>
                  <a:cubicBezTo>
                    <a:pt x="1360975" y="941962"/>
                    <a:pt x="1337038" y="866231"/>
                    <a:pt x="1304603" y="791914"/>
                  </a:cubicBezTo>
                  <a:cubicBezTo>
                    <a:pt x="1266624" y="704900"/>
                    <a:pt x="1226317" y="641093"/>
                    <a:pt x="1207528" y="638252"/>
                  </a:cubicBezTo>
                  <a:cubicBezTo>
                    <a:pt x="1206835" y="636823"/>
                    <a:pt x="1206148" y="635430"/>
                    <a:pt x="1205454" y="634001"/>
                  </a:cubicBezTo>
                  <a:cubicBezTo>
                    <a:pt x="1171870" y="546743"/>
                    <a:pt x="1131245" y="461528"/>
                    <a:pt x="1094648" y="401558"/>
                  </a:cubicBezTo>
                  <a:cubicBezTo>
                    <a:pt x="1080195" y="377879"/>
                    <a:pt x="1067148" y="359378"/>
                    <a:pt x="1055833" y="346167"/>
                  </a:cubicBezTo>
                  <a:lnTo>
                    <a:pt x="1051905" y="342896"/>
                  </a:lnTo>
                  <a:lnTo>
                    <a:pt x="1046175" y="323889"/>
                  </a:lnTo>
                  <a:cubicBezTo>
                    <a:pt x="998998" y="198902"/>
                    <a:pt x="901904" y="95125"/>
                    <a:pt x="775163" y="40482"/>
                  </a:cubicBezTo>
                  <a:cubicBezTo>
                    <a:pt x="688281" y="3023"/>
                    <a:pt x="595174" y="-8039"/>
                    <a:pt x="506608" y="5632"/>
                  </a:cubicBezTo>
                  <a:close/>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Rectangle 94"/>
            <p:cNvSpPr/>
            <p:nvPr/>
          </p:nvSpPr>
          <p:spPr>
            <a:xfrm>
              <a:off x="6858000" y="1828800"/>
              <a:ext cx="1050066" cy="234797"/>
            </a:xfrm>
            <a:prstGeom prst="rect">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858001" y="1828800"/>
              <a:ext cx="1066800" cy="228600"/>
              <a:chOff x="1752600" y="5770486"/>
              <a:chExt cx="3821839" cy="631794"/>
            </a:xfrm>
          </p:grpSpPr>
          <p:grpSp>
            <p:nvGrpSpPr>
              <p:cNvPr id="116" name="Group 115"/>
              <p:cNvGrpSpPr/>
              <p:nvPr/>
            </p:nvGrpSpPr>
            <p:grpSpPr>
              <a:xfrm>
                <a:off x="1752600" y="5791200"/>
                <a:ext cx="762000" cy="609600"/>
                <a:chOff x="1752600" y="5791200"/>
                <a:chExt cx="762000" cy="609600"/>
              </a:xfrm>
            </p:grpSpPr>
            <p:sp>
              <p:nvSpPr>
                <p:cNvPr id="132" name="Hexagon 131"/>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Hexagon 132"/>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517559" y="5792680"/>
                <a:ext cx="762000" cy="609600"/>
                <a:chOff x="1752600" y="5791200"/>
                <a:chExt cx="762000" cy="609600"/>
              </a:xfrm>
            </p:grpSpPr>
            <p:sp>
              <p:nvSpPr>
                <p:cNvPr id="130" name="Hexagon 129"/>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282519" y="5785282"/>
                <a:ext cx="762000" cy="609600"/>
                <a:chOff x="1752600" y="5791200"/>
                <a:chExt cx="762000" cy="609600"/>
              </a:xfrm>
            </p:grpSpPr>
            <p:sp>
              <p:nvSpPr>
                <p:cNvPr id="128" name="Hexagon 127"/>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Hexagon 128"/>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4047479" y="5777884"/>
                <a:ext cx="762000" cy="609600"/>
                <a:chOff x="1752600" y="5791200"/>
                <a:chExt cx="762000" cy="609600"/>
              </a:xfrm>
            </p:grpSpPr>
            <p:sp>
              <p:nvSpPr>
                <p:cNvPr id="126" name="Hexagon 125"/>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4812439" y="5770486"/>
                <a:ext cx="762000" cy="609600"/>
                <a:chOff x="1752600" y="5791200"/>
                <a:chExt cx="762000" cy="609600"/>
              </a:xfrm>
            </p:grpSpPr>
            <p:sp>
              <p:nvSpPr>
                <p:cNvPr id="121" name="Hexagon 120"/>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Hexagon 121"/>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tangle 96"/>
            <p:cNvSpPr/>
            <p:nvPr/>
          </p:nvSpPr>
          <p:spPr>
            <a:xfrm>
              <a:off x="7010400" y="3429000"/>
              <a:ext cx="838200" cy="234797"/>
            </a:xfrm>
            <a:prstGeom prst="rect">
              <a:avLst/>
            </a:prstGeom>
            <a:solidFill>
              <a:srgbClr val="E3B6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7010400" y="3429000"/>
              <a:ext cx="838200" cy="228600"/>
              <a:chOff x="1752600" y="5770486"/>
              <a:chExt cx="3821839" cy="631794"/>
            </a:xfrm>
          </p:grpSpPr>
          <p:grpSp>
            <p:nvGrpSpPr>
              <p:cNvPr id="101" name="Group 100"/>
              <p:cNvGrpSpPr/>
              <p:nvPr/>
            </p:nvGrpSpPr>
            <p:grpSpPr>
              <a:xfrm>
                <a:off x="1752600" y="5791200"/>
                <a:ext cx="762000" cy="609600"/>
                <a:chOff x="1752600" y="5791200"/>
                <a:chExt cx="762000" cy="609600"/>
              </a:xfrm>
            </p:grpSpPr>
            <p:sp>
              <p:nvSpPr>
                <p:cNvPr id="114" name="Hexagon 113"/>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517559" y="5792680"/>
                <a:ext cx="762000" cy="609600"/>
                <a:chOff x="1752600" y="5791200"/>
                <a:chExt cx="762000" cy="609600"/>
              </a:xfrm>
            </p:grpSpPr>
            <p:sp>
              <p:nvSpPr>
                <p:cNvPr id="112" name="Hexagon 111"/>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282519" y="5785282"/>
                <a:ext cx="762000" cy="609600"/>
                <a:chOff x="1752600" y="5791200"/>
                <a:chExt cx="762000" cy="609600"/>
              </a:xfrm>
            </p:grpSpPr>
            <p:sp>
              <p:nvSpPr>
                <p:cNvPr id="110" name="Hexagon 109"/>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047479" y="5777884"/>
                <a:ext cx="762000" cy="609600"/>
                <a:chOff x="1752600" y="5791200"/>
                <a:chExt cx="762000" cy="609600"/>
              </a:xfrm>
            </p:grpSpPr>
            <p:sp>
              <p:nvSpPr>
                <p:cNvPr id="108" name="Hexagon 107"/>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Hexagon 108"/>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812439" y="5770486"/>
                <a:ext cx="762000" cy="609600"/>
                <a:chOff x="1752600" y="5791200"/>
                <a:chExt cx="762000" cy="609600"/>
              </a:xfrm>
            </p:grpSpPr>
            <p:sp>
              <p:nvSpPr>
                <p:cNvPr id="106" name="Hexagon 105"/>
                <p:cNvSpPr/>
                <p:nvPr/>
              </p:nvSpPr>
              <p:spPr>
                <a:xfrm>
                  <a:off x="1752600" y="5791200"/>
                  <a:ext cx="762000" cy="609600"/>
                </a:xfrm>
                <a:prstGeom prst="hexagon">
                  <a:avLst>
                    <a:gd name="adj" fmla="val 46845"/>
                    <a:gd name="vf" fmla="val 11547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905000" y="5943600"/>
                  <a:ext cx="457200" cy="304800"/>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Hexagon 98"/>
            <p:cNvSpPr/>
            <p:nvPr/>
          </p:nvSpPr>
          <p:spPr>
            <a:xfrm>
              <a:off x="7086600" y="2743200"/>
              <a:ext cx="127619" cy="110285"/>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7620000" y="2743200"/>
              <a:ext cx="127619" cy="110285"/>
            </a:xfrm>
            <a:prstGeom prst="hexagon">
              <a:avLst>
                <a:gd name="adj" fmla="val 30826"/>
                <a:gd name="vf" fmla="val 115470"/>
              </a:avLst>
            </a:prstGeom>
            <a:solidFill>
              <a:srgbClr val="BF771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592024" y="4275654"/>
            <a:ext cx="6096000" cy="2308324"/>
          </a:xfrm>
          <a:prstGeom prst="rect">
            <a:avLst/>
          </a:prstGeom>
        </p:spPr>
        <p:txBody>
          <a:bodyPr>
            <a:spAutoFit/>
          </a:bodyPr>
          <a:lstStyle/>
          <a:p>
            <a:pPr>
              <a:buFont typeface="Calibri" pitchFamily="34" charset="0"/>
              <a:buChar char="*"/>
            </a:pPr>
            <a:r>
              <a:rPr lang="en-US" dirty="0">
                <a:solidFill>
                  <a:schemeClr val="bg1"/>
                </a:solidFill>
              </a:rPr>
              <a:t>Correcting the false Greek and Jewish ideas by teaching that Christ is the very image of God.</a:t>
            </a:r>
          </a:p>
          <a:p>
            <a:pPr>
              <a:buFont typeface="Arial" charset="0"/>
              <a:buChar char="•"/>
            </a:pPr>
            <a:endParaRPr lang="en-US" dirty="0">
              <a:solidFill>
                <a:schemeClr val="bg1"/>
              </a:solidFill>
            </a:endParaRPr>
          </a:p>
          <a:p>
            <a:r>
              <a:rPr lang="en-US" dirty="0">
                <a:solidFill>
                  <a:schemeClr val="bg1"/>
                </a:solidFill>
              </a:rPr>
              <a:t>* Christ is the Creator, the Head of the Church, and the first to be resurrected.</a:t>
            </a:r>
          </a:p>
          <a:p>
            <a:endParaRPr lang="en-US" dirty="0">
              <a:solidFill>
                <a:schemeClr val="bg1"/>
              </a:solidFill>
            </a:endParaRPr>
          </a:p>
          <a:p>
            <a:r>
              <a:rPr lang="en-US" dirty="0">
                <a:solidFill>
                  <a:schemeClr val="bg1"/>
                </a:solidFill>
              </a:rPr>
              <a:t>* Christ is a member of the Godhead, the Redeemer, and the “hope of the gospel, which ye have heard.”</a:t>
            </a:r>
          </a:p>
        </p:txBody>
      </p:sp>
      <p:sp>
        <p:nvSpPr>
          <p:cNvPr id="4" name="TextBox 3"/>
          <p:cNvSpPr txBox="1"/>
          <p:nvPr/>
        </p:nvSpPr>
        <p:spPr>
          <a:xfrm>
            <a:off x="6292158" y="3449370"/>
            <a:ext cx="4626321" cy="707886"/>
          </a:xfrm>
          <a:prstGeom prst="rect">
            <a:avLst/>
          </a:prstGeom>
          <a:noFill/>
        </p:spPr>
        <p:txBody>
          <a:bodyPr wrap="square" rtlCol="0">
            <a:spAutoFit/>
          </a:bodyPr>
          <a:lstStyle/>
          <a:p>
            <a:pPr algn="ctr"/>
            <a:r>
              <a:rPr lang="en-US" sz="4000" dirty="0">
                <a:solidFill>
                  <a:schemeClr val="bg1"/>
                </a:solidFill>
                <a:effectLst>
                  <a:glow rad="228600">
                    <a:schemeClr val="accent4">
                      <a:satMod val="175000"/>
                      <a:alpha val="40000"/>
                    </a:schemeClr>
                  </a:glow>
                </a:effectLst>
              </a:rPr>
              <a:t>The Epistles Include:</a:t>
            </a:r>
          </a:p>
        </p:txBody>
      </p:sp>
      <p:pic>
        <p:nvPicPr>
          <p:cNvPr id="4098" name="Picture 2" descr="Image result for scrolls and tree"/>
          <p:cNvPicPr>
            <a:picLocks noChangeAspect="1" noChangeArrowheads="1"/>
          </p:cNvPicPr>
          <p:nvPr/>
        </p:nvPicPr>
        <p:blipFill rotWithShape="1">
          <a:blip r:embed="rId4">
            <a:extLst>
              <a:ext uri="{28A0092B-C50C-407E-A947-70E740481C1C}">
                <a14:useLocalDpi xmlns:a14="http://schemas.microsoft.com/office/drawing/2010/main" val="0"/>
              </a:ext>
            </a:extLst>
          </a:blip>
          <a:srcRect l="4627" t="8073" r="7942"/>
          <a:stretch/>
        </p:blipFill>
        <p:spPr bwMode="auto">
          <a:xfrm>
            <a:off x="7324252" y="1004935"/>
            <a:ext cx="2770361" cy="240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0377"/>
            <a:ext cx="2485623" cy="5447645"/>
          </a:xfrm>
          <a:prstGeom prst="rect">
            <a:avLst/>
          </a:prstGeom>
          <a:ln>
            <a:solidFill>
              <a:schemeClr val="tx1"/>
            </a:solidFill>
          </a:ln>
        </p:spPr>
        <p:txBody>
          <a:bodyPr wrap="square">
            <a:spAutoFit/>
          </a:bodyPr>
          <a:lstStyle/>
          <a:p>
            <a:r>
              <a:rPr lang="en-US" sz="1200" dirty="0">
                <a:solidFill>
                  <a:srgbClr val="444444"/>
                </a:solidFill>
              </a:rPr>
              <a:t>"Philemon's letter closes with a greeting from '</a:t>
            </a:r>
            <a:r>
              <a:rPr lang="en-US" sz="1200" dirty="0" err="1">
                <a:solidFill>
                  <a:srgbClr val="444444"/>
                </a:solidFill>
              </a:rPr>
              <a:t>Epaphras</a:t>
            </a:r>
            <a:r>
              <a:rPr lang="en-US" sz="1200" dirty="0">
                <a:solidFill>
                  <a:srgbClr val="444444"/>
                </a:solidFill>
              </a:rPr>
              <a:t>, my </a:t>
            </a:r>
            <a:r>
              <a:rPr lang="en-US" sz="1200" dirty="0" err="1">
                <a:solidFill>
                  <a:srgbClr val="444444"/>
                </a:solidFill>
              </a:rPr>
              <a:t>fellowprisoner</a:t>
            </a:r>
            <a:r>
              <a:rPr lang="en-US" sz="1200" dirty="0">
                <a:solidFill>
                  <a:srgbClr val="444444"/>
                </a:solidFill>
              </a:rPr>
              <a:t> in Christ Jesus' (Philem. 1:23). This is probably a way of honoring this man who was well known at Colossae; he was assisting Paul in prison, just as the returning </a:t>
            </a:r>
            <a:r>
              <a:rPr lang="en-US" sz="1200" dirty="0" err="1">
                <a:solidFill>
                  <a:srgbClr val="444444"/>
                </a:solidFill>
              </a:rPr>
              <a:t>Onesimus</a:t>
            </a:r>
            <a:r>
              <a:rPr lang="en-US" sz="1200" dirty="0">
                <a:solidFill>
                  <a:srgbClr val="444444"/>
                </a:solidFill>
              </a:rPr>
              <a:t> had done. Colossians also names </a:t>
            </a:r>
            <a:r>
              <a:rPr lang="en-US" sz="1200" dirty="0" err="1">
                <a:solidFill>
                  <a:srgbClr val="444444"/>
                </a:solidFill>
              </a:rPr>
              <a:t>Epaphras</a:t>
            </a:r>
            <a:r>
              <a:rPr lang="en-US" sz="1200" dirty="0">
                <a:solidFill>
                  <a:srgbClr val="444444"/>
                </a:solidFill>
              </a:rPr>
              <a:t>, 'who is one of you, a servant of Christ' (Col. 4:12). The Colossians had 'learned' the gospel from '</a:t>
            </a:r>
            <a:r>
              <a:rPr lang="en-US" sz="1200" dirty="0" err="1">
                <a:solidFill>
                  <a:srgbClr val="444444"/>
                </a:solidFill>
              </a:rPr>
              <a:t>Epaphras</a:t>
            </a:r>
            <a:r>
              <a:rPr lang="en-US" sz="1200" dirty="0">
                <a:solidFill>
                  <a:srgbClr val="444444"/>
                </a:solidFill>
              </a:rPr>
              <a:t> our dear </a:t>
            </a:r>
            <a:r>
              <a:rPr lang="en-US" sz="1200" dirty="0" err="1">
                <a:solidFill>
                  <a:srgbClr val="444444"/>
                </a:solidFill>
              </a:rPr>
              <a:t>fellowservant</a:t>
            </a:r>
            <a:r>
              <a:rPr lang="en-US" sz="1200" dirty="0">
                <a:solidFill>
                  <a:srgbClr val="444444"/>
                </a:solidFill>
              </a:rPr>
              <a:t>, who is for you a faithful minister of Christ' (Col. 1:7). Since he had 'declared unto us your love in the Spirit' (Col. 1:8), Paul's knowledge of the current problems of that area came through this missionary with their interest at heart. And Paul apparently wanted them to know that negative information was relayed for their benefit, since </a:t>
            </a:r>
            <a:r>
              <a:rPr lang="en-US" sz="1200" dirty="0" err="1">
                <a:solidFill>
                  <a:srgbClr val="444444"/>
                </a:solidFill>
              </a:rPr>
              <a:t>Epaphras</a:t>
            </a:r>
            <a:r>
              <a:rPr lang="en-US" sz="1200" dirty="0">
                <a:solidFill>
                  <a:srgbClr val="444444"/>
                </a:solidFill>
              </a:rPr>
              <a:t> has a 'great zeal for you, and them that are in Laodicea, and them in Hierapolis' ("Col. 4:13Col. 4:13)." (Richard Lloyd Anderson, </a:t>
            </a:r>
            <a:r>
              <a:rPr lang="en-US" sz="1200" i="1" dirty="0">
                <a:solidFill>
                  <a:srgbClr val="444444"/>
                </a:solidFill>
              </a:rPr>
              <a:t>Understanding Paul</a:t>
            </a:r>
            <a:r>
              <a:rPr lang="en-US" sz="1200" dirty="0">
                <a:solidFill>
                  <a:srgbClr val="444444"/>
                </a:solidFill>
              </a:rPr>
              <a:t> [Salt Lake City: Deseret Book Co., 1983], 245 - 246.)</a:t>
            </a:r>
            <a:endParaRPr lang="en-US" sz="1200" b="0" i="0" dirty="0">
              <a:solidFill>
                <a:srgbClr val="444444"/>
              </a:solidFill>
              <a:effectLst/>
            </a:endParaRPr>
          </a:p>
        </p:txBody>
      </p:sp>
      <p:sp>
        <p:nvSpPr>
          <p:cNvPr id="3" name="Rectangle 2"/>
          <p:cNvSpPr/>
          <p:nvPr/>
        </p:nvSpPr>
        <p:spPr>
          <a:xfrm>
            <a:off x="2485621" y="1290083"/>
            <a:ext cx="2871989" cy="5447645"/>
          </a:xfrm>
          <a:prstGeom prst="rect">
            <a:avLst/>
          </a:prstGeom>
          <a:ln>
            <a:solidFill>
              <a:schemeClr val="tx1"/>
            </a:solidFill>
          </a:ln>
        </p:spPr>
        <p:txBody>
          <a:bodyPr wrap="square">
            <a:spAutoFit/>
          </a:bodyPr>
          <a:lstStyle/>
          <a:p>
            <a:r>
              <a:rPr lang="en-US" sz="1200" dirty="0">
                <a:solidFill>
                  <a:srgbClr val="444444"/>
                </a:solidFill>
              </a:rPr>
              <a:t>"Hierapolis and these two cities (Laodicea and Colossae) formed a triangle with sides about ten miles long. In writing to Colossae, Paul also named 'them that are in Laodicea, and them in Hierapolis' (Col. 4:13). Substantial ruins of the latter city are spread out around its well-preserved stone theater. It was built adjacent to massive hot springs that attracted religious and recreational pilgrims. But Laodicea was the major city of the area in Paul's day. Just before Paul, Strabo wrote that Laodicea 'grew large in our time and in that of our fathers.' That geographer paid tribute to its 'fertile territory' and the private wealth of some of its citizens. Its ruins, including its theater, are badly deteriorated, but Laodicea's stone-strewn area is massive. Although Hierapolis is merely mentioned in Paul's Colossian letter, Laodicea is prominent, probably reflecting the size of the Church in that large city. Laodicea was possibly the regional center of Church administration. Three decades later John sent his letter to Laodicea as the most important branch of the Church in that area." (Richard Lloyd Anderson, </a:t>
            </a:r>
            <a:r>
              <a:rPr lang="en-US" sz="1200" i="1" dirty="0">
                <a:solidFill>
                  <a:srgbClr val="444444"/>
                </a:solidFill>
              </a:rPr>
              <a:t>Understanding Paul</a:t>
            </a:r>
            <a:r>
              <a:rPr lang="en-US" sz="1200" dirty="0">
                <a:solidFill>
                  <a:srgbClr val="444444"/>
                </a:solidFill>
              </a:rPr>
              <a:t> [Salt Lake City: Deseret Book Co., 1983], 245.)</a:t>
            </a:r>
            <a:endParaRPr lang="en-US" sz="1200" b="0" i="0" dirty="0">
              <a:solidFill>
                <a:srgbClr val="444444"/>
              </a:solidFill>
              <a:effectLst/>
            </a:endParaRPr>
          </a:p>
        </p:txBody>
      </p:sp>
      <p:sp>
        <p:nvSpPr>
          <p:cNvPr id="6" name="TextBox 5"/>
          <p:cNvSpPr txBox="1"/>
          <p:nvPr/>
        </p:nvSpPr>
        <p:spPr>
          <a:xfrm>
            <a:off x="0" y="-115910"/>
            <a:ext cx="4752304" cy="584775"/>
          </a:xfrm>
          <a:prstGeom prst="rect">
            <a:avLst/>
          </a:prstGeom>
          <a:noFill/>
        </p:spPr>
        <p:txBody>
          <a:bodyPr wrap="square" rtlCol="0">
            <a:spAutoFit/>
          </a:bodyPr>
          <a:lstStyle/>
          <a:p>
            <a:r>
              <a:rPr lang="en-US" sz="3200" dirty="0"/>
              <a:t>Colossians 4:12-14</a:t>
            </a:r>
          </a:p>
        </p:txBody>
      </p:sp>
      <p:sp>
        <p:nvSpPr>
          <p:cNvPr id="7" name="Rectangle 6"/>
          <p:cNvSpPr/>
          <p:nvPr/>
        </p:nvSpPr>
        <p:spPr>
          <a:xfrm>
            <a:off x="5370490" y="712501"/>
            <a:ext cx="6821510" cy="6017032"/>
          </a:xfrm>
          <a:prstGeom prst="rect">
            <a:avLst/>
          </a:prstGeom>
          <a:ln>
            <a:solidFill>
              <a:schemeClr val="tx1"/>
            </a:solidFill>
          </a:ln>
        </p:spPr>
        <p:txBody>
          <a:bodyPr wrap="square">
            <a:spAutoFit/>
          </a:bodyPr>
          <a:lstStyle/>
          <a:p>
            <a:r>
              <a:rPr lang="en-US" sz="1100" dirty="0">
                <a:solidFill>
                  <a:srgbClr val="444444"/>
                </a:solidFill>
              </a:rPr>
              <a:t>"The epithet 'beloved' is uncommon in Paul's writings, and indicates an especially close bond between the apostle and his doctor... [Later] Paul recounts how many of his associates either had forsaken him or had gone on errands, and concludes with: 'Only Luke is with me.' (2 Tim. 4:11.) Alone and facing death, Paul doubtless found Luke's presence of more than medical comfort." (C. Wilfred Griggs, "Paul: The Long Road from Damascus," </a:t>
            </a:r>
            <a:r>
              <a:rPr lang="en-US" sz="1100" i="1" dirty="0">
                <a:solidFill>
                  <a:srgbClr val="444444"/>
                </a:solidFill>
              </a:rPr>
              <a:t>Ensign</a:t>
            </a:r>
            <a:r>
              <a:rPr lang="en-US" sz="1100" dirty="0">
                <a:solidFill>
                  <a:srgbClr val="444444"/>
                </a:solidFill>
              </a:rPr>
              <a:t>, Sept. 1975, 60)</a:t>
            </a:r>
          </a:p>
          <a:p>
            <a:r>
              <a:rPr lang="en-US" sz="1100" dirty="0">
                <a:solidFill>
                  <a:srgbClr val="444444"/>
                </a:solidFill>
              </a:rPr>
              <a:t>"Who was Luke, that he should be called to write so much of the life of Jesus and of the acts of the apostles? What do we know of the man whom Paul called 'the beloved physician' (Col. 4:14) in his letter to the saints at Colossae?</a:t>
            </a:r>
          </a:p>
          <a:p>
            <a:r>
              <a:rPr lang="en-US" sz="1100" dirty="0">
                <a:solidFill>
                  <a:srgbClr val="444444"/>
                </a:solidFill>
              </a:rPr>
              <a:t>"Though Luke tells us nothing of himself in his letters, still his writings reveal much about his values, priorities, personal testimony, and his tender charity toward mankind. Any sincere student of the scriptures must be moved by the humane selectivity of Luke's characterizations, descriptions, and phrasing.</a:t>
            </a:r>
          </a:p>
          <a:p>
            <a:r>
              <a:rPr lang="en-US" sz="1100" dirty="0">
                <a:solidFill>
                  <a:srgbClr val="444444"/>
                </a:solidFill>
              </a:rPr>
              <a:t>"Luke was thought to have been born in Antioch of Syria, the 'City of Greek Kings.' With its 200,000 people it was one of the greatest cities of the Roman Empire and more than 33 times its present size. During Luke's lifetime, Jews in Antioch had the same status and privileges as Greeks. It was here that the first gentile branch of the church in that dispensation was formed; here, disciples were first called Christians. (See Acts 11:20-21, 26.)</a:t>
            </a:r>
          </a:p>
          <a:p>
            <a:r>
              <a:rPr lang="en-US" sz="1100" dirty="0">
                <a:solidFill>
                  <a:srgbClr val="444444"/>
                </a:solidFill>
              </a:rPr>
              <a:t>"It appears that Paul started three missions from Antioch. Perhaps it was in his home city that Luke became involved with Paul, the 'apostle of the Gentiles.' (Rom. 11:13.) Or, Luke may have become acquainted with Paul at Troas.</a:t>
            </a:r>
          </a:p>
          <a:p>
            <a:r>
              <a:rPr lang="en-US" sz="1100" dirty="0">
                <a:solidFill>
                  <a:srgbClr val="444444"/>
                </a:solidFill>
              </a:rPr>
              <a:t>"Luke did not identify which areas or to what extent he traveled with Paul on his missions. The fact that he first recorded many of the highlights of Paul's life and travels in the third person ('he' and 'they') and then abruptly changes to the first person plural ('we' and 'us') indicates that they served together from Troas to Philippi, and perhaps also in Achaia and Alexandria. (See Acts 16:10-17; Acts 20:5 through Acts 21:18; Acts 27:1 through Acts 28:16.) Later they traveled together to Miletus, </a:t>
            </a:r>
            <a:r>
              <a:rPr lang="en-US" sz="1100" dirty="0" err="1">
                <a:solidFill>
                  <a:srgbClr val="444444"/>
                </a:solidFill>
              </a:rPr>
              <a:t>Tyre</a:t>
            </a:r>
            <a:r>
              <a:rPr lang="en-US" sz="1100" dirty="0">
                <a:solidFill>
                  <a:srgbClr val="444444"/>
                </a:solidFill>
              </a:rPr>
              <a:t>, Caesarea, and Jerusalem.</a:t>
            </a:r>
          </a:p>
          <a:p>
            <a:r>
              <a:rPr lang="en-US" sz="1100" dirty="0">
                <a:solidFill>
                  <a:srgbClr val="444444"/>
                </a:solidFill>
              </a:rPr>
              <a:t>"After Paul's arrest, Luke joined him in Caesarea, where Paul boldly declared his testimony before Festus and King Agrippa. When Paul went to Rome, Luke went with him.</a:t>
            </a:r>
          </a:p>
          <a:p>
            <a:r>
              <a:rPr lang="en-US" sz="1100" dirty="0"/>
              <a:t>)</a:t>
            </a:r>
          </a:p>
          <a:p>
            <a:r>
              <a:rPr lang="en-US" sz="1100" dirty="0"/>
              <a:t>"Certainly this close association with Paul would have qualified Luke to write the book of Acts. Another important qualification was his matchless access to key facts about the life of Jesus Christ. Over 100 quotations or facts from 32 events of major consequence in the life of the Savior are recorded only in Luke. Similarly, most of the events and testimonies in Acts are uniquely recorded by Luke. He alone recorded 18 of the descriptive titles for Jesus; there are 258 such titles or characterizations of Jesus in the entire Bible.</a:t>
            </a:r>
          </a:p>
          <a:p>
            <a:r>
              <a:rPr lang="en-US" sz="1100" dirty="0"/>
              <a:t>"Luke sought out the 'eyewitnesses' to the Lord's life and ministry, even those 'which from the beginning were eyewitnesses.' (See Luke 1:2.) Some scholars think that, during the years Paul was in prison in Caesarea, Luke contacted persons who remembered the event of Christ's life. Perhaps Luke contacted the eyewitnesses earlier than this. Certainly, his narrative contains details dealing with 'the beginning' (annunciation to Elisabeth and Mary, the birth and blessing, etc.) that suggest he did seek to obtain all that was known from as many witnesses as possible." (Robert T. Stout, "I Have a Question," </a:t>
            </a:r>
            <a:r>
              <a:rPr lang="en-US" sz="1100" i="1" dirty="0"/>
              <a:t>Ensign</a:t>
            </a:r>
            <a:r>
              <a:rPr lang="en-US" sz="1100" dirty="0"/>
              <a:t>, Sept. 1975, 38)</a:t>
            </a:r>
            <a:endParaRPr lang="en-US" sz="1100" b="0" i="0" dirty="0">
              <a:effectLst/>
            </a:endParaRPr>
          </a:p>
        </p:txBody>
      </p:sp>
      <p:sp>
        <p:nvSpPr>
          <p:cNvPr id="9" name="Rectangle 8"/>
          <p:cNvSpPr/>
          <p:nvPr/>
        </p:nvSpPr>
        <p:spPr>
          <a:xfrm>
            <a:off x="0" y="617043"/>
            <a:ext cx="2331076" cy="461665"/>
          </a:xfrm>
          <a:prstGeom prst="rect">
            <a:avLst/>
          </a:prstGeom>
        </p:spPr>
        <p:txBody>
          <a:bodyPr wrap="square">
            <a:spAutoFit/>
          </a:bodyPr>
          <a:lstStyle/>
          <a:p>
            <a:pPr algn="ctr"/>
            <a:r>
              <a:rPr lang="en-US" sz="1200" b="1" dirty="0" err="1">
                <a:solidFill>
                  <a:srgbClr val="B22222"/>
                </a:solidFill>
                <a:latin typeface="Calibri" panose="020F0502020204030204" pitchFamily="34" charset="0"/>
              </a:rPr>
              <a:t>Epaphras</a:t>
            </a:r>
            <a:r>
              <a:rPr lang="en-US" sz="1200" b="1" dirty="0">
                <a:solidFill>
                  <a:srgbClr val="B22222"/>
                </a:solidFill>
                <a:latin typeface="Calibri" panose="020F0502020204030204" pitchFamily="34" charset="0"/>
              </a:rPr>
              <a:t>, who is one of you... </a:t>
            </a:r>
            <a:r>
              <a:rPr lang="en-US" sz="1200" b="1" dirty="0" err="1">
                <a:solidFill>
                  <a:srgbClr val="B22222"/>
                </a:solidFill>
                <a:latin typeface="Calibri" panose="020F0502020204030204" pitchFamily="34" charset="0"/>
              </a:rPr>
              <a:t>saluteth</a:t>
            </a:r>
            <a:r>
              <a:rPr lang="en-US" sz="1200" b="1" dirty="0">
                <a:solidFill>
                  <a:srgbClr val="B22222"/>
                </a:solidFill>
                <a:latin typeface="Calibri" panose="020F0502020204030204" pitchFamily="34" charset="0"/>
              </a:rPr>
              <a:t> you</a:t>
            </a:r>
            <a:endParaRPr lang="en-US" sz="1200" b="0" i="0" dirty="0">
              <a:solidFill>
                <a:srgbClr val="555555"/>
              </a:solidFill>
              <a:effectLst/>
              <a:latin typeface="Calibri" panose="020F0502020204030204" pitchFamily="34" charset="0"/>
            </a:endParaRPr>
          </a:p>
        </p:txBody>
      </p:sp>
      <p:sp>
        <p:nvSpPr>
          <p:cNvPr id="10" name="Rectangle 9"/>
          <p:cNvSpPr/>
          <p:nvPr/>
        </p:nvSpPr>
        <p:spPr>
          <a:xfrm>
            <a:off x="2382591" y="745833"/>
            <a:ext cx="2820474" cy="461665"/>
          </a:xfrm>
          <a:prstGeom prst="rect">
            <a:avLst/>
          </a:prstGeom>
        </p:spPr>
        <p:txBody>
          <a:bodyPr wrap="square">
            <a:spAutoFit/>
          </a:bodyPr>
          <a:lstStyle/>
          <a:p>
            <a:pPr algn="ctr"/>
            <a:r>
              <a:rPr lang="en-US" sz="1200" b="1" dirty="0">
                <a:solidFill>
                  <a:srgbClr val="B22222"/>
                </a:solidFill>
                <a:latin typeface="Calibri" panose="020F0502020204030204" pitchFamily="34" charset="0"/>
              </a:rPr>
              <a:t>…them that are in Laodicea, and them in Hierapolis</a:t>
            </a:r>
            <a:endParaRPr lang="en-US" sz="1200" b="0" i="0" dirty="0">
              <a:solidFill>
                <a:srgbClr val="555555"/>
              </a:solidFill>
              <a:effectLst/>
              <a:latin typeface="Calibri" panose="020F0502020204030204" pitchFamily="34" charset="0"/>
            </a:endParaRPr>
          </a:p>
        </p:txBody>
      </p:sp>
      <p:sp>
        <p:nvSpPr>
          <p:cNvPr id="11" name="Rectangle 10"/>
          <p:cNvSpPr/>
          <p:nvPr/>
        </p:nvSpPr>
        <p:spPr>
          <a:xfrm>
            <a:off x="7117833" y="192041"/>
            <a:ext cx="2813271" cy="369332"/>
          </a:xfrm>
          <a:prstGeom prst="rect">
            <a:avLst/>
          </a:prstGeom>
        </p:spPr>
        <p:txBody>
          <a:bodyPr wrap="none">
            <a:spAutoFit/>
          </a:bodyPr>
          <a:lstStyle/>
          <a:p>
            <a:r>
              <a:rPr lang="en-US" b="1" dirty="0">
                <a:solidFill>
                  <a:srgbClr val="B22222"/>
                </a:solidFill>
                <a:latin typeface="Calibri" panose="020F0502020204030204" pitchFamily="34" charset="0"/>
              </a:rPr>
              <a:t>Luke, the beloved physician</a:t>
            </a:r>
            <a:endParaRPr lang="en-US"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65780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a:solidFill>
                  <a:schemeClr val="bg1"/>
                </a:solidFill>
                <a:latin typeface="Tempus Sans ITC" panose="04020404030D07020202" pitchFamily="82" charset="0"/>
              </a:rPr>
              <a:t>The Storm</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811509" y="1421115"/>
            <a:ext cx="4264182" cy="830997"/>
          </a:xfrm>
          <a:prstGeom prst="rect">
            <a:avLst/>
          </a:prstGeom>
        </p:spPr>
        <p:txBody>
          <a:bodyPr wrap="square">
            <a:spAutoFit/>
          </a:bodyPr>
          <a:lstStyle/>
          <a:p>
            <a:pPr algn="ctr"/>
            <a:r>
              <a:rPr lang="en-US" sz="2400" dirty="0">
                <a:solidFill>
                  <a:schemeClr val="bg1"/>
                </a:solidFill>
              </a:rPr>
              <a:t>If a storm came which of these trees might last the longest?</a:t>
            </a:r>
          </a:p>
        </p:txBody>
      </p:sp>
      <p:pic>
        <p:nvPicPr>
          <p:cNvPr id="18436" name="Picture 4" descr="Image result for trees and roots"/>
          <p:cNvPicPr>
            <a:picLocks noChangeAspect="1" noChangeArrowheads="1"/>
          </p:cNvPicPr>
          <p:nvPr/>
        </p:nvPicPr>
        <p:blipFill rotWithShape="1">
          <a:blip r:embed="rId4">
            <a:extLst>
              <a:ext uri="{28A0092B-C50C-407E-A947-70E740481C1C}">
                <a14:useLocalDpi xmlns:a14="http://schemas.microsoft.com/office/drawing/2010/main" val="0"/>
              </a:ext>
            </a:extLst>
          </a:blip>
          <a:srcRect l="30441" t="1239" r="29369" b="415"/>
          <a:stretch/>
        </p:blipFill>
        <p:spPr bwMode="auto">
          <a:xfrm>
            <a:off x="968721" y="960935"/>
            <a:ext cx="2426329" cy="217156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25709" t="337" r="28192"/>
          <a:stretch/>
        </p:blipFill>
        <p:spPr bwMode="auto">
          <a:xfrm>
            <a:off x="8483097" y="769544"/>
            <a:ext cx="2634558" cy="284788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Image result for whirlwin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98388" y="1820689"/>
            <a:ext cx="4374427" cy="2449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744442" y="6488668"/>
            <a:ext cx="447558"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grpSp>
        <p:nvGrpSpPr>
          <p:cNvPr id="10" name="Group 9"/>
          <p:cNvGrpSpPr/>
          <p:nvPr/>
        </p:nvGrpSpPr>
        <p:grpSpPr>
          <a:xfrm>
            <a:off x="4448552" y="4579812"/>
            <a:ext cx="6548391" cy="1754326"/>
            <a:chOff x="4448552" y="4579812"/>
            <a:chExt cx="6548391" cy="1754326"/>
          </a:xfrm>
        </p:grpSpPr>
        <p:sp>
          <p:nvSpPr>
            <p:cNvPr id="5" name="Rectangle 4"/>
            <p:cNvSpPr/>
            <p:nvPr/>
          </p:nvSpPr>
          <p:spPr>
            <a:xfrm>
              <a:off x="5776111" y="4579812"/>
              <a:ext cx="5220832" cy="1754326"/>
            </a:xfrm>
            <a:prstGeom prst="rect">
              <a:avLst/>
            </a:prstGeom>
          </p:spPr>
          <p:txBody>
            <a:bodyPr wrap="square">
              <a:spAutoFit/>
            </a:bodyPr>
            <a:lstStyle/>
            <a:p>
              <a:r>
                <a:rPr lang="en-US" dirty="0">
                  <a:solidFill>
                    <a:schemeClr val="bg1"/>
                  </a:solidFill>
                  <a:latin typeface="Calibri" panose="020F0502020204030204" pitchFamily="34" charset="0"/>
                </a:rPr>
                <a:t>“More concerning than the prophesied earthquakes and wars [of the last days] are the spiritual whirlwinds that can uproot you from your spiritual foundations and land your spirit in places you never imagined possible, sometimes with your barely noticing that you have been moved.”</a:t>
              </a:r>
              <a:endParaRPr lang="en-US" dirty="0">
                <a:solidFill>
                  <a:schemeClr val="bg1"/>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8552" y="4814558"/>
              <a:ext cx="1085850" cy="1447800"/>
            </a:xfrm>
            <a:prstGeom prst="rect">
              <a:avLst/>
            </a:prstGeom>
          </p:spPr>
        </p:pic>
      </p:grpSp>
    </p:spTree>
    <p:extLst>
      <p:ext uri="{BB962C8B-B14F-4D97-AF65-F5344CB8AC3E}">
        <p14:creationId xmlns:p14="http://schemas.microsoft.com/office/powerpoint/2010/main" val="7560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105 0.00093 L -0.00105 0.00093 C -0.00456 -0.00046 -0.00808 -0.00116 -0.01146 -0.00324 C -0.01276 -0.00393 -0.01381 -0.00602 -0.01511 -0.00717 C -0.02149 -0.0118 -0.02253 -0.0118 -0.02774 -0.01366 C -0.0293 -0.01504 -0.0306 -0.01667 -0.03217 -0.01759 C -0.03425 -0.01898 -0.04154 -0.02014 -0.04258 -0.02037 C -0.06329 -0.03194 -0.05326 -0.02847 -0.07227 -0.03217 C -0.08295 -0.03842 -0.06967 -0.03079 -0.08269 -0.0375 C -0.10144 -0.04699 -0.0918 -0.04329 -0.10131 -0.04676 C -0.10521 -0.05023 -0.10495 -0.05023 -0.11016 -0.05324 C -0.1112 -0.05393 -0.11224 -0.05417 -0.11316 -0.05463 C -0.13217 -0.06504 -0.10925 -0.05254 -0.125 -0.0625 C -0.12748 -0.06412 -0.13008 -0.06504 -0.13243 -0.06643 C -0.13503 -0.06805 -0.13737 -0.06991 -0.13985 -0.07176 L -0.14362 -0.0743 C -0.1448 -0.07523 -0.1461 -0.07639 -0.14727 -0.07708 C -0.14883 -0.07801 -0.1504 -0.07847 -0.15183 -0.07963 C -0.16081 -0.08704 -0.153 -0.08403 -0.16211 -0.08634 L -0.1711 -0.09421 C -0.17201 -0.09514 -0.17318 -0.09583 -0.17409 -0.09676 L -0.18073 -0.10486 C -0.18151 -0.10555 -0.1823 -0.10648 -0.18295 -0.10741 C -0.18399 -0.10879 -0.1849 -0.11018 -0.18594 -0.11134 C -0.18659 -0.11227 -0.1875 -0.11296 -0.18816 -0.11412 C -0.18998 -0.1169 -0.19271 -0.12245 -0.19415 -0.12592 C -0.19532 -0.12917 -0.19571 -0.13171 -0.19636 -0.13518 C -0.19701 -0.1456 -0.19883 -0.16458 -0.19558 -0.17199 C -0.19349 -0.17708 -0.18868 -0.17292 -0.18516 -0.17338 C -0.18295 -0.17384 -0.18073 -0.17407 -0.17852 -0.17477 C -0.17448 -0.17592 -0.16667 -0.1787 -0.16667 -0.1787 C -0.16537 -0.18009 -0.16407 -0.18102 -0.1629 -0.18264 C -0.16185 -0.18426 -0.16107 -0.18657 -0.1599 -0.18796 C -0.1586 -0.18935 -0.15691 -0.18958 -0.15547 -0.19051 C -0.15443 -0.1912 -0.15339 -0.19213 -0.15248 -0.19329 C -0.14922 -0.19699 -0.1461 -0.20116 -0.14284 -0.20509 C -0.14206 -0.20602 -0.14128 -0.20671 -0.14063 -0.20764 C -0.13529 -0.21528 -0.13816 -0.21134 -0.13178 -0.21967 C -0.13125 -0.22083 -0.13086 -0.22245 -0.13021 -0.22361 C -0.12774 -0.22801 -0.12644 -0.22778 -0.12357 -0.23148 C -0.11915 -0.23727 -0.12383 -0.23426 -0.11836 -0.2368 C -0.11667 -0.23842 -0.11485 -0.24028 -0.11316 -0.24213 C -0.11016 -0.24514 -0.11055 -0.24606 -0.10651 -0.24861 C -0.10534 -0.2493 -0.10404 -0.24977 -0.10274 -0.25 C -0.09857 -0.25069 -0.09441 -0.25092 -0.09011 -0.25116 L -0.0612 -0.25 C -0.0418 -0.24606 -0.05599 -0.2456 -0.04636 -0.23935 C -0.04493 -0.23842 -0.04336 -0.23866 -0.04193 -0.23796 C -0.03959 -0.23704 -0.0375 -0.23542 -0.03516 -0.23403 C -0.03256 -0.23264 -0.025 -0.22847 -0.02188 -0.22754 C -0.01941 -0.22685 -0.01693 -0.22662 -0.01446 -0.22616 C -0.01263 -0.22592 -0.01094 -0.22523 -0.00925 -0.22477 C -0.00847 -0.22454 -0.00769 -0.22407 -0.00704 -0.22361 C -0.00599 -0.22268 -0.00508 -0.22153 -0.00404 -0.22083 C -0.00222 -0.21967 0.00182 -0.21875 0.00338 -0.21829 C 0.00416 -0.21736 0.00481 -0.21643 0.00559 -0.21574 C 0.00833 -0.21296 0.01302 -0.20972 0.01536 -0.20764 C 0.01705 -0.20602 0.01875 -0.20393 0.02044 -0.20254 C 0.02213 -0.20092 0.02395 -0.2 0.02565 -0.19838 C 0.03359 -0.1919 0.02903 -0.19444 0.03463 -0.1919 C 0.04309 -0.18287 0.03919 -0.18495 0.0457 -0.18264 C 0.04674 -0.18171 0.04765 -0.18055 0.04869 -0.18009 C 0.05039 -0.17917 0.05221 -0.17917 0.0539 -0.1787 C 0.0552 -0.17824 0.05638 -0.17778 0.05768 -0.17731 C 0.07421 -0.17778 0.09075 -0.17754 0.10742 -0.1787 C 0.10898 -0.1787 0.1125 -0.18287 0.11406 -0.18403 C 0.1319 -0.1956 0.10325 -0.1743 0.12591 -0.19329 C 0.13776 -0.20301 0.12747 -0.19375 0.13489 -0.19838 C 0.14596 -0.20555 0.13385 -0.19977 0.14596 -0.20509 C 0.14804 -0.20787 0.14947 -0.21018 0.15195 -0.21157 C 0.15312 -0.2125 0.15442 -0.2125 0.15559 -0.21296 C 0.15638 -0.21342 0.15716 -0.21389 0.15781 -0.21435 C 0.15989 -0.21528 0.16184 -0.21597 0.1638 -0.2169 C 0.17916 -0.21597 0.19453 -0.2169 0.20989 -0.21435 C 0.21263 -0.21389 0.21458 -0.20879 0.21731 -0.20764 L 0.22096 -0.20648 C 0.23085 -0.19329 0.21263 -0.21736 0.23059 -0.19444 C 0.2319 -0.19282 0.23294 -0.19051 0.23437 -0.18935 C 0.23619 -0.1875 0.23841 -0.18704 0.24023 -0.18518 C 0.24192 -0.18379 0.24322 -0.18171 0.24479 -0.18009 C 0.2457 -0.17893 0.24674 -0.17847 0.24765 -0.17731 C 0.24882 -0.17616 0.2496 -0.17454 0.25065 -0.17338 C 0.25416 -0.16944 0.25755 -0.16551 0.26106 -0.16157 C 0.2638 -0.15833 0.26627 -0.1544 0.26927 -0.15231 C 0.27174 -0.15046 0.27434 -0.14907 0.27669 -0.14699 C 0.27773 -0.14606 0.27851 -0.14398 0.27968 -0.14305 C 0.29192 -0.13217 0.28724 -0.13796 0.29895 -0.12986 C 0.30052 -0.1287 0.30182 -0.12685 0.30338 -0.12592 C 0.30781 -0.12338 0.31237 -0.12222 0.31679 -0.11921 C 0.32187 -0.11597 0.32669 -0.11134 0.33164 -0.10741 C 0.33437 -0.10532 0.33684 -0.10231 0.33984 -0.10092 C 0.35442 -0.09375 0.34531 -0.09838 0.36731 -0.08634 C 0.37695 -0.08102 0.37877 -0.08032 0.3888 -0.07315 C 0.39036 -0.07199 0.39166 -0.07014 0.39322 -0.06921 C 0.40338 -0.06204 0.41471 -0.05833 0.42513 -0.05463 C 0.45924 -0.04259 0.42812 -0.05278 0.44596 -0.04792 C 0.45039 -0.04676 0.45481 -0.04537 0.45937 -0.04398 L 0.47343 -0.04004 L 0.52981 -0.04143 C 0.53242 -0.04143 0.53489 -0.0419 0.53724 -0.04282 C 0.54244 -0.04467 0.54518 -0.04907 0.54987 -0.05324 C 0.55117 -0.0544 0.55247 -0.05486 0.55364 -0.05602 C 0.55546 -0.05764 0.55703 -0.05972 0.55885 -0.06111 C 0.56354 -0.06528 0.55833 -0.05879 0.56406 -0.06528 C 0.56588 -0.06713 0.56757 -0.06944 0.56927 -0.07176 C 0.57005 -0.07292 0.57057 -0.07477 0.57148 -0.07569 C 0.57239 -0.07685 0.57343 -0.07754 0.57447 -0.07847 C 0.57864 -0.08958 0.57695 -0.0831 0.5789 -0.09815 C 0.57955 -0.11296 0.58007 -0.1125 0.5789 -0.12592 C 0.57877 -0.12731 0.57851 -0.1287 0.57812 -0.12986 C 0.57708 -0.1331 0.57578 -0.13634 0.57447 -0.13912 C 0.57382 -0.14028 0.57291 -0.14074 0.57213 -0.14167 C 0.5707 -0.14514 0.56953 -0.14907 0.5677 -0.15231 C 0.56653 -0.15463 0.56471 -0.15579 0.56328 -0.15764 C 0.56054 -0.16111 0.55781 -0.16458 0.55507 -0.16805 C 0.55416 -0.16944 0.55325 -0.17129 0.55221 -0.17199 C 0.55039 -0.17338 0.54856 -0.1743 0.547 -0.17616 C 0.54283 -0.18009 0.53893 -0.18449 0.53502 -0.18935 C 0.53424 -0.19028 0.53372 -0.19236 0.53281 -0.19329 C 0.53072 -0.19514 0.52773 -0.19583 0.52539 -0.19722 C 0.52395 -0.19792 0.52252 -0.1993 0.52096 -0.19977 C 0.51653 -0.20139 0.51197 -0.20208 0.50755 -0.2037 C 0.50143 -0.20602 0.50507 -0.20486 0.49648 -0.20648 C 0.49296 -0.20602 0.48203 -0.20625 0.47643 -0.2037 C 0.47487 -0.20301 0.47343 -0.20208 0.472 -0.20116 C 0.46979 -0.19768 0.46757 -0.19375 0.46523 -0.19051 C 0.46341 -0.18796 0.46119 -0.18634 0.45937 -0.18403 C 0.45638 -0.18009 0.45169 -0.16597 0.45117 -0.16412 C 0.45039 -0.16157 0.4496 -0.15903 0.44895 -0.15625 C 0.44856 -0.15486 0.44856 -0.15347 0.44817 -0.15231 C 0.44635 -0.14606 0.44466 -0.13958 0.44231 -0.13379 C 0.44153 -0.13194 0.44062 -0.13055 0.43997 -0.12847 C 0.43932 -0.12639 0.43919 -0.12407 0.43854 -0.12199 C 0.4375 -0.11829 0.43489 -0.11366 0.43333 -0.11134 C 0.4302 -0.10717 0.42708 -0.10301 0.42369 -0.09954 C 0.42018 -0.09583 0.4164 -0.09259 0.4125 -0.09028 C 0.40299 -0.08472 0.39322 -0.08055 0.38359 -0.07569 C 0.38255 -0.07523 0.38164 -0.07477 0.38059 -0.0743 C 0.37916 -0.07384 0.3776 -0.07338 0.37617 -0.07315 C 0.3608 -0.06921 0.36992 -0.07153 0.35755 -0.06921 L 0.34492 -0.06643 L 0.24023 -0.06782 C 0.23932 -0.06782 0.23828 -0.06921 0.23737 -0.06921 C 0.22148 -0.06921 0.20559 -0.06829 0.18984 -0.06782 C 0.18789 -0.06643 0.18489 -0.06458 0.18307 -0.0625 C 0.18138 -0.06042 0.17981 -0.05787 0.17786 -0.05602 C 0.175 -0.05301 0.172 -0.05069 0.16901 -0.04792 C 0.16679 -0.04606 0.16471 -0.04398 0.16237 -0.04282 C 0.16106 -0.04213 0.15989 -0.0419 0.15859 -0.04143 C 0.15755 -0.04097 0.15664 -0.04051 0.15559 -0.04004 C 0.14817 -0.03356 0.15755 -0.0412 0.14895 -0.03611 C 0.14791 -0.03542 0.147 -0.03403 0.14596 -0.03356 C 0.14362 -0.03217 0.14101 -0.03217 0.13854 -0.03079 C 0.13789 -0.03055 0.13255 -0.02708 0.13112 -0.02685 C 0.12005 -0.02569 0.10885 -0.02523 0.09778 -0.0243 C 0.09309 -0.02153 0.09479 -0.02153 0.09257 -0.02153 L 0.09257 -0.02153 L 0.09257 -0.02153 " pathEditMode="relative" ptsTypes="AAAAAAAAAAAAAAAAAAAAAAAAAAAAAAAAAAAAAAAAAAAAAAAAAAAAAAAAAAAAAAAAAAAAAAAAAAAAAAAAAAAAAAAAAAAAAAAAAAAAAAAAAAAAAAAAAAAAAAAAAAAAAAAAAAAAAAAAAAAAAAAAAAAAAAAAAAAAAA">
                                      <p:cBhvr>
                                        <p:cTn id="16" dur="2000" fill="hold"/>
                                        <p:tgtEl>
                                          <p:spTgt spid="1844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1" presetClass="exit" presetSubtype="0" fill="hold" nodeType="withEffect">
                                  <p:stCondLst>
                                    <p:cond delay="0"/>
                                  </p:stCondLst>
                                  <p:childTnLst>
                                    <p:set>
                                      <p:cBhvr>
                                        <p:cTn id="25" dur="1" fill="hold">
                                          <p:stCondLst>
                                            <p:cond delay="0"/>
                                          </p:stCondLst>
                                        </p:cTn>
                                        <p:tgtEl>
                                          <p:spTgt spid="184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a:solidFill>
                  <a:schemeClr val="bg1"/>
                </a:solidFill>
                <a:latin typeface="Tempus Sans ITC" panose="04020404030D07020202" pitchFamily="82" charset="0"/>
              </a:rPr>
              <a:t>False Teachings Can Uproot</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452104" y="2145391"/>
            <a:ext cx="5244974" cy="3970318"/>
          </a:xfrm>
          <a:prstGeom prst="rect">
            <a:avLst/>
          </a:prstGeom>
        </p:spPr>
        <p:txBody>
          <a:bodyPr wrap="square">
            <a:spAutoFit/>
          </a:bodyPr>
          <a:lstStyle/>
          <a:p>
            <a:r>
              <a:rPr lang="en-US" dirty="0">
                <a:solidFill>
                  <a:schemeClr val="bg1"/>
                </a:solidFill>
              </a:rPr>
              <a:t>“Because we need the Holy Ghost, we must be cautious and careful not to go beyond teaching true doctrine. The Holy Ghost is the Spirit of Truth. His confirmation is invited by our avoiding speculation or personal interpretation. </a:t>
            </a:r>
          </a:p>
          <a:p>
            <a:endParaRPr lang="en-US" dirty="0">
              <a:solidFill>
                <a:schemeClr val="bg1"/>
              </a:solidFill>
            </a:endParaRPr>
          </a:p>
          <a:p>
            <a:r>
              <a:rPr lang="en-US" dirty="0">
                <a:solidFill>
                  <a:schemeClr val="bg1"/>
                </a:solidFill>
              </a:rPr>
              <a:t>But we invite the Holy Ghost as our companion when we are careful to teach only true doctrine.</a:t>
            </a:r>
          </a:p>
          <a:p>
            <a:endParaRPr lang="en-US" dirty="0">
              <a:solidFill>
                <a:schemeClr val="bg1"/>
              </a:solidFill>
            </a:endParaRPr>
          </a:p>
          <a:p>
            <a:endParaRPr lang="en-US" dirty="0">
              <a:solidFill>
                <a:schemeClr val="bg1"/>
              </a:solidFill>
            </a:endParaRPr>
          </a:p>
          <a:p>
            <a:r>
              <a:rPr lang="en-US" dirty="0">
                <a:solidFill>
                  <a:schemeClr val="bg1"/>
                </a:solidFill>
              </a:rPr>
              <a:t>One of the surest ways to avoid even getting near false doctrine is to choose to be simple in our teaching. Safety is gained by that simplicity, and little is lost.” </a:t>
            </a:r>
          </a:p>
        </p:txBody>
      </p:sp>
      <p:sp>
        <p:nvSpPr>
          <p:cNvPr id="5" name="Rectangle 4"/>
          <p:cNvSpPr/>
          <p:nvPr/>
        </p:nvSpPr>
        <p:spPr>
          <a:xfrm>
            <a:off x="657884" y="1349463"/>
            <a:ext cx="4783247" cy="1477328"/>
          </a:xfrm>
          <a:prstGeom prst="rect">
            <a:avLst/>
          </a:prstGeom>
        </p:spPr>
        <p:txBody>
          <a:bodyPr wrap="square">
            <a:spAutoFit/>
          </a:bodyPr>
          <a:lstStyle/>
          <a:p>
            <a:r>
              <a:rPr lang="en-US" dirty="0">
                <a:solidFill>
                  <a:schemeClr val="bg1"/>
                </a:solidFill>
                <a:latin typeface="Calibri" panose="020F0502020204030204" pitchFamily="34" charset="0"/>
              </a:rPr>
              <a:t>False beliefs and forms of worship in the area of Colossae minimized the eternal role and divinity of Jesus Christ.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uprooted the Colossians from their faith.</a:t>
            </a:r>
            <a:endParaRPr lang="en-US" dirty="0">
              <a:solidFill>
                <a:schemeClr val="bg1"/>
              </a:solidFill>
            </a:endParaRPr>
          </a:p>
        </p:txBody>
      </p:sp>
      <p:sp>
        <p:nvSpPr>
          <p:cNvPr id="60" name="Rectangle 59"/>
          <p:cNvSpPr/>
          <p:nvPr/>
        </p:nvSpPr>
        <p:spPr>
          <a:xfrm>
            <a:off x="0" y="6488668"/>
            <a:ext cx="3751152" cy="369332"/>
          </a:xfrm>
          <a:prstGeom prst="rect">
            <a:avLst/>
          </a:prstGeom>
        </p:spPr>
        <p:txBody>
          <a:bodyPr wrap="square">
            <a:spAutoFit/>
          </a:bodyPr>
          <a:lstStyle/>
          <a:p>
            <a:r>
              <a:rPr lang="en-US" dirty="0">
                <a:solidFill>
                  <a:schemeClr val="bg1"/>
                </a:solidFill>
                <a:latin typeface="Calibri" panose="020F0502020204030204" pitchFamily="34" charset="0"/>
              </a:rPr>
              <a:t>Colossians 1:9</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0516" y="197275"/>
            <a:ext cx="1018153" cy="1269386"/>
          </a:xfrm>
          <a:prstGeom prst="rect">
            <a:avLst/>
          </a:prstGeom>
        </p:spPr>
      </p:pic>
      <p:pic>
        <p:nvPicPr>
          <p:cNvPr id="6146" name="Picture 2" descr="Image result for tree and ro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3043918"/>
            <a:ext cx="4583363" cy="30411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49250" y="6403170"/>
            <a:ext cx="442750" cy="369332"/>
          </a:xfrm>
          <a:prstGeom prst="rect">
            <a:avLst/>
          </a:prstGeom>
        </p:spPr>
        <p:txBody>
          <a:bodyPr wrap="none">
            <a:spAutoFit/>
          </a:bodyPr>
          <a:lstStyle/>
          <a:p>
            <a:r>
              <a:rPr lang="en-US" dirty="0">
                <a:solidFill>
                  <a:schemeClr val="bg1"/>
                </a:solidFill>
              </a:rPr>
              <a:t>(3)</a:t>
            </a:r>
            <a:endParaRPr lang="en-US" dirty="0"/>
          </a:p>
        </p:txBody>
      </p:sp>
    </p:spTree>
    <p:extLst>
      <p:ext uri="{BB962C8B-B14F-4D97-AF65-F5344CB8AC3E}">
        <p14:creationId xmlns:p14="http://schemas.microsoft.com/office/powerpoint/2010/main" val="24975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a:solidFill>
                  <a:schemeClr val="bg1"/>
                </a:solidFill>
                <a:latin typeface="Tempus Sans ITC" panose="04020404030D07020202" pitchFamily="82" charset="0"/>
              </a:rPr>
              <a:t>Blessings in Believing</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216714" y="1937163"/>
            <a:ext cx="5244974" cy="4431983"/>
          </a:xfrm>
          <a:prstGeom prst="rect">
            <a:avLst/>
          </a:prstGeom>
        </p:spPr>
        <p:txBody>
          <a:bodyPr wrap="square">
            <a:spAutoFit/>
          </a:bodyPr>
          <a:lstStyle/>
          <a:p>
            <a:r>
              <a:rPr lang="en-US" dirty="0">
                <a:solidFill>
                  <a:schemeClr val="bg1"/>
                </a:solidFill>
              </a:rPr>
              <a:t>“…true conversion is the fruit of </a:t>
            </a:r>
            <a:r>
              <a:rPr lang="en-US" i="1" dirty="0">
                <a:solidFill>
                  <a:schemeClr val="bg1"/>
                </a:solidFill>
              </a:rPr>
              <a:t>faith, repentance, </a:t>
            </a:r>
            <a:r>
              <a:rPr lang="en-US" dirty="0">
                <a:solidFill>
                  <a:schemeClr val="bg1"/>
                </a:solidFill>
              </a:rPr>
              <a:t>and </a:t>
            </a:r>
            <a:r>
              <a:rPr lang="en-US" i="1" dirty="0">
                <a:solidFill>
                  <a:schemeClr val="bg1"/>
                </a:solidFill>
              </a:rPr>
              <a:t>consistent obedience. Faith</a:t>
            </a:r>
            <a:r>
              <a:rPr lang="en-US" dirty="0">
                <a:solidFill>
                  <a:schemeClr val="bg1"/>
                </a:solidFill>
              </a:rPr>
              <a:t> comes by hearing the word of God</a:t>
            </a:r>
            <a:r>
              <a:rPr lang="en-US" baseline="30000" dirty="0">
                <a:solidFill>
                  <a:schemeClr val="bg1"/>
                </a:solidFill>
              </a:rPr>
              <a:t> </a:t>
            </a:r>
            <a:r>
              <a:rPr lang="en-US" dirty="0">
                <a:solidFill>
                  <a:schemeClr val="bg1"/>
                </a:solidFill>
              </a:rPr>
              <a:t>and responding to it. </a:t>
            </a:r>
          </a:p>
          <a:p>
            <a:endParaRPr lang="en-US" dirty="0">
              <a:solidFill>
                <a:schemeClr val="bg1"/>
              </a:solidFill>
            </a:endParaRPr>
          </a:p>
          <a:p>
            <a:r>
              <a:rPr lang="en-US" dirty="0">
                <a:solidFill>
                  <a:schemeClr val="bg1"/>
                </a:solidFill>
              </a:rPr>
              <a:t>You will receive from the Holy Ghost a confirming witness of things you accept on </a:t>
            </a:r>
            <a:r>
              <a:rPr lang="en-US" i="1" dirty="0">
                <a:solidFill>
                  <a:schemeClr val="bg1"/>
                </a:solidFill>
              </a:rPr>
              <a:t>faith</a:t>
            </a:r>
            <a:r>
              <a:rPr lang="en-US" dirty="0">
                <a:solidFill>
                  <a:schemeClr val="bg1"/>
                </a:solidFill>
              </a:rPr>
              <a:t> by willingly doing them.</a:t>
            </a:r>
            <a:r>
              <a:rPr lang="en-US" baseline="30000" dirty="0">
                <a:solidFill>
                  <a:schemeClr val="bg1"/>
                </a:solidFill>
              </a:rPr>
              <a:t> </a:t>
            </a:r>
          </a:p>
          <a:p>
            <a:endParaRPr lang="en-US" baseline="30000" dirty="0">
              <a:solidFill>
                <a:schemeClr val="bg1"/>
              </a:solidFill>
            </a:endParaRPr>
          </a:p>
          <a:p>
            <a:r>
              <a:rPr lang="en-US" dirty="0">
                <a:solidFill>
                  <a:schemeClr val="bg1"/>
                </a:solidFill>
              </a:rPr>
              <a:t>You will be led to </a:t>
            </a:r>
            <a:r>
              <a:rPr lang="en-US" i="1" dirty="0">
                <a:solidFill>
                  <a:schemeClr val="bg1"/>
                </a:solidFill>
              </a:rPr>
              <a:t>repent</a:t>
            </a:r>
            <a:r>
              <a:rPr lang="en-US" dirty="0">
                <a:solidFill>
                  <a:schemeClr val="bg1"/>
                </a:solidFill>
              </a:rPr>
              <a:t> of errors resulting from wrong things done or right things not done. As a consequence, your capacity to </a:t>
            </a:r>
            <a:r>
              <a:rPr lang="en-US" i="1" dirty="0">
                <a:solidFill>
                  <a:schemeClr val="bg1"/>
                </a:solidFill>
              </a:rPr>
              <a:t>consistently obey</a:t>
            </a:r>
            <a:r>
              <a:rPr lang="en-US" dirty="0">
                <a:solidFill>
                  <a:schemeClr val="bg1"/>
                </a:solidFill>
              </a:rPr>
              <a:t> will be strengthened. </a:t>
            </a:r>
          </a:p>
          <a:p>
            <a:endParaRPr lang="en-US" dirty="0">
              <a:solidFill>
                <a:schemeClr val="bg1"/>
              </a:solidFill>
            </a:endParaRPr>
          </a:p>
          <a:p>
            <a:r>
              <a:rPr lang="en-US" dirty="0">
                <a:solidFill>
                  <a:schemeClr val="bg1"/>
                </a:solidFill>
              </a:rPr>
              <a:t>…True conversion yields the fruit of enduring happiness that can be enjoyed even when the world is in turmoil and most are anything but happy.”</a:t>
            </a:r>
          </a:p>
        </p:txBody>
      </p:sp>
      <p:sp>
        <p:nvSpPr>
          <p:cNvPr id="5" name="Rectangle 4"/>
          <p:cNvSpPr/>
          <p:nvPr/>
        </p:nvSpPr>
        <p:spPr>
          <a:xfrm>
            <a:off x="237328" y="1796964"/>
            <a:ext cx="5684500" cy="1015663"/>
          </a:xfrm>
          <a:prstGeom prst="rect">
            <a:avLst/>
          </a:prstGeom>
        </p:spPr>
        <p:txBody>
          <a:bodyPr wrap="square">
            <a:spAutoFit/>
          </a:bodyPr>
          <a:lstStyle/>
          <a:p>
            <a:r>
              <a:rPr lang="en-US" sz="2000" dirty="0">
                <a:solidFill>
                  <a:schemeClr val="bg1"/>
                </a:solidFill>
              </a:rPr>
              <a:t>Paul acknowledged their faithfulness and explained that the gospel brings forth fruit, or blessings, in the lives of those who accept and live it.</a:t>
            </a:r>
          </a:p>
        </p:txBody>
      </p:sp>
      <p:sp>
        <p:nvSpPr>
          <p:cNvPr id="60" name="Rectangle 59"/>
          <p:cNvSpPr/>
          <p:nvPr/>
        </p:nvSpPr>
        <p:spPr>
          <a:xfrm>
            <a:off x="0" y="6488668"/>
            <a:ext cx="3751152" cy="369332"/>
          </a:xfrm>
          <a:prstGeom prst="rect">
            <a:avLst/>
          </a:prstGeom>
        </p:spPr>
        <p:txBody>
          <a:bodyPr wrap="square">
            <a:spAutoFit/>
          </a:bodyPr>
          <a:lstStyle/>
          <a:p>
            <a:r>
              <a:rPr lang="en-US" dirty="0">
                <a:solidFill>
                  <a:schemeClr val="bg1"/>
                </a:solidFill>
                <a:latin typeface="Calibri" panose="020F0502020204030204" pitchFamily="34" charset="0"/>
              </a:rPr>
              <a:t>Colossians 1:1-11</a:t>
            </a:r>
            <a:endParaRPr lang="en-US" dirty="0">
              <a:solidFill>
                <a:schemeClr val="bg1"/>
              </a:solidFill>
            </a:endParaRPr>
          </a:p>
        </p:txBody>
      </p:sp>
      <p:sp>
        <p:nvSpPr>
          <p:cNvPr id="2" name="Rectangle 1"/>
          <p:cNvSpPr/>
          <p:nvPr/>
        </p:nvSpPr>
        <p:spPr>
          <a:xfrm>
            <a:off x="2810064" y="944754"/>
            <a:ext cx="6257290" cy="584775"/>
          </a:xfrm>
          <a:prstGeom prst="rect">
            <a:avLst/>
          </a:prstGeom>
        </p:spPr>
        <p:txBody>
          <a:bodyPr wrap="none">
            <a:spAutoFit/>
          </a:bodyPr>
          <a:lstStyle/>
          <a:p>
            <a:r>
              <a:rPr lang="en-US" sz="3200" dirty="0">
                <a:solidFill>
                  <a:schemeClr val="bg1"/>
                </a:solidFill>
                <a:effectLst>
                  <a:glow rad="139700">
                    <a:schemeClr val="accent5">
                      <a:satMod val="175000"/>
                      <a:alpha val="40000"/>
                    </a:schemeClr>
                  </a:glow>
                </a:effectLst>
                <a:latin typeface="Palatino"/>
              </a:rPr>
              <a:t>Being fruitful in every good work</a:t>
            </a:r>
            <a:endParaRPr lang="en-US" sz="3200" dirty="0">
              <a:solidFill>
                <a:schemeClr val="bg1"/>
              </a:solidFill>
              <a:effectLst>
                <a:glow rad="139700">
                  <a:schemeClr val="accent5">
                    <a:satMod val="175000"/>
                    <a:alpha val="40000"/>
                  </a:schemeClr>
                </a:glo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523" y="104574"/>
            <a:ext cx="1035094" cy="1298713"/>
          </a:xfrm>
          <a:prstGeom prst="rect">
            <a:avLst/>
          </a:prstGeom>
        </p:spPr>
      </p:pic>
      <p:pic>
        <p:nvPicPr>
          <p:cNvPr id="5122" name="Picture 2" descr="Image result for tree and ro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742" y="2830287"/>
            <a:ext cx="2934381" cy="36793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1749250" y="6403170"/>
            <a:ext cx="442750" cy="369332"/>
          </a:xfrm>
          <a:prstGeom prst="rect">
            <a:avLst/>
          </a:prstGeom>
        </p:spPr>
        <p:txBody>
          <a:bodyPr wrap="none">
            <a:spAutoFit/>
          </a:bodyPr>
          <a:lstStyle/>
          <a:p>
            <a:r>
              <a:rPr lang="en-US" dirty="0">
                <a:solidFill>
                  <a:schemeClr val="bg1"/>
                </a:solidFill>
              </a:rPr>
              <a:t>(4)</a:t>
            </a:r>
            <a:endParaRPr lang="en-US" dirty="0"/>
          </a:p>
        </p:txBody>
      </p:sp>
    </p:spTree>
    <p:extLst>
      <p:ext uri="{BB962C8B-B14F-4D97-AF65-F5344CB8AC3E}">
        <p14:creationId xmlns:p14="http://schemas.microsoft.com/office/powerpoint/2010/main" val="27757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wirls ico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6000" contrast="-75000"/>
                    </a14:imgEffect>
                  </a14:imgLayer>
                </a14:imgProps>
              </a:ext>
              <a:ext uri="{28A0092B-C50C-407E-A947-70E740481C1C}">
                <a14:useLocalDpi xmlns:a14="http://schemas.microsoft.com/office/drawing/2010/main" val="0"/>
              </a:ext>
            </a:extLst>
          </a:blip>
          <a:srcRect/>
          <a:stretch>
            <a:fillRect/>
          </a:stretch>
        </p:blipFill>
        <p:spPr bwMode="auto">
          <a:xfrm>
            <a:off x="1486546" y="770360"/>
            <a:ext cx="5715000" cy="45434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Image result for swirls icon"/>
          <p:cNvPicPr>
            <a:picLocks noChangeAspect="1" noChangeArrowheads="1"/>
          </p:cNvPicPr>
          <p:nvPr/>
        </p:nvPicPr>
        <p:blipFill>
          <a:blip r:embed="rId6">
            <a:extLst>
              <a:ext uri="{BEBA8EAE-BF5A-486C-A8C5-ECC9F3942E4B}">
                <a14:imgProps xmlns:a14="http://schemas.microsoft.com/office/drawing/2010/main">
                  <a14:imgLayer r:embed="rId5">
                    <a14:imgEffect>
                      <a14:brightnessContrast bright="16000" contrast="-75000"/>
                    </a14:imgEffect>
                  </a14:imgLayer>
                </a14:imgProps>
              </a:ext>
              <a:ext uri="{28A0092B-C50C-407E-A947-70E740481C1C}">
                <a14:useLocalDpi xmlns:a14="http://schemas.microsoft.com/office/drawing/2010/main" val="0"/>
              </a:ext>
            </a:extLst>
          </a:blip>
          <a:srcRect/>
          <a:stretch>
            <a:fillRect/>
          </a:stretch>
        </p:blipFill>
        <p:spPr bwMode="auto">
          <a:xfrm rot="9211510">
            <a:off x="6341577" y="-78725"/>
            <a:ext cx="5715000" cy="45434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swirls icon"/>
          <p:cNvPicPr>
            <a:picLocks noChangeAspect="1" noChangeArrowheads="1"/>
          </p:cNvPicPr>
          <p:nvPr/>
        </p:nvPicPr>
        <p:blipFill>
          <a:blip r:embed="rId6">
            <a:extLst>
              <a:ext uri="{BEBA8EAE-BF5A-486C-A8C5-ECC9F3942E4B}">
                <a14:imgProps xmlns:a14="http://schemas.microsoft.com/office/drawing/2010/main">
                  <a14:imgLayer r:embed="rId5">
                    <a14:imgEffect>
                      <a14:brightnessContrast bright="16000" contrast="-75000"/>
                    </a14:imgEffect>
                  </a14:imgLayer>
                </a14:imgProps>
              </a:ext>
              <a:ext uri="{28A0092B-C50C-407E-A947-70E740481C1C}">
                <a14:useLocalDpi xmlns:a14="http://schemas.microsoft.com/office/drawing/2010/main" val="0"/>
              </a:ext>
            </a:extLst>
          </a:blip>
          <a:srcRect/>
          <a:stretch>
            <a:fillRect/>
          </a:stretch>
        </p:blipFill>
        <p:spPr bwMode="auto">
          <a:xfrm rot="9747930">
            <a:off x="5797288" y="2468532"/>
            <a:ext cx="5715000" cy="45434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swirls icon"/>
          <p:cNvPicPr>
            <a:picLocks noChangeAspect="1" noChangeArrowheads="1"/>
          </p:cNvPicPr>
          <p:nvPr/>
        </p:nvPicPr>
        <p:blipFill>
          <a:blip r:embed="rId6">
            <a:extLst>
              <a:ext uri="{BEBA8EAE-BF5A-486C-A8C5-ECC9F3942E4B}">
                <a14:imgProps xmlns:a14="http://schemas.microsoft.com/office/drawing/2010/main">
                  <a14:imgLayer r:embed="rId5">
                    <a14:imgEffect>
                      <a14:brightnessContrast bright="16000" contrast="-75000"/>
                    </a14:imgEffect>
                  </a14:imgLayer>
                </a14:imgProps>
              </a:ext>
              <a:ext uri="{28A0092B-C50C-407E-A947-70E740481C1C}">
                <a14:useLocalDpi xmlns:a14="http://schemas.microsoft.com/office/drawing/2010/main" val="0"/>
              </a:ext>
            </a:extLst>
          </a:blip>
          <a:srcRect/>
          <a:stretch>
            <a:fillRect/>
          </a:stretch>
        </p:blipFill>
        <p:spPr bwMode="auto">
          <a:xfrm rot="11735239" flipH="1">
            <a:off x="363816" y="2653590"/>
            <a:ext cx="5715000" cy="4543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9026"/>
            <a:ext cx="12192000" cy="1015663"/>
          </a:xfrm>
          <a:prstGeom prst="rect">
            <a:avLst/>
          </a:prstGeom>
          <a:noFill/>
        </p:spPr>
        <p:txBody>
          <a:bodyPr wrap="square" rtlCol="0">
            <a:spAutoFit/>
          </a:bodyPr>
          <a:lstStyle/>
          <a:p>
            <a:pPr algn="ctr"/>
            <a:r>
              <a:rPr lang="en-US" sz="6000" dirty="0">
                <a:solidFill>
                  <a:schemeClr val="bg1"/>
                </a:solidFill>
                <a:latin typeface="Tempus Sans ITC" panose="04020404030D07020202" pitchFamily="82" charset="0"/>
              </a:rPr>
              <a:t>Who is Jesus Christ?</a:t>
            </a:r>
            <a:endParaRPr lang="en-US" sz="4400" dirty="0">
              <a:solidFill>
                <a:schemeClr val="bg1"/>
              </a:solidFill>
              <a:latin typeface="Tempus Sans ITC" panose="04020404030D07020202" pitchFamily="82"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p:nvPr/>
        </p:nvSpPr>
        <p:spPr>
          <a:xfrm>
            <a:off x="0" y="6488668"/>
            <a:ext cx="3751152" cy="369332"/>
          </a:xfrm>
          <a:prstGeom prst="rect">
            <a:avLst/>
          </a:prstGeom>
        </p:spPr>
        <p:txBody>
          <a:bodyPr wrap="square">
            <a:spAutoFit/>
          </a:bodyPr>
          <a:lstStyle/>
          <a:p>
            <a:r>
              <a:rPr lang="en-US" dirty="0">
                <a:solidFill>
                  <a:schemeClr val="bg1"/>
                </a:solidFill>
                <a:latin typeface="Calibri" panose="020F0502020204030204" pitchFamily="34" charset="0"/>
              </a:rPr>
              <a:t>Colossians 1:12-19</a:t>
            </a:r>
            <a:endParaRPr lang="en-US" dirty="0">
              <a:solidFill>
                <a:schemeClr val="bg1"/>
              </a:solidFill>
            </a:endParaRPr>
          </a:p>
        </p:txBody>
      </p:sp>
      <p:grpSp>
        <p:nvGrpSpPr>
          <p:cNvPr id="45" name="Group 44"/>
          <p:cNvGrpSpPr/>
          <p:nvPr/>
        </p:nvGrpSpPr>
        <p:grpSpPr>
          <a:xfrm>
            <a:off x="7022471" y="3764686"/>
            <a:ext cx="3144571" cy="3024071"/>
            <a:chOff x="7022471" y="3764686"/>
            <a:chExt cx="3144571" cy="3024071"/>
          </a:xfrm>
        </p:grpSpPr>
        <p:sp>
          <p:nvSpPr>
            <p:cNvPr id="5" name="Rectangle 4"/>
            <p:cNvSpPr/>
            <p:nvPr/>
          </p:nvSpPr>
          <p:spPr>
            <a:xfrm>
              <a:off x="8507239" y="4735458"/>
              <a:ext cx="1659803" cy="646331"/>
            </a:xfrm>
            <a:prstGeom prst="rect">
              <a:avLst/>
            </a:prstGeom>
          </p:spPr>
          <p:txBody>
            <a:bodyPr wrap="square">
              <a:spAutoFit/>
            </a:bodyPr>
            <a:lstStyle/>
            <a:p>
              <a:pPr algn="ctr"/>
              <a:r>
                <a:rPr lang="en-US" dirty="0">
                  <a:solidFill>
                    <a:schemeClr val="bg1"/>
                  </a:solidFill>
                </a:rPr>
                <a:t>The first to be resurrected</a:t>
              </a:r>
            </a:p>
          </p:txBody>
        </p:sp>
        <p:grpSp>
          <p:nvGrpSpPr>
            <p:cNvPr id="4" name="Group 3"/>
            <p:cNvGrpSpPr/>
            <p:nvPr/>
          </p:nvGrpSpPr>
          <p:grpSpPr>
            <a:xfrm>
              <a:off x="7022471" y="3764686"/>
              <a:ext cx="1419933" cy="3024071"/>
              <a:chOff x="10299826" y="3167157"/>
              <a:chExt cx="1419933" cy="3024071"/>
            </a:xfrm>
          </p:grpSpPr>
          <p:pic>
            <p:nvPicPr>
              <p:cNvPr id="1026" name="Picture 2" descr="Image result for jesus resurre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1897" y="3167157"/>
                <a:ext cx="1407862" cy="282840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0299826" y="5975784"/>
                <a:ext cx="1361037" cy="215444"/>
              </a:xfrm>
              <a:prstGeom prst="rect">
                <a:avLst/>
              </a:prstGeom>
            </p:spPr>
            <p:txBody>
              <a:bodyPr wrap="square">
                <a:spAutoFit/>
              </a:bodyPr>
              <a:lstStyle/>
              <a:p>
                <a:r>
                  <a:rPr lang="en-US" sz="800" dirty="0">
                    <a:solidFill>
                      <a:schemeClr val="bg1"/>
                    </a:solidFill>
                  </a:rPr>
                  <a:t>Jared Barnes</a:t>
                </a:r>
              </a:p>
            </p:txBody>
          </p:sp>
        </p:grpSp>
      </p:grpSp>
      <p:grpSp>
        <p:nvGrpSpPr>
          <p:cNvPr id="40" name="Group 39"/>
          <p:cNvGrpSpPr/>
          <p:nvPr/>
        </p:nvGrpSpPr>
        <p:grpSpPr>
          <a:xfrm>
            <a:off x="422495" y="768532"/>
            <a:ext cx="2134637" cy="2616122"/>
            <a:chOff x="413441" y="1565237"/>
            <a:chExt cx="2134637" cy="2616122"/>
          </a:xfrm>
        </p:grpSpPr>
        <p:sp>
          <p:nvSpPr>
            <p:cNvPr id="33" name="Rectangle 32"/>
            <p:cNvSpPr/>
            <p:nvPr/>
          </p:nvSpPr>
          <p:spPr>
            <a:xfrm>
              <a:off x="638269" y="1565237"/>
              <a:ext cx="1659803" cy="369332"/>
            </a:xfrm>
            <a:prstGeom prst="rect">
              <a:avLst/>
            </a:prstGeom>
          </p:spPr>
          <p:txBody>
            <a:bodyPr wrap="square">
              <a:spAutoFit/>
            </a:bodyPr>
            <a:lstStyle/>
            <a:p>
              <a:pPr algn="ctr"/>
              <a:r>
                <a:rPr lang="en-US" dirty="0">
                  <a:solidFill>
                    <a:schemeClr val="bg1"/>
                  </a:solidFill>
                </a:rPr>
                <a:t>The Redeemer</a:t>
              </a:r>
            </a:p>
          </p:txBody>
        </p:sp>
        <p:grpSp>
          <p:nvGrpSpPr>
            <p:cNvPr id="7" name="Group 6"/>
            <p:cNvGrpSpPr/>
            <p:nvPr/>
          </p:nvGrpSpPr>
          <p:grpSpPr>
            <a:xfrm>
              <a:off x="413441" y="1934141"/>
              <a:ext cx="2134637" cy="2247218"/>
              <a:chOff x="413441" y="1934141"/>
              <a:chExt cx="2134637" cy="2247218"/>
            </a:xfrm>
          </p:grpSpPr>
          <p:pic>
            <p:nvPicPr>
              <p:cNvPr id="1028" name="Picture 4"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726" y="1934141"/>
                <a:ext cx="2086352" cy="2086352"/>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413441" y="3965915"/>
                <a:ext cx="1659803" cy="215444"/>
              </a:xfrm>
              <a:prstGeom prst="rect">
                <a:avLst/>
              </a:prstGeom>
            </p:spPr>
            <p:txBody>
              <a:bodyPr wrap="square">
                <a:spAutoFit/>
              </a:bodyPr>
              <a:lstStyle/>
              <a:p>
                <a:r>
                  <a:rPr lang="en-US" sz="800" dirty="0">
                    <a:solidFill>
                      <a:schemeClr val="bg1"/>
                    </a:solidFill>
                  </a:rPr>
                  <a:t>Brian </a:t>
                </a:r>
                <a:r>
                  <a:rPr lang="en-US" sz="800" dirty="0" err="1">
                    <a:solidFill>
                      <a:schemeClr val="bg1"/>
                    </a:solidFill>
                  </a:rPr>
                  <a:t>Jekel</a:t>
                </a:r>
                <a:endParaRPr lang="en-US" sz="800" dirty="0">
                  <a:solidFill>
                    <a:schemeClr val="bg1"/>
                  </a:solidFill>
                </a:endParaRPr>
              </a:p>
            </p:txBody>
          </p:sp>
        </p:grpSp>
      </p:grpSp>
      <p:grpSp>
        <p:nvGrpSpPr>
          <p:cNvPr id="42" name="Group 41"/>
          <p:cNvGrpSpPr/>
          <p:nvPr/>
        </p:nvGrpSpPr>
        <p:grpSpPr>
          <a:xfrm>
            <a:off x="3636475" y="1212885"/>
            <a:ext cx="3001035" cy="3048445"/>
            <a:chOff x="3093267" y="1167618"/>
            <a:chExt cx="3001035" cy="3048445"/>
          </a:xfrm>
        </p:grpSpPr>
        <p:sp>
          <p:nvSpPr>
            <p:cNvPr id="9" name="Rectangle 8"/>
            <p:cNvSpPr/>
            <p:nvPr/>
          </p:nvSpPr>
          <p:spPr>
            <a:xfrm>
              <a:off x="3093267" y="1167618"/>
              <a:ext cx="2963501" cy="646331"/>
            </a:xfrm>
            <a:prstGeom prst="rect">
              <a:avLst/>
            </a:prstGeom>
          </p:spPr>
          <p:txBody>
            <a:bodyPr wrap="square">
              <a:spAutoFit/>
            </a:bodyPr>
            <a:lstStyle/>
            <a:p>
              <a:pPr algn="ctr"/>
              <a:r>
                <a:rPr lang="en-US" dirty="0">
                  <a:solidFill>
                    <a:schemeClr val="bg1"/>
                  </a:solidFill>
                </a:rPr>
                <a:t>The Firstborn of Heavenly Father’s sprit children</a:t>
              </a:r>
            </a:p>
          </p:txBody>
        </p:sp>
        <p:grpSp>
          <p:nvGrpSpPr>
            <p:cNvPr id="10" name="Group 9"/>
            <p:cNvGrpSpPr/>
            <p:nvPr/>
          </p:nvGrpSpPr>
          <p:grpSpPr>
            <a:xfrm>
              <a:off x="3164186" y="1802817"/>
              <a:ext cx="2930116" cy="2413246"/>
              <a:chOff x="4603687" y="2210224"/>
              <a:chExt cx="2930116" cy="2413246"/>
            </a:xfrm>
          </p:grpSpPr>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6303" y="2210224"/>
                <a:ext cx="2857500" cy="2238375"/>
              </a:xfrm>
              <a:prstGeom prst="rect">
                <a:avLst/>
              </a:prstGeom>
            </p:spPr>
          </p:pic>
          <p:sp>
            <p:nvSpPr>
              <p:cNvPr id="41" name="Rectangle 40"/>
              <p:cNvSpPr/>
              <p:nvPr/>
            </p:nvSpPr>
            <p:spPr>
              <a:xfrm>
                <a:off x="4603687" y="4408026"/>
                <a:ext cx="1659803" cy="215444"/>
              </a:xfrm>
              <a:prstGeom prst="rect">
                <a:avLst/>
              </a:prstGeom>
            </p:spPr>
            <p:txBody>
              <a:bodyPr wrap="square">
                <a:spAutoFit/>
              </a:bodyPr>
              <a:lstStyle/>
              <a:p>
                <a:r>
                  <a:rPr lang="en-US" sz="800" dirty="0">
                    <a:solidFill>
                      <a:schemeClr val="bg1"/>
                    </a:solidFill>
                  </a:rPr>
                  <a:t>Howard Lyon</a:t>
                </a:r>
              </a:p>
            </p:txBody>
          </p:sp>
        </p:grpSp>
      </p:grpSp>
      <p:grpSp>
        <p:nvGrpSpPr>
          <p:cNvPr id="43" name="Group 42"/>
          <p:cNvGrpSpPr/>
          <p:nvPr/>
        </p:nvGrpSpPr>
        <p:grpSpPr>
          <a:xfrm>
            <a:off x="8406142" y="1157831"/>
            <a:ext cx="2485177" cy="2852855"/>
            <a:chOff x="8406142" y="1157831"/>
            <a:chExt cx="2485177" cy="2852855"/>
          </a:xfrm>
        </p:grpSpPr>
        <p:sp>
          <p:nvSpPr>
            <p:cNvPr id="32" name="Rectangle 31"/>
            <p:cNvSpPr/>
            <p:nvPr/>
          </p:nvSpPr>
          <p:spPr>
            <a:xfrm>
              <a:off x="8406142" y="1157831"/>
              <a:ext cx="2485177" cy="369332"/>
            </a:xfrm>
            <a:prstGeom prst="rect">
              <a:avLst/>
            </a:prstGeom>
          </p:spPr>
          <p:txBody>
            <a:bodyPr wrap="square">
              <a:spAutoFit/>
            </a:bodyPr>
            <a:lstStyle/>
            <a:p>
              <a:pPr algn="ctr"/>
              <a:r>
                <a:rPr lang="en-US" dirty="0">
                  <a:solidFill>
                    <a:schemeClr val="bg1"/>
                  </a:solidFill>
                </a:rPr>
                <a:t>The Creator of all things</a:t>
              </a:r>
            </a:p>
          </p:txBody>
        </p:sp>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3450" y="1585489"/>
              <a:ext cx="1831024" cy="2425197"/>
            </a:xfrm>
            <a:prstGeom prst="rect">
              <a:avLst/>
            </a:prstGeom>
          </p:spPr>
        </p:pic>
      </p:grpSp>
      <p:grpSp>
        <p:nvGrpSpPr>
          <p:cNvPr id="44" name="Group 43"/>
          <p:cNvGrpSpPr/>
          <p:nvPr/>
        </p:nvGrpSpPr>
        <p:grpSpPr>
          <a:xfrm>
            <a:off x="3204926" y="4371035"/>
            <a:ext cx="3074406" cy="2226678"/>
            <a:chOff x="5042780" y="4506837"/>
            <a:chExt cx="3074406" cy="2226678"/>
          </a:xfrm>
        </p:grpSpPr>
        <p:sp>
          <p:nvSpPr>
            <p:cNvPr id="31" name="Rectangle 30"/>
            <p:cNvSpPr/>
            <p:nvPr/>
          </p:nvSpPr>
          <p:spPr>
            <a:xfrm>
              <a:off x="5278171" y="4506837"/>
              <a:ext cx="2705478" cy="369332"/>
            </a:xfrm>
            <a:prstGeom prst="rect">
              <a:avLst/>
            </a:prstGeom>
          </p:spPr>
          <p:txBody>
            <a:bodyPr wrap="square">
              <a:spAutoFit/>
            </a:bodyPr>
            <a:lstStyle/>
            <a:p>
              <a:pPr algn="ctr"/>
              <a:r>
                <a:rPr lang="en-US" dirty="0">
                  <a:solidFill>
                    <a:schemeClr val="bg1"/>
                  </a:solidFill>
                </a:rPr>
                <a:t>The head of the church</a:t>
              </a:r>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2780" y="4888871"/>
              <a:ext cx="3074406" cy="1844644"/>
            </a:xfrm>
            <a:prstGeom prst="rect">
              <a:avLst/>
            </a:prstGeom>
          </p:spPr>
        </p:pic>
      </p:grpSp>
    </p:spTree>
    <p:extLst>
      <p:ext uri="{BB962C8B-B14F-4D97-AF65-F5344CB8AC3E}">
        <p14:creationId xmlns:p14="http://schemas.microsoft.com/office/powerpoint/2010/main" val="12566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Mysteries of God</a:t>
            </a:r>
          </a:p>
        </p:txBody>
      </p:sp>
      <p:sp>
        <p:nvSpPr>
          <p:cNvPr id="6" name="TextBox 5"/>
          <p:cNvSpPr txBox="1"/>
          <p:nvPr/>
        </p:nvSpPr>
        <p:spPr>
          <a:xfrm>
            <a:off x="0" y="6488668"/>
            <a:ext cx="9144000" cy="369332"/>
          </a:xfrm>
          <a:prstGeom prst="rect">
            <a:avLst/>
          </a:prstGeom>
          <a:noFill/>
        </p:spPr>
        <p:txBody>
          <a:bodyPr wrap="square" rtlCol="0">
            <a:spAutoFit/>
          </a:bodyPr>
          <a:lstStyle/>
          <a:p>
            <a:r>
              <a:rPr lang="en-US" dirty="0">
                <a:solidFill>
                  <a:schemeClr val="bg1"/>
                </a:solidFill>
                <a:ea typeface="Wednesday" pitchFamily="2" charset="0"/>
              </a:rPr>
              <a:t>Colossians 1:26-28; 2:2; 4:3; Bible Dictionary</a:t>
            </a:r>
          </a:p>
        </p:txBody>
      </p:sp>
      <p:sp>
        <p:nvSpPr>
          <p:cNvPr id="7" name="TextBox 6"/>
          <p:cNvSpPr txBox="1"/>
          <p:nvPr/>
        </p:nvSpPr>
        <p:spPr>
          <a:xfrm>
            <a:off x="2045545" y="997527"/>
            <a:ext cx="8187744" cy="646331"/>
          </a:xfrm>
          <a:prstGeom prst="rect">
            <a:avLst/>
          </a:prstGeom>
          <a:noFill/>
        </p:spPr>
        <p:txBody>
          <a:bodyPr wrap="square" rtlCol="0">
            <a:spAutoFit/>
          </a:bodyPr>
          <a:lstStyle/>
          <a:p>
            <a:r>
              <a:rPr lang="en-US" sz="3600" dirty="0">
                <a:solidFill>
                  <a:schemeClr val="bg1"/>
                </a:solidFill>
                <a:effectLst>
                  <a:glow rad="228600">
                    <a:schemeClr val="accent5">
                      <a:satMod val="175000"/>
                      <a:alpha val="40000"/>
                    </a:schemeClr>
                  </a:glow>
                </a:effectLst>
              </a:rPr>
              <a:t>Spiritual truths known only by revelation. </a:t>
            </a:r>
            <a:endParaRPr lang="en-US" sz="3600" dirty="0">
              <a:solidFill>
                <a:schemeClr val="bg1"/>
              </a:solidFill>
              <a:effectLst>
                <a:glow rad="228600">
                  <a:schemeClr val="accent5">
                    <a:satMod val="175000"/>
                    <a:alpha val="40000"/>
                  </a:schemeClr>
                </a:glow>
              </a:effectLst>
              <a:ea typeface="Wednesday" pitchFamily="2" charset="0"/>
            </a:endParaRPr>
          </a:p>
        </p:txBody>
      </p:sp>
      <p:sp>
        <p:nvSpPr>
          <p:cNvPr id="2" name="Rectangle 1"/>
          <p:cNvSpPr/>
          <p:nvPr/>
        </p:nvSpPr>
        <p:spPr>
          <a:xfrm>
            <a:off x="5739685" y="3286140"/>
            <a:ext cx="6096000" cy="1384995"/>
          </a:xfrm>
          <a:prstGeom prst="rect">
            <a:avLst/>
          </a:prstGeom>
        </p:spPr>
        <p:txBody>
          <a:bodyPr>
            <a:spAutoFit/>
          </a:bodyPr>
          <a:lstStyle/>
          <a:p>
            <a:r>
              <a:rPr lang="en-US" sz="2800" dirty="0">
                <a:solidFill>
                  <a:schemeClr val="bg1"/>
                </a:solidFill>
                <a:latin typeface="Calibri" panose="020F0502020204030204" pitchFamily="34" charset="0"/>
              </a:rPr>
              <a:t>God reveals his mysteries to those who are obedient to the gospel. Some of God’s mysteries are yet to be revealed.</a:t>
            </a:r>
            <a:endParaRPr lang="en-US" sz="2800" dirty="0">
              <a:solidFill>
                <a:schemeClr val="bg1"/>
              </a:solidFill>
            </a:endParaRPr>
          </a:p>
        </p:txBody>
      </p:sp>
      <p:pic>
        <p:nvPicPr>
          <p:cNvPr id="9" name="Picture 8"/>
          <p:cNvPicPr>
            <a:picLocks noChangeAspect="1"/>
          </p:cNvPicPr>
          <p:nvPr/>
        </p:nvPicPr>
        <p:blipFill rotWithShape="1">
          <a:blip r:embed="rId4"/>
          <a:srcRect l="26937" t="21034" r="31760" b="22066"/>
          <a:stretch/>
        </p:blipFill>
        <p:spPr>
          <a:xfrm>
            <a:off x="502276" y="2215166"/>
            <a:ext cx="5035640" cy="3902300"/>
          </a:xfrm>
          <a:prstGeom prst="rect">
            <a:avLst/>
          </a:prstGeom>
        </p:spPr>
      </p:pic>
    </p:spTree>
    <p:extLst>
      <p:ext uri="{BB962C8B-B14F-4D97-AF65-F5344CB8AC3E}">
        <p14:creationId xmlns:p14="http://schemas.microsoft.com/office/powerpoint/2010/main" val="21949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turquoise background"/>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45495"/>
          <a:stretch/>
        </p:blipFill>
        <p:spPr bwMode="auto">
          <a:xfrm>
            <a:off x="0" y="0"/>
            <a:ext cx="12192000" cy="6855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3114" y="0"/>
            <a:ext cx="9144000" cy="923330"/>
          </a:xfrm>
          <a:prstGeom prst="rect">
            <a:avLst/>
          </a:prstGeom>
          <a:noFill/>
        </p:spPr>
        <p:txBody>
          <a:bodyPr wrap="square" rtlCol="0">
            <a:spAutoFit/>
          </a:bodyPr>
          <a:lstStyle/>
          <a:p>
            <a:pPr algn="ctr"/>
            <a:r>
              <a:rPr lang="en-US" sz="5400" dirty="0">
                <a:solidFill>
                  <a:schemeClr val="bg1"/>
                </a:solidFill>
                <a:latin typeface="Tempus Sans ITC" panose="04020404030D07020202" pitchFamily="82" charset="0"/>
                <a:ea typeface="Wednesday" pitchFamily="2" charset="0"/>
              </a:rPr>
              <a:t>Treasures in Wisdom</a:t>
            </a:r>
          </a:p>
        </p:txBody>
      </p:sp>
      <p:sp>
        <p:nvSpPr>
          <p:cNvPr id="6" name="TextBox 5"/>
          <p:cNvSpPr txBox="1"/>
          <p:nvPr/>
        </p:nvSpPr>
        <p:spPr>
          <a:xfrm>
            <a:off x="0" y="6396335"/>
            <a:ext cx="9144000" cy="461665"/>
          </a:xfrm>
          <a:prstGeom prst="rect">
            <a:avLst/>
          </a:prstGeom>
          <a:noFill/>
        </p:spPr>
        <p:txBody>
          <a:bodyPr wrap="square" rtlCol="0">
            <a:spAutoFit/>
          </a:bodyPr>
          <a:lstStyle/>
          <a:p>
            <a:r>
              <a:rPr lang="en-US" sz="2400" dirty="0">
                <a:solidFill>
                  <a:schemeClr val="bg1"/>
                </a:solidFill>
                <a:ea typeface="Wednesday" pitchFamily="2" charset="0"/>
              </a:rPr>
              <a:t>Colossians 2:3</a:t>
            </a:r>
          </a:p>
        </p:txBody>
      </p:sp>
      <p:sp>
        <p:nvSpPr>
          <p:cNvPr id="7" name="TextBox 6"/>
          <p:cNvSpPr txBox="1"/>
          <p:nvPr/>
        </p:nvSpPr>
        <p:spPr>
          <a:xfrm>
            <a:off x="2198914" y="1883227"/>
            <a:ext cx="4691744" cy="3785652"/>
          </a:xfrm>
          <a:prstGeom prst="rect">
            <a:avLst/>
          </a:prstGeom>
          <a:noFill/>
        </p:spPr>
        <p:txBody>
          <a:bodyPr wrap="square" rtlCol="0">
            <a:spAutoFit/>
          </a:bodyPr>
          <a:lstStyle/>
          <a:p>
            <a:r>
              <a:rPr lang="en-US" sz="2000" dirty="0">
                <a:solidFill>
                  <a:schemeClr val="bg1"/>
                </a:solidFill>
              </a:rPr>
              <a:t>“And inasmuch as our Heavenly Father is accessible to all, it is far better to store our minds with the treasures of wisdom and knowledge, by our own spiritual </a:t>
            </a:r>
            <a:r>
              <a:rPr lang="en-US" sz="2000" dirty="0" err="1">
                <a:solidFill>
                  <a:schemeClr val="bg1"/>
                </a:solidFill>
              </a:rPr>
              <a:t>labours</a:t>
            </a:r>
            <a:r>
              <a:rPr lang="en-US" sz="2000" dirty="0">
                <a:solidFill>
                  <a:schemeClr val="bg1"/>
                </a:solidFill>
              </a:rPr>
              <a:t> and toil, direct from the great Fountain of celestial light and love, than to trust wholly to the testimony and teachings of others.</a:t>
            </a:r>
          </a:p>
          <a:p>
            <a:endParaRPr lang="en-US" sz="2000" dirty="0">
              <a:solidFill>
                <a:schemeClr val="bg1"/>
              </a:solidFill>
            </a:endParaRPr>
          </a:p>
          <a:p>
            <a:r>
              <a:rPr lang="en-US" sz="2000" dirty="0">
                <a:solidFill>
                  <a:schemeClr val="bg1"/>
                </a:solidFill>
              </a:rPr>
              <a:t>Obtain the testimony of Jesus, which is the spirit of prophecy. Startle not at the idea of prophecy and prophets; for I would to God that all the Lord's people were prophets.” </a:t>
            </a:r>
            <a:endParaRPr lang="en-US" sz="2000" i="1" dirty="0">
              <a:solidFill>
                <a:schemeClr val="bg1"/>
              </a:solidFill>
              <a:ea typeface="Wednesday" pitchFamily="2" charset="0"/>
            </a:endParaRPr>
          </a:p>
        </p:txBody>
      </p:sp>
      <p:pic>
        <p:nvPicPr>
          <p:cNvPr id="11" name="Picture 2" descr="Image result for trees and ro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522" y="1066801"/>
            <a:ext cx="3508968" cy="51966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49250" y="6412077"/>
            <a:ext cx="442750" cy="369332"/>
          </a:xfrm>
          <a:prstGeom prst="rect">
            <a:avLst/>
          </a:prstGeom>
        </p:spPr>
        <p:txBody>
          <a:bodyPr wrap="none">
            <a:spAutoFit/>
          </a:bodyPr>
          <a:lstStyle/>
          <a:p>
            <a:r>
              <a:rPr lang="en-US" dirty="0">
                <a:solidFill>
                  <a:schemeClr val="bg1"/>
                </a:solidFill>
              </a:rPr>
              <a:t>(7)</a:t>
            </a:r>
            <a:endParaRPr lang="en-US" dirty="0"/>
          </a:p>
        </p:txBody>
      </p:sp>
      <p:pic>
        <p:nvPicPr>
          <p:cNvPr id="4098" name="Picture 2" descr="Image result for orson hy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34" y="145597"/>
            <a:ext cx="1626729" cy="206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5176</Words>
  <Application>Microsoft Office PowerPoint</Application>
  <PresentationFormat>Widescreen</PresentationFormat>
  <Paragraphs>263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Palatino</vt:lpstr>
      <vt:lpstr>Arial</vt:lpstr>
      <vt:lpstr>Calibri Light</vt:lpstr>
      <vt:lpstr>Tempus Sans ITC</vt:lpstr>
      <vt:lpstr>Abadi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130</cp:revision>
  <dcterms:created xsi:type="dcterms:W3CDTF">2016-05-16T13:36:31Z</dcterms:created>
  <dcterms:modified xsi:type="dcterms:W3CDTF">2020-09-10T15:40:16Z</dcterms:modified>
</cp:coreProperties>
</file>