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96" r:id="rId2"/>
    <p:sldId id="306" r:id="rId3"/>
    <p:sldId id="307" r:id="rId4"/>
    <p:sldId id="308" r:id="rId5"/>
    <p:sldId id="311" r:id="rId6"/>
    <p:sldId id="309" r:id="rId7"/>
    <p:sldId id="310" r:id="rId8"/>
    <p:sldId id="312" r:id="rId9"/>
    <p:sldId id="313" r:id="rId10"/>
    <p:sldId id="299" r:id="rId11"/>
    <p:sldId id="300" r:id="rId12"/>
    <p:sldId id="303" r:id="rId13"/>
    <p:sldId id="301" r:id="rId14"/>
    <p:sldId id="316" r:id="rId15"/>
    <p:sldId id="315" r:id="rId16"/>
    <p:sldId id="302" r:id="rId17"/>
    <p:sldId id="317" r:id="rId18"/>
    <p:sldId id="318" r:id="rId19"/>
    <p:sldId id="319" r:id="rId20"/>
    <p:sldId id="284" r:id="rId21"/>
    <p:sldId id="286" r:id="rId22"/>
    <p:sldId id="314" r:id="rId23"/>
  </p:sldIdLst>
  <p:sldSz cx="12192000" cy="6858000"/>
  <p:notesSz cx="6858000" cy="9144000"/>
  <p:embeddedFontLst>
    <p:embeddedFont>
      <p:font typeface="Abadi" panose="020B0604020104020204"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Nyala" panose="02000504070300020003" pitchFamily="2" charset="0"/>
      <p:regular r:id="rId32"/>
    </p:embeddedFont>
    <p:embeddedFont>
      <p:font typeface="Open Sans" panose="020B0606030504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DiR4k0HJDH57M&amp;tbnid=5yQ2r4Hz4piz4M:&amp;ved=0CAUQjRw&amp;url=http://leftbehindandlovingit.blogspot.com/2011/05/rapture-v-second-coming.html&amp;ei=u4dIUbazKs7s2AXwt4CgBg&amp;psig=AFQjCNGwNPiqETJvKJkZXQIxaz5rXnh_Jg&amp;ust=1363794075143572"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ZzWzqEuNOoaklM&amp;tbnid=fKDG_4F8DIY2pM:&amp;ved=0CAUQjRw&amp;url=http://secondcomingherald.com/2012/01/does-john-141-3-refer-to-the-rapture-or-the-second-coming/&amp;ei=VIdIUezDKoba2wXr9YGwCg&amp;psig=AFQjCNGwNPiqETJvKJkZXQIxaz5rXnh_Jg&amp;ust=1363794075143572"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google.com/url?sa=i&amp;rct=j&amp;q=&amp;esrc=s&amp;frm=1&amp;source=images&amp;cd=&amp;cad=rja&amp;docid=xhz7Wsh7dtqC5M&amp;tbnid=1nfgiCiqOJYnwM:&amp;ved=0CAUQjRw&amp;url=http://www.godlywoman.co/2012/09/bible-verses-based-on-second-coming-of.html&amp;ei=44dIUbuFN8Oh2gXYoYHwBA&amp;psig=AFQjCNGwNPiqETJvKJkZXQIxaz5rXnh_Jg&amp;ust=1363794075143572"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www.google.com/url?sa=i&amp;rct=j&amp;q=&amp;esrc=s&amp;frm=1&amp;source=images&amp;cd=&amp;cad=rja&amp;docid=3jS09C-LQz4HdM&amp;tbnid=WgRE79jhWICfiM:&amp;ved=0CAUQjRw&amp;url=http://sisterbdnewman.blogspot.com/2012/02/modern-day-parable-of-ten-virgins.html&amp;ei=xY9IUZvmD8S-2AWd34FY&amp;psig=AFQjCNGq3eSIbh3gOrnRZpGDiWid-fYuwQ&amp;ust=1363796290842358" TargetMode="External"/><Relationship Id="rId3" Type="http://schemas.openxmlformats.org/officeDocument/2006/relationships/hyperlink" Target="http://www.google.com/url?sa=i&amp;rct=j&amp;q=&amp;esrc=s&amp;frm=1&amp;source=images&amp;cd=&amp;cad=rja&amp;docid=O2xnv26MCmU5OM&amp;tbnid=XwCKJpHAVXIQlM:&amp;ved=0CAUQjRw&amp;url=http://alcestemisbegotten.wordpress.com/&amp;ei=Do5IUa_FOYWO2gXY-oGQDA&amp;psig=AFQjCNGJQS4EIkBp6Sx6pD1E2acCR_AQjw&amp;ust=1363795759913086" TargetMode="External"/><Relationship Id="rId7" Type="http://schemas.openxmlformats.org/officeDocument/2006/relationships/hyperlink" Target="http://www.google.com/url?sa=i&amp;rct=j&amp;q=&amp;esrc=s&amp;frm=1&amp;source=images&amp;cd=&amp;cad=rja&amp;docid=r3pWBOtU_0_sZM&amp;tbnid=bkq0Je45eCxNeM:&amp;ved=0CAUQjRw&amp;url=http://www.flickr.com/photos/jdbougie/569974184/&amp;ei=WY1IUda2Kebf2QXRiICwDg&amp;psig=AFQjCNE7IOs58B2d4zIfcz_tif-hRkjdYA&amp;ust=1363795621400946" TargetMode="External"/><Relationship Id="rId12" Type="http://schemas.openxmlformats.org/officeDocument/2006/relationships/image" Target="../media/image21.gif"/><Relationship Id="rId2" Type="http://schemas.openxmlformats.org/officeDocument/2006/relationships/image" Target="../media/image3.jpeg"/><Relationship Id="rId16"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hyperlink" Target="http://www.google.com/url?sa=i&amp;rct=j&amp;q=&amp;esrc=s&amp;frm=1&amp;source=images&amp;cd=&amp;cad=rja&amp;docid=fsi21MDjtX-8gM&amp;tbnid=-jB_YyU_CJWp-M:&amp;ved=0CAUQjRw&amp;url=http://devterms.co.za/events/earth-hour-2010-121-countries-went-dark-for-earth-hour/&amp;ei=no5IUe66G8fK2AXd9oGQCg&amp;psig=AFQjCNFHrxcygV5FKsYFW0qlkERdDluPPw&amp;ust=1363795987189781" TargetMode="External"/><Relationship Id="rId5" Type="http://schemas.openxmlformats.org/officeDocument/2006/relationships/hyperlink" Target="http://www.google.com/url?sa=i&amp;rct=j&amp;q=&amp;esrc=s&amp;frm=1&amp;source=images&amp;cd=&amp;cad=rja&amp;docid=BXPJNOv4A4klNM&amp;tbnid=6yeKoed2h1wArM:&amp;ved=0CAUQjRw&amp;url=http://listverse.com/2012/06/23/top-10-horrifying-moments-in-the-bible/&amp;ei=9I1IUaHgMaXA2AWQlYHoDA&amp;psig=AFQjCNGJQS4EIkBp6Sx6pD1E2acCR_AQjw&amp;ust=1363795759913086" TargetMode="External"/><Relationship Id="rId15" Type="http://schemas.openxmlformats.org/officeDocument/2006/relationships/hyperlink" Target="http://www.google.com/url?sa=i&amp;rct=j&amp;q=&amp;esrc=s&amp;frm=1&amp;source=images&amp;cd=&amp;cad=rja&amp;docid=qO1dq0-7PdWGKM&amp;tbnid=iSSH5uIkgL5tWM:&amp;ved=0CAUQjRw&amp;url=http://m.pinterest.com/accessj/bible-prophecy-and-revelation/&amp;ei=fYhIUceYK6iy2gWH3YBo&amp;psig=AFQjCNGwNPiqETJvKJkZXQIxaz5rXnh_Jg&amp;ust=1363794075143572" TargetMode="Externa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hyperlink" Target="http://www.google.com/url?sa=i&amp;rct=j&amp;q=&amp;esrc=s&amp;frm=1&amp;source=images&amp;cd=&amp;cad=rja&amp;docid=RmOyC1MuugwcSM&amp;tbnid=sAkkWGSY-4EKSM:&amp;ved=0CAUQjRw&amp;url=http://deskofbrian.com/2011/04/watch-the-lamb-video-happy-easter/jesus-resurrected/&amp;ei=RY9IUbL7C-bq2gWL3oGwDA&amp;psig=AFQjCNFghilyXAuFyUiTkZXCC3CG7WTDqQ&amp;ust=1363796161463646" TargetMode="External"/><Relationship Id="rId1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uKuBJXE_ZusvWM&amp;tbnid=7FUUeewNb-B6wM:&amp;ved=0CAUQjRw&amp;url=http://ubdavid.org/youthworld/ttt/timely-topics_16.html&amp;ei=qodIUZeiB4fV2QX10YGQBA&amp;psig=AFQjCNGwNPiqETJvKJkZXQIxaz5rXnh_Jg&amp;ust=1363794075143572"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VLFqDG7ThrWWM&amp;tbnid=TqmRgzNmqFNFHM:&amp;ved=0CAUQjRw&amp;url=http://www.indiavision.com/news/article/international/238510/muslim-christian-tombs-defaced-in-israel-police/&amp;ei=lYtIUePHAsai2AWn1IDAAQ&amp;psig=AFQjCNF9T9cSbqkwOfFlzSmbK66VlWmQtA&amp;ust=1363795158239063"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1B7B0-76E5-4DE6-8F7C-0C57310C6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82027" y="201440"/>
            <a:ext cx="10797766" cy="1754326"/>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A Thief in the Night</a:t>
            </a:r>
          </a:p>
          <a:p>
            <a:pPr algn="ctr"/>
            <a:r>
              <a:rPr lang="en-US" sz="4800" dirty="0">
                <a:solidFill>
                  <a:schemeClr val="bg1"/>
                </a:solidFill>
                <a:latin typeface="Nyala" panose="02000504070300020003" pitchFamily="2" charset="0"/>
                <a:ea typeface="Wednesday" pitchFamily="2" charset="0"/>
              </a:rPr>
              <a:t>1 Thessalonians 3-5</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128</a:t>
            </a:r>
          </a:p>
        </p:txBody>
      </p:sp>
      <p:grpSp>
        <p:nvGrpSpPr>
          <p:cNvPr id="84" name="Group 83"/>
          <p:cNvGrpSpPr/>
          <p:nvPr/>
        </p:nvGrpSpPr>
        <p:grpSpPr>
          <a:xfrm>
            <a:off x="929490" y="2520059"/>
            <a:ext cx="3050721" cy="2895600"/>
            <a:chOff x="1273520" y="3003488"/>
            <a:chExt cx="3050721" cy="2895600"/>
          </a:xfrm>
        </p:grpSpPr>
        <p:pic>
          <p:nvPicPr>
            <p:cNvPr id="85" name="Picture 2" descr="Image result for ancient rome"/>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1273520" y="3003488"/>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 name="Rectangle 1"/>
          <p:cNvSpPr/>
          <p:nvPr/>
        </p:nvSpPr>
        <p:spPr>
          <a:xfrm>
            <a:off x="4318503" y="3206383"/>
            <a:ext cx="4363770" cy="2031325"/>
          </a:xfrm>
          <a:prstGeom prst="rect">
            <a:avLst/>
          </a:prstGeom>
        </p:spPr>
        <p:txBody>
          <a:bodyPr wrap="square">
            <a:spAutoFit/>
          </a:bodyPr>
          <a:lstStyle/>
          <a:p>
            <a:r>
              <a:rPr lang="en-US" i="1" dirty="0">
                <a:solidFill>
                  <a:schemeClr val="bg1"/>
                </a:solidFill>
                <a:latin typeface="Open Sans"/>
              </a:rPr>
              <a:t>“And again, verily I say unto you, the coming of the Lord </a:t>
            </a:r>
            <a:r>
              <a:rPr lang="en-US" i="1" dirty="0" err="1">
                <a:solidFill>
                  <a:schemeClr val="bg1"/>
                </a:solidFill>
                <a:latin typeface="Open Sans"/>
              </a:rPr>
              <a:t>draweth</a:t>
            </a:r>
            <a:r>
              <a:rPr lang="en-US" i="1" dirty="0">
                <a:solidFill>
                  <a:schemeClr val="bg1"/>
                </a:solidFill>
                <a:latin typeface="Open Sans"/>
              </a:rPr>
              <a:t> nigh, and it </a:t>
            </a:r>
            <a:r>
              <a:rPr lang="en-US" i="1" dirty="0" err="1">
                <a:solidFill>
                  <a:schemeClr val="bg1"/>
                </a:solidFill>
                <a:latin typeface="Open Sans"/>
              </a:rPr>
              <a:t>overtaketh</a:t>
            </a:r>
            <a:r>
              <a:rPr lang="en-US" i="1" dirty="0">
                <a:solidFill>
                  <a:schemeClr val="bg1"/>
                </a:solidFill>
                <a:latin typeface="Open Sans"/>
              </a:rPr>
              <a:t> the world as a thief in the night—therefore, gird up your loins, that you may be the children of light, and that day shall not overtake you as a thief.”</a:t>
            </a:r>
          </a:p>
          <a:p>
            <a:r>
              <a:rPr lang="en-US" i="1" dirty="0">
                <a:solidFill>
                  <a:schemeClr val="bg1"/>
                </a:solidFill>
                <a:latin typeface="Open Sans"/>
              </a:rPr>
              <a:t>D&amp;C 106:4–5</a:t>
            </a:r>
            <a:endParaRPr lang="en-US" i="1" dirty="0">
              <a:solidFill>
                <a:schemeClr val="bg1"/>
              </a:solidFill>
            </a:endParaRPr>
          </a:p>
        </p:txBody>
      </p:sp>
      <p:grpSp>
        <p:nvGrpSpPr>
          <p:cNvPr id="53" name="Group 52"/>
          <p:cNvGrpSpPr/>
          <p:nvPr/>
        </p:nvGrpSpPr>
        <p:grpSpPr>
          <a:xfrm>
            <a:off x="8996127" y="1842378"/>
            <a:ext cx="1632641" cy="5015622"/>
            <a:chOff x="893276" y="706169"/>
            <a:chExt cx="1632641" cy="5015622"/>
          </a:xfrm>
        </p:grpSpPr>
        <p:sp>
          <p:nvSpPr>
            <p:cNvPr id="54" name="Rectangle 53"/>
            <p:cNvSpPr/>
            <p:nvPr/>
          </p:nvSpPr>
          <p:spPr>
            <a:xfrm>
              <a:off x="1122630" y="1430448"/>
              <a:ext cx="1403287" cy="31687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783532" y="2082297"/>
              <a:ext cx="697117" cy="73333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3"/>
            <p:cNvSpPr/>
            <p:nvPr/>
          </p:nvSpPr>
          <p:spPr>
            <a:xfrm>
              <a:off x="893276" y="706169"/>
              <a:ext cx="1403287" cy="5015622"/>
            </a:xfrm>
            <a:custGeom>
              <a:avLst/>
              <a:gdLst>
                <a:gd name="connsiteX0" fmla="*/ 0 w 1403287"/>
                <a:gd name="connsiteY0" fmla="*/ 0 h 3864321"/>
                <a:gd name="connsiteX1" fmla="*/ 1403287 w 1403287"/>
                <a:gd name="connsiteY1" fmla="*/ 0 h 3864321"/>
                <a:gd name="connsiteX2" fmla="*/ 1403287 w 1403287"/>
                <a:gd name="connsiteY2" fmla="*/ 3864321 h 3864321"/>
                <a:gd name="connsiteX3" fmla="*/ 0 w 1403287"/>
                <a:gd name="connsiteY3" fmla="*/ 3864321 h 3864321"/>
                <a:gd name="connsiteX4" fmla="*/ 0 w 1403287"/>
                <a:gd name="connsiteY4" fmla="*/ 0 h 3864321"/>
                <a:gd name="connsiteX0" fmla="*/ 0 w 1403287"/>
                <a:gd name="connsiteY0" fmla="*/ 0 h 5050325"/>
                <a:gd name="connsiteX1" fmla="*/ 1403287 w 1403287"/>
                <a:gd name="connsiteY1" fmla="*/ 0 h 5050325"/>
                <a:gd name="connsiteX2" fmla="*/ 1403287 w 1403287"/>
                <a:gd name="connsiteY2" fmla="*/ 5050325 h 5050325"/>
                <a:gd name="connsiteX3" fmla="*/ 0 w 1403287"/>
                <a:gd name="connsiteY3" fmla="*/ 3864321 h 5050325"/>
                <a:gd name="connsiteX4" fmla="*/ 0 w 1403287"/>
                <a:gd name="connsiteY4" fmla="*/ 0 h 505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287" h="5050325">
                  <a:moveTo>
                    <a:pt x="0" y="0"/>
                  </a:moveTo>
                  <a:lnTo>
                    <a:pt x="1403287" y="0"/>
                  </a:lnTo>
                  <a:lnTo>
                    <a:pt x="1403287" y="5050325"/>
                  </a:lnTo>
                  <a:lnTo>
                    <a:pt x="0" y="3864321"/>
                  </a:lnTo>
                  <a:lnTo>
                    <a:pt x="0" y="0"/>
                  </a:lnTo>
                  <a:close/>
                </a:path>
              </a:pathLst>
            </a:custGeom>
            <a:solidFill>
              <a:schemeClr val="bg1"/>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1846904" y="3005751"/>
              <a:ext cx="289713" cy="289711"/>
              <a:chOff x="3241139" y="3512745"/>
              <a:chExt cx="751439" cy="588889"/>
            </a:xfrm>
          </p:grpSpPr>
          <p:sp>
            <p:nvSpPr>
              <p:cNvPr id="58" name="Rectangle: Rounded Corners 57"/>
              <p:cNvSpPr/>
              <p:nvPr/>
            </p:nvSpPr>
            <p:spPr>
              <a:xfrm>
                <a:off x="3241141" y="3512745"/>
                <a:ext cx="751437" cy="26255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p:cNvSpPr/>
              <p:nvPr/>
            </p:nvSpPr>
            <p:spPr>
              <a:xfrm>
                <a:off x="3241139" y="3690614"/>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p:cNvSpPr/>
              <p:nvPr/>
            </p:nvSpPr>
            <p:spPr>
              <a:xfrm>
                <a:off x="3241139" y="3839083"/>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488668"/>
            <a:ext cx="3810000" cy="369332"/>
          </a:xfrm>
          <a:prstGeom prst="rect">
            <a:avLst/>
          </a:prstGeom>
          <a:noFill/>
        </p:spPr>
        <p:txBody>
          <a:bodyPr wrap="square" rtlCol="0">
            <a:spAutoFit/>
          </a:bodyPr>
          <a:lstStyle/>
          <a:p>
            <a:r>
              <a:rPr lang="en-US" dirty="0">
                <a:solidFill>
                  <a:schemeClr val="bg1"/>
                </a:solidFill>
              </a:rPr>
              <a:t>1 Thessalonians 4:15-17</a:t>
            </a:r>
          </a:p>
        </p:txBody>
      </p:sp>
      <p:sp>
        <p:nvSpPr>
          <p:cNvPr id="11" name="TextBox 10"/>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Caught Up</a:t>
            </a:r>
            <a:endParaRPr lang="en-US" sz="4800" dirty="0">
              <a:solidFill>
                <a:schemeClr val="bg1"/>
              </a:solidFill>
              <a:latin typeface="Nyala" panose="02000504070300020003" pitchFamily="2" charset="0"/>
              <a:ea typeface="Wednesday" pitchFamily="2" charset="0"/>
            </a:endParaRPr>
          </a:p>
        </p:txBody>
      </p:sp>
      <p:sp>
        <p:nvSpPr>
          <p:cNvPr id="12" name="Rectangle 11"/>
          <p:cNvSpPr/>
          <p:nvPr/>
        </p:nvSpPr>
        <p:spPr>
          <a:xfrm>
            <a:off x="3965418" y="4844101"/>
            <a:ext cx="6844420" cy="1569660"/>
          </a:xfrm>
          <a:prstGeom prst="rect">
            <a:avLst/>
          </a:prstGeom>
        </p:spPr>
        <p:txBody>
          <a:bodyPr wrap="square">
            <a:spAutoFit/>
          </a:bodyPr>
          <a:lstStyle/>
          <a:p>
            <a:pPr fontAlgn="base"/>
            <a:r>
              <a:rPr lang="en-US" sz="3200" dirty="0">
                <a:solidFill>
                  <a:schemeClr val="bg1"/>
                </a:solidFill>
                <a:effectLst>
                  <a:glow rad="139700">
                    <a:schemeClr val="accent6">
                      <a:satMod val="175000"/>
                      <a:alpha val="40000"/>
                    </a:schemeClr>
                  </a:glow>
                </a:effectLst>
              </a:rPr>
              <a:t>2. The faithful Saints who are alive at the Second Coming will be caught up to meet Christ when He comes.</a:t>
            </a:r>
          </a:p>
        </p:txBody>
      </p:sp>
      <p:grpSp>
        <p:nvGrpSpPr>
          <p:cNvPr id="13" name="Group 12"/>
          <p:cNvGrpSpPr/>
          <p:nvPr/>
        </p:nvGrpSpPr>
        <p:grpSpPr>
          <a:xfrm>
            <a:off x="8215453" y="980595"/>
            <a:ext cx="3289208" cy="2390250"/>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10599" y="4652993"/>
              <a:ext cx="2437759" cy="1477328"/>
            </a:xfrm>
            <a:prstGeom prst="rect">
              <a:avLst/>
            </a:prstGeom>
          </p:spPr>
          <p:txBody>
            <a:bodyPr wrap="square">
              <a:spAutoFit/>
            </a:bodyPr>
            <a:lstStyle/>
            <a:p>
              <a:pPr algn="ctr"/>
              <a:r>
                <a:rPr lang="en-US" b="1" dirty="0"/>
                <a:t>Faithful Saints who are alive at the Second Coming will be caught up to meet Jesus Christ when He comes</a:t>
              </a:r>
              <a:endParaRPr lang="en-US" sz="1600" dirty="0"/>
            </a:p>
          </p:txBody>
        </p:sp>
      </p:grpSp>
      <p:sp>
        <p:nvSpPr>
          <p:cNvPr id="2" name="Rectangle 1"/>
          <p:cNvSpPr/>
          <p:nvPr/>
        </p:nvSpPr>
        <p:spPr>
          <a:xfrm>
            <a:off x="271604" y="1075162"/>
            <a:ext cx="7849354" cy="646331"/>
          </a:xfrm>
          <a:prstGeom prst="rect">
            <a:avLst/>
          </a:prstGeom>
        </p:spPr>
        <p:txBody>
          <a:bodyPr wrap="square">
            <a:spAutoFit/>
          </a:bodyPr>
          <a:lstStyle/>
          <a:p>
            <a:r>
              <a:rPr lang="en-US" dirty="0">
                <a:solidFill>
                  <a:schemeClr val="bg1"/>
                </a:solidFill>
                <a:latin typeface="Open Sans"/>
              </a:rPr>
              <a:t>The Joseph Smith Translation replaces </a:t>
            </a:r>
            <a:r>
              <a:rPr lang="en-US" i="1" dirty="0">
                <a:solidFill>
                  <a:schemeClr val="bg1"/>
                </a:solidFill>
                <a:latin typeface="Open Sans"/>
              </a:rPr>
              <a:t>we</a:t>
            </a:r>
            <a:r>
              <a:rPr lang="en-US" dirty="0">
                <a:solidFill>
                  <a:schemeClr val="bg1"/>
                </a:solidFill>
                <a:latin typeface="Open Sans"/>
              </a:rPr>
              <a:t> in these verses with </a:t>
            </a:r>
            <a:r>
              <a:rPr lang="en-US" i="1" dirty="0">
                <a:solidFill>
                  <a:schemeClr val="bg1"/>
                </a:solidFill>
                <a:latin typeface="Open Sans"/>
              </a:rPr>
              <a:t>they,</a:t>
            </a:r>
            <a:r>
              <a:rPr lang="en-US" dirty="0">
                <a:solidFill>
                  <a:schemeClr val="bg1"/>
                </a:solidFill>
                <a:latin typeface="Open Sans"/>
              </a:rPr>
              <a:t> reflecting that the Second Coming would not occur in Paul’s day.</a:t>
            </a:r>
            <a:endParaRPr lang="en-US" dirty="0">
              <a:solidFill>
                <a:schemeClr val="bg1"/>
              </a:solidFill>
            </a:endParaRPr>
          </a:p>
        </p:txBody>
      </p:sp>
      <p:sp>
        <p:nvSpPr>
          <p:cNvPr id="3" name="Rectangle 2"/>
          <p:cNvSpPr/>
          <p:nvPr/>
        </p:nvSpPr>
        <p:spPr>
          <a:xfrm>
            <a:off x="1300682" y="1935239"/>
            <a:ext cx="6096000" cy="1200329"/>
          </a:xfrm>
          <a:prstGeom prst="rect">
            <a:avLst/>
          </a:prstGeom>
        </p:spPr>
        <p:txBody>
          <a:bodyPr>
            <a:spAutoFit/>
          </a:bodyPr>
          <a:lstStyle/>
          <a:p>
            <a:pPr algn="just"/>
            <a:r>
              <a:rPr lang="en-US" dirty="0">
                <a:solidFill>
                  <a:srgbClr val="FFFF00"/>
                </a:solidFill>
                <a:latin typeface="Open Sans"/>
              </a:rPr>
              <a:t> “Then </a:t>
            </a:r>
            <a:r>
              <a:rPr lang="en-US" i="1" dirty="0">
                <a:solidFill>
                  <a:srgbClr val="FFFF00"/>
                </a:solidFill>
                <a:effectLst>
                  <a:glow rad="139700">
                    <a:schemeClr val="accent2">
                      <a:satMod val="175000"/>
                      <a:alpha val="40000"/>
                    </a:schemeClr>
                  </a:glow>
                </a:effectLst>
                <a:latin typeface="Open Sans"/>
              </a:rPr>
              <a:t>they who</a:t>
            </a:r>
            <a:r>
              <a:rPr lang="en-US" dirty="0">
                <a:solidFill>
                  <a:srgbClr val="FFFF00"/>
                </a:solidFill>
                <a:latin typeface="Open Sans"/>
              </a:rPr>
              <a:t> are alive, shall be caught up together </a:t>
            </a:r>
            <a:r>
              <a:rPr lang="en-US" i="1" dirty="0">
                <a:solidFill>
                  <a:srgbClr val="FFFF00"/>
                </a:solidFill>
                <a:latin typeface="Open Sans"/>
              </a:rPr>
              <a:t>into</a:t>
            </a:r>
            <a:r>
              <a:rPr lang="en-US" dirty="0">
                <a:solidFill>
                  <a:srgbClr val="FFFF00"/>
                </a:solidFill>
                <a:latin typeface="Open Sans"/>
              </a:rPr>
              <a:t> the clouds </a:t>
            </a:r>
            <a:r>
              <a:rPr lang="en-US" i="1" dirty="0">
                <a:solidFill>
                  <a:srgbClr val="FFFF00"/>
                </a:solidFill>
                <a:latin typeface="Open Sans"/>
              </a:rPr>
              <a:t>with </a:t>
            </a:r>
            <a:r>
              <a:rPr lang="en-US" i="1" dirty="0">
                <a:solidFill>
                  <a:srgbClr val="FFFF00"/>
                </a:solidFill>
                <a:effectLst>
                  <a:glow rad="101600">
                    <a:schemeClr val="accent2">
                      <a:satMod val="175000"/>
                      <a:alpha val="40000"/>
                    </a:schemeClr>
                  </a:glow>
                </a:effectLst>
                <a:latin typeface="Open Sans"/>
              </a:rPr>
              <a:t>them</a:t>
            </a:r>
            <a:r>
              <a:rPr lang="en-US" i="1" dirty="0">
                <a:solidFill>
                  <a:srgbClr val="FFFF00"/>
                </a:solidFill>
                <a:latin typeface="Open Sans"/>
              </a:rPr>
              <a:t> who remain,</a:t>
            </a:r>
            <a:r>
              <a:rPr lang="en-US" dirty="0">
                <a:solidFill>
                  <a:srgbClr val="FFFF00"/>
                </a:solidFill>
                <a:latin typeface="Open Sans"/>
              </a:rPr>
              <a:t> to meet the Lord in the air; and so shall we be ever with the Lord” </a:t>
            </a:r>
            <a:r>
              <a:rPr lang="en-US" i="1" dirty="0">
                <a:solidFill>
                  <a:srgbClr val="FFFF00"/>
                </a:solidFill>
                <a:latin typeface="Open Sans"/>
              </a:rPr>
              <a:t>JST 1 Thessalonians 4:17 footnote a </a:t>
            </a:r>
            <a:endParaRPr lang="en-US" i="1" dirty="0">
              <a:solidFill>
                <a:srgbClr val="FFFF00"/>
              </a:solidFill>
            </a:endParaRPr>
          </a:p>
        </p:txBody>
      </p:sp>
      <p:sp>
        <p:nvSpPr>
          <p:cNvPr id="4" name="Rectangle 3"/>
          <p:cNvSpPr/>
          <p:nvPr/>
        </p:nvSpPr>
        <p:spPr>
          <a:xfrm>
            <a:off x="5374741" y="3308670"/>
            <a:ext cx="6096000" cy="1200329"/>
          </a:xfrm>
          <a:prstGeom prst="rect">
            <a:avLst/>
          </a:prstGeom>
        </p:spPr>
        <p:txBody>
          <a:bodyPr>
            <a:spAutoFit/>
          </a:bodyPr>
          <a:lstStyle/>
          <a:p>
            <a:r>
              <a:rPr lang="en-US" dirty="0">
                <a:solidFill>
                  <a:schemeClr val="bg1"/>
                </a:solidFill>
                <a:latin typeface="Open Sans"/>
              </a:rPr>
              <a:t>Many Christians use the word </a:t>
            </a:r>
            <a:r>
              <a:rPr lang="en-US" i="1" dirty="0">
                <a:solidFill>
                  <a:schemeClr val="bg1"/>
                </a:solidFill>
                <a:latin typeface="Open Sans"/>
              </a:rPr>
              <a:t>rapture</a:t>
            </a:r>
            <a:r>
              <a:rPr lang="en-US" dirty="0">
                <a:solidFill>
                  <a:schemeClr val="bg1"/>
                </a:solidFill>
                <a:latin typeface="Open Sans"/>
              </a:rPr>
              <a:t> (from a Latin term meaning “caught up”) when referring to the time when the righteous will be caught up to meet the Savior at His coming. (1)</a:t>
            </a:r>
            <a:endParaRPr lang="en-US" dirty="0">
              <a:solidFill>
                <a:schemeClr val="bg1"/>
              </a:solidFill>
            </a:endParaRPr>
          </a:p>
        </p:txBody>
      </p:sp>
      <p:sp>
        <p:nvSpPr>
          <p:cNvPr id="32" name="Rectangle 31"/>
          <p:cNvSpPr/>
          <p:nvPr/>
        </p:nvSpPr>
        <p:spPr>
          <a:xfrm rot="19752975">
            <a:off x="6339122" y="5029727"/>
            <a:ext cx="1704697" cy="1107996"/>
          </a:xfrm>
          <a:prstGeom prst="rect">
            <a:avLst/>
          </a:prstGeom>
          <a:noFill/>
        </p:spPr>
        <p:txBody>
          <a:bodyPr wrap="none" lIns="91440" tIns="45720" rIns="91440" bIns="45720">
            <a:spAutoFit/>
          </a:bodyPr>
          <a:lstStyle/>
          <a:p>
            <a:pPr algn="ctr"/>
            <a:r>
              <a:rPr lang="en-US" sz="66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True</a:t>
            </a:r>
          </a:p>
        </p:txBody>
      </p:sp>
      <p:grpSp>
        <p:nvGrpSpPr>
          <p:cNvPr id="34" name="Group 33"/>
          <p:cNvGrpSpPr/>
          <p:nvPr/>
        </p:nvGrpSpPr>
        <p:grpSpPr>
          <a:xfrm>
            <a:off x="868480" y="3532361"/>
            <a:ext cx="2619621" cy="2134645"/>
            <a:chOff x="397700" y="3333184"/>
            <a:chExt cx="2619621" cy="2134645"/>
          </a:xfrm>
        </p:grpSpPr>
        <p:pic>
          <p:nvPicPr>
            <p:cNvPr id="31" name="Picture 6" descr="http://4.bp.blogspot.com/-PN8o_5FKMgU/Td0WsFvwrbI/AAAAAAAAAIs/6BeAT32bF5s/s1600/the-rapture.jpg">
              <a:hlinkClick r:id="rId3"/>
            </p:cNvPr>
            <p:cNvPicPr>
              <a:picLocks noChangeAspect="1" noChangeArrowheads="1"/>
            </p:cNvPicPr>
            <p:nvPr/>
          </p:nvPicPr>
          <p:blipFill>
            <a:blip r:embed="rId4" cstate="print"/>
            <a:srcRect/>
            <a:stretch>
              <a:fillRect/>
            </a:stretch>
          </p:blipFill>
          <p:spPr bwMode="auto">
            <a:xfrm>
              <a:off x="484363" y="3333184"/>
              <a:ext cx="2532958" cy="1899719"/>
            </a:xfrm>
            <a:prstGeom prst="rect">
              <a:avLst/>
            </a:prstGeom>
            <a:noFill/>
          </p:spPr>
        </p:pic>
        <p:sp>
          <p:nvSpPr>
            <p:cNvPr id="33" name="Rectangle 32"/>
            <p:cNvSpPr/>
            <p:nvPr/>
          </p:nvSpPr>
          <p:spPr>
            <a:xfrm>
              <a:off x="397700" y="5190830"/>
              <a:ext cx="671081" cy="276999"/>
            </a:xfrm>
            <a:prstGeom prst="rect">
              <a:avLst/>
            </a:prstGeom>
          </p:spPr>
          <p:txBody>
            <a:bodyPr wrap="none">
              <a:spAutoFit/>
            </a:bodyPr>
            <a:lstStyle/>
            <a:p>
              <a:r>
                <a:rPr lang="en-US" sz="1200" i="1" dirty="0">
                  <a:solidFill>
                    <a:schemeClr val="bg1"/>
                  </a:solidFill>
                  <a:latin typeface="Open Sans"/>
                </a:rPr>
                <a:t>rapture</a:t>
              </a:r>
              <a:endParaRPr lang="en-US" sz="1200" dirty="0"/>
            </a:p>
          </p:txBody>
        </p:sp>
      </p:grpSp>
    </p:spTree>
    <p:extLst>
      <p:ext uri="{BB962C8B-B14F-4D97-AF65-F5344CB8AC3E}">
        <p14:creationId xmlns:p14="http://schemas.microsoft.com/office/powerpoint/2010/main" val="350036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ppt_w</p:attrName>
                                        </p:attrNameLst>
                                      </p:cBhvr>
                                      <p:tavLst>
                                        <p:tav tm="0">
                                          <p:val>
                                            <p:fltVal val="0"/>
                                          </p:val>
                                        </p:tav>
                                        <p:tav tm="100000">
                                          <p:val>
                                            <p:strVal val="#ppt_w"/>
                                          </p:val>
                                        </p:tav>
                                      </p:tavLst>
                                    </p:anim>
                                    <p:anim calcmode="lin" valueType="num">
                                      <p:cBhvr>
                                        <p:cTn id="50" dur="1000" fill="hold"/>
                                        <p:tgtEl>
                                          <p:spTgt spid="32"/>
                                        </p:tgtEl>
                                        <p:attrNameLst>
                                          <p:attrName>ppt_h</p:attrName>
                                        </p:attrNameLst>
                                      </p:cBhvr>
                                      <p:tavLst>
                                        <p:tav tm="0">
                                          <p:val>
                                            <p:fltVal val="0"/>
                                          </p:val>
                                        </p:tav>
                                        <p:tav tm="100000">
                                          <p:val>
                                            <p:strVal val="#ppt_h"/>
                                          </p:val>
                                        </p:tav>
                                      </p:tavLst>
                                    </p:anim>
                                    <p:anim calcmode="lin" valueType="num">
                                      <p:cBhvr>
                                        <p:cTn id="51" dur="1000" fill="hold"/>
                                        <p:tgtEl>
                                          <p:spTgt spid="32"/>
                                        </p:tgtEl>
                                        <p:attrNameLst>
                                          <p:attrName>style.rotation</p:attrName>
                                        </p:attrNameLst>
                                      </p:cBhvr>
                                      <p:tavLst>
                                        <p:tav tm="0">
                                          <p:val>
                                            <p:fltVal val="90"/>
                                          </p:val>
                                        </p:tav>
                                        <p:tav tm="100000">
                                          <p:val>
                                            <p:fltVal val="0"/>
                                          </p:val>
                                        </p:tav>
                                      </p:tavLst>
                                    </p:anim>
                                    <p:animEffect transition="in" filter="fade">
                                      <p:cBhvr>
                                        <p:cTn id="52" dur="10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2" grpId="1"/>
      <p:bldP spid="3" grpId="0"/>
      <p:bldP spid="3" grpId="1"/>
      <p:bldP spid="4" grpId="0"/>
      <p:bldP spid="4" grpId="1"/>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5513" y="2253559"/>
            <a:ext cx="3810000" cy="923330"/>
          </a:xfrm>
          <a:prstGeom prst="rect">
            <a:avLst/>
          </a:prstGeom>
          <a:noFill/>
        </p:spPr>
        <p:txBody>
          <a:bodyPr wrap="square" rtlCol="0">
            <a:spAutoFit/>
          </a:bodyPr>
          <a:lstStyle/>
          <a:p>
            <a:r>
              <a:rPr lang="en-US" i="1" dirty="0">
                <a:solidFill>
                  <a:srgbClr val="FFFF00"/>
                </a:solidFill>
              </a:rPr>
              <a:t>And the saints that are upon the earth, who are alive, shall be quickened and be caught up to meet him. D&amp;C 88:96</a:t>
            </a:r>
            <a:endParaRPr lang="en-US" sz="3200" i="1" dirty="0">
              <a:solidFill>
                <a:srgbClr val="FFFF00"/>
              </a:solidFill>
            </a:endParaRPr>
          </a:p>
        </p:txBody>
      </p:sp>
      <p:sp>
        <p:nvSpPr>
          <p:cNvPr id="8" name="TextBox 7"/>
          <p:cNvSpPr txBox="1"/>
          <p:nvPr/>
        </p:nvSpPr>
        <p:spPr>
          <a:xfrm>
            <a:off x="4637638" y="2652665"/>
            <a:ext cx="5149158" cy="2031325"/>
          </a:xfrm>
          <a:prstGeom prst="rect">
            <a:avLst/>
          </a:prstGeom>
          <a:noFill/>
        </p:spPr>
        <p:txBody>
          <a:bodyPr wrap="square" rtlCol="0">
            <a:spAutoFit/>
          </a:bodyPr>
          <a:lstStyle/>
          <a:p>
            <a:r>
              <a:rPr lang="en-US" i="1" dirty="0">
                <a:solidFill>
                  <a:srgbClr val="FFFF00"/>
                </a:solidFill>
              </a:rPr>
              <a:t>And take the helmet of salvation, and the sword of my Spirit, which I will pour out upon you, and my word which I reveal unto you, and be agreed as touching all things whatsoever ye ask of me, and be faithful until I come, and ye shall be caught up, that where I am ye shall be also. Amen.</a:t>
            </a:r>
          </a:p>
          <a:p>
            <a:r>
              <a:rPr lang="en-US" i="1" dirty="0">
                <a:solidFill>
                  <a:srgbClr val="FFFF00"/>
                </a:solidFill>
              </a:rPr>
              <a:t>D&amp;C 27:18</a:t>
            </a:r>
          </a:p>
        </p:txBody>
      </p:sp>
      <p:pic>
        <p:nvPicPr>
          <p:cNvPr id="10" name="Picture 4" descr="http://secondcomingherald.com/wp-content/uploads/2012/01/Christs-return.jpg">
            <a:hlinkClick r:id="rId3"/>
          </p:cNvPr>
          <p:cNvPicPr>
            <a:picLocks noChangeAspect="1" noChangeArrowheads="1"/>
          </p:cNvPicPr>
          <p:nvPr/>
        </p:nvPicPr>
        <p:blipFill>
          <a:blip r:embed="rId4" cstate="print"/>
          <a:srcRect/>
          <a:stretch>
            <a:fillRect/>
          </a:stretch>
        </p:blipFill>
        <p:spPr bwMode="auto">
          <a:xfrm>
            <a:off x="9605474" y="1217690"/>
            <a:ext cx="2251296" cy="1688472"/>
          </a:xfrm>
          <a:prstGeom prst="rect">
            <a:avLst/>
          </a:prstGeom>
          <a:noFill/>
        </p:spPr>
      </p:pic>
      <p:pic>
        <p:nvPicPr>
          <p:cNvPr id="12" name="Picture 2" descr="http://3.bp.blogspot.com/-0jQBRwtLbJM/UF6fjBvD6qI/AAAAAAAAI54/GPCyS0Xvajs/s1600/jesus+is+coming+soon+be+ready.jpg">
            <a:hlinkClick r:id="rId5"/>
          </p:cNvPr>
          <p:cNvPicPr>
            <a:picLocks noChangeAspect="1" noChangeArrowheads="1"/>
          </p:cNvPicPr>
          <p:nvPr/>
        </p:nvPicPr>
        <p:blipFill>
          <a:blip r:embed="rId6" cstate="print"/>
          <a:srcRect/>
          <a:stretch>
            <a:fillRect/>
          </a:stretch>
        </p:blipFill>
        <p:spPr bwMode="auto">
          <a:xfrm>
            <a:off x="427022" y="3370908"/>
            <a:ext cx="3505200" cy="2628900"/>
          </a:xfrm>
          <a:prstGeom prst="rect">
            <a:avLst/>
          </a:prstGeom>
          <a:noFill/>
        </p:spPr>
      </p:pic>
      <p:sp>
        <p:nvSpPr>
          <p:cNvPr id="2" name="Rectangle 1"/>
          <p:cNvSpPr/>
          <p:nvPr/>
        </p:nvSpPr>
        <p:spPr>
          <a:xfrm>
            <a:off x="5356634" y="5420824"/>
            <a:ext cx="6096000" cy="923330"/>
          </a:xfrm>
          <a:prstGeom prst="rect">
            <a:avLst/>
          </a:prstGeom>
        </p:spPr>
        <p:txBody>
          <a:bodyPr>
            <a:spAutoFit/>
          </a:bodyPr>
          <a:lstStyle/>
          <a:p>
            <a:r>
              <a:rPr lang="en-US" i="1" dirty="0">
                <a:solidFill>
                  <a:srgbClr val="FFFF00"/>
                </a:solidFill>
              </a:rPr>
              <a:t>Last of all, these all are they who will not be gathered with the saints, to be caught up unto the church of the Firstborn, and received into the cloud. D&amp;C 76:104</a:t>
            </a:r>
          </a:p>
        </p:txBody>
      </p:sp>
      <p:sp>
        <p:nvSpPr>
          <p:cNvPr id="3" name="Rectangle 2"/>
          <p:cNvSpPr/>
          <p:nvPr/>
        </p:nvSpPr>
        <p:spPr>
          <a:xfrm>
            <a:off x="3681742" y="846127"/>
            <a:ext cx="6096000" cy="1200329"/>
          </a:xfrm>
          <a:prstGeom prst="rect">
            <a:avLst/>
          </a:prstGeom>
        </p:spPr>
        <p:txBody>
          <a:bodyPr>
            <a:spAutoFit/>
          </a:bodyPr>
          <a:lstStyle/>
          <a:p>
            <a:r>
              <a:rPr lang="en-US" i="1" dirty="0">
                <a:solidFill>
                  <a:srgbClr val="FFFF00"/>
                </a:solidFill>
              </a:rPr>
              <a:t>And then they shall look for me, and, behold, I will come; and they shall see me in the clouds of heaven, clothed with power and great glory; with all the holy angels; and he that watches not for me shall be cut off. D&amp;C 45:44</a:t>
            </a:r>
          </a:p>
        </p:txBody>
      </p:sp>
      <p:sp>
        <p:nvSpPr>
          <p:cNvPr id="13" name="TextBox 12"/>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Doctrine and Covenants</a:t>
            </a:r>
          </a:p>
        </p:txBody>
      </p:sp>
    </p:spTree>
    <p:extLst>
      <p:ext uri="{BB962C8B-B14F-4D97-AF65-F5344CB8AC3E}">
        <p14:creationId xmlns:p14="http://schemas.microsoft.com/office/powerpoint/2010/main" val="322624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56784" y="73182"/>
            <a:ext cx="8839200" cy="523220"/>
          </a:xfrm>
          <a:prstGeom prst="rect">
            <a:avLst/>
          </a:prstGeom>
          <a:noFill/>
        </p:spPr>
        <p:txBody>
          <a:bodyPr wrap="square" rtlCol="0">
            <a:spAutoFit/>
          </a:bodyPr>
          <a:lstStyle/>
          <a:p>
            <a:pPr algn="ctr"/>
            <a:r>
              <a:rPr lang="en-US" sz="2800" dirty="0">
                <a:solidFill>
                  <a:schemeClr val="bg1"/>
                </a:solidFill>
                <a:latin typeface="Nyala" panose="02000504070300020003" pitchFamily="2" charset="0"/>
              </a:rPr>
              <a:t>The Second Coming---Read D&amp;C 45:47-59</a:t>
            </a:r>
          </a:p>
        </p:txBody>
      </p:sp>
      <p:grpSp>
        <p:nvGrpSpPr>
          <p:cNvPr id="2" name="Group 1"/>
          <p:cNvGrpSpPr/>
          <p:nvPr/>
        </p:nvGrpSpPr>
        <p:grpSpPr>
          <a:xfrm>
            <a:off x="202194" y="594511"/>
            <a:ext cx="2286000" cy="2428220"/>
            <a:chOff x="202194" y="594511"/>
            <a:chExt cx="2286000" cy="2428220"/>
          </a:xfrm>
        </p:grpSpPr>
        <p:pic>
          <p:nvPicPr>
            <p:cNvPr id="2056" name="Picture 8" descr="http://alcestemisbegotten.files.wordpress.com/2012/12/wpid-450px-ninthavstoneswesternwall.jpg?w=225&amp;h=300">
              <a:hlinkClick r:id="rId3"/>
            </p:cNvPr>
            <p:cNvPicPr>
              <a:picLocks noChangeAspect="1" noChangeArrowheads="1"/>
            </p:cNvPicPr>
            <p:nvPr/>
          </p:nvPicPr>
          <p:blipFill>
            <a:blip r:embed="rId4" cstate="print"/>
            <a:srcRect/>
            <a:stretch>
              <a:fillRect/>
            </a:stretch>
          </p:blipFill>
          <p:spPr bwMode="auto">
            <a:xfrm>
              <a:off x="606582" y="594511"/>
              <a:ext cx="1447800" cy="1930400"/>
            </a:xfrm>
            <a:prstGeom prst="rect">
              <a:avLst/>
            </a:prstGeom>
            <a:noFill/>
          </p:spPr>
        </p:pic>
        <p:sp>
          <p:nvSpPr>
            <p:cNvPr id="12" name="TextBox 11"/>
            <p:cNvSpPr txBox="1"/>
            <p:nvPr/>
          </p:nvSpPr>
          <p:spPr>
            <a:xfrm>
              <a:off x="202194" y="2499511"/>
              <a:ext cx="2286000" cy="523220"/>
            </a:xfrm>
            <a:prstGeom prst="rect">
              <a:avLst/>
            </a:prstGeom>
            <a:noFill/>
          </p:spPr>
          <p:txBody>
            <a:bodyPr wrap="square" rtlCol="0">
              <a:spAutoFit/>
            </a:bodyPr>
            <a:lstStyle/>
            <a:p>
              <a:pPr algn="ctr"/>
              <a:r>
                <a:rPr lang="en-US" sz="2800" dirty="0">
                  <a:solidFill>
                    <a:schemeClr val="bg1"/>
                  </a:solidFill>
                </a:rPr>
                <a:t>v.48</a:t>
              </a:r>
            </a:p>
          </p:txBody>
        </p:sp>
      </p:grpSp>
      <p:grpSp>
        <p:nvGrpSpPr>
          <p:cNvPr id="3" name="Group 2"/>
          <p:cNvGrpSpPr/>
          <p:nvPr/>
        </p:nvGrpSpPr>
        <p:grpSpPr>
          <a:xfrm>
            <a:off x="2748481" y="1303699"/>
            <a:ext cx="2286000" cy="2047220"/>
            <a:chOff x="3581400" y="914400"/>
            <a:chExt cx="2286000" cy="2047220"/>
          </a:xfrm>
        </p:grpSpPr>
        <p:pic>
          <p:nvPicPr>
            <p:cNvPr id="2054" name="Picture 6" descr="http://i1.wp.com/listverse.com/wp-content/uploads/2012/06/the-lake-of-fire-revelations-20-verse-15.jpg?resize=550%2C412">
              <a:hlinkClick r:id="rId5"/>
            </p:cNvPr>
            <p:cNvPicPr>
              <a:picLocks noChangeAspect="1" noChangeArrowheads="1"/>
            </p:cNvPicPr>
            <p:nvPr/>
          </p:nvPicPr>
          <p:blipFill>
            <a:blip r:embed="rId6" cstate="print"/>
            <a:srcRect/>
            <a:stretch>
              <a:fillRect/>
            </a:stretch>
          </p:blipFill>
          <p:spPr bwMode="auto">
            <a:xfrm>
              <a:off x="3581401" y="914400"/>
              <a:ext cx="2136189" cy="1600200"/>
            </a:xfrm>
            <a:prstGeom prst="rect">
              <a:avLst/>
            </a:prstGeom>
            <a:noFill/>
          </p:spPr>
        </p:pic>
        <p:sp>
          <p:nvSpPr>
            <p:cNvPr id="13" name="TextBox 12"/>
            <p:cNvSpPr txBox="1"/>
            <p:nvPr/>
          </p:nvSpPr>
          <p:spPr>
            <a:xfrm>
              <a:off x="3581400" y="2438400"/>
              <a:ext cx="2286000" cy="523220"/>
            </a:xfrm>
            <a:prstGeom prst="rect">
              <a:avLst/>
            </a:prstGeom>
            <a:noFill/>
          </p:spPr>
          <p:txBody>
            <a:bodyPr wrap="square" rtlCol="0">
              <a:spAutoFit/>
            </a:bodyPr>
            <a:lstStyle/>
            <a:p>
              <a:pPr algn="ctr"/>
              <a:r>
                <a:rPr lang="en-US" sz="2800" dirty="0">
                  <a:solidFill>
                    <a:schemeClr val="bg1"/>
                  </a:solidFill>
                </a:rPr>
                <a:t>v. 50</a:t>
              </a:r>
            </a:p>
          </p:txBody>
        </p:sp>
      </p:grpSp>
      <p:grpSp>
        <p:nvGrpSpPr>
          <p:cNvPr id="6" name="Group 5"/>
          <p:cNvGrpSpPr/>
          <p:nvPr/>
        </p:nvGrpSpPr>
        <p:grpSpPr>
          <a:xfrm>
            <a:off x="948602" y="4055953"/>
            <a:ext cx="2360441" cy="2246397"/>
            <a:chOff x="5140355" y="697116"/>
            <a:chExt cx="2360441" cy="2246397"/>
          </a:xfrm>
        </p:grpSpPr>
        <p:pic>
          <p:nvPicPr>
            <p:cNvPr id="2050" name="Picture 2" descr="http://farm2.staticflickr.com/1175/569974184_ac8a712fb5_z.jpg">
              <a:hlinkClick r:id="rId7"/>
            </p:cNvPr>
            <p:cNvPicPr>
              <a:picLocks noChangeAspect="1" noChangeArrowheads="1"/>
            </p:cNvPicPr>
            <p:nvPr/>
          </p:nvPicPr>
          <p:blipFill>
            <a:blip r:embed="rId8" cstate="print"/>
            <a:srcRect/>
            <a:stretch>
              <a:fillRect/>
            </a:stretch>
          </p:blipFill>
          <p:spPr bwMode="auto">
            <a:xfrm>
              <a:off x="5140355" y="697116"/>
              <a:ext cx="2360441" cy="1770331"/>
            </a:xfrm>
            <a:prstGeom prst="rect">
              <a:avLst/>
            </a:prstGeom>
            <a:noFill/>
          </p:spPr>
        </p:pic>
        <p:sp>
          <p:nvSpPr>
            <p:cNvPr id="14" name="TextBox 13"/>
            <p:cNvSpPr txBox="1"/>
            <p:nvPr/>
          </p:nvSpPr>
          <p:spPr>
            <a:xfrm>
              <a:off x="5188390" y="2420293"/>
              <a:ext cx="2286000" cy="523220"/>
            </a:xfrm>
            <a:prstGeom prst="rect">
              <a:avLst/>
            </a:prstGeom>
            <a:noFill/>
          </p:spPr>
          <p:txBody>
            <a:bodyPr wrap="square" rtlCol="0">
              <a:spAutoFit/>
            </a:bodyPr>
            <a:lstStyle/>
            <a:p>
              <a:pPr algn="ctr"/>
              <a:r>
                <a:rPr lang="en-US" sz="2800" dirty="0">
                  <a:solidFill>
                    <a:schemeClr val="bg1"/>
                  </a:solidFill>
                </a:rPr>
                <a:t>v.55</a:t>
              </a:r>
            </a:p>
          </p:txBody>
        </p:sp>
      </p:grpSp>
      <p:grpSp>
        <p:nvGrpSpPr>
          <p:cNvPr id="4" name="Group 3"/>
          <p:cNvGrpSpPr/>
          <p:nvPr/>
        </p:nvGrpSpPr>
        <p:grpSpPr>
          <a:xfrm>
            <a:off x="5585988" y="1001163"/>
            <a:ext cx="2438400" cy="2362200"/>
            <a:chOff x="1828800" y="4495800"/>
            <a:chExt cx="2438400" cy="2362200"/>
          </a:xfrm>
        </p:grpSpPr>
        <p:pic>
          <p:nvPicPr>
            <p:cNvPr id="2060" name="Picture 12" descr="http://deskofbrian.com/wp-content/uploads/Jesus-resurrected.jpg">
              <a:hlinkClick r:id="rId9"/>
            </p:cNvPr>
            <p:cNvPicPr>
              <a:picLocks noChangeAspect="1" noChangeArrowheads="1"/>
            </p:cNvPicPr>
            <p:nvPr/>
          </p:nvPicPr>
          <p:blipFill>
            <a:blip r:embed="rId10" cstate="print"/>
            <a:srcRect/>
            <a:stretch>
              <a:fillRect/>
            </a:stretch>
          </p:blipFill>
          <p:spPr bwMode="auto">
            <a:xfrm>
              <a:off x="1828800" y="4495800"/>
              <a:ext cx="2438400" cy="1828800"/>
            </a:xfrm>
            <a:prstGeom prst="rect">
              <a:avLst/>
            </a:prstGeom>
            <a:noFill/>
          </p:spPr>
        </p:pic>
        <p:sp>
          <p:nvSpPr>
            <p:cNvPr id="16" name="TextBox 15"/>
            <p:cNvSpPr txBox="1"/>
            <p:nvPr/>
          </p:nvSpPr>
          <p:spPr>
            <a:xfrm>
              <a:off x="1905000" y="6334780"/>
              <a:ext cx="2286000" cy="523220"/>
            </a:xfrm>
            <a:prstGeom prst="rect">
              <a:avLst/>
            </a:prstGeom>
            <a:noFill/>
          </p:spPr>
          <p:txBody>
            <a:bodyPr wrap="square" rtlCol="0">
              <a:spAutoFit/>
            </a:bodyPr>
            <a:lstStyle/>
            <a:p>
              <a:pPr algn="ctr"/>
              <a:r>
                <a:rPr lang="en-US" sz="2800" dirty="0">
                  <a:solidFill>
                    <a:schemeClr val="bg1"/>
                  </a:solidFill>
                </a:rPr>
                <a:t>v. 51-54</a:t>
              </a:r>
            </a:p>
          </p:txBody>
        </p:sp>
      </p:grpSp>
      <p:grpSp>
        <p:nvGrpSpPr>
          <p:cNvPr id="8" name="Group 7"/>
          <p:cNvGrpSpPr/>
          <p:nvPr/>
        </p:nvGrpSpPr>
        <p:grpSpPr>
          <a:xfrm>
            <a:off x="8968967" y="994371"/>
            <a:ext cx="2304107" cy="2722076"/>
            <a:chOff x="4876800" y="3810000"/>
            <a:chExt cx="2304107" cy="2722076"/>
          </a:xfrm>
        </p:grpSpPr>
        <p:pic>
          <p:nvPicPr>
            <p:cNvPr id="2058" name="Picture 10" descr="http://devterms.co.za/wp-content/uploads/2011/03/Earthhhh.gif">
              <a:hlinkClick r:id="rId11"/>
            </p:cNvPr>
            <p:cNvPicPr>
              <a:picLocks noChangeAspect="1" noChangeArrowheads="1"/>
            </p:cNvPicPr>
            <p:nvPr/>
          </p:nvPicPr>
          <p:blipFill>
            <a:blip r:embed="rId12" cstate="print"/>
            <a:srcRect/>
            <a:stretch>
              <a:fillRect/>
            </a:stretch>
          </p:blipFill>
          <p:spPr bwMode="auto">
            <a:xfrm>
              <a:off x="4876800" y="3810000"/>
              <a:ext cx="2286000" cy="2286000"/>
            </a:xfrm>
            <a:prstGeom prst="rect">
              <a:avLst/>
            </a:prstGeom>
            <a:noFill/>
          </p:spPr>
        </p:pic>
        <p:sp>
          <p:nvSpPr>
            <p:cNvPr id="17" name="TextBox 16"/>
            <p:cNvSpPr txBox="1"/>
            <p:nvPr/>
          </p:nvSpPr>
          <p:spPr>
            <a:xfrm>
              <a:off x="4894907" y="6008856"/>
              <a:ext cx="2286000" cy="523220"/>
            </a:xfrm>
            <a:prstGeom prst="rect">
              <a:avLst/>
            </a:prstGeom>
            <a:noFill/>
          </p:spPr>
          <p:txBody>
            <a:bodyPr wrap="square" rtlCol="0">
              <a:spAutoFit/>
            </a:bodyPr>
            <a:lstStyle/>
            <a:p>
              <a:pPr algn="ctr"/>
              <a:r>
                <a:rPr lang="en-US" sz="2800" dirty="0">
                  <a:solidFill>
                    <a:schemeClr val="bg1"/>
                  </a:solidFill>
                </a:rPr>
                <a:t>V. 58</a:t>
              </a:r>
            </a:p>
          </p:txBody>
        </p:sp>
      </p:grpSp>
      <p:grpSp>
        <p:nvGrpSpPr>
          <p:cNvPr id="7" name="Group 6"/>
          <p:cNvGrpSpPr/>
          <p:nvPr/>
        </p:nvGrpSpPr>
        <p:grpSpPr>
          <a:xfrm>
            <a:off x="4518434" y="3802456"/>
            <a:ext cx="3180616" cy="1980073"/>
            <a:chOff x="7696200" y="1810693"/>
            <a:chExt cx="3180616" cy="1980073"/>
          </a:xfrm>
        </p:grpSpPr>
        <p:sp>
          <p:nvSpPr>
            <p:cNvPr id="19" name="TextBox 18"/>
            <p:cNvSpPr txBox="1"/>
            <p:nvPr/>
          </p:nvSpPr>
          <p:spPr>
            <a:xfrm>
              <a:off x="8142083" y="3267546"/>
              <a:ext cx="2286000" cy="523220"/>
            </a:xfrm>
            <a:prstGeom prst="rect">
              <a:avLst/>
            </a:prstGeom>
            <a:noFill/>
          </p:spPr>
          <p:txBody>
            <a:bodyPr wrap="square" rtlCol="0">
              <a:spAutoFit/>
            </a:bodyPr>
            <a:lstStyle/>
            <a:p>
              <a:pPr algn="ctr"/>
              <a:r>
                <a:rPr lang="en-US" sz="2800" dirty="0">
                  <a:solidFill>
                    <a:schemeClr val="bg1"/>
                  </a:solidFill>
                </a:rPr>
                <a:t>V. 56</a:t>
              </a:r>
            </a:p>
          </p:txBody>
        </p:sp>
        <p:pic>
          <p:nvPicPr>
            <p:cNvPr id="2062" name="Picture 14" descr="http://1.bp.blogspot.com/-zBUT6B-z488/T0dcrIrsHjI/AAAAAAAAAUE/jqH30pENB7Q/s1600/10virgins.JPG">
              <a:hlinkClick r:id="rId13"/>
            </p:cNvPr>
            <p:cNvPicPr>
              <a:picLocks noChangeAspect="1" noChangeArrowheads="1"/>
            </p:cNvPicPr>
            <p:nvPr/>
          </p:nvPicPr>
          <p:blipFill>
            <a:blip r:embed="rId14" cstate="print"/>
            <a:srcRect/>
            <a:stretch>
              <a:fillRect/>
            </a:stretch>
          </p:blipFill>
          <p:spPr bwMode="auto">
            <a:xfrm>
              <a:off x="7696200" y="1810693"/>
              <a:ext cx="3180616" cy="1527768"/>
            </a:xfrm>
            <a:prstGeom prst="rect">
              <a:avLst/>
            </a:prstGeom>
            <a:noFill/>
          </p:spPr>
        </p:pic>
      </p:grpSp>
      <p:grpSp>
        <p:nvGrpSpPr>
          <p:cNvPr id="9" name="Group 8"/>
          <p:cNvGrpSpPr/>
          <p:nvPr/>
        </p:nvGrpSpPr>
        <p:grpSpPr>
          <a:xfrm>
            <a:off x="8798459" y="4360753"/>
            <a:ext cx="2438400" cy="2307124"/>
            <a:chOff x="8110395" y="4550876"/>
            <a:chExt cx="2438400" cy="2307124"/>
          </a:xfrm>
        </p:grpSpPr>
        <p:sp>
          <p:nvSpPr>
            <p:cNvPr id="18" name="TextBox 17"/>
            <p:cNvSpPr txBox="1"/>
            <p:nvPr/>
          </p:nvSpPr>
          <p:spPr>
            <a:xfrm>
              <a:off x="8229600" y="6334780"/>
              <a:ext cx="2286000" cy="523220"/>
            </a:xfrm>
            <a:prstGeom prst="rect">
              <a:avLst/>
            </a:prstGeom>
            <a:noFill/>
          </p:spPr>
          <p:txBody>
            <a:bodyPr wrap="square" rtlCol="0">
              <a:spAutoFit/>
            </a:bodyPr>
            <a:lstStyle/>
            <a:p>
              <a:pPr algn="ctr"/>
              <a:r>
                <a:rPr lang="en-US" sz="2800" dirty="0">
                  <a:solidFill>
                    <a:schemeClr val="bg1"/>
                  </a:solidFill>
                </a:rPr>
                <a:t>V. 59</a:t>
              </a:r>
            </a:p>
          </p:txBody>
        </p:sp>
        <p:pic>
          <p:nvPicPr>
            <p:cNvPr id="24" name="Picture 10" descr="http://media-cache-ec3.pinterest.com/192x/89/8d/00/898d00321f9fd46af159f284d81bf6f9.jpg">
              <a:hlinkClick r:id="rId15"/>
            </p:cNvPr>
            <p:cNvPicPr>
              <a:picLocks noChangeAspect="1" noChangeArrowheads="1"/>
            </p:cNvPicPr>
            <p:nvPr/>
          </p:nvPicPr>
          <p:blipFill>
            <a:blip r:embed="rId16" cstate="print"/>
            <a:srcRect/>
            <a:stretch>
              <a:fillRect/>
            </a:stretch>
          </p:blipFill>
          <p:spPr bwMode="auto">
            <a:xfrm>
              <a:off x="8110395" y="4550876"/>
              <a:ext cx="2438400" cy="1828801"/>
            </a:xfrm>
            <a:prstGeom prst="rect">
              <a:avLst/>
            </a:prstGeom>
            <a:noFill/>
          </p:spPr>
        </p:pic>
      </p:grpSp>
    </p:spTree>
    <p:extLst>
      <p:ext uri="{BB962C8B-B14F-4D97-AF65-F5344CB8AC3E}">
        <p14:creationId xmlns:p14="http://schemas.microsoft.com/office/powerpoint/2010/main" val="39112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3446" y="768790"/>
            <a:ext cx="7215612" cy="523220"/>
          </a:xfrm>
          <a:prstGeom prst="rect">
            <a:avLst/>
          </a:prstGeom>
          <a:noFill/>
        </p:spPr>
        <p:txBody>
          <a:bodyPr wrap="square" rtlCol="0">
            <a:spAutoFit/>
          </a:bodyPr>
          <a:lstStyle/>
          <a:p>
            <a:r>
              <a:rPr lang="en-US" sz="2800" dirty="0">
                <a:solidFill>
                  <a:schemeClr val="bg1"/>
                </a:solidFill>
                <a:effectLst>
                  <a:glow rad="139700">
                    <a:schemeClr val="accent6">
                      <a:satMod val="175000"/>
                      <a:alpha val="40000"/>
                    </a:schemeClr>
                  </a:glow>
                </a:effectLst>
              </a:rPr>
              <a:t>“unexpectedly and without warning” </a:t>
            </a:r>
          </a:p>
        </p:txBody>
      </p:sp>
      <p:sp>
        <p:nvSpPr>
          <p:cNvPr id="7" name="TextBox 6"/>
          <p:cNvSpPr txBox="1"/>
          <p:nvPr/>
        </p:nvSpPr>
        <p:spPr>
          <a:xfrm>
            <a:off x="0" y="6488668"/>
            <a:ext cx="3810000" cy="369332"/>
          </a:xfrm>
          <a:prstGeom prst="rect">
            <a:avLst/>
          </a:prstGeom>
          <a:noFill/>
        </p:spPr>
        <p:txBody>
          <a:bodyPr wrap="square" rtlCol="0">
            <a:spAutoFit/>
          </a:bodyPr>
          <a:lstStyle/>
          <a:p>
            <a:r>
              <a:rPr lang="en-US" dirty="0">
                <a:solidFill>
                  <a:schemeClr val="bg1"/>
                </a:solidFill>
              </a:rPr>
              <a:t>1 Thessalonians 5:2</a:t>
            </a:r>
          </a:p>
        </p:txBody>
      </p:sp>
      <p:sp>
        <p:nvSpPr>
          <p:cNvPr id="11" name="TextBox 10"/>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A Thief in the Night</a:t>
            </a:r>
          </a:p>
        </p:txBody>
      </p:sp>
      <p:sp>
        <p:nvSpPr>
          <p:cNvPr id="3" name="Rectangle 2"/>
          <p:cNvSpPr/>
          <p:nvPr/>
        </p:nvSpPr>
        <p:spPr>
          <a:xfrm>
            <a:off x="497940" y="1240822"/>
            <a:ext cx="7306147" cy="646331"/>
          </a:xfrm>
          <a:prstGeom prst="rect">
            <a:avLst/>
          </a:prstGeom>
        </p:spPr>
        <p:txBody>
          <a:bodyPr wrap="square">
            <a:spAutoFit/>
          </a:bodyPr>
          <a:lstStyle/>
          <a:p>
            <a:r>
              <a:rPr lang="en-US" dirty="0">
                <a:solidFill>
                  <a:schemeClr val="bg1"/>
                </a:solidFill>
                <a:latin typeface="Open Sans"/>
              </a:rPr>
              <a:t>Paul taught that if the followers of Jesus Christ “are not in darkness” they will not be caught off guard by the Lord’s return. </a:t>
            </a:r>
            <a:endParaRPr lang="en-US" dirty="0">
              <a:solidFill>
                <a:schemeClr val="bg1"/>
              </a:solidFill>
            </a:endParaRPr>
          </a:p>
        </p:txBody>
      </p:sp>
      <p:sp>
        <p:nvSpPr>
          <p:cNvPr id="4" name="Rectangle 3"/>
          <p:cNvSpPr/>
          <p:nvPr/>
        </p:nvSpPr>
        <p:spPr>
          <a:xfrm>
            <a:off x="2803554" y="5428642"/>
            <a:ext cx="7843321" cy="923330"/>
          </a:xfrm>
          <a:prstGeom prst="rect">
            <a:avLst/>
          </a:prstGeom>
          <a:solidFill>
            <a:srgbClr val="FF0000"/>
          </a:solidFill>
        </p:spPr>
        <p:txBody>
          <a:bodyPr wrap="square">
            <a:spAutoFit/>
          </a:bodyPr>
          <a:lstStyle/>
          <a:p>
            <a:r>
              <a:rPr lang="en-US" dirty="0">
                <a:solidFill>
                  <a:srgbClr val="FFFF00"/>
                </a:solidFill>
              </a:rPr>
              <a:t>I, the Lord God, have spoken it; but the hour and the day no man </a:t>
            </a:r>
            <a:r>
              <a:rPr lang="en-US" dirty="0" err="1">
                <a:solidFill>
                  <a:srgbClr val="FFFF00"/>
                </a:solidFill>
              </a:rPr>
              <a:t>knoweth</a:t>
            </a:r>
            <a:r>
              <a:rPr lang="en-US" dirty="0">
                <a:solidFill>
                  <a:srgbClr val="FFFF00"/>
                </a:solidFill>
              </a:rPr>
              <a:t>, neither the angels in heaven, nor shall they know until he comes.</a:t>
            </a:r>
          </a:p>
          <a:p>
            <a:r>
              <a:rPr lang="en-US" dirty="0">
                <a:solidFill>
                  <a:srgbClr val="FFFF00"/>
                </a:solidFill>
              </a:rPr>
              <a:t>D&amp;C 49:7</a:t>
            </a:r>
          </a:p>
        </p:txBody>
      </p:sp>
      <p:grpSp>
        <p:nvGrpSpPr>
          <p:cNvPr id="14" name="Group 13"/>
          <p:cNvGrpSpPr/>
          <p:nvPr/>
        </p:nvGrpSpPr>
        <p:grpSpPr>
          <a:xfrm>
            <a:off x="558298" y="1842378"/>
            <a:ext cx="1632641" cy="5015622"/>
            <a:chOff x="893276" y="706169"/>
            <a:chExt cx="1632641" cy="5015622"/>
          </a:xfrm>
        </p:grpSpPr>
        <p:sp>
          <p:nvSpPr>
            <p:cNvPr id="15" name="Rectangle 14"/>
            <p:cNvSpPr/>
            <p:nvPr/>
          </p:nvSpPr>
          <p:spPr>
            <a:xfrm>
              <a:off x="1122630" y="1430448"/>
              <a:ext cx="1403287" cy="31687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783532" y="2082297"/>
              <a:ext cx="697117" cy="73333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p:nvPr/>
          </p:nvSpPr>
          <p:spPr>
            <a:xfrm>
              <a:off x="893276" y="706169"/>
              <a:ext cx="1403287" cy="5015622"/>
            </a:xfrm>
            <a:custGeom>
              <a:avLst/>
              <a:gdLst>
                <a:gd name="connsiteX0" fmla="*/ 0 w 1403287"/>
                <a:gd name="connsiteY0" fmla="*/ 0 h 3864321"/>
                <a:gd name="connsiteX1" fmla="*/ 1403287 w 1403287"/>
                <a:gd name="connsiteY1" fmla="*/ 0 h 3864321"/>
                <a:gd name="connsiteX2" fmla="*/ 1403287 w 1403287"/>
                <a:gd name="connsiteY2" fmla="*/ 3864321 h 3864321"/>
                <a:gd name="connsiteX3" fmla="*/ 0 w 1403287"/>
                <a:gd name="connsiteY3" fmla="*/ 3864321 h 3864321"/>
                <a:gd name="connsiteX4" fmla="*/ 0 w 1403287"/>
                <a:gd name="connsiteY4" fmla="*/ 0 h 3864321"/>
                <a:gd name="connsiteX0" fmla="*/ 0 w 1403287"/>
                <a:gd name="connsiteY0" fmla="*/ 0 h 5050325"/>
                <a:gd name="connsiteX1" fmla="*/ 1403287 w 1403287"/>
                <a:gd name="connsiteY1" fmla="*/ 0 h 5050325"/>
                <a:gd name="connsiteX2" fmla="*/ 1403287 w 1403287"/>
                <a:gd name="connsiteY2" fmla="*/ 5050325 h 5050325"/>
                <a:gd name="connsiteX3" fmla="*/ 0 w 1403287"/>
                <a:gd name="connsiteY3" fmla="*/ 3864321 h 5050325"/>
                <a:gd name="connsiteX4" fmla="*/ 0 w 1403287"/>
                <a:gd name="connsiteY4" fmla="*/ 0 h 505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287" h="5050325">
                  <a:moveTo>
                    <a:pt x="0" y="0"/>
                  </a:moveTo>
                  <a:lnTo>
                    <a:pt x="1403287" y="0"/>
                  </a:lnTo>
                  <a:lnTo>
                    <a:pt x="1403287" y="5050325"/>
                  </a:lnTo>
                  <a:lnTo>
                    <a:pt x="0" y="3864321"/>
                  </a:lnTo>
                  <a:lnTo>
                    <a:pt x="0" y="0"/>
                  </a:lnTo>
                  <a:close/>
                </a:path>
              </a:pathLst>
            </a:custGeom>
            <a:solidFill>
              <a:schemeClr val="bg1"/>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846904" y="3005751"/>
              <a:ext cx="289713" cy="289711"/>
              <a:chOff x="3241139" y="3512745"/>
              <a:chExt cx="751439" cy="588889"/>
            </a:xfrm>
          </p:grpSpPr>
          <p:sp>
            <p:nvSpPr>
              <p:cNvPr id="19" name="Rectangle: Rounded Corners 18"/>
              <p:cNvSpPr/>
              <p:nvPr/>
            </p:nvSpPr>
            <p:spPr>
              <a:xfrm>
                <a:off x="3241141" y="3512745"/>
                <a:ext cx="751437" cy="26255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a:off x="3241139" y="3690614"/>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3241139" y="3839083"/>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2234696" y="2117498"/>
            <a:ext cx="7306147" cy="1200329"/>
          </a:xfrm>
          <a:prstGeom prst="rect">
            <a:avLst/>
          </a:prstGeom>
        </p:spPr>
        <p:txBody>
          <a:bodyPr wrap="square">
            <a:spAutoFit/>
          </a:bodyPr>
          <a:lstStyle/>
          <a:p>
            <a:r>
              <a:rPr lang="en-US" dirty="0">
                <a:solidFill>
                  <a:schemeClr val="bg1"/>
                </a:solidFill>
                <a:latin typeface="Open Sans"/>
              </a:rPr>
              <a:t>Children of the Night = </a:t>
            </a:r>
            <a:r>
              <a:rPr lang="en-US" i="1" dirty="0">
                <a:solidFill>
                  <a:schemeClr val="bg1"/>
                </a:solidFill>
                <a:latin typeface="Open Sans"/>
              </a:rPr>
              <a:t>These are the people of the world who dwell in darkness. Therefore they will not “see” the signs which herald the approach of this great event. The “day of the Lord” shall be a dreadful day for them. </a:t>
            </a:r>
            <a:endParaRPr lang="en-US" dirty="0">
              <a:solidFill>
                <a:schemeClr val="bg1"/>
              </a:solidFill>
            </a:endParaRPr>
          </a:p>
        </p:txBody>
      </p:sp>
      <p:sp>
        <p:nvSpPr>
          <p:cNvPr id="23" name="Rectangle 22"/>
          <p:cNvSpPr/>
          <p:nvPr/>
        </p:nvSpPr>
        <p:spPr>
          <a:xfrm>
            <a:off x="2866929" y="3818041"/>
            <a:ext cx="7306147" cy="1477328"/>
          </a:xfrm>
          <a:prstGeom prst="rect">
            <a:avLst/>
          </a:prstGeom>
        </p:spPr>
        <p:txBody>
          <a:bodyPr wrap="square">
            <a:spAutoFit/>
          </a:bodyPr>
          <a:lstStyle/>
          <a:p>
            <a:r>
              <a:rPr lang="en-US" dirty="0">
                <a:solidFill>
                  <a:schemeClr val="bg1"/>
                </a:solidFill>
                <a:latin typeface="Open Sans"/>
              </a:rPr>
              <a:t>Children of the Day = </a:t>
            </a:r>
            <a:r>
              <a:rPr lang="en-US" i="1" dirty="0">
                <a:solidFill>
                  <a:schemeClr val="bg1"/>
                </a:solidFill>
                <a:latin typeface="Open Sans"/>
              </a:rPr>
              <a:t>These are those who dwell in light and truth. They “see” the warning signs and therefore are spiritually prepared for the coming of Jesus. For them, the “day of the Lord” shall be a great day.</a:t>
            </a:r>
          </a:p>
          <a:p>
            <a:r>
              <a:rPr lang="en-US" dirty="0">
                <a:solidFill>
                  <a:schemeClr val="bg1"/>
                </a:solidFill>
                <a:latin typeface="Open Sans"/>
              </a:rPr>
              <a:t> </a:t>
            </a:r>
            <a:endParaRPr lang="en-US" i="1" dirty="0">
              <a:solidFill>
                <a:schemeClr val="bg1"/>
              </a:solidFill>
              <a:latin typeface="Open Sans"/>
            </a:endParaRPr>
          </a:p>
          <a:p>
            <a:r>
              <a:rPr lang="en-US" dirty="0">
                <a:solidFill>
                  <a:schemeClr val="bg1"/>
                </a:solidFill>
                <a:latin typeface="Open Sans"/>
              </a:rPr>
              <a:t> </a:t>
            </a:r>
            <a:endParaRPr lang="en-US" dirty="0">
              <a:solidFill>
                <a:schemeClr val="bg1"/>
              </a:solidFill>
            </a:endParaRPr>
          </a:p>
        </p:txBody>
      </p:sp>
      <p:grpSp>
        <p:nvGrpSpPr>
          <p:cNvPr id="48" name="Group 47"/>
          <p:cNvGrpSpPr/>
          <p:nvPr/>
        </p:nvGrpSpPr>
        <p:grpSpPr>
          <a:xfrm>
            <a:off x="10198729" y="528117"/>
            <a:ext cx="1614535" cy="5015622"/>
            <a:chOff x="4830024" y="310834"/>
            <a:chExt cx="1614535" cy="5015622"/>
          </a:xfrm>
        </p:grpSpPr>
        <p:sp>
          <p:nvSpPr>
            <p:cNvPr id="49" name="Rectangle 48"/>
            <p:cNvSpPr/>
            <p:nvPr/>
          </p:nvSpPr>
          <p:spPr>
            <a:xfrm flipH="1">
              <a:off x="4830024" y="1424412"/>
              <a:ext cx="1403287" cy="31687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4875292" y="2076261"/>
              <a:ext cx="697117" cy="73333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3"/>
            <p:cNvSpPr/>
            <p:nvPr/>
          </p:nvSpPr>
          <p:spPr>
            <a:xfrm flipH="1" flipV="1">
              <a:off x="5041272" y="310834"/>
              <a:ext cx="1403287" cy="5015622"/>
            </a:xfrm>
            <a:custGeom>
              <a:avLst/>
              <a:gdLst>
                <a:gd name="connsiteX0" fmla="*/ 0 w 1403287"/>
                <a:gd name="connsiteY0" fmla="*/ 0 h 3864321"/>
                <a:gd name="connsiteX1" fmla="*/ 1403287 w 1403287"/>
                <a:gd name="connsiteY1" fmla="*/ 0 h 3864321"/>
                <a:gd name="connsiteX2" fmla="*/ 1403287 w 1403287"/>
                <a:gd name="connsiteY2" fmla="*/ 3864321 h 3864321"/>
                <a:gd name="connsiteX3" fmla="*/ 0 w 1403287"/>
                <a:gd name="connsiteY3" fmla="*/ 3864321 h 3864321"/>
                <a:gd name="connsiteX4" fmla="*/ 0 w 1403287"/>
                <a:gd name="connsiteY4" fmla="*/ 0 h 3864321"/>
                <a:gd name="connsiteX0" fmla="*/ 0 w 1403287"/>
                <a:gd name="connsiteY0" fmla="*/ 0 h 5050325"/>
                <a:gd name="connsiteX1" fmla="*/ 1403287 w 1403287"/>
                <a:gd name="connsiteY1" fmla="*/ 0 h 5050325"/>
                <a:gd name="connsiteX2" fmla="*/ 1403287 w 1403287"/>
                <a:gd name="connsiteY2" fmla="*/ 5050325 h 5050325"/>
                <a:gd name="connsiteX3" fmla="*/ 0 w 1403287"/>
                <a:gd name="connsiteY3" fmla="*/ 3864321 h 5050325"/>
                <a:gd name="connsiteX4" fmla="*/ 0 w 1403287"/>
                <a:gd name="connsiteY4" fmla="*/ 0 h 505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287" h="5050325">
                  <a:moveTo>
                    <a:pt x="0" y="0"/>
                  </a:moveTo>
                  <a:lnTo>
                    <a:pt x="1403287" y="0"/>
                  </a:lnTo>
                  <a:lnTo>
                    <a:pt x="1403287" y="5050325"/>
                  </a:lnTo>
                  <a:lnTo>
                    <a:pt x="0" y="3864321"/>
                  </a:lnTo>
                  <a:lnTo>
                    <a:pt x="0" y="0"/>
                  </a:lnTo>
                  <a:close/>
                </a:path>
              </a:pathLst>
            </a:custGeom>
            <a:solidFill>
              <a:schemeClr val="tx1"/>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flipH="1">
              <a:off x="5219324" y="2999715"/>
              <a:ext cx="289713" cy="289711"/>
              <a:chOff x="3241139" y="3512745"/>
              <a:chExt cx="751439" cy="588889"/>
            </a:xfrm>
          </p:grpSpPr>
          <p:sp>
            <p:nvSpPr>
              <p:cNvPr id="53" name="Rectangle: Rounded Corners 52"/>
              <p:cNvSpPr/>
              <p:nvPr/>
            </p:nvSpPr>
            <p:spPr>
              <a:xfrm>
                <a:off x="3241141" y="3512745"/>
                <a:ext cx="751437" cy="26255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p:cNvSpPr/>
              <p:nvPr/>
            </p:nvSpPr>
            <p:spPr>
              <a:xfrm>
                <a:off x="3241139" y="3690614"/>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p:cNvSpPr/>
              <p:nvPr/>
            </p:nvSpPr>
            <p:spPr>
              <a:xfrm>
                <a:off x="3241139" y="3839083"/>
                <a:ext cx="751436" cy="26255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Rectangle 55"/>
          <p:cNvSpPr/>
          <p:nvPr/>
        </p:nvSpPr>
        <p:spPr>
          <a:xfrm>
            <a:off x="11741236" y="6422100"/>
            <a:ext cx="450764" cy="369332"/>
          </a:xfrm>
          <a:prstGeom prst="rect">
            <a:avLst/>
          </a:prstGeom>
        </p:spPr>
        <p:txBody>
          <a:bodyPr wrap="none">
            <a:spAutoFit/>
          </a:bodyPr>
          <a:lstStyle/>
          <a:p>
            <a:r>
              <a:rPr lang="en-US" dirty="0">
                <a:solidFill>
                  <a:schemeClr val="bg1"/>
                </a:solidFill>
                <a:latin typeface="Open Sans"/>
              </a:rPr>
              <a:t>(8)</a:t>
            </a:r>
          </a:p>
        </p:txBody>
      </p:sp>
    </p:spTree>
    <p:extLst>
      <p:ext uri="{BB962C8B-B14F-4D97-AF65-F5344CB8AC3E}">
        <p14:creationId xmlns:p14="http://schemas.microsoft.com/office/powerpoint/2010/main" val="15191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3446" y="768790"/>
            <a:ext cx="7215612" cy="523220"/>
          </a:xfrm>
          <a:prstGeom prst="rect">
            <a:avLst/>
          </a:prstGeom>
          <a:noFill/>
        </p:spPr>
        <p:txBody>
          <a:bodyPr wrap="square" rtlCol="0">
            <a:spAutoFit/>
          </a:bodyPr>
          <a:lstStyle/>
          <a:p>
            <a:r>
              <a:rPr lang="en-US" sz="2800" dirty="0">
                <a:solidFill>
                  <a:schemeClr val="bg1"/>
                </a:solidFill>
                <a:effectLst>
                  <a:glow rad="139700">
                    <a:schemeClr val="accent6">
                      <a:satMod val="175000"/>
                      <a:alpha val="40000"/>
                    </a:schemeClr>
                  </a:glow>
                </a:effectLst>
              </a:rPr>
              <a:t> </a:t>
            </a:r>
          </a:p>
        </p:txBody>
      </p:sp>
      <p:sp>
        <p:nvSpPr>
          <p:cNvPr id="7" name="TextBox 6"/>
          <p:cNvSpPr txBox="1"/>
          <p:nvPr/>
        </p:nvSpPr>
        <p:spPr>
          <a:xfrm>
            <a:off x="-1" y="6488668"/>
            <a:ext cx="5024673" cy="369332"/>
          </a:xfrm>
          <a:prstGeom prst="rect">
            <a:avLst/>
          </a:prstGeom>
          <a:noFill/>
        </p:spPr>
        <p:txBody>
          <a:bodyPr wrap="square" rtlCol="0">
            <a:spAutoFit/>
          </a:bodyPr>
          <a:lstStyle/>
          <a:p>
            <a:r>
              <a:rPr lang="en-US" dirty="0">
                <a:solidFill>
                  <a:schemeClr val="bg1"/>
                </a:solidFill>
              </a:rPr>
              <a:t>1 Thessalonians 5:2; Matthew 24:36-37</a:t>
            </a:r>
          </a:p>
        </p:txBody>
      </p:sp>
      <p:sp>
        <p:nvSpPr>
          <p:cNvPr id="11" name="TextBox 10"/>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We Do Not Know…</a:t>
            </a:r>
          </a:p>
        </p:txBody>
      </p:sp>
      <p:grpSp>
        <p:nvGrpSpPr>
          <p:cNvPr id="8" name="Group 7"/>
          <p:cNvGrpSpPr/>
          <p:nvPr/>
        </p:nvGrpSpPr>
        <p:grpSpPr>
          <a:xfrm>
            <a:off x="199177" y="222563"/>
            <a:ext cx="5109926" cy="5593154"/>
            <a:chOff x="199177" y="222563"/>
            <a:chExt cx="5109926" cy="5593154"/>
          </a:xfrm>
        </p:grpSpPr>
        <p:sp>
          <p:nvSpPr>
            <p:cNvPr id="6" name="TextBox 5"/>
            <p:cNvSpPr txBox="1"/>
            <p:nvPr/>
          </p:nvSpPr>
          <p:spPr>
            <a:xfrm>
              <a:off x="199177" y="1845399"/>
              <a:ext cx="5109926" cy="3970318"/>
            </a:xfrm>
            <a:prstGeom prst="rect">
              <a:avLst/>
            </a:prstGeom>
            <a:noFill/>
          </p:spPr>
          <p:txBody>
            <a:bodyPr wrap="square" rtlCol="0">
              <a:spAutoFit/>
            </a:bodyPr>
            <a:lstStyle/>
            <a:p>
              <a:r>
                <a:rPr lang="en-US" dirty="0">
                  <a:solidFill>
                    <a:schemeClr val="bg1"/>
                  </a:solidFill>
                </a:rPr>
                <a:t>"I am called as one of the Apostles to be a special witness of Christ in these exciting, trying times, and I do not know when He is going to come again. As far as I know, none of my brethren in the Council of the Twelve or even in the First Presidency knows. And I would humbly suggest to you, my young brothers and sisters, that if we do not know, then </a:t>
              </a:r>
              <a:r>
                <a:rPr lang="en-US" i="1" dirty="0">
                  <a:solidFill>
                    <a:schemeClr val="bg1"/>
                  </a:solidFill>
                </a:rPr>
                <a:t>nobody</a:t>
              </a:r>
              <a:r>
                <a:rPr lang="en-US" dirty="0">
                  <a:solidFill>
                    <a:schemeClr val="bg1"/>
                  </a:solidFill>
                </a:rPr>
                <a:t> knows, no matter how compelling their arguments or how reasonable their calculations. . . . </a:t>
              </a:r>
            </a:p>
            <a:p>
              <a:endParaRPr lang="en-US" dirty="0">
                <a:solidFill>
                  <a:schemeClr val="bg1"/>
                </a:solidFill>
              </a:endParaRPr>
            </a:p>
            <a:p>
              <a:r>
                <a:rPr lang="en-US" dirty="0">
                  <a:solidFill>
                    <a:schemeClr val="bg1"/>
                  </a:solidFill>
                </a:rPr>
                <a:t>I believe when the Lord says 'no man' knows, it really means that no man knows. You should be extremely wary of anyone who claims to be an exception to divine decree." (5)</a:t>
              </a:r>
              <a:endParaRPr lang="en-US" sz="24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18" y="222563"/>
              <a:ext cx="1219200" cy="1524000"/>
            </a:xfrm>
            <a:prstGeom prst="rect">
              <a:avLst/>
            </a:prstGeom>
          </p:spPr>
        </p:pic>
      </p:grpSp>
      <p:grpSp>
        <p:nvGrpSpPr>
          <p:cNvPr id="14" name="Group 13"/>
          <p:cNvGrpSpPr/>
          <p:nvPr/>
        </p:nvGrpSpPr>
        <p:grpSpPr>
          <a:xfrm>
            <a:off x="6518494" y="185155"/>
            <a:ext cx="5432569" cy="6145139"/>
            <a:chOff x="6518494" y="185155"/>
            <a:chExt cx="5432569" cy="6145139"/>
          </a:xfrm>
        </p:grpSpPr>
        <p:sp>
          <p:nvSpPr>
            <p:cNvPr id="3" name="Rectangle 2"/>
            <p:cNvSpPr/>
            <p:nvPr/>
          </p:nvSpPr>
          <p:spPr>
            <a:xfrm>
              <a:off x="6518494" y="1805979"/>
              <a:ext cx="5368705" cy="4524315"/>
            </a:xfrm>
            <a:prstGeom prst="rect">
              <a:avLst/>
            </a:prstGeom>
          </p:spPr>
          <p:txBody>
            <a:bodyPr wrap="square">
              <a:spAutoFit/>
            </a:bodyPr>
            <a:lstStyle/>
            <a:p>
              <a:r>
                <a:rPr lang="en-US" dirty="0">
                  <a:solidFill>
                    <a:schemeClr val="bg1"/>
                  </a:solidFill>
                  <a:latin typeface="Open Sans"/>
                </a:rPr>
                <a:t> “I do not know when he is going to come. No man knows. Even the angels of heaven are in the dark in regard to that great truth.</a:t>
              </a:r>
            </a:p>
            <a:p>
              <a:endParaRPr lang="en-US" dirty="0">
                <a:solidFill>
                  <a:schemeClr val="bg1"/>
                </a:solidFill>
                <a:latin typeface="Open Sans"/>
              </a:endParaRPr>
            </a:p>
            <a:p>
              <a:r>
                <a:rPr lang="en-US" dirty="0">
                  <a:solidFill>
                    <a:schemeClr val="bg1"/>
                  </a:solidFill>
                  <a:latin typeface="Open Sans"/>
                </a:rPr>
                <a:t>But this I know, that </a:t>
              </a:r>
              <a:r>
                <a:rPr lang="en-US" i="1" dirty="0">
                  <a:solidFill>
                    <a:schemeClr val="bg1"/>
                  </a:solidFill>
                  <a:latin typeface="Open Sans"/>
                </a:rPr>
                <a:t>the signs that have been pointed out are here.</a:t>
              </a:r>
              <a:r>
                <a:rPr lang="en-US" dirty="0">
                  <a:solidFill>
                    <a:schemeClr val="bg1"/>
                  </a:solidFill>
                  <a:latin typeface="Open Sans"/>
                </a:rPr>
                <a:t> The earth is full of calamity, of trouble. The hearts of men are failing them. </a:t>
              </a:r>
            </a:p>
            <a:p>
              <a:endParaRPr lang="en-US" dirty="0">
                <a:solidFill>
                  <a:schemeClr val="bg1"/>
                </a:solidFill>
                <a:latin typeface="Open Sans"/>
              </a:endParaRPr>
            </a:p>
            <a:p>
              <a:r>
                <a:rPr lang="en-US" dirty="0">
                  <a:solidFill>
                    <a:schemeClr val="bg1"/>
                  </a:solidFill>
                  <a:latin typeface="Open Sans"/>
                </a:rPr>
                <a:t>We see the signs as we see the fig tree putting forth her leaves; and knowing this time is near, it behooves me and it behooves you, and all men upon the face of the earth, to </a:t>
              </a:r>
              <a:r>
                <a:rPr lang="en-US" i="1" dirty="0">
                  <a:solidFill>
                    <a:schemeClr val="bg1"/>
                  </a:solidFill>
                  <a:latin typeface="Open Sans"/>
                </a:rPr>
                <a:t>pay heed to the words of Christ, to his apostles and watch,</a:t>
              </a:r>
              <a:r>
                <a:rPr lang="en-US" dirty="0">
                  <a:solidFill>
                    <a:schemeClr val="bg1"/>
                  </a:solidFill>
                  <a:latin typeface="Open Sans"/>
                </a:rPr>
                <a:t> for we know not the day nor the hour. But I tell you this, it shall come as a thief in the night, when </a:t>
              </a:r>
              <a:r>
                <a:rPr lang="en-US" i="1" dirty="0">
                  <a:solidFill>
                    <a:schemeClr val="bg1"/>
                  </a:solidFill>
                  <a:latin typeface="Open Sans"/>
                </a:rPr>
                <a:t>many of us will not be ready for it.</a:t>
              </a:r>
              <a:r>
                <a:rPr lang="en-US" dirty="0">
                  <a:solidFill>
                    <a:schemeClr val="bg1"/>
                  </a:solidFill>
                  <a:latin typeface="Open Sans"/>
                </a:rPr>
                <a:t>” (6)</a:t>
              </a:r>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6244" y="185155"/>
              <a:ext cx="1144819" cy="1444470"/>
            </a:xfrm>
            <a:prstGeom prst="rect">
              <a:avLst/>
            </a:prstGeom>
          </p:spPr>
        </p:pic>
      </p:grpSp>
      <p:grpSp>
        <p:nvGrpSpPr>
          <p:cNvPr id="10" name="Group 9"/>
          <p:cNvGrpSpPr/>
          <p:nvPr/>
        </p:nvGrpSpPr>
        <p:grpSpPr>
          <a:xfrm>
            <a:off x="5341544" y="833296"/>
            <a:ext cx="1176951" cy="1203733"/>
            <a:chOff x="3962400" y="4762499"/>
            <a:chExt cx="2095500" cy="2095501"/>
          </a:xfrm>
        </p:grpSpPr>
        <p:pic>
          <p:nvPicPr>
            <p:cNvPr id="12" name="Picture 4" descr="http://content.presentermedia.com/files/animsp/00005000/5562/question_mark_serious_thinker_md_wm_v2.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4762499"/>
              <a:ext cx="2095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038601" y="6553201"/>
              <a:ext cx="1742694"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2132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981384" y="1374619"/>
            <a:ext cx="3810000" cy="2308324"/>
          </a:xfrm>
          <a:prstGeom prst="rect">
            <a:avLst/>
          </a:prstGeom>
          <a:noFill/>
        </p:spPr>
        <p:txBody>
          <a:bodyPr wrap="square" rtlCol="0">
            <a:spAutoFit/>
          </a:bodyPr>
          <a:lstStyle/>
          <a:p>
            <a:r>
              <a:rPr lang="en-US" dirty="0">
                <a:solidFill>
                  <a:schemeClr val="bg1"/>
                </a:solidFill>
              </a:rPr>
              <a:t>Based on this analogy, we might also consider how trials preceding the Second Coming are similar to labor pains. </a:t>
            </a:r>
          </a:p>
          <a:p>
            <a:endParaRPr lang="en-US" dirty="0">
              <a:solidFill>
                <a:schemeClr val="bg1"/>
              </a:solidFill>
            </a:endParaRPr>
          </a:p>
          <a:p>
            <a:r>
              <a:rPr lang="en-US" dirty="0">
                <a:solidFill>
                  <a:schemeClr val="bg1"/>
                </a:solidFill>
              </a:rPr>
              <a:t>But just as the arrival of a baby is wonderful, so will the Second Coming be wonderful to the righteous.</a:t>
            </a:r>
            <a:endParaRPr lang="en-US" sz="2400" dirty="0">
              <a:solidFill>
                <a:schemeClr val="bg1"/>
              </a:solidFill>
            </a:endParaRPr>
          </a:p>
        </p:txBody>
      </p:sp>
      <p:sp>
        <p:nvSpPr>
          <p:cNvPr id="7" name="TextBox 6"/>
          <p:cNvSpPr txBox="1"/>
          <p:nvPr/>
        </p:nvSpPr>
        <p:spPr>
          <a:xfrm>
            <a:off x="0" y="6488668"/>
            <a:ext cx="3810000" cy="369332"/>
          </a:xfrm>
          <a:prstGeom prst="rect">
            <a:avLst/>
          </a:prstGeom>
          <a:noFill/>
        </p:spPr>
        <p:txBody>
          <a:bodyPr wrap="square" rtlCol="0">
            <a:spAutoFit/>
          </a:bodyPr>
          <a:lstStyle/>
          <a:p>
            <a:r>
              <a:rPr lang="en-US" dirty="0">
                <a:solidFill>
                  <a:schemeClr val="bg1"/>
                </a:solidFill>
              </a:rPr>
              <a:t>1 Thessalonians 5:3</a:t>
            </a:r>
          </a:p>
        </p:txBody>
      </p:sp>
      <p:sp>
        <p:nvSpPr>
          <p:cNvPr id="11" name="TextBox 10"/>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A Woman With Child</a:t>
            </a:r>
          </a:p>
        </p:txBody>
      </p:sp>
      <p:sp>
        <p:nvSpPr>
          <p:cNvPr id="12" name="Rectangle 11"/>
          <p:cNvSpPr/>
          <p:nvPr/>
        </p:nvSpPr>
        <p:spPr>
          <a:xfrm>
            <a:off x="5344563" y="4853154"/>
            <a:ext cx="6096000" cy="1077218"/>
          </a:xfrm>
          <a:prstGeom prst="rect">
            <a:avLst/>
          </a:prstGeom>
        </p:spPr>
        <p:txBody>
          <a:bodyPr>
            <a:spAutoFit/>
          </a:bodyPr>
          <a:lstStyle/>
          <a:p>
            <a:r>
              <a:rPr lang="en-US" sz="3200" dirty="0">
                <a:solidFill>
                  <a:schemeClr val="bg1"/>
                </a:solidFill>
                <a:effectLst>
                  <a:glow rad="101600">
                    <a:srgbClr val="92D050">
                      <a:alpha val="60000"/>
                    </a:srgbClr>
                  </a:glow>
                </a:effectLst>
              </a:rPr>
              <a:t>3. The Second Coming will surprise everyone as a thief in the night.</a:t>
            </a:r>
            <a:endParaRPr lang="en-US" sz="3200" dirty="0">
              <a:effectLst>
                <a:glow rad="101600">
                  <a:srgbClr val="92D050">
                    <a:alpha val="60000"/>
                  </a:srgbClr>
                </a:glow>
              </a:effectLst>
            </a:endParaRPr>
          </a:p>
        </p:txBody>
      </p:sp>
      <p:grpSp>
        <p:nvGrpSpPr>
          <p:cNvPr id="13" name="Group 12"/>
          <p:cNvGrpSpPr/>
          <p:nvPr/>
        </p:nvGrpSpPr>
        <p:grpSpPr>
          <a:xfrm>
            <a:off x="655808" y="3198693"/>
            <a:ext cx="3499731" cy="2631738"/>
            <a:chOff x="384206" y="4158361"/>
            <a:chExt cx="3289208" cy="2390250"/>
          </a:xfrm>
        </p:grpSpPr>
        <p:grpSp>
          <p:nvGrpSpPr>
            <p:cNvPr id="14" name="Group 13"/>
            <p:cNvGrpSpPr/>
            <p:nvPr/>
          </p:nvGrpSpPr>
          <p:grpSpPr>
            <a:xfrm>
              <a:off x="384206" y="4158361"/>
              <a:ext cx="3289208" cy="2390250"/>
              <a:chOff x="609599" y="833642"/>
              <a:chExt cx="7941747" cy="5771225"/>
            </a:xfrm>
          </p:grpSpPr>
          <p:grpSp>
            <p:nvGrpSpPr>
              <p:cNvPr id="16" name="Group 14"/>
              <p:cNvGrpSpPr/>
              <p:nvPr/>
            </p:nvGrpSpPr>
            <p:grpSpPr>
              <a:xfrm rot="10800000">
                <a:off x="7696200" y="5257800"/>
                <a:ext cx="621450" cy="1347067"/>
                <a:chOff x="7010400" y="381000"/>
                <a:chExt cx="762000" cy="2033666"/>
              </a:xfrm>
            </p:grpSpPr>
            <p:sp>
              <p:nvSpPr>
                <p:cNvPr id="29"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1"/>
              <p:cNvGrpSpPr/>
              <p:nvPr/>
            </p:nvGrpSpPr>
            <p:grpSpPr>
              <a:xfrm rot="10800000">
                <a:off x="939238" y="4923502"/>
                <a:ext cx="621450" cy="1347067"/>
                <a:chOff x="7010400" y="381000"/>
                <a:chExt cx="762000" cy="2033666"/>
              </a:xfrm>
            </p:grpSpPr>
            <p:sp>
              <p:nvSpPr>
                <p:cNvPr id="27"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899460" y="833642"/>
                <a:ext cx="621450" cy="986197"/>
                <a:chOff x="7031201" y="834275"/>
                <a:chExt cx="762000" cy="1488861"/>
              </a:xfrm>
            </p:grpSpPr>
            <p:sp>
              <p:nvSpPr>
                <p:cNvPr id="25"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646520" y="1148254"/>
                <a:ext cx="621450" cy="1017899"/>
                <a:chOff x="7087348" y="824753"/>
                <a:chExt cx="762000" cy="1536722"/>
              </a:xfrm>
            </p:grpSpPr>
            <p:sp>
              <p:nvSpPr>
                <p:cNvPr id="23"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10599" y="4652993"/>
              <a:ext cx="2250178" cy="1425628"/>
            </a:xfrm>
            <a:prstGeom prst="rect">
              <a:avLst/>
            </a:prstGeom>
          </p:spPr>
          <p:txBody>
            <a:bodyPr wrap="square">
              <a:spAutoFit/>
            </a:bodyPr>
            <a:lstStyle/>
            <a:p>
              <a:pPr algn="ctr"/>
              <a:r>
                <a:rPr lang="en-US" sz="1600" b="1" dirty="0"/>
                <a:t>If we are faithful and watch for the signs preceding the Second Coming of Jesus Christ, then we will be prepared when He comes again</a:t>
              </a:r>
              <a:endParaRPr lang="en-US" sz="1600" dirty="0"/>
            </a:p>
          </p:txBody>
        </p:sp>
      </p:grpSp>
      <p:sp>
        <p:nvSpPr>
          <p:cNvPr id="31" name="Rectangle 30"/>
          <p:cNvSpPr/>
          <p:nvPr/>
        </p:nvSpPr>
        <p:spPr>
          <a:xfrm rot="19752975">
            <a:off x="7026907" y="4776230"/>
            <a:ext cx="1904432" cy="1107996"/>
          </a:xfrm>
          <a:prstGeom prst="rect">
            <a:avLst/>
          </a:prstGeom>
          <a:noFill/>
        </p:spPr>
        <p:txBody>
          <a:bodyPr wrap="none" lIns="91440" tIns="45720" rIns="91440" bIns="45720">
            <a:spAutoFit/>
          </a:bodyPr>
          <a:lstStyle/>
          <a:p>
            <a:pPr algn="ctr"/>
            <a:r>
              <a:rPr lang="en-US" sz="66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False</a:t>
            </a:r>
          </a:p>
        </p:txBody>
      </p:sp>
      <p:grpSp>
        <p:nvGrpSpPr>
          <p:cNvPr id="32" name="Group 31"/>
          <p:cNvGrpSpPr/>
          <p:nvPr/>
        </p:nvGrpSpPr>
        <p:grpSpPr>
          <a:xfrm>
            <a:off x="579422" y="995881"/>
            <a:ext cx="7306146" cy="2673159"/>
            <a:chOff x="579422" y="995881"/>
            <a:chExt cx="7306146" cy="2673159"/>
          </a:xfrm>
        </p:grpSpPr>
        <p:sp>
          <p:nvSpPr>
            <p:cNvPr id="5" name="TextBox 4"/>
            <p:cNvSpPr txBox="1"/>
            <p:nvPr/>
          </p:nvSpPr>
          <p:spPr>
            <a:xfrm>
              <a:off x="579422" y="1094715"/>
              <a:ext cx="3810000" cy="923330"/>
            </a:xfrm>
            <a:prstGeom prst="rect">
              <a:avLst/>
            </a:prstGeom>
            <a:noFill/>
          </p:spPr>
          <p:txBody>
            <a:bodyPr wrap="square" rtlCol="0">
              <a:spAutoFit/>
            </a:bodyPr>
            <a:lstStyle/>
            <a:p>
              <a:r>
                <a:rPr lang="en-US" dirty="0">
                  <a:solidFill>
                    <a:schemeClr val="bg1"/>
                  </a:solidFill>
                </a:rPr>
                <a:t>“She does not know the hour or the minute of the child’s arrival, but she does know the approximate time.” (6)</a:t>
              </a:r>
              <a:endParaRPr lang="en-US" sz="2400"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0404" t="3564" r="14855" b="25545"/>
            <a:stretch/>
          </p:blipFill>
          <p:spPr>
            <a:xfrm>
              <a:off x="6337426" y="995881"/>
              <a:ext cx="1548142" cy="267315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351" t="9241" r="17457" b="28713"/>
            <a:stretch/>
          </p:blipFill>
          <p:spPr>
            <a:xfrm>
              <a:off x="4372823" y="1059255"/>
              <a:ext cx="1430448" cy="2537021"/>
            </a:xfrm>
            <a:prstGeom prst="rect">
              <a:avLst/>
            </a:prstGeom>
          </p:spPr>
        </p:pic>
      </p:grpSp>
    </p:spTree>
    <p:extLst>
      <p:ext uri="{BB962C8B-B14F-4D97-AF65-F5344CB8AC3E}">
        <p14:creationId xmlns:p14="http://schemas.microsoft.com/office/powerpoint/2010/main" val="37653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6">
                                            <p:txEl>
                                              <p:pRg st="0" end="0"/>
                                            </p:txEl>
                                          </p:spTgt>
                                        </p:tgtEl>
                                      </p:cBhvr>
                                    </p:animEffect>
                                    <p:set>
                                      <p:cBhvr>
                                        <p:cTn id="24" dur="1" fill="hold">
                                          <p:stCondLst>
                                            <p:cond delay="499"/>
                                          </p:stCondLst>
                                        </p:cTn>
                                        <p:tgtEl>
                                          <p:spTgt spid="6">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6">
                                            <p:txEl>
                                              <p:pRg st="2" end="2"/>
                                            </p:txEl>
                                          </p:spTgt>
                                        </p:tgtEl>
                                      </p:cBhvr>
                                    </p:animEffect>
                                    <p:set>
                                      <p:cBhvr>
                                        <p:cTn id="27"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style.rotation</p:attrName>
                                        </p:attrNameLst>
                                      </p:cBhvr>
                                      <p:tavLst>
                                        <p:tav tm="0">
                                          <p:val>
                                            <p:fltVal val="90"/>
                                          </p:val>
                                        </p:tav>
                                        <p:tav tm="100000">
                                          <p:val>
                                            <p:fltVal val="0"/>
                                          </p:val>
                                        </p:tav>
                                      </p:tavLst>
                                    </p:anim>
                                    <p:animEffect transition="in" filter="fade">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out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12"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16452" y="824620"/>
            <a:ext cx="7260879" cy="830997"/>
          </a:xfrm>
          <a:prstGeom prst="rect">
            <a:avLst/>
          </a:prstGeom>
          <a:noFill/>
        </p:spPr>
        <p:txBody>
          <a:bodyPr wrap="square" rtlCol="0">
            <a:spAutoFit/>
          </a:bodyPr>
          <a:lstStyle/>
          <a:p>
            <a:pPr algn="ctr"/>
            <a:r>
              <a:rPr lang="en-US" sz="2400" dirty="0">
                <a:solidFill>
                  <a:schemeClr val="bg1"/>
                </a:solidFill>
                <a:effectLst>
                  <a:glow rad="139700">
                    <a:schemeClr val="accent5">
                      <a:satMod val="175000"/>
                      <a:alpha val="40000"/>
                    </a:schemeClr>
                  </a:glow>
                </a:effectLst>
              </a:rPr>
              <a:t> To not extinguish or stifle the influence of the Holy Ghost in one’s own life </a:t>
            </a:r>
          </a:p>
        </p:txBody>
      </p:sp>
      <p:sp>
        <p:nvSpPr>
          <p:cNvPr id="13" name="TextBox 12"/>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Quench Not The Spirit</a:t>
            </a:r>
          </a:p>
        </p:txBody>
      </p:sp>
      <p:sp>
        <p:nvSpPr>
          <p:cNvPr id="2" name="Rectangle 1"/>
          <p:cNvSpPr/>
          <p:nvPr/>
        </p:nvSpPr>
        <p:spPr>
          <a:xfrm>
            <a:off x="78464" y="6410350"/>
            <a:ext cx="6096000" cy="369332"/>
          </a:xfrm>
          <a:prstGeom prst="rect">
            <a:avLst/>
          </a:prstGeom>
        </p:spPr>
        <p:txBody>
          <a:bodyPr>
            <a:spAutoFit/>
          </a:bodyPr>
          <a:lstStyle/>
          <a:p>
            <a:r>
              <a:rPr lang="en-US" dirty="0">
                <a:solidFill>
                  <a:schemeClr val="bg1"/>
                </a:solidFill>
              </a:rPr>
              <a:t>1 Thessalonians 5:19</a:t>
            </a:r>
            <a:endParaRPr lang="en-US" dirty="0"/>
          </a:p>
        </p:txBody>
      </p:sp>
      <p:sp>
        <p:nvSpPr>
          <p:cNvPr id="3" name="Rectangle 2"/>
          <p:cNvSpPr/>
          <p:nvPr/>
        </p:nvSpPr>
        <p:spPr>
          <a:xfrm>
            <a:off x="603564" y="1898251"/>
            <a:ext cx="6096000" cy="3693319"/>
          </a:xfrm>
          <a:prstGeom prst="rect">
            <a:avLst/>
          </a:prstGeom>
        </p:spPr>
        <p:txBody>
          <a:bodyPr>
            <a:spAutoFit/>
          </a:bodyPr>
          <a:lstStyle/>
          <a:p>
            <a:r>
              <a:rPr lang="en-US" dirty="0">
                <a:solidFill>
                  <a:schemeClr val="bg1"/>
                </a:solidFill>
                <a:latin typeface="Open Sans"/>
              </a:rPr>
              <a:t>“If something we think, see, hear, or do distances us from the Holy Ghost, then we should stop thinking, seeing, hearing, or doing that thing. </a:t>
            </a:r>
          </a:p>
          <a:p>
            <a:endParaRPr lang="en-US" dirty="0">
              <a:solidFill>
                <a:schemeClr val="bg1"/>
              </a:solidFill>
              <a:latin typeface="Open Sans"/>
            </a:endParaRPr>
          </a:p>
          <a:p>
            <a:r>
              <a:rPr lang="en-US" dirty="0">
                <a:solidFill>
                  <a:schemeClr val="bg1"/>
                </a:solidFill>
                <a:latin typeface="Open Sans"/>
              </a:rPr>
              <a:t>If that which is intended to entertain, for example, alienates us from the Holy Spirit, then certainly that type of entertainment is not for us. </a:t>
            </a:r>
          </a:p>
          <a:p>
            <a:endParaRPr lang="en-US" dirty="0">
              <a:solidFill>
                <a:schemeClr val="bg1"/>
              </a:solidFill>
              <a:latin typeface="Open Sans"/>
            </a:endParaRPr>
          </a:p>
          <a:p>
            <a:r>
              <a:rPr lang="en-US" dirty="0">
                <a:solidFill>
                  <a:schemeClr val="bg1"/>
                </a:solidFill>
                <a:latin typeface="Open Sans"/>
              </a:rPr>
              <a:t>Because the Spirit cannot abide that which is vulgar, crude, or immodest, then clearly such things are not for us. Because we estrange the Spirit of the Lord when we engage in activities we know we should shun, then such things definitely are not for us…</a:t>
            </a:r>
            <a:endParaRPr lang="en-US" dirty="0">
              <a:solidFill>
                <a:schemeClr val="bg1"/>
              </a:solidFill>
            </a:endParaRPr>
          </a:p>
        </p:txBody>
      </p:sp>
      <p:sp>
        <p:nvSpPr>
          <p:cNvPr id="4" name="Rectangle 3"/>
          <p:cNvSpPr/>
          <p:nvPr/>
        </p:nvSpPr>
        <p:spPr>
          <a:xfrm>
            <a:off x="6808205" y="4896685"/>
            <a:ext cx="5196689" cy="1477328"/>
          </a:xfrm>
          <a:prstGeom prst="rect">
            <a:avLst/>
          </a:prstGeom>
        </p:spPr>
        <p:txBody>
          <a:bodyPr wrap="square">
            <a:spAutoFit/>
          </a:bodyPr>
          <a:lstStyle/>
          <a:p>
            <a:r>
              <a:rPr lang="en-US" dirty="0">
                <a:solidFill>
                  <a:schemeClr val="bg1"/>
                </a:solidFill>
                <a:latin typeface="Open Sans"/>
              </a:rPr>
              <a:t>“… As we become ever more immersed in the Spirit of the Lord, we should strive to recognize impressions when they come and the influences or events that cause us to withdraw ourselves from the Holy Ghost.” </a:t>
            </a:r>
            <a:endParaRPr lang="en-US" dirty="0">
              <a:solidFill>
                <a:schemeClr val="bg1"/>
              </a:solidFill>
            </a:endParaRPr>
          </a:p>
        </p:txBody>
      </p:sp>
      <p:sp>
        <p:nvSpPr>
          <p:cNvPr id="6" name="Rectangle 5"/>
          <p:cNvSpPr/>
          <p:nvPr/>
        </p:nvSpPr>
        <p:spPr>
          <a:xfrm>
            <a:off x="6096000" y="6401791"/>
            <a:ext cx="6096000" cy="369332"/>
          </a:xfrm>
          <a:prstGeom prst="rect">
            <a:avLst/>
          </a:prstGeom>
        </p:spPr>
        <p:txBody>
          <a:bodyPr>
            <a:spAutoFit/>
          </a:bodyPr>
          <a:lstStyle/>
          <a:p>
            <a:pPr algn="r"/>
            <a:r>
              <a:rPr lang="en-US" dirty="0">
                <a:solidFill>
                  <a:schemeClr val="bg1"/>
                </a:solidFill>
                <a:latin typeface="Open Sans"/>
              </a:rPr>
              <a:t>(9)</a:t>
            </a:r>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11" y="354311"/>
            <a:ext cx="1050225" cy="1320580"/>
          </a:xfrm>
          <a:prstGeom prst="rect">
            <a:avLst/>
          </a:prstGeom>
        </p:spPr>
      </p:pic>
      <p:pic>
        <p:nvPicPr>
          <p:cNvPr id="8" name="Picture 7">
            <a:extLst>
              <a:ext uri="{FF2B5EF4-FFF2-40B4-BE49-F238E27FC236}">
                <a16:creationId xmlns:a16="http://schemas.microsoft.com/office/drawing/2014/main" id="{B6D0E507-11B7-4AB3-BA66-F09040666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7399" y="1641218"/>
            <a:ext cx="2419350" cy="3067050"/>
          </a:xfrm>
          <a:prstGeom prst="rect">
            <a:avLst/>
          </a:prstGeom>
        </p:spPr>
      </p:pic>
    </p:spTree>
    <p:extLst>
      <p:ext uri="{BB962C8B-B14F-4D97-AF65-F5344CB8AC3E}">
        <p14:creationId xmlns:p14="http://schemas.microsoft.com/office/powerpoint/2010/main" val="68541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3920" y="0"/>
            <a:ext cx="10797766" cy="769441"/>
          </a:xfrm>
          <a:prstGeom prst="rect">
            <a:avLst/>
          </a:prstGeom>
          <a:noFill/>
        </p:spPr>
        <p:txBody>
          <a:bodyPr wrap="square" rtlCol="0">
            <a:spAutoFit/>
          </a:bodyPr>
          <a:lstStyle/>
          <a:p>
            <a:pPr algn="ctr"/>
            <a:r>
              <a:rPr lang="en-US" sz="4400" dirty="0">
                <a:solidFill>
                  <a:schemeClr val="bg1"/>
                </a:solidFill>
                <a:latin typeface="Nyala" panose="02000504070300020003" pitchFamily="2" charset="0"/>
                <a:ea typeface="Wednesday" pitchFamily="2" charset="0"/>
              </a:rPr>
              <a:t>Hold Fast To That Which is Good</a:t>
            </a:r>
          </a:p>
        </p:txBody>
      </p:sp>
      <p:sp>
        <p:nvSpPr>
          <p:cNvPr id="2" name="Rectangle 1"/>
          <p:cNvSpPr/>
          <p:nvPr/>
        </p:nvSpPr>
        <p:spPr>
          <a:xfrm>
            <a:off x="78464" y="6410350"/>
            <a:ext cx="6096000" cy="369332"/>
          </a:xfrm>
          <a:prstGeom prst="rect">
            <a:avLst/>
          </a:prstGeom>
        </p:spPr>
        <p:txBody>
          <a:bodyPr>
            <a:spAutoFit/>
          </a:bodyPr>
          <a:lstStyle/>
          <a:p>
            <a:r>
              <a:rPr lang="en-US" dirty="0">
                <a:solidFill>
                  <a:schemeClr val="bg1"/>
                </a:solidFill>
              </a:rPr>
              <a:t>1 Thessalonians 5:16-21</a:t>
            </a:r>
            <a:endParaRPr lang="en-US" dirty="0"/>
          </a:p>
        </p:txBody>
      </p:sp>
      <p:sp>
        <p:nvSpPr>
          <p:cNvPr id="3" name="Rectangle 2"/>
          <p:cNvSpPr/>
          <p:nvPr/>
        </p:nvSpPr>
        <p:spPr>
          <a:xfrm>
            <a:off x="1581338" y="1237348"/>
            <a:ext cx="6096000" cy="1477328"/>
          </a:xfrm>
          <a:prstGeom prst="rect">
            <a:avLst/>
          </a:prstGeom>
        </p:spPr>
        <p:txBody>
          <a:bodyPr>
            <a:spAutoFit/>
          </a:bodyPr>
          <a:lstStyle/>
          <a:p>
            <a:r>
              <a:rPr lang="en-US" dirty="0">
                <a:solidFill>
                  <a:schemeClr val="bg1"/>
                </a:solidFill>
              </a:rPr>
              <a:t>Paul Speaking to the Thessalonians:</a:t>
            </a:r>
          </a:p>
          <a:p>
            <a:r>
              <a:rPr lang="en-US" dirty="0">
                <a:solidFill>
                  <a:schemeClr val="bg1"/>
                </a:solidFill>
              </a:rPr>
              <a:t>‘Now that you are members of the Church, that you have come in at the gate of repentance and baptism, press forward to the end and do the things that will enable you to be saved in the everlasting kingdom of the Father’” (</a:t>
            </a:r>
            <a:r>
              <a:rPr lang="en-US" i="1" dirty="0">
                <a:solidFill>
                  <a:schemeClr val="bg1"/>
                </a:solidFill>
              </a:rPr>
              <a:t>6)</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612" y="1156769"/>
            <a:ext cx="1019799" cy="1423469"/>
          </a:xfrm>
          <a:prstGeom prst="rect">
            <a:avLst/>
          </a:prstGeom>
        </p:spPr>
      </p:pic>
      <p:grpSp>
        <p:nvGrpSpPr>
          <p:cNvPr id="36" name="Group 35"/>
          <p:cNvGrpSpPr/>
          <p:nvPr/>
        </p:nvGrpSpPr>
        <p:grpSpPr>
          <a:xfrm>
            <a:off x="4932629" y="2904654"/>
            <a:ext cx="5078994" cy="2701276"/>
            <a:chOff x="3493128" y="2850333"/>
            <a:chExt cx="5078994" cy="2701276"/>
          </a:xfrm>
        </p:grpSpPr>
        <p:grpSp>
          <p:nvGrpSpPr>
            <p:cNvPr id="12" name="Group 11"/>
            <p:cNvGrpSpPr/>
            <p:nvPr/>
          </p:nvGrpSpPr>
          <p:grpSpPr>
            <a:xfrm>
              <a:off x="3847723" y="2850333"/>
              <a:ext cx="4128380" cy="2701276"/>
              <a:chOff x="-107133" y="3974472"/>
              <a:chExt cx="4128380" cy="2701276"/>
            </a:xfrm>
          </p:grpSpPr>
          <p:sp>
            <p:nvSpPr>
              <p:cNvPr id="15" name="Rectangle: Rounded Corners 14"/>
              <p:cNvSpPr/>
              <p:nvPr/>
            </p:nvSpPr>
            <p:spPr>
              <a:xfrm rot="1746613">
                <a:off x="1679400" y="5803509"/>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rot="20224037">
                <a:off x="2103404" y="5783893"/>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7133" y="3974472"/>
                <a:ext cx="4128380" cy="2055135"/>
                <a:chOff x="-107133" y="3974472"/>
                <a:chExt cx="4128380" cy="2055135"/>
              </a:xfrm>
            </p:grpSpPr>
            <p:sp>
              <p:nvSpPr>
                <p:cNvPr id="18" name="Oval 17"/>
                <p:cNvSpPr/>
                <p:nvPr/>
              </p:nvSpPr>
              <p:spPr>
                <a:xfrm>
                  <a:off x="1702052" y="3974472"/>
                  <a:ext cx="715223" cy="7242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a:off x="1846907" y="4753069"/>
                  <a:ext cx="389299" cy="127653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rot="5400000">
                  <a:off x="1940735" y="4272260"/>
                  <a:ext cx="231322" cy="119757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p:cNvSpPr/>
                <p:nvPr/>
              </p:nvSpPr>
              <p:spPr>
                <a:xfrm>
                  <a:off x="1442500" y="4081842"/>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2436872" y="4098440"/>
                  <a:ext cx="231322" cy="87223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cxnSpLocks/>
                </p:cNvCxnSpPr>
                <p:nvPr/>
              </p:nvCxnSpPr>
              <p:spPr>
                <a:xfrm flipV="1">
                  <a:off x="-107133" y="4202317"/>
                  <a:ext cx="4128380" cy="181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7" name="Straight Connector 26"/>
            <p:cNvCxnSpPr>
              <a:cxnSpLocks/>
              <a:stCxn id="25" idx="0"/>
            </p:cNvCxnSpPr>
            <p:nvPr/>
          </p:nvCxnSpPr>
          <p:spPr>
            <a:xfrm flipV="1">
              <a:off x="4316994" y="3096285"/>
              <a:ext cx="1509" cy="11120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cxnSpLocks/>
            </p:cNvCxnSpPr>
            <p:nvPr/>
          </p:nvCxnSpPr>
          <p:spPr>
            <a:xfrm flipH="1" flipV="1">
              <a:off x="7766365" y="3112883"/>
              <a:ext cx="1508" cy="11512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494637" y="3621387"/>
              <a:ext cx="1647731" cy="369332"/>
            </a:xfrm>
            <a:prstGeom prst="rect">
              <a:avLst/>
            </a:prstGeom>
            <a:solidFill>
              <a:srgbClr val="FFFF00"/>
            </a:solidFill>
          </p:spPr>
          <p:txBody>
            <a:bodyPr wrap="square" rtlCol="0">
              <a:spAutoFit/>
            </a:bodyPr>
            <a:lstStyle/>
            <a:p>
              <a:pPr algn="ctr"/>
              <a:r>
                <a:rPr lang="en-US" dirty="0"/>
                <a:t>Pray always</a:t>
              </a:r>
            </a:p>
          </p:txBody>
        </p:sp>
        <p:sp>
          <p:nvSpPr>
            <p:cNvPr id="24" name="TextBox 23"/>
            <p:cNvSpPr txBox="1"/>
            <p:nvPr/>
          </p:nvSpPr>
          <p:spPr>
            <a:xfrm>
              <a:off x="6924391" y="3619878"/>
              <a:ext cx="1647731" cy="369332"/>
            </a:xfrm>
            <a:prstGeom prst="rect">
              <a:avLst/>
            </a:prstGeom>
            <a:solidFill>
              <a:srgbClr val="FFFF00"/>
            </a:solidFill>
          </p:spPr>
          <p:txBody>
            <a:bodyPr wrap="square" rtlCol="0">
              <a:spAutoFit/>
            </a:bodyPr>
            <a:lstStyle/>
            <a:p>
              <a:pPr algn="ctr"/>
              <a:r>
                <a:rPr lang="en-US" dirty="0"/>
                <a:t>Give Thanks</a:t>
              </a:r>
            </a:p>
          </p:txBody>
        </p:sp>
        <p:sp>
          <p:nvSpPr>
            <p:cNvPr id="25" name="TextBox 24"/>
            <p:cNvSpPr txBox="1"/>
            <p:nvPr/>
          </p:nvSpPr>
          <p:spPr>
            <a:xfrm>
              <a:off x="3493128" y="4208353"/>
              <a:ext cx="1647731" cy="646331"/>
            </a:xfrm>
            <a:prstGeom prst="rect">
              <a:avLst/>
            </a:prstGeom>
            <a:solidFill>
              <a:srgbClr val="FFFF00"/>
            </a:solidFill>
          </p:spPr>
          <p:txBody>
            <a:bodyPr wrap="square" rtlCol="0">
              <a:spAutoFit/>
            </a:bodyPr>
            <a:lstStyle/>
            <a:p>
              <a:pPr algn="ctr"/>
              <a:r>
                <a:rPr lang="en-US" dirty="0"/>
                <a:t>Utilize the Holy Ghost</a:t>
              </a:r>
            </a:p>
          </p:txBody>
        </p:sp>
        <p:sp>
          <p:nvSpPr>
            <p:cNvPr id="26" name="TextBox 25"/>
            <p:cNvSpPr txBox="1"/>
            <p:nvPr/>
          </p:nvSpPr>
          <p:spPr>
            <a:xfrm>
              <a:off x="6915338" y="4271727"/>
              <a:ext cx="1647731" cy="923330"/>
            </a:xfrm>
            <a:prstGeom prst="rect">
              <a:avLst/>
            </a:prstGeom>
            <a:solidFill>
              <a:srgbClr val="FFFF00"/>
            </a:solidFill>
          </p:spPr>
          <p:txBody>
            <a:bodyPr wrap="square" rtlCol="0">
              <a:spAutoFit/>
            </a:bodyPr>
            <a:lstStyle/>
            <a:p>
              <a:pPr algn="ctr"/>
              <a:r>
                <a:rPr lang="en-US" dirty="0"/>
                <a:t>Take advice from the Prophets</a:t>
              </a:r>
            </a:p>
          </p:txBody>
        </p:sp>
      </p:grpSp>
    </p:spTree>
    <p:extLst>
      <p:ext uri="{BB962C8B-B14F-4D97-AF65-F5344CB8AC3E}">
        <p14:creationId xmlns:p14="http://schemas.microsoft.com/office/powerpoint/2010/main" val="30555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63920" y="0"/>
            <a:ext cx="10797766" cy="646331"/>
          </a:xfrm>
          <a:prstGeom prst="rect">
            <a:avLst/>
          </a:prstGeom>
          <a:noFill/>
        </p:spPr>
        <p:txBody>
          <a:bodyPr wrap="square" rtlCol="0">
            <a:spAutoFit/>
          </a:bodyPr>
          <a:lstStyle/>
          <a:p>
            <a:pPr algn="ctr"/>
            <a:r>
              <a:rPr lang="en-US" sz="3600" dirty="0">
                <a:solidFill>
                  <a:schemeClr val="bg1"/>
                </a:solidFill>
                <a:latin typeface="Nyala" panose="02000504070300020003" pitchFamily="2" charset="0"/>
                <a:ea typeface="Wednesday" pitchFamily="2" charset="0"/>
              </a:rPr>
              <a:t>Abstain From the Appearance of Evil</a:t>
            </a:r>
          </a:p>
        </p:txBody>
      </p:sp>
      <p:sp>
        <p:nvSpPr>
          <p:cNvPr id="2" name="Rectangle 1"/>
          <p:cNvSpPr/>
          <p:nvPr/>
        </p:nvSpPr>
        <p:spPr>
          <a:xfrm>
            <a:off x="78464" y="6410350"/>
            <a:ext cx="6096000" cy="369332"/>
          </a:xfrm>
          <a:prstGeom prst="rect">
            <a:avLst/>
          </a:prstGeom>
        </p:spPr>
        <p:txBody>
          <a:bodyPr>
            <a:spAutoFit/>
          </a:bodyPr>
          <a:lstStyle/>
          <a:p>
            <a:r>
              <a:rPr lang="en-US" dirty="0">
                <a:solidFill>
                  <a:schemeClr val="bg1"/>
                </a:solidFill>
              </a:rPr>
              <a:t>1 Thessalonians 5:22</a:t>
            </a:r>
            <a:endParaRPr lang="en-US" dirty="0"/>
          </a:p>
        </p:txBody>
      </p:sp>
      <p:sp>
        <p:nvSpPr>
          <p:cNvPr id="3" name="Rectangle 2"/>
          <p:cNvSpPr/>
          <p:nvPr/>
        </p:nvSpPr>
        <p:spPr>
          <a:xfrm>
            <a:off x="2088332" y="2079321"/>
            <a:ext cx="6096000" cy="2862322"/>
          </a:xfrm>
          <a:prstGeom prst="rect">
            <a:avLst/>
          </a:prstGeom>
        </p:spPr>
        <p:txBody>
          <a:bodyPr>
            <a:spAutoFit/>
          </a:bodyPr>
          <a:lstStyle/>
          <a:p>
            <a:r>
              <a:rPr lang="en-US" dirty="0">
                <a:solidFill>
                  <a:schemeClr val="bg1"/>
                </a:solidFill>
              </a:rPr>
              <a:t>“I strongly urge you that if there is any question in your minds or hearts about whether your personal conduct is right or wrong, don’t do it. </a:t>
            </a:r>
          </a:p>
          <a:p>
            <a:endParaRPr lang="en-US" dirty="0">
              <a:solidFill>
                <a:schemeClr val="bg1"/>
              </a:solidFill>
            </a:endParaRPr>
          </a:p>
          <a:p>
            <a:r>
              <a:rPr lang="en-US" dirty="0">
                <a:solidFill>
                  <a:schemeClr val="bg1"/>
                </a:solidFill>
              </a:rPr>
              <a:t>It is the responsibility of the prophets of God to teach the word of God, not to spell out every jot and tittle of human conduct. </a:t>
            </a:r>
          </a:p>
          <a:p>
            <a:endParaRPr lang="en-US" dirty="0">
              <a:solidFill>
                <a:schemeClr val="bg1"/>
              </a:solidFill>
            </a:endParaRPr>
          </a:p>
          <a:p>
            <a:r>
              <a:rPr lang="en-US" dirty="0">
                <a:solidFill>
                  <a:schemeClr val="bg1"/>
                </a:solidFill>
              </a:rPr>
              <a:t>If we are conscientiously trying to avoid not only evil but the very appearance of evil, we will act for ourselves and not be acted upon.” (10)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67" y="955518"/>
            <a:ext cx="1581150" cy="1905000"/>
          </a:xfrm>
          <a:prstGeom prst="rect">
            <a:avLst/>
          </a:prstGeom>
        </p:spPr>
      </p:pic>
      <p:grpSp>
        <p:nvGrpSpPr>
          <p:cNvPr id="9" name="Group 8"/>
          <p:cNvGrpSpPr/>
          <p:nvPr/>
        </p:nvGrpSpPr>
        <p:grpSpPr>
          <a:xfrm>
            <a:off x="8716224" y="1124139"/>
            <a:ext cx="2209800" cy="2590742"/>
            <a:chOff x="4648200" y="3505200"/>
            <a:chExt cx="2209800" cy="2590742"/>
          </a:xfrm>
        </p:grpSpPr>
        <p:grpSp>
          <p:nvGrpSpPr>
            <p:cNvPr id="10" name="Group 9"/>
            <p:cNvGrpSpPr/>
            <p:nvPr/>
          </p:nvGrpSpPr>
          <p:grpSpPr>
            <a:xfrm>
              <a:off x="4648200" y="3505200"/>
              <a:ext cx="2209800" cy="2209800"/>
              <a:chOff x="4648200" y="3505200"/>
              <a:chExt cx="2209800" cy="2209800"/>
            </a:xfrm>
          </p:grpSpPr>
          <p:sp>
            <p:nvSpPr>
              <p:cNvPr id="14" name="Oval 13"/>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768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91200" y="3886200"/>
                <a:ext cx="838200" cy="59871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 name="Arc 11"/>
            <p:cNvSpPr/>
            <p:nvPr/>
          </p:nvSpPr>
          <p:spPr>
            <a:xfrm rot="19201365">
              <a:off x="5307929" y="50473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 name="Group 5"/>
          <p:cNvGrpSpPr/>
          <p:nvPr/>
        </p:nvGrpSpPr>
        <p:grpSpPr>
          <a:xfrm>
            <a:off x="8769036" y="3739083"/>
            <a:ext cx="2209800" cy="2209800"/>
            <a:chOff x="8769036" y="3521799"/>
            <a:chExt cx="2209800" cy="2209800"/>
          </a:xfrm>
        </p:grpSpPr>
        <p:grpSp>
          <p:nvGrpSpPr>
            <p:cNvPr id="19" name="Group 18"/>
            <p:cNvGrpSpPr/>
            <p:nvPr/>
          </p:nvGrpSpPr>
          <p:grpSpPr>
            <a:xfrm>
              <a:off x="8769036" y="3521799"/>
              <a:ext cx="2209800" cy="2209800"/>
              <a:chOff x="4648200" y="3505200"/>
              <a:chExt cx="2209800" cy="2209800"/>
            </a:xfrm>
          </p:grpSpPr>
          <p:sp>
            <p:nvSpPr>
              <p:cNvPr id="21" name="Oval 20"/>
              <p:cNvSpPr/>
              <p:nvPr/>
            </p:nvSpPr>
            <p:spPr>
              <a:xfrm>
                <a:off x="4648200" y="3505200"/>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76800" y="3886200"/>
                <a:ext cx="838200" cy="598714"/>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91200" y="3886200"/>
                <a:ext cx="838200" cy="598714"/>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rot="19201365">
                <a:off x="5155529" y="4132949"/>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Arc 19"/>
            <p:cNvSpPr/>
            <p:nvPr/>
          </p:nvSpPr>
          <p:spPr>
            <a:xfrm rot="2398635" flipV="1">
              <a:off x="9292963" y="420386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0518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26"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par>
                                <p:cTn id="27" presetID="26" presetClass="exit" presetSubtype="0" fill="hold" nodeType="withEffect">
                                  <p:stCondLst>
                                    <p:cond delay="0"/>
                                  </p:stCondLst>
                                  <p:childTnLst>
                                    <p:animEffect transition="out" filter="wipe(down)">
                                      <p:cBhvr>
                                        <p:cTn id="28" dur="180" accel="50000">
                                          <p:stCondLst>
                                            <p:cond delay="1820"/>
                                          </p:stCondLst>
                                        </p:cTn>
                                        <p:tgtEl>
                                          <p:spTgt spid="9"/>
                                        </p:tgtEl>
                                      </p:cBhvr>
                                    </p:animEffect>
                                    <p:anim calcmode="lin" valueType="num">
                                      <p:cBhvr>
                                        <p:cTn id="29"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30"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31"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5"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36" dur="26">
                                          <p:stCondLst>
                                            <p:cond delay="620"/>
                                          </p:stCondLst>
                                        </p:cTn>
                                        <p:tgtEl>
                                          <p:spTgt spid="9"/>
                                        </p:tgtEl>
                                      </p:cBhvr>
                                      <p:to x="100000" y="60000"/>
                                    </p:animScale>
                                    <p:animScale>
                                      <p:cBhvr>
                                        <p:cTn id="37" dur="166" decel="50000">
                                          <p:stCondLst>
                                            <p:cond delay="64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set>
                                      <p:cBhvr>
                                        <p:cTn id="44"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464" y="6410350"/>
            <a:ext cx="6096000" cy="369332"/>
          </a:xfrm>
          <a:prstGeom prst="rect">
            <a:avLst/>
          </a:prstGeom>
        </p:spPr>
        <p:txBody>
          <a:bodyPr>
            <a:spAutoFit/>
          </a:bodyPr>
          <a:lstStyle/>
          <a:p>
            <a:r>
              <a:rPr lang="en-US" dirty="0">
                <a:solidFill>
                  <a:schemeClr val="bg1"/>
                </a:solidFill>
              </a:rPr>
              <a:t>1 Thessalonians 5:23</a:t>
            </a:r>
            <a:endParaRPr lang="en-US" dirty="0"/>
          </a:p>
        </p:txBody>
      </p:sp>
      <p:sp>
        <p:nvSpPr>
          <p:cNvPr id="3" name="Rectangle 2"/>
          <p:cNvSpPr/>
          <p:nvPr/>
        </p:nvSpPr>
        <p:spPr>
          <a:xfrm>
            <a:off x="4626319" y="1273562"/>
            <a:ext cx="6580397" cy="3539430"/>
          </a:xfrm>
          <a:prstGeom prst="rect">
            <a:avLst/>
          </a:prstGeom>
        </p:spPr>
        <p:txBody>
          <a:bodyPr wrap="square">
            <a:spAutoFit/>
          </a:bodyPr>
          <a:lstStyle/>
          <a:p>
            <a:r>
              <a:rPr lang="en-US" sz="3200" i="1" dirty="0">
                <a:solidFill>
                  <a:schemeClr val="bg1"/>
                </a:solidFill>
                <a:latin typeface="Open Sans"/>
              </a:rPr>
              <a:t>Paul’s promise is that if we do this, then God will sanctify us. Such sanctification, or cleansing, then makes it possible for our “whole spirit and soul and body [to] be preserved blameless unto the coming of our Lord Jesus Christ.” </a:t>
            </a:r>
            <a:endParaRPr lang="en-US" sz="3200" dirty="0">
              <a:solidFill>
                <a:schemeClr val="bg1"/>
              </a:solidFill>
            </a:endParaRPr>
          </a:p>
        </p:txBody>
      </p:sp>
      <p:sp>
        <p:nvSpPr>
          <p:cNvPr id="25" name="Rectangle 24"/>
          <p:cNvSpPr/>
          <p:nvPr/>
        </p:nvSpPr>
        <p:spPr>
          <a:xfrm>
            <a:off x="6025082" y="6488668"/>
            <a:ext cx="6096000" cy="369332"/>
          </a:xfrm>
          <a:prstGeom prst="rect">
            <a:avLst/>
          </a:prstGeom>
        </p:spPr>
        <p:txBody>
          <a:bodyPr>
            <a:spAutoFit/>
          </a:bodyPr>
          <a:lstStyle/>
          <a:p>
            <a:pPr algn="r"/>
            <a:r>
              <a:rPr lang="en-US" dirty="0">
                <a:solidFill>
                  <a:schemeClr val="bg1"/>
                </a:solidFill>
              </a:rPr>
              <a:t>(8)</a:t>
            </a:r>
            <a:endParaRPr lang="en-US" dirty="0"/>
          </a:p>
        </p:txBody>
      </p:sp>
      <p:grpSp>
        <p:nvGrpSpPr>
          <p:cNvPr id="26" name="Group 25"/>
          <p:cNvGrpSpPr/>
          <p:nvPr/>
        </p:nvGrpSpPr>
        <p:grpSpPr>
          <a:xfrm>
            <a:off x="1083400" y="1732406"/>
            <a:ext cx="3050721" cy="2895600"/>
            <a:chOff x="1273520" y="3003488"/>
            <a:chExt cx="3050721" cy="2895600"/>
          </a:xfrm>
        </p:grpSpPr>
        <p:pic>
          <p:nvPicPr>
            <p:cNvPr id="27" name="Picture 2" descr="Image result for ancient rome"/>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1273520" y="3003488"/>
              <a:ext cx="3050721" cy="2895600"/>
              <a:chOff x="304800" y="3429000"/>
              <a:chExt cx="3050721" cy="2895600"/>
            </a:xfrm>
          </p:grpSpPr>
          <p:grpSp>
            <p:nvGrpSpPr>
              <p:cNvPr id="29" name="Group 28"/>
              <p:cNvGrpSpPr/>
              <p:nvPr/>
            </p:nvGrpSpPr>
            <p:grpSpPr>
              <a:xfrm rot="2107423">
                <a:off x="1281104" y="3790950"/>
                <a:ext cx="376315" cy="879933"/>
                <a:chOff x="7696200" y="914400"/>
                <a:chExt cx="685800" cy="2438400"/>
              </a:xfrm>
            </p:grpSpPr>
            <p:sp>
              <p:nvSpPr>
                <p:cNvPr id="61" name="Moon 6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9262140" flipH="1">
                <a:off x="1950772" y="3835879"/>
                <a:ext cx="376315" cy="801380"/>
                <a:chOff x="7696200" y="914400"/>
                <a:chExt cx="685800" cy="2438400"/>
              </a:xfrm>
            </p:grpSpPr>
            <p:sp>
              <p:nvSpPr>
                <p:cNvPr id="57" name="Moon 5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rapezoid 30"/>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39"/>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7"/>
              <p:cNvGrpSpPr/>
              <p:nvPr/>
            </p:nvGrpSpPr>
            <p:grpSpPr>
              <a:xfrm>
                <a:off x="2028864" y="5256478"/>
                <a:ext cx="248519" cy="434702"/>
                <a:chOff x="2438400" y="402137"/>
                <a:chExt cx="2514600" cy="4398463"/>
              </a:xfrm>
            </p:grpSpPr>
            <p:sp>
              <p:nvSpPr>
                <p:cNvPr id="53"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Wave 50"/>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ame 51"/>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9847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True or False</a:t>
            </a:r>
            <a:endParaRPr lang="en-US" sz="4800" dirty="0">
              <a:solidFill>
                <a:schemeClr val="bg1"/>
              </a:solidFill>
              <a:latin typeface="Nyala" panose="02000504070300020003" pitchFamily="2" charset="0"/>
              <a:ea typeface="Wednesday" pitchFamily="2" charset="0"/>
            </a:endParaRPr>
          </a:p>
        </p:txBody>
      </p:sp>
      <p:sp>
        <p:nvSpPr>
          <p:cNvPr id="2" name="Rectangle 1"/>
          <p:cNvSpPr/>
          <p:nvPr/>
        </p:nvSpPr>
        <p:spPr>
          <a:xfrm>
            <a:off x="277639" y="1105019"/>
            <a:ext cx="6992293" cy="1569660"/>
          </a:xfrm>
          <a:prstGeom prst="rect">
            <a:avLst/>
          </a:prstGeom>
        </p:spPr>
        <p:txBody>
          <a:bodyPr wrap="square">
            <a:spAutoFit/>
          </a:bodyPr>
          <a:lstStyle/>
          <a:p>
            <a:pPr fontAlgn="base"/>
            <a:r>
              <a:rPr lang="en-US" sz="3200" dirty="0">
                <a:solidFill>
                  <a:schemeClr val="bg1"/>
                </a:solidFill>
                <a:effectLst>
                  <a:glow rad="139700">
                    <a:schemeClr val="accent2">
                      <a:satMod val="175000"/>
                      <a:alpha val="40000"/>
                    </a:schemeClr>
                  </a:glow>
                </a:effectLst>
              </a:rPr>
              <a:t>1. The faithful Saints who die before the Second Coming will not be resurrected until the end of the Millennium.</a:t>
            </a:r>
          </a:p>
        </p:txBody>
      </p:sp>
      <p:sp>
        <p:nvSpPr>
          <p:cNvPr id="3" name="Rectangle 2"/>
          <p:cNvSpPr/>
          <p:nvPr/>
        </p:nvSpPr>
        <p:spPr>
          <a:xfrm>
            <a:off x="3376943" y="3024354"/>
            <a:ext cx="6844420" cy="1569660"/>
          </a:xfrm>
          <a:prstGeom prst="rect">
            <a:avLst/>
          </a:prstGeom>
        </p:spPr>
        <p:txBody>
          <a:bodyPr wrap="square">
            <a:spAutoFit/>
          </a:bodyPr>
          <a:lstStyle/>
          <a:p>
            <a:pPr fontAlgn="base"/>
            <a:r>
              <a:rPr lang="en-US" sz="3200" dirty="0">
                <a:solidFill>
                  <a:schemeClr val="bg1"/>
                </a:solidFill>
                <a:effectLst>
                  <a:glow rad="139700">
                    <a:schemeClr val="accent6">
                      <a:satMod val="175000"/>
                      <a:alpha val="40000"/>
                    </a:schemeClr>
                  </a:glow>
                </a:effectLst>
              </a:rPr>
              <a:t>2. The faithful Saints who are alive at the Second Coming will be caught up to meet Christ when He comes.</a:t>
            </a:r>
          </a:p>
        </p:txBody>
      </p:sp>
      <p:sp>
        <p:nvSpPr>
          <p:cNvPr id="4" name="Rectangle 3"/>
          <p:cNvSpPr/>
          <p:nvPr/>
        </p:nvSpPr>
        <p:spPr>
          <a:xfrm>
            <a:off x="5878717" y="5314881"/>
            <a:ext cx="6096000" cy="1077218"/>
          </a:xfrm>
          <a:prstGeom prst="rect">
            <a:avLst/>
          </a:prstGeom>
        </p:spPr>
        <p:txBody>
          <a:bodyPr>
            <a:spAutoFit/>
          </a:bodyPr>
          <a:lstStyle/>
          <a:p>
            <a:r>
              <a:rPr lang="en-US" sz="3200" dirty="0">
                <a:solidFill>
                  <a:schemeClr val="bg1"/>
                </a:solidFill>
                <a:effectLst>
                  <a:glow rad="101600">
                    <a:srgbClr val="92D050">
                      <a:alpha val="60000"/>
                    </a:srgbClr>
                  </a:glow>
                </a:effectLst>
              </a:rPr>
              <a:t>3. The Second Coming will surprise everyone as a thief in the night.</a:t>
            </a:r>
            <a:endParaRPr lang="en-US" sz="3200" dirty="0">
              <a:effectLst>
                <a:glow rad="101600">
                  <a:srgbClr val="92D050">
                    <a:alpha val="60000"/>
                  </a:srgbClr>
                </a:glow>
              </a:effectLst>
            </a:endParaRPr>
          </a:p>
        </p:txBody>
      </p:sp>
      <p:sp>
        <p:nvSpPr>
          <p:cNvPr id="6" name="Rectangle 5"/>
          <p:cNvSpPr/>
          <p:nvPr/>
        </p:nvSpPr>
        <p:spPr>
          <a:xfrm rot="20067334">
            <a:off x="1114233" y="2514662"/>
            <a:ext cx="9420336" cy="1569660"/>
          </a:xfrm>
          <a:prstGeom prst="rect">
            <a:avLst/>
          </a:prstGeom>
          <a:noFill/>
        </p:spPr>
        <p:txBody>
          <a:bodyPr wrap="none" lIns="91440" tIns="45720" rIns="91440" bIns="45720">
            <a:spAutoFit/>
          </a:bodyPr>
          <a:lstStyle/>
          <a:p>
            <a:pPr algn="ctr"/>
            <a:r>
              <a:rPr lang="en-US" sz="9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Don’t Answer Yet!</a:t>
            </a:r>
          </a:p>
        </p:txBody>
      </p:sp>
    </p:spTree>
    <p:extLst>
      <p:ext uri="{BB962C8B-B14F-4D97-AF65-F5344CB8AC3E}">
        <p14:creationId xmlns:p14="http://schemas.microsoft.com/office/powerpoint/2010/main" val="7943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When He Comes Again Primary Children’s Songbook</a:t>
            </a:r>
          </a:p>
          <a:p>
            <a:endParaRPr lang="en-US" i="1" dirty="0">
              <a:solidFill>
                <a:schemeClr val="bg1"/>
              </a:solidFill>
            </a:endParaRPr>
          </a:p>
          <a:p>
            <a:r>
              <a:rPr lang="en-US" i="1" dirty="0">
                <a:solidFill>
                  <a:schemeClr val="bg1"/>
                </a:solidFill>
              </a:rPr>
              <a:t>Video: </a:t>
            </a:r>
          </a:p>
          <a:p>
            <a:r>
              <a:rPr lang="en-US" b="1" dirty="0">
                <a:solidFill>
                  <a:schemeClr val="bg1"/>
                </a:solidFill>
              </a:rPr>
              <a:t>Preparation for the Second Coming</a:t>
            </a:r>
            <a:r>
              <a:rPr lang="en-US" dirty="0">
                <a:solidFill>
                  <a:schemeClr val="bg1"/>
                </a:solidFill>
              </a:rPr>
              <a:t> (2:14)</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46</a:t>
            </a:r>
          </a:p>
          <a:p>
            <a:pPr marL="342900" indent="-342900">
              <a:buFontTx/>
              <a:buAutoNum type="arabicPeriod"/>
            </a:pPr>
            <a:r>
              <a:rPr lang="en-US" dirty="0">
                <a:solidFill>
                  <a:schemeClr val="bg1"/>
                </a:solidFill>
              </a:rPr>
              <a:t>Elder Neal A. Maxwell (“</a:t>
            </a:r>
            <a:r>
              <a:rPr lang="en-US" dirty="0" err="1">
                <a:solidFill>
                  <a:schemeClr val="bg1"/>
                </a:solidFill>
              </a:rPr>
              <a:t>Premortality</a:t>
            </a:r>
            <a:r>
              <a:rPr lang="en-US" dirty="0">
                <a:solidFill>
                  <a:schemeClr val="bg1"/>
                </a:solidFill>
              </a:rPr>
              <a:t>, a Glorious Reality,”</a:t>
            </a:r>
            <a:r>
              <a:rPr lang="en-US" i="1" dirty="0">
                <a:solidFill>
                  <a:schemeClr val="bg1"/>
                </a:solidFill>
              </a:rPr>
              <a:t> Ensign,</a:t>
            </a:r>
            <a:r>
              <a:rPr lang="en-US" dirty="0">
                <a:solidFill>
                  <a:schemeClr val="bg1"/>
                </a:solidFill>
              </a:rPr>
              <a:t> Nov. 1985, 15).</a:t>
            </a:r>
          </a:p>
          <a:p>
            <a:pPr marL="342900" indent="-342900">
              <a:buFontTx/>
              <a:buAutoNum type="arabicPeriod"/>
            </a:pPr>
            <a:r>
              <a:rPr lang="en-US" dirty="0">
                <a:solidFill>
                  <a:schemeClr val="bg1"/>
                </a:solidFill>
              </a:rPr>
              <a:t>President Spencer W. Kimball (</a:t>
            </a:r>
            <a:r>
              <a:rPr lang="en-US" i="1" dirty="0">
                <a:solidFill>
                  <a:schemeClr val="bg1"/>
                </a:solidFill>
              </a:rPr>
              <a:t>The Teachings of Spencer W. Kimball, </a:t>
            </a:r>
            <a:r>
              <a:rPr lang="en-US" dirty="0">
                <a:solidFill>
                  <a:schemeClr val="bg1"/>
                </a:solidFill>
              </a:rPr>
              <a:t>edited by Edward L. Kimball [Salt Lake City: </a:t>
            </a:r>
            <a:r>
              <a:rPr lang="en-US" dirty="0" err="1">
                <a:solidFill>
                  <a:schemeClr val="bg1"/>
                </a:solidFill>
              </a:rPr>
              <a:t>Bookcraft</a:t>
            </a:r>
            <a:r>
              <a:rPr lang="en-US" dirty="0">
                <a:solidFill>
                  <a:schemeClr val="bg1"/>
                </a:solidFill>
              </a:rPr>
              <a:t>, 1982], 265.); (</a:t>
            </a:r>
            <a:r>
              <a:rPr lang="en-US" i="1" dirty="0">
                <a:solidFill>
                  <a:schemeClr val="bg1"/>
                </a:solidFill>
              </a:rPr>
              <a:t>Miracle of Forgiveness</a:t>
            </a:r>
            <a:r>
              <a:rPr lang="en-US" dirty="0">
                <a:solidFill>
                  <a:schemeClr val="bg1"/>
                </a:solidFill>
              </a:rPr>
              <a:t>, chap. 2)</a:t>
            </a:r>
          </a:p>
          <a:p>
            <a:pPr marL="342900" indent="-342900">
              <a:buFontTx/>
              <a:buAutoNum type="arabicPeriod"/>
            </a:pPr>
            <a:r>
              <a:rPr lang="en-US" dirty="0">
                <a:solidFill>
                  <a:schemeClr val="bg1"/>
                </a:solidFill>
              </a:rPr>
              <a:t>Elder Bruce D. Porter (“Building the Kingdom,”</a:t>
            </a:r>
            <a:r>
              <a:rPr lang="en-US" i="1" dirty="0">
                <a:solidFill>
                  <a:schemeClr val="bg1"/>
                </a:solidFill>
              </a:rPr>
              <a:t> Ensign,</a:t>
            </a:r>
            <a:r>
              <a:rPr lang="en-US" dirty="0">
                <a:solidFill>
                  <a:schemeClr val="bg1"/>
                </a:solidFill>
              </a:rPr>
              <a:t> May 2001, 81).</a:t>
            </a:r>
          </a:p>
          <a:p>
            <a:pPr marL="342900" indent="-342900">
              <a:buFontTx/>
              <a:buAutoNum type="arabicPeriod"/>
            </a:pPr>
            <a:r>
              <a:rPr lang="en-US" dirty="0">
                <a:solidFill>
                  <a:schemeClr val="bg1"/>
                </a:solidFill>
              </a:rPr>
              <a:t>Elder M. Russell Ballard (Leon R. Hartshorn, Dennis A. Wright, and Craig J. </a:t>
            </a:r>
            <a:r>
              <a:rPr lang="en-US" dirty="0" err="1">
                <a:solidFill>
                  <a:schemeClr val="bg1"/>
                </a:solidFill>
              </a:rPr>
              <a:t>Ostler</a:t>
            </a:r>
            <a:r>
              <a:rPr lang="en-US" dirty="0">
                <a:solidFill>
                  <a:schemeClr val="bg1"/>
                </a:solidFill>
              </a:rPr>
              <a:t>, eds., </a:t>
            </a:r>
            <a:r>
              <a:rPr lang="en-US" i="1" dirty="0">
                <a:solidFill>
                  <a:schemeClr val="bg1"/>
                </a:solidFill>
              </a:rPr>
              <a:t>The Doctrine and Covenants, a Book of Answers: The 25th Annual Sidney B. Sperry Symposium </a:t>
            </a:r>
            <a:r>
              <a:rPr lang="en-US" dirty="0">
                <a:solidFill>
                  <a:schemeClr val="bg1"/>
                </a:solidFill>
              </a:rPr>
              <a:t>[Salt Lake City: Deseret Book Co., 1996], 207-208.)</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3:54). </a:t>
            </a:r>
            <a:r>
              <a:rPr lang="en-US" i="1" dirty="0">
                <a:solidFill>
                  <a:schemeClr val="bg1"/>
                </a:solidFill>
              </a:rPr>
              <a:t>Doctrines of the Restoration: Sermons and Writings of Bruce R. McConkie,</a:t>
            </a:r>
            <a:r>
              <a:rPr lang="en-US" dirty="0">
                <a:solidFill>
                  <a:schemeClr val="bg1"/>
                </a:solidFill>
              </a:rPr>
              <a:t> ed. Mark L. McConkie [1989], 347</a:t>
            </a:r>
          </a:p>
          <a:p>
            <a:pPr marL="342900" indent="-342900">
              <a:buFontTx/>
              <a:buAutoNum type="arabicPeriod"/>
            </a:pPr>
            <a:r>
              <a:rPr lang="en-US" dirty="0">
                <a:solidFill>
                  <a:schemeClr val="bg1"/>
                </a:solidFill>
              </a:rPr>
              <a:t>President Joseph Fielding Smith (</a:t>
            </a:r>
            <a:r>
              <a:rPr lang="en-US" i="1" dirty="0">
                <a:solidFill>
                  <a:schemeClr val="bg1"/>
                </a:solidFill>
              </a:rPr>
              <a:t>Doctrines of Salvation,</a:t>
            </a:r>
            <a:r>
              <a:rPr lang="en-US" dirty="0">
                <a:solidFill>
                  <a:schemeClr val="bg1"/>
                </a:solidFill>
              </a:rPr>
              <a:t> comp. Bruce R. McConkie, 3 vols. [1954–56], 3:52–53).</a:t>
            </a:r>
          </a:p>
          <a:p>
            <a:pPr marL="342900" indent="-342900">
              <a:buFontTx/>
              <a:buAutoNum type="arabicPeriod"/>
            </a:pPr>
            <a:r>
              <a:rPr lang="en-US" i="1" dirty="0">
                <a:solidFill>
                  <a:schemeClr val="bg1"/>
                </a:solidFill>
              </a:rPr>
              <a:t>Life and Teachings of Jesus Christ and His Disciples </a:t>
            </a:r>
            <a:r>
              <a:rPr lang="en-US" dirty="0">
                <a:solidFill>
                  <a:schemeClr val="bg1"/>
                </a:solidFill>
              </a:rPr>
              <a:t>Chapter 33</a:t>
            </a:r>
          </a:p>
          <a:p>
            <a:pPr marL="342900" indent="-342900">
              <a:buFontTx/>
              <a:buAutoNum type="arabicPeriod"/>
            </a:pPr>
            <a:r>
              <a:rPr lang="en-US" dirty="0">
                <a:solidFill>
                  <a:schemeClr val="bg1"/>
                </a:solidFill>
                <a:latin typeface="Open Sans"/>
              </a:rPr>
              <a:t>Elder David A. Bednar (“That We May Always Have His Spirit to Be with Us,”</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May 2006, 30).</a:t>
            </a:r>
          </a:p>
          <a:p>
            <a:pPr marL="342900" indent="-342900">
              <a:buFontTx/>
              <a:buAutoNum type="arabicPeriod"/>
            </a:pPr>
            <a:r>
              <a:rPr lang="en-US" dirty="0">
                <a:solidFill>
                  <a:schemeClr val="bg1"/>
                </a:solidFill>
              </a:rPr>
              <a:t>President James E. Faust (“The Devil’s Throat,”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2003, 51). Paul offered similar counsel in 1 Corinthians 8:9–13.</a:t>
            </a:r>
            <a:endParaRPr lang="en-US" i="1" dirty="0">
              <a:solidFill>
                <a:schemeClr val="bg1"/>
              </a:solidFill>
            </a:endParaRPr>
          </a:p>
        </p:txBody>
      </p:sp>
      <p:grpSp>
        <p:nvGrpSpPr>
          <p:cNvPr id="2" name="Group 7"/>
          <p:cNvGrpSpPr/>
          <p:nvPr/>
        </p:nvGrpSpPr>
        <p:grpSpPr>
          <a:xfrm>
            <a:off x="4070676" y="101314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20144A1B-9D47-45DF-AD48-62DFF2071B50}"/>
              </a:ext>
            </a:extLst>
          </p:cNvPr>
          <p:cNvSpPr>
            <a:spLocks noGrp="1"/>
          </p:cNvSpPr>
          <p:nvPr/>
        </p:nvSpPr>
        <p:spPr>
          <a:xfrm>
            <a:off x="150619" y="640593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87621718"/>
              </p:ext>
            </p:extLst>
          </p:nvPr>
        </p:nvGraphicFramePr>
        <p:xfrm>
          <a:off x="-1" y="0"/>
          <a:ext cx="4861711" cy="2446020"/>
        </p:xfrm>
        <a:graphic>
          <a:graphicData uri="http://schemas.openxmlformats.org/drawingml/2006/table">
            <a:tbl>
              <a:tblPr firstRow="1" bandRow="1">
                <a:tableStyleId>{5940675A-B579-460E-94D1-54222C63F5DA}</a:tableStyleId>
              </a:tblPr>
              <a:tblGrid>
                <a:gridCol w="3507322">
                  <a:extLst>
                    <a:ext uri="{9D8B030D-6E8A-4147-A177-3AD203B41FA5}">
                      <a16:colId xmlns:a16="http://schemas.microsoft.com/office/drawing/2014/main" val="20000"/>
                    </a:ext>
                  </a:extLst>
                </a:gridCol>
                <a:gridCol w="1354389">
                  <a:extLst>
                    <a:ext uri="{9D8B030D-6E8A-4147-A177-3AD203B41FA5}">
                      <a16:colId xmlns:a16="http://schemas.microsoft.com/office/drawing/2014/main" val="20001"/>
                    </a:ext>
                  </a:extLst>
                </a:gridCol>
              </a:tblGrid>
              <a:tr h="294415">
                <a:tc gridSpan="2">
                  <a:txBody>
                    <a:bodyPr/>
                    <a:lstStyle/>
                    <a:p>
                      <a:pPr algn="ctr" fontAlgn="base"/>
                      <a:r>
                        <a:rPr lang="en-US" sz="1200" b="0" i="0" kern="1200" cap="all" dirty="0">
                          <a:solidFill>
                            <a:schemeClr val="tx1"/>
                          </a:solidFill>
                          <a:effectLst/>
                          <a:latin typeface="+mn-lt"/>
                          <a:ea typeface="+mn-ea"/>
                          <a:cs typeface="+mn-cs"/>
                        </a:rPr>
                        <a:t>THE FIRST AND SECOND LETTERS OF PAUL TO THE SAINTS AT THESSALONICA, CA. A.D. 52–53</a:t>
                      </a:r>
                    </a:p>
                    <a:p>
                      <a:pPr algn="ctr" fontAlgn="base"/>
                      <a:r>
                        <a:rPr lang="en-US" sz="1200" b="0" i="0" kern="1200" cap="all" dirty="0">
                          <a:solidFill>
                            <a:schemeClr val="tx1"/>
                          </a:solidFill>
                          <a:effectLst/>
                          <a:latin typeface="+mn-lt"/>
                          <a:ea typeface="+mn-ea"/>
                          <a:cs typeface="+mn-cs"/>
                        </a:rPr>
                        <a:t>WRITTEN FROM CORINTH DURING PAUL’S SECOND MISSIONARY JOURNEY (1 THESSALONIANS)</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sz="1200">
                          <a:solidFill>
                            <a:srgbClr val="434444"/>
                          </a:solidFill>
                          <a:effectLst/>
                        </a:rPr>
                        <a:t>Timothy’s Mission to Thessalonica</a:t>
                      </a:r>
                    </a:p>
                  </a:txBody>
                  <a:tcPr marL="95250" marR="95250" marT="66675" marB="66675" anchor="ctr"/>
                </a:tc>
                <a:tc>
                  <a:txBody>
                    <a:bodyPr/>
                    <a:lstStyle/>
                    <a:p>
                      <a:pPr algn="l" fontAlgn="base"/>
                      <a:r>
                        <a:rPr lang="en-US" sz="1200">
                          <a:solidFill>
                            <a:srgbClr val="434444"/>
                          </a:solidFill>
                          <a:effectLst/>
                        </a:rPr>
                        <a:t>3:1–13</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sz="1200" dirty="0">
                          <a:solidFill>
                            <a:srgbClr val="434444"/>
                          </a:solidFill>
                          <a:effectLst/>
                        </a:rPr>
                        <a:t>Live in Holiness and Charity</a:t>
                      </a:r>
                    </a:p>
                  </a:txBody>
                  <a:tcPr marL="95250" marR="95250" marT="66675" marB="66675" anchor="ctr"/>
                </a:tc>
                <a:tc>
                  <a:txBody>
                    <a:bodyPr/>
                    <a:lstStyle/>
                    <a:p>
                      <a:pPr algn="l" fontAlgn="base"/>
                      <a:r>
                        <a:rPr lang="en-US" sz="1200" dirty="0">
                          <a:solidFill>
                            <a:srgbClr val="434444"/>
                          </a:solidFill>
                          <a:effectLst/>
                        </a:rPr>
                        <a:t>4:1–12</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sz="1200">
                          <a:solidFill>
                            <a:srgbClr val="434444"/>
                          </a:solidFill>
                          <a:effectLst/>
                        </a:rPr>
                        <a:t>The Saints Saved at Second Coming</a:t>
                      </a:r>
                    </a:p>
                  </a:txBody>
                  <a:tcPr marL="95250" marR="95250" marT="66675" marB="66675" anchor="ctr"/>
                </a:tc>
                <a:tc>
                  <a:txBody>
                    <a:bodyPr/>
                    <a:lstStyle/>
                    <a:p>
                      <a:pPr algn="l" fontAlgn="base"/>
                      <a:r>
                        <a:rPr lang="en-US" sz="1200">
                          <a:solidFill>
                            <a:srgbClr val="434444"/>
                          </a:solidFill>
                          <a:effectLst/>
                        </a:rPr>
                        <a:t>4:13–18</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sz="1200">
                          <a:solidFill>
                            <a:srgbClr val="434444"/>
                          </a:solidFill>
                          <a:effectLst/>
                        </a:rPr>
                        <a:t>Saints Know Season of Second Coming</a:t>
                      </a:r>
                    </a:p>
                  </a:txBody>
                  <a:tcPr marL="95250" marR="95250" marT="66675" marB="66675" anchor="ctr"/>
                </a:tc>
                <a:tc>
                  <a:txBody>
                    <a:bodyPr/>
                    <a:lstStyle/>
                    <a:p>
                      <a:pPr algn="l" fontAlgn="base"/>
                      <a:r>
                        <a:rPr lang="en-US" sz="1200">
                          <a:solidFill>
                            <a:srgbClr val="434444"/>
                          </a:solidFill>
                          <a:effectLst/>
                        </a:rPr>
                        <a:t>5:1–11</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sz="1200">
                          <a:solidFill>
                            <a:srgbClr val="434444"/>
                          </a:solidFill>
                          <a:effectLst/>
                        </a:rPr>
                        <a:t>Be Considerate Saints</a:t>
                      </a:r>
                    </a:p>
                  </a:txBody>
                  <a:tcPr marL="95250" marR="95250" marT="66675" marB="66675" anchor="ctr"/>
                </a:tc>
                <a:tc>
                  <a:txBody>
                    <a:bodyPr/>
                    <a:lstStyle/>
                    <a:p>
                      <a:pPr algn="l" fontAlgn="base"/>
                      <a:r>
                        <a:rPr lang="en-US" sz="1200" dirty="0">
                          <a:solidFill>
                            <a:srgbClr val="434444"/>
                          </a:solidFill>
                          <a:effectLst/>
                        </a:rPr>
                        <a:t>5:12–28</a:t>
                      </a:r>
                    </a:p>
                  </a:txBody>
                  <a:tcPr marL="95250" marR="95250" marT="66675" marB="66675" anchor="ctr"/>
                </a:tc>
                <a:extLst>
                  <a:ext uri="{0D108BD9-81ED-4DB2-BD59-A6C34878D82A}">
                    <a16:rowId xmlns:a16="http://schemas.microsoft.com/office/drawing/2014/main" val="3692654622"/>
                  </a:ext>
                </a:extLst>
              </a:tr>
            </a:tbl>
          </a:graphicData>
        </a:graphic>
      </p:graphicFrame>
      <p:sp>
        <p:nvSpPr>
          <p:cNvPr id="3" name="TextBox 2"/>
          <p:cNvSpPr txBox="1"/>
          <p:nvPr/>
        </p:nvSpPr>
        <p:spPr>
          <a:xfrm>
            <a:off x="0" y="2441022"/>
            <a:ext cx="4046899" cy="246221"/>
          </a:xfrm>
          <a:prstGeom prst="rect">
            <a:avLst/>
          </a:prstGeom>
          <a:noFill/>
        </p:spPr>
        <p:txBody>
          <a:bodyPr wrap="square" rtlCol="0">
            <a:spAutoFit/>
          </a:bodyPr>
          <a:lstStyle/>
          <a:p>
            <a:r>
              <a:rPr lang="en-US" sz="1000" dirty="0"/>
              <a:t>Life and Teachings of Jesus and His Apostles Chapter 33</a:t>
            </a:r>
          </a:p>
        </p:txBody>
      </p:sp>
      <p:sp>
        <p:nvSpPr>
          <p:cNvPr id="4" name="Rectangle 3"/>
          <p:cNvSpPr/>
          <p:nvPr/>
        </p:nvSpPr>
        <p:spPr>
          <a:xfrm>
            <a:off x="0" y="2753462"/>
            <a:ext cx="4852658" cy="1384995"/>
          </a:xfrm>
          <a:prstGeom prst="rect">
            <a:avLst/>
          </a:prstGeom>
          <a:ln>
            <a:solidFill>
              <a:schemeClr val="tx1"/>
            </a:solidFill>
          </a:ln>
        </p:spPr>
        <p:txBody>
          <a:bodyPr wrap="square">
            <a:spAutoFit/>
          </a:bodyPr>
          <a:lstStyle/>
          <a:p>
            <a:r>
              <a:rPr lang="en-US" sz="1200" b="1" dirty="0">
                <a:solidFill>
                  <a:srgbClr val="333333"/>
                </a:solidFill>
              </a:rPr>
              <a:t>Increase 1 Thessalonians 3:12 </a:t>
            </a:r>
          </a:p>
          <a:p>
            <a:r>
              <a:rPr lang="en-US" sz="1200" dirty="0"/>
              <a:t> “As the forces around us increase in intensity, whatever spiritual strength was once sufficient will not be enough. And whatever growth in spiritual strength we once thought was possible, greater growth will be made available to us. Both the need for spiritual strength and the opportunity to acquire it will increase at rates which we underestimate at our peril” President Henry B. Eyring  (“Always,”</a:t>
            </a:r>
            <a:r>
              <a:rPr lang="en-US" sz="1200" i="1" dirty="0"/>
              <a:t> Ensign,</a:t>
            </a:r>
            <a:r>
              <a:rPr lang="en-US" sz="1200" dirty="0"/>
              <a:t> Oct. 1999, 9).</a:t>
            </a:r>
          </a:p>
        </p:txBody>
      </p:sp>
      <p:sp>
        <p:nvSpPr>
          <p:cNvPr id="5" name="Rectangle 4"/>
          <p:cNvSpPr/>
          <p:nvPr/>
        </p:nvSpPr>
        <p:spPr>
          <a:xfrm>
            <a:off x="0" y="4154920"/>
            <a:ext cx="4861711" cy="2677656"/>
          </a:xfrm>
          <a:prstGeom prst="rect">
            <a:avLst/>
          </a:prstGeom>
          <a:ln>
            <a:solidFill>
              <a:schemeClr val="tx1"/>
            </a:solidFill>
          </a:ln>
        </p:spPr>
        <p:txBody>
          <a:bodyPr wrap="square">
            <a:spAutoFit/>
          </a:bodyPr>
          <a:lstStyle/>
          <a:p>
            <a:pPr fontAlgn="base"/>
            <a:r>
              <a:rPr lang="en-US" sz="1200" b="1" dirty="0"/>
              <a:t>Vessel 1 Thessalonians 4:3-4:</a:t>
            </a:r>
          </a:p>
          <a:p>
            <a:pPr fontAlgn="base"/>
            <a:r>
              <a:rPr lang="en-US" sz="1200" dirty="0"/>
              <a:t>The word </a:t>
            </a:r>
            <a:r>
              <a:rPr lang="en-US" sz="1200" i="1" dirty="0"/>
              <a:t>vessel</a:t>
            </a:r>
            <a:r>
              <a:rPr lang="en-US" sz="1200" dirty="0"/>
              <a:t> in this passage has been interpreted to mean “body.” Men and women are to control their bodies, to respect their bodies as temples of God, and to treat them with honor. They are not to use them as instruments for lustful self-gratification.</a:t>
            </a:r>
          </a:p>
          <a:p>
            <a:pPr fontAlgn="base"/>
            <a:r>
              <a:rPr lang="en-US" sz="1200" dirty="0"/>
              <a:t>“To be sanctified is to become clean, pure, and spotless; to be freed from the blood and sins of the world; to become a new creature of the Holy Ghost, one whose body has been renewed by the rebirth of the Spirit. Sanctification is a state of saintliness, a state attained only by conformity to the laws and ordinances of the gospel. The plan of salvation is the system and means provided whereby men may sanctify their souls and thereby become worthy of a celestial inheritance.” (McConkie, </a:t>
            </a:r>
            <a:r>
              <a:rPr lang="en-US" sz="1200" i="1" dirty="0"/>
              <a:t>Mormon Doctrine,</a:t>
            </a:r>
            <a:r>
              <a:rPr lang="en-US" sz="1200" dirty="0"/>
              <a:t> p. 675.)</a:t>
            </a:r>
          </a:p>
          <a:p>
            <a:endParaRPr lang="en-US" sz="1200" dirty="0"/>
          </a:p>
        </p:txBody>
      </p:sp>
      <p:sp>
        <p:nvSpPr>
          <p:cNvPr id="8" name="Rectangle 7"/>
          <p:cNvSpPr/>
          <p:nvPr/>
        </p:nvSpPr>
        <p:spPr>
          <a:xfrm>
            <a:off x="4858694" y="0"/>
            <a:ext cx="7333306" cy="1754326"/>
          </a:xfrm>
          <a:prstGeom prst="rect">
            <a:avLst/>
          </a:prstGeom>
          <a:ln>
            <a:solidFill>
              <a:schemeClr val="tx1"/>
            </a:solidFill>
          </a:ln>
        </p:spPr>
        <p:txBody>
          <a:bodyPr wrap="square">
            <a:spAutoFit/>
          </a:bodyPr>
          <a:lstStyle/>
          <a:p>
            <a:r>
              <a:rPr lang="en-US" sz="1200" b="1" dirty="0"/>
              <a:t>Being Chaste 1 Thessalonians 4:3-5:</a:t>
            </a:r>
          </a:p>
          <a:p>
            <a:r>
              <a:rPr lang="en-US" sz="1200" dirty="0"/>
              <a:t>“The Church of Jesus Christ of Latter-day Saints has a single, undeviating standard of sexual morality: intimate relations are proper only between a man and a woman in the marriage relationship prescribed in God’s plan. Such relations are not merely a curiosity to be explored, an appetite to be satisfied, or a type of recreation or entertainment to be pursued selfishly. They are not a conquest to be achieved or simply an act to be performed. Rather, they are in mortality one of the ultimate expressions of our divine nature and potential and a way of strengthening emotional and spiritual bonds between husband and wife. We are agents blessed with moral agency and are defined by our divine heritage as children of God—and not by sexual behaviors, contemporary attitudes, or secular philosophies” Elder David A. Bednar (“We Believe in Being Chaste,”</a:t>
            </a:r>
            <a:r>
              <a:rPr lang="en-US" sz="1200" i="1" dirty="0"/>
              <a:t> Ensign</a:t>
            </a:r>
            <a:r>
              <a:rPr lang="en-US" sz="1200" dirty="0"/>
              <a:t> or </a:t>
            </a:r>
            <a:r>
              <a:rPr lang="en-US" sz="1200" i="1" dirty="0"/>
              <a:t>Liahona,</a:t>
            </a:r>
            <a:r>
              <a:rPr lang="en-US" sz="1200" dirty="0"/>
              <a:t> May 2013, 42).</a:t>
            </a:r>
          </a:p>
        </p:txBody>
      </p:sp>
      <p:sp>
        <p:nvSpPr>
          <p:cNvPr id="9" name="Rectangle 8"/>
          <p:cNvSpPr/>
          <p:nvPr/>
        </p:nvSpPr>
        <p:spPr>
          <a:xfrm>
            <a:off x="4858694" y="1763917"/>
            <a:ext cx="7333306" cy="830997"/>
          </a:xfrm>
          <a:prstGeom prst="rect">
            <a:avLst/>
          </a:prstGeom>
          <a:ln>
            <a:solidFill>
              <a:schemeClr val="tx1"/>
            </a:solidFill>
          </a:ln>
        </p:spPr>
        <p:txBody>
          <a:bodyPr wrap="square">
            <a:spAutoFit/>
          </a:bodyPr>
          <a:lstStyle/>
          <a:p>
            <a:r>
              <a:rPr lang="en-US" sz="1200" b="1" dirty="0"/>
              <a:t>Holiness 1 Thessalonians 4:5-7:</a:t>
            </a:r>
          </a:p>
          <a:p>
            <a:r>
              <a:rPr lang="en-US" sz="1200" dirty="0"/>
              <a:t>“Holiness … comes by faith and through obedience to God’s laws and ordinances. God then purifies the heart by faith, and the heart becomes purged from that which is profane and unworthy.” President James E. Faust (“Standing in Holy Places,”</a:t>
            </a:r>
            <a:r>
              <a:rPr lang="en-US" sz="1200" i="1" dirty="0"/>
              <a:t> Ensign</a:t>
            </a:r>
            <a:r>
              <a:rPr lang="en-US" sz="1200" dirty="0"/>
              <a:t> or </a:t>
            </a:r>
            <a:r>
              <a:rPr lang="en-US" sz="1200" i="1" dirty="0"/>
              <a:t>Liahona,</a:t>
            </a:r>
            <a:r>
              <a:rPr lang="en-US" sz="1200" dirty="0"/>
              <a:t> May 2005, 62).</a:t>
            </a:r>
          </a:p>
        </p:txBody>
      </p:sp>
      <p:sp>
        <p:nvSpPr>
          <p:cNvPr id="10" name="Rectangle 9"/>
          <p:cNvSpPr/>
          <p:nvPr/>
        </p:nvSpPr>
        <p:spPr>
          <a:xfrm>
            <a:off x="4858694" y="2595327"/>
            <a:ext cx="7333306" cy="4154984"/>
          </a:xfrm>
          <a:prstGeom prst="rect">
            <a:avLst/>
          </a:prstGeom>
          <a:ln>
            <a:solidFill>
              <a:schemeClr val="tx1"/>
            </a:solidFill>
          </a:ln>
        </p:spPr>
        <p:txBody>
          <a:bodyPr wrap="square">
            <a:spAutoFit/>
          </a:bodyPr>
          <a:lstStyle/>
          <a:p>
            <a:pPr fontAlgn="base"/>
            <a:r>
              <a:rPr lang="en-US" sz="1200" b="1" dirty="0">
                <a:solidFill>
                  <a:srgbClr val="444444"/>
                </a:solidFill>
              </a:rPr>
              <a:t>Caught Up 1 Thessalonians 4: 16-17:</a:t>
            </a:r>
          </a:p>
          <a:p>
            <a:pPr fontAlgn="base"/>
            <a:r>
              <a:rPr lang="en-US" sz="1200" dirty="0">
                <a:solidFill>
                  <a:srgbClr val="444444"/>
                </a:solidFill>
              </a:rPr>
              <a:t>The Second Coming of Christ will not be complete until Jesus gathers to himself a celestial gathering. This grand meeting amidst the clouds will involve three different groups of saints. The first group are described as 'all the holy angels' (DC 45:44). They are those who were resurrected at the time of Christ (Matt 27:52-53, 3 Ne. 23:19-13). They are not an assembly of angels which do not belong to this earth, for 'there are no angels who minister to this earth but those who do belong or have belonged to it' (DC 130:5). The second group are those saints who have died since the resurrection of Christ. This group was a concern to the Thessalonian saints (v. 13-14), but Paul promised that they would be caught up as well. The third group are those mortals who are worthy of a celestial glory. The scriptures clearly promise that these three groups will be part of the heavenly throng: </a:t>
            </a:r>
          </a:p>
          <a:p>
            <a:r>
              <a:rPr lang="en-US" sz="1200" dirty="0"/>
              <a:t>'...behold, I will come; and they shall see me in the clouds of heaven, clothed with power and great glory; with all the holy angels; and he that watches not for me shall be cut off.</a:t>
            </a:r>
          </a:p>
          <a:p>
            <a:r>
              <a:rPr lang="en-US" sz="1200" dirty="0"/>
              <a:t>But before the arm of the Lord shall fall, an angel shall sound his trump, and the saints that have slept shall come forth to meet me in the cloud.</a:t>
            </a:r>
          </a:p>
          <a:p>
            <a:r>
              <a:rPr lang="en-US" sz="1200" dirty="0"/>
              <a:t>Wherefore, if ye have slept in peace blessed are you; for as you now behold me and know that I am, even so shall ye come unto me and your souls shall live, and your redemption shall be perfected; and the saints shall come forth from the four quarters of the earth.' (DC 45:44-46)</a:t>
            </a:r>
          </a:p>
          <a:p>
            <a:r>
              <a:rPr lang="en-US" sz="1200" dirty="0"/>
              <a:t> </a:t>
            </a:r>
          </a:p>
          <a:p>
            <a:r>
              <a:rPr lang="en-US" sz="1200" dirty="0"/>
              <a:t>'And the saints that are upon the earth, who are alive, shall be quickened and be caught up to meet him.</a:t>
            </a:r>
          </a:p>
          <a:p>
            <a:r>
              <a:rPr lang="en-US" sz="1200" dirty="0"/>
              <a:t>And they who have slept in their graves shall come forth, for their graves shall be opened; and they also shall be caught up to meet him in the midst of the pillar of heaven-</a:t>
            </a:r>
          </a:p>
          <a:p>
            <a:r>
              <a:rPr lang="en-US" sz="1200" dirty="0"/>
              <a:t>They are Christ's, the first fruits, they who shall descend with him...' (DC 88:96-98)</a:t>
            </a:r>
          </a:p>
          <a:p>
            <a:pPr fontAlgn="base"/>
            <a:r>
              <a:rPr lang="en-US" sz="1200" dirty="0">
                <a:solidFill>
                  <a:srgbClr val="444444"/>
                </a:solidFill>
              </a:rPr>
              <a:t>gospeldoctrine.com</a:t>
            </a:r>
            <a:endParaRPr lang="en-US" sz="1200" dirty="0"/>
          </a:p>
        </p:txBody>
      </p:sp>
    </p:spTree>
    <p:extLst>
      <p:ext uri="{BB962C8B-B14F-4D97-AF65-F5344CB8AC3E}">
        <p14:creationId xmlns:p14="http://schemas.microsoft.com/office/powerpoint/2010/main" val="150760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3400" y="567864"/>
            <a:ext cx="11863057" cy="5078313"/>
          </a:xfrm>
          <a:prstGeom prst="rect">
            <a:avLst/>
          </a:prstGeom>
          <a:ln>
            <a:solidFill>
              <a:schemeClr val="tx1"/>
            </a:solidFill>
          </a:ln>
        </p:spPr>
        <p:txBody>
          <a:bodyPr wrap="square">
            <a:spAutoFit/>
          </a:bodyPr>
          <a:lstStyle/>
          <a:p>
            <a:pPr fontAlgn="base"/>
            <a:r>
              <a:rPr lang="en-US" sz="1200" b="1" dirty="0"/>
              <a:t>“When Christ appears again, will people actually be ‘caught up’ to meet him, actually lifted up from the earth like the people in the city of Enoch?” 1 Thessalonians 4:16-17:</a:t>
            </a:r>
          </a:p>
          <a:p>
            <a:pPr fontAlgn="base"/>
            <a:r>
              <a:rPr lang="en-US" sz="1200" dirty="0"/>
              <a:t>The answer to this question is a simple yes. Let me illustrate it with a few citations from scripture. In the Doctrine and Covenants, in a context dealing with our Lord’s second advent, notice these words:</a:t>
            </a:r>
          </a:p>
          <a:p>
            <a:pPr fontAlgn="base"/>
            <a:r>
              <a:rPr lang="en-US" sz="1200" dirty="0"/>
              <a:t>“And the saints that are upon the earth, who are alive, shall be quickened and be </a:t>
            </a:r>
            <a:r>
              <a:rPr lang="en-US" sz="1200" i="1" dirty="0"/>
              <a:t>caught up </a:t>
            </a:r>
            <a:r>
              <a:rPr lang="en-US" sz="1200" dirty="0"/>
              <a:t>to meet him.” (D&amp;C 88:96. Italics added.)</a:t>
            </a:r>
          </a:p>
          <a:p>
            <a:pPr fontAlgn="base"/>
            <a:r>
              <a:rPr lang="en-US" sz="1200" dirty="0"/>
              <a:t>Notice also these words in Doctrine and Covenants 27:18:</a:t>
            </a:r>
          </a:p>
          <a:p>
            <a:pPr fontAlgn="base"/>
            <a:r>
              <a:rPr lang="en-US" sz="1200" dirty="0"/>
              <a:t>“… and be faithful until I come, and ye shall be </a:t>
            </a:r>
            <a:r>
              <a:rPr lang="en-US" sz="1200" i="1" dirty="0"/>
              <a:t>caught up, </a:t>
            </a:r>
            <a:r>
              <a:rPr lang="en-US" sz="1200" dirty="0"/>
              <a:t>that where I am ye shall be also.” [D&amp;C 27:18] (Italics added.)</a:t>
            </a:r>
          </a:p>
          <a:p>
            <a:pPr fontAlgn="base"/>
            <a:r>
              <a:rPr lang="en-US" sz="1200" dirty="0"/>
              <a:t>In another passage of scripture, in some respects even more remarkable for its clarity, the Apostle Paul makes this observation concerning the second coming of the Savior:</a:t>
            </a:r>
          </a:p>
          <a:p>
            <a:pPr fontAlgn="base"/>
            <a:r>
              <a:rPr lang="en-US" sz="1200" dirty="0"/>
              <a:t>“For the Lord himself shall descend from heaven with a shout, with the voice of the archangel, and with the trump of God: and the dead in Christ shall rise first:</a:t>
            </a:r>
          </a:p>
          <a:p>
            <a:pPr fontAlgn="base"/>
            <a:r>
              <a:rPr lang="en-US" sz="1200" dirty="0"/>
              <a:t>“Then we which are alive and remain </a:t>
            </a:r>
            <a:r>
              <a:rPr lang="en-US" sz="1200" i="1" dirty="0"/>
              <a:t>shall be caught up together with them in the clouds, to meet the Lord in the air; </a:t>
            </a:r>
            <a:r>
              <a:rPr lang="en-US" sz="1200" dirty="0"/>
              <a:t>and so shall we ever be with the Lord.” (1 </a:t>
            </a:r>
            <a:r>
              <a:rPr lang="en-US" sz="1200" dirty="0" err="1"/>
              <a:t>Thes</a:t>
            </a:r>
            <a:r>
              <a:rPr lang="en-US" sz="1200" dirty="0"/>
              <a:t>. 4:16–17. Italics added.)</a:t>
            </a:r>
          </a:p>
          <a:p>
            <a:pPr fontAlgn="base"/>
            <a:r>
              <a:rPr lang="en-US" sz="1200" dirty="0"/>
              <a:t>Although it thus appears perfectly clear that there will be people literally “caught up” to meet the Lord at his coming, it does not follow that all people on the rolls of the Church will have this blessed privilege. Even as those who are heirs of telestial glory “will not be gathered with the saints, to be caught up unto the church of the Firstborn, and received into the cloud” (D&amp;C 76:102), so a large proportion of Church members will not be “caught up.” Such is my opinion and for the following reasons. First of all, notice these scriptures:</a:t>
            </a:r>
          </a:p>
          <a:p>
            <a:pPr fontAlgn="base"/>
            <a:r>
              <a:rPr lang="en-US" sz="1200" dirty="0"/>
              <a:t>“And at that day, when I shall come in my glory, shall the parable be fulfilled which I </a:t>
            </a:r>
            <a:r>
              <a:rPr lang="en-US" sz="1200" dirty="0" err="1"/>
              <a:t>spake</a:t>
            </a:r>
            <a:r>
              <a:rPr lang="en-US" sz="1200" dirty="0"/>
              <a:t> concerning the ten virgins.</a:t>
            </a:r>
          </a:p>
          <a:p>
            <a:pPr fontAlgn="base"/>
            <a:r>
              <a:rPr lang="en-US" sz="1200" dirty="0"/>
              <a:t>“For they that are wise and have received the truth, </a:t>
            </a:r>
            <a:r>
              <a:rPr lang="en-US" sz="1200" i="1" dirty="0"/>
              <a:t>and have taken the Holy Spirit for their guide, and have not been deceived—</a:t>
            </a:r>
            <a:r>
              <a:rPr lang="en-US" sz="1200" dirty="0"/>
              <a:t>verily I say unto you, they shall not be hewn down and cast into the fire, but shall abide the day.” (D&amp;C 45:56–57. Italics added.)</a:t>
            </a:r>
          </a:p>
          <a:p>
            <a:pPr fontAlgn="base"/>
            <a:r>
              <a:rPr lang="en-US" sz="1200" dirty="0"/>
              <a:t>“… in the day of the coming of the Son of Man.</a:t>
            </a:r>
          </a:p>
          <a:p>
            <a:pPr fontAlgn="base"/>
            <a:r>
              <a:rPr lang="en-US" sz="1200" dirty="0"/>
              <a:t>“And until that hour there will be foolish virgins among the wise; and at that hour cometh an entire separation of the righteous and the wicked.” (D&amp;C 63:53–54.)</a:t>
            </a:r>
          </a:p>
          <a:p>
            <a:pPr fontAlgn="base"/>
            <a:r>
              <a:rPr lang="en-US" sz="1200" dirty="0"/>
              <a:t>As the parable of the Ten Virgins (Matt. 25) makes clear, many members on the rolls of the Church will have no oil (or very little) in their lamps when the bridegroom comes, and they will not be in a spiritual condition suitable to be caught up to meet him.</a:t>
            </a:r>
          </a:p>
          <a:p>
            <a:pPr fontAlgn="base"/>
            <a:r>
              <a:rPr lang="en-US" sz="1200" dirty="0"/>
              <a:t>Finally, it should be noticed that the Lord says that those who are of the Church of the Firstborn (D&amp;C 76:54) are “they whom he shall bring with him, when he shall come in the clouds of heaven to reign on the earth over his people” (D&amp;C 76:63). Isn’t it therefore reasonable to believe that only the most spiritual and righteous of the Saints on earth will be worthy to be caught up into the heavens and return to the earth with the Lord’s Church of the Firstborn? As a matter of fact, relatively few Saints have been sealed up unto eternal life, thus to become members of the Church of the Firstborn. Nevertheless, there are many who are keeping holy covenants made with the Lord, Saints who, if they remain faithful, will eventually become members of it. The Lord may permit a goodly number of these to be caught up to meet him. Our knowledge is incomplete in this respect.</a:t>
            </a:r>
          </a:p>
          <a:p>
            <a:pPr fontAlgn="base"/>
            <a:r>
              <a:rPr lang="en-US" sz="1200" dirty="0"/>
              <a:t>Sidney B. Sperry Professor Emeritus of Old Testament Languages and Literature Brigham Young University</a:t>
            </a:r>
          </a:p>
          <a:p>
            <a:pPr fontAlgn="base"/>
            <a:r>
              <a:rPr lang="en-US" sz="1200" dirty="0"/>
              <a:t>Questions and Answers: May 1973 New Era</a:t>
            </a:r>
          </a:p>
          <a:p>
            <a:pPr fontAlgn="base"/>
            <a:endParaRPr lang="en-US" sz="1200" dirty="0"/>
          </a:p>
        </p:txBody>
      </p:sp>
    </p:spTree>
    <p:extLst>
      <p:ext uri="{BB962C8B-B14F-4D97-AF65-F5344CB8AC3E}">
        <p14:creationId xmlns:p14="http://schemas.microsoft.com/office/powerpoint/2010/main" val="2791406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Forced to Leave</a:t>
            </a:r>
            <a:endParaRPr lang="en-US" sz="4800" dirty="0">
              <a:solidFill>
                <a:schemeClr val="bg1"/>
              </a:solidFill>
              <a:latin typeface="Nyala" panose="02000504070300020003" pitchFamily="2" charset="0"/>
              <a:ea typeface="Wednesday" pitchFamily="2" charset="0"/>
            </a:endParaRPr>
          </a:p>
        </p:txBody>
      </p:sp>
      <p:sp>
        <p:nvSpPr>
          <p:cNvPr id="6" name="Rectangle 5"/>
          <p:cNvSpPr/>
          <p:nvPr/>
        </p:nvSpPr>
        <p:spPr>
          <a:xfrm>
            <a:off x="3220016" y="4039302"/>
            <a:ext cx="6096000" cy="2308324"/>
          </a:xfrm>
          <a:prstGeom prst="rect">
            <a:avLst/>
          </a:prstGeom>
        </p:spPr>
        <p:txBody>
          <a:bodyPr>
            <a:spAutoFit/>
          </a:bodyPr>
          <a:lstStyle/>
          <a:p>
            <a:r>
              <a:rPr lang="en-US" dirty="0">
                <a:solidFill>
                  <a:schemeClr val="bg1"/>
                </a:solidFill>
                <a:latin typeface="Open Sans"/>
              </a:rPr>
              <a:t>Timothy reported to Paul that the Saints had remained faithful despite experiencing persecution. </a:t>
            </a:r>
          </a:p>
          <a:p>
            <a:endParaRPr lang="en-US" dirty="0">
              <a:solidFill>
                <a:schemeClr val="bg1"/>
              </a:solidFill>
              <a:latin typeface="Open Sans"/>
            </a:endParaRPr>
          </a:p>
          <a:p>
            <a:r>
              <a:rPr lang="en-US" dirty="0">
                <a:solidFill>
                  <a:schemeClr val="bg1"/>
                </a:solidFill>
                <a:latin typeface="Open Sans"/>
              </a:rPr>
              <a:t>Timothy also likely reported that the Saints had many questions about the Second Coming of Jesus Christ. </a:t>
            </a:r>
          </a:p>
          <a:p>
            <a:endParaRPr lang="en-US" dirty="0">
              <a:solidFill>
                <a:schemeClr val="bg1"/>
              </a:solidFill>
              <a:latin typeface="Open Sans"/>
            </a:endParaRPr>
          </a:p>
          <a:p>
            <a:r>
              <a:rPr lang="en-US" dirty="0">
                <a:solidFill>
                  <a:schemeClr val="bg1"/>
                </a:solidFill>
                <a:latin typeface="Open Sans"/>
              </a:rPr>
              <a:t>Paul wrote his epistle to the Thessalonian Saints to answer their questions.</a:t>
            </a:r>
            <a:endParaRPr lang="en-US" dirty="0">
              <a:solidFill>
                <a:schemeClr val="bg1"/>
              </a:solidFill>
            </a:endParaRPr>
          </a:p>
        </p:txBody>
      </p:sp>
      <p:grpSp>
        <p:nvGrpSpPr>
          <p:cNvPr id="8" name="Group 281"/>
          <p:cNvGrpSpPr/>
          <p:nvPr/>
        </p:nvGrpSpPr>
        <p:grpSpPr>
          <a:xfrm>
            <a:off x="1294645" y="1210901"/>
            <a:ext cx="1188763" cy="2573447"/>
            <a:chOff x="2013412" y="762000"/>
            <a:chExt cx="2482388" cy="4875375"/>
          </a:xfrm>
        </p:grpSpPr>
        <p:sp>
          <p:nvSpPr>
            <p:cNvPr id="9" name="Oval 8"/>
            <p:cNvSpPr/>
            <p:nvPr/>
          </p:nvSpPr>
          <p:spPr>
            <a:xfrm rot="4472555">
              <a:off x="2734024" y="4984353"/>
              <a:ext cx="412802" cy="83964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128217">
              <a:off x="3469797" y="5010870"/>
              <a:ext cx="465143" cy="787868"/>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253"/>
            <p:cNvSpPr/>
            <p:nvPr/>
          </p:nvSpPr>
          <p:spPr>
            <a:xfrm rot="16200000">
              <a:off x="2438400" y="1066800"/>
              <a:ext cx="1752600" cy="1600200"/>
            </a:xfrm>
            <a:prstGeom prst="round2DiagRect">
              <a:avLst>
                <a:gd name="adj1" fmla="val 16667"/>
                <a:gd name="adj2" fmla="val 2004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2415823" y="2573817"/>
              <a:ext cx="1850297" cy="2732969"/>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901859">
              <a:off x="2124008" y="3408792"/>
              <a:ext cx="442542" cy="66373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226769">
              <a:off x="4068808" y="3446251"/>
              <a:ext cx="426992" cy="53170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42139">
              <a:off x="2342658" y="2444407"/>
              <a:ext cx="68255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602179">
              <a:off x="3612962" y="2358047"/>
              <a:ext cx="690675" cy="1431946"/>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438400" y="2438400"/>
              <a:ext cx="1676400" cy="838200"/>
            </a:xfrm>
            <a:prstGeom prst="ellips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601367" y="1042638"/>
              <a:ext cx="1352140" cy="184066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7"/>
            <p:cNvGrpSpPr/>
            <p:nvPr/>
          </p:nvGrpSpPr>
          <p:grpSpPr>
            <a:xfrm>
              <a:off x="2590800" y="3733800"/>
              <a:ext cx="1524000" cy="506039"/>
              <a:chOff x="6096000" y="1376597"/>
              <a:chExt cx="3810000" cy="1867525"/>
            </a:xfrm>
          </p:grpSpPr>
          <p:grpSp>
            <p:nvGrpSpPr>
              <p:cNvPr id="42" name="Group 34"/>
              <p:cNvGrpSpPr/>
              <p:nvPr/>
            </p:nvGrpSpPr>
            <p:grpSpPr>
              <a:xfrm>
                <a:off x="6096000" y="1447800"/>
                <a:ext cx="3810000" cy="1752600"/>
                <a:chOff x="4800600" y="183630"/>
                <a:chExt cx="5791200" cy="1311639"/>
              </a:xfrm>
            </p:grpSpPr>
            <p:grpSp>
              <p:nvGrpSpPr>
                <p:cNvPr id="53" name="Group 28"/>
                <p:cNvGrpSpPr/>
                <p:nvPr/>
              </p:nvGrpSpPr>
              <p:grpSpPr>
                <a:xfrm>
                  <a:off x="4800600" y="184879"/>
                  <a:ext cx="2895600" cy="1295400"/>
                  <a:chOff x="4800600" y="184879"/>
                  <a:chExt cx="2895600" cy="1295400"/>
                </a:xfrm>
              </p:grpSpPr>
              <p:sp>
                <p:nvSpPr>
                  <p:cNvPr id="59" name="Flowchart: Decision 58"/>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Decision 59"/>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4-Point Star 30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9"/>
                <p:cNvGrpSpPr/>
                <p:nvPr/>
              </p:nvGrpSpPr>
              <p:grpSpPr>
                <a:xfrm>
                  <a:off x="7696200" y="183630"/>
                  <a:ext cx="2895600" cy="1295400"/>
                  <a:chOff x="4800600" y="184879"/>
                  <a:chExt cx="2895600" cy="1295400"/>
                </a:xfrm>
              </p:grpSpPr>
              <p:sp>
                <p:nvSpPr>
                  <p:cNvPr id="56" name="Flowchart: Decision 55"/>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Decision 56"/>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30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4-Point Star 29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lowchart: Delay 19"/>
            <p:cNvSpPr/>
            <p:nvPr/>
          </p:nvSpPr>
          <p:spPr>
            <a:xfrm rot="16200000">
              <a:off x="3048000" y="228600"/>
              <a:ext cx="533400" cy="1600200"/>
            </a:xfrm>
            <a:prstGeom prst="flowChartDelay">
              <a:avLst/>
            </a:prstGeom>
            <a:solidFill>
              <a:srgbClr val="E4CE7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58"/>
            <p:cNvGrpSpPr/>
            <p:nvPr/>
          </p:nvGrpSpPr>
          <p:grpSpPr>
            <a:xfrm>
              <a:off x="2514600" y="1066800"/>
              <a:ext cx="1524000" cy="506039"/>
              <a:chOff x="6096000" y="1376597"/>
              <a:chExt cx="3810000" cy="1867525"/>
            </a:xfrm>
          </p:grpSpPr>
          <p:grpSp>
            <p:nvGrpSpPr>
              <p:cNvPr id="22" name="Group 34"/>
              <p:cNvGrpSpPr/>
              <p:nvPr/>
            </p:nvGrpSpPr>
            <p:grpSpPr>
              <a:xfrm>
                <a:off x="6096000" y="1447800"/>
                <a:ext cx="3810000" cy="1752600"/>
                <a:chOff x="4800600" y="183630"/>
                <a:chExt cx="5791200" cy="1311639"/>
              </a:xfrm>
            </p:grpSpPr>
            <p:grpSp>
              <p:nvGrpSpPr>
                <p:cNvPr id="33" name="Group 308"/>
                <p:cNvGrpSpPr/>
                <p:nvPr/>
              </p:nvGrpSpPr>
              <p:grpSpPr>
                <a:xfrm>
                  <a:off x="4800600" y="184879"/>
                  <a:ext cx="2895600" cy="1295400"/>
                  <a:chOff x="4800600" y="184879"/>
                  <a:chExt cx="2895600" cy="1295400"/>
                </a:xfrm>
              </p:grpSpPr>
              <p:sp>
                <p:nvSpPr>
                  <p:cNvPr id="39" name="Flowchart: Decision 38"/>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4-Point Star 285"/>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09"/>
                <p:cNvGrpSpPr/>
                <p:nvPr/>
              </p:nvGrpSpPr>
              <p:grpSpPr>
                <a:xfrm>
                  <a:off x="7696200" y="183630"/>
                  <a:ext cx="2895600" cy="1295400"/>
                  <a:chOff x="4800600" y="184879"/>
                  <a:chExt cx="2895600" cy="1295400"/>
                </a:xfrm>
              </p:grpSpPr>
              <p:sp>
                <p:nvSpPr>
                  <p:cNvPr id="36" name="Flowchart: Decision 35"/>
                  <p:cNvSpPr/>
                  <p:nvPr/>
                </p:nvSpPr>
                <p:spPr>
                  <a:xfrm>
                    <a:off x="48006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cision 36"/>
                  <p:cNvSpPr/>
                  <p:nvPr/>
                </p:nvSpPr>
                <p:spPr>
                  <a:xfrm>
                    <a:off x="6248400" y="228600"/>
                    <a:ext cx="1447800" cy="1143000"/>
                  </a:xfrm>
                  <a:prstGeom prst="flowChartDecision">
                    <a:avLst/>
                  </a:prstGeom>
                  <a:solidFill>
                    <a:srgbClr val="E4CE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282"/>
                  <p:cNvSpPr/>
                  <p:nvPr/>
                </p:nvSpPr>
                <p:spPr>
                  <a:xfrm>
                    <a:off x="5472659" y="18487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4-Point Star 279"/>
                <p:cNvSpPr/>
                <p:nvPr/>
              </p:nvSpPr>
              <p:spPr>
                <a:xfrm>
                  <a:off x="6961682" y="199869"/>
                  <a:ext cx="1524000" cy="1295400"/>
                </a:xfrm>
                <a:prstGeom prst="star4">
                  <a:avLst>
                    <a:gd name="adj" fmla="val 1944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a:off x="6248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2390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153400" y="2133600"/>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9231443" y="20948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85548" y="1376597"/>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74741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691797" y="1409076"/>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773056" y="2863122"/>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762407" y="286312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706788" y="2833141"/>
                <a:ext cx="533400" cy="381000"/>
              </a:xfrm>
              <a:prstGeom prst="ellipse">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p:cNvGrpSpPr/>
          <p:nvPr/>
        </p:nvGrpSpPr>
        <p:grpSpPr>
          <a:xfrm>
            <a:off x="9497085" y="4104415"/>
            <a:ext cx="1997503" cy="1895935"/>
            <a:chOff x="1273520" y="3003488"/>
            <a:chExt cx="3050721" cy="2895600"/>
          </a:xfrm>
        </p:grpSpPr>
        <p:pic>
          <p:nvPicPr>
            <p:cNvPr id="63" name="Picture 2" descr="Image result for ancient rome"/>
            <p:cNvPicPr>
              <a:picLocks noChangeAspect="1" noChangeArrowheads="1"/>
            </p:cNvPicPr>
            <p:nvPr/>
          </p:nvPicPr>
          <p:blipFill rotWithShape="1">
            <a:blip r:embed="rId3">
              <a:extLst>
                <a:ext uri="{28A0092B-C50C-407E-A947-70E740481C1C}">
                  <a14:useLocalDpi xmlns:a14="http://schemas.microsoft.com/office/drawing/2010/main" val="0"/>
                </a:ext>
              </a:extLst>
            </a:blip>
            <a:srcRect l="2569" t="15992" r="62100" b="7228"/>
            <a:stretch/>
          </p:blipFill>
          <p:spPr bwMode="auto">
            <a:xfrm>
              <a:off x="1367073" y="3105339"/>
              <a:ext cx="2833735" cy="2634558"/>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1273520" y="3003488"/>
              <a:ext cx="3050721" cy="2895600"/>
              <a:chOff x="304800" y="3429000"/>
              <a:chExt cx="3050721" cy="2895600"/>
            </a:xfrm>
          </p:grpSpPr>
          <p:grpSp>
            <p:nvGrpSpPr>
              <p:cNvPr id="65" name="Group 64"/>
              <p:cNvGrpSpPr/>
              <p:nvPr/>
            </p:nvGrpSpPr>
            <p:grpSpPr>
              <a:xfrm rot="2107423">
                <a:off x="1281104" y="3790950"/>
                <a:ext cx="376315" cy="879933"/>
                <a:chOff x="7696200" y="914400"/>
                <a:chExt cx="685800" cy="2438400"/>
              </a:xfrm>
            </p:grpSpPr>
            <p:sp>
              <p:nvSpPr>
                <p:cNvPr id="97" name="Moon 9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rot="19262140" flipH="1">
                <a:off x="1950772" y="3835879"/>
                <a:ext cx="376315" cy="801380"/>
                <a:chOff x="7696200" y="914400"/>
                <a:chExt cx="685800" cy="2438400"/>
              </a:xfrm>
            </p:grpSpPr>
            <p:sp>
              <p:nvSpPr>
                <p:cNvPr id="93" name="Moon 92"/>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rapezoid 66"/>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elay 75"/>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7"/>
              <p:cNvGrpSpPr/>
              <p:nvPr/>
            </p:nvGrpSpPr>
            <p:grpSpPr>
              <a:xfrm>
                <a:off x="2028864" y="5256478"/>
                <a:ext cx="248519" cy="434702"/>
                <a:chOff x="2438400" y="402137"/>
                <a:chExt cx="2514600" cy="4398463"/>
              </a:xfrm>
            </p:grpSpPr>
            <p:sp>
              <p:nvSpPr>
                <p:cNvPr id="89"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Wave 86"/>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ame 87"/>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01" name="Group 94"/>
          <p:cNvGrpSpPr/>
          <p:nvPr/>
        </p:nvGrpSpPr>
        <p:grpSpPr>
          <a:xfrm>
            <a:off x="5332492" y="1355757"/>
            <a:ext cx="1253904" cy="2489446"/>
            <a:chOff x="4405860" y="139189"/>
            <a:chExt cx="2861871" cy="6475262"/>
          </a:xfrm>
        </p:grpSpPr>
        <p:grpSp>
          <p:nvGrpSpPr>
            <p:cNvPr id="102" name="Group 86"/>
            <p:cNvGrpSpPr/>
            <p:nvPr/>
          </p:nvGrpSpPr>
          <p:grpSpPr>
            <a:xfrm rot="2107423">
              <a:off x="4802579" y="139189"/>
              <a:ext cx="743864" cy="1806453"/>
              <a:chOff x="7696200" y="914400"/>
              <a:chExt cx="685800" cy="2438400"/>
            </a:xfrm>
          </p:grpSpPr>
          <p:sp>
            <p:nvSpPr>
              <p:cNvPr id="142" name="Moon 14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87"/>
            <p:cNvGrpSpPr/>
            <p:nvPr/>
          </p:nvGrpSpPr>
          <p:grpSpPr>
            <a:xfrm rot="19262140" flipH="1">
              <a:off x="6126313" y="231425"/>
              <a:ext cx="743864" cy="1645187"/>
              <a:chOff x="7696200" y="914400"/>
              <a:chExt cx="685800" cy="2438400"/>
            </a:xfrm>
          </p:grpSpPr>
          <p:sp>
            <p:nvSpPr>
              <p:cNvPr id="138" name="Moon 1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47"/>
            <p:cNvGrpSpPr/>
            <p:nvPr/>
          </p:nvGrpSpPr>
          <p:grpSpPr>
            <a:xfrm rot="562843">
              <a:off x="5697438" y="5840305"/>
              <a:ext cx="666047" cy="774146"/>
              <a:chOff x="6106804" y="4039302"/>
              <a:chExt cx="666047" cy="774146"/>
            </a:xfrm>
          </p:grpSpPr>
          <p:sp>
            <p:nvSpPr>
              <p:cNvPr id="135" name="Oval 134"/>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47"/>
            <p:cNvGrpSpPr/>
            <p:nvPr/>
          </p:nvGrpSpPr>
          <p:grpSpPr>
            <a:xfrm rot="2613352">
              <a:off x="5128037" y="5761712"/>
              <a:ext cx="666047" cy="774146"/>
              <a:chOff x="6106804" y="4039302"/>
              <a:chExt cx="666047" cy="774146"/>
            </a:xfrm>
          </p:grpSpPr>
          <p:sp>
            <p:nvSpPr>
              <p:cNvPr id="132" name="Oval 131"/>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57"/>
            <p:cNvGrpSpPr/>
            <p:nvPr/>
          </p:nvGrpSpPr>
          <p:grpSpPr>
            <a:xfrm>
              <a:off x="4953000" y="5334000"/>
              <a:ext cx="1828800" cy="609600"/>
              <a:chOff x="1371600" y="3962400"/>
              <a:chExt cx="6705600" cy="2057400"/>
            </a:xfrm>
          </p:grpSpPr>
          <p:grpSp>
            <p:nvGrpSpPr>
              <p:cNvPr id="120" name="Group 195"/>
              <p:cNvGrpSpPr/>
              <p:nvPr/>
            </p:nvGrpSpPr>
            <p:grpSpPr>
              <a:xfrm>
                <a:off x="1371600" y="3962400"/>
                <a:ext cx="1676400" cy="2057400"/>
                <a:chOff x="1371600" y="3962400"/>
                <a:chExt cx="1676400" cy="2057400"/>
              </a:xfrm>
            </p:grpSpPr>
            <p:sp>
              <p:nvSpPr>
                <p:cNvPr id="130" name="Right Arrow Callout 11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1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96"/>
              <p:cNvGrpSpPr/>
              <p:nvPr/>
            </p:nvGrpSpPr>
            <p:grpSpPr>
              <a:xfrm>
                <a:off x="3048000" y="3962400"/>
                <a:ext cx="1676400" cy="2057400"/>
                <a:chOff x="1371600" y="3962400"/>
                <a:chExt cx="1676400" cy="2057400"/>
              </a:xfrm>
            </p:grpSpPr>
            <p:sp>
              <p:nvSpPr>
                <p:cNvPr id="128" name="Right Arrow Callout 10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1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99"/>
              <p:cNvGrpSpPr/>
              <p:nvPr/>
            </p:nvGrpSpPr>
            <p:grpSpPr>
              <a:xfrm>
                <a:off x="4724400" y="3962400"/>
                <a:ext cx="1676400" cy="2057400"/>
                <a:chOff x="1371600" y="3962400"/>
                <a:chExt cx="1676400" cy="2057400"/>
              </a:xfrm>
            </p:grpSpPr>
            <p:sp>
              <p:nvSpPr>
                <p:cNvPr id="126" name="Right Arrow Callout 10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0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202"/>
              <p:cNvGrpSpPr/>
              <p:nvPr/>
            </p:nvGrpSpPr>
            <p:grpSpPr>
              <a:xfrm>
                <a:off x="6400800" y="3962400"/>
                <a:ext cx="1676400" cy="2057400"/>
                <a:chOff x="1371600" y="3962400"/>
                <a:chExt cx="1676400" cy="2057400"/>
              </a:xfrm>
            </p:grpSpPr>
            <p:sp>
              <p:nvSpPr>
                <p:cNvPr id="124" name="Right Arrow Callout 10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0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7" name="Cloud 116"/>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3223035" y="1232781"/>
            <a:ext cx="1456852" cy="2574828"/>
            <a:chOff x="4495800" y="1066801"/>
            <a:chExt cx="1600200" cy="3124198"/>
          </a:xfrm>
        </p:grpSpPr>
        <p:sp>
          <p:nvSpPr>
            <p:cNvPr id="147" name="Cloud 146"/>
            <p:cNvSpPr/>
            <p:nvPr/>
          </p:nvSpPr>
          <p:spPr>
            <a:xfrm rot="365569">
              <a:off x="4755675" y="1390098"/>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6128217">
              <a:off x="5396330" y="38760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4472555">
              <a:off x="5054505" y="38663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4772378" y="2276311"/>
              <a:ext cx="1177462" cy="1750807"/>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610840">
              <a:off x="4879605" y="2223322"/>
              <a:ext cx="311919" cy="178397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901859">
              <a:off x="4596296" y="2789417"/>
              <a:ext cx="221384" cy="422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0226769">
              <a:off x="5824278" y="2835214"/>
              <a:ext cx="271722" cy="340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442139">
              <a:off x="4730413" y="2171683"/>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20249249">
              <a:off x="5625963" y="2172731"/>
              <a:ext cx="328386" cy="917340"/>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41"/>
            <p:cNvGrpSpPr/>
            <p:nvPr/>
          </p:nvGrpSpPr>
          <p:grpSpPr>
            <a:xfrm>
              <a:off x="4953000" y="2133599"/>
              <a:ext cx="851881" cy="1870857"/>
              <a:chOff x="6327583" y="3173375"/>
              <a:chExt cx="1142159" cy="1658222"/>
            </a:xfrm>
          </p:grpSpPr>
          <p:sp>
            <p:nvSpPr>
              <p:cNvPr id="163" name="Trapezoid 162"/>
              <p:cNvSpPr/>
              <p:nvPr/>
            </p:nvSpPr>
            <p:spPr>
              <a:xfrm rot="21277925">
                <a:off x="7051537" y="3250380"/>
                <a:ext cx="418205" cy="1581217"/>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15844898">
                <a:off x="6498264" y="3033745"/>
                <a:ext cx="711340" cy="990600"/>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16400088">
                <a:off x="6556621" y="3146096"/>
                <a:ext cx="524331" cy="982407"/>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16400088">
                <a:off x="6670250" y="3192443"/>
                <a:ext cx="298887" cy="970159"/>
              </a:xfrm>
              <a:prstGeom prst="moon">
                <a:avLst>
                  <a:gd name="adj" fmla="val 7097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Oval 156"/>
            <p:cNvSpPr/>
            <p:nvPr/>
          </p:nvSpPr>
          <p:spPr>
            <a:xfrm>
              <a:off x="4890452" y="1295400"/>
              <a:ext cx="860453" cy="117917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p:cNvSpPr/>
            <p:nvPr/>
          </p:nvSpPr>
          <p:spPr>
            <a:xfrm rot="19570029">
              <a:off x="5562600" y="1371600"/>
              <a:ext cx="381000" cy="6096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61"/>
            <p:cNvSpPr/>
            <p:nvPr/>
          </p:nvSpPr>
          <p:spPr>
            <a:xfrm>
              <a:off x="4800600" y="1371600"/>
              <a:ext cx="996313" cy="170311"/>
            </a:xfrm>
            <a:prstGeom prst="roundRect">
              <a:avLst>
                <a:gd name="adj" fmla="val 50000"/>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62"/>
            <p:cNvSpPr/>
            <p:nvPr/>
          </p:nvSpPr>
          <p:spPr>
            <a:xfrm rot="5400000">
              <a:off x="5127346" y="740054"/>
              <a:ext cx="333136" cy="986629"/>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rot="15781698">
              <a:off x="5062944" y="1935243"/>
              <a:ext cx="478051" cy="644679"/>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5126182" y="2133600"/>
              <a:ext cx="284018" cy="10477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6853474" y="1645529"/>
            <a:ext cx="4834550" cy="1107996"/>
          </a:xfrm>
          <a:prstGeom prst="rect">
            <a:avLst/>
          </a:prstGeom>
        </p:spPr>
        <p:txBody>
          <a:bodyPr wrap="square">
            <a:spAutoFit/>
          </a:bodyPr>
          <a:lstStyle/>
          <a:p>
            <a:r>
              <a:rPr lang="en-US" dirty="0">
                <a:solidFill>
                  <a:schemeClr val="bg1"/>
                </a:solidFill>
                <a:latin typeface="Open Sans"/>
              </a:rPr>
              <a:t>While preaching the gospel for a short time in Thessalonica, Paul, Silas, and Timothy were forced out of the city by Jewish leaders.</a:t>
            </a:r>
          </a:p>
          <a:p>
            <a:r>
              <a:rPr lang="en-US" sz="1200" dirty="0">
                <a:solidFill>
                  <a:schemeClr val="bg1"/>
                </a:solidFill>
                <a:latin typeface="Open Sans"/>
              </a:rPr>
              <a:t> Acts 17:5-15 </a:t>
            </a:r>
            <a:endParaRPr lang="en-US" sz="1200" dirty="0">
              <a:solidFill>
                <a:schemeClr val="bg1"/>
              </a:solidFill>
            </a:endParaRPr>
          </a:p>
        </p:txBody>
      </p:sp>
      <p:sp>
        <p:nvSpPr>
          <p:cNvPr id="168" name="Rectangle 167"/>
          <p:cNvSpPr/>
          <p:nvPr/>
        </p:nvSpPr>
        <p:spPr>
          <a:xfrm>
            <a:off x="0" y="6488668"/>
            <a:ext cx="4834550" cy="369332"/>
          </a:xfrm>
          <a:prstGeom prst="rect">
            <a:avLst/>
          </a:prstGeom>
        </p:spPr>
        <p:txBody>
          <a:bodyPr wrap="square">
            <a:spAutoFit/>
          </a:bodyPr>
          <a:lstStyle/>
          <a:p>
            <a:r>
              <a:rPr lang="en-US" dirty="0">
                <a:solidFill>
                  <a:schemeClr val="bg1"/>
                </a:solidFill>
                <a:latin typeface="Open Sans"/>
              </a:rPr>
              <a:t>1 Thessalonians 3:1-7</a:t>
            </a:r>
            <a:r>
              <a:rPr lang="en-US" sz="1200" dirty="0">
                <a:solidFill>
                  <a:schemeClr val="bg1"/>
                </a:solidFill>
                <a:latin typeface="Open Sans"/>
              </a:rPr>
              <a:t> </a:t>
            </a:r>
            <a:endParaRPr lang="en-US" sz="1200" dirty="0">
              <a:solidFill>
                <a:schemeClr val="bg1"/>
              </a:solidFill>
            </a:endParaRPr>
          </a:p>
        </p:txBody>
      </p:sp>
    </p:spTree>
    <p:extLst>
      <p:ext uri="{BB962C8B-B14F-4D97-AF65-F5344CB8AC3E}">
        <p14:creationId xmlns:p14="http://schemas.microsoft.com/office/powerpoint/2010/main" val="163982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830997"/>
          </a:xfrm>
          <a:prstGeom prst="rect">
            <a:avLst/>
          </a:prstGeom>
          <a:noFill/>
        </p:spPr>
        <p:txBody>
          <a:bodyPr wrap="square" rtlCol="0">
            <a:spAutoFit/>
          </a:bodyPr>
          <a:lstStyle/>
          <a:p>
            <a:pPr algn="ctr"/>
            <a:r>
              <a:rPr lang="en-US" sz="4800" dirty="0">
                <a:solidFill>
                  <a:schemeClr val="bg1"/>
                </a:solidFill>
                <a:latin typeface="Nyala" panose="02000504070300020003" pitchFamily="2" charset="0"/>
                <a:ea typeface="Wednesday" pitchFamily="2" charset="0"/>
              </a:rPr>
              <a:t>To Strengthen the Saints</a:t>
            </a:r>
          </a:p>
        </p:txBody>
      </p:sp>
      <p:sp>
        <p:nvSpPr>
          <p:cNvPr id="6" name="Rectangle 5"/>
          <p:cNvSpPr/>
          <p:nvPr/>
        </p:nvSpPr>
        <p:spPr>
          <a:xfrm>
            <a:off x="838953" y="1622027"/>
            <a:ext cx="6086947" cy="1477328"/>
          </a:xfrm>
          <a:prstGeom prst="rect">
            <a:avLst/>
          </a:prstGeom>
        </p:spPr>
        <p:txBody>
          <a:bodyPr wrap="square">
            <a:spAutoFit/>
          </a:bodyPr>
          <a:lstStyle/>
          <a:p>
            <a:r>
              <a:rPr lang="en-US" dirty="0">
                <a:solidFill>
                  <a:schemeClr val="bg1"/>
                </a:solidFill>
              </a:rPr>
              <a:t>Paul reminded them that discipleship required consistent growth and improvement. He encouraged them to “increase and abound in love one toward another,” to “abound more and more” in their efforts to please God, and to “increase more and more” in love. (1)</a:t>
            </a:r>
          </a:p>
        </p:txBody>
      </p:sp>
      <p:sp>
        <p:nvSpPr>
          <p:cNvPr id="7" name="Rectangle 6"/>
          <p:cNvSpPr/>
          <p:nvPr/>
        </p:nvSpPr>
        <p:spPr>
          <a:xfrm>
            <a:off x="2634558" y="821664"/>
            <a:ext cx="6790099" cy="523220"/>
          </a:xfrm>
          <a:prstGeom prst="rect">
            <a:avLst/>
          </a:prstGeom>
        </p:spPr>
        <p:txBody>
          <a:bodyPr wrap="square">
            <a:spAutoFit/>
          </a:bodyPr>
          <a:lstStyle/>
          <a:p>
            <a:r>
              <a:rPr lang="en-US" sz="2800" dirty="0">
                <a:solidFill>
                  <a:schemeClr val="bg1"/>
                </a:solidFill>
                <a:effectLst>
                  <a:glow rad="101600">
                    <a:schemeClr val="accent2">
                      <a:satMod val="175000"/>
                      <a:alpha val="40000"/>
                    </a:schemeClr>
                  </a:glow>
                </a:effectLst>
              </a:rPr>
              <a:t>“perfect that which is lacking in your faith” </a:t>
            </a:r>
          </a:p>
        </p:txBody>
      </p:sp>
      <p:sp>
        <p:nvSpPr>
          <p:cNvPr id="168" name="Rectangle 167"/>
          <p:cNvSpPr/>
          <p:nvPr/>
        </p:nvSpPr>
        <p:spPr>
          <a:xfrm>
            <a:off x="0" y="6488668"/>
            <a:ext cx="4834550" cy="369332"/>
          </a:xfrm>
          <a:prstGeom prst="rect">
            <a:avLst/>
          </a:prstGeom>
        </p:spPr>
        <p:txBody>
          <a:bodyPr wrap="square">
            <a:spAutoFit/>
          </a:bodyPr>
          <a:lstStyle/>
          <a:p>
            <a:r>
              <a:rPr lang="en-US" dirty="0">
                <a:solidFill>
                  <a:schemeClr val="bg1"/>
                </a:solidFill>
                <a:latin typeface="Open Sans"/>
              </a:rPr>
              <a:t>1 Thessalonians 3:9-10; 12; 4:1, 10</a:t>
            </a:r>
            <a:r>
              <a:rPr lang="en-US" sz="1200" dirty="0">
                <a:solidFill>
                  <a:schemeClr val="bg1"/>
                </a:solidFill>
                <a:latin typeface="Open Sans"/>
              </a:rPr>
              <a:t> </a:t>
            </a:r>
            <a:endParaRPr lang="en-US" sz="1200" dirty="0">
              <a:solidFill>
                <a:schemeClr val="bg1"/>
              </a:solidFill>
            </a:endParaRPr>
          </a:p>
        </p:txBody>
      </p:sp>
      <p:grpSp>
        <p:nvGrpSpPr>
          <p:cNvPr id="8" name="Group 7"/>
          <p:cNvGrpSpPr/>
          <p:nvPr/>
        </p:nvGrpSpPr>
        <p:grpSpPr>
          <a:xfrm>
            <a:off x="2050609" y="4166105"/>
            <a:ext cx="9621290" cy="2437364"/>
            <a:chOff x="2050609" y="4166105"/>
            <a:chExt cx="9621290" cy="2437364"/>
          </a:xfrm>
        </p:grpSpPr>
        <p:sp>
          <p:nvSpPr>
            <p:cNvPr id="167" name="Rectangle 166"/>
            <p:cNvSpPr/>
            <p:nvPr/>
          </p:nvSpPr>
          <p:spPr>
            <a:xfrm>
              <a:off x="2050609" y="4671537"/>
              <a:ext cx="7138659" cy="1569660"/>
            </a:xfrm>
            <a:prstGeom prst="rect">
              <a:avLst/>
            </a:prstGeom>
          </p:spPr>
          <p:txBody>
            <a:bodyPr wrap="square">
              <a:spAutoFit/>
            </a:bodyPr>
            <a:lstStyle/>
            <a:p>
              <a:r>
                <a:rPr lang="en-US" sz="3200" dirty="0">
                  <a:solidFill>
                    <a:schemeClr val="bg1"/>
                  </a:solidFill>
                </a:rPr>
                <a:t>In order for them to grow and increase they needed to better understand  how to prepare for the Second Coming of Christ.</a:t>
              </a:r>
            </a:p>
          </p:txBody>
        </p:sp>
        <p:pic>
          <p:nvPicPr>
            <p:cNvPr id="169" name="Picture 4" descr="http://ubdavid.org/youthworld/ttt/tttgraphics/16_christ-return.jpg">
              <a:hlinkClick r:id="rId3"/>
            </p:cNvPr>
            <p:cNvPicPr>
              <a:picLocks noChangeAspect="1" noChangeArrowheads="1"/>
            </p:cNvPicPr>
            <p:nvPr/>
          </p:nvPicPr>
          <p:blipFill>
            <a:blip r:embed="rId4" cstate="print"/>
            <a:srcRect/>
            <a:stretch>
              <a:fillRect/>
            </a:stretch>
          </p:blipFill>
          <p:spPr bwMode="auto">
            <a:xfrm>
              <a:off x="9234535" y="4166105"/>
              <a:ext cx="2437364" cy="2437364"/>
            </a:xfrm>
            <a:prstGeom prst="rect">
              <a:avLst/>
            </a:prstGeom>
            <a:noFill/>
          </p:spPr>
        </p:pic>
      </p:grpSp>
      <p:grpSp>
        <p:nvGrpSpPr>
          <p:cNvPr id="4" name="Group 3"/>
          <p:cNvGrpSpPr/>
          <p:nvPr/>
        </p:nvGrpSpPr>
        <p:grpSpPr>
          <a:xfrm>
            <a:off x="262550" y="3526471"/>
            <a:ext cx="7740712" cy="1114428"/>
            <a:chOff x="262550" y="3526471"/>
            <a:chExt cx="7740712" cy="1114428"/>
          </a:xfrm>
        </p:grpSpPr>
        <p:sp>
          <p:nvSpPr>
            <p:cNvPr id="2" name="Rectangle 1"/>
            <p:cNvSpPr/>
            <p:nvPr/>
          </p:nvSpPr>
          <p:spPr>
            <a:xfrm>
              <a:off x="1098505" y="3823755"/>
              <a:ext cx="6904757" cy="523220"/>
            </a:xfrm>
            <a:prstGeom prst="rect">
              <a:avLst/>
            </a:prstGeom>
          </p:spPr>
          <p:txBody>
            <a:bodyPr wrap="square">
              <a:spAutoFit/>
            </a:bodyPr>
            <a:lstStyle/>
            <a:p>
              <a:r>
                <a:rPr lang="en-US" sz="2800" dirty="0">
                  <a:solidFill>
                    <a:schemeClr val="bg1"/>
                  </a:solidFill>
                  <a:effectLst>
                    <a:glow rad="139700">
                      <a:schemeClr val="accent2">
                        <a:satMod val="175000"/>
                        <a:alpha val="40000"/>
                      </a:schemeClr>
                    </a:glow>
                  </a:effectLst>
                  <a:latin typeface="Open Sans"/>
                </a:rPr>
                <a:t> “discipleship is to be lived </a:t>
              </a:r>
              <a:r>
                <a:rPr lang="en-US" sz="2800" i="1" dirty="0">
                  <a:solidFill>
                    <a:schemeClr val="bg1"/>
                  </a:solidFill>
                  <a:effectLst>
                    <a:glow rad="139700">
                      <a:schemeClr val="accent2">
                        <a:satMod val="175000"/>
                        <a:alpha val="40000"/>
                      </a:schemeClr>
                    </a:glow>
                  </a:effectLst>
                  <a:latin typeface="Open Sans"/>
                </a:rPr>
                <a:t>in crescendo</a:t>
              </a:r>
              <a:r>
                <a:rPr lang="en-US" sz="2800" dirty="0">
                  <a:solidFill>
                    <a:schemeClr val="bg1"/>
                  </a:solidFill>
                  <a:effectLst>
                    <a:glow rad="139700">
                      <a:schemeClr val="accent2">
                        <a:satMod val="175000"/>
                        <a:alpha val="40000"/>
                      </a:schemeClr>
                    </a:glow>
                  </a:effectLst>
                  <a:latin typeface="Open Sans"/>
                </a:rPr>
                <a:t>”</a:t>
              </a:r>
              <a:r>
                <a:rPr lang="en-US" sz="1400" dirty="0">
                  <a:solidFill>
                    <a:schemeClr val="bg1"/>
                  </a:solidFill>
                  <a:effectLst/>
                  <a:latin typeface="Open Sans"/>
                </a:rPr>
                <a:t>(2) </a:t>
              </a:r>
              <a:endParaRPr lang="en-US" sz="1400" dirty="0">
                <a:solidFill>
                  <a:schemeClr val="bg1"/>
                </a:solidFill>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550" y="3526471"/>
              <a:ext cx="890476" cy="1114428"/>
            </a:xfrm>
            <a:prstGeom prst="rect">
              <a:avLst/>
            </a:prstGeom>
          </p:spPr>
        </p:pic>
      </p:grpSp>
      <p:pic>
        <p:nvPicPr>
          <p:cNvPr id="2050" name="Picture 2"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1291" y="1566250"/>
            <a:ext cx="1513783" cy="182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25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To Prepare</a:t>
            </a:r>
            <a:endParaRPr lang="en-US" sz="4800" dirty="0">
              <a:solidFill>
                <a:schemeClr val="bg1"/>
              </a:solidFill>
              <a:latin typeface="Nyala" panose="02000504070300020003" pitchFamily="2" charset="0"/>
              <a:ea typeface="Wednesday" pitchFamily="2" charset="0"/>
            </a:endParaRPr>
          </a:p>
        </p:txBody>
      </p:sp>
      <p:sp>
        <p:nvSpPr>
          <p:cNvPr id="6" name="Rectangle 5"/>
          <p:cNvSpPr/>
          <p:nvPr/>
        </p:nvSpPr>
        <p:spPr>
          <a:xfrm>
            <a:off x="531341" y="445076"/>
            <a:ext cx="2365768" cy="369332"/>
          </a:xfrm>
          <a:prstGeom prst="rect">
            <a:avLst/>
          </a:prstGeom>
          <a:solidFill>
            <a:srgbClr val="FFFF00"/>
          </a:solidFill>
        </p:spPr>
        <p:txBody>
          <a:bodyPr wrap="square">
            <a:spAutoFit/>
          </a:bodyPr>
          <a:lstStyle/>
          <a:p>
            <a:r>
              <a:rPr lang="en-US" dirty="0">
                <a:latin typeface="Open Sans"/>
              </a:rPr>
              <a:t>1 Thessalonians 4:2-5</a:t>
            </a:r>
            <a:endParaRPr lang="en-US" dirty="0"/>
          </a:p>
        </p:txBody>
      </p:sp>
      <p:sp>
        <p:nvSpPr>
          <p:cNvPr id="167" name="Rectangle 166"/>
          <p:cNvSpPr/>
          <p:nvPr/>
        </p:nvSpPr>
        <p:spPr>
          <a:xfrm>
            <a:off x="3752661" y="1032044"/>
            <a:ext cx="4965826" cy="523220"/>
          </a:xfrm>
          <a:prstGeom prst="rect">
            <a:avLst/>
          </a:prstGeom>
          <a:noFill/>
        </p:spPr>
        <p:txBody>
          <a:bodyPr wrap="square">
            <a:spAutoFit/>
          </a:bodyPr>
          <a:lstStyle/>
          <a:p>
            <a:pPr algn="ctr"/>
            <a:r>
              <a:rPr lang="en-US" sz="2800" dirty="0">
                <a:solidFill>
                  <a:schemeClr val="bg1"/>
                </a:solidFill>
                <a:effectLst>
                  <a:glow rad="228600">
                    <a:schemeClr val="accent5">
                      <a:satMod val="175000"/>
                      <a:alpha val="40000"/>
                    </a:schemeClr>
                  </a:glow>
                </a:effectLst>
                <a:latin typeface="Open Sans"/>
              </a:rPr>
              <a:t>Abstain from Fornication</a:t>
            </a:r>
            <a:endParaRPr lang="en-US" sz="2800" dirty="0">
              <a:solidFill>
                <a:schemeClr val="bg1"/>
              </a:solidFill>
              <a:effectLst>
                <a:glow rad="228600">
                  <a:schemeClr val="accent5">
                    <a:satMod val="175000"/>
                    <a:alpha val="40000"/>
                  </a:schemeClr>
                </a:glow>
              </a:effectLst>
            </a:endParaRPr>
          </a:p>
        </p:txBody>
      </p:sp>
      <p:sp>
        <p:nvSpPr>
          <p:cNvPr id="2" name="Rectangle 1"/>
          <p:cNvSpPr/>
          <p:nvPr/>
        </p:nvSpPr>
        <p:spPr>
          <a:xfrm>
            <a:off x="5370112" y="4663776"/>
            <a:ext cx="6096000" cy="1200329"/>
          </a:xfrm>
          <a:prstGeom prst="rect">
            <a:avLst/>
          </a:prstGeom>
        </p:spPr>
        <p:txBody>
          <a:bodyPr>
            <a:spAutoFit/>
          </a:bodyPr>
          <a:lstStyle/>
          <a:p>
            <a:r>
              <a:rPr lang="en-US" dirty="0">
                <a:solidFill>
                  <a:schemeClr val="bg1"/>
                </a:solidFill>
                <a:latin typeface="Abadi" panose="020B0604020104020204" pitchFamily="34" charset="0"/>
              </a:rPr>
              <a:t>"Wholesome family life with children was set up as the perfect way, thousands of years ago. If all the world should devise some other sort of relationship, it would be wrong even if the voting were 3 1/2 billion to one." (3)</a:t>
            </a:r>
            <a:endParaRPr lang="en-US" b="0" i="0" dirty="0">
              <a:solidFill>
                <a:schemeClr val="bg1"/>
              </a:solidFill>
              <a:effectLst/>
              <a:latin typeface="Abadi" panose="020B0604020104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475" y="132392"/>
            <a:ext cx="920935" cy="1171307"/>
          </a:xfrm>
          <a:prstGeom prst="rect">
            <a:avLst/>
          </a:prstGeom>
        </p:spPr>
      </p:pic>
      <p:sp>
        <p:nvSpPr>
          <p:cNvPr id="4" name="Rectangle 3"/>
          <p:cNvSpPr/>
          <p:nvPr/>
        </p:nvSpPr>
        <p:spPr>
          <a:xfrm>
            <a:off x="757473" y="1998614"/>
            <a:ext cx="6096000" cy="923330"/>
          </a:xfrm>
          <a:prstGeom prst="rect">
            <a:avLst/>
          </a:prstGeom>
        </p:spPr>
        <p:txBody>
          <a:bodyPr>
            <a:spAutoFit/>
          </a:bodyPr>
          <a:lstStyle/>
          <a:p>
            <a:r>
              <a:rPr lang="en-US" dirty="0">
                <a:solidFill>
                  <a:schemeClr val="bg1"/>
                </a:solidFill>
                <a:latin typeface="Abadi" panose="020B0604020104020204" pitchFamily="34" charset="0"/>
              </a:rPr>
              <a:t>"The world may countenance premarital sex experiences, but the Lord and his church condemn in no uncertain terms any and every sex relationship outside of marriage.</a:t>
            </a:r>
          </a:p>
        </p:txBody>
      </p:sp>
      <p:grpSp>
        <p:nvGrpSpPr>
          <p:cNvPr id="9" name="Group 8"/>
          <p:cNvGrpSpPr/>
          <p:nvPr/>
        </p:nvGrpSpPr>
        <p:grpSpPr>
          <a:xfrm>
            <a:off x="7152238" y="1620570"/>
            <a:ext cx="2254313" cy="2534971"/>
            <a:chOff x="7152238" y="1620570"/>
            <a:chExt cx="2254313" cy="2534971"/>
          </a:xfrm>
        </p:grpSpPr>
        <p:sp>
          <p:nvSpPr>
            <p:cNvPr id="7" name="Rectangle 6"/>
            <p:cNvSpPr/>
            <p:nvPr/>
          </p:nvSpPr>
          <p:spPr>
            <a:xfrm>
              <a:off x="7152238" y="1620570"/>
              <a:ext cx="2254313" cy="253497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287406" y="1700543"/>
              <a:ext cx="2037662" cy="2373517"/>
              <a:chOff x="922474" y="3511235"/>
              <a:chExt cx="2255291" cy="2627017"/>
            </a:xfrm>
          </p:grpSpPr>
          <p:grpSp>
            <p:nvGrpSpPr>
              <p:cNvPr id="14" name="Group 13"/>
              <p:cNvGrpSpPr/>
              <p:nvPr/>
            </p:nvGrpSpPr>
            <p:grpSpPr>
              <a:xfrm>
                <a:off x="922474" y="3684760"/>
                <a:ext cx="1049510" cy="2433876"/>
                <a:chOff x="922474" y="3684760"/>
                <a:chExt cx="1049510" cy="2433876"/>
              </a:xfrm>
            </p:grpSpPr>
            <p:sp>
              <p:nvSpPr>
                <p:cNvPr id="23" name="Oval 22"/>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1358020" y="4291342"/>
                  <a:ext cx="126748" cy="8148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p:cNvSpPr/>
              <p:nvPr/>
            </p:nvSpPr>
            <p:spPr>
              <a:xfrm>
                <a:off x="2634558" y="4087940"/>
                <a:ext cx="172016" cy="121921"/>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a:off x="914400" y="3223034"/>
            <a:ext cx="3748135" cy="2815628"/>
            <a:chOff x="914400" y="3223034"/>
            <a:chExt cx="3748135" cy="2815628"/>
          </a:xfrm>
        </p:grpSpPr>
        <p:sp>
          <p:nvSpPr>
            <p:cNvPr id="8" name="Rectangle 7"/>
            <p:cNvSpPr/>
            <p:nvPr/>
          </p:nvSpPr>
          <p:spPr>
            <a:xfrm>
              <a:off x="914400" y="3223034"/>
              <a:ext cx="3748135" cy="281562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074742" y="3346763"/>
              <a:ext cx="3493432" cy="2627017"/>
              <a:chOff x="4234401" y="3283389"/>
              <a:chExt cx="3493432" cy="2627017"/>
            </a:xfrm>
          </p:grpSpPr>
          <p:grpSp>
            <p:nvGrpSpPr>
              <p:cNvPr id="32" name="Group 31"/>
              <p:cNvGrpSpPr/>
              <p:nvPr/>
            </p:nvGrpSpPr>
            <p:grpSpPr>
              <a:xfrm>
                <a:off x="4949757" y="3283389"/>
                <a:ext cx="2255291" cy="2627017"/>
                <a:chOff x="922474" y="3511235"/>
                <a:chExt cx="2255291" cy="2627017"/>
              </a:xfrm>
            </p:grpSpPr>
            <p:grpSp>
              <p:nvGrpSpPr>
                <p:cNvPr id="49" name="Group 48"/>
                <p:cNvGrpSpPr/>
                <p:nvPr/>
              </p:nvGrpSpPr>
              <p:grpSpPr>
                <a:xfrm>
                  <a:off x="922474" y="3684760"/>
                  <a:ext cx="1049510" cy="2433876"/>
                  <a:chOff x="922474" y="3684760"/>
                  <a:chExt cx="1049510" cy="2433876"/>
                </a:xfrm>
              </p:grpSpPr>
              <p:sp>
                <p:nvSpPr>
                  <p:cNvPr id="58" name="Oval 57"/>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1358020" y="4291342"/>
                    <a:ext cx="126748" cy="81482"/>
                  </a:xfrm>
                  <a:prstGeom prst="triangle">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p:cNvSpPr/>
                <p:nvPr/>
              </p:nvSpPr>
              <p:spPr>
                <a:xfrm>
                  <a:off x="2634558" y="4102729"/>
                  <a:ext cx="164471" cy="89025"/>
                </a:xfrm>
                <a:prstGeom prst="roundRect">
                  <a:avLst>
                    <a:gd name="adj" fmla="val 50000"/>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114912" y="4516169"/>
                <a:ext cx="612921" cy="1322822"/>
                <a:chOff x="4480353" y="1537579"/>
                <a:chExt cx="612921" cy="1322822"/>
              </a:xfrm>
            </p:grpSpPr>
            <p:sp>
              <p:nvSpPr>
                <p:cNvPr id="42" name="Oval 41"/>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234401" y="4155540"/>
                <a:ext cx="708791" cy="1745318"/>
                <a:chOff x="7321633" y="4237022"/>
                <a:chExt cx="708791" cy="1745318"/>
              </a:xfrm>
            </p:grpSpPr>
            <p:sp>
              <p:nvSpPr>
                <p:cNvPr id="35" name="Oval 34"/>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99918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To Prepare</a:t>
            </a:r>
            <a:endParaRPr lang="en-US" sz="4800" dirty="0">
              <a:solidFill>
                <a:schemeClr val="bg1"/>
              </a:solidFill>
              <a:latin typeface="Nyala" panose="02000504070300020003" pitchFamily="2" charset="0"/>
              <a:ea typeface="Wednesday" pitchFamily="2" charset="0"/>
            </a:endParaRPr>
          </a:p>
        </p:txBody>
      </p:sp>
      <p:sp>
        <p:nvSpPr>
          <p:cNvPr id="167" name="Rectangle 166"/>
          <p:cNvSpPr/>
          <p:nvPr/>
        </p:nvSpPr>
        <p:spPr>
          <a:xfrm>
            <a:off x="620162" y="660851"/>
            <a:ext cx="2474614" cy="369332"/>
          </a:xfrm>
          <a:prstGeom prst="rect">
            <a:avLst/>
          </a:prstGeom>
          <a:solidFill>
            <a:srgbClr val="FFFF00"/>
          </a:solidFill>
        </p:spPr>
        <p:txBody>
          <a:bodyPr wrap="square">
            <a:spAutoFit/>
          </a:bodyPr>
          <a:lstStyle/>
          <a:p>
            <a:r>
              <a:rPr lang="en-US" dirty="0">
                <a:latin typeface="Open Sans"/>
              </a:rPr>
              <a:t>1 Thessalonians 4:6-8</a:t>
            </a:r>
            <a:endParaRPr lang="en-US" dirty="0"/>
          </a:p>
        </p:txBody>
      </p:sp>
      <p:sp>
        <p:nvSpPr>
          <p:cNvPr id="3" name="Rectangle 2"/>
          <p:cNvSpPr/>
          <p:nvPr/>
        </p:nvSpPr>
        <p:spPr>
          <a:xfrm>
            <a:off x="2525917" y="1114072"/>
            <a:ext cx="7134130" cy="369332"/>
          </a:xfrm>
          <a:prstGeom prst="rect">
            <a:avLst/>
          </a:prstGeom>
        </p:spPr>
        <p:txBody>
          <a:bodyPr wrap="square">
            <a:spAutoFit/>
          </a:bodyPr>
          <a:lstStyle/>
          <a:p>
            <a:r>
              <a:rPr lang="en-US" b="1" dirty="0">
                <a:solidFill>
                  <a:schemeClr val="bg1"/>
                </a:solidFill>
                <a:effectLst>
                  <a:glow rad="228600">
                    <a:schemeClr val="accent6">
                      <a:satMod val="175000"/>
                      <a:alpha val="40000"/>
                    </a:schemeClr>
                  </a:glow>
                </a:effectLst>
                <a:latin typeface="Abadi" panose="020B0604020104020204" pitchFamily="34" charset="0"/>
              </a:rPr>
              <a:t>God hath not called us unto uncleanness, but unto holiness</a:t>
            </a:r>
            <a:endParaRPr lang="en-US" b="0" i="0" dirty="0">
              <a:solidFill>
                <a:schemeClr val="bg1"/>
              </a:solidFill>
              <a:effectLst>
                <a:glow rad="228600">
                  <a:schemeClr val="accent6">
                    <a:satMod val="175000"/>
                    <a:alpha val="40000"/>
                  </a:schemeClr>
                </a:glow>
              </a:effectLst>
              <a:latin typeface="Abadi" panose="020B0604020104020204" pitchFamily="34" charset="0"/>
            </a:endParaRPr>
          </a:p>
        </p:txBody>
      </p:sp>
      <p:sp>
        <p:nvSpPr>
          <p:cNvPr id="4" name="Rectangle 3"/>
          <p:cNvSpPr/>
          <p:nvPr/>
        </p:nvSpPr>
        <p:spPr>
          <a:xfrm>
            <a:off x="5836467" y="2400812"/>
            <a:ext cx="6096000" cy="3693319"/>
          </a:xfrm>
          <a:prstGeom prst="rect">
            <a:avLst/>
          </a:prstGeom>
        </p:spPr>
        <p:txBody>
          <a:bodyPr>
            <a:spAutoFit/>
          </a:bodyPr>
          <a:lstStyle/>
          <a:p>
            <a:r>
              <a:rPr lang="en-US" dirty="0">
                <a:solidFill>
                  <a:schemeClr val="bg1"/>
                </a:solidFill>
                <a:latin typeface="Abadi" panose="020B0604020104020204" pitchFamily="34" charset="0"/>
              </a:rPr>
              <a:t>"In our journey toward eternal life, purity must be our constant aim. To walk and talk with God, to serve with God, to follow his example and become as a god, we must attain perfection.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In his presence there can be no guile, no wickedness, no transgression. In numerous scriptures he has made it clear that all worldliness, evil and weakness must be dropped before we can ascend unto 'the hill of the Lord.'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Psalmist asked: 'Who shall ascend into the hill of the Lord? or who shall stand in his holy place?'</a:t>
            </a:r>
          </a:p>
          <a:p>
            <a:r>
              <a:rPr lang="en-US" dirty="0">
                <a:solidFill>
                  <a:schemeClr val="bg1"/>
                </a:solidFill>
                <a:latin typeface="Abadi" panose="020B0604020104020204" pitchFamily="34" charset="0"/>
              </a:rPr>
              <a:t>(3)</a:t>
            </a:r>
            <a:endParaRPr lang="en-US" b="0" i="0" dirty="0">
              <a:solidFill>
                <a:schemeClr val="bg1"/>
              </a:solidFill>
              <a:effectLst/>
              <a:latin typeface="Abadi" panose="020B0604020104020204" pitchFamily="34" charset="0"/>
            </a:endParaRPr>
          </a:p>
        </p:txBody>
      </p:sp>
      <p:pic>
        <p:nvPicPr>
          <p:cNvPr id="171" name="Picture 1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475" y="132392"/>
            <a:ext cx="920935" cy="1171307"/>
          </a:xfrm>
          <a:prstGeom prst="rect">
            <a:avLst/>
          </a:prstGeom>
        </p:spPr>
      </p:pic>
      <p:sp>
        <p:nvSpPr>
          <p:cNvPr id="1024" name="Rectangle 1023"/>
          <p:cNvSpPr/>
          <p:nvPr/>
        </p:nvSpPr>
        <p:spPr>
          <a:xfrm>
            <a:off x="1291627" y="4717351"/>
            <a:ext cx="3244159" cy="1477328"/>
          </a:xfrm>
          <a:prstGeom prst="rect">
            <a:avLst/>
          </a:prstGeom>
          <a:solidFill>
            <a:schemeClr val="accent6">
              <a:lumMod val="50000"/>
            </a:schemeClr>
          </a:solidFill>
        </p:spPr>
        <p:txBody>
          <a:bodyPr wrap="square">
            <a:spAutoFit/>
          </a:bodyPr>
          <a:lstStyle/>
          <a:p>
            <a:r>
              <a:rPr lang="en-US" i="1" dirty="0">
                <a:solidFill>
                  <a:srgbClr val="FFFF00"/>
                </a:solidFill>
              </a:rPr>
              <a:t>He that hath clean hands, and a pure heart; who hath not lifted up his soul unto vanity, nor sworn deceitfully.</a:t>
            </a:r>
          </a:p>
          <a:p>
            <a:r>
              <a:rPr lang="en-US" i="1" dirty="0">
                <a:solidFill>
                  <a:srgbClr val="FFFF00"/>
                </a:solidFill>
              </a:rPr>
              <a:t>Psalms 24:4</a:t>
            </a:r>
          </a:p>
        </p:txBody>
      </p:sp>
      <p:pic>
        <p:nvPicPr>
          <p:cNvPr id="173" name="Picture 2" descr="https://image.freepik.com/free-icon/man-climbing-stairs_318-46871.png"/>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43147" y="1940239"/>
            <a:ext cx="2470138" cy="247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To Prepare</a:t>
            </a:r>
            <a:endParaRPr lang="en-US" sz="4800" dirty="0">
              <a:solidFill>
                <a:schemeClr val="bg1"/>
              </a:solidFill>
              <a:latin typeface="Nyala" panose="02000504070300020003" pitchFamily="2" charset="0"/>
              <a:ea typeface="Wednesday" pitchFamily="2" charset="0"/>
            </a:endParaRPr>
          </a:p>
        </p:txBody>
      </p:sp>
      <p:sp>
        <p:nvSpPr>
          <p:cNvPr id="169" name="Rectangle 168"/>
          <p:cNvSpPr/>
          <p:nvPr/>
        </p:nvSpPr>
        <p:spPr>
          <a:xfrm>
            <a:off x="556788" y="597476"/>
            <a:ext cx="2474614" cy="369332"/>
          </a:xfrm>
          <a:prstGeom prst="rect">
            <a:avLst/>
          </a:prstGeom>
          <a:solidFill>
            <a:srgbClr val="FFFF00"/>
          </a:solidFill>
        </p:spPr>
        <p:txBody>
          <a:bodyPr wrap="square">
            <a:spAutoFit/>
          </a:bodyPr>
          <a:lstStyle/>
          <a:p>
            <a:r>
              <a:rPr lang="en-US" dirty="0">
                <a:latin typeface="Open Sans"/>
              </a:rPr>
              <a:t>1 Thessalonians 4:9-12</a:t>
            </a:r>
            <a:endParaRPr lang="en-US" dirty="0"/>
          </a:p>
        </p:txBody>
      </p:sp>
      <p:sp>
        <p:nvSpPr>
          <p:cNvPr id="8" name="Rectangle 7"/>
          <p:cNvSpPr/>
          <p:nvPr/>
        </p:nvSpPr>
        <p:spPr>
          <a:xfrm>
            <a:off x="2453489" y="905842"/>
            <a:ext cx="7134130" cy="954107"/>
          </a:xfrm>
          <a:prstGeom prst="rect">
            <a:avLst/>
          </a:prstGeom>
        </p:spPr>
        <p:txBody>
          <a:bodyPr wrap="square">
            <a:spAutoFit/>
          </a:bodyPr>
          <a:lstStyle/>
          <a:p>
            <a:pPr algn="ctr"/>
            <a:r>
              <a:rPr lang="en-US" sz="2800" b="1" dirty="0">
                <a:solidFill>
                  <a:schemeClr val="bg1"/>
                </a:solidFill>
                <a:effectLst>
                  <a:glow rad="101600">
                    <a:schemeClr val="accent3">
                      <a:satMod val="175000"/>
                      <a:alpha val="40000"/>
                    </a:schemeClr>
                  </a:glow>
                </a:effectLst>
                <a:latin typeface="Abadi" panose="020B0604020104020204" pitchFamily="34" charset="0"/>
              </a:rPr>
              <a:t>Increase In Love for One Another and Study to be Quiet</a:t>
            </a:r>
            <a:endParaRPr lang="en-US" sz="2800" b="0" i="0" dirty="0">
              <a:solidFill>
                <a:schemeClr val="bg1"/>
              </a:solidFill>
              <a:effectLst>
                <a:glow rad="101600">
                  <a:schemeClr val="accent3">
                    <a:satMod val="175000"/>
                    <a:alpha val="40000"/>
                  </a:schemeClr>
                </a:glow>
              </a:effectLst>
              <a:latin typeface="Abadi" panose="020B0604020104020204" pitchFamily="34" charset="0"/>
            </a:endParaRPr>
          </a:p>
        </p:txBody>
      </p:sp>
      <p:sp>
        <p:nvSpPr>
          <p:cNvPr id="3" name="Rectangle 2"/>
          <p:cNvSpPr/>
          <p:nvPr/>
        </p:nvSpPr>
        <p:spPr>
          <a:xfrm>
            <a:off x="5015621" y="2626962"/>
            <a:ext cx="5241954" cy="3046988"/>
          </a:xfrm>
          <a:prstGeom prst="rect">
            <a:avLst/>
          </a:prstGeom>
        </p:spPr>
        <p:txBody>
          <a:bodyPr wrap="square">
            <a:spAutoFit/>
          </a:bodyPr>
          <a:lstStyle/>
          <a:p>
            <a:r>
              <a:rPr lang="en-US" sz="2400" dirty="0">
                <a:solidFill>
                  <a:schemeClr val="bg1"/>
                </a:solidFill>
                <a:latin typeface="Open Sans"/>
              </a:rPr>
              <a:t>“Personal prayer, study, and pondering are vital to the building up of the kingdom within our own souls. </a:t>
            </a:r>
          </a:p>
          <a:p>
            <a:endParaRPr lang="en-US" sz="2400" dirty="0">
              <a:solidFill>
                <a:schemeClr val="bg1"/>
              </a:solidFill>
              <a:latin typeface="Open Sans"/>
            </a:endParaRPr>
          </a:p>
          <a:p>
            <a:r>
              <a:rPr lang="en-US" sz="2400" dirty="0">
                <a:solidFill>
                  <a:schemeClr val="bg1"/>
                </a:solidFill>
                <a:latin typeface="Open Sans"/>
              </a:rPr>
              <a:t>It is in quiet moments of contemplation and communion with the Almighty that we come to know and love Him as our Father” (4)</a:t>
            </a:r>
            <a:endParaRPr lang="en-US" sz="2400" dirty="0">
              <a:solidFill>
                <a:schemeClr val="bg1"/>
              </a:solidFill>
            </a:endParaRPr>
          </a:p>
        </p:txBody>
      </p:sp>
      <p:grpSp>
        <p:nvGrpSpPr>
          <p:cNvPr id="7" name="Group 6"/>
          <p:cNvGrpSpPr/>
          <p:nvPr/>
        </p:nvGrpSpPr>
        <p:grpSpPr>
          <a:xfrm>
            <a:off x="2136618" y="2743202"/>
            <a:ext cx="1575303" cy="3213980"/>
            <a:chOff x="1358020" y="3168714"/>
            <a:chExt cx="1575303" cy="3213980"/>
          </a:xfrm>
        </p:grpSpPr>
        <p:sp>
          <p:nvSpPr>
            <p:cNvPr id="4" name="Rectangle 3"/>
            <p:cNvSpPr/>
            <p:nvPr/>
          </p:nvSpPr>
          <p:spPr>
            <a:xfrm>
              <a:off x="1358020" y="3168714"/>
              <a:ext cx="1575303" cy="321398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flipH="1">
              <a:off x="1765425" y="3347746"/>
              <a:ext cx="769546" cy="2799556"/>
              <a:chOff x="9442764" y="1518947"/>
              <a:chExt cx="769546" cy="2799556"/>
            </a:xfrm>
          </p:grpSpPr>
          <p:sp>
            <p:nvSpPr>
              <p:cNvPr id="11" name="Oval 10"/>
              <p:cNvSpPr/>
              <p:nvPr/>
            </p:nvSpPr>
            <p:spPr>
              <a:xfrm>
                <a:off x="9632886" y="1518947"/>
                <a:ext cx="561316"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3"/>
              <p:cNvSpPr/>
              <p:nvPr/>
            </p:nvSpPr>
            <p:spPr>
              <a:xfrm>
                <a:off x="9742936" y="2294052"/>
                <a:ext cx="469374" cy="12186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4"/>
              <p:cNvSpPr/>
              <p:nvPr/>
            </p:nvSpPr>
            <p:spPr>
              <a:xfrm rot="15877894">
                <a:off x="9285286" y="2577266"/>
                <a:ext cx="561127" cy="2092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9"/>
              <p:cNvSpPr/>
              <p:nvPr/>
            </p:nvSpPr>
            <p:spPr>
              <a:xfrm rot="7935436">
                <a:off x="9459823" y="2579622"/>
                <a:ext cx="581918"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442764" y="2055137"/>
                <a:ext cx="206726" cy="525101"/>
                <a:chOff x="7849343" y="2479271"/>
                <a:chExt cx="804265" cy="761870"/>
              </a:xfrm>
            </p:grpSpPr>
            <p:sp>
              <p:nvSpPr>
                <p:cNvPr id="19" name="Rounded Rectangle 14"/>
                <p:cNvSpPr/>
                <p:nvPr/>
              </p:nvSpPr>
              <p:spPr>
                <a:xfrm rot="16200000">
                  <a:off x="7709087" y="2856426"/>
                  <a:ext cx="497810" cy="217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4"/>
                <p:cNvSpPr/>
                <p:nvPr/>
              </p:nvSpPr>
              <p:spPr>
                <a:xfrm rot="16200000">
                  <a:off x="7906754" y="2863971"/>
                  <a:ext cx="497810" cy="217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4"/>
                <p:cNvSpPr/>
                <p:nvPr/>
              </p:nvSpPr>
              <p:spPr>
                <a:xfrm rot="16200000">
                  <a:off x="8124037" y="2873024"/>
                  <a:ext cx="497810" cy="217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4"/>
                <p:cNvSpPr/>
                <p:nvPr/>
              </p:nvSpPr>
              <p:spPr>
                <a:xfrm rot="16200000">
                  <a:off x="8164024" y="2751557"/>
                  <a:ext cx="761870" cy="217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3"/>
              <p:cNvSpPr/>
              <p:nvPr/>
            </p:nvSpPr>
            <p:spPr>
              <a:xfrm rot="362572">
                <a:off x="9967865" y="2364970"/>
                <a:ext cx="199176" cy="885223"/>
              </a:xfrm>
              <a:prstGeom prst="roundRect">
                <a:avLst>
                  <a:gd name="adj" fmla="val 50000"/>
                </a:avLst>
              </a:prstGeom>
              <a:solidFill>
                <a:schemeClr val="tx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3"/>
              <p:cNvSpPr/>
              <p:nvPr/>
            </p:nvSpPr>
            <p:spPr>
              <a:xfrm>
                <a:off x="9759536" y="3351797"/>
                <a:ext cx="181169" cy="96670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3"/>
              <p:cNvSpPr/>
              <p:nvPr/>
            </p:nvSpPr>
            <p:spPr>
              <a:xfrm>
                <a:off x="9966355" y="3379879"/>
                <a:ext cx="203100" cy="93049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3314" name="Picture 2" descr="Image result for Elder Bruce D. Por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9425" y="113876"/>
            <a:ext cx="1039216" cy="12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84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Resurrection </a:t>
            </a:r>
            <a:endParaRPr lang="en-US" sz="4800" dirty="0">
              <a:solidFill>
                <a:schemeClr val="bg1"/>
              </a:solidFill>
              <a:latin typeface="Nyala" panose="02000504070300020003" pitchFamily="2" charset="0"/>
              <a:ea typeface="Wednesday" pitchFamily="2" charset="0"/>
            </a:endParaRPr>
          </a:p>
        </p:txBody>
      </p:sp>
      <p:sp>
        <p:nvSpPr>
          <p:cNvPr id="169" name="Rectangle 168"/>
          <p:cNvSpPr/>
          <p:nvPr/>
        </p:nvSpPr>
        <p:spPr>
          <a:xfrm>
            <a:off x="0" y="6488668"/>
            <a:ext cx="3096285" cy="369332"/>
          </a:xfrm>
          <a:prstGeom prst="rect">
            <a:avLst/>
          </a:prstGeom>
          <a:noFill/>
        </p:spPr>
        <p:txBody>
          <a:bodyPr wrap="square">
            <a:spAutoFit/>
          </a:bodyPr>
          <a:lstStyle/>
          <a:p>
            <a:r>
              <a:rPr lang="en-US" dirty="0">
                <a:solidFill>
                  <a:schemeClr val="bg1"/>
                </a:solidFill>
                <a:latin typeface="Open Sans"/>
              </a:rPr>
              <a:t>1 Thessalonians 4:13-18</a:t>
            </a:r>
            <a:endParaRPr lang="en-US" dirty="0">
              <a:solidFill>
                <a:schemeClr val="bg1"/>
              </a:solidFill>
            </a:endParaRPr>
          </a:p>
        </p:txBody>
      </p:sp>
      <p:pic>
        <p:nvPicPr>
          <p:cNvPr id="15362" name="Picture 2" descr="The Second Co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091" y="1532015"/>
            <a:ext cx="2793417" cy="41730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59929" y="1018142"/>
            <a:ext cx="6096000" cy="1200329"/>
          </a:xfrm>
          <a:prstGeom prst="rect">
            <a:avLst/>
          </a:prstGeom>
        </p:spPr>
        <p:txBody>
          <a:bodyPr>
            <a:spAutoFit/>
          </a:bodyPr>
          <a:lstStyle/>
          <a:p>
            <a:r>
              <a:rPr lang="en-US" dirty="0">
                <a:solidFill>
                  <a:schemeClr val="bg1"/>
                </a:solidFill>
                <a:latin typeface="Open Sans"/>
              </a:rPr>
              <a:t>The Thessalonian Saints misunderstood certain aspects of the Second Coming. They worried that Church members in Thessalonica who had died would not be able to experience the blessings of the Second Coming.</a:t>
            </a:r>
            <a:endParaRPr lang="en-US" dirty="0">
              <a:solidFill>
                <a:schemeClr val="bg1"/>
              </a:solidFill>
            </a:endParaRPr>
          </a:p>
        </p:txBody>
      </p:sp>
      <p:sp>
        <p:nvSpPr>
          <p:cNvPr id="25" name="Rectangle 24"/>
          <p:cNvSpPr/>
          <p:nvPr/>
        </p:nvSpPr>
        <p:spPr>
          <a:xfrm>
            <a:off x="4161575" y="4807886"/>
            <a:ext cx="6992293" cy="1569660"/>
          </a:xfrm>
          <a:prstGeom prst="rect">
            <a:avLst/>
          </a:prstGeom>
        </p:spPr>
        <p:txBody>
          <a:bodyPr wrap="square">
            <a:spAutoFit/>
          </a:bodyPr>
          <a:lstStyle/>
          <a:p>
            <a:pPr fontAlgn="base"/>
            <a:r>
              <a:rPr lang="en-US" sz="3200" dirty="0">
                <a:solidFill>
                  <a:schemeClr val="bg1"/>
                </a:solidFill>
                <a:effectLst>
                  <a:glow rad="139700">
                    <a:schemeClr val="accent2">
                      <a:satMod val="175000"/>
                      <a:alpha val="40000"/>
                    </a:schemeClr>
                  </a:glow>
                </a:effectLst>
              </a:rPr>
              <a:t>1. The faithful Saints who die before the Second Coming will not be resurrected until the end of the Millennium.</a:t>
            </a:r>
          </a:p>
        </p:txBody>
      </p:sp>
      <p:grpSp>
        <p:nvGrpSpPr>
          <p:cNvPr id="26" name="Group 25"/>
          <p:cNvGrpSpPr/>
          <p:nvPr/>
        </p:nvGrpSpPr>
        <p:grpSpPr>
          <a:xfrm>
            <a:off x="6966075" y="2338616"/>
            <a:ext cx="3289208" cy="2390250"/>
            <a:chOff x="384206" y="4158361"/>
            <a:chExt cx="3289208" cy="2390250"/>
          </a:xfrm>
        </p:grpSpPr>
        <p:grpSp>
          <p:nvGrpSpPr>
            <p:cNvPr id="27" name="Group 26"/>
            <p:cNvGrpSpPr/>
            <p:nvPr/>
          </p:nvGrpSpPr>
          <p:grpSpPr>
            <a:xfrm>
              <a:off x="384206" y="4158361"/>
              <a:ext cx="3289208" cy="2390250"/>
              <a:chOff x="609599" y="833642"/>
              <a:chExt cx="7941747" cy="5771225"/>
            </a:xfrm>
          </p:grpSpPr>
          <p:grpSp>
            <p:nvGrpSpPr>
              <p:cNvPr id="29" name="Group 14"/>
              <p:cNvGrpSpPr/>
              <p:nvPr/>
            </p:nvGrpSpPr>
            <p:grpSpPr>
              <a:xfrm rot="10800000">
                <a:off x="7696200" y="5257800"/>
                <a:ext cx="621450" cy="1347067"/>
                <a:chOff x="7010400" y="381000"/>
                <a:chExt cx="762000" cy="2033666"/>
              </a:xfrm>
            </p:grpSpPr>
            <p:sp>
              <p:nvSpPr>
                <p:cNvPr id="42"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1"/>
              <p:cNvGrpSpPr/>
              <p:nvPr/>
            </p:nvGrpSpPr>
            <p:grpSpPr>
              <a:xfrm rot="10800000">
                <a:off x="939238" y="4923502"/>
                <a:ext cx="621450" cy="1347067"/>
                <a:chOff x="7010400" y="381000"/>
                <a:chExt cx="762000" cy="2033666"/>
              </a:xfrm>
            </p:grpSpPr>
            <p:sp>
              <p:nvSpPr>
                <p:cNvPr id="40"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899460" y="833642"/>
                <a:ext cx="621450" cy="986197"/>
                <a:chOff x="7031201" y="834275"/>
                <a:chExt cx="762000" cy="1488861"/>
              </a:xfrm>
            </p:grpSpPr>
            <p:sp>
              <p:nvSpPr>
                <p:cNvPr id="38"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646520" y="1148254"/>
                <a:ext cx="621450" cy="1017899"/>
                <a:chOff x="7087348" y="824753"/>
                <a:chExt cx="762000" cy="1536722"/>
              </a:xfrm>
            </p:grpSpPr>
            <p:sp>
              <p:nvSpPr>
                <p:cNvPr id="36"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765332" y="4643941"/>
              <a:ext cx="2437759" cy="1477328"/>
            </a:xfrm>
            <a:prstGeom prst="rect">
              <a:avLst/>
            </a:prstGeom>
          </p:spPr>
          <p:txBody>
            <a:bodyPr wrap="square">
              <a:spAutoFit/>
            </a:bodyPr>
            <a:lstStyle/>
            <a:p>
              <a:pPr algn="ctr"/>
              <a:r>
                <a:rPr lang="en-US" b="1" dirty="0"/>
                <a:t>Faithful Saints who die before the Second Coming will be resurrected when Christ comes again</a:t>
              </a:r>
              <a:endParaRPr lang="en-US" sz="1600" dirty="0"/>
            </a:p>
          </p:txBody>
        </p:sp>
      </p:grpSp>
      <p:sp>
        <p:nvSpPr>
          <p:cNvPr id="6" name="Rectangle 5"/>
          <p:cNvSpPr/>
          <p:nvPr/>
        </p:nvSpPr>
        <p:spPr>
          <a:xfrm rot="19752975">
            <a:off x="6239254" y="5029727"/>
            <a:ext cx="1904432" cy="1107996"/>
          </a:xfrm>
          <a:prstGeom prst="rect">
            <a:avLst/>
          </a:prstGeom>
          <a:noFill/>
        </p:spPr>
        <p:txBody>
          <a:bodyPr wrap="none" lIns="91440" tIns="45720" rIns="91440" bIns="45720">
            <a:spAutoFit/>
          </a:bodyPr>
          <a:lstStyle/>
          <a:p>
            <a:pPr algn="ctr"/>
            <a:r>
              <a:rPr lang="en-US" sz="6600"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False</a:t>
            </a:r>
          </a:p>
        </p:txBody>
      </p:sp>
    </p:spTree>
    <p:extLst>
      <p:ext uri="{BB962C8B-B14F-4D97-AF65-F5344CB8AC3E}">
        <p14:creationId xmlns:p14="http://schemas.microsoft.com/office/powerpoint/2010/main" val="361016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15362"/>
                                        </p:tgtEl>
                                        <p:attrNameLst>
                                          <p:attrName>style.visibility</p:attrName>
                                        </p:attrNameLst>
                                      </p:cBhvr>
                                      <p:to>
                                        <p:strVal val="visible"/>
                                      </p:to>
                                    </p:set>
                                    <p:animEffect transition="in" filter="fade">
                                      <p:cBhvr>
                                        <p:cTn id="16" dur="500"/>
                                        <p:tgtEl>
                                          <p:spTgt spid="1536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outVertic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661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3920" y="0"/>
            <a:ext cx="10797766" cy="1015663"/>
          </a:xfrm>
          <a:prstGeom prst="rect">
            <a:avLst/>
          </a:prstGeom>
          <a:noFill/>
        </p:spPr>
        <p:txBody>
          <a:bodyPr wrap="square" rtlCol="0">
            <a:spAutoFit/>
          </a:bodyPr>
          <a:lstStyle/>
          <a:p>
            <a:pPr algn="ctr"/>
            <a:r>
              <a:rPr lang="en-US" sz="6000" dirty="0">
                <a:solidFill>
                  <a:schemeClr val="bg1"/>
                </a:solidFill>
                <a:latin typeface="Nyala" panose="02000504070300020003" pitchFamily="2" charset="0"/>
                <a:ea typeface="Wednesday" pitchFamily="2" charset="0"/>
              </a:rPr>
              <a:t>Asleep</a:t>
            </a:r>
            <a:endParaRPr lang="en-US" sz="4800" dirty="0">
              <a:solidFill>
                <a:schemeClr val="bg1"/>
              </a:solidFill>
              <a:latin typeface="Nyala" panose="02000504070300020003" pitchFamily="2" charset="0"/>
              <a:ea typeface="Wednesday" pitchFamily="2" charset="0"/>
            </a:endParaRPr>
          </a:p>
        </p:txBody>
      </p:sp>
      <p:sp>
        <p:nvSpPr>
          <p:cNvPr id="3" name="Rectangle 2"/>
          <p:cNvSpPr/>
          <p:nvPr/>
        </p:nvSpPr>
        <p:spPr>
          <a:xfrm>
            <a:off x="144857" y="997338"/>
            <a:ext cx="5241954" cy="923330"/>
          </a:xfrm>
          <a:prstGeom prst="rect">
            <a:avLst/>
          </a:prstGeom>
        </p:spPr>
        <p:txBody>
          <a:bodyPr wrap="square">
            <a:spAutoFit/>
          </a:bodyPr>
          <a:lstStyle/>
          <a:p>
            <a:r>
              <a:rPr lang="en-US" dirty="0">
                <a:solidFill>
                  <a:schemeClr val="bg1"/>
                </a:solidFill>
              </a:rPr>
              <a:t>The faithful Saints who are resurrected at the Second Coming will be caught up to meet Jesus Christ and will descend with Him in glory.</a:t>
            </a:r>
            <a:endParaRPr lang="en-US" sz="2400" dirty="0">
              <a:solidFill>
                <a:schemeClr val="bg1"/>
              </a:solidFill>
            </a:endParaRPr>
          </a:p>
        </p:txBody>
      </p:sp>
      <p:sp>
        <p:nvSpPr>
          <p:cNvPr id="23" name="Rectangle 22"/>
          <p:cNvSpPr/>
          <p:nvPr/>
        </p:nvSpPr>
        <p:spPr>
          <a:xfrm>
            <a:off x="0" y="6488668"/>
            <a:ext cx="3096285" cy="369332"/>
          </a:xfrm>
          <a:prstGeom prst="rect">
            <a:avLst/>
          </a:prstGeom>
          <a:noFill/>
        </p:spPr>
        <p:txBody>
          <a:bodyPr wrap="square">
            <a:spAutoFit/>
          </a:bodyPr>
          <a:lstStyle/>
          <a:p>
            <a:r>
              <a:rPr lang="en-US" dirty="0">
                <a:solidFill>
                  <a:schemeClr val="bg1"/>
                </a:solidFill>
                <a:latin typeface="Open Sans"/>
              </a:rPr>
              <a:t>1 Thessalonians 4:13-14, 16</a:t>
            </a:r>
            <a:endParaRPr lang="en-US" dirty="0">
              <a:solidFill>
                <a:schemeClr val="bg1"/>
              </a:solidFill>
            </a:endParaRPr>
          </a:p>
        </p:txBody>
      </p:sp>
      <p:pic>
        <p:nvPicPr>
          <p:cNvPr id="24" name="Picture 4" descr="http://www.indiavision.com/news/images/articles/2011_10/238510/u2_Christian-tombs-Israel-Police.jpg">
            <a:hlinkClick r:id="rId3"/>
          </p:cNvPr>
          <p:cNvPicPr>
            <a:picLocks noChangeAspect="1" noChangeArrowheads="1"/>
          </p:cNvPicPr>
          <p:nvPr/>
        </p:nvPicPr>
        <p:blipFill>
          <a:blip r:embed="rId4" cstate="print"/>
          <a:srcRect/>
          <a:stretch>
            <a:fillRect/>
          </a:stretch>
        </p:blipFill>
        <p:spPr bwMode="auto">
          <a:xfrm>
            <a:off x="239917" y="3521799"/>
            <a:ext cx="3761500" cy="2375120"/>
          </a:xfrm>
          <a:prstGeom prst="rect">
            <a:avLst/>
          </a:prstGeom>
          <a:noFill/>
        </p:spPr>
      </p:pic>
      <p:sp>
        <p:nvSpPr>
          <p:cNvPr id="2" name="Rectangle 1"/>
          <p:cNvSpPr/>
          <p:nvPr/>
        </p:nvSpPr>
        <p:spPr>
          <a:xfrm>
            <a:off x="7088863" y="1185725"/>
            <a:ext cx="4255129" cy="1477328"/>
          </a:xfrm>
          <a:prstGeom prst="rect">
            <a:avLst/>
          </a:prstGeom>
        </p:spPr>
        <p:txBody>
          <a:bodyPr wrap="square">
            <a:spAutoFit/>
          </a:bodyPr>
          <a:lstStyle/>
          <a:p>
            <a:pPr fontAlgn="base"/>
            <a:r>
              <a:rPr lang="en-US" b="1" i="1" dirty="0">
                <a:solidFill>
                  <a:srgbClr val="FFFF00"/>
                </a:solidFill>
              </a:rPr>
              <a:t>And they who have slept in their graves shall come forth, for their graves shall be opened; and they also shall be caught up to meet him in the midst of the pillar of heaven—</a:t>
            </a:r>
          </a:p>
        </p:txBody>
      </p:sp>
      <p:pic>
        <p:nvPicPr>
          <p:cNvPr id="2050" name="Picture 2" descr="Image result for resurrected sai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6047" y="1840446"/>
            <a:ext cx="27432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resurrected sain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7706" y="2519127"/>
            <a:ext cx="2695386" cy="25170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23714" y="5163389"/>
            <a:ext cx="7269934" cy="1477328"/>
          </a:xfrm>
          <a:prstGeom prst="rect">
            <a:avLst/>
          </a:prstGeom>
        </p:spPr>
        <p:txBody>
          <a:bodyPr wrap="square">
            <a:spAutoFit/>
          </a:bodyPr>
          <a:lstStyle/>
          <a:p>
            <a:pPr fontAlgn="base"/>
            <a:r>
              <a:rPr lang="en-US" b="1" i="1" dirty="0">
                <a:solidFill>
                  <a:srgbClr val="FFFF00"/>
                </a:solidFill>
              </a:rPr>
              <a:t>They are Christ’s, the first fruits, they who shall descend with him first, and they who are on the earth and in their graves, who are first caught up to meet him; and all this by the voice of the sounding of the trump of the angel of God.</a:t>
            </a:r>
          </a:p>
          <a:p>
            <a:pPr fontAlgn="base"/>
            <a:r>
              <a:rPr lang="en-US" b="1" i="1" dirty="0">
                <a:solidFill>
                  <a:srgbClr val="FFFF00"/>
                </a:solidFill>
              </a:rPr>
              <a:t>D&amp;C 88:97-98</a:t>
            </a:r>
          </a:p>
        </p:txBody>
      </p:sp>
    </p:spTree>
    <p:extLst>
      <p:ext uri="{BB962C8B-B14F-4D97-AF65-F5344CB8AC3E}">
        <p14:creationId xmlns:p14="http://schemas.microsoft.com/office/powerpoint/2010/main" val="9027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4299</Words>
  <Application>Microsoft Office PowerPoint</Application>
  <PresentationFormat>Widescreen</PresentationFormat>
  <Paragraphs>209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Abadi</vt:lpstr>
      <vt:lpstr>Arial</vt:lpstr>
      <vt:lpstr>Calibri Light</vt:lpstr>
      <vt:lpstr>Calibri</vt:lpstr>
      <vt:lpstr>Nyala</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129</cp:revision>
  <dcterms:created xsi:type="dcterms:W3CDTF">2016-05-16T13:36:31Z</dcterms:created>
  <dcterms:modified xsi:type="dcterms:W3CDTF">2020-09-10T15:46:56Z</dcterms:modified>
</cp:coreProperties>
</file>