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96" r:id="rId2"/>
    <p:sldId id="297" r:id="rId3"/>
    <p:sldId id="298" r:id="rId4"/>
    <p:sldId id="303" r:id="rId5"/>
    <p:sldId id="300" r:id="rId6"/>
    <p:sldId id="301" r:id="rId7"/>
    <p:sldId id="302" r:id="rId8"/>
    <p:sldId id="299" r:id="rId9"/>
    <p:sldId id="305" r:id="rId10"/>
    <p:sldId id="304" r:id="rId11"/>
    <p:sldId id="308" r:id="rId12"/>
    <p:sldId id="306" r:id="rId13"/>
    <p:sldId id="309" r:id="rId14"/>
    <p:sldId id="310" r:id="rId15"/>
    <p:sldId id="311" r:id="rId16"/>
    <p:sldId id="313" r:id="rId17"/>
    <p:sldId id="314" r:id="rId18"/>
    <p:sldId id="315" r:id="rId19"/>
    <p:sldId id="317" r:id="rId20"/>
    <p:sldId id="318" r:id="rId21"/>
    <p:sldId id="319" r:id="rId22"/>
    <p:sldId id="320" r:id="rId23"/>
    <p:sldId id="321" r:id="rId24"/>
    <p:sldId id="284" r:id="rId25"/>
    <p:sldId id="286" r:id="rId26"/>
    <p:sldId id="307" r:id="rId27"/>
    <p:sldId id="316" r:id="rId28"/>
  </p:sldIdLst>
  <p:sldSz cx="12192000" cy="6858000"/>
  <p:notesSz cx="6858000" cy="9144000"/>
  <p:embeddedFontLst>
    <p:embeddedFont>
      <p:font typeface="Abadi" panose="020B0604020104020204" pitchFamily="34"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olonna MT" panose="04020805060202030203" pitchFamily="82" charset="0"/>
      <p:regular r:id="rId37"/>
    </p:embeddedFont>
    <p:embeddedFont>
      <p:font typeface="Gill Sans MT" panose="020B0502020104020203" pitchFamily="34" charset="0"/>
      <p:regular r:id="rId38"/>
      <p:bold r:id="rId39"/>
      <p:italic r:id="rId40"/>
      <p:boldItalic r:id="rId41"/>
    </p:embeddedFont>
    <p:embeddedFont>
      <p:font typeface="Narkisim" panose="020E0502050101010101" pitchFamily="34" charset="-79"/>
      <p:regular r:id="rId42"/>
    </p:embeddedFont>
    <p:embeddedFont>
      <p:font typeface="Open Sans" panose="020B0606030504020204" pitchFamily="34" charset="0"/>
      <p:regular r:id="rId43"/>
      <p:bold r:id="rId44"/>
      <p:italic r:id="rId45"/>
      <p:boldItalic r:id="rId46"/>
    </p:embeddedFont>
    <p:embeddedFont>
      <p:font typeface="Palatino" pitchFamily="2" charset="0"/>
      <p:regular r:id="rId47"/>
    </p:embeddedFont>
    <p:embeddedFont>
      <p:font typeface="Rockwell Condensed" panose="02060603050405020104" pitchFamily="18" charset="0"/>
      <p:regular r:id="rId48"/>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6EB322-3966-45D4-ACEA-8D3FDB03E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72973" y="862342"/>
            <a:ext cx="10797766" cy="1754326"/>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Wait For the Lord in Patience</a:t>
            </a:r>
          </a:p>
          <a:p>
            <a:pPr algn="ctr"/>
            <a:r>
              <a:rPr lang="en-US" sz="4800" dirty="0">
                <a:solidFill>
                  <a:schemeClr val="bg1"/>
                </a:solidFill>
                <a:latin typeface="Rockwell Condensed" panose="02060603050405020104" pitchFamily="18" charset="0"/>
                <a:ea typeface="Wednesday" pitchFamily="2" charset="0"/>
              </a:rPr>
              <a:t>2 Thessalonians 1-3</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129</a:t>
            </a:r>
          </a:p>
        </p:txBody>
      </p:sp>
      <p:grpSp>
        <p:nvGrpSpPr>
          <p:cNvPr id="84" name="Group 83"/>
          <p:cNvGrpSpPr/>
          <p:nvPr/>
        </p:nvGrpSpPr>
        <p:grpSpPr>
          <a:xfrm>
            <a:off x="1137719" y="2791662"/>
            <a:ext cx="3050721" cy="2895600"/>
            <a:chOff x="1273520" y="3003488"/>
            <a:chExt cx="3050721" cy="2895600"/>
          </a:xfrm>
        </p:grpSpPr>
        <p:pic>
          <p:nvPicPr>
            <p:cNvPr id="85" name="Picture 2" descr="Image result for ancient rome"/>
            <p:cNvPicPr>
              <a:picLocks noChangeAspect="1" noChangeArrowheads="1"/>
            </p:cNvPicPr>
            <p:nvPr/>
          </p:nvPicPr>
          <p:blipFill rotWithShape="1">
            <a:blip r:embed="rId3">
              <a:extLst>
                <a:ext uri="{28A0092B-C50C-407E-A947-70E740481C1C}">
                  <a14:useLocalDpi xmlns:a14="http://schemas.microsoft.com/office/drawing/2010/main" val="0"/>
                </a:ext>
              </a:extLst>
            </a:blip>
            <a:srcRect l="2569" t="15992" r="62100" b="7228"/>
            <a:stretch/>
          </p:blipFill>
          <p:spPr bwMode="auto">
            <a:xfrm>
              <a:off x="1367073" y="3105339"/>
              <a:ext cx="2833735" cy="2634558"/>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1273520" y="3003488"/>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Rectangle 1"/>
          <p:cNvSpPr/>
          <p:nvPr/>
        </p:nvSpPr>
        <p:spPr>
          <a:xfrm>
            <a:off x="4617267" y="3501489"/>
            <a:ext cx="3720974" cy="1200329"/>
          </a:xfrm>
          <a:prstGeom prst="rect">
            <a:avLst/>
          </a:prstGeom>
        </p:spPr>
        <p:txBody>
          <a:bodyPr wrap="square">
            <a:spAutoFit/>
          </a:bodyPr>
          <a:lstStyle/>
          <a:p>
            <a:r>
              <a:rPr lang="en-US" i="1" dirty="0">
                <a:solidFill>
                  <a:schemeClr val="bg1"/>
                </a:solidFill>
              </a:rPr>
              <a:t>“And the Lord direct your hearts into the love of God, and into the patient waiting for Christ.”</a:t>
            </a:r>
          </a:p>
          <a:p>
            <a:r>
              <a:rPr lang="en-US" i="1" dirty="0">
                <a:solidFill>
                  <a:schemeClr val="bg1"/>
                </a:solidFill>
              </a:rPr>
              <a:t>2 Thessalonians 3:5</a:t>
            </a:r>
          </a:p>
        </p:txBody>
      </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flaming fir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691080" y="83744"/>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Flaming Fire</a:t>
            </a:r>
            <a:endParaRPr lang="en-US" sz="4800" dirty="0">
              <a:solidFill>
                <a:schemeClr val="bg1"/>
              </a:solidFill>
              <a:latin typeface="Rockwell Condensed" panose="02060603050405020104" pitchFamily="18" charset="0"/>
              <a:ea typeface="Wednesday" pitchFamily="2" charset="0"/>
            </a:endParaRPr>
          </a:p>
        </p:txBody>
      </p:sp>
      <p:sp>
        <p:nvSpPr>
          <p:cNvPr id="5" name="Rectangle 4"/>
          <p:cNvSpPr/>
          <p:nvPr/>
        </p:nvSpPr>
        <p:spPr>
          <a:xfrm>
            <a:off x="1717965" y="1170261"/>
            <a:ext cx="8859982" cy="3970318"/>
          </a:xfrm>
          <a:prstGeom prst="rect">
            <a:avLst/>
          </a:prstGeom>
        </p:spPr>
        <p:txBody>
          <a:bodyPr wrap="square">
            <a:spAutoFit/>
          </a:bodyPr>
          <a:lstStyle/>
          <a:p>
            <a:r>
              <a:rPr lang="en-US" dirty="0">
                <a:solidFill>
                  <a:schemeClr val="bg1"/>
                </a:solidFill>
                <a:latin typeface="Abadi" panose="020B0604020104020204" pitchFamily="34" charset="0"/>
              </a:rPr>
              <a:t>"...When the Lord comes in his glory, in flaming fire, that fire will both cleanse the vineyard and burn the earth. In that day, so intense shall be the heat and so universal the burning, the very elements of which this earth is composed shall melt.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mountains, high and glorious and made of solid rock, shall melt like wax. They shall become molten and flow down into the valleys below.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very earth itself, as now constituted, shall be dissolved.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All things shall burn with fervent heat. And out of it all shall come new heavens and a new earth whereon </a:t>
            </a:r>
            <a:r>
              <a:rPr lang="en-US" dirty="0" err="1">
                <a:solidFill>
                  <a:schemeClr val="bg1"/>
                </a:solidFill>
                <a:latin typeface="Abadi" panose="020B0604020104020204" pitchFamily="34" charset="0"/>
              </a:rPr>
              <a:t>dwelleth</a:t>
            </a:r>
            <a:r>
              <a:rPr lang="en-US" dirty="0">
                <a:solidFill>
                  <a:schemeClr val="bg1"/>
                </a:solidFill>
                <a:latin typeface="Abadi" panose="020B0604020104020204" pitchFamily="34" charset="0"/>
              </a:rPr>
              <a:t> righteousness.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It is of these things-and they, above all else, show the literal nature of the burning fires that shall attend that dreadful day." (7)</a:t>
            </a:r>
            <a:endParaRPr lang="en-US" dirty="0">
              <a:solidFill>
                <a:schemeClr val="bg1"/>
              </a:solidFill>
            </a:endParaRPr>
          </a:p>
        </p:txBody>
      </p:sp>
      <p:sp>
        <p:nvSpPr>
          <p:cNvPr id="63" name="TextBox 62"/>
          <p:cNvSpPr txBox="1"/>
          <p:nvPr/>
        </p:nvSpPr>
        <p:spPr>
          <a:xfrm>
            <a:off x="0" y="6488668"/>
            <a:ext cx="2286000" cy="369332"/>
          </a:xfrm>
          <a:prstGeom prst="rect">
            <a:avLst/>
          </a:prstGeom>
          <a:noFill/>
        </p:spPr>
        <p:txBody>
          <a:bodyPr wrap="square" rtlCol="0">
            <a:spAutoFit/>
          </a:bodyPr>
          <a:lstStyle/>
          <a:p>
            <a:r>
              <a:rPr lang="en-US" dirty="0"/>
              <a:t>2 Thessalonians 1:7-8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02" y="199159"/>
            <a:ext cx="936733" cy="1307523"/>
          </a:xfrm>
          <a:prstGeom prst="rect">
            <a:avLst/>
          </a:prstGeom>
        </p:spPr>
      </p:pic>
      <p:grpSp>
        <p:nvGrpSpPr>
          <p:cNvPr id="7" name="Group 6"/>
          <p:cNvGrpSpPr/>
          <p:nvPr/>
        </p:nvGrpSpPr>
        <p:grpSpPr>
          <a:xfrm>
            <a:off x="8431496" y="4725909"/>
            <a:ext cx="2819668" cy="2049038"/>
            <a:chOff x="384206" y="4158361"/>
            <a:chExt cx="3289208" cy="2390250"/>
          </a:xfrm>
        </p:grpSpPr>
        <p:grpSp>
          <p:nvGrpSpPr>
            <p:cNvPr id="8" name="Group 7"/>
            <p:cNvGrpSpPr/>
            <p:nvPr/>
          </p:nvGrpSpPr>
          <p:grpSpPr>
            <a:xfrm>
              <a:off x="384206" y="4158361"/>
              <a:ext cx="3289208" cy="2390250"/>
              <a:chOff x="609599" y="833642"/>
              <a:chExt cx="7941747" cy="5771225"/>
            </a:xfrm>
          </p:grpSpPr>
          <p:grpSp>
            <p:nvGrpSpPr>
              <p:cNvPr id="10" name="Group 14"/>
              <p:cNvGrpSpPr/>
              <p:nvPr/>
            </p:nvGrpSpPr>
            <p:grpSpPr>
              <a:xfrm rot="10800000">
                <a:off x="7696200" y="5257800"/>
                <a:ext cx="621450" cy="1347067"/>
                <a:chOff x="7010400" y="381000"/>
                <a:chExt cx="762000" cy="2033666"/>
              </a:xfrm>
            </p:grpSpPr>
            <p:sp>
              <p:nvSpPr>
                <p:cNvPr id="23"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rot="10800000">
                <a:off x="939238" y="4923502"/>
                <a:ext cx="621450" cy="1347067"/>
                <a:chOff x="7010400" y="381000"/>
                <a:chExt cx="762000" cy="2033666"/>
              </a:xfrm>
            </p:grpSpPr>
            <p:sp>
              <p:nvSpPr>
                <p:cNvPr id="21"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99460" y="833642"/>
                <a:ext cx="621450" cy="986197"/>
                <a:chOff x="7031201" y="834275"/>
                <a:chExt cx="762000" cy="1488861"/>
              </a:xfrm>
            </p:grpSpPr>
            <p:sp>
              <p:nvSpPr>
                <p:cNvPr id="19"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646520" y="1148254"/>
                <a:ext cx="621450" cy="1017899"/>
                <a:chOff x="7087348" y="824753"/>
                <a:chExt cx="762000" cy="1536722"/>
              </a:xfrm>
            </p:grpSpPr>
            <p:sp>
              <p:nvSpPr>
                <p:cNvPr id="17"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789478" y="4720883"/>
              <a:ext cx="2437759" cy="1364308"/>
            </a:xfrm>
            <a:prstGeom prst="rect">
              <a:avLst/>
            </a:prstGeom>
          </p:spPr>
          <p:txBody>
            <a:bodyPr wrap="square">
              <a:spAutoFit/>
            </a:bodyPr>
            <a:lstStyle/>
            <a:p>
              <a:pPr algn="ctr"/>
              <a:r>
                <a:rPr lang="en-US" sz="1400" b="1" dirty="0"/>
                <a:t>At the Second Coming of Jesus Christ, the righteous will rest and the wicked will be destroyed</a:t>
              </a:r>
              <a:endParaRPr lang="en-US" sz="1400" dirty="0"/>
            </a:p>
          </p:txBody>
        </p:sp>
      </p:grpSp>
    </p:spTree>
    <p:extLst>
      <p:ext uri="{BB962C8B-B14F-4D97-AF65-F5344CB8AC3E}">
        <p14:creationId xmlns:p14="http://schemas.microsoft.com/office/powerpoint/2010/main" val="273455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out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1080" y="83744"/>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First and Second Coming</a:t>
            </a:r>
            <a:endParaRPr lang="en-US" sz="4800" dirty="0">
              <a:solidFill>
                <a:schemeClr val="bg1"/>
              </a:solidFill>
              <a:latin typeface="Rockwell Condensed" panose="02060603050405020104" pitchFamily="18" charset="0"/>
              <a:ea typeface="Wednesday" pitchFamily="2" charset="0"/>
            </a:endParaRPr>
          </a:p>
        </p:txBody>
      </p:sp>
      <p:sp>
        <p:nvSpPr>
          <p:cNvPr id="79" name="TextBox 78"/>
          <p:cNvSpPr txBox="1"/>
          <p:nvPr/>
        </p:nvSpPr>
        <p:spPr>
          <a:xfrm>
            <a:off x="-1" y="6488668"/>
            <a:ext cx="3032911" cy="369332"/>
          </a:xfrm>
          <a:prstGeom prst="rect">
            <a:avLst/>
          </a:prstGeom>
          <a:noFill/>
        </p:spPr>
        <p:txBody>
          <a:bodyPr wrap="square" rtlCol="0">
            <a:spAutoFit/>
          </a:bodyPr>
          <a:lstStyle/>
          <a:p>
            <a:r>
              <a:rPr lang="en-US" dirty="0">
                <a:solidFill>
                  <a:schemeClr val="bg1"/>
                </a:solidFill>
              </a:rPr>
              <a:t>2 Thessalonians 1:6-10</a:t>
            </a:r>
          </a:p>
        </p:txBody>
      </p:sp>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13" name="Rectangle 12"/>
          <p:cNvSpPr/>
          <p:nvPr/>
        </p:nvSpPr>
        <p:spPr>
          <a:xfrm>
            <a:off x="7088862" y="3506005"/>
            <a:ext cx="2805547" cy="923330"/>
          </a:xfrm>
          <a:prstGeom prst="rect">
            <a:avLst/>
          </a:prstGeom>
          <a:solidFill>
            <a:schemeClr val="accent2">
              <a:lumMod val="75000"/>
            </a:schemeClr>
          </a:solidFill>
        </p:spPr>
        <p:txBody>
          <a:bodyPr wrap="square">
            <a:spAutoFit/>
          </a:bodyPr>
          <a:lstStyle/>
          <a:p>
            <a:r>
              <a:rPr lang="en-US" dirty="0">
                <a:solidFill>
                  <a:schemeClr val="bg1"/>
                </a:solidFill>
              </a:rPr>
              <a:t>He will come the second time as King of kings and Lord of lords (Rev. 17:14). </a:t>
            </a:r>
            <a:endParaRPr lang="en-US" sz="3600" dirty="0">
              <a:solidFill>
                <a:schemeClr val="bg1"/>
              </a:solidFill>
            </a:endParaRPr>
          </a:p>
        </p:txBody>
      </p:sp>
      <p:pic>
        <p:nvPicPr>
          <p:cNvPr id="10242" name="Picture 2" descr="Image result for sterling w s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4063" y="203806"/>
            <a:ext cx="890626" cy="116326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788227" y="1048435"/>
            <a:ext cx="7187045" cy="830997"/>
          </a:xfrm>
          <a:prstGeom prst="rect">
            <a:avLst/>
          </a:prstGeom>
        </p:spPr>
        <p:txBody>
          <a:bodyPr wrap="square">
            <a:spAutoFit/>
          </a:bodyPr>
          <a:lstStyle/>
          <a:p>
            <a:pPr algn="ctr"/>
            <a:r>
              <a:rPr lang="en-US" sz="2400" dirty="0">
                <a:solidFill>
                  <a:schemeClr val="bg1"/>
                </a:solidFill>
                <a:effectLst>
                  <a:glow rad="139700">
                    <a:schemeClr val="accent2">
                      <a:satMod val="175000"/>
                      <a:alpha val="40000"/>
                    </a:schemeClr>
                  </a:glow>
                </a:effectLst>
              </a:rPr>
              <a:t>"[The Bible] foretells that he will come to the earth a second time, though in a different manner…</a:t>
            </a:r>
          </a:p>
        </p:txBody>
      </p:sp>
      <p:sp>
        <p:nvSpPr>
          <p:cNvPr id="12" name="Rectangle 11"/>
          <p:cNvSpPr/>
          <p:nvPr/>
        </p:nvSpPr>
        <p:spPr>
          <a:xfrm>
            <a:off x="7561288" y="5196134"/>
            <a:ext cx="2162133" cy="1200329"/>
          </a:xfrm>
          <a:prstGeom prst="rect">
            <a:avLst/>
          </a:prstGeom>
          <a:solidFill>
            <a:schemeClr val="accent2">
              <a:lumMod val="75000"/>
            </a:schemeClr>
          </a:solidFill>
        </p:spPr>
        <p:txBody>
          <a:bodyPr wrap="square">
            <a:spAutoFit/>
          </a:bodyPr>
          <a:lstStyle/>
          <a:p>
            <a:r>
              <a:rPr lang="en-US" dirty="0">
                <a:solidFill>
                  <a:schemeClr val="bg1"/>
                </a:solidFill>
              </a:rPr>
              <a:t>He will come the second time to judge those sinners who have not repented."</a:t>
            </a:r>
            <a:endParaRPr lang="en-US" sz="3600" dirty="0">
              <a:solidFill>
                <a:schemeClr val="bg1"/>
              </a:solidFill>
            </a:endParaRPr>
          </a:p>
        </p:txBody>
      </p:sp>
      <p:grpSp>
        <p:nvGrpSpPr>
          <p:cNvPr id="15" name="Group 14"/>
          <p:cNvGrpSpPr/>
          <p:nvPr/>
        </p:nvGrpSpPr>
        <p:grpSpPr>
          <a:xfrm>
            <a:off x="199141" y="1909716"/>
            <a:ext cx="5887147" cy="1702617"/>
            <a:chOff x="199141" y="1909716"/>
            <a:chExt cx="5887147" cy="1702617"/>
          </a:xfrm>
        </p:grpSpPr>
        <p:sp>
          <p:nvSpPr>
            <p:cNvPr id="7" name="Rectangle 6"/>
            <p:cNvSpPr/>
            <p:nvPr/>
          </p:nvSpPr>
          <p:spPr>
            <a:xfrm>
              <a:off x="199141" y="2097812"/>
              <a:ext cx="4256809" cy="923330"/>
            </a:xfrm>
            <a:prstGeom prst="rect">
              <a:avLst/>
            </a:prstGeom>
            <a:solidFill>
              <a:srgbClr val="FFC000"/>
            </a:solidFill>
          </p:spPr>
          <p:txBody>
            <a:bodyPr wrap="square">
              <a:spAutoFit/>
            </a:bodyPr>
            <a:lstStyle/>
            <a:p>
              <a:r>
                <a:rPr lang="en-US" dirty="0"/>
                <a:t>The first time he came as a man of sorrows who was acquainted with grief </a:t>
              </a:r>
            </a:p>
            <a:p>
              <a:r>
                <a:rPr lang="en-US" dirty="0"/>
                <a:t>(Isa. 53:3)</a:t>
              </a:r>
            </a:p>
          </p:txBody>
        </p:sp>
        <p:pic>
          <p:nvPicPr>
            <p:cNvPr id="1026" name="Picture 2" descr="Image result for baby je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634" y="1909716"/>
              <a:ext cx="1509654" cy="1702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1330211" y="3204173"/>
            <a:ext cx="4998161" cy="1612271"/>
            <a:chOff x="1330211" y="3204173"/>
            <a:chExt cx="4998161" cy="1612271"/>
          </a:xfrm>
        </p:grpSpPr>
        <p:sp>
          <p:nvSpPr>
            <p:cNvPr id="8" name="Rectangle 7"/>
            <p:cNvSpPr/>
            <p:nvPr/>
          </p:nvSpPr>
          <p:spPr>
            <a:xfrm>
              <a:off x="2929816" y="3941552"/>
              <a:ext cx="3398556" cy="646331"/>
            </a:xfrm>
            <a:prstGeom prst="rect">
              <a:avLst/>
            </a:prstGeom>
            <a:solidFill>
              <a:srgbClr val="FFC000"/>
            </a:solidFill>
          </p:spPr>
          <p:txBody>
            <a:bodyPr wrap="square">
              <a:spAutoFit/>
            </a:bodyPr>
            <a:lstStyle/>
            <a:p>
              <a:r>
                <a:rPr lang="en-US" dirty="0"/>
                <a:t>He came the first time as the Prince of Peace (Isa. 9:6).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0211" y="3204173"/>
              <a:ext cx="1322062" cy="1612271"/>
            </a:xfrm>
            <a:prstGeom prst="rect">
              <a:avLst/>
            </a:prstGeom>
          </p:spPr>
        </p:pic>
      </p:grpSp>
      <p:grpSp>
        <p:nvGrpSpPr>
          <p:cNvPr id="17" name="Group 16"/>
          <p:cNvGrpSpPr/>
          <p:nvPr/>
        </p:nvGrpSpPr>
        <p:grpSpPr>
          <a:xfrm>
            <a:off x="332751" y="4971484"/>
            <a:ext cx="6531095" cy="1617600"/>
            <a:chOff x="332751" y="4971484"/>
            <a:chExt cx="6531095" cy="1617600"/>
          </a:xfrm>
        </p:grpSpPr>
        <p:sp>
          <p:nvSpPr>
            <p:cNvPr id="11" name="Rectangle 10"/>
            <p:cNvSpPr/>
            <p:nvPr/>
          </p:nvSpPr>
          <p:spPr>
            <a:xfrm>
              <a:off x="332751" y="5321384"/>
              <a:ext cx="4334135" cy="369332"/>
            </a:xfrm>
            <a:prstGeom prst="rect">
              <a:avLst/>
            </a:prstGeom>
            <a:solidFill>
              <a:srgbClr val="FFC000"/>
            </a:solidFill>
          </p:spPr>
          <p:txBody>
            <a:bodyPr wrap="none">
              <a:spAutoFit/>
            </a:bodyPr>
            <a:lstStyle/>
            <a:p>
              <a:r>
                <a:rPr lang="en-US" dirty="0"/>
                <a:t>He came the first time to atone for our sins; </a:t>
              </a:r>
            </a:p>
          </p:txBody>
        </p:sp>
        <p:grpSp>
          <p:nvGrpSpPr>
            <p:cNvPr id="14" name="Group 13"/>
            <p:cNvGrpSpPr/>
            <p:nvPr/>
          </p:nvGrpSpPr>
          <p:grpSpPr>
            <a:xfrm>
              <a:off x="4753068" y="4971484"/>
              <a:ext cx="2110778" cy="1617600"/>
              <a:chOff x="4753068" y="4971484"/>
              <a:chExt cx="2110778" cy="161760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7389" y="4971484"/>
                <a:ext cx="2056457" cy="1480649"/>
              </a:xfrm>
              <a:prstGeom prst="rect">
                <a:avLst/>
              </a:prstGeom>
            </p:spPr>
          </p:pic>
          <p:sp>
            <p:nvSpPr>
              <p:cNvPr id="6" name="TextBox 5"/>
              <p:cNvSpPr txBox="1"/>
              <p:nvPr/>
            </p:nvSpPr>
            <p:spPr>
              <a:xfrm>
                <a:off x="4753068" y="6373640"/>
                <a:ext cx="2055137" cy="215444"/>
              </a:xfrm>
              <a:prstGeom prst="rect">
                <a:avLst/>
              </a:prstGeom>
              <a:noFill/>
            </p:spPr>
            <p:txBody>
              <a:bodyPr wrap="square" rtlCol="0">
                <a:spAutoFit/>
              </a:bodyPr>
              <a:lstStyle/>
              <a:p>
                <a:r>
                  <a:rPr lang="en-US" sz="800" dirty="0">
                    <a:solidFill>
                      <a:schemeClr val="bg1"/>
                    </a:solidFill>
                  </a:rPr>
                  <a:t>Walter </a:t>
                </a:r>
                <a:r>
                  <a:rPr lang="en-US" sz="800" dirty="0" err="1">
                    <a:solidFill>
                      <a:schemeClr val="bg1"/>
                    </a:solidFill>
                  </a:rPr>
                  <a:t>Rane</a:t>
                </a:r>
                <a:endParaRPr lang="en-US" sz="800" dirty="0">
                  <a:solidFill>
                    <a:schemeClr val="bg1"/>
                  </a:solidFill>
                </a:endParaRPr>
              </a:p>
            </p:txBody>
          </p:sp>
        </p:grpSp>
      </p:grpSp>
      <p:grpSp>
        <p:nvGrpSpPr>
          <p:cNvPr id="18" name="Group 17"/>
          <p:cNvGrpSpPr/>
          <p:nvPr/>
        </p:nvGrpSpPr>
        <p:grpSpPr>
          <a:xfrm>
            <a:off x="6275389" y="2305552"/>
            <a:ext cx="5749548" cy="3606361"/>
            <a:chOff x="6275389" y="2305552"/>
            <a:chExt cx="5749548" cy="3606361"/>
          </a:xfrm>
        </p:grpSpPr>
        <p:sp>
          <p:nvSpPr>
            <p:cNvPr id="9" name="Rectangle 8"/>
            <p:cNvSpPr/>
            <p:nvPr/>
          </p:nvSpPr>
          <p:spPr>
            <a:xfrm>
              <a:off x="6275389" y="2305552"/>
              <a:ext cx="3579690" cy="646331"/>
            </a:xfrm>
            <a:prstGeom prst="rect">
              <a:avLst/>
            </a:prstGeom>
            <a:solidFill>
              <a:schemeClr val="accent2">
                <a:lumMod val="75000"/>
              </a:schemeClr>
            </a:solidFill>
          </p:spPr>
          <p:txBody>
            <a:bodyPr wrap="square">
              <a:spAutoFit/>
            </a:bodyPr>
            <a:lstStyle/>
            <a:p>
              <a:r>
                <a:rPr lang="en-US" dirty="0">
                  <a:solidFill>
                    <a:schemeClr val="bg1"/>
                  </a:solidFill>
                </a:rPr>
                <a:t>But the second time he will come as the mighty God (Isa. 9:6). </a:t>
              </a:r>
              <a:endParaRPr lang="en-US" dirty="0"/>
            </a:p>
          </p:txBody>
        </p:sp>
        <p:pic>
          <p:nvPicPr>
            <p:cNvPr id="1028" name="Picture 4" descr="Image result for second com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4649" y="2930543"/>
              <a:ext cx="1990288" cy="29813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71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6" name="Rectangle 55"/>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sp>
        <p:nvSpPr>
          <p:cNvPr id="2" name="Rectangle 1"/>
          <p:cNvSpPr/>
          <p:nvPr/>
        </p:nvSpPr>
        <p:spPr>
          <a:xfrm>
            <a:off x="7003472" y="1786797"/>
            <a:ext cx="4790209" cy="4401205"/>
          </a:xfrm>
          <a:prstGeom prst="rect">
            <a:avLst/>
          </a:prstGeom>
        </p:spPr>
        <p:txBody>
          <a:bodyPr wrap="square">
            <a:spAutoFit/>
          </a:bodyPr>
          <a:lstStyle/>
          <a:p>
            <a:pPr fontAlgn="base"/>
            <a:r>
              <a:rPr lang="en-US" sz="2000" dirty="0">
                <a:solidFill>
                  <a:schemeClr val="bg1"/>
                </a:solidFill>
              </a:rPr>
              <a:t> Now we beseech you, brethren, by the coming of our Lord Jesus Christ, and </a:t>
            </a:r>
            <a:r>
              <a:rPr lang="en-US" sz="2000" i="1" dirty="0">
                <a:solidFill>
                  <a:schemeClr val="bg1"/>
                </a:solidFill>
              </a:rPr>
              <a:t>by</a:t>
            </a:r>
            <a:r>
              <a:rPr lang="en-US" sz="2000" dirty="0">
                <a:solidFill>
                  <a:schemeClr val="bg1"/>
                </a:solidFill>
              </a:rPr>
              <a:t> our gathering together unto him,</a:t>
            </a:r>
          </a:p>
          <a:p>
            <a:pPr fontAlgn="base"/>
            <a:endParaRPr lang="en-US" sz="2000" dirty="0">
              <a:solidFill>
                <a:schemeClr val="bg1"/>
              </a:solidFill>
            </a:endParaRPr>
          </a:p>
          <a:p>
            <a:pPr fontAlgn="base"/>
            <a:r>
              <a:rPr lang="en-US" sz="2000" dirty="0">
                <a:solidFill>
                  <a:schemeClr val="bg1"/>
                </a:solidFill>
              </a:rPr>
              <a:t>That ye be not soon shaken in mind, or be troubled, neither by spirit, nor by word, nor by letter as from us, as that the day of Christ is at hand.</a:t>
            </a:r>
          </a:p>
          <a:p>
            <a:pPr fontAlgn="base"/>
            <a:endParaRPr lang="en-US" sz="2000" dirty="0">
              <a:solidFill>
                <a:schemeClr val="bg1"/>
              </a:solidFill>
            </a:endParaRPr>
          </a:p>
          <a:p>
            <a:pPr fontAlgn="base"/>
            <a:r>
              <a:rPr lang="en-US" sz="2000" dirty="0">
                <a:solidFill>
                  <a:schemeClr val="bg1"/>
                </a:solidFill>
              </a:rPr>
              <a:t>Let no man deceive you by any means: for </a:t>
            </a:r>
            <a:r>
              <a:rPr lang="en-US" sz="2000" i="1" dirty="0">
                <a:solidFill>
                  <a:schemeClr val="bg1"/>
                </a:solidFill>
              </a:rPr>
              <a:t>that day shall not come,</a:t>
            </a:r>
            <a:r>
              <a:rPr lang="en-US" sz="2000" dirty="0">
                <a:solidFill>
                  <a:schemeClr val="bg1"/>
                </a:solidFill>
              </a:rPr>
              <a:t> except there come a falling away first, and that man of sin be revealed, the son of perdition;</a:t>
            </a:r>
            <a:endParaRPr lang="en-US" sz="2000" b="0" i="0" dirty="0">
              <a:solidFill>
                <a:schemeClr val="bg1"/>
              </a:solidFill>
              <a:effectLst/>
            </a:endParaRPr>
          </a:p>
        </p:txBody>
      </p:sp>
      <p:sp>
        <p:nvSpPr>
          <p:cNvPr id="57" name="TextBox 56"/>
          <p:cNvSpPr txBox="1"/>
          <p:nvPr/>
        </p:nvSpPr>
        <p:spPr>
          <a:xfrm>
            <a:off x="691080" y="83744"/>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Doctrinal Mastery</a:t>
            </a:r>
            <a:endParaRPr lang="en-US" sz="4800" dirty="0">
              <a:solidFill>
                <a:schemeClr val="bg1"/>
              </a:solidFill>
              <a:latin typeface="Rockwell Condensed" panose="02060603050405020104" pitchFamily="18" charset="0"/>
              <a:ea typeface="Wednesday" pitchFamily="2" charset="0"/>
            </a:endParaRPr>
          </a:p>
        </p:txBody>
      </p:sp>
      <p:grpSp>
        <p:nvGrpSpPr>
          <p:cNvPr id="58" name="Group 57"/>
          <p:cNvGrpSpPr/>
          <p:nvPr/>
        </p:nvGrpSpPr>
        <p:grpSpPr>
          <a:xfrm>
            <a:off x="836545" y="1559000"/>
            <a:ext cx="3506855" cy="4270300"/>
            <a:chOff x="2819400" y="3657598"/>
            <a:chExt cx="1365515" cy="2048764"/>
          </a:xfrm>
        </p:grpSpPr>
        <p:sp>
          <p:nvSpPr>
            <p:cNvPr id="59" name="Rectangle 58"/>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2 Thessalonians 2:1-3</a:t>
              </a:r>
            </a:p>
          </p:txBody>
        </p:sp>
        <p:sp>
          <p:nvSpPr>
            <p:cNvPr id="62" name="Rectangle 61"/>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Arrow: Right 3"/>
          <p:cNvSpPr/>
          <p:nvPr/>
        </p:nvSpPr>
        <p:spPr>
          <a:xfrm>
            <a:off x="4717473" y="3117273"/>
            <a:ext cx="2088572" cy="99752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54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250" fill="hold"/>
                                        <p:tgtEl>
                                          <p:spTgt spid="58"/>
                                        </p:tgtEl>
                                        <p:attrNameLst>
                                          <p:attrName>ppt_x</p:attrName>
                                        </p:attrNameLst>
                                      </p:cBhvr>
                                      <p:tavLst>
                                        <p:tav tm="0">
                                          <p:val>
                                            <p:strVal val="0-#ppt_w/2"/>
                                          </p:val>
                                        </p:tav>
                                        <p:tav tm="100000">
                                          <p:val>
                                            <p:strVal val="#ppt_x"/>
                                          </p:val>
                                        </p:tav>
                                      </p:tavLst>
                                    </p:anim>
                                    <p:anim calcmode="lin" valueType="num">
                                      <p:cBhvr additive="base">
                                        <p:cTn id="8" dur="1250" fill="hold"/>
                                        <p:tgtEl>
                                          <p:spTgt spid="5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0-#ppt_w/2"/>
                                          </p:val>
                                        </p:tav>
                                        <p:tav tm="100000">
                                          <p:val>
                                            <p:strVal val="#ppt_x"/>
                                          </p:val>
                                        </p:tav>
                                      </p:tavLst>
                                    </p:anim>
                                    <p:anim calcmode="lin" valueType="num">
                                      <p:cBhvr additive="base">
                                        <p:cTn id="12" dur="12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6" name="Rectangle 55"/>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
        <p:nvSpPr>
          <p:cNvPr id="57" name="TextBox 56"/>
          <p:cNvSpPr txBox="1"/>
          <p:nvPr/>
        </p:nvSpPr>
        <p:spPr>
          <a:xfrm>
            <a:off x="691080" y="83744"/>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Be Not Soon Shaken</a:t>
            </a:r>
            <a:endParaRPr lang="en-US" sz="4800" dirty="0">
              <a:solidFill>
                <a:schemeClr val="bg1"/>
              </a:solidFill>
              <a:latin typeface="Rockwell Condensed" panose="02060603050405020104" pitchFamily="18" charset="0"/>
              <a:ea typeface="Wednesday" pitchFamily="2" charset="0"/>
            </a:endParaRPr>
          </a:p>
        </p:txBody>
      </p:sp>
      <p:sp>
        <p:nvSpPr>
          <p:cNvPr id="12" name="TextBox 11"/>
          <p:cNvSpPr txBox="1"/>
          <p:nvPr/>
        </p:nvSpPr>
        <p:spPr>
          <a:xfrm>
            <a:off x="-1" y="6488668"/>
            <a:ext cx="3032911" cy="369332"/>
          </a:xfrm>
          <a:prstGeom prst="rect">
            <a:avLst/>
          </a:prstGeom>
          <a:noFill/>
        </p:spPr>
        <p:txBody>
          <a:bodyPr wrap="square" rtlCol="0">
            <a:spAutoFit/>
          </a:bodyPr>
          <a:lstStyle/>
          <a:p>
            <a:r>
              <a:rPr lang="en-US" dirty="0">
                <a:solidFill>
                  <a:schemeClr val="bg1"/>
                </a:solidFill>
              </a:rPr>
              <a:t>2 Thessalonians 2:1-3</a:t>
            </a:r>
          </a:p>
        </p:txBody>
      </p:sp>
      <p:sp>
        <p:nvSpPr>
          <p:cNvPr id="3" name="Rectangle 2"/>
          <p:cNvSpPr/>
          <p:nvPr/>
        </p:nvSpPr>
        <p:spPr>
          <a:xfrm>
            <a:off x="5356633" y="1749737"/>
            <a:ext cx="6096000" cy="2862322"/>
          </a:xfrm>
          <a:prstGeom prst="rect">
            <a:avLst/>
          </a:prstGeom>
        </p:spPr>
        <p:txBody>
          <a:bodyPr>
            <a:spAutoFit/>
          </a:bodyPr>
          <a:lstStyle/>
          <a:p>
            <a:r>
              <a:rPr lang="en-US" dirty="0">
                <a:solidFill>
                  <a:schemeClr val="bg1"/>
                </a:solidFill>
                <a:latin typeface="Open Sans"/>
              </a:rPr>
              <a:t>The believers in Paul’s day were alarmed or fearful that the Lord’s Second Coming had already taken place. </a:t>
            </a:r>
          </a:p>
          <a:p>
            <a:endParaRPr lang="en-US" dirty="0">
              <a:solidFill>
                <a:schemeClr val="bg1"/>
              </a:solidFill>
              <a:latin typeface="Open Sans"/>
            </a:endParaRPr>
          </a:p>
          <a:p>
            <a:r>
              <a:rPr lang="en-US" dirty="0">
                <a:solidFill>
                  <a:schemeClr val="bg1"/>
                </a:solidFill>
                <a:latin typeface="Open Sans"/>
              </a:rPr>
              <a:t>Their concerns may have resulted from doctrinal misunderstanding, or they may have been deceived by false teachings in a forged letter purportedly written by Paul.</a:t>
            </a:r>
          </a:p>
          <a:p>
            <a:endParaRPr lang="en-US" dirty="0">
              <a:solidFill>
                <a:schemeClr val="bg1"/>
              </a:solidFill>
              <a:latin typeface="Open Sans"/>
            </a:endParaRPr>
          </a:p>
          <a:p>
            <a:r>
              <a:rPr lang="en-US" dirty="0">
                <a:solidFill>
                  <a:schemeClr val="bg1"/>
                </a:solidFill>
                <a:latin typeface="Open Sans"/>
              </a:rPr>
              <a:t>Paul cautioned the Saints not to embrace information that Church leaders had not previously taught.</a:t>
            </a:r>
            <a:endParaRPr lang="en-US" dirty="0">
              <a:solidFill>
                <a:schemeClr val="bg1"/>
              </a:solidFill>
            </a:endParaRPr>
          </a:p>
        </p:txBody>
      </p:sp>
      <p:pic>
        <p:nvPicPr>
          <p:cNvPr id="2050" name="Picture 2" descr="Image result for paul writes apo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94" y="1757835"/>
            <a:ext cx="4448175"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6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6" name="Rectangle 55"/>
          <p:cNvSpPr/>
          <p:nvPr/>
        </p:nvSpPr>
        <p:spPr>
          <a:xfrm>
            <a:off x="11749250" y="6488668"/>
            <a:ext cx="442750" cy="369332"/>
          </a:xfrm>
          <a:prstGeom prst="rect">
            <a:avLst/>
          </a:prstGeom>
        </p:spPr>
        <p:txBody>
          <a:bodyPr wrap="none">
            <a:spAutoFit/>
          </a:bodyPr>
          <a:lstStyle/>
          <a:p>
            <a:r>
              <a:rPr lang="en-US" dirty="0">
                <a:solidFill>
                  <a:schemeClr val="bg1"/>
                </a:solidFill>
              </a:rPr>
              <a:t>(9)</a:t>
            </a:r>
            <a:endParaRPr lang="en-US" dirty="0"/>
          </a:p>
        </p:txBody>
      </p:sp>
      <p:sp>
        <p:nvSpPr>
          <p:cNvPr id="12" name="TextBox 11"/>
          <p:cNvSpPr txBox="1"/>
          <p:nvPr/>
        </p:nvSpPr>
        <p:spPr>
          <a:xfrm>
            <a:off x="-1" y="6488668"/>
            <a:ext cx="3032911" cy="369332"/>
          </a:xfrm>
          <a:prstGeom prst="rect">
            <a:avLst/>
          </a:prstGeom>
          <a:noFill/>
        </p:spPr>
        <p:txBody>
          <a:bodyPr wrap="square" rtlCol="0">
            <a:spAutoFit/>
          </a:bodyPr>
          <a:lstStyle/>
          <a:p>
            <a:r>
              <a:rPr lang="en-US" dirty="0">
                <a:solidFill>
                  <a:schemeClr val="bg1"/>
                </a:solidFill>
              </a:rPr>
              <a:t>2 Thessalonians 2:1-3</a:t>
            </a:r>
          </a:p>
        </p:txBody>
      </p:sp>
      <p:sp>
        <p:nvSpPr>
          <p:cNvPr id="3" name="Rectangle 2"/>
          <p:cNvSpPr/>
          <p:nvPr/>
        </p:nvSpPr>
        <p:spPr>
          <a:xfrm>
            <a:off x="4034827" y="301182"/>
            <a:ext cx="5199708" cy="5909310"/>
          </a:xfrm>
          <a:prstGeom prst="rect">
            <a:avLst/>
          </a:prstGeom>
        </p:spPr>
        <p:txBody>
          <a:bodyPr wrap="square">
            <a:spAutoFit/>
          </a:bodyPr>
          <a:lstStyle/>
          <a:p>
            <a:pPr fontAlgn="base"/>
            <a:r>
              <a:rPr lang="en-US" dirty="0">
                <a:solidFill>
                  <a:schemeClr val="bg1"/>
                </a:solidFill>
              </a:rPr>
              <a:t>“There are some among us now who have </a:t>
            </a:r>
            <a:r>
              <a:rPr lang="en-US" i="1" dirty="0">
                <a:solidFill>
                  <a:schemeClr val="bg1"/>
                </a:solidFill>
              </a:rPr>
              <a:t>not</a:t>
            </a:r>
            <a:r>
              <a:rPr lang="en-US" dirty="0">
                <a:solidFill>
                  <a:schemeClr val="bg1"/>
                </a:solidFill>
              </a:rPr>
              <a:t> been regularly ordained by the heads of the Church [see D&amp;C 42:11] who tell of impending political and economic chaos, the end of the world. … They are misleading members.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“Those deceivers say that the Brethren do not know what is going on in the world or that the Brethren approve of their teaching but do not wish to speak of it over the pulpit. </a:t>
            </a:r>
          </a:p>
          <a:p>
            <a:pPr fontAlgn="base"/>
            <a:endParaRPr lang="en-US" dirty="0">
              <a:solidFill>
                <a:schemeClr val="bg1"/>
              </a:solidFill>
            </a:endParaRPr>
          </a:p>
          <a:p>
            <a:pPr fontAlgn="base"/>
            <a:r>
              <a:rPr lang="en-US" dirty="0">
                <a:solidFill>
                  <a:schemeClr val="bg1"/>
                </a:solidFill>
              </a:rPr>
              <a:t>Neither is true. The Brethren, by virtue of traveling constantly everywhere on earth, certainly know what is going on, and by virtue of prophetic insight are able to read the signs of the times. …</a:t>
            </a:r>
          </a:p>
          <a:p>
            <a:pPr fontAlgn="base"/>
            <a:endParaRPr lang="en-US" dirty="0">
              <a:solidFill>
                <a:schemeClr val="bg1"/>
              </a:solidFill>
            </a:endParaRPr>
          </a:p>
          <a:p>
            <a:pPr fontAlgn="base"/>
            <a:endParaRPr lang="en-US" dirty="0">
              <a:solidFill>
                <a:schemeClr val="bg1"/>
              </a:solidFill>
            </a:endParaRPr>
          </a:p>
          <a:p>
            <a:pPr fontAlgn="base"/>
            <a:r>
              <a:rPr lang="en-US" dirty="0">
                <a:solidFill>
                  <a:schemeClr val="bg1"/>
                </a:solidFill>
              </a:rPr>
              <a:t>“… Follow your leaders who have been duly ordained and have been publicly sustained, and you will not be led astray”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859" y="241379"/>
            <a:ext cx="1223302" cy="1524608"/>
          </a:xfrm>
          <a:prstGeom prst="rect">
            <a:avLst/>
          </a:prstGeom>
        </p:spPr>
      </p:pic>
      <p:pic>
        <p:nvPicPr>
          <p:cNvPr id="3076" name="Picture 4" descr="Image result for the end cartoon"/>
          <p:cNvPicPr>
            <a:picLocks noChangeAspect="1" noChangeArrowheads="1"/>
          </p:cNvPicPr>
          <p:nvPr/>
        </p:nvPicPr>
        <p:blipFill rotWithShape="1">
          <a:blip r:embed="rId4">
            <a:extLst>
              <a:ext uri="{28A0092B-C50C-407E-A947-70E740481C1C}">
                <a14:useLocalDpi xmlns:a14="http://schemas.microsoft.com/office/drawing/2010/main" val="0"/>
              </a:ext>
            </a:extLst>
          </a:blip>
          <a:srcRect l="4931" t="4956" r="4652" b="9246"/>
          <a:stretch/>
        </p:blipFill>
        <p:spPr bwMode="auto">
          <a:xfrm>
            <a:off x="190123" y="1810693"/>
            <a:ext cx="3621385" cy="242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6" name="Rectangle 55"/>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
        <p:nvSpPr>
          <p:cNvPr id="57" name="TextBox 56"/>
          <p:cNvSpPr txBox="1"/>
          <p:nvPr/>
        </p:nvSpPr>
        <p:spPr>
          <a:xfrm>
            <a:off x="691080" y="83744"/>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Apostasy—Falling Away First</a:t>
            </a:r>
            <a:endParaRPr lang="en-US" sz="4800" dirty="0">
              <a:solidFill>
                <a:schemeClr val="bg1"/>
              </a:solidFill>
              <a:latin typeface="Rockwell Condensed" panose="02060603050405020104" pitchFamily="18" charset="0"/>
              <a:ea typeface="Wednesday" pitchFamily="2" charset="0"/>
            </a:endParaRPr>
          </a:p>
        </p:txBody>
      </p:sp>
      <p:sp>
        <p:nvSpPr>
          <p:cNvPr id="12" name="TextBox 11"/>
          <p:cNvSpPr txBox="1"/>
          <p:nvPr/>
        </p:nvSpPr>
        <p:spPr>
          <a:xfrm>
            <a:off x="-1" y="6488668"/>
            <a:ext cx="3032911" cy="369332"/>
          </a:xfrm>
          <a:prstGeom prst="rect">
            <a:avLst/>
          </a:prstGeom>
          <a:noFill/>
        </p:spPr>
        <p:txBody>
          <a:bodyPr wrap="square" rtlCol="0">
            <a:spAutoFit/>
          </a:bodyPr>
          <a:lstStyle/>
          <a:p>
            <a:r>
              <a:rPr lang="en-US" dirty="0">
                <a:solidFill>
                  <a:schemeClr val="bg1"/>
                </a:solidFill>
              </a:rPr>
              <a:t>2 Thessalonians 2:3</a:t>
            </a:r>
          </a:p>
        </p:txBody>
      </p:sp>
      <p:sp>
        <p:nvSpPr>
          <p:cNvPr id="3" name="Rectangle 2"/>
          <p:cNvSpPr/>
          <p:nvPr/>
        </p:nvSpPr>
        <p:spPr>
          <a:xfrm>
            <a:off x="666938" y="1496240"/>
            <a:ext cx="6096000" cy="1477328"/>
          </a:xfrm>
          <a:prstGeom prst="rect">
            <a:avLst/>
          </a:prstGeom>
        </p:spPr>
        <p:txBody>
          <a:bodyPr>
            <a:spAutoFit/>
          </a:bodyPr>
          <a:lstStyle/>
          <a:p>
            <a:r>
              <a:rPr lang="en-US">
                <a:solidFill>
                  <a:schemeClr val="bg1"/>
                </a:solidFill>
              </a:rPr>
              <a:t>“Falling away” is a translation of the Greek word </a:t>
            </a:r>
            <a:r>
              <a:rPr lang="en-US" i="1">
                <a:solidFill>
                  <a:schemeClr val="bg1"/>
                </a:solidFill>
              </a:rPr>
              <a:t>apostasia,</a:t>
            </a:r>
            <a:r>
              <a:rPr lang="en-US">
                <a:solidFill>
                  <a:schemeClr val="bg1"/>
                </a:solidFill>
              </a:rPr>
              <a:t> a word that is closer in meaning to “rebellion” or “mutiny.” Paul was therefore speaking of an intentional fight against the gospel of Jesus Christ rather than a gradual movement away from it.</a:t>
            </a:r>
            <a:endParaRPr lang="en-US" dirty="0">
              <a:solidFill>
                <a:schemeClr val="bg1"/>
              </a:solidFill>
            </a:endParaRPr>
          </a:p>
        </p:txBody>
      </p:sp>
      <p:sp>
        <p:nvSpPr>
          <p:cNvPr id="2" name="Rectangle 1"/>
          <p:cNvSpPr/>
          <p:nvPr/>
        </p:nvSpPr>
        <p:spPr>
          <a:xfrm>
            <a:off x="4913014" y="4252927"/>
            <a:ext cx="6096000" cy="923330"/>
          </a:xfrm>
          <a:prstGeom prst="rect">
            <a:avLst/>
          </a:prstGeom>
        </p:spPr>
        <p:txBody>
          <a:bodyPr>
            <a:spAutoFit/>
          </a:bodyPr>
          <a:lstStyle/>
          <a:p>
            <a:r>
              <a:rPr lang="en-US" dirty="0">
                <a:solidFill>
                  <a:schemeClr val="bg1"/>
                </a:solidFill>
                <a:latin typeface="Open Sans"/>
              </a:rPr>
              <a:t>Apostasy is often not simply a passive letting go of truth but an active rebellion that originates within the covenant community.</a:t>
            </a:r>
            <a:endParaRPr lang="en-US" dirty="0">
              <a:solidFill>
                <a:schemeClr val="bg1"/>
              </a:solidFill>
            </a:endParaRPr>
          </a:p>
        </p:txBody>
      </p:sp>
      <p:grpSp>
        <p:nvGrpSpPr>
          <p:cNvPr id="4" name="Group 3"/>
          <p:cNvGrpSpPr/>
          <p:nvPr/>
        </p:nvGrpSpPr>
        <p:grpSpPr>
          <a:xfrm>
            <a:off x="921945" y="3258776"/>
            <a:ext cx="3197853" cy="2538481"/>
            <a:chOff x="921945" y="3258776"/>
            <a:chExt cx="3197853" cy="2538481"/>
          </a:xfrm>
        </p:grpSpPr>
        <p:pic>
          <p:nvPicPr>
            <p:cNvPr id="4098" name="Picture 2" descr="group of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934" y="3258776"/>
              <a:ext cx="3114864" cy="23396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21945" y="5581813"/>
              <a:ext cx="3032911" cy="215444"/>
            </a:xfrm>
            <a:prstGeom prst="rect">
              <a:avLst/>
            </a:prstGeom>
            <a:noFill/>
          </p:spPr>
          <p:txBody>
            <a:bodyPr wrap="square" rtlCol="0">
              <a:spAutoFit/>
            </a:bodyPr>
            <a:lstStyle/>
            <a:p>
              <a:r>
                <a:rPr lang="en-US" sz="800" dirty="0">
                  <a:solidFill>
                    <a:schemeClr val="bg1"/>
                  </a:solidFill>
                </a:rPr>
                <a:t>Robert T. Barrett</a:t>
              </a:r>
            </a:p>
          </p:txBody>
        </p:sp>
      </p:grpSp>
    </p:spTree>
    <p:extLst>
      <p:ext uri="{BB962C8B-B14F-4D97-AF65-F5344CB8AC3E}">
        <p14:creationId xmlns:p14="http://schemas.microsoft.com/office/powerpoint/2010/main" val="314243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6" name="Rectangle 55"/>
          <p:cNvSpPr/>
          <p:nvPr/>
        </p:nvSpPr>
        <p:spPr>
          <a:xfrm>
            <a:off x="11632231" y="6488668"/>
            <a:ext cx="559769" cy="369332"/>
          </a:xfrm>
          <a:prstGeom prst="rect">
            <a:avLst/>
          </a:prstGeom>
        </p:spPr>
        <p:txBody>
          <a:bodyPr wrap="none">
            <a:spAutoFit/>
          </a:bodyPr>
          <a:lstStyle/>
          <a:p>
            <a:r>
              <a:rPr lang="en-US" dirty="0">
                <a:solidFill>
                  <a:schemeClr val="bg1"/>
                </a:solidFill>
              </a:rPr>
              <a:t>(10)</a:t>
            </a:r>
            <a:endParaRPr lang="en-US" dirty="0"/>
          </a:p>
        </p:txBody>
      </p:sp>
      <p:sp>
        <p:nvSpPr>
          <p:cNvPr id="57" name="TextBox 56"/>
          <p:cNvSpPr txBox="1"/>
          <p:nvPr/>
        </p:nvSpPr>
        <p:spPr>
          <a:xfrm>
            <a:off x="691080" y="83744"/>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Priesthood Authority Taken From Earth</a:t>
            </a:r>
            <a:endParaRPr lang="en-US" sz="4800" dirty="0">
              <a:solidFill>
                <a:schemeClr val="bg1"/>
              </a:solidFill>
              <a:latin typeface="Rockwell Condensed" panose="02060603050405020104" pitchFamily="18" charset="0"/>
              <a:ea typeface="Wednesday" pitchFamily="2" charset="0"/>
            </a:endParaRPr>
          </a:p>
        </p:txBody>
      </p:sp>
      <p:sp>
        <p:nvSpPr>
          <p:cNvPr id="12" name="TextBox 11"/>
          <p:cNvSpPr txBox="1"/>
          <p:nvPr/>
        </p:nvSpPr>
        <p:spPr>
          <a:xfrm>
            <a:off x="-1" y="6488668"/>
            <a:ext cx="3032911" cy="369332"/>
          </a:xfrm>
          <a:prstGeom prst="rect">
            <a:avLst/>
          </a:prstGeom>
          <a:noFill/>
        </p:spPr>
        <p:txBody>
          <a:bodyPr wrap="square" rtlCol="0">
            <a:spAutoFit/>
          </a:bodyPr>
          <a:lstStyle/>
          <a:p>
            <a:r>
              <a:rPr lang="en-US" dirty="0">
                <a:solidFill>
                  <a:schemeClr val="bg1"/>
                </a:solidFill>
              </a:rPr>
              <a:t>2 Thessalonians 2:3</a:t>
            </a:r>
          </a:p>
        </p:txBody>
      </p:sp>
      <p:sp>
        <p:nvSpPr>
          <p:cNvPr id="5" name="Rectangle 4"/>
          <p:cNvSpPr/>
          <p:nvPr/>
        </p:nvSpPr>
        <p:spPr>
          <a:xfrm>
            <a:off x="458709" y="1566931"/>
            <a:ext cx="6096000" cy="4247317"/>
          </a:xfrm>
          <a:prstGeom prst="rect">
            <a:avLst/>
          </a:prstGeom>
        </p:spPr>
        <p:txBody>
          <a:bodyPr>
            <a:spAutoFit/>
          </a:bodyPr>
          <a:lstStyle/>
          <a:p>
            <a:r>
              <a:rPr lang="en-US" dirty="0">
                <a:solidFill>
                  <a:schemeClr val="bg1"/>
                </a:solidFill>
                <a:latin typeface="Open Sans"/>
              </a:rPr>
              <a:t>“After the death of Jesus Christ, wicked people persecuted the Apostles and Church members and killed many of them. </a:t>
            </a:r>
          </a:p>
          <a:p>
            <a:endParaRPr lang="en-US" dirty="0">
              <a:solidFill>
                <a:schemeClr val="bg1"/>
              </a:solidFill>
              <a:latin typeface="Open Sans"/>
            </a:endParaRPr>
          </a:p>
          <a:p>
            <a:r>
              <a:rPr lang="en-US" dirty="0">
                <a:solidFill>
                  <a:schemeClr val="bg1"/>
                </a:solidFill>
                <a:latin typeface="Open Sans"/>
              </a:rPr>
              <a:t>With the death of the Apostles, priesthood keys and the presiding priesthood authority were taken from the earth. </a:t>
            </a:r>
          </a:p>
          <a:p>
            <a:endParaRPr lang="en-US" dirty="0">
              <a:solidFill>
                <a:schemeClr val="bg1"/>
              </a:solidFill>
              <a:latin typeface="Open Sans"/>
            </a:endParaRPr>
          </a:p>
          <a:p>
            <a:r>
              <a:rPr lang="en-US" dirty="0">
                <a:solidFill>
                  <a:schemeClr val="bg1"/>
                </a:solidFill>
                <a:latin typeface="Open Sans"/>
              </a:rPr>
              <a:t>The Apostles had kept the doctrines of the gospel pure and maintained the order and standard of worthiness for Church members. </a:t>
            </a:r>
          </a:p>
          <a:p>
            <a:endParaRPr lang="en-US" dirty="0">
              <a:solidFill>
                <a:schemeClr val="bg1"/>
              </a:solidFill>
              <a:latin typeface="Open Sans"/>
            </a:endParaRPr>
          </a:p>
          <a:p>
            <a:r>
              <a:rPr lang="en-US" dirty="0">
                <a:solidFill>
                  <a:schemeClr val="bg1"/>
                </a:solidFill>
                <a:latin typeface="Open Sans"/>
              </a:rPr>
              <a:t>Without the Apostles, over time the doctrines were corrupted, and unauthorized changes were made in Church organization and priesthood ordinances, such as baptism and conferring the gift of the Holy Ghost.”</a:t>
            </a:r>
            <a:endParaRPr lang="en-US" dirty="0">
              <a:solidFill>
                <a:schemeClr val="bg1"/>
              </a:solidFill>
            </a:endParaRPr>
          </a:p>
        </p:txBody>
      </p:sp>
      <p:grpSp>
        <p:nvGrpSpPr>
          <p:cNvPr id="13" name="Group 643"/>
          <p:cNvGrpSpPr/>
          <p:nvPr/>
        </p:nvGrpSpPr>
        <p:grpSpPr>
          <a:xfrm>
            <a:off x="10641701" y="2790624"/>
            <a:ext cx="644952" cy="1289903"/>
            <a:chOff x="5530228" y="533400"/>
            <a:chExt cx="2913593" cy="5825482"/>
          </a:xfrm>
        </p:grpSpPr>
        <p:sp>
          <p:nvSpPr>
            <p:cNvPr id="14" name="Oval 13"/>
            <p:cNvSpPr/>
            <p:nvPr/>
          </p:nvSpPr>
          <p:spPr>
            <a:xfrm rot="3646842">
              <a:off x="6888472" y="57513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6922285">
              <a:off x="6341129" y="5747781"/>
              <a:ext cx="721837" cy="493165"/>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21304292">
              <a:off x="7077564" y="635545"/>
              <a:ext cx="851179"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5943600" y="609600"/>
              <a:ext cx="838200" cy="1600200"/>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3770880">
              <a:off x="7070836" y="5264272"/>
              <a:ext cx="808545" cy="458569"/>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706969">
              <a:off x="7764685" y="3688349"/>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6922285">
              <a:off x="5426729" y="3690382"/>
              <a:ext cx="721837" cy="49316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9035457">
              <a:off x="7363195" y="2440633"/>
              <a:ext cx="748064" cy="1633234"/>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p:cNvSpPr/>
            <p:nvPr/>
          </p:nvSpPr>
          <p:spPr>
            <a:xfrm rot="12441478">
              <a:off x="5826095" y="2441228"/>
              <a:ext cx="748064" cy="166045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p:cNvSpPr/>
            <p:nvPr/>
          </p:nvSpPr>
          <p:spPr>
            <a:xfrm rot="10800000">
              <a:off x="6054729" y="2438400"/>
              <a:ext cx="1815561" cy="3505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6753026" y="775761"/>
              <a:ext cx="418976" cy="363541"/>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655"/>
            <p:cNvSpPr/>
            <p:nvPr/>
          </p:nvSpPr>
          <p:spPr>
            <a:xfrm>
              <a:off x="6215264" y="4267201"/>
              <a:ext cx="1522203" cy="3048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553200" y="1752600"/>
              <a:ext cx="770700" cy="14024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194392" y="533400"/>
              <a:ext cx="1536244" cy="230242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28"/>
            <p:cNvSpPr/>
            <p:nvPr/>
          </p:nvSpPr>
          <p:spPr>
            <a:xfrm>
              <a:off x="6580996" y="2088015"/>
              <a:ext cx="762000" cy="137160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659"/>
            <p:cNvSpPr/>
            <p:nvPr/>
          </p:nvSpPr>
          <p:spPr>
            <a:xfrm>
              <a:off x="6054733" y="775761"/>
              <a:ext cx="1815561" cy="363541"/>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750136" y="2270911"/>
              <a:ext cx="437067" cy="306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Wave 31"/>
            <p:cNvSpPr/>
            <p:nvPr/>
          </p:nvSpPr>
          <p:spPr>
            <a:xfrm rot="16200000">
              <a:off x="6705600" y="4952999"/>
              <a:ext cx="1219200" cy="30480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Wave 32"/>
            <p:cNvSpPr/>
            <p:nvPr/>
          </p:nvSpPr>
          <p:spPr>
            <a:xfrm rot="15242885">
              <a:off x="6768063" y="4889830"/>
              <a:ext cx="1322876" cy="414678"/>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663"/>
            <p:cNvSpPr/>
            <p:nvPr/>
          </p:nvSpPr>
          <p:spPr>
            <a:xfrm>
              <a:off x="7086600" y="4191000"/>
              <a:ext cx="414136" cy="3810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64"/>
            <p:cNvGrpSpPr/>
            <p:nvPr/>
          </p:nvGrpSpPr>
          <p:grpSpPr>
            <a:xfrm>
              <a:off x="6005384" y="776416"/>
              <a:ext cx="1828800" cy="372763"/>
              <a:chOff x="4343400" y="5863281"/>
              <a:chExt cx="2286000" cy="844379"/>
            </a:xfrm>
          </p:grpSpPr>
          <p:grpSp>
            <p:nvGrpSpPr>
              <p:cNvPr id="66" name="Group 163"/>
              <p:cNvGrpSpPr/>
              <p:nvPr/>
            </p:nvGrpSpPr>
            <p:grpSpPr>
              <a:xfrm>
                <a:off x="4343400" y="5863281"/>
                <a:ext cx="2286000" cy="766119"/>
                <a:chOff x="4343400" y="5863281"/>
                <a:chExt cx="2286000" cy="766119"/>
              </a:xfrm>
            </p:grpSpPr>
            <p:sp>
              <p:nvSpPr>
                <p:cNvPr id="71" name="Quad Arrow Callout 698"/>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699"/>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00"/>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01"/>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58"/>
                <p:cNvGrpSpPr/>
                <p:nvPr/>
              </p:nvGrpSpPr>
              <p:grpSpPr>
                <a:xfrm>
                  <a:off x="4800600" y="5863281"/>
                  <a:ext cx="1396313" cy="313038"/>
                  <a:chOff x="4800600" y="5863281"/>
                  <a:chExt cx="1396313" cy="313038"/>
                </a:xfrm>
              </p:grpSpPr>
              <p:sp>
                <p:nvSpPr>
                  <p:cNvPr id="76" name="Isosceles Triangle 75"/>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159"/>
              <p:cNvGrpSpPr/>
              <p:nvPr/>
            </p:nvGrpSpPr>
            <p:grpSpPr>
              <a:xfrm flipH="1" flipV="1">
                <a:off x="4800600" y="6394622"/>
                <a:ext cx="1396313" cy="313038"/>
                <a:chOff x="4800600" y="5863281"/>
                <a:chExt cx="1396313" cy="313038"/>
              </a:xfrm>
            </p:grpSpPr>
            <p:sp>
              <p:nvSpPr>
                <p:cNvPr id="68" name="Isosceles Triangle 67"/>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165"/>
            <p:cNvGrpSpPr/>
            <p:nvPr/>
          </p:nvGrpSpPr>
          <p:grpSpPr>
            <a:xfrm rot="1889829">
              <a:off x="5530228" y="3667624"/>
              <a:ext cx="726889" cy="372763"/>
              <a:chOff x="4343400" y="5863281"/>
              <a:chExt cx="2286000" cy="844379"/>
            </a:xfrm>
          </p:grpSpPr>
          <p:grpSp>
            <p:nvGrpSpPr>
              <p:cNvPr id="51" name="Group 163"/>
              <p:cNvGrpSpPr/>
              <p:nvPr/>
            </p:nvGrpSpPr>
            <p:grpSpPr>
              <a:xfrm>
                <a:off x="4343400" y="5863281"/>
                <a:ext cx="2286000" cy="766119"/>
                <a:chOff x="4343400" y="5863281"/>
                <a:chExt cx="2286000" cy="766119"/>
              </a:xfrm>
            </p:grpSpPr>
            <p:sp>
              <p:nvSpPr>
                <p:cNvPr id="58" name="Quad Arrow Callout 685"/>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Callout 686"/>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687"/>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88"/>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58"/>
                <p:cNvGrpSpPr/>
                <p:nvPr/>
              </p:nvGrpSpPr>
              <p:grpSpPr>
                <a:xfrm>
                  <a:off x="4800600" y="5863281"/>
                  <a:ext cx="1396313" cy="313038"/>
                  <a:chOff x="4800600" y="5863281"/>
                  <a:chExt cx="1396313" cy="313038"/>
                </a:xfrm>
              </p:grpSpPr>
              <p:sp>
                <p:nvSpPr>
                  <p:cNvPr id="63" name="Isosceles Triangle 62"/>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159"/>
              <p:cNvGrpSpPr/>
              <p:nvPr/>
            </p:nvGrpSpPr>
            <p:grpSpPr>
              <a:xfrm flipH="1" flipV="1">
                <a:off x="4800600" y="6394622"/>
                <a:ext cx="1396313" cy="313038"/>
                <a:chOff x="4800600" y="5863281"/>
                <a:chExt cx="1396313" cy="313038"/>
              </a:xfrm>
            </p:grpSpPr>
            <p:sp>
              <p:nvSpPr>
                <p:cNvPr id="53" name="Isosceles Triangle 52"/>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179"/>
            <p:cNvGrpSpPr/>
            <p:nvPr/>
          </p:nvGrpSpPr>
          <p:grpSpPr>
            <a:xfrm rot="19648799">
              <a:off x="7716932" y="3633804"/>
              <a:ext cx="726889" cy="372763"/>
              <a:chOff x="4343400" y="5863281"/>
              <a:chExt cx="2286000" cy="844379"/>
            </a:xfrm>
          </p:grpSpPr>
          <p:grpSp>
            <p:nvGrpSpPr>
              <p:cNvPr id="38" name="Group 163"/>
              <p:cNvGrpSpPr/>
              <p:nvPr/>
            </p:nvGrpSpPr>
            <p:grpSpPr>
              <a:xfrm>
                <a:off x="4343400" y="5863281"/>
                <a:ext cx="2286000" cy="766119"/>
                <a:chOff x="4343400" y="5863281"/>
                <a:chExt cx="2286000" cy="766119"/>
              </a:xfrm>
            </p:grpSpPr>
            <p:sp>
              <p:nvSpPr>
                <p:cNvPr id="43" name="Quad Arrow Callout 672"/>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Callout 673"/>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Callout 674"/>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Callout 675"/>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58"/>
                <p:cNvGrpSpPr/>
                <p:nvPr/>
              </p:nvGrpSpPr>
              <p:grpSpPr>
                <a:xfrm>
                  <a:off x="4800600" y="5863281"/>
                  <a:ext cx="1396313" cy="313038"/>
                  <a:chOff x="4800600" y="5863281"/>
                  <a:chExt cx="1396313" cy="313038"/>
                </a:xfrm>
              </p:grpSpPr>
              <p:sp>
                <p:nvSpPr>
                  <p:cNvPr id="48" name="Isosceles Triangle 47"/>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159"/>
              <p:cNvGrpSpPr/>
              <p:nvPr/>
            </p:nvGrpSpPr>
            <p:grpSpPr>
              <a:xfrm flipH="1" flipV="1">
                <a:off x="4800600" y="6394622"/>
                <a:ext cx="1396313" cy="313038"/>
                <a:chOff x="4800600" y="5863281"/>
                <a:chExt cx="1396313" cy="313038"/>
              </a:xfrm>
            </p:grpSpPr>
            <p:sp>
              <p:nvSpPr>
                <p:cNvPr id="40" name="Isosceles Triangle 3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9" name="Group 442"/>
          <p:cNvGrpSpPr/>
          <p:nvPr/>
        </p:nvGrpSpPr>
        <p:grpSpPr>
          <a:xfrm>
            <a:off x="9553346" y="2387529"/>
            <a:ext cx="685261" cy="1370522"/>
            <a:chOff x="3733800" y="304800"/>
            <a:chExt cx="2819400" cy="6294664"/>
          </a:xfrm>
        </p:grpSpPr>
        <p:grpSp>
          <p:nvGrpSpPr>
            <p:cNvPr id="80" name="Group 115"/>
            <p:cNvGrpSpPr/>
            <p:nvPr/>
          </p:nvGrpSpPr>
          <p:grpSpPr>
            <a:xfrm>
              <a:off x="3733800" y="480624"/>
              <a:ext cx="2819400" cy="6118840"/>
              <a:chOff x="4343400" y="480624"/>
              <a:chExt cx="2819400" cy="6118840"/>
            </a:xfrm>
          </p:grpSpPr>
          <p:grpSp>
            <p:nvGrpSpPr>
              <p:cNvPr id="91" name="Group 47"/>
              <p:cNvGrpSpPr/>
              <p:nvPr/>
            </p:nvGrpSpPr>
            <p:grpSpPr>
              <a:xfrm rot="562843">
                <a:off x="5615811" y="5865129"/>
                <a:ext cx="656163" cy="734335"/>
                <a:chOff x="6106804" y="4039302"/>
                <a:chExt cx="666047" cy="774146"/>
              </a:xfrm>
            </p:grpSpPr>
            <p:sp>
              <p:nvSpPr>
                <p:cNvPr id="142" name="Oval 78"/>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47"/>
              <p:cNvGrpSpPr/>
              <p:nvPr/>
            </p:nvGrpSpPr>
            <p:grpSpPr>
              <a:xfrm rot="2613352">
                <a:off x="5054860" y="5790578"/>
                <a:ext cx="656163" cy="734335"/>
                <a:chOff x="6106804" y="4039302"/>
                <a:chExt cx="666047" cy="774146"/>
              </a:xfrm>
            </p:grpSpPr>
            <p:sp>
              <p:nvSpPr>
                <p:cNvPr id="139" name="Oval 75"/>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76"/>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77"/>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92"/>
              <p:cNvSpPr/>
              <p:nvPr/>
            </p:nvSpPr>
            <p:spPr>
              <a:xfrm>
                <a:off x="6556093" y="3770974"/>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343400" y="3733056"/>
                <a:ext cx="606707" cy="744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a:off x="4822118" y="1795678"/>
                <a:ext cx="1914880" cy="4239714"/>
              </a:xfrm>
              <a:prstGeom prst="trapezoid">
                <a:avLst>
                  <a:gd name="adj" fmla="val 20902"/>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431102">
                <a:off x="5850405" y="2228881"/>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195734">
                <a:off x="4592689" y="2183852"/>
                <a:ext cx="1054000" cy="2045206"/>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4852885" y="2045701"/>
                <a:ext cx="1801660" cy="3199337"/>
              </a:xfrm>
              <a:prstGeom prst="trapezoid">
                <a:avLst>
                  <a:gd name="adj" fmla="val 20902"/>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18695">
                <a:off x="4871960" y="2153889"/>
                <a:ext cx="813215" cy="316596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21332773">
                <a:off x="5851670" y="2166584"/>
                <a:ext cx="813215" cy="3155058"/>
              </a:xfrm>
              <a:prstGeom prst="trapezoid">
                <a:avLst>
                  <a:gd name="adj" fmla="val 2090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211002" y="1343032"/>
                <a:ext cx="1025125" cy="14088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957489" y="686576"/>
                <a:ext cx="1576453" cy="173475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5257766" y="1915358"/>
                <a:ext cx="900830" cy="1132642"/>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478051" y="2042146"/>
                <a:ext cx="403650" cy="28794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87"/>
              <p:cNvGrpSpPr/>
              <p:nvPr/>
            </p:nvGrpSpPr>
            <p:grpSpPr>
              <a:xfrm rot="19865083" flipH="1">
                <a:off x="6048471" y="584063"/>
                <a:ext cx="569975" cy="1560581"/>
                <a:chOff x="7848600" y="914400"/>
                <a:chExt cx="533400" cy="2438400"/>
              </a:xfrm>
              <a:solidFill>
                <a:schemeClr val="accent6">
                  <a:lumMod val="50000"/>
                </a:schemeClr>
              </a:solidFill>
            </p:grpSpPr>
            <p:sp>
              <p:nvSpPr>
                <p:cNvPr id="136" name="Moon 135"/>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869616" y="1066799"/>
                  <a:ext cx="381061" cy="1828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86"/>
              <p:cNvGrpSpPr/>
              <p:nvPr/>
            </p:nvGrpSpPr>
            <p:grpSpPr>
              <a:xfrm rot="2107423">
                <a:off x="4808244" y="480624"/>
                <a:ext cx="651400" cy="1713554"/>
                <a:chOff x="7772400" y="914400"/>
                <a:chExt cx="609600" cy="2438400"/>
              </a:xfrm>
              <a:solidFill>
                <a:schemeClr val="accent6">
                  <a:lumMod val="50000"/>
                </a:schemeClr>
              </a:solidFill>
            </p:grpSpPr>
            <p:sp>
              <p:nvSpPr>
                <p:cNvPr id="133" name="Moon 132"/>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772400" y="1066802"/>
                  <a:ext cx="372143" cy="196425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89"/>
              <p:cNvGrpSpPr/>
              <p:nvPr/>
            </p:nvGrpSpPr>
            <p:grpSpPr>
              <a:xfrm rot="5774476">
                <a:off x="4190430" y="3810570"/>
                <a:ext cx="2133601" cy="456061"/>
                <a:chOff x="457200" y="3352800"/>
                <a:chExt cx="4648200" cy="1219200"/>
              </a:xfrm>
            </p:grpSpPr>
            <p:grpSp>
              <p:nvGrpSpPr>
                <p:cNvPr id="121" name="Group 23"/>
                <p:cNvGrpSpPr/>
                <p:nvPr/>
              </p:nvGrpSpPr>
              <p:grpSpPr>
                <a:xfrm>
                  <a:off x="457200" y="3352800"/>
                  <a:ext cx="1447800" cy="1219200"/>
                  <a:chOff x="457200" y="3352800"/>
                  <a:chExt cx="1447800" cy="1219200"/>
                </a:xfrm>
              </p:grpSpPr>
              <p:sp>
                <p:nvSpPr>
                  <p:cNvPr id="131" name="Quad Arrow Callout 488"/>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ross 131"/>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24"/>
                <p:cNvGrpSpPr/>
                <p:nvPr/>
              </p:nvGrpSpPr>
              <p:grpSpPr>
                <a:xfrm>
                  <a:off x="1524000" y="3352800"/>
                  <a:ext cx="1447800" cy="1219200"/>
                  <a:chOff x="457200" y="3352800"/>
                  <a:chExt cx="1447800" cy="1219200"/>
                </a:xfrm>
              </p:grpSpPr>
              <p:sp>
                <p:nvSpPr>
                  <p:cNvPr id="129" name="Quad Arrow Callout 48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ross 12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27"/>
                <p:cNvGrpSpPr/>
                <p:nvPr/>
              </p:nvGrpSpPr>
              <p:grpSpPr>
                <a:xfrm>
                  <a:off x="2590800" y="3352800"/>
                  <a:ext cx="1447800" cy="1219200"/>
                  <a:chOff x="457200" y="3352800"/>
                  <a:chExt cx="1447800" cy="1219200"/>
                </a:xfrm>
              </p:grpSpPr>
              <p:sp>
                <p:nvSpPr>
                  <p:cNvPr id="127" name="Quad Arrow Callout 48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ross 12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30"/>
                <p:cNvGrpSpPr/>
                <p:nvPr/>
              </p:nvGrpSpPr>
              <p:grpSpPr>
                <a:xfrm>
                  <a:off x="3657600" y="3352800"/>
                  <a:ext cx="1447800" cy="1219200"/>
                  <a:chOff x="457200" y="3352800"/>
                  <a:chExt cx="1447800" cy="1219200"/>
                </a:xfrm>
              </p:grpSpPr>
              <p:sp>
                <p:nvSpPr>
                  <p:cNvPr id="125" name="Quad Arrow Callout 48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ross 12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02"/>
              <p:cNvGrpSpPr/>
              <p:nvPr/>
            </p:nvGrpSpPr>
            <p:grpSpPr>
              <a:xfrm rot="5158791">
                <a:off x="5223503" y="3765600"/>
                <a:ext cx="2133601" cy="456061"/>
                <a:chOff x="457200" y="3352800"/>
                <a:chExt cx="4648200" cy="1219200"/>
              </a:xfrm>
            </p:grpSpPr>
            <p:grpSp>
              <p:nvGrpSpPr>
                <p:cNvPr id="109" name="Group 23"/>
                <p:cNvGrpSpPr/>
                <p:nvPr/>
              </p:nvGrpSpPr>
              <p:grpSpPr>
                <a:xfrm>
                  <a:off x="457200" y="3352800"/>
                  <a:ext cx="1447800" cy="1219200"/>
                  <a:chOff x="457200" y="3352800"/>
                  <a:chExt cx="1447800" cy="1219200"/>
                </a:xfrm>
              </p:grpSpPr>
              <p:sp>
                <p:nvSpPr>
                  <p:cNvPr id="119" name="Quad Arrow Callout 476"/>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24"/>
                <p:cNvGrpSpPr/>
                <p:nvPr/>
              </p:nvGrpSpPr>
              <p:grpSpPr>
                <a:xfrm>
                  <a:off x="1524000" y="3352800"/>
                  <a:ext cx="1447800" cy="1219200"/>
                  <a:chOff x="457200" y="3352800"/>
                  <a:chExt cx="1447800" cy="1219200"/>
                </a:xfrm>
              </p:grpSpPr>
              <p:sp>
                <p:nvSpPr>
                  <p:cNvPr id="117" name="Quad Arrow Callout 474"/>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27"/>
                <p:cNvGrpSpPr/>
                <p:nvPr/>
              </p:nvGrpSpPr>
              <p:grpSpPr>
                <a:xfrm>
                  <a:off x="2590800" y="3352800"/>
                  <a:ext cx="1447800" cy="1219200"/>
                  <a:chOff x="457200" y="3352800"/>
                  <a:chExt cx="1447800" cy="1219200"/>
                </a:xfrm>
              </p:grpSpPr>
              <p:sp>
                <p:nvSpPr>
                  <p:cNvPr id="115" name="Quad Arrow Callout 472"/>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30"/>
                <p:cNvGrpSpPr/>
                <p:nvPr/>
              </p:nvGrpSpPr>
              <p:grpSpPr>
                <a:xfrm>
                  <a:off x="3657600" y="3352800"/>
                  <a:ext cx="1447800" cy="1219200"/>
                  <a:chOff x="457200" y="3352800"/>
                  <a:chExt cx="1447800" cy="1219200"/>
                </a:xfrm>
              </p:grpSpPr>
              <p:sp>
                <p:nvSpPr>
                  <p:cNvPr id="113" name="Quad Arrow Callout 470"/>
                  <p:cNvSpPr/>
                  <p:nvPr/>
                </p:nvSpPr>
                <p:spPr>
                  <a:xfrm>
                    <a:off x="457200" y="3352800"/>
                    <a:ext cx="1447800" cy="1219200"/>
                  </a:xfrm>
                  <a:prstGeom prst="quadArrowCallout">
                    <a:avLst>
                      <a:gd name="adj1" fmla="val 18515"/>
                      <a:gd name="adj2" fmla="val 18515"/>
                      <a:gd name="adj3" fmla="val 0"/>
                      <a:gd name="adj4" fmla="val 4812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974361" y="3733800"/>
                    <a:ext cx="380999" cy="457200"/>
                  </a:xfrm>
                  <a:prstGeom prst="plus">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1" name="Group 117"/>
            <p:cNvGrpSpPr/>
            <p:nvPr/>
          </p:nvGrpSpPr>
          <p:grpSpPr>
            <a:xfrm flipH="1">
              <a:off x="4038600" y="304800"/>
              <a:ext cx="1905000" cy="2362200"/>
              <a:chOff x="7086307" y="108779"/>
              <a:chExt cx="1617730" cy="2051101"/>
            </a:xfrm>
            <a:solidFill>
              <a:srgbClr val="E0C13C"/>
            </a:solidFill>
          </p:grpSpPr>
          <p:sp>
            <p:nvSpPr>
              <p:cNvPr id="82" name="Rounded Rectangle 439"/>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440"/>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45"/>
              <p:cNvGrpSpPr/>
              <p:nvPr/>
            </p:nvGrpSpPr>
            <p:grpSpPr>
              <a:xfrm rot="21037220">
                <a:off x="7086307" y="108779"/>
                <a:ext cx="1447800" cy="1376021"/>
                <a:chOff x="6723417" y="1711953"/>
                <a:chExt cx="1882250" cy="1770839"/>
              </a:xfrm>
              <a:grpFill/>
            </p:grpSpPr>
            <p:sp>
              <p:nvSpPr>
                <p:cNvPr id="85" name="Chord 84"/>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hord 85"/>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445"/>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446"/>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447"/>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5" name="Group 49"/>
          <p:cNvGrpSpPr/>
          <p:nvPr/>
        </p:nvGrpSpPr>
        <p:grpSpPr>
          <a:xfrm>
            <a:off x="8766393" y="2548767"/>
            <a:ext cx="943230" cy="1941304"/>
            <a:chOff x="1586246" y="1066800"/>
            <a:chExt cx="1650842" cy="3733800"/>
          </a:xfrm>
        </p:grpSpPr>
        <p:sp>
          <p:nvSpPr>
            <p:cNvPr id="146" name="Oval 145"/>
            <p:cNvSpPr/>
            <p:nvPr/>
          </p:nvSpPr>
          <p:spPr>
            <a:xfrm rot="19231343">
              <a:off x="2902857" y="2949569"/>
              <a:ext cx="334231" cy="4373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976600">
              <a:off x="1586246" y="2933286"/>
              <a:ext cx="347668" cy="4938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0138027" flipH="1">
              <a:off x="2511093" y="2047113"/>
              <a:ext cx="573708" cy="1172928"/>
            </a:xfrm>
            <a:prstGeom prst="trapezoid">
              <a:avLst>
                <a:gd name="adj" fmla="val 37419"/>
              </a:avLst>
            </a:prstGeom>
            <a:solidFill>
              <a:srgbClr val="D9A45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1461973">
              <a:off x="1764366" y="1925153"/>
              <a:ext cx="583247" cy="1302837"/>
            </a:xfrm>
            <a:prstGeom prst="trapezoid">
              <a:avLst>
                <a:gd name="adj" fmla="val 37419"/>
              </a:avLst>
            </a:prstGeom>
            <a:solidFill>
              <a:srgbClr val="D9A45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2064891" y="2101920"/>
              <a:ext cx="685601" cy="931760"/>
            </a:xfrm>
            <a:prstGeom prst="trapezoid">
              <a:avLst>
                <a:gd name="adj" fmla="val 29729"/>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886948" flipH="1">
              <a:off x="2390016" y="4438816"/>
              <a:ext cx="358596" cy="3617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0713052">
              <a:off x="1954714" y="4438816"/>
              <a:ext cx="358596" cy="3617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35"/>
            <p:cNvSpPr/>
            <p:nvPr/>
          </p:nvSpPr>
          <p:spPr>
            <a:xfrm>
              <a:off x="1771062" y="2074678"/>
              <a:ext cx="1273259" cy="2528280"/>
            </a:xfrm>
            <a:prstGeom prst="trapezoid">
              <a:avLst>
                <a:gd name="adj" fmla="val 37419"/>
              </a:avLst>
            </a:prstGeom>
            <a:solidFill>
              <a:srgbClr val="D9A45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057400" y="2971800"/>
              <a:ext cx="685601" cy="147119"/>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399"/>
            <p:cNvSpPr/>
            <p:nvPr/>
          </p:nvSpPr>
          <p:spPr>
            <a:xfrm>
              <a:off x="2130186" y="3033678"/>
              <a:ext cx="97943" cy="68656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400"/>
            <p:cNvSpPr/>
            <p:nvPr/>
          </p:nvSpPr>
          <p:spPr>
            <a:xfrm rot="20563410">
              <a:off x="2198302" y="2963482"/>
              <a:ext cx="103527" cy="833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401"/>
            <p:cNvSpPr/>
            <p:nvPr/>
          </p:nvSpPr>
          <p:spPr>
            <a:xfrm>
              <a:off x="2097539" y="2935599"/>
              <a:ext cx="130591" cy="14711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116976" y="1185438"/>
              <a:ext cx="542030" cy="9667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2045780" y="1066800"/>
              <a:ext cx="383267" cy="35591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2390720" y="1066800"/>
              <a:ext cx="383267" cy="355913"/>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Block Arc 160"/>
            <p:cNvSpPr/>
            <p:nvPr/>
          </p:nvSpPr>
          <p:spPr>
            <a:xfrm rot="10800000">
              <a:off x="2122433" y="1145564"/>
              <a:ext cx="574900" cy="1023943"/>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Block Arc 161"/>
            <p:cNvSpPr/>
            <p:nvPr/>
          </p:nvSpPr>
          <p:spPr>
            <a:xfrm rot="21435521">
              <a:off x="2239899" y="1849009"/>
              <a:ext cx="301640" cy="172112"/>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Cloud 162"/>
            <p:cNvSpPr/>
            <p:nvPr/>
          </p:nvSpPr>
          <p:spPr>
            <a:xfrm rot="21271638">
              <a:off x="2548370" y="1114859"/>
              <a:ext cx="360984" cy="126159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p:cNvSpPr/>
            <p:nvPr/>
          </p:nvSpPr>
          <p:spPr>
            <a:xfrm rot="273561">
              <a:off x="1905000" y="1177837"/>
              <a:ext cx="328513" cy="1208205"/>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077718" y="1124447"/>
              <a:ext cx="223573" cy="288238"/>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48"/>
            <p:cNvSpPr/>
            <p:nvPr/>
          </p:nvSpPr>
          <p:spPr>
            <a:xfrm>
              <a:off x="2524864" y="1124447"/>
              <a:ext cx="223573" cy="288238"/>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390"/>
          <p:cNvGrpSpPr/>
          <p:nvPr/>
        </p:nvGrpSpPr>
        <p:grpSpPr>
          <a:xfrm>
            <a:off x="10037059" y="2629386"/>
            <a:ext cx="714094" cy="1370522"/>
            <a:chOff x="304800" y="466773"/>
            <a:chExt cx="2438400" cy="4679887"/>
          </a:xfrm>
        </p:grpSpPr>
        <p:sp>
          <p:nvSpPr>
            <p:cNvPr id="168" name="Cloud 167"/>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2243016" y="3074956"/>
              <a:ext cx="500184" cy="689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304800" y="2936552"/>
              <a:ext cx="500184" cy="7644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2225333">
              <a:off x="1231250" y="4469525"/>
              <a:ext cx="392724" cy="6771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20622370">
              <a:off x="1676400" y="4504465"/>
              <a:ext cx="441568" cy="600935"/>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996156">
              <a:off x="472312" y="2060908"/>
              <a:ext cx="828604"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041752">
              <a:off x="596736" y="1887584"/>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19870960">
              <a:off x="1838378" y="2064868"/>
              <a:ext cx="778308" cy="1425120"/>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20036208">
              <a:off x="1686346" y="1909261"/>
              <a:ext cx="823712" cy="1289946"/>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a:off x="992554" y="1946398"/>
              <a:ext cx="1187938" cy="2859016"/>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21335299">
              <a:off x="1640514" y="1893719"/>
              <a:ext cx="573620" cy="269387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353417">
              <a:off x="978550" y="1870292"/>
              <a:ext cx="573620" cy="2736017"/>
            </a:xfrm>
            <a:prstGeom prst="trapezoid">
              <a:avLst/>
            </a:prstGeom>
            <a:solidFill>
              <a:srgbClr val="F4DA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474350" y="2246140"/>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455960" y="3356998"/>
              <a:ext cx="312616" cy="150474"/>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410"/>
          <p:cNvGrpSpPr/>
          <p:nvPr/>
        </p:nvGrpSpPr>
        <p:grpSpPr>
          <a:xfrm>
            <a:off x="7175087" y="2669695"/>
            <a:ext cx="604642" cy="1128665"/>
            <a:chOff x="869243" y="304800"/>
            <a:chExt cx="3111707" cy="6095999"/>
          </a:xfrm>
        </p:grpSpPr>
        <p:sp>
          <p:nvSpPr>
            <p:cNvPr id="188" name="Cloud 187"/>
            <p:cNvSpPr/>
            <p:nvPr/>
          </p:nvSpPr>
          <p:spPr>
            <a:xfrm>
              <a:off x="2729163" y="879231"/>
              <a:ext cx="90437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Cloud 188"/>
            <p:cNvSpPr/>
            <p:nvPr/>
          </p:nvSpPr>
          <p:spPr>
            <a:xfrm rot="19357175">
              <a:off x="2414968" y="304800"/>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Cloud 189"/>
            <p:cNvSpPr/>
            <p:nvPr/>
          </p:nvSpPr>
          <p:spPr>
            <a:xfrm rot="1400185">
              <a:off x="1253647" y="528425"/>
              <a:ext cx="1029224" cy="148340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6128217">
              <a:off x="2599910" y="5789497"/>
              <a:ext cx="508459" cy="71414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4472555">
              <a:off x="1932241" y="5770418"/>
              <a:ext cx="465798" cy="75059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a:off x="1378185" y="2713826"/>
              <a:ext cx="2298855" cy="3371400"/>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2901859">
              <a:off x="1021687" y="3731146"/>
              <a:ext cx="519750" cy="82463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rot="20226769">
              <a:off x="3383265" y="3887342"/>
              <a:ext cx="530504" cy="6559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1442139">
              <a:off x="1296254" y="2512351"/>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0249249">
              <a:off x="3044709" y="2514369"/>
              <a:ext cx="641134" cy="176645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21277925">
              <a:off x="2785040" y="2606313"/>
              <a:ext cx="608984" cy="3435274"/>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15844898">
              <a:off x="1724582" y="2490478"/>
              <a:ext cx="1545422" cy="144249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16400088">
              <a:off x="1876544" y="2731632"/>
              <a:ext cx="1139136" cy="1430567"/>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16400088">
              <a:off x="2122759" y="2827936"/>
              <a:ext cx="649347" cy="141273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608711" y="824958"/>
              <a:ext cx="1679932" cy="22706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loud 202"/>
            <p:cNvSpPr/>
            <p:nvPr/>
          </p:nvSpPr>
          <p:spPr>
            <a:xfrm rot="17055069">
              <a:off x="1823944" y="162547"/>
              <a:ext cx="1031674" cy="14798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loud 203"/>
            <p:cNvSpPr/>
            <p:nvPr/>
          </p:nvSpPr>
          <p:spPr>
            <a:xfrm>
              <a:off x="1907005" y="2280226"/>
              <a:ext cx="1136352" cy="98893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2153653" y="2445049"/>
              <a:ext cx="585789" cy="3202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rot="21215670">
              <a:off x="2901344" y="5460467"/>
              <a:ext cx="564019" cy="25305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rot="21215670">
              <a:off x="2907187" y="5038525"/>
              <a:ext cx="488987" cy="279905"/>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21215670">
              <a:off x="2886751" y="4628571"/>
              <a:ext cx="475781" cy="21046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34"/>
            <p:cNvGrpSpPr/>
            <p:nvPr/>
          </p:nvGrpSpPr>
          <p:grpSpPr>
            <a:xfrm>
              <a:off x="1371600" y="5486400"/>
              <a:ext cx="1611443" cy="590264"/>
              <a:chOff x="4343400" y="1905000"/>
              <a:chExt cx="2892972" cy="1143000"/>
            </a:xfrm>
            <a:solidFill>
              <a:srgbClr val="F3D497"/>
            </a:solidFill>
          </p:grpSpPr>
          <p:sp>
            <p:nvSpPr>
              <p:cNvPr id="216" name="Quad Arrow Callout 28"/>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9"/>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370"/>
              <p:cNvSpPr/>
              <p:nvPr/>
            </p:nvSpPr>
            <p:spPr>
              <a:xfrm>
                <a:off x="61722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35"/>
            <p:cNvGrpSpPr/>
            <p:nvPr/>
          </p:nvGrpSpPr>
          <p:grpSpPr>
            <a:xfrm rot="19800181">
              <a:off x="3262405" y="3875651"/>
              <a:ext cx="718545" cy="321447"/>
              <a:chOff x="4343400" y="1905000"/>
              <a:chExt cx="1978572" cy="1143000"/>
            </a:xfrm>
            <a:solidFill>
              <a:srgbClr val="F3D497"/>
            </a:solidFill>
          </p:grpSpPr>
          <p:sp>
            <p:nvSpPr>
              <p:cNvPr id="214" name="Quad Arrow Callout 366"/>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367"/>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39"/>
            <p:cNvGrpSpPr/>
            <p:nvPr/>
          </p:nvGrpSpPr>
          <p:grpSpPr>
            <a:xfrm rot="1249093">
              <a:off x="955780" y="3864669"/>
              <a:ext cx="754699" cy="371495"/>
              <a:chOff x="4343400" y="1905000"/>
              <a:chExt cx="1978572" cy="1143000"/>
            </a:xfrm>
            <a:solidFill>
              <a:srgbClr val="F3D497"/>
            </a:solidFill>
          </p:grpSpPr>
          <p:sp>
            <p:nvSpPr>
              <p:cNvPr id="212" name="Quad Arrow Callout 364"/>
              <p:cNvSpPr/>
              <p:nvPr/>
            </p:nvSpPr>
            <p:spPr>
              <a:xfrm>
                <a:off x="43434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Callout 365"/>
              <p:cNvSpPr/>
              <p:nvPr/>
            </p:nvSpPr>
            <p:spPr>
              <a:xfrm>
                <a:off x="5257800" y="1905000"/>
                <a:ext cx="1064172" cy="1143000"/>
              </a:xfrm>
              <a:prstGeom prst="quadArrowCallout">
                <a:avLst>
                  <a:gd name="adj1" fmla="val 37030"/>
                  <a:gd name="adj2" fmla="val 18515"/>
                  <a:gd name="adj3" fmla="val 18515"/>
                  <a:gd name="adj4" fmla="val 4812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6" name="Group 746"/>
          <p:cNvGrpSpPr/>
          <p:nvPr/>
        </p:nvGrpSpPr>
        <p:grpSpPr>
          <a:xfrm flipH="1">
            <a:off x="9069632" y="4080527"/>
            <a:ext cx="644952" cy="1393049"/>
            <a:chOff x="2057400" y="685800"/>
            <a:chExt cx="2704076" cy="5840609"/>
          </a:xfrm>
        </p:grpSpPr>
        <p:sp>
          <p:nvSpPr>
            <p:cNvPr id="347" name="Oval 346"/>
            <p:cNvSpPr/>
            <p:nvPr/>
          </p:nvSpPr>
          <p:spPr>
            <a:xfrm>
              <a:off x="2743200" y="5715000"/>
              <a:ext cx="685800" cy="81140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3505200" y="5715000"/>
              <a:ext cx="685800" cy="81140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9" name="Group 26"/>
            <p:cNvGrpSpPr/>
            <p:nvPr/>
          </p:nvGrpSpPr>
          <p:grpSpPr>
            <a:xfrm>
              <a:off x="2057400" y="685800"/>
              <a:ext cx="2704076" cy="5666658"/>
              <a:chOff x="2590800" y="3886199"/>
              <a:chExt cx="1371600" cy="2771059"/>
            </a:xfrm>
          </p:grpSpPr>
          <p:sp>
            <p:nvSpPr>
              <p:cNvPr id="350" name="Oval 349"/>
              <p:cNvSpPr/>
              <p:nvPr/>
            </p:nvSpPr>
            <p:spPr>
              <a:xfrm>
                <a:off x="3697950" y="5502919"/>
                <a:ext cx="264450" cy="396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590800" y="5461464"/>
                <a:ext cx="264450" cy="396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4"/>
              <p:cNvSpPr/>
              <p:nvPr/>
            </p:nvSpPr>
            <p:spPr>
              <a:xfrm rot="20102191">
                <a:off x="3441242" y="4688457"/>
                <a:ext cx="455888" cy="99399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1327004">
                <a:off x="2695966" y="4673906"/>
                <a:ext cx="455888" cy="99399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p:cNvSpPr/>
              <p:nvPr/>
            </p:nvSpPr>
            <p:spPr>
              <a:xfrm>
                <a:off x="2801210" y="4708276"/>
                <a:ext cx="981913" cy="193346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rapezoid 354"/>
              <p:cNvSpPr/>
              <p:nvPr/>
            </p:nvSpPr>
            <p:spPr>
              <a:xfrm rot="21445054" flipH="1">
                <a:off x="2762847" y="4697252"/>
                <a:ext cx="1105819" cy="1857126"/>
              </a:xfrm>
              <a:prstGeom prst="trapezoid">
                <a:avLst>
                  <a:gd name="adj" fmla="val 272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662489">
                <a:off x="2871950" y="4755365"/>
                <a:ext cx="175342" cy="788012"/>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20760750">
                <a:off x="3518085" y="4822377"/>
                <a:ext cx="136063" cy="75821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 Diagonal Corner Rectangle 146"/>
              <p:cNvSpPr/>
              <p:nvPr/>
            </p:nvSpPr>
            <p:spPr>
              <a:xfrm rot="17471203">
                <a:off x="2762366" y="4149179"/>
                <a:ext cx="710873" cy="547511"/>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 Diagonal Corner Rectangle 147"/>
              <p:cNvSpPr/>
              <p:nvPr/>
            </p:nvSpPr>
            <p:spPr>
              <a:xfrm rot="15759005" flipV="1">
                <a:off x="3051889" y="4037287"/>
                <a:ext cx="710611" cy="712993"/>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 Diagonal Corner Rectangle 148"/>
              <p:cNvSpPr/>
              <p:nvPr/>
            </p:nvSpPr>
            <p:spPr>
              <a:xfrm rot="21077723">
                <a:off x="3097909" y="3988879"/>
                <a:ext cx="420820" cy="250634"/>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lowchart: Delay 360"/>
              <p:cNvSpPr/>
              <p:nvPr/>
            </p:nvSpPr>
            <p:spPr>
              <a:xfrm rot="16200000">
                <a:off x="3219820" y="3642931"/>
                <a:ext cx="214829" cy="701366"/>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94"/>
              <p:cNvGrpSpPr/>
              <p:nvPr/>
            </p:nvGrpSpPr>
            <p:grpSpPr>
              <a:xfrm flipH="1">
                <a:off x="2766141" y="6535757"/>
                <a:ext cx="1078495" cy="121501"/>
                <a:chOff x="6764312" y="5017957"/>
                <a:chExt cx="3174167" cy="544643"/>
              </a:xfrm>
            </p:grpSpPr>
            <p:sp>
              <p:nvSpPr>
                <p:cNvPr id="364" name="Rounded Rectangle 152"/>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5" name="Group 115"/>
                <p:cNvGrpSpPr/>
                <p:nvPr/>
              </p:nvGrpSpPr>
              <p:grpSpPr>
                <a:xfrm>
                  <a:off x="6764312" y="5017957"/>
                  <a:ext cx="3174167" cy="543394"/>
                  <a:chOff x="4419600" y="6019800"/>
                  <a:chExt cx="4553263" cy="718278"/>
                </a:xfrm>
              </p:grpSpPr>
              <p:sp>
                <p:nvSpPr>
                  <p:cNvPr id="366" name="Multiply 154"/>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ultiply 155"/>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Diamond 20"/>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ultiply 158"/>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ultiply 160"/>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3" name="Rounded Rectangle 151"/>
              <p:cNvSpPr/>
              <p:nvPr/>
            </p:nvSpPr>
            <p:spPr>
              <a:xfrm>
                <a:off x="2938661" y="4109775"/>
                <a:ext cx="695723" cy="558940"/>
              </a:xfrm>
              <a:prstGeom prst="roundRect">
                <a:avLst>
                  <a:gd name="adj" fmla="val 31968"/>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3" name="Group 773"/>
          <p:cNvGrpSpPr/>
          <p:nvPr/>
        </p:nvGrpSpPr>
        <p:grpSpPr>
          <a:xfrm>
            <a:off x="8303752" y="3999908"/>
            <a:ext cx="755550" cy="1451141"/>
            <a:chOff x="4038600" y="304800"/>
            <a:chExt cx="2667000" cy="5122355"/>
          </a:xfrm>
        </p:grpSpPr>
        <p:sp>
          <p:nvSpPr>
            <p:cNvPr id="374" name="Cloud 373"/>
            <p:cNvSpPr/>
            <p:nvPr/>
          </p:nvSpPr>
          <p:spPr>
            <a:xfrm flipH="1">
              <a:off x="4319337" y="793066"/>
              <a:ext cx="77202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loud 374"/>
            <p:cNvSpPr/>
            <p:nvPr/>
          </p:nvSpPr>
          <p:spPr>
            <a:xfrm rot="2242825" flipH="1">
              <a:off x="4480972" y="304800"/>
              <a:ext cx="87860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loud 375"/>
            <p:cNvSpPr/>
            <p:nvPr/>
          </p:nvSpPr>
          <p:spPr>
            <a:xfrm rot="20199815" flipH="1">
              <a:off x="5472345" y="494881"/>
              <a:ext cx="87860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5471783" flipH="1">
              <a:off x="4775543" y="4847335"/>
              <a:ext cx="432190" cy="60963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17127445" flipH="1">
              <a:off x="5421385" y="4908816"/>
              <a:ext cx="395928" cy="6407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rapezoid 378"/>
            <p:cNvSpPr/>
            <p:nvPr/>
          </p:nvSpPr>
          <p:spPr>
            <a:xfrm flipH="1">
              <a:off x="4282200" y="2352472"/>
              <a:ext cx="1962437" cy="286569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rot="18698141" flipH="1">
              <a:off x="6172441" y="3186003"/>
              <a:ext cx="362358" cy="7039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1373231" flipH="1">
              <a:off x="4038600" y="3267275"/>
              <a:ext cx="452870" cy="5575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p:cNvSpPr/>
            <p:nvPr/>
          </p:nvSpPr>
          <p:spPr>
            <a:xfrm rot="20157861" flipH="1">
              <a:off x="5767268" y="2181219"/>
              <a:ext cx="547310" cy="150148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rapezoid 382"/>
            <p:cNvSpPr/>
            <p:nvPr/>
          </p:nvSpPr>
          <p:spPr>
            <a:xfrm rot="1350751" flipH="1">
              <a:off x="4274685" y="2182934"/>
              <a:ext cx="547310" cy="150148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Cloud 383"/>
            <p:cNvSpPr/>
            <p:nvPr/>
          </p:nvSpPr>
          <p:spPr>
            <a:xfrm rot="4544931" flipH="1">
              <a:off x="4985301" y="181177"/>
              <a:ext cx="876923" cy="12633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Cloud 384"/>
            <p:cNvSpPr/>
            <p:nvPr/>
          </p:nvSpPr>
          <p:spPr>
            <a:xfrm flipH="1">
              <a:off x="4495800" y="762000"/>
              <a:ext cx="1579656" cy="251970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Cloud 385"/>
            <p:cNvSpPr/>
            <p:nvPr/>
          </p:nvSpPr>
          <p:spPr>
            <a:xfrm flipH="1">
              <a:off x="4121307" y="1423514"/>
              <a:ext cx="970056" cy="16845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Cloud 386"/>
            <p:cNvSpPr/>
            <p:nvPr/>
          </p:nvSpPr>
          <p:spPr>
            <a:xfrm flipH="1">
              <a:off x="5652837" y="1280028"/>
              <a:ext cx="970056" cy="16845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4419600" y="457200"/>
              <a:ext cx="1828800" cy="23622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789"/>
          <p:cNvGrpSpPr/>
          <p:nvPr/>
        </p:nvGrpSpPr>
        <p:grpSpPr>
          <a:xfrm>
            <a:off x="9553346" y="3919289"/>
            <a:ext cx="892653" cy="1491451"/>
            <a:chOff x="6248400" y="838200"/>
            <a:chExt cx="2514349" cy="4200993"/>
          </a:xfrm>
        </p:grpSpPr>
        <p:sp>
          <p:nvSpPr>
            <p:cNvPr id="390" name="Oval 389"/>
            <p:cNvSpPr/>
            <p:nvPr/>
          </p:nvSpPr>
          <p:spPr>
            <a:xfrm rot="20950279">
              <a:off x="7492106" y="4590216"/>
              <a:ext cx="646499" cy="4489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20950279">
              <a:off x="6876615" y="4539040"/>
              <a:ext cx="646499" cy="4489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20950279">
              <a:off x="6248400" y="3793885"/>
              <a:ext cx="646499" cy="3030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649721" flipH="1">
              <a:off x="8116250" y="3672106"/>
              <a:ext cx="646499" cy="3030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rapezoid 393"/>
            <p:cNvSpPr/>
            <p:nvPr/>
          </p:nvSpPr>
          <p:spPr>
            <a:xfrm rot="1217087" flipH="1">
              <a:off x="6566246" y="2461349"/>
              <a:ext cx="630348" cy="1493382"/>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rapezoid 394"/>
            <p:cNvSpPr/>
            <p:nvPr/>
          </p:nvSpPr>
          <p:spPr>
            <a:xfrm rot="20382913">
              <a:off x="7811778" y="2453698"/>
              <a:ext cx="579069" cy="1441147"/>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Trapezoid 395"/>
            <p:cNvSpPr/>
            <p:nvPr/>
          </p:nvSpPr>
          <p:spPr>
            <a:xfrm>
              <a:off x="6810571" y="2393678"/>
              <a:ext cx="1400890" cy="248967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7225720" y="2331841"/>
              <a:ext cx="533676" cy="6477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Chord 397"/>
            <p:cNvSpPr/>
            <p:nvPr/>
          </p:nvSpPr>
          <p:spPr>
            <a:xfrm rot="7621963">
              <a:off x="6839209" y="804926"/>
              <a:ext cx="1298658" cy="1365205"/>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loud 398"/>
            <p:cNvSpPr/>
            <p:nvPr/>
          </p:nvSpPr>
          <p:spPr>
            <a:xfrm rot="671737">
              <a:off x="6551963" y="1216618"/>
              <a:ext cx="500261" cy="1972987"/>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Cloud 399"/>
            <p:cNvSpPr/>
            <p:nvPr/>
          </p:nvSpPr>
          <p:spPr>
            <a:xfrm rot="20928263" flipH="1">
              <a:off x="7919808" y="1330584"/>
              <a:ext cx="585082" cy="1749298"/>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rapezoid 400"/>
            <p:cNvSpPr/>
            <p:nvPr/>
          </p:nvSpPr>
          <p:spPr>
            <a:xfrm>
              <a:off x="6927312" y="3733230"/>
              <a:ext cx="1167407" cy="297679"/>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2" name="Group 78"/>
            <p:cNvGrpSpPr/>
            <p:nvPr/>
          </p:nvGrpSpPr>
          <p:grpSpPr>
            <a:xfrm>
              <a:off x="6935019" y="3688808"/>
              <a:ext cx="1149788" cy="330835"/>
              <a:chOff x="4953000" y="3276600"/>
              <a:chExt cx="6172200" cy="990600"/>
            </a:xfrm>
          </p:grpSpPr>
          <p:grpSp>
            <p:nvGrpSpPr>
              <p:cNvPr id="428" name="Group 284"/>
              <p:cNvGrpSpPr/>
              <p:nvPr/>
            </p:nvGrpSpPr>
            <p:grpSpPr>
              <a:xfrm>
                <a:off x="4953000" y="3276600"/>
                <a:ext cx="1600200" cy="990600"/>
                <a:chOff x="4953000" y="3276600"/>
                <a:chExt cx="1600200" cy="990600"/>
              </a:xfrm>
            </p:grpSpPr>
            <p:sp>
              <p:nvSpPr>
                <p:cNvPr id="444" name="Octagon 44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Diamond 44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285"/>
              <p:cNvGrpSpPr/>
              <p:nvPr/>
            </p:nvGrpSpPr>
            <p:grpSpPr>
              <a:xfrm>
                <a:off x="6477000" y="3276600"/>
                <a:ext cx="1600200" cy="990600"/>
                <a:chOff x="4953000" y="3276600"/>
                <a:chExt cx="1600200" cy="990600"/>
              </a:xfrm>
            </p:grpSpPr>
            <p:sp>
              <p:nvSpPr>
                <p:cNvPr id="440" name="Octagon 43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290"/>
              <p:cNvGrpSpPr/>
              <p:nvPr/>
            </p:nvGrpSpPr>
            <p:grpSpPr>
              <a:xfrm>
                <a:off x="8001000" y="3276600"/>
                <a:ext cx="1600200" cy="990600"/>
                <a:chOff x="4953000" y="3276600"/>
                <a:chExt cx="1600200" cy="990600"/>
              </a:xfrm>
            </p:grpSpPr>
            <p:sp>
              <p:nvSpPr>
                <p:cNvPr id="436" name="Octagon 43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Diamond 43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iamond 43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295"/>
              <p:cNvGrpSpPr/>
              <p:nvPr/>
            </p:nvGrpSpPr>
            <p:grpSpPr>
              <a:xfrm>
                <a:off x="9525000" y="3276600"/>
                <a:ext cx="1600200" cy="990600"/>
                <a:chOff x="4953000" y="3276600"/>
                <a:chExt cx="1600200" cy="990600"/>
              </a:xfrm>
            </p:grpSpPr>
            <p:sp>
              <p:nvSpPr>
                <p:cNvPr id="432" name="Octagon 8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8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Diamond 8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3" name="Cloud 402"/>
            <p:cNvSpPr/>
            <p:nvPr/>
          </p:nvSpPr>
          <p:spPr>
            <a:xfrm rot="802447" flipH="1">
              <a:off x="6594984" y="1062561"/>
              <a:ext cx="1744081" cy="2237074"/>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6858000" y="914400"/>
              <a:ext cx="1295400" cy="1676400"/>
            </a:xfrm>
            <a:prstGeom prst="ellipse">
              <a:avLst/>
            </a:prstGeom>
            <a:solidFill>
              <a:srgbClr val="755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5" name="Group 120"/>
            <p:cNvGrpSpPr/>
            <p:nvPr/>
          </p:nvGrpSpPr>
          <p:grpSpPr>
            <a:xfrm>
              <a:off x="6781800" y="1219200"/>
              <a:ext cx="1506465" cy="330835"/>
              <a:chOff x="7637535" y="381000"/>
              <a:chExt cx="1506465" cy="330835"/>
            </a:xfrm>
          </p:grpSpPr>
          <p:sp>
            <p:nvSpPr>
              <p:cNvPr id="406" name="Rectangle 405"/>
              <p:cNvSpPr/>
              <p:nvPr/>
            </p:nvSpPr>
            <p:spPr>
              <a:xfrm>
                <a:off x="7637535" y="381000"/>
                <a:ext cx="1506465" cy="31124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7" name="Group 99"/>
              <p:cNvGrpSpPr/>
              <p:nvPr/>
            </p:nvGrpSpPr>
            <p:grpSpPr>
              <a:xfrm>
                <a:off x="7670969" y="381000"/>
                <a:ext cx="1473031" cy="330835"/>
                <a:chOff x="4953000" y="3276600"/>
                <a:chExt cx="6172200" cy="990600"/>
              </a:xfrm>
            </p:grpSpPr>
            <p:grpSp>
              <p:nvGrpSpPr>
                <p:cNvPr id="408" name="Group 284"/>
                <p:cNvGrpSpPr/>
                <p:nvPr/>
              </p:nvGrpSpPr>
              <p:grpSpPr>
                <a:xfrm>
                  <a:off x="4953000" y="3276600"/>
                  <a:ext cx="1600200" cy="990600"/>
                  <a:chOff x="4953000" y="3276600"/>
                  <a:chExt cx="1600200" cy="990600"/>
                </a:xfrm>
              </p:grpSpPr>
              <p:sp>
                <p:nvSpPr>
                  <p:cNvPr id="424" name="Octagon 42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Diamond 42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iamond 426"/>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285"/>
                <p:cNvGrpSpPr/>
                <p:nvPr/>
              </p:nvGrpSpPr>
              <p:grpSpPr>
                <a:xfrm>
                  <a:off x="6477000" y="3276600"/>
                  <a:ext cx="1600200" cy="990600"/>
                  <a:chOff x="4953000" y="3276600"/>
                  <a:chExt cx="1600200" cy="990600"/>
                </a:xfrm>
              </p:grpSpPr>
              <p:sp>
                <p:nvSpPr>
                  <p:cNvPr id="420" name="Octagon 41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Diamond 42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290"/>
                <p:cNvGrpSpPr/>
                <p:nvPr/>
              </p:nvGrpSpPr>
              <p:grpSpPr>
                <a:xfrm>
                  <a:off x="8001000" y="3276600"/>
                  <a:ext cx="1600200" cy="990600"/>
                  <a:chOff x="4953000" y="3276600"/>
                  <a:chExt cx="1600200" cy="990600"/>
                </a:xfrm>
              </p:grpSpPr>
              <p:sp>
                <p:nvSpPr>
                  <p:cNvPr id="416" name="Octagon 41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Diamond 41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iamond 41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Diamond 41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295"/>
                <p:cNvGrpSpPr/>
                <p:nvPr/>
              </p:nvGrpSpPr>
              <p:grpSpPr>
                <a:xfrm>
                  <a:off x="9525000" y="3276600"/>
                  <a:ext cx="1600200" cy="990600"/>
                  <a:chOff x="4953000" y="3276600"/>
                  <a:chExt cx="1600200" cy="990600"/>
                </a:xfrm>
              </p:grpSpPr>
              <p:sp>
                <p:nvSpPr>
                  <p:cNvPr id="412" name="Octagon 411"/>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iamond 412"/>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Diamond 41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Diamond 41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48" name="Group 848"/>
          <p:cNvGrpSpPr/>
          <p:nvPr/>
        </p:nvGrpSpPr>
        <p:grpSpPr>
          <a:xfrm>
            <a:off x="7376634" y="3838670"/>
            <a:ext cx="725570" cy="1572070"/>
            <a:chOff x="427905" y="670262"/>
            <a:chExt cx="1995873" cy="5501938"/>
          </a:xfrm>
        </p:grpSpPr>
        <p:sp>
          <p:nvSpPr>
            <p:cNvPr id="449" name="Moon 448"/>
            <p:cNvSpPr/>
            <p:nvPr/>
          </p:nvSpPr>
          <p:spPr>
            <a:xfrm rot="6932695">
              <a:off x="1496528" y="565277"/>
              <a:ext cx="553191"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53"/>
            <p:cNvGrpSpPr/>
            <p:nvPr/>
          </p:nvGrpSpPr>
          <p:grpSpPr>
            <a:xfrm>
              <a:off x="1447800" y="5638800"/>
              <a:ext cx="849696" cy="457200"/>
              <a:chOff x="3277841" y="5049934"/>
              <a:chExt cx="1352361" cy="969254"/>
            </a:xfrm>
          </p:grpSpPr>
          <p:sp>
            <p:nvSpPr>
              <p:cNvPr id="491" name="Oval 490"/>
              <p:cNvSpPr/>
              <p:nvPr/>
            </p:nvSpPr>
            <p:spPr>
              <a:xfrm rot="17198993">
                <a:off x="3519935" y="4833852"/>
                <a:ext cx="888750" cy="13209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491"/>
              <p:cNvSpPr/>
              <p:nvPr/>
            </p:nvSpPr>
            <p:spPr>
              <a:xfrm rot="16673540">
                <a:off x="3687530" y="5076516"/>
                <a:ext cx="532983" cy="135236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492"/>
              <p:cNvSpPr/>
              <p:nvPr/>
            </p:nvSpPr>
            <p:spPr>
              <a:xfrm rot="3527137">
                <a:off x="3852346" y="4964396"/>
                <a:ext cx="414818" cy="689090"/>
              </a:xfrm>
              <a:prstGeom prst="moon">
                <a:avLst>
                  <a:gd name="adj" fmla="val 5364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1" name="Oval 450"/>
            <p:cNvSpPr/>
            <p:nvPr/>
          </p:nvSpPr>
          <p:spPr>
            <a:xfrm>
              <a:off x="1981201" y="4191000"/>
              <a:ext cx="304799" cy="71194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Trapezoid 451"/>
            <p:cNvSpPr/>
            <p:nvPr/>
          </p:nvSpPr>
          <p:spPr>
            <a:xfrm rot="21078051">
              <a:off x="1456103" y="2560976"/>
              <a:ext cx="779400" cy="2184336"/>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rapezoid 452"/>
            <p:cNvSpPr/>
            <p:nvPr/>
          </p:nvSpPr>
          <p:spPr>
            <a:xfrm>
              <a:off x="920590" y="4679933"/>
              <a:ext cx="1264449" cy="1062477"/>
            </a:xfrm>
            <a:prstGeom prst="trapezoid">
              <a:avLst>
                <a:gd name="adj" fmla="val 122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rapezoid 453"/>
            <p:cNvSpPr/>
            <p:nvPr/>
          </p:nvSpPr>
          <p:spPr>
            <a:xfrm>
              <a:off x="1066800" y="2667000"/>
              <a:ext cx="991626" cy="2233450"/>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Isosceles Triangle 454"/>
            <p:cNvSpPr/>
            <p:nvPr/>
          </p:nvSpPr>
          <p:spPr>
            <a:xfrm rot="10800000">
              <a:off x="1265615" y="2915872"/>
              <a:ext cx="507706" cy="712127"/>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rapezoid 455"/>
            <p:cNvSpPr/>
            <p:nvPr/>
          </p:nvSpPr>
          <p:spPr>
            <a:xfrm>
              <a:off x="845106" y="2948368"/>
              <a:ext cx="1440893" cy="2522329"/>
            </a:xfrm>
            <a:prstGeom prst="trapezoid">
              <a:avLst>
                <a:gd name="adj" fmla="val 44628"/>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942574" y="1206706"/>
              <a:ext cx="1232320" cy="18278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p:nvSpPr>
          <p:spPr>
            <a:xfrm rot="20762573">
              <a:off x="923944" y="1752530"/>
              <a:ext cx="1292168" cy="237314"/>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9" name="Group 42"/>
            <p:cNvGrpSpPr/>
            <p:nvPr/>
          </p:nvGrpSpPr>
          <p:grpSpPr>
            <a:xfrm rot="17205383">
              <a:off x="669550" y="682988"/>
              <a:ext cx="1320615" cy="1324873"/>
              <a:chOff x="5207746" y="484206"/>
              <a:chExt cx="1365913" cy="774009"/>
            </a:xfrm>
          </p:grpSpPr>
          <p:sp>
            <p:nvSpPr>
              <p:cNvPr id="485" name="Moon 28"/>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29"/>
              <p:cNvSpPr/>
              <p:nvPr/>
            </p:nvSpPr>
            <p:spPr>
              <a:xfrm rot="8137030">
                <a:off x="5394262" y="484206"/>
                <a:ext cx="839052"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486"/>
              <p:cNvSpPr/>
              <p:nvPr/>
            </p:nvSpPr>
            <p:spPr>
              <a:xfrm rot="3582768">
                <a:off x="5937631" y="585098"/>
                <a:ext cx="282801"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Moon 487"/>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Moon 488"/>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oon 489"/>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42"/>
            <p:cNvGrpSpPr/>
            <p:nvPr/>
          </p:nvGrpSpPr>
          <p:grpSpPr>
            <a:xfrm>
              <a:off x="999809" y="4156603"/>
              <a:ext cx="1160266" cy="528603"/>
              <a:chOff x="6172200" y="4565754"/>
              <a:chExt cx="3923675" cy="920646"/>
            </a:xfrm>
          </p:grpSpPr>
          <p:grpSp>
            <p:nvGrpSpPr>
              <p:cNvPr id="474" name="Group 303"/>
              <p:cNvGrpSpPr/>
              <p:nvPr/>
            </p:nvGrpSpPr>
            <p:grpSpPr>
              <a:xfrm>
                <a:off x="6172200" y="4572000"/>
                <a:ext cx="1295400" cy="914400"/>
                <a:chOff x="6172200" y="4572000"/>
                <a:chExt cx="1295400" cy="914400"/>
              </a:xfrm>
            </p:grpSpPr>
            <p:sp>
              <p:nvSpPr>
                <p:cNvPr id="483" name="Quad Arrow Callout 51"/>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27"/>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304"/>
              <p:cNvGrpSpPr/>
              <p:nvPr/>
            </p:nvGrpSpPr>
            <p:grpSpPr>
              <a:xfrm>
                <a:off x="7510072" y="4567003"/>
                <a:ext cx="1295400" cy="914400"/>
                <a:chOff x="6172200" y="4572000"/>
                <a:chExt cx="1295400" cy="914400"/>
              </a:xfrm>
            </p:grpSpPr>
            <p:sp>
              <p:nvSpPr>
                <p:cNvPr id="481" name="Quad Arrow Callout 49"/>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307"/>
              <p:cNvGrpSpPr/>
              <p:nvPr/>
            </p:nvGrpSpPr>
            <p:grpSpPr>
              <a:xfrm>
                <a:off x="8800475" y="4565754"/>
                <a:ext cx="1295400" cy="914400"/>
                <a:chOff x="6172200" y="4572000"/>
                <a:chExt cx="1295400" cy="914400"/>
              </a:xfrm>
            </p:grpSpPr>
            <p:sp>
              <p:nvSpPr>
                <p:cNvPr id="479" name="Quad Arrow Callout 47"/>
                <p:cNvSpPr/>
                <p:nvPr/>
              </p:nvSpPr>
              <p:spPr>
                <a:xfrm>
                  <a:off x="6172200" y="4572000"/>
                  <a:ext cx="1295400" cy="914400"/>
                </a:xfrm>
                <a:prstGeom prst="quadArrowCallout">
                  <a:avLst>
                    <a:gd name="adj1" fmla="val 18515"/>
                    <a:gd name="adj2" fmla="val 5400"/>
                    <a:gd name="adj3" fmla="val 18515"/>
                    <a:gd name="adj4" fmla="val 8293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23"/>
                <p:cNvSpPr/>
                <p:nvPr/>
              </p:nvSpPr>
              <p:spPr>
                <a:xfrm>
                  <a:off x="6649448" y="4823181"/>
                  <a:ext cx="279402" cy="412863"/>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7" name="Oval 476"/>
              <p:cNvSpPr/>
              <p:nvPr/>
            </p:nvSpPr>
            <p:spPr>
              <a:xfrm>
                <a:off x="7367583" y="4914441"/>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8749176" y="4916939"/>
                <a:ext cx="206418" cy="230755"/>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1" name="Oval 460"/>
            <p:cNvSpPr/>
            <p:nvPr/>
          </p:nvSpPr>
          <p:spPr>
            <a:xfrm>
              <a:off x="1219200" y="3962400"/>
              <a:ext cx="464107" cy="7551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Trapezoid 461"/>
            <p:cNvSpPr/>
            <p:nvPr/>
          </p:nvSpPr>
          <p:spPr>
            <a:xfrm rot="21230172">
              <a:off x="1133164" y="2927756"/>
              <a:ext cx="667465" cy="1272097"/>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462"/>
            <p:cNvSpPr/>
            <p:nvPr/>
          </p:nvSpPr>
          <p:spPr>
            <a:xfrm rot="6932695">
              <a:off x="1127981" y="683942"/>
              <a:ext cx="714996"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463"/>
            <p:cNvSpPr/>
            <p:nvPr/>
          </p:nvSpPr>
          <p:spPr>
            <a:xfrm rot="12566789">
              <a:off x="978882" y="779885"/>
              <a:ext cx="414720" cy="1301308"/>
            </a:xfrm>
            <a:prstGeom prst="moon">
              <a:avLst>
                <a:gd name="adj" fmla="val 875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464"/>
            <p:cNvSpPr/>
            <p:nvPr/>
          </p:nvSpPr>
          <p:spPr>
            <a:xfrm rot="9704861" flipH="1" flipV="1">
              <a:off x="1397430" y="693891"/>
              <a:ext cx="263295" cy="1317373"/>
            </a:xfrm>
            <a:prstGeom prst="moon">
              <a:avLst>
                <a:gd name="adj" fmla="val 8120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p:cNvSpPr/>
            <p:nvPr/>
          </p:nvSpPr>
          <p:spPr>
            <a:xfrm rot="4580787">
              <a:off x="801963" y="762313"/>
              <a:ext cx="553191" cy="1301308"/>
            </a:xfrm>
            <a:prstGeom prst="moon">
              <a:avLst>
                <a:gd name="adj" fmla="val 59417"/>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7205383">
              <a:off x="914388" y="962783"/>
              <a:ext cx="663057" cy="970269"/>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467"/>
            <p:cNvSpPr/>
            <p:nvPr/>
          </p:nvSpPr>
          <p:spPr>
            <a:xfrm rot="11895139" flipV="1">
              <a:off x="1041672" y="670262"/>
              <a:ext cx="112414" cy="1317373"/>
            </a:xfrm>
            <a:prstGeom prst="moon">
              <a:avLst>
                <a:gd name="adj" fmla="val 81205"/>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17205383">
              <a:off x="1078236" y="871628"/>
              <a:ext cx="681703" cy="809668"/>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54"/>
            <p:cNvGrpSpPr/>
            <p:nvPr/>
          </p:nvGrpSpPr>
          <p:grpSpPr>
            <a:xfrm>
              <a:off x="1066800" y="5715000"/>
              <a:ext cx="849696" cy="457200"/>
              <a:chOff x="3277841" y="5049934"/>
              <a:chExt cx="1352361" cy="969254"/>
            </a:xfrm>
          </p:grpSpPr>
          <p:sp>
            <p:nvSpPr>
              <p:cNvPr id="471" name="Oval 470"/>
              <p:cNvSpPr/>
              <p:nvPr/>
            </p:nvSpPr>
            <p:spPr>
              <a:xfrm rot="17198993">
                <a:off x="3519935" y="4833852"/>
                <a:ext cx="888750" cy="13209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oon 471"/>
              <p:cNvSpPr/>
              <p:nvPr/>
            </p:nvSpPr>
            <p:spPr>
              <a:xfrm rot="16673540">
                <a:off x="3687530" y="5076516"/>
                <a:ext cx="532983" cy="1352361"/>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Moon 472"/>
              <p:cNvSpPr/>
              <p:nvPr/>
            </p:nvSpPr>
            <p:spPr>
              <a:xfrm rot="3527137">
                <a:off x="3852346" y="4964396"/>
                <a:ext cx="414818" cy="689090"/>
              </a:xfrm>
              <a:prstGeom prst="moon">
                <a:avLst>
                  <a:gd name="adj" fmla="val 5364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5" name="Group 494"/>
          <p:cNvGrpSpPr/>
          <p:nvPr/>
        </p:nvGrpSpPr>
        <p:grpSpPr>
          <a:xfrm>
            <a:off x="7778716" y="2617146"/>
            <a:ext cx="487010" cy="1072669"/>
            <a:chOff x="6934200" y="1265656"/>
            <a:chExt cx="1985484" cy="4373144"/>
          </a:xfrm>
        </p:grpSpPr>
        <p:sp>
          <p:nvSpPr>
            <p:cNvPr id="496" name="Oval 495"/>
            <p:cNvSpPr/>
            <p:nvPr/>
          </p:nvSpPr>
          <p:spPr>
            <a:xfrm rot="649721" flipH="1">
              <a:off x="7888635" y="5272466"/>
              <a:ext cx="597376" cy="366334"/>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rot="649721" flipH="1">
              <a:off x="7341974" y="5272466"/>
              <a:ext cx="597376" cy="366334"/>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Trapezoid 497"/>
            <p:cNvSpPr/>
            <p:nvPr/>
          </p:nvSpPr>
          <p:spPr>
            <a:xfrm flipH="1">
              <a:off x="7244801" y="2741009"/>
              <a:ext cx="1393852" cy="2677352"/>
            </a:xfrm>
            <a:prstGeom prst="trapezoid">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6724914" flipH="1">
              <a:off x="6809060" y="3667864"/>
              <a:ext cx="601800" cy="351520"/>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3549535" flipH="1">
              <a:off x="8409583" y="3649135"/>
              <a:ext cx="601800" cy="351520"/>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rot="1217087" flipH="1">
              <a:off x="7110119" y="2659657"/>
              <a:ext cx="535069" cy="1175870"/>
            </a:xfrm>
            <a:prstGeom prst="trapezoid">
              <a:avLst/>
            </a:prstGeom>
            <a:solidFill>
              <a:srgbClr val="BEA34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p:cNvSpPr/>
            <p:nvPr/>
          </p:nvSpPr>
          <p:spPr>
            <a:xfrm rot="20382913">
              <a:off x="8213629" y="2665899"/>
              <a:ext cx="582454" cy="1218491"/>
            </a:xfrm>
            <a:prstGeom prst="trapezoid">
              <a:avLst/>
            </a:prstGeom>
            <a:solidFill>
              <a:srgbClr val="BEA34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loud 502"/>
            <p:cNvSpPr/>
            <p:nvPr/>
          </p:nvSpPr>
          <p:spPr>
            <a:xfrm rot="671737">
              <a:off x="6993977" y="1670566"/>
              <a:ext cx="609128" cy="1320297"/>
            </a:xfrm>
            <a:prstGeom prst="cloud">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Cloud 503"/>
            <p:cNvSpPr/>
            <p:nvPr/>
          </p:nvSpPr>
          <p:spPr>
            <a:xfrm rot="20706537">
              <a:off x="8223399" y="1730671"/>
              <a:ext cx="696285" cy="1206904"/>
            </a:xfrm>
            <a:prstGeom prst="cloud">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rapezoid 504"/>
            <p:cNvSpPr/>
            <p:nvPr/>
          </p:nvSpPr>
          <p:spPr>
            <a:xfrm flipH="1">
              <a:off x="7275873" y="2610683"/>
              <a:ext cx="1294448" cy="2333159"/>
            </a:xfrm>
            <a:prstGeom prst="trapezoid">
              <a:avLst/>
            </a:prstGeom>
            <a:solidFill>
              <a:srgbClr val="BEA34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Isosceles Triangle 505"/>
            <p:cNvSpPr/>
            <p:nvPr/>
          </p:nvSpPr>
          <p:spPr>
            <a:xfrm rot="10800000" flipH="1">
              <a:off x="7707357" y="2809408"/>
              <a:ext cx="431483" cy="596171"/>
            </a:xfrm>
            <a:prstGeom prst="triangl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24"/>
            <p:cNvGrpSpPr/>
            <p:nvPr/>
          </p:nvGrpSpPr>
          <p:grpSpPr>
            <a:xfrm>
              <a:off x="7108136" y="2388756"/>
              <a:ext cx="1544360" cy="2210894"/>
              <a:chOff x="4553133" y="901823"/>
              <a:chExt cx="2186627" cy="3449921"/>
            </a:xfrm>
          </p:grpSpPr>
          <p:sp>
            <p:nvSpPr>
              <p:cNvPr id="574" name="Double Wave 23"/>
              <p:cNvSpPr/>
              <p:nvPr/>
            </p:nvSpPr>
            <p:spPr>
              <a:xfrm rot="16807465">
                <a:off x="3382792" y="2343203"/>
                <a:ext cx="3178882" cy="838200"/>
              </a:xfrm>
              <a:prstGeom prst="doubleWave">
                <a:avLst>
                  <a:gd name="adj1" fmla="val 6250"/>
                  <a:gd name="adj2" fmla="val -10000"/>
                </a:avLst>
              </a:prstGeom>
              <a:solidFill>
                <a:srgbClr val="E0C13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16"/>
              <p:cNvGrpSpPr/>
              <p:nvPr/>
            </p:nvGrpSpPr>
            <p:grpSpPr>
              <a:xfrm>
                <a:off x="4694566" y="901823"/>
                <a:ext cx="2045194" cy="1982724"/>
                <a:chOff x="2594848" y="2213440"/>
                <a:chExt cx="2045194" cy="1982724"/>
              </a:xfrm>
              <a:solidFill>
                <a:srgbClr val="E0C13C"/>
              </a:solidFill>
            </p:grpSpPr>
            <p:sp>
              <p:nvSpPr>
                <p:cNvPr id="576" name="Pie 17"/>
                <p:cNvSpPr/>
                <p:nvPr/>
              </p:nvSpPr>
              <p:spPr>
                <a:xfrm rot="18695073">
                  <a:off x="2626083" y="2182205"/>
                  <a:ext cx="1982724" cy="2045194"/>
                </a:xfrm>
                <a:prstGeom prst="pi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7" name="Group 5"/>
                <p:cNvGrpSpPr/>
                <p:nvPr/>
              </p:nvGrpSpPr>
              <p:grpSpPr>
                <a:xfrm>
                  <a:off x="2840416" y="2333435"/>
                  <a:ext cx="1586009" cy="1634505"/>
                  <a:chOff x="2838154" y="2333435"/>
                  <a:chExt cx="1586009" cy="1634505"/>
                </a:xfrm>
                <a:grpFill/>
              </p:grpSpPr>
              <p:sp>
                <p:nvSpPr>
                  <p:cNvPr id="578" name="Moon 3"/>
                  <p:cNvSpPr/>
                  <p:nvPr/>
                </p:nvSpPr>
                <p:spPr>
                  <a:xfrm rot="16200000">
                    <a:off x="2921323" y="2465100"/>
                    <a:ext cx="1419672" cy="1586008"/>
                  </a:xfrm>
                  <a:prstGeom prst="moon">
                    <a:avLst>
                      <a:gd name="adj" fmla="val 67712"/>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Moon 20"/>
                  <p:cNvSpPr/>
                  <p:nvPr/>
                </p:nvSpPr>
                <p:spPr>
                  <a:xfrm rot="16200000">
                    <a:off x="3004894" y="2166695"/>
                    <a:ext cx="1171765" cy="1505246"/>
                  </a:xfrm>
                  <a:prstGeom prst="moon">
                    <a:avLst>
                      <a:gd name="adj" fmla="val 67712"/>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8" name="Oval 507"/>
            <p:cNvSpPr/>
            <p:nvPr/>
          </p:nvSpPr>
          <p:spPr>
            <a:xfrm flipH="1">
              <a:off x="7377452" y="1418345"/>
              <a:ext cx="1192870" cy="1490425"/>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9" name="Group 58"/>
            <p:cNvGrpSpPr/>
            <p:nvPr/>
          </p:nvGrpSpPr>
          <p:grpSpPr>
            <a:xfrm rot="175281">
              <a:off x="7281771" y="4966315"/>
              <a:ext cx="1319546" cy="446802"/>
              <a:chOff x="3810000" y="1677648"/>
              <a:chExt cx="4705061" cy="1827552"/>
            </a:xfrm>
          </p:grpSpPr>
          <p:grpSp>
            <p:nvGrpSpPr>
              <p:cNvPr id="544" name="Group 37"/>
              <p:cNvGrpSpPr/>
              <p:nvPr/>
            </p:nvGrpSpPr>
            <p:grpSpPr>
              <a:xfrm>
                <a:off x="3810000" y="1828800"/>
                <a:ext cx="1776984" cy="1676400"/>
                <a:chOff x="3810000" y="1828800"/>
                <a:chExt cx="4038600" cy="3810000"/>
              </a:xfrm>
            </p:grpSpPr>
            <p:sp>
              <p:nvSpPr>
                <p:cNvPr id="565" name="Half Frame 564"/>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6" name="Half Frame 565"/>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7" name="Half Frame 566"/>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8" name="Half Frame 567"/>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9" name="Donut 769"/>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0" name="Diamond 569"/>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iamond 570"/>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Diamond 571"/>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Diamond 572"/>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38"/>
              <p:cNvGrpSpPr/>
              <p:nvPr/>
            </p:nvGrpSpPr>
            <p:grpSpPr>
              <a:xfrm>
                <a:off x="5314014" y="1757596"/>
                <a:ext cx="1776984" cy="1676400"/>
                <a:chOff x="3810000" y="1828800"/>
                <a:chExt cx="4038600" cy="3810000"/>
              </a:xfrm>
            </p:grpSpPr>
            <p:sp>
              <p:nvSpPr>
                <p:cNvPr id="556" name="Half Frame 555"/>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7" name="Half Frame 556"/>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8" name="Half Frame 557"/>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9" name="Half Frame 558"/>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0" name="Donut 760"/>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1" name="Diamond 560"/>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Diamond 561"/>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Diamond 562"/>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Diamond 563"/>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6" name="Group 48"/>
              <p:cNvGrpSpPr/>
              <p:nvPr/>
            </p:nvGrpSpPr>
            <p:grpSpPr>
              <a:xfrm>
                <a:off x="6738077" y="1677648"/>
                <a:ext cx="1776984" cy="1676400"/>
                <a:chOff x="3810000" y="1828800"/>
                <a:chExt cx="4038600" cy="3810000"/>
              </a:xfrm>
            </p:grpSpPr>
            <p:sp>
              <p:nvSpPr>
                <p:cNvPr id="547" name="Half Frame 546"/>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8" name="Half Frame 50"/>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9" name="Half Frame 51"/>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0" name="Half Frame 52"/>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1" name="Donut 751"/>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2" name="Diamond 551"/>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Diamond 552"/>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Diamond 553"/>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Diamond 554"/>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0" name="Cloud 509"/>
            <p:cNvSpPr/>
            <p:nvPr/>
          </p:nvSpPr>
          <p:spPr>
            <a:xfrm rot="11257361">
              <a:off x="7226737" y="1265656"/>
              <a:ext cx="1385232" cy="696968"/>
            </a:xfrm>
            <a:prstGeom prst="cloud">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1" name="Group 510"/>
            <p:cNvGrpSpPr/>
            <p:nvPr/>
          </p:nvGrpSpPr>
          <p:grpSpPr>
            <a:xfrm>
              <a:off x="7162023" y="1568903"/>
              <a:ext cx="1544762" cy="259293"/>
              <a:chOff x="7105896" y="1557210"/>
              <a:chExt cx="1544762" cy="488119"/>
            </a:xfrm>
          </p:grpSpPr>
          <p:sp>
            <p:nvSpPr>
              <p:cNvPr id="512" name="Rounded Rectangle 15"/>
              <p:cNvSpPr/>
              <p:nvPr/>
            </p:nvSpPr>
            <p:spPr>
              <a:xfrm>
                <a:off x="7105896" y="1589474"/>
                <a:ext cx="1544762" cy="444406"/>
              </a:xfrm>
              <a:prstGeom prst="roundRect">
                <a:avLst>
                  <a:gd name="adj" fmla="val 50000"/>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 name="Group 59"/>
              <p:cNvGrpSpPr/>
              <p:nvPr/>
            </p:nvGrpSpPr>
            <p:grpSpPr>
              <a:xfrm rot="160736">
                <a:off x="7230848" y="1557210"/>
                <a:ext cx="1269517" cy="488119"/>
                <a:chOff x="3810000" y="1677648"/>
                <a:chExt cx="4705061" cy="1827552"/>
              </a:xfrm>
            </p:grpSpPr>
            <p:grpSp>
              <p:nvGrpSpPr>
                <p:cNvPr id="514" name="Group 37"/>
                <p:cNvGrpSpPr/>
                <p:nvPr/>
              </p:nvGrpSpPr>
              <p:grpSpPr>
                <a:xfrm>
                  <a:off x="3810000" y="1828800"/>
                  <a:ext cx="1776984" cy="1676400"/>
                  <a:chOff x="3810000" y="1828800"/>
                  <a:chExt cx="4038600" cy="3810000"/>
                </a:xfrm>
              </p:grpSpPr>
              <p:sp>
                <p:nvSpPr>
                  <p:cNvPr id="535" name="Half Frame 534"/>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6" name="Half Frame 535"/>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7" name="Half Frame 536"/>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8" name="Half Frame 537"/>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Donut 739"/>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0" name="Diamond 539"/>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Diamond 540"/>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Diamond 541"/>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Diamond 542"/>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5" name="Group 38"/>
                <p:cNvGrpSpPr/>
                <p:nvPr/>
              </p:nvGrpSpPr>
              <p:grpSpPr>
                <a:xfrm>
                  <a:off x="5314014" y="1757596"/>
                  <a:ext cx="1776984" cy="1676400"/>
                  <a:chOff x="3810000" y="1828800"/>
                  <a:chExt cx="4038600" cy="3810000"/>
                </a:xfrm>
              </p:grpSpPr>
              <p:sp>
                <p:nvSpPr>
                  <p:cNvPr id="526" name="Half Frame 525"/>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7" name="Half Frame 526"/>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8" name="Half Frame 527"/>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9" name="Half Frame 528"/>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0" name="Donut 730"/>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1" name="Diamond 530"/>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iamond 532"/>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Diamond 533"/>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48"/>
                <p:cNvGrpSpPr/>
                <p:nvPr/>
              </p:nvGrpSpPr>
              <p:grpSpPr>
                <a:xfrm>
                  <a:off x="6738077" y="1677648"/>
                  <a:ext cx="1776984" cy="1676400"/>
                  <a:chOff x="3810000" y="1828800"/>
                  <a:chExt cx="4038600" cy="3810000"/>
                </a:xfrm>
              </p:grpSpPr>
              <p:sp>
                <p:nvSpPr>
                  <p:cNvPr id="517" name="Half Frame 516"/>
                  <p:cNvSpPr/>
                  <p:nvPr/>
                </p:nvSpPr>
                <p:spPr>
                  <a:xfrm rot="10800000">
                    <a:off x="3810000" y="1828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8" name="Half Frame 517"/>
                  <p:cNvSpPr/>
                  <p:nvPr/>
                </p:nvSpPr>
                <p:spPr>
                  <a:xfrm>
                    <a:off x="5791200" y="3733800"/>
                    <a:ext cx="2057400" cy="1905000"/>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9" name="Half Frame 518"/>
                  <p:cNvSpPr/>
                  <p:nvPr/>
                </p:nvSpPr>
                <p:spPr>
                  <a:xfrm rot="16200000">
                    <a:off x="6036664" y="2192936"/>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0" name="Half Frame 519"/>
                  <p:cNvSpPr/>
                  <p:nvPr/>
                </p:nvSpPr>
                <p:spPr>
                  <a:xfrm flipH="1">
                    <a:off x="4191000" y="3886200"/>
                    <a:ext cx="1356610" cy="1390338"/>
                  </a:xfrm>
                  <a:prstGeom prst="halfFrame">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1" name="Donut 721"/>
                  <p:cNvSpPr/>
                  <p:nvPr/>
                </p:nvSpPr>
                <p:spPr>
                  <a:xfrm>
                    <a:off x="4955498" y="2948065"/>
                    <a:ext cx="1693333" cy="1607695"/>
                  </a:xfrm>
                  <a:prstGeom prst="donut">
                    <a:avLst>
                      <a:gd name="adj" fmla="val 32624"/>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2" name="Diamond 521"/>
                  <p:cNvSpPr/>
                  <p:nvPr/>
                </p:nvSpPr>
                <p:spPr>
                  <a:xfrm>
                    <a:off x="5638800" y="29718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Diamond 522"/>
                  <p:cNvSpPr/>
                  <p:nvPr/>
                </p:nvSpPr>
                <p:spPr>
                  <a:xfrm>
                    <a:off x="5638800" y="40386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Diamond 523"/>
                  <p:cNvSpPr/>
                  <p:nvPr/>
                </p:nvSpPr>
                <p:spPr>
                  <a:xfrm rot="5400000">
                    <a:off x="5067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Diamond 524"/>
                  <p:cNvSpPr/>
                  <p:nvPr/>
                </p:nvSpPr>
                <p:spPr>
                  <a:xfrm rot="5400000">
                    <a:off x="6210300" y="3467100"/>
                    <a:ext cx="304800" cy="533400"/>
                  </a:xfrm>
                  <a:prstGeom prst="diamond">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80" name="Group 579"/>
          <p:cNvGrpSpPr/>
          <p:nvPr/>
        </p:nvGrpSpPr>
        <p:grpSpPr>
          <a:xfrm>
            <a:off x="6859803" y="3637961"/>
            <a:ext cx="569916" cy="1225128"/>
            <a:chOff x="0" y="914400"/>
            <a:chExt cx="2281003" cy="4903390"/>
          </a:xfrm>
        </p:grpSpPr>
        <p:grpSp>
          <p:nvGrpSpPr>
            <p:cNvPr id="581" name="Group 161"/>
            <p:cNvGrpSpPr/>
            <p:nvPr/>
          </p:nvGrpSpPr>
          <p:grpSpPr>
            <a:xfrm>
              <a:off x="0" y="914400"/>
              <a:ext cx="2281003" cy="4903390"/>
              <a:chOff x="533400" y="381000"/>
              <a:chExt cx="2281003" cy="4903390"/>
            </a:xfrm>
          </p:grpSpPr>
          <p:sp>
            <p:nvSpPr>
              <p:cNvPr id="583" name="Cloud 582"/>
              <p:cNvSpPr/>
              <p:nvPr/>
            </p:nvSpPr>
            <p:spPr>
              <a:xfrm rot="4581231">
                <a:off x="1610138" y="791062"/>
                <a:ext cx="1143000" cy="579798"/>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4" name="Group 47"/>
              <p:cNvGrpSpPr/>
              <p:nvPr/>
            </p:nvGrpSpPr>
            <p:grpSpPr>
              <a:xfrm rot="2613352">
                <a:off x="991411" y="4510244"/>
                <a:ext cx="666047" cy="774146"/>
                <a:chOff x="6106804" y="4039302"/>
                <a:chExt cx="666047" cy="774146"/>
              </a:xfrm>
            </p:grpSpPr>
            <p:sp>
              <p:nvSpPr>
                <p:cNvPr id="631" name="Oval 630"/>
                <p:cNvSpPr/>
                <p:nvPr/>
              </p:nvSpPr>
              <p:spPr>
                <a:xfrm rot="20163506">
                  <a:off x="6229710" y="4039302"/>
                  <a:ext cx="543141" cy="774146"/>
                </a:xfrm>
                <a:prstGeom prst="ellipse">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5" name="Group 46"/>
              <p:cNvGrpSpPr/>
              <p:nvPr/>
            </p:nvGrpSpPr>
            <p:grpSpPr>
              <a:xfrm>
                <a:off x="1708441" y="4507745"/>
                <a:ext cx="666047" cy="774146"/>
                <a:chOff x="6106804" y="4039302"/>
                <a:chExt cx="666047" cy="774146"/>
              </a:xfrm>
            </p:grpSpPr>
            <p:sp>
              <p:nvSpPr>
                <p:cNvPr id="628" name="Oval 43"/>
                <p:cNvSpPr/>
                <p:nvPr/>
              </p:nvSpPr>
              <p:spPr>
                <a:xfrm rot="20163506">
                  <a:off x="6229710" y="4039302"/>
                  <a:ext cx="543141" cy="774146"/>
                </a:xfrm>
                <a:prstGeom prst="ellipse">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44"/>
                <p:cNvSpPr/>
                <p:nvPr/>
              </p:nvSpPr>
              <p:spPr>
                <a:xfrm rot="20163506">
                  <a:off x="6387712" y="4392141"/>
                  <a:ext cx="362627" cy="315996"/>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45"/>
                <p:cNvSpPr/>
                <p:nvPr/>
              </p:nvSpPr>
              <p:spPr>
                <a:xfrm rot="20163506">
                  <a:off x="6106804" y="4062465"/>
                  <a:ext cx="528885" cy="28430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6" name="Oval 585"/>
              <p:cNvSpPr/>
              <p:nvPr/>
            </p:nvSpPr>
            <p:spPr>
              <a:xfrm>
                <a:off x="2364699" y="3319072"/>
                <a:ext cx="449704" cy="65956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533400" y="3301584"/>
                <a:ext cx="449704" cy="659567"/>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Trapezoid 587"/>
              <p:cNvSpPr/>
              <p:nvPr/>
            </p:nvSpPr>
            <p:spPr>
              <a:xfrm rot="20537193">
                <a:off x="1817582" y="1706433"/>
                <a:ext cx="797234" cy="2034750"/>
              </a:xfrm>
              <a:prstGeom prst="trapezoid">
                <a:avLst>
                  <a:gd name="adj" fmla="val 30461"/>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Trapezoid 588"/>
              <p:cNvSpPr/>
              <p:nvPr/>
            </p:nvSpPr>
            <p:spPr>
              <a:xfrm rot="1005497">
                <a:off x="752833" y="1686577"/>
                <a:ext cx="797234" cy="2081404"/>
              </a:xfrm>
              <a:prstGeom prst="trapezoid">
                <a:avLst>
                  <a:gd name="adj" fmla="val 37064"/>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Trapezoid 589"/>
              <p:cNvSpPr/>
              <p:nvPr/>
            </p:nvSpPr>
            <p:spPr>
              <a:xfrm>
                <a:off x="926892" y="1676400"/>
                <a:ext cx="1676400" cy="3048000"/>
              </a:xfrm>
              <a:prstGeom prst="trapezoid">
                <a:avLst>
                  <a:gd name="adj" fmla="val 31259"/>
                </a:avLst>
              </a:prstGeom>
              <a:solidFill>
                <a:srgbClr val="DBAE3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Trapezoid 590"/>
              <p:cNvSpPr/>
              <p:nvPr/>
            </p:nvSpPr>
            <p:spPr>
              <a:xfrm>
                <a:off x="926892" y="1524000"/>
                <a:ext cx="1676400" cy="2590800"/>
              </a:xfrm>
              <a:prstGeom prst="trapezoid">
                <a:avLst>
                  <a:gd name="adj" fmla="val 32153"/>
                </a:avLst>
              </a:prstGeom>
              <a:solidFill>
                <a:srgbClr val="AE881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Trapezoid 591"/>
              <p:cNvSpPr/>
              <p:nvPr/>
            </p:nvSpPr>
            <p:spPr>
              <a:xfrm rot="21039729">
                <a:off x="1887528" y="1854467"/>
                <a:ext cx="606620" cy="2332130"/>
              </a:xfrm>
              <a:prstGeom prst="trapezoid">
                <a:avLst>
                  <a:gd name="adj" fmla="val 30878"/>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Trapezoid 592"/>
              <p:cNvSpPr/>
              <p:nvPr/>
            </p:nvSpPr>
            <p:spPr>
              <a:xfrm rot="508364">
                <a:off x="915370" y="1810187"/>
                <a:ext cx="654825" cy="2332130"/>
              </a:xfrm>
              <a:prstGeom prst="trapezoid">
                <a:avLst>
                  <a:gd name="adj" fmla="val 36236"/>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3"/>
              <p:cNvSpPr/>
              <p:nvPr/>
            </p:nvSpPr>
            <p:spPr>
              <a:xfrm>
                <a:off x="1372849" y="1340370"/>
                <a:ext cx="734519" cy="866931"/>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4"/>
              <p:cNvSpPr/>
              <p:nvPr/>
            </p:nvSpPr>
            <p:spPr>
              <a:xfrm>
                <a:off x="1160488" y="483433"/>
                <a:ext cx="1141751" cy="1490272"/>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6" name="Group 26"/>
              <p:cNvGrpSpPr/>
              <p:nvPr/>
            </p:nvGrpSpPr>
            <p:grpSpPr>
              <a:xfrm rot="4901522">
                <a:off x="1193513" y="2786195"/>
                <a:ext cx="2047109" cy="485838"/>
                <a:chOff x="5029200" y="1371600"/>
                <a:chExt cx="6791793" cy="1933731"/>
              </a:xfrm>
            </p:grpSpPr>
            <p:grpSp>
              <p:nvGrpSpPr>
                <p:cNvPr id="616" name="Group 615"/>
                <p:cNvGrpSpPr/>
                <p:nvPr/>
              </p:nvGrpSpPr>
              <p:grpSpPr>
                <a:xfrm>
                  <a:off x="5029200" y="1371600"/>
                  <a:ext cx="1752600" cy="1905000"/>
                  <a:chOff x="5029200" y="1371600"/>
                  <a:chExt cx="1752600" cy="1905000"/>
                </a:xfrm>
              </p:grpSpPr>
              <p:sp>
                <p:nvSpPr>
                  <p:cNvPr id="626" name="4-Point Star 14"/>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4-Point Star 15"/>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7" name="Group 17"/>
                <p:cNvGrpSpPr/>
                <p:nvPr/>
              </p:nvGrpSpPr>
              <p:grpSpPr>
                <a:xfrm>
                  <a:off x="6713095" y="1400331"/>
                  <a:ext cx="1752600" cy="1905000"/>
                  <a:chOff x="5029200" y="1371600"/>
                  <a:chExt cx="1752600" cy="1905000"/>
                </a:xfrm>
              </p:grpSpPr>
              <p:sp>
                <p:nvSpPr>
                  <p:cNvPr id="624" name="4-Point Star 824"/>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4-Point Star 825"/>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8" name="Group 20"/>
                <p:cNvGrpSpPr/>
                <p:nvPr/>
              </p:nvGrpSpPr>
              <p:grpSpPr>
                <a:xfrm>
                  <a:off x="8404486" y="1389088"/>
                  <a:ext cx="1752600" cy="1905000"/>
                  <a:chOff x="5029200" y="1371600"/>
                  <a:chExt cx="1752600" cy="1905000"/>
                </a:xfrm>
              </p:grpSpPr>
              <p:sp>
                <p:nvSpPr>
                  <p:cNvPr id="622" name="4-Point Star 822"/>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4-Point Star 823"/>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23"/>
                <p:cNvGrpSpPr/>
                <p:nvPr/>
              </p:nvGrpSpPr>
              <p:grpSpPr>
                <a:xfrm>
                  <a:off x="10068393" y="1389089"/>
                  <a:ext cx="1752600" cy="1905000"/>
                  <a:chOff x="5029200" y="1371600"/>
                  <a:chExt cx="1752600" cy="1905000"/>
                </a:xfrm>
              </p:grpSpPr>
              <p:sp>
                <p:nvSpPr>
                  <p:cNvPr id="620" name="4-Point Star 24"/>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4-Point Star 25"/>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7" name="Group 27"/>
              <p:cNvGrpSpPr/>
              <p:nvPr/>
            </p:nvGrpSpPr>
            <p:grpSpPr>
              <a:xfrm rot="5946383">
                <a:off x="249488" y="2811691"/>
                <a:ext cx="1944170" cy="461165"/>
                <a:chOff x="5029200" y="1371600"/>
                <a:chExt cx="6791793" cy="1933731"/>
              </a:xfrm>
            </p:grpSpPr>
            <p:grpSp>
              <p:nvGrpSpPr>
                <p:cNvPr id="604" name="Group 16"/>
                <p:cNvGrpSpPr/>
                <p:nvPr/>
              </p:nvGrpSpPr>
              <p:grpSpPr>
                <a:xfrm>
                  <a:off x="5029200" y="1371600"/>
                  <a:ext cx="1752600" cy="1905000"/>
                  <a:chOff x="5029200" y="1371600"/>
                  <a:chExt cx="1752600" cy="1905000"/>
                </a:xfrm>
              </p:grpSpPr>
              <p:sp>
                <p:nvSpPr>
                  <p:cNvPr id="614" name="4-Point Star 814"/>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4-Point Star 815"/>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17"/>
                <p:cNvGrpSpPr/>
                <p:nvPr/>
              </p:nvGrpSpPr>
              <p:grpSpPr>
                <a:xfrm>
                  <a:off x="6713095" y="1400331"/>
                  <a:ext cx="1752600" cy="1905000"/>
                  <a:chOff x="5029200" y="1371600"/>
                  <a:chExt cx="1752600" cy="1905000"/>
                </a:xfrm>
              </p:grpSpPr>
              <p:sp>
                <p:nvSpPr>
                  <p:cNvPr id="612" name="4-Point Star 812"/>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4-Point Star 813"/>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20"/>
                <p:cNvGrpSpPr/>
                <p:nvPr/>
              </p:nvGrpSpPr>
              <p:grpSpPr>
                <a:xfrm>
                  <a:off x="8404486" y="1389088"/>
                  <a:ext cx="1752600" cy="1905000"/>
                  <a:chOff x="5029200" y="1371600"/>
                  <a:chExt cx="1752600" cy="1905000"/>
                </a:xfrm>
              </p:grpSpPr>
              <p:sp>
                <p:nvSpPr>
                  <p:cNvPr id="610" name="4-Point Star 810"/>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4-Point Star 811"/>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23"/>
                <p:cNvGrpSpPr/>
                <p:nvPr/>
              </p:nvGrpSpPr>
              <p:grpSpPr>
                <a:xfrm>
                  <a:off x="10068393" y="1389089"/>
                  <a:ext cx="1752600" cy="1905000"/>
                  <a:chOff x="5029200" y="1371600"/>
                  <a:chExt cx="1752600" cy="1905000"/>
                </a:xfrm>
              </p:grpSpPr>
              <p:sp>
                <p:nvSpPr>
                  <p:cNvPr id="608" name="4-Point Star 808"/>
                  <p:cNvSpPr/>
                  <p:nvPr/>
                </p:nvSpPr>
                <p:spPr>
                  <a:xfrm>
                    <a:off x="5029200" y="1371600"/>
                    <a:ext cx="1752600" cy="1905000"/>
                  </a:xfrm>
                  <a:prstGeom prst="star4">
                    <a:avLst>
                      <a:gd name="adj" fmla="val 24303"/>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4-Point Star 809"/>
                  <p:cNvSpPr/>
                  <p:nvPr/>
                </p:nvSpPr>
                <p:spPr>
                  <a:xfrm>
                    <a:off x="5372725" y="1697636"/>
                    <a:ext cx="1054308" cy="1189220"/>
                  </a:xfrm>
                  <a:prstGeom prst="star4">
                    <a:avLst>
                      <a:gd name="adj" fmla="val 24303"/>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8" name="Rounded Rectangle 798"/>
              <p:cNvSpPr/>
              <p:nvPr/>
            </p:nvSpPr>
            <p:spPr>
              <a:xfrm>
                <a:off x="1460292" y="2438400"/>
                <a:ext cx="533400" cy="228600"/>
              </a:xfrm>
              <a:prstGeom prst="roundRect">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799"/>
              <p:cNvSpPr/>
              <p:nvPr/>
            </p:nvSpPr>
            <p:spPr>
              <a:xfrm>
                <a:off x="1447800" y="2881859"/>
                <a:ext cx="545892" cy="242341"/>
              </a:xfrm>
              <a:prstGeom prst="roundRect">
                <a:avLst/>
              </a:prstGeom>
              <a:solidFill>
                <a:srgbClr val="93731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Cloud 599"/>
              <p:cNvSpPr/>
              <p:nvPr/>
            </p:nvSpPr>
            <p:spPr>
              <a:xfrm>
                <a:off x="1155492" y="381000"/>
                <a:ext cx="1143000" cy="457200"/>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Cloud 600"/>
              <p:cNvSpPr/>
              <p:nvPr/>
            </p:nvSpPr>
            <p:spPr>
              <a:xfrm rot="5799345">
                <a:off x="619539" y="867262"/>
                <a:ext cx="1143000" cy="579798"/>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Cloud 601"/>
              <p:cNvSpPr/>
              <p:nvPr/>
            </p:nvSpPr>
            <p:spPr>
              <a:xfrm rot="5799345">
                <a:off x="1332146" y="1533361"/>
                <a:ext cx="844105" cy="734169"/>
              </a:xfrm>
              <a:prstGeom prst="cloud">
                <a:avLst/>
              </a:prstGeom>
              <a:solidFill>
                <a:schemeClr val="bg2">
                  <a:lumMod val="2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1576530" y="1572190"/>
                <a:ext cx="338515" cy="193374"/>
              </a:xfrm>
              <a:prstGeom prst="ellipse">
                <a:avLst/>
              </a:prstGeom>
              <a:solidFill>
                <a:schemeClr val="accent6">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2" name="Oval 581"/>
            <p:cNvSpPr/>
            <p:nvPr/>
          </p:nvSpPr>
          <p:spPr>
            <a:xfrm>
              <a:off x="597322" y="1107996"/>
              <a:ext cx="389324" cy="263604"/>
            </a:xfrm>
            <a:prstGeom prst="ellipse">
              <a:avLst/>
            </a:prstGeom>
            <a:solidFill>
              <a:schemeClr val="bg2">
                <a:lumMod val="25000"/>
              </a:schemeClr>
            </a:solid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4" name="Group 633"/>
          <p:cNvGrpSpPr/>
          <p:nvPr/>
        </p:nvGrpSpPr>
        <p:grpSpPr>
          <a:xfrm>
            <a:off x="8270442" y="2728472"/>
            <a:ext cx="476414" cy="1207677"/>
            <a:chOff x="5199743" y="533154"/>
            <a:chExt cx="1886857" cy="4783054"/>
          </a:xfrm>
        </p:grpSpPr>
        <p:grpSp>
          <p:nvGrpSpPr>
            <p:cNvPr id="635" name="Group 634"/>
            <p:cNvGrpSpPr/>
            <p:nvPr/>
          </p:nvGrpSpPr>
          <p:grpSpPr>
            <a:xfrm>
              <a:off x="5199743" y="793067"/>
              <a:ext cx="1886857" cy="4523141"/>
              <a:chOff x="5199743" y="793067"/>
              <a:chExt cx="1886857" cy="4523141"/>
            </a:xfrm>
          </p:grpSpPr>
          <p:sp>
            <p:nvSpPr>
              <p:cNvPr id="638" name="Round Diagonal Corner Rectangle 838"/>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ound Diagonal Corner Rectangle 839"/>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1" name="Group 33"/>
              <p:cNvGrpSpPr/>
              <p:nvPr/>
            </p:nvGrpSpPr>
            <p:grpSpPr>
              <a:xfrm rot="2754858">
                <a:off x="5674192" y="4718893"/>
                <a:ext cx="448734" cy="745895"/>
                <a:chOff x="1676400" y="2133600"/>
                <a:chExt cx="1447800" cy="2088845"/>
              </a:xfrm>
            </p:grpSpPr>
            <p:sp>
              <p:nvSpPr>
                <p:cNvPr id="658" name="Oval 657"/>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658"/>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oon 659"/>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2" name="Group 45"/>
              <p:cNvGrpSpPr/>
              <p:nvPr/>
            </p:nvGrpSpPr>
            <p:grpSpPr>
              <a:xfrm rot="18845142" flipH="1">
                <a:off x="6055984" y="4618707"/>
                <a:ext cx="488027" cy="752549"/>
                <a:chOff x="1676400" y="2133600"/>
                <a:chExt cx="1447800" cy="2088845"/>
              </a:xfrm>
            </p:grpSpPr>
            <p:sp>
              <p:nvSpPr>
                <p:cNvPr id="655" name="Oval 654"/>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65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65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49"/>
              <p:cNvGrpSpPr/>
              <p:nvPr/>
            </p:nvGrpSpPr>
            <p:grpSpPr>
              <a:xfrm>
                <a:off x="5199743" y="2466218"/>
                <a:ext cx="1886857" cy="2489323"/>
                <a:chOff x="4419600" y="2060454"/>
                <a:chExt cx="3045502" cy="4187946"/>
              </a:xfrm>
            </p:grpSpPr>
            <p:sp>
              <p:nvSpPr>
                <p:cNvPr id="646" name="Oval 645"/>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Trapezoid 647"/>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Trapezoid 648"/>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Trapezoid 649"/>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Isosceles Triangle 650"/>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ectangle 651"/>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Trapezoid 652"/>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Trapezoid 653"/>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4" name="Round Diagonal Corner Rectangle 844"/>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6" name="Freeform 836"/>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7" name="Rectangle 636"/>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217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8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7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8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8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6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4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43009" y="6519446"/>
            <a:ext cx="3962400" cy="338554"/>
          </a:xfrm>
          <a:prstGeom prst="rect">
            <a:avLst/>
          </a:prstGeom>
          <a:noFill/>
        </p:spPr>
        <p:txBody>
          <a:bodyPr wrap="square" rtlCol="0">
            <a:spAutoFit/>
          </a:bodyPr>
          <a:lstStyle/>
          <a:p>
            <a:pPr algn="r"/>
            <a:r>
              <a:rPr lang="en-US" sz="1600" dirty="0">
                <a:solidFill>
                  <a:schemeClr val="bg1"/>
                </a:solidFill>
                <a:ea typeface="Anjelika Rose" pitchFamily="2" charset="0"/>
              </a:rPr>
              <a:t>(11)</a:t>
            </a:r>
          </a:p>
        </p:txBody>
      </p:sp>
      <p:sp>
        <p:nvSpPr>
          <p:cNvPr id="9" name="TextBox 8"/>
          <p:cNvSpPr txBox="1"/>
          <p:nvPr/>
        </p:nvSpPr>
        <p:spPr>
          <a:xfrm>
            <a:off x="691080" y="0"/>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Apostasy Through the Ages</a:t>
            </a:r>
            <a:endParaRPr lang="en-US" sz="4800" dirty="0">
              <a:solidFill>
                <a:schemeClr val="bg1"/>
              </a:solidFill>
              <a:latin typeface="Rockwell Condensed" panose="02060603050405020104" pitchFamily="18" charset="0"/>
              <a:ea typeface="Wednesday" pitchFamily="2" charset="0"/>
            </a:endParaRPr>
          </a:p>
        </p:txBody>
      </p:sp>
      <p:grpSp>
        <p:nvGrpSpPr>
          <p:cNvPr id="3" name="Group 2"/>
          <p:cNvGrpSpPr/>
          <p:nvPr/>
        </p:nvGrpSpPr>
        <p:grpSpPr>
          <a:xfrm>
            <a:off x="249384" y="781050"/>
            <a:ext cx="2919843" cy="1901899"/>
            <a:chOff x="249384" y="781050"/>
            <a:chExt cx="2919843" cy="1901899"/>
          </a:xfrm>
        </p:grpSpPr>
        <p:pic>
          <p:nvPicPr>
            <p:cNvPr id="614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419" y="781050"/>
              <a:ext cx="2242272" cy="12502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9384" y="2036618"/>
              <a:ext cx="2919843" cy="646331"/>
            </a:xfrm>
            <a:prstGeom prst="rect">
              <a:avLst/>
            </a:prstGeom>
            <a:noFill/>
          </p:spPr>
          <p:txBody>
            <a:bodyPr wrap="square" rtlCol="0">
              <a:spAutoFit/>
            </a:bodyPr>
            <a:lstStyle/>
            <a:p>
              <a:pPr algn="ctr"/>
              <a:r>
                <a:rPr lang="en-US" dirty="0">
                  <a:solidFill>
                    <a:schemeClr val="bg1"/>
                  </a:solidFill>
                </a:rPr>
                <a:t>The Lord destroyed the wicked in the Flood of Noah</a:t>
              </a:r>
            </a:p>
          </p:txBody>
        </p:sp>
      </p:grpSp>
      <p:grpSp>
        <p:nvGrpSpPr>
          <p:cNvPr id="10" name="Group 9"/>
          <p:cNvGrpSpPr/>
          <p:nvPr/>
        </p:nvGrpSpPr>
        <p:grpSpPr>
          <a:xfrm>
            <a:off x="3872348" y="1129144"/>
            <a:ext cx="2722418" cy="2559629"/>
            <a:chOff x="3872348" y="1129144"/>
            <a:chExt cx="2722418" cy="2559629"/>
          </a:xfrm>
        </p:grpSpPr>
        <p:pic>
          <p:nvPicPr>
            <p:cNvPr id="6148" name="Picture 4" descr="Image result for sodom and gomorra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8545" y="2015836"/>
              <a:ext cx="2447832" cy="16729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72348" y="1129144"/>
              <a:ext cx="2722418" cy="923330"/>
            </a:xfrm>
            <a:prstGeom prst="rect">
              <a:avLst/>
            </a:prstGeom>
            <a:noFill/>
          </p:spPr>
          <p:txBody>
            <a:bodyPr wrap="square" rtlCol="0">
              <a:spAutoFit/>
            </a:bodyPr>
            <a:lstStyle/>
            <a:p>
              <a:pPr algn="ctr"/>
              <a:r>
                <a:rPr lang="en-US" dirty="0">
                  <a:solidFill>
                    <a:schemeClr val="bg1"/>
                  </a:solidFill>
                </a:rPr>
                <a:t>The Lord killed the inhabitants of Sodom and Gomorrah</a:t>
              </a:r>
            </a:p>
          </p:txBody>
        </p:sp>
      </p:grpSp>
      <p:grpSp>
        <p:nvGrpSpPr>
          <p:cNvPr id="13" name="Group 12"/>
          <p:cNvGrpSpPr/>
          <p:nvPr/>
        </p:nvGrpSpPr>
        <p:grpSpPr>
          <a:xfrm>
            <a:off x="7051965" y="968520"/>
            <a:ext cx="2722418" cy="2881583"/>
            <a:chOff x="7051965" y="968520"/>
            <a:chExt cx="2722418" cy="2881583"/>
          </a:xfrm>
        </p:grpSpPr>
        <p:sp>
          <p:nvSpPr>
            <p:cNvPr id="12" name="TextBox 11"/>
            <p:cNvSpPr txBox="1"/>
            <p:nvPr/>
          </p:nvSpPr>
          <p:spPr>
            <a:xfrm>
              <a:off x="7051965" y="2926773"/>
              <a:ext cx="2722418" cy="923330"/>
            </a:xfrm>
            <a:prstGeom prst="rect">
              <a:avLst/>
            </a:prstGeom>
            <a:noFill/>
          </p:spPr>
          <p:txBody>
            <a:bodyPr wrap="square" rtlCol="0">
              <a:spAutoFit/>
            </a:bodyPr>
            <a:lstStyle/>
            <a:p>
              <a:pPr algn="ctr"/>
              <a:r>
                <a:rPr lang="en-US" dirty="0">
                  <a:solidFill>
                    <a:schemeClr val="bg1"/>
                  </a:solidFill>
                </a:rPr>
                <a:t>The Lord commanded Israel to destroy the Amorites</a:t>
              </a:r>
            </a:p>
          </p:txBody>
        </p:sp>
        <p:pic>
          <p:nvPicPr>
            <p:cNvPr id="6150" name="Picture 6" descr="Image result for destroying the amorit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9727" y="968520"/>
              <a:ext cx="2550102" cy="193467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p:cNvSpPr txBox="1"/>
          <p:nvPr/>
        </p:nvSpPr>
        <p:spPr>
          <a:xfrm>
            <a:off x="7353300" y="5780782"/>
            <a:ext cx="3972789" cy="1077218"/>
          </a:xfrm>
          <a:prstGeom prst="rect">
            <a:avLst/>
          </a:prstGeom>
          <a:noFill/>
        </p:spPr>
        <p:txBody>
          <a:bodyPr wrap="square" rtlCol="0">
            <a:spAutoFit/>
          </a:bodyPr>
          <a:lstStyle/>
          <a:p>
            <a:pPr algn="ctr"/>
            <a:r>
              <a:rPr lang="en-US" sz="3200" dirty="0">
                <a:solidFill>
                  <a:schemeClr val="bg1"/>
                </a:solidFill>
                <a:effectLst>
                  <a:glow rad="228600">
                    <a:schemeClr val="accent2">
                      <a:satMod val="175000"/>
                      <a:alpha val="40000"/>
                    </a:schemeClr>
                  </a:glow>
                </a:effectLst>
              </a:rPr>
              <a:t>The gospel is lost after the Apostles die</a:t>
            </a:r>
          </a:p>
        </p:txBody>
      </p:sp>
      <p:grpSp>
        <p:nvGrpSpPr>
          <p:cNvPr id="18" name="Group 17"/>
          <p:cNvGrpSpPr/>
          <p:nvPr/>
        </p:nvGrpSpPr>
        <p:grpSpPr>
          <a:xfrm>
            <a:off x="360220" y="3070082"/>
            <a:ext cx="2722418" cy="3787918"/>
            <a:chOff x="360220" y="3070082"/>
            <a:chExt cx="2722418" cy="3787918"/>
          </a:xfrm>
        </p:grpSpPr>
        <p:sp>
          <p:nvSpPr>
            <p:cNvPr id="14" name="TextBox 13"/>
            <p:cNvSpPr txBox="1"/>
            <p:nvPr/>
          </p:nvSpPr>
          <p:spPr>
            <a:xfrm>
              <a:off x="360220" y="6211669"/>
              <a:ext cx="2722418" cy="646331"/>
            </a:xfrm>
            <a:prstGeom prst="rect">
              <a:avLst/>
            </a:prstGeom>
            <a:noFill/>
          </p:spPr>
          <p:txBody>
            <a:bodyPr wrap="square" rtlCol="0">
              <a:spAutoFit/>
            </a:bodyPr>
            <a:lstStyle/>
            <a:p>
              <a:pPr algn="ctr"/>
              <a:r>
                <a:rPr lang="en-US" dirty="0">
                  <a:solidFill>
                    <a:schemeClr val="bg1"/>
                  </a:solidFill>
                </a:rPr>
                <a:t>Israel and Judah are cursed for iniquity</a:t>
              </a:r>
            </a:p>
          </p:txBody>
        </p:sp>
        <p:pic>
          <p:nvPicPr>
            <p:cNvPr id="6152" name="Picture 8" descr="Image result for israel and kush territo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986" y="3070082"/>
              <a:ext cx="2095500" cy="3190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498274" y="4048990"/>
            <a:ext cx="2923307" cy="2560592"/>
            <a:chOff x="3830783" y="4184072"/>
            <a:chExt cx="2923307" cy="2560592"/>
          </a:xfrm>
        </p:grpSpPr>
        <p:sp>
          <p:nvSpPr>
            <p:cNvPr id="15" name="TextBox 14"/>
            <p:cNvSpPr txBox="1"/>
            <p:nvPr/>
          </p:nvSpPr>
          <p:spPr>
            <a:xfrm>
              <a:off x="3830783" y="4184072"/>
              <a:ext cx="2923307" cy="646331"/>
            </a:xfrm>
            <a:prstGeom prst="rect">
              <a:avLst/>
            </a:prstGeom>
            <a:noFill/>
          </p:spPr>
          <p:txBody>
            <a:bodyPr wrap="square" rtlCol="0">
              <a:spAutoFit/>
            </a:bodyPr>
            <a:lstStyle/>
            <a:p>
              <a:pPr algn="ctr"/>
              <a:r>
                <a:rPr lang="en-US" dirty="0">
                  <a:solidFill>
                    <a:schemeClr val="bg1"/>
                  </a:solidFill>
                </a:rPr>
                <a:t>The </a:t>
              </a:r>
              <a:r>
                <a:rPr lang="en-US" dirty="0" err="1">
                  <a:solidFill>
                    <a:schemeClr val="bg1"/>
                  </a:solidFill>
                </a:rPr>
                <a:t>Jaradites</a:t>
              </a:r>
              <a:r>
                <a:rPr lang="en-US" dirty="0">
                  <a:solidFill>
                    <a:schemeClr val="bg1"/>
                  </a:solidFill>
                </a:rPr>
                <a:t> are destroyed for rejecting Christ</a:t>
              </a:r>
            </a:p>
          </p:txBody>
        </p:sp>
        <p:pic>
          <p:nvPicPr>
            <p:cNvPr id="6154" name="Picture 10" descr="Image result for jaredites destroy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7763" y="4884162"/>
              <a:ext cx="2576080" cy="18605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418121" y="3490048"/>
            <a:ext cx="4492767" cy="2349644"/>
            <a:chOff x="6418121" y="3490048"/>
            <a:chExt cx="4492767" cy="2349644"/>
          </a:xfrm>
        </p:grpSpPr>
        <p:sp>
          <p:nvSpPr>
            <p:cNvPr id="16" name="TextBox 15"/>
            <p:cNvSpPr txBox="1"/>
            <p:nvPr/>
          </p:nvSpPr>
          <p:spPr>
            <a:xfrm>
              <a:off x="6418121" y="4350327"/>
              <a:ext cx="2722418" cy="923330"/>
            </a:xfrm>
            <a:prstGeom prst="rect">
              <a:avLst/>
            </a:prstGeom>
            <a:noFill/>
          </p:spPr>
          <p:txBody>
            <a:bodyPr wrap="square" rtlCol="0">
              <a:spAutoFit/>
            </a:bodyPr>
            <a:lstStyle/>
            <a:p>
              <a:pPr algn="ctr"/>
              <a:r>
                <a:rPr lang="en-US" dirty="0">
                  <a:solidFill>
                    <a:schemeClr val="bg1"/>
                  </a:solidFill>
                </a:rPr>
                <a:t>The Lord destroys the Nephites and the Lamanites for iniquity</a:t>
              </a:r>
            </a:p>
          </p:txBody>
        </p:sp>
        <p:pic>
          <p:nvPicPr>
            <p:cNvPr id="6156" name="Picture 12" descr="Image result for moron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7922" y="3490048"/>
              <a:ext cx="1712966" cy="23496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620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10" presetClass="exit" presetSubtype="0" fill="hold"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52401"/>
            <a:ext cx="9144000" cy="646331"/>
          </a:xfrm>
          <a:prstGeom prst="rect">
            <a:avLst/>
          </a:prstGeom>
          <a:noFill/>
        </p:spPr>
        <p:txBody>
          <a:bodyPr wrap="square" rtlCol="0">
            <a:spAutoFit/>
          </a:bodyPr>
          <a:lstStyle/>
          <a:p>
            <a:pPr algn="ctr"/>
            <a:r>
              <a:rPr lang="en-US" sz="3600" dirty="0">
                <a:solidFill>
                  <a:schemeClr val="bg1"/>
                </a:solidFill>
                <a:latin typeface="Rockwell Condensed" panose="02060603050405020104" pitchFamily="18" charset="0"/>
                <a:ea typeface="Anjelika Rose" pitchFamily="2" charset="0"/>
              </a:rPr>
              <a:t>Evidence of Apostasy </a:t>
            </a:r>
          </a:p>
        </p:txBody>
      </p:sp>
      <p:sp>
        <p:nvSpPr>
          <p:cNvPr id="6" name="TextBox 5"/>
          <p:cNvSpPr txBox="1"/>
          <p:nvPr/>
        </p:nvSpPr>
        <p:spPr>
          <a:xfrm>
            <a:off x="595746" y="883228"/>
            <a:ext cx="4191000" cy="6186309"/>
          </a:xfrm>
          <a:prstGeom prst="rect">
            <a:avLst/>
          </a:prstGeom>
          <a:noFill/>
        </p:spPr>
        <p:txBody>
          <a:bodyPr wrap="square" rtlCol="0">
            <a:spAutoFit/>
          </a:bodyPr>
          <a:lstStyle/>
          <a:p>
            <a:r>
              <a:rPr lang="en-US" dirty="0">
                <a:solidFill>
                  <a:schemeClr val="bg1"/>
                </a:solidFill>
                <a:ea typeface="Anjelika Rose" pitchFamily="2" charset="0"/>
              </a:rPr>
              <a:t>Loss of Apostles and Revelation</a:t>
            </a:r>
          </a:p>
          <a:p>
            <a:endParaRPr lang="en-US" dirty="0">
              <a:solidFill>
                <a:schemeClr val="bg1"/>
              </a:solidFill>
              <a:ea typeface="Anjelika Rose" pitchFamily="2" charset="0"/>
            </a:endParaRPr>
          </a:p>
          <a:p>
            <a:r>
              <a:rPr lang="en-US" dirty="0">
                <a:solidFill>
                  <a:schemeClr val="bg1"/>
                </a:solidFill>
                <a:ea typeface="Anjelika Rose" pitchFamily="2" charset="0"/>
              </a:rPr>
              <a:t>The Bible ends</a:t>
            </a:r>
          </a:p>
          <a:p>
            <a:endParaRPr lang="en-US" dirty="0">
              <a:solidFill>
                <a:schemeClr val="bg1"/>
              </a:solidFill>
              <a:ea typeface="Anjelika Rose" pitchFamily="2" charset="0"/>
            </a:endParaRPr>
          </a:p>
          <a:p>
            <a:r>
              <a:rPr lang="en-US" dirty="0">
                <a:solidFill>
                  <a:schemeClr val="bg1"/>
                </a:solidFill>
                <a:ea typeface="Anjelika Rose" pitchFamily="2" charset="0"/>
              </a:rPr>
              <a:t>Loss of Miracles and gifts</a:t>
            </a:r>
          </a:p>
          <a:p>
            <a:endParaRPr lang="en-US" dirty="0">
              <a:solidFill>
                <a:schemeClr val="bg1"/>
              </a:solidFill>
              <a:ea typeface="Anjelika Rose" pitchFamily="2" charset="0"/>
            </a:endParaRPr>
          </a:p>
          <a:p>
            <a:r>
              <a:rPr lang="en-US" dirty="0">
                <a:solidFill>
                  <a:schemeClr val="bg1"/>
                </a:solidFill>
                <a:ea typeface="Anjelika Rose" pitchFamily="2" charset="0"/>
              </a:rPr>
              <a:t>The Dark Ages</a:t>
            </a:r>
          </a:p>
          <a:p>
            <a:endParaRPr lang="en-US" dirty="0">
              <a:solidFill>
                <a:schemeClr val="bg1"/>
              </a:solidFill>
              <a:ea typeface="Anjelika Rose" pitchFamily="2" charset="0"/>
            </a:endParaRPr>
          </a:p>
          <a:p>
            <a:r>
              <a:rPr lang="en-US" dirty="0">
                <a:solidFill>
                  <a:schemeClr val="bg1"/>
                </a:solidFill>
                <a:ea typeface="Anjelika Rose" pitchFamily="2" charset="0"/>
              </a:rPr>
              <a:t>Many teachings are perverted, others lost, and new ones invented</a:t>
            </a:r>
          </a:p>
          <a:p>
            <a:endParaRPr lang="en-US" dirty="0">
              <a:solidFill>
                <a:schemeClr val="bg1"/>
              </a:solidFill>
              <a:ea typeface="Anjelika Rose" pitchFamily="2" charset="0"/>
            </a:endParaRPr>
          </a:p>
          <a:p>
            <a:r>
              <a:rPr lang="en-US" dirty="0">
                <a:solidFill>
                  <a:schemeClr val="bg1"/>
                </a:solidFill>
                <a:ea typeface="Anjelika Rose" pitchFamily="2" charset="0"/>
              </a:rPr>
              <a:t>Many ordinances are perverted, lost, or new ones added</a:t>
            </a:r>
          </a:p>
          <a:p>
            <a:endParaRPr lang="en-US" dirty="0">
              <a:solidFill>
                <a:schemeClr val="bg1"/>
              </a:solidFill>
              <a:ea typeface="Anjelika Rose" pitchFamily="2" charset="0"/>
            </a:endParaRPr>
          </a:p>
          <a:p>
            <a:r>
              <a:rPr lang="en-US" dirty="0">
                <a:solidFill>
                  <a:schemeClr val="bg1"/>
                </a:solidFill>
                <a:ea typeface="Anjelika Rose" pitchFamily="2" charset="0"/>
              </a:rPr>
              <a:t>Mode of Prayer was changed</a:t>
            </a:r>
          </a:p>
          <a:p>
            <a:endParaRPr lang="en-US" dirty="0">
              <a:solidFill>
                <a:schemeClr val="bg1"/>
              </a:solidFill>
              <a:ea typeface="Anjelika Rose" pitchFamily="2" charset="0"/>
            </a:endParaRPr>
          </a:p>
          <a:p>
            <a:r>
              <a:rPr lang="en-US" dirty="0">
                <a:solidFill>
                  <a:schemeClr val="bg1"/>
                </a:solidFill>
                <a:ea typeface="Anjelika Rose" pitchFamily="2" charset="0"/>
              </a:rPr>
              <a:t>Scriptures removed from the lay members</a:t>
            </a:r>
          </a:p>
          <a:p>
            <a:endParaRPr lang="en-US" dirty="0">
              <a:solidFill>
                <a:schemeClr val="bg1"/>
              </a:solidFill>
              <a:ea typeface="Anjelika Rose" pitchFamily="2" charset="0"/>
            </a:endParaRPr>
          </a:p>
          <a:p>
            <a:endParaRPr lang="en-US" dirty="0">
              <a:solidFill>
                <a:schemeClr val="bg1"/>
              </a:solidFill>
              <a:ea typeface="Anjelika Rose" pitchFamily="2" charset="0"/>
            </a:endParaRPr>
          </a:p>
          <a:p>
            <a:endParaRPr lang="en-US" dirty="0">
              <a:solidFill>
                <a:schemeClr val="bg1"/>
              </a:solidFill>
              <a:ea typeface="Anjelika Rose" pitchFamily="2" charset="0"/>
            </a:endParaRPr>
          </a:p>
          <a:p>
            <a:endParaRPr lang="en-US" dirty="0">
              <a:solidFill>
                <a:schemeClr val="bg1"/>
              </a:solidFill>
              <a:ea typeface="Anjelika Rose" pitchFamily="2" charset="0"/>
            </a:endParaRPr>
          </a:p>
          <a:p>
            <a:endParaRPr lang="en-US" dirty="0">
              <a:solidFill>
                <a:schemeClr val="bg1"/>
              </a:solidFill>
              <a:ea typeface="Anjelika Rose" pitchFamily="2" charset="0"/>
            </a:endParaRPr>
          </a:p>
        </p:txBody>
      </p:sp>
      <p:sp>
        <p:nvSpPr>
          <p:cNvPr id="7" name="TextBox 6"/>
          <p:cNvSpPr txBox="1"/>
          <p:nvPr/>
        </p:nvSpPr>
        <p:spPr>
          <a:xfrm>
            <a:off x="8111837" y="6396335"/>
            <a:ext cx="3962400" cy="338554"/>
          </a:xfrm>
          <a:prstGeom prst="rect">
            <a:avLst/>
          </a:prstGeom>
          <a:noFill/>
        </p:spPr>
        <p:txBody>
          <a:bodyPr wrap="square" rtlCol="0">
            <a:spAutoFit/>
          </a:bodyPr>
          <a:lstStyle/>
          <a:p>
            <a:pPr algn="r"/>
            <a:r>
              <a:rPr lang="en-US" sz="1600" dirty="0">
                <a:solidFill>
                  <a:schemeClr val="bg1"/>
                </a:solidFill>
                <a:ea typeface="Anjelika Rose" pitchFamily="2" charset="0"/>
              </a:rPr>
              <a:t>(12)</a:t>
            </a:r>
          </a:p>
        </p:txBody>
      </p:sp>
      <p:sp>
        <p:nvSpPr>
          <p:cNvPr id="8" name="TextBox 7"/>
          <p:cNvSpPr txBox="1"/>
          <p:nvPr/>
        </p:nvSpPr>
        <p:spPr>
          <a:xfrm>
            <a:off x="6096000" y="914400"/>
            <a:ext cx="4343400" cy="3970318"/>
          </a:xfrm>
          <a:prstGeom prst="rect">
            <a:avLst/>
          </a:prstGeom>
          <a:noFill/>
        </p:spPr>
        <p:txBody>
          <a:bodyPr wrap="square" rtlCol="0">
            <a:spAutoFit/>
          </a:bodyPr>
          <a:lstStyle/>
          <a:p>
            <a:r>
              <a:rPr lang="en-US" dirty="0">
                <a:solidFill>
                  <a:schemeClr val="bg1"/>
                </a:solidFill>
                <a:ea typeface="Anjelika Rose" pitchFamily="2" charset="0"/>
              </a:rPr>
              <a:t>Wickedness within the Church Hierarchy</a:t>
            </a:r>
          </a:p>
          <a:p>
            <a:endParaRPr lang="en-US" dirty="0">
              <a:solidFill>
                <a:schemeClr val="bg1"/>
              </a:solidFill>
              <a:ea typeface="Anjelika Rose" pitchFamily="2" charset="0"/>
            </a:endParaRPr>
          </a:p>
          <a:p>
            <a:r>
              <a:rPr lang="en-US" dirty="0">
                <a:solidFill>
                  <a:schemeClr val="bg1"/>
                </a:solidFill>
                <a:ea typeface="Anjelika Rose" pitchFamily="2" charset="0"/>
              </a:rPr>
              <a:t>Decline of Moral Standards and loss of Church Discipline</a:t>
            </a:r>
          </a:p>
          <a:p>
            <a:endParaRPr lang="en-US" dirty="0">
              <a:solidFill>
                <a:schemeClr val="bg1"/>
              </a:solidFill>
              <a:ea typeface="Anjelika Rose" pitchFamily="2" charset="0"/>
            </a:endParaRPr>
          </a:p>
          <a:p>
            <a:r>
              <a:rPr lang="en-US" dirty="0">
                <a:solidFill>
                  <a:schemeClr val="bg1"/>
                </a:solidFill>
                <a:ea typeface="Anjelika Rose" pitchFamily="2" charset="0"/>
              </a:rPr>
              <a:t>The Ongoing Church no longer bore Christ’s name</a:t>
            </a:r>
          </a:p>
          <a:p>
            <a:endParaRPr lang="en-US" dirty="0">
              <a:solidFill>
                <a:schemeClr val="bg1"/>
              </a:solidFill>
              <a:ea typeface="Anjelika Rose" pitchFamily="2" charset="0"/>
            </a:endParaRPr>
          </a:p>
          <a:p>
            <a:r>
              <a:rPr lang="en-US" dirty="0">
                <a:solidFill>
                  <a:schemeClr val="bg1"/>
                </a:solidFill>
                <a:ea typeface="Anjelika Rose" pitchFamily="2" charset="0"/>
              </a:rPr>
              <a:t>The Priesthood was lost</a:t>
            </a:r>
          </a:p>
          <a:p>
            <a:endParaRPr lang="en-US" dirty="0">
              <a:solidFill>
                <a:schemeClr val="bg1"/>
              </a:solidFill>
              <a:ea typeface="Anjelika Rose" pitchFamily="2" charset="0"/>
            </a:endParaRPr>
          </a:p>
          <a:p>
            <a:endParaRPr lang="en-US" dirty="0">
              <a:solidFill>
                <a:schemeClr val="bg1"/>
              </a:solidFill>
              <a:ea typeface="Anjelika Rose" pitchFamily="2" charset="0"/>
            </a:endParaRPr>
          </a:p>
          <a:p>
            <a:endParaRPr lang="en-US" dirty="0">
              <a:solidFill>
                <a:schemeClr val="bg1"/>
              </a:solidFill>
              <a:ea typeface="Anjelika Rose" pitchFamily="2" charset="0"/>
            </a:endParaRPr>
          </a:p>
          <a:p>
            <a:endParaRPr lang="en-US" dirty="0">
              <a:solidFill>
                <a:schemeClr val="bg1"/>
              </a:solidFill>
              <a:ea typeface="Anjelika Rose" pitchFamily="2" charset="0"/>
            </a:endParaRPr>
          </a:p>
          <a:p>
            <a:endParaRPr lang="en-US" dirty="0">
              <a:solidFill>
                <a:schemeClr val="bg1"/>
              </a:solidFill>
              <a:ea typeface="Anjelika Rose"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5537" y="170151"/>
            <a:ext cx="1213268" cy="1513177"/>
          </a:xfrm>
          <a:prstGeom prst="rect">
            <a:avLst/>
          </a:prstGeom>
        </p:spPr>
      </p:pic>
      <p:pic>
        <p:nvPicPr>
          <p:cNvPr id="4" name="Picture 3">
            <a:extLst>
              <a:ext uri="{FF2B5EF4-FFF2-40B4-BE49-F238E27FC236}">
                <a16:creationId xmlns:a16="http://schemas.microsoft.com/office/drawing/2014/main" id="{E26FE2EA-8E09-4AB4-92AA-1EDF3BE79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3881735"/>
            <a:ext cx="4114800" cy="2514600"/>
          </a:xfrm>
          <a:prstGeom prst="rect">
            <a:avLst/>
          </a:prstGeom>
        </p:spPr>
      </p:pic>
    </p:spTree>
    <p:extLst>
      <p:ext uri="{BB962C8B-B14F-4D97-AF65-F5344CB8AC3E}">
        <p14:creationId xmlns:p14="http://schemas.microsoft.com/office/powerpoint/2010/main" val="110166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 calcmode="lin" valueType="num">
                                      <p:cBhvr additive="base">
                                        <p:cTn id="43" dur="500" fill="hold"/>
                                        <p:tgtEl>
                                          <p:spTgt spid="6">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6">
                                            <p:txEl>
                                              <p:pRg st="14" end="14"/>
                                            </p:txEl>
                                          </p:spTgt>
                                        </p:tgtEl>
                                        <p:attrNameLst>
                                          <p:attrName>style.visibility</p:attrName>
                                        </p:attrNameLst>
                                      </p:cBhvr>
                                      <p:to>
                                        <p:strVal val="visible"/>
                                      </p:to>
                                    </p:set>
                                    <p:anim calcmode="lin" valueType="num">
                                      <p:cBhvr additive="base">
                                        <p:cTn id="49" dur="500" fill="hold"/>
                                        <p:tgtEl>
                                          <p:spTgt spid="6">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 calcmode="lin" valueType="num">
                                      <p:cBhvr additive="base">
                                        <p:cTn id="67"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8">
                                            <p:txEl>
                                              <p:pRg st="6" end="6"/>
                                            </p:txEl>
                                          </p:spTgt>
                                        </p:tgtEl>
                                        <p:attrNameLst>
                                          <p:attrName>style.visibility</p:attrName>
                                        </p:attrNameLst>
                                      </p:cBhvr>
                                      <p:to>
                                        <p:strVal val="visible"/>
                                      </p:to>
                                    </p:set>
                                    <p:anim calcmode="lin" valueType="num">
                                      <p:cBhvr additive="base">
                                        <p:cTn id="73"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8">
                                            <p:txEl>
                                              <p:pRg st="6" end="6"/>
                                            </p:txEl>
                                          </p:spTgt>
                                        </p:tgtEl>
                                        <p:attrNameLst>
                                          <p:attrName>ppt_y</p:attrName>
                                        </p:attrNameLst>
                                      </p:cBhvr>
                                      <p:tavLst>
                                        <p:tav tm="0">
                                          <p:val>
                                            <p:strVal val="#ppt_y"/>
                                          </p:val>
                                        </p:tav>
                                        <p:tav tm="100000">
                                          <p:val>
                                            <p:strVal val="#ppt_y"/>
                                          </p:val>
                                        </p:tav>
                                      </p:tavLst>
                                    </p:anim>
                                  </p:childTnLst>
                                </p:cTn>
                              </p:par>
                              <p:par>
                                <p:cTn id="75" presetID="9" presetClass="exit" presetSubtype="0" fill="hold" nodeType="withEffect">
                                  <p:stCondLst>
                                    <p:cond delay="0"/>
                                  </p:stCondLst>
                                  <p:childTnLst>
                                    <p:animEffect transition="out" filter="dissolve">
                                      <p:cBhvr>
                                        <p:cTn id="76" dur="500"/>
                                        <p:tgtEl>
                                          <p:spTgt spid="4"/>
                                        </p:tgtEl>
                                      </p:cBhvr>
                                    </p:animEffect>
                                    <p:set>
                                      <p:cBhvr>
                                        <p:cTn id="7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52401"/>
            <a:ext cx="9144000" cy="769441"/>
          </a:xfrm>
          <a:prstGeom prst="rect">
            <a:avLst/>
          </a:prstGeom>
          <a:noFill/>
        </p:spPr>
        <p:txBody>
          <a:bodyPr wrap="square" rtlCol="0">
            <a:spAutoFit/>
          </a:bodyPr>
          <a:lstStyle/>
          <a:p>
            <a:pPr algn="ctr"/>
            <a:r>
              <a:rPr lang="en-US" sz="4400" dirty="0">
                <a:solidFill>
                  <a:schemeClr val="bg1"/>
                </a:solidFill>
                <a:latin typeface="Rockwell Condensed" panose="02060603050405020104" pitchFamily="18" charset="0"/>
                <a:ea typeface="Anjelika Rose" pitchFamily="2" charset="0"/>
              </a:rPr>
              <a:t>The Sin of Man – Son of Perdition</a:t>
            </a:r>
          </a:p>
        </p:txBody>
      </p:sp>
      <p:sp>
        <p:nvSpPr>
          <p:cNvPr id="6" name="TextBox 5"/>
          <p:cNvSpPr txBox="1"/>
          <p:nvPr/>
        </p:nvSpPr>
        <p:spPr>
          <a:xfrm>
            <a:off x="782781" y="1111828"/>
            <a:ext cx="4942609" cy="5078313"/>
          </a:xfrm>
          <a:prstGeom prst="rect">
            <a:avLst/>
          </a:prstGeom>
          <a:noFill/>
        </p:spPr>
        <p:txBody>
          <a:bodyPr wrap="square" rtlCol="0">
            <a:spAutoFit/>
          </a:bodyPr>
          <a:lstStyle/>
          <a:p>
            <a:r>
              <a:rPr lang="en-US" dirty="0">
                <a:solidFill>
                  <a:schemeClr val="bg1"/>
                </a:solidFill>
              </a:rPr>
              <a:t>Paul explained that the “man of sin” or “son of perdition” would be revealed prior to the Lord’s Second Coming.</a:t>
            </a:r>
          </a:p>
          <a:p>
            <a:endParaRPr lang="en-US" dirty="0">
              <a:solidFill>
                <a:schemeClr val="bg1"/>
              </a:solidFill>
            </a:endParaRPr>
          </a:p>
          <a:p>
            <a:r>
              <a:rPr lang="en-US" dirty="0">
                <a:solidFill>
                  <a:schemeClr val="bg1"/>
                </a:solidFill>
              </a:rPr>
              <a:t>The word </a:t>
            </a:r>
            <a:r>
              <a:rPr lang="en-US" i="1" dirty="0">
                <a:solidFill>
                  <a:schemeClr val="bg1"/>
                </a:solidFill>
              </a:rPr>
              <a:t>perdition</a:t>
            </a:r>
            <a:r>
              <a:rPr lang="en-US" dirty="0">
                <a:solidFill>
                  <a:schemeClr val="bg1"/>
                </a:solidFill>
              </a:rPr>
              <a:t> is derived from the Latin </a:t>
            </a:r>
            <a:r>
              <a:rPr lang="en-US" i="1" dirty="0" err="1">
                <a:solidFill>
                  <a:schemeClr val="bg1"/>
                </a:solidFill>
              </a:rPr>
              <a:t>perditionem</a:t>
            </a:r>
            <a:r>
              <a:rPr lang="en-US" i="1" dirty="0">
                <a:solidFill>
                  <a:schemeClr val="bg1"/>
                </a:solidFill>
              </a:rPr>
              <a:t>,</a:t>
            </a:r>
            <a:r>
              <a:rPr lang="en-US" dirty="0">
                <a:solidFill>
                  <a:schemeClr val="bg1"/>
                </a:solidFill>
              </a:rPr>
              <a:t> meaning “ruin” or “destruction,” and it is a title given to Lucifer when he was cast out of God’s presence during the premortal life.</a:t>
            </a:r>
          </a:p>
          <a:p>
            <a:endParaRPr lang="en-US" dirty="0">
              <a:solidFill>
                <a:schemeClr val="bg1"/>
              </a:solidFill>
            </a:endParaRPr>
          </a:p>
          <a:p>
            <a:r>
              <a:rPr lang="en-US" dirty="0">
                <a:solidFill>
                  <a:schemeClr val="bg1"/>
                </a:solidFill>
              </a:rPr>
              <a:t>All those who rebelled with Satan against God during the premortal existence became sons of perdition when they were cast out of God’s presence. Paul also described the “man of sin”—one who “</a:t>
            </a:r>
            <a:r>
              <a:rPr lang="en-US" dirty="0" err="1">
                <a:solidFill>
                  <a:schemeClr val="bg1"/>
                </a:solidFill>
              </a:rPr>
              <a:t>opposeth</a:t>
            </a:r>
            <a:r>
              <a:rPr lang="en-US" dirty="0">
                <a:solidFill>
                  <a:schemeClr val="bg1"/>
                </a:solidFill>
              </a:rPr>
              <a:t> and </a:t>
            </a:r>
            <a:r>
              <a:rPr lang="en-US" dirty="0" err="1">
                <a:solidFill>
                  <a:schemeClr val="bg1"/>
                </a:solidFill>
              </a:rPr>
              <a:t>exalteth</a:t>
            </a:r>
            <a:r>
              <a:rPr lang="en-US" dirty="0">
                <a:solidFill>
                  <a:schemeClr val="bg1"/>
                </a:solidFill>
              </a:rPr>
              <a:t> himself above all that is called God.”</a:t>
            </a:r>
            <a:endParaRPr lang="en-US" dirty="0">
              <a:solidFill>
                <a:schemeClr val="bg1"/>
              </a:solidFill>
              <a:ea typeface="Anjelika Rose" pitchFamily="2" charset="0"/>
            </a:endParaRPr>
          </a:p>
          <a:p>
            <a:endParaRPr lang="en-US" dirty="0">
              <a:solidFill>
                <a:schemeClr val="bg1"/>
              </a:solidFill>
              <a:ea typeface="Anjelika Rose" pitchFamily="2" charset="0"/>
            </a:endParaRPr>
          </a:p>
          <a:p>
            <a:endParaRPr lang="en-US" dirty="0">
              <a:solidFill>
                <a:schemeClr val="bg1"/>
              </a:solidFill>
              <a:ea typeface="Anjelika Rose" pitchFamily="2" charset="0"/>
            </a:endParaRPr>
          </a:p>
          <a:p>
            <a:endParaRPr lang="en-US" dirty="0">
              <a:solidFill>
                <a:schemeClr val="bg1"/>
              </a:solidFill>
              <a:ea typeface="Anjelika Rose" pitchFamily="2" charset="0"/>
            </a:endParaRPr>
          </a:p>
        </p:txBody>
      </p:sp>
      <p:sp>
        <p:nvSpPr>
          <p:cNvPr id="7" name="TextBox 6"/>
          <p:cNvSpPr txBox="1"/>
          <p:nvPr/>
        </p:nvSpPr>
        <p:spPr>
          <a:xfrm>
            <a:off x="8153400" y="6519446"/>
            <a:ext cx="3962400" cy="338554"/>
          </a:xfrm>
          <a:prstGeom prst="rect">
            <a:avLst/>
          </a:prstGeom>
          <a:noFill/>
        </p:spPr>
        <p:txBody>
          <a:bodyPr wrap="square" rtlCol="0">
            <a:spAutoFit/>
          </a:bodyPr>
          <a:lstStyle/>
          <a:p>
            <a:pPr algn="r"/>
            <a:r>
              <a:rPr lang="en-US" sz="1600" dirty="0">
                <a:solidFill>
                  <a:schemeClr val="bg1"/>
                </a:solidFill>
                <a:ea typeface="Anjelika Rose" pitchFamily="2" charset="0"/>
              </a:rPr>
              <a:t>(1)</a:t>
            </a:r>
          </a:p>
        </p:txBody>
      </p:sp>
      <p:sp>
        <p:nvSpPr>
          <p:cNvPr id="11" name="TextBox 10"/>
          <p:cNvSpPr txBox="1"/>
          <p:nvPr/>
        </p:nvSpPr>
        <p:spPr>
          <a:xfrm>
            <a:off x="-1" y="6488668"/>
            <a:ext cx="3032911" cy="369332"/>
          </a:xfrm>
          <a:prstGeom prst="rect">
            <a:avLst/>
          </a:prstGeom>
          <a:noFill/>
        </p:spPr>
        <p:txBody>
          <a:bodyPr wrap="square" rtlCol="0">
            <a:spAutoFit/>
          </a:bodyPr>
          <a:lstStyle/>
          <a:p>
            <a:r>
              <a:rPr lang="en-US" dirty="0">
                <a:solidFill>
                  <a:schemeClr val="bg1"/>
                </a:solidFill>
              </a:rPr>
              <a:t>2 Thessalonians 2:7-9</a:t>
            </a:r>
          </a:p>
        </p:txBody>
      </p:sp>
      <p:pic>
        <p:nvPicPr>
          <p:cNvPr id="8194" name="Picture 2" descr="Image result for dark abstr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708" y="1402773"/>
            <a:ext cx="4526973" cy="28293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06736" y="4661053"/>
            <a:ext cx="6096000" cy="1815882"/>
          </a:xfrm>
          <a:prstGeom prst="rect">
            <a:avLst/>
          </a:prstGeom>
        </p:spPr>
        <p:txBody>
          <a:bodyPr>
            <a:spAutoFit/>
          </a:bodyPr>
          <a:lstStyle/>
          <a:p>
            <a:pPr algn="ctr"/>
            <a:endParaRPr lang="en-US" sz="2800" dirty="0">
              <a:solidFill>
                <a:srgbClr val="FFFF00"/>
              </a:solidFill>
            </a:endParaRPr>
          </a:p>
          <a:p>
            <a:pPr algn="ctr"/>
            <a:r>
              <a:rPr lang="en-US" sz="2800" dirty="0">
                <a:solidFill>
                  <a:srgbClr val="FFFF00"/>
                </a:solidFill>
              </a:rPr>
              <a:t>The Joseph Smith Translation makes clear that in 2 Thessalonians 2:7–9 Paul was referring to Satan:</a:t>
            </a:r>
            <a:endParaRPr lang="en-US" sz="2800" dirty="0">
              <a:solidFill>
                <a:srgbClr val="FFFF00"/>
              </a:solidFill>
              <a:ea typeface="Anjelika Rose" pitchFamily="2" charset="0"/>
            </a:endParaRPr>
          </a:p>
        </p:txBody>
      </p:sp>
    </p:spTree>
    <p:extLst>
      <p:ext uri="{BB962C8B-B14F-4D97-AF65-F5344CB8AC3E}">
        <p14:creationId xmlns:p14="http://schemas.microsoft.com/office/powerpoint/2010/main" val="3144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88047" y="880448"/>
            <a:ext cx="6138250" cy="2062103"/>
          </a:xfrm>
          <a:prstGeom prst="rect">
            <a:avLst/>
          </a:prstGeom>
          <a:noFill/>
        </p:spPr>
        <p:txBody>
          <a:bodyPr wrap="square" rtlCol="0">
            <a:spAutoFit/>
          </a:bodyPr>
          <a:lstStyle/>
          <a:p>
            <a:r>
              <a:rPr lang="en-US" sz="3200" dirty="0">
                <a:solidFill>
                  <a:schemeClr val="bg1"/>
                </a:solidFill>
              </a:rPr>
              <a:t>Many believe that the similarities between the 1</a:t>
            </a:r>
            <a:r>
              <a:rPr lang="en-US" sz="3200" baseline="30000" dirty="0">
                <a:solidFill>
                  <a:schemeClr val="bg1"/>
                </a:solidFill>
              </a:rPr>
              <a:t>st</a:t>
            </a:r>
            <a:r>
              <a:rPr lang="en-US" sz="3200" dirty="0">
                <a:solidFill>
                  <a:schemeClr val="bg1"/>
                </a:solidFill>
              </a:rPr>
              <a:t> and the second may have been written within 6 months of each other.</a:t>
            </a:r>
          </a:p>
        </p:txBody>
      </p:sp>
      <p:grpSp>
        <p:nvGrpSpPr>
          <p:cNvPr id="84" name="Group 83"/>
          <p:cNvGrpSpPr/>
          <p:nvPr/>
        </p:nvGrpSpPr>
        <p:grpSpPr>
          <a:xfrm>
            <a:off x="1536072" y="609777"/>
            <a:ext cx="3050721" cy="2895600"/>
            <a:chOff x="1273520" y="3003488"/>
            <a:chExt cx="3050721" cy="2895600"/>
          </a:xfrm>
        </p:grpSpPr>
        <p:pic>
          <p:nvPicPr>
            <p:cNvPr id="85" name="Picture 2" descr="Image result for ancient rome"/>
            <p:cNvPicPr>
              <a:picLocks noChangeAspect="1" noChangeArrowheads="1"/>
            </p:cNvPicPr>
            <p:nvPr/>
          </p:nvPicPr>
          <p:blipFill rotWithShape="1">
            <a:blip r:embed="rId3">
              <a:extLst>
                <a:ext uri="{28A0092B-C50C-407E-A947-70E740481C1C}">
                  <a14:useLocalDpi xmlns:a14="http://schemas.microsoft.com/office/drawing/2010/main" val="0"/>
                </a:ext>
              </a:extLst>
            </a:blip>
            <a:srcRect l="2569" t="15992" r="62100" b="7228"/>
            <a:stretch/>
          </p:blipFill>
          <p:spPr bwMode="auto">
            <a:xfrm>
              <a:off x="1367073" y="3105339"/>
              <a:ext cx="2833735" cy="2634558"/>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1273520" y="3003488"/>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Rectangle 1"/>
          <p:cNvSpPr/>
          <p:nvPr/>
        </p:nvSpPr>
        <p:spPr>
          <a:xfrm>
            <a:off x="866115" y="4198605"/>
            <a:ext cx="6096000" cy="1815882"/>
          </a:xfrm>
          <a:prstGeom prst="rect">
            <a:avLst/>
          </a:prstGeom>
        </p:spPr>
        <p:txBody>
          <a:bodyPr>
            <a:spAutoFit/>
          </a:bodyPr>
          <a:lstStyle/>
          <a:p>
            <a:r>
              <a:rPr lang="en-US" sz="2800" dirty="0">
                <a:solidFill>
                  <a:schemeClr val="bg1"/>
                </a:solidFill>
              </a:rPr>
              <a:t>Many  Saints were eagerly preparing for the doctrine. They were so caught up in it that they discontinued their daily labors to wait for the Lord’s coming. </a:t>
            </a:r>
          </a:p>
        </p:txBody>
      </p:sp>
    </p:spTree>
    <p:extLst>
      <p:ext uri="{BB962C8B-B14F-4D97-AF65-F5344CB8AC3E}">
        <p14:creationId xmlns:p14="http://schemas.microsoft.com/office/powerpoint/2010/main" val="273031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152401"/>
            <a:ext cx="9144000" cy="769441"/>
          </a:xfrm>
          <a:prstGeom prst="rect">
            <a:avLst/>
          </a:prstGeom>
          <a:noFill/>
        </p:spPr>
        <p:txBody>
          <a:bodyPr wrap="square" rtlCol="0">
            <a:spAutoFit/>
          </a:bodyPr>
          <a:lstStyle/>
          <a:p>
            <a:pPr algn="ctr"/>
            <a:r>
              <a:rPr lang="en-US" sz="4400" dirty="0">
                <a:solidFill>
                  <a:schemeClr val="bg1"/>
                </a:solidFill>
                <a:latin typeface="Rockwell Condensed" panose="02060603050405020104" pitchFamily="18" charset="0"/>
                <a:ea typeface="Anjelika Rose" pitchFamily="2" charset="0"/>
              </a:rPr>
              <a:t>Loss of the Truth</a:t>
            </a:r>
          </a:p>
        </p:txBody>
      </p:sp>
      <p:sp>
        <p:nvSpPr>
          <p:cNvPr id="6" name="TextBox 5"/>
          <p:cNvSpPr txBox="1"/>
          <p:nvPr/>
        </p:nvSpPr>
        <p:spPr>
          <a:xfrm>
            <a:off x="782781" y="1111828"/>
            <a:ext cx="4942609" cy="3416320"/>
          </a:xfrm>
          <a:prstGeom prst="rect">
            <a:avLst/>
          </a:prstGeom>
          <a:noFill/>
        </p:spPr>
        <p:txBody>
          <a:bodyPr wrap="square" rtlCol="0">
            <a:spAutoFit/>
          </a:bodyPr>
          <a:lstStyle/>
          <a:p>
            <a:r>
              <a:rPr lang="en-US" dirty="0">
                <a:solidFill>
                  <a:schemeClr val="bg1"/>
                </a:solidFill>
              </a:rPr>
              <a:t>Paul taught that those who refuse to accept truth will eventually lose the opportunity to receive it.</a:t>
            </a:r>
          </a:p>
          <a:p>
            <a:endParaRPr lang="en-US" dirty="0">
              <a:solidFill>
                <a:schemeClr val="bg1"/>
              </a:solidFill>
            </a:endParaRPr>
          </a:p>
          <a:p>
            <a:r>
              <a:rPr lang="en-US" dirty="0">
                <a:solidFill>
                  <a:schemeClr val="bg1"/>
                </a:solidFill>
              </a:rPr>
              <a:t>Concerning those who “received not the love of the truth, that they might be saved,” Paul said that “God shall send them strong delusion, that they should believe a lie.” </a:t>
            </a:r>
          </a:p>
          <a:p>
            <a:endParaRPr lang="en-US" dirty="0">
              <a:solidFill>
                <a:schemeClr val="bg1"/>
              </a:solidFill>
            </a:endParaRPr>
          </a:p>
          <a:p>
            <a:r>
              <a:rPr lang="en-US" dirty="0">
                <a:solidFill>
                  <a:schemeClr val="bg1"/>
                </a:solidFill>
              </a:rPr>
              <a:t>God will permit unbelievers to accept false doctrines and thereby forfeit their salvation</a:t>
            </a:r>
            <a:endParaRPr lang="en-US" dirty="0">
              <a:solidFill>
                <a:schemeClr val="bg1"/>
              </a:solidFill>
              <a:ea typeface="Anjelika Rose" pitchFamily="2" charset="0"/>
            </a:endParaRPr>
          </a:p>
          <a:p>
            <a:endParaRPr lang="en-US" dirty="0">
              <a:solidFill>
                <a:schemeClr val="bg1"/>
              </a:solidFill>
              <a:ea typeface="Anjelika Rose" pitchFamily="2" charset="0"/>
            </a:endParaRPr>
          </a:p>
          <a:p>
            <a:endParaRPr lang="en-US" dirty="0">
              <a:solidFill>
                <a:schemeClr val="bg1"/>
              </a:solidFill>
              <a:ea typeface="Anjelika Rose" pitchFamily="2" charset="0"/>
            </a:endParaRPr>
          </a:p>
        </p:txBody>
      </p:sp>
      <p:sp>
        <p:nvSpPr>
          <p:cNvPr id="7" name="TextBox 6"/>
          <p:cNvSpPr txBox="1"/>
          <p:nvPr/>
        </p:nvSpPr>
        <p:spPr>
          <a:xfrm>
            <a:off x="8153400" y="6519446"/>
            <a:ext cx="3962400" cy="338554"/>
          </a:xfrm>
          <a:prstGeom prst="rect">
            <a:avLst/>
          </a:prstGeom>
          <a:noFill/>
        </p:spPr>
        <p:txBody>
          <a:bodyPr wrap="square" rtlCol="0">
            <a:spAutoFit/>
          </a:bodyPr>
          <a:lstStyle/>
          <a:p>
            <a:pPr algn="r"/>
            <a:r>
              <a:rPr lang="en-US" sz="1600" dirty="0">
                <a:solidFill>
                  <a:schemeClr val="bg1"/>
                </a:solidFill>
                <a:ea typeface="Anjelika Rose" pitchFamily="2" charset="0"/>
              </a:rPr>
              <a:t>(1)</a:t>
            </a:r>
          </a:p>
        </p:txBody>
      </p:sp>
      <p:sp>
        <p:nvSpPr>
          <p:cNvPr id="11" name="TextBox 10"/>
          <p:cNvSpPr txBox="1"/>
          <p:nvPr/>
        </p:nvSpPr>
        <p:spPr>
          <a:xfrm>
            <a:off x="-1" y="6488668"/>
            <a:ext cx="3032911" cy="369332"/>
          </a:xfrm>
          <a:prstGeom prst="rect">
            <a:avLst/>
          </a:prstGeom>
          <a:noFill/>
        </p:spPr>
        <p:txBody>
          <a:bodyPr wrap="square" rtlCol="0">
            <a:spAutoFit/>
          </a:bodyPr>
          <a:lstStyle/>
          <a:p>
            <a:r>
              <a:rPr lang="en-US" dirty="0">
                <a:solidFill>
                  <a:schemeClr val="bg1"/>
                </a:solidFill>
              </a:rPr>
              <a:t>2 Thessalonians 2:10-12</a:t>
            </a:r>
          </a:p>
        </p:txBody>
      </p:sp>
      <p:sp>
        <p:nvSpPr>
          <p:cNvPr id="3" name="Rectangle 2"/>
          <p:cNvSpPr/>
          <p:nvPr/>
        </p:nvSpPr>
        <p:spPr>
          <a:xfrm>
            <a:off x="5334000" y="4266199"/>
            <a:ext cx="6096000" cy="2246769"/>
          </a:xfrm>
          <a:prstGeom prst="rect">
            <a:avLst/>
          </a:prstGeom>
        </p:spPr>
        <p:txBody>
          <a:bodyPr>
            <a:spAutoFit/>
          </a:bodyPr>
          <a:lstStyle/>
          <a:p>
            <a:pPr algn="ctr"/>
            <a:r>
              <a:rPr lang="en-US" sz="2000" i="1" dirty="0">
                <a:solidFill>
                  <a:srgbClr val="FFFF00"/>
                </a:solidFill>
              </a:rPr>
              <a:t> And they that will harden their hearts, to them is given </a:t>
            </a:r>
            <a:r>
              <a:rPr lang="en-US" sz="2000" i="1" dirty="0">
                <a:solidFill>
                  <a:srgbClr val="FFFF00"/>
                </a:solidFill>
                <a:effectLst>
                  <a:glow rad="139700">
                    <a:schemeClr val="accent6">
                      <a:satMod val="175000"/>
                      <a:alpha val="40000"/>
                    </a:schemeClr>
                  </a:glow>
                </a:effectLst>
              </a:rPr>
              <a:t>the lesser portion of the word </a:t>
            </a:r>
            <a:r>
              <a:rPr lang="en-US" sz="2000" i="1" dirty="0">
                <a:solidFill>
                  <a:srgbClr val="FFFF00"/>
                </a:solidFill>
              </a:rPr>
              <a:t>until they know nothing concerning his mysteries; and then they are taken captive by the devil, and led by his will down to destruction. Now this is what is meant by the chains of hell.</a:t>
            </a:r>
          </a:p>
          <a:p>
            <a:pPr algn="ctr"/>
            <a:r>
              <a:rPr lang="en-US" sz="2000" i="1" dirty="0">
                <a:solidFill>
                  <a:srgbClr val="FFFF00"/>
                </a:solidFill>
                <a:ea typeface="Anjelika Rose" pitchFamily="2" charset="0"/>
              </a:rPr>
              <a:t>Alma 12:11</a:t>
            </a:r>
          </a:p>
        </p:txBody>
      </p:sp>
      <p:pic>
        <p:nvPicPr>
          <p:cNvPr id="10242" name="Picture 2" descr="Image result for lost abstr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668" y="113780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0"/>
            <a:ext cx="9144000" cy="769441"/>
          </a:xfrm>
          <a:prstGeom prst="rect">
            <a:avLst/>
          </a:prstGeom>
          <a:noFill/>
        </p:spPr>
        <p:txBody>
          <a:bodyPr wrap="square" rtlCol="0">
            <a:spAutoFit/>
          </a:bodyPr>
          <a:lstStyle/>
          <a:p>
            <a:pPr algn="ctr"/>
            <a:r>
              <a:rPr lang="en-US" sz="4400" dirty="0" err="1">
                <a:solidFill>
                  <a:schemeClr val="bg1"/>
                </a:solidFill>
                <a:latin typeface="Rockwell Condensed" panose="02060603050405020104" pitchFamily="18" charset="0"/>
                <a:ea typeface="Anjelika Rose" pitchFamily="2" charset="0"/>
              </a:rPr>
              <a:t>Walketh</a:t>
            </a:r>
            <a:r>
              <a:rPr lang="en-US" sz="4400" dirty="0">
                <a:solidFill>
                  <a:schemeClr val="bg1"/>
                </a:solidFill>
                <a:latin typeface="Rockwell Condensed" panose="02060603050405020104" pitchFamily="18" charset="0"/>
                <a:ea typeface="Anjelika Rose" pitchFamily="2" charset="0"/>
              </a:rPr>
              <a:t> Disorderly</a:t>
            </a:r>
          </a:p>
        </p:txBody>
      </p:sp>
      <p:sp>
        <p:nvSpPr>
          <p:cNvPr id="6" name="TextBox 5"/>
          <p:cNvSpPr txBox="1"/>
          <p:nvPr/>
        </p:nvSpPr>
        <p:spPr>
          <a:xfrm>
            <a:off x="335973" y="1028700"/>
            <a:ext cx="5555672" cy="2862322"/>
          </a:xfrm>
          <a:prstGeom prst="rect">
            <a:avLst/>
          </a:prstGeom>
          <a:noFill/>
        </p:spPr>
        <p:txBody>
          <a:bodyPr wrap="square" rtlCol="0">
            <a:spAutoFit/>
          </a:bodyPr>
          <a:lstStyle/>
          <a:p>
            <a:r>
              <a:rPr lang="en-US" dirty="0">
                <a:solidFill>
                  <a:schemeClr val="bg1"/>
                </a:solidFill>
              </a:rPr>
              <a:t>Paul taught that a Church member who “</a:t>
            </a:r>
            <a:r>
              <a:rPr lang="en-US" dirty="0" err="1">
                <a:solidFill>
                  <a:schemeClr val="bg1"/>
                </a:solidFill>
              </a:rPr>
              <a:t>walketh</a:t>
            </a:r>
            <a:r>
              <a:rPr lang="en-US" dirty="0">
                <a:solidFill>
                  <a:schemeClr val="bg1"/>
                </a:solidFill>
              </a:rPr>
              <a:t> disorderly”  was not to enjoy full association with the Church. </a:t>
            </a:r>
          </a:p>
          <a:p>
            <a:endParaRPr lang="en-US" dirty="0">
              <a:solidFill>
                <a:schemeClr val="bg1"/>
              </a:solidFill>
            </a:endParaRPr>
          </a:p>
          <a:p>
            <a:r>
              <a:rPr lang="en-US" dirty="0">
                <a:solidFill>
                  <a:schemeClr val="bg1"/>
                </a:solidFill>
              </a:rPr>
              <a:t>Paul was specifically speaking about people who refused to work and support themselves. </a:t>
            </a:r>
          </a:p>
          <a:p>
            <a:endParaRPr lang="en-US" dirty="0">
              <a:solidFill>
                <a:schemeClr val="bg1"/>
              </a:solidFill>
            </a:endParaRPr>
          </a:p>
          <a:p>
            <a:r>
              <a:rPr lang="en-US" dirty="0">
                <a:solidFill>
                  <a:schemeClr val="bg1"/>
                </a:solidFill>
              </a:rPr>
              <a:t>In our day Church members are encouraged not to associate with “disorderly” people who oppose the truth.</a:t>
            </a:r>
            <a:endParaRPr lang="en-US" dirty="0">
              <a:solidFill>
                <a:schemeClr val="bg1"/>
              </a:solidFill>
              <a:ea typeface="Anjelika Rose" pitchFamily="2" charset="0"/>
            </a:endParaRPr>
          </a:p>
          <a:p>
            <a:endParaRPr lang="en-US" dirty="0">
              <a:solidFill>
                <a:schemeClr val="bg1"/>
              </a:solidFill>
              <a:ea typeface="Anjelika Rose" pitchFamily="2" charset="0"/>
            </a:endParaRPr>
          </a:p>
        </p:txBody>
      </p:sp>
      <p:sp>
        <p:nvSpPr>
          <p:cNvPr id="7" name="TextBox 6"/>
          <p:cNvSpPr txBox="1"/>
          <p:nvPr/>
        </p:nvSpPr>
        <p:spPr>
          <a:xfrm>
            <a:off x="8153400" y="6519446"/>
            <a:ext cx="3962400" cy="338554"/>
          </a:xfrm>
          <a:prstGeom prst="rect">
            <a:avLst/>
          </a:prstGeom>
          <a:noFill/>
        </p:spPr>
        <p:txBody>
          <a:bodyPr wrap="square" rtlCol="0">
            <a:spAutoFit/>
          </a:bodyPr>
          <a:lstStyle/>
          <a:p>
            <a:pPr algn="r"/>
            <a:r>
              <a:rPr lang="en-US" sz="1600" dirty="0">
                <a:solidFill>
                  <a:schemeClr val="bg1"/>
                </a:solidFill>
                <a:ea typeface="Anjelika Rose" pitchFamily="2" charset="0"/>
              </a:rPr>
              <a:t>(1, 13)</a:t>
            </a:r>
          </a:p>
        </p:txBody>
      </p:sp>
      <p:sp>
        <p:nvSpPr>
          <p:cNvPr id="11" name="TextBox 10"/>
          <p:cNvSpPr txBox="1"/>
          <p:nvPr/>
        </p:nvSpPr>
        <p:spPr>
          <a:xfrm>
            <a:off x="-1" y="6488668"/>
            <a:ext cx="3032911" cy="369332"/>
          </a:xfrm>
          <a:prstGeom prst="rect">
            <a:avLst/>
          </a:prstGeom>
          <a:noFill/>
        </p:spPr>
        <p:txBody>
          <a:bodyPr wrap="square" rtlCol="0">
            <a:spAutoFit/>
          </a:bodyPr>
          <a:lstStyle/>
          <a:p>
            <a:r>
              <a:rPr lang="en-US" dirty="0">
                <a:solidFill>
                  <a:schemeClr val="bg1"/>
                </a:solidFill>
              </a:rPr>
              <a:t>2 Thessalonians 3:6-12</a:t>
            </a:r>
          </a:p>
        </p:txBody>
      </p:sp>
      <p:sp>
        <p:nvSpPr>
          <p:cNvPr id="3" name="Rectangle 2"/>
          <p:cNvSpPr/>
          <p:nvPr/>
        </p:nvSpPr>
        <p:spPr>
          <a:xfrm>
            <a:off x="4156363" y="4390891"/>
            <a:ext cx="7387937" cy="2031325"/>
          </a:xfrm>
          <a:prstGeom prst="rect">
            <a:avLst/>
          </a:prstGeom>
        </p:spPr>
        <p:txBody>
          <a:bodyPr wrap="square">
            <a:spAutoFit/>
          </a:bodyPr>
          <a:lstStyle/>
          <a:p>
            <a:r>
              <a:rPr lang="en-US" dirty="0">
                <a:solidFill>
                  <a:schemeClr val="bg1"/>
                </a:solidFill>
              </a:rPr>
              <a:t>“Enemies from within, traitors to the Cause, cultists who pervert the doctrines and practices which lead to salvation, often draw others away with them, and added souls lose their anticipated inheritance in the heavenly kingdom. When cultists and enemies become fixed in their opposition to the Church, and when they seek to convert others to their divisive positions, the course of wisdom is to avoid them, as Paul here directs, and to leave them in the Lord’s hands.”</a:t>
            </a:r>
            <a:endParaRPr lang="en-US" sz="2000" i="1" dirty="0">
              <a:solidFill>
                <a:schemeClr val="bg1"/>
              </a:solidFill>
              <a:ea typeface="Anjelika Rose"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673" y="136814"/>
            <a:ext cx="1087582" cy="1518083"/>
          </a:xfrm>
          <a:prstGeom prst="rect">
            <a:avLst/>
          </a:prstGeom>
        </p:spPr>
      </p:pic>
      <p:pic>
        <p:nvPicPr>
          <p:cNvPr id="1126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983" y="964191"/>
            <a:ext cx="4274469" cy="320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1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0"/>
            <a:ext cx="9144000" cy="769441"/>
          </a:xfrm>
          <a:prstGeom prst="rect">
            <a:avLst/>
          </a:prstGeom>
          <a:noFill/>
        </p:spPr>
        <p:txBody>
          <a:bodyPr wrap="square" rtlCol="0">
            <a:spAutoFit/>
          </a:bodyPr>
          <a:lstStyle/>
          <a:p>
            <a:pPr algn="ctr"/>
            <a:r>
              <a:rPr lang="en-US" sz="4400" dirty="0">
                <a:solidFill>
                  <a:schemeClr val="bg1"/>
                </a:solidFill>
                <a:latin typeface="Rockwell Condensed" panose="02060603050405020104" pitchFamily="18" charset="0"/>
                <a:ea typeface="Anjelika Rose" pitchFamily="2" charset="0"/>
              </a:rPr>
              <a:t>Self Reliant and Help Others</a:t>
            </a:r>
          </a:p>
        </p:txBody>
      </p:sp>
      <p:sp>
        <p:nvSpPr>
          <p:cNvPr id="6" name="TextBox 5"/>
          <p:cNvSpPr txBox="1"/>
          <p:nvPr/>
        </p:nvSpPr>
        <p:spPr>
          <a:xfrm>
            <a:off x="5999018" y="1641763"/>
            <a:ext cx="5555672" cy="3416320"/>
          </a:xfrm>
          <a:prstGeom prst="rect">
            <a:avLst/>
          </a:prstGeom>
          <a:noFill/>
        </p:spPr>
        <p:txBody>
          <a:bodyPr wrap="square" rtlCol="0">
            <a:spAutoFit/>
          </a:bodyPr>
          <a:lstStyle/>
          <a:p>
            <a:pPr fontAlgn="base"/>
            <a:r>
              <a:rPr lang="en-US" dirty="0">
                <a:solidFill>
                  <a:schemeClr val="bg1"/>
                </a:solidFill>
              </a:rPr>
              <a:t>“One of the blessings of work is developing self-reliance. When you are self-reliant, you use the blessings and abilities God has given you to care for yourself and your family and to find solutions for your own problems.</a:t>
            </a:r>
          </a:p>
          <a:p>
            <a:pPr fontAlgn="base"/>
            <a:endParaRPr lang="en-US" dirty="0">
              <a:solidFill>
                <a:schemeClr val="bg1"/>
              </a:solidFill>
            </a:endParaRPr>
          </a:p>
          <a:p>
            <a:pPr fontAlgn="base"/>
            <a:r>
              <a:rPr lang="en-US" dirty="0">
                <a:solidFill>
                  <a:schemeClr val="bg1"/>
                </a:solidFill>
              </a:rPr>
              <a:t> Self-reliance does not mean that you must be able to do all things on your own. To be truly self-reliant, you must learn how to work with others and turn to the Lord for His help and strength.</a:t>
            </a:r>
          </a:p>
          <a:p>
            <a:pPr fontAlgn="base"/>
            <a:endParaRPr lang="en-US" dirty="0">
              <a:solidFill>
                <a:schemeClr val="bg1"/>
              </a:solidFill>
            </a:endParaRPr>
          </a:p>
          <a:p>
            <a:pPr fontAlgn="base"/>
            <a:r>
              <a:rPr lang="en-US" dirty="0">
                <a:solidFill>
                  <a:schemeClr val="bg1"/>
                </a:solidFill>
              </a:rPr>
              <a:t>“Remember that God has a great work for you to do. He will bless you in your efforts to accomplish that work.”</a:t>
            </a:r>
            <a:endParaRPr lang="en-US" dirty="0">
              <a:solidFill>
                <a:schemeClr val="bg1"/>
              </a:solidFill>
              <a:ea typeface="Anjelika Rose" pitchFamily="2" charset="0"/>
            </a:endParaRPr>
          </a:p>
        </p:txBody>
      </p:sp>
      <p:sp>
        <p:nvSpPr>
          <p:cNvPr id="7" name="TextBox 6"/>
          <p:cNvSpPr txBox="1"/>
          <p:nvPr/>
        </p:nvSpPr>
        <p:spPr>
          <a:xfrm>
            <a:off x="8153400" y="6519446"/>
            <a:ext cx="3962400" cy="338554"/>
          </a:xfrm>
          <a:prstGeom prst="rect">
            <a:avLst/>
          </a:prstGeom>
          <a:noFill/>
        </p:spPr>
        <p:txBody>
          <a:bodyPr wrap="square" rtlCol="0">
            <a:spAutoFit/>
          </a:bodyPr>
          <a:lstStyle/>
          <a:p>
            <a:pPr algn="r"/>
            <a:r>
              <a:rPr lang="en-US" sz="1600" dirty="0">
                <a:solidFill>
                  <a:schemeClr val="bg1"/>
                </a:solidFill>
                <a:ea typeface="Anjelika Rose" pitchFamily="2" charset="0"/>
              </a:rPr>
              <a:t>(14)</a:t>
            </a:r>
          </a:p>
        </p:txBody>
      </p:sp>
      <p:sp>
        <p:nvSpPr>
          <p:cNvPr id="11" name="TextBox 10"/>
          <p:cNvSpPr txBox="1"/>
          <p:nvPr/>
        </p:nvSpPr>
        <p:spPr>
          <a:xfrm>
            <a:off x="-1" y="6488668"/>
            <a:ext cx="3032911" cy="369332"/>
          </a:xfrm>
          <a:prstGeom prst="rect">
            <a:avLst/>
          </a:prstGeom>
          <a:noFill/>
        </p:spPr>
        <p:txBody>
          <a:bodyPr wrap="square" rtlCol="0">
            <a:spAutoFit/>
          </a:bodyPr>
          <a:lstStyle/>
          <a:p>
            <a:r>
              <a:rPr lang="en-US" dirty="0">
                <a:solidFill>
                  <a:schemeClr val="bg1"/>
                </a:solidFill>
              </a:rPr>
              <a:t>2 Thessalonians 3:6-12</a:t>
            </a:r>
          </a:p>
        </p:txBody>
      </p:sp>
      <p:pic>
        <p:nvPicPr>
          <p:cNvPr id="1229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19" y="1402772"/>
            <a:ext cx="4977245" cy="373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94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0" y="0"/>
            <a:ext cx="9144000" cy="769441"/>
          </a:xfrm>
          <a:prstGeom prst="rect">
            <a:avLst/>
          </a:prstGeom>
          <a:noFill/>
        </p:spPr>
        <p:txBody>
          <a:bodyPr wrap="square" rtlCol="0">
            <a:spAutoFit/>
          </a:bodyPr>
          <a:lstStyle/>
          <a:p>
            <a:pPr algn="ctr"/>
            <a:r>
              <a:rPr lang="en-US" sz="4400" dirty="0">
                <a:solidFill>
                  <a:schemeClr val="bg1"/>
                </a:solidFill>
                <a:latin typeface="Rockwell Condensed" panose="02060603050405020104" pitchFamily="18" charset="0"/>
                <a:ea typeface="Anjelika Rose" pitchFamily="2" charset="0"/>
              </a:rPr>
              <a:t>Paul’s Last Words to the Thessalonians</a:t>
            </a:r>
          </a:p>
        </p:txBody>
      </p:sp>
      <p:sp>
        <p:nvSpPr>
          <p:cNvPr id="6" name="TextBox 5"/>
          <p:cNvSpPr txBox="1"/>
          <p:nvPr/>
        </p:nvSpPr>
        <p:spPr>
          <a:xfrm>
            <a:off x="5572990" y="1506681"/>
            <a:ext cx="6002482" cy="3539430"/>
          </a:xfrm>
          <a:prstGeom prst="rect">
            <a:avLst/>
          </a:prstGeom>
          <a:noFill/>
        </p:spPr>
        <p:txBody>
          <a:bodyPr wrap="square" rtlCol="0">
            <a:spAutoFit/>
          </a:bodyPr>
          <a:lstStyle/>
          <a:p>
            <a:pPr fontAlgn="base"/>
            <a:r>
              <a:rPr lang="en-US" sz="2800" dirty="0">
                <a:solidFill>
                  <a:schemeClr val="bg1"/>
                </a:solidFill>
              </a:rPr>
              <a:t>Paul concluded his epistle by counseling the Saints to discourage idleness and withdraw from idle and disruptive people. </a:t>
            </a:r>
          </a:p>
          <a:p>
            <a:pPr fontAlgn="base"/>
            <a:endParaRPr lang="en-US" sz="2800" dirty="0">
              <a:solidFill>
                <a:schemeClr val="bg1"/>
              </a:solidFill>
            </a:endParaRPr>
          </a:p>
          <a:p>
            <a:pPr fontAlgn="base"/>
            <a:r>
              <a:rPr lang="en-US" sz="2800" dirty="0">
                <a:solidFill>
                  <a:schemeClr val="bg1"/>
                </a:solidFill>
              </a:rPr>
              <a:t>However, the Saints were to not treat them as enemies but reprove them as brothers and sisters in the gospel.</a:t>
            </a:r>
            <a:endParaRPr lang="en-US" sz="2800" dirty="0">
              <a:solidFill>
                <a:schemeClr val="bg1"/>
              </a:solidFill>
              <a:ea typeface="Anjelika Rose" pitchFamily="2" charset="0"/>
            </a:endParaRPr>
          </a:p>
        </p:txBody>
      </p:sp>
      <p:sp>
        <p:nvSpPr>
          <p:cNvPr id="11" name="TextBox 10"/>
          <p:cNvSpPr txBox="1"/>
          <p:nvPr/>
        </p:nvSpPr>
        <p:spPr>
          <a:xfrm>
            <a:off x="-1" y="6488668"/>
            <a:ext cx="3032911" cy="369332"/>
          </a:xfrm>
          <a:prstGeom prst="rect">
            <a:avLst/>
          </a:prstGeom>
          <a:noFill/>
        </p:spPr>
        <p:txBody>
          <a:bodyPr wrap="square" rtlCol="0">
            <a:spAutoFit/>
          </a:bodyPr>
          <a:lstStyle/>
          <a:p>
            <a:r>
              <a:rPr lang="en-US" dirty="0">
                <a:solidFill>
                  <a:schemeClr val="bg1"/>
                </a:solidFill>
              </a:rPr>
              <a:t>2 Thessalonians 3:14-18</a:t>
            </a:r>
          </a:p>
        </p:txBody>
      </p:sp>
      <p:grpSp>
        <p:nvGrpSpPr>
          <p:cNvPr id="8" name="Group 7"/>
          <p:cNvGrpSpPr/>
          <p:nvPr/>
        </p:nvGrpSpPr>
        <p:grpSpPr>
          <a:xfrm>
            <a:off x="1937819" y="1887653"/>
            <a:ext cx="3050721" cy="2895600"/>
            <a:chOff x="1273520" y="3003488"/>
            <a:chExt cx="3050721" cy="2895600"/>
          </a:xfrm>
        </p:grpSpPr>
        <p:pic>
          <p:nvPicPr>
            <p:cNvPr id="9" name="Picture 2" descr="Image result for ancient rome"/>
            <p:cNvPicPr>
              <a:picLocks noChangeAspect="1" noChangeArrowheads="1"/>
            </p:cNvPicPr>
            <p:nvPr/>
          </p:nvPicPr>
          <p:blipFill rotWithShape="1">
            <a:blip r:embed="rId3">
              <a:extLst>
                <a:ext uri="{28A0092B-C50C-407E-A947-70E740481C1C}">
                  <a14:useLocalDpi xmlns:a14="http://schemas.microsoft.com/office/drawing/2010/main" val="0"/>
                </a:ext>
              </a:extLst>
            </a:blip>
            <a:srcRect l="2569" t="15992" r="62100" b="7228"/>
            <a:stretch/>
          </p:blipFill>
          <p:spPr bwMode="auto">
            <a:xfrm>
              <a:off x="1367073" y="3105339"/>
              <a:ext cx="2833735" cy="263455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273520" y="3003488"/>
              <a:ext cx="3050721" cy="2895600"/>
              <a:chOff x="304800" y="3429000"/>
              <a:chExt cx="3050721" cy="2895600"/>
            </a:xfrm>
          </p:grpSpPr>
          <p:grpSp>
            <p:nvGrpSpPr>
              <p:cNvPr id="13" name="Group 12"/>
              <p:cNvGrpSpPr/>
              <p:nvPr/>
            </p:nvGrpSpPr>
            <p:grpSpPr>
              <a:xfrm rot="2107423">
                <a:off x="1281104" y="3790950"/>
                <a:ext cx="376315" cy="879933"/>
                <a:chOff x="7696200" y="914400"/>
                <a:chExt cx="685800" cy="2438400"/>
              </a:xfrm>
            </p:grpSpPr>
            <p:sp>
              <p:nvSpPr>
                <p:cNvPr id="45" name="Moon 4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19262140" flipH="1">
                <a:off x="1950772" y="3835879"/>
                <a:ext cx="376315" cy="801380"/>
                <a:chOff x="7696200" y="914400"/>
                <a:chExt cx="685800" cy="2438400"/>
              </a:xfrm>
            </p:grpSpPr>
            <p:sp>
              <p:nvSpPr>
                <p:cNvPr id="41" name="Moon 4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rapezoid 14"/>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lay 23"/>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7"/>
              <p:cNvGrpSpPr/>
              <p:nvPr/>
            </p:nvGrpSpPr>
            <p:grpSpPr>
              <a:xfrm>
                <a:off x="2028864" y="5256478"/>
                <a:ext cx="248519" cy="434702"/>
                <a:chOff x="2438400" y="402137"/>
                <a:chExt cx="2514600" cy="4398463"/>
              </a:xfrm>
            </p:grpSpPr>
            <p:sp>
              <p:nvSpPr>
                <p:cNvPr id="3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Wave 3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ame 3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4549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278642"/>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Suggested Hymn: #3 </a:t>
            </a:r>
            <a:r>
              <a:rPr lang="en-US" sz="1600" i="1" dirty="0">
                <a:solidFill>
                  <a:schemeClr val="bg1"/>
                </a:solidFill>
              </a:rPr>
              <a:t>Now Let Us Rejoice</a:t>
            </a:r>
          </a:p>
          <a:p>
            <a:endParaRPr lang="en-US" sz="1600" dirty="0">
              <a:solidFill>
                <a:schemeClr val="bg1"/>
              </a:solidFill>
            </a:endParaRPr>
          </a:p>
          <a:p>
            <a:endParaRPr lang="en-US" sz="1600" i="1" dirty="0">
              <a:solidFill>
                <a:schemeClr val="bg1"/>
              </a:solidFill>
            </a:endParaRPr>
          </a:p>
          <a:p>
            <a:r>
              <a:rPr lang="en-US" sz="1600" i="1" dirty="0">
                <a:solidFill>
                  <a:schemeClr val="bg1"/>
                </a:solidFill>
              </a:rPr>
              <a:t>Video: </a:t>
            </a:r>
          </a:p>
          <a:p>
            <a:r>
              <a:rPr lang="en-US" sz="1600" b="1" dirty="0">
                <a:solidFill>
                  <a:schemeClr val="bg1"/>
                </a:solidFill>
              </a:rPr>
              <a:t>The Cost—and Blessings—of Discipleship</a:t>
            </a:r>
            <a:r>
              <a:rPr lang="en-US" sz="1600" dirty="0">
                <a:solidFill>
                  <a:schemeClr val="bg1"/>
                </a:solidFill>
              </a:rPr>
              <a:t> (2:06)</a:t>
            </a:r>
            <a:endParaRPr lang="en-US" sz="1600" i="1" dirty="0">
              <a:solidFill>
                <a:schemeClr val="bg1"/>
              </a:solidFill>
            </a:endParaRPr>
          </a:p>
          <a:p>
            <a:endParaRPr lang="en-US" sz="1600" b="0" i="1" u="none" strike="noStrike" dirty="0">
              <a:solidFill>
                <a:schemeClr val="bg1"/>
              </a:solidFill>
              <a:effectLst/>
            </a:endParaRPr>
          </a:p>
          <a:p>
            <a:pPr marL="342900" indent="-342900">
              <a:buFontTx/>
              <a:buAutoNum type="arabicPeriod"/>
            </a:pPr>
            <a:endParaRPr lang="en-US" sz="1600" dirty="0">
              <a:solidFill>
                <a:schemeClr val="bg1"/>
              </a:solidFill>
            </a:endParaRPr>
          </a:p>
          <a:p>
            <a:pPr marL="342900" indent="-342900">
              <a:buFontTx/>
              <a:buAutoNum type="arabicPeriod"/>
            </a:pPr>
            <a:r>
              <a:rPr lang="en-US" sz="1600" dirty="0">
                <a:solidFill>
                  <a:schemeClr val="bg1"/>
                </a:solidFill>
              </a:rPr>
              <a:t>New Testament Institute Student Manual Chapter 46</a:t>
            </a:r>
          </a:p>
          <a:p>
            <a:pPr marL="342900" indent="-342900">
              <a:buFontTx/>
              <a:buAutoNum type="arabicPeriod"/>
            </a:pPr>
            <a:r>
              <a:rPr lang="en-US" sz="1600" dirty="0">
                <a:solidFill>
                  <a:schemeClr val="bg1"/>
                </a:solidFill>
              </a:rPr>
              <a:t>Elder Jeffrey R. Holland (“The Cost—and Blessings—of Discipleship,”</a:t>
            </a:r>
            <a:r>
              <a:rPr lang="en-US" sz="1600" i="1" dirty="0">
                <a:solidFill>
                  <a:schemeClr val="bg1"/>
                </a:solidFill>
              </a:rPr>
              <a:t> Ensign</a:t>
            </a:r>
            <a:r>
              <a:rPr lang="en-US" sz="1600" dirty="0">
                <a:solidFill>
                  <a:schemeClr val="bg1"/>
                </a:solidFill>
              </a:rPr>
              <a:t> or </a:t>
            </a:r>
            <a:r>
              <a:rPr lang="en-US" sz="1600" i="1" dirty="0">
                <a:solidFill>
                  <a:schemeClr val="bg1"/>
                </a:solidFill>
              </a:rPr>
              <a:t>Liahona, </a:t>
            </a:r>
            <a:r>
              <a:rPr lang="en-US" sz="1600" dirty="0">
                <a:solidFill>
                  <a:schemeClr val="bg1"/>
                </a:solidFill>
              </a:rPr>
              <a:t>May 2014, 6).</a:t>
            </a:r>
          </a:p>
          <a:p>
            <a:pPr marL="342900" indent="-342900">
              <a:buFontTx/>
              <a:buAutoNum type="arabicPeriod"/>
            </a:pPr>
            <a:r>
              <a:rPr lang="en-US" sz="1600" dirty="0">
                <a:solidFill>
                  <a:schemeClr val="bg1"/>
                </a:solidFill>
              </a:rPr>
              <a:t>President Thomas S. Monson (“Be Strong and of a Good Courage,” </a:t>
            </a:r>
            <a:r>
              <a:rPr lang="en-US" sz="1600" i="1" dirty="0">
                <a:solidFill>
                  <a:schemeClr val="bg1"/>
                </a:solidFill>
              </a:rPr>
              <a:t>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2014, 69).</a:t>
            </a:r>
          </a:p>
          <a:p>
            <a:pPr marL="342900" indent="-342900">
              <a:buFontTx/>
              <a:buAutoNum type="arabicPeriod"/>
            </a:pPr>
            <a:r>
              <a:rPr lang="en-US" sz="1600" dirty="0">
                <a:solidFill>
                  <a:schemeClr val="bg1"/>
                </a:solidFill>
              </a:rPr>
              <a:t>David A. Edwards The Do’s and Don’ts of Defending Your Beliefs Youth Article</a:t>
            </a:r>
          </a:p>
          <a:p>
            <a:pPr marL="342900" indent="-342900">
              <a:buFontTx/>
              <a:buAutoNum type="arabicPeriod"/>
            </a:pPr>
            <a:r>
              <a:rPr lang="en-US" sz="1600" dirty="0">
                <a:solidFill>
                  <a:schemeClr val="bg1"/>
                </a:solidFill>
              </a:rPr>
              <a:t>President Dieter F. Uchtdorf  (“Continue in Patience,”</a:t>
            </a:r>
            <a:r>
              <a:rPr lang="en-US" sz="1600" i="1" dirty="0">
                <a:solidFill>
                  <a:schemeClr val="bg1"/>
                </a:solidFill>
              </a:rPr>
              <a:t> Ensign</a:t>
            </a:r>
            <a:r>
              <a:rPr lang="en-US" sz="1600" dirty="0">
                <a:solidFill>
                  <a:schemeClr val="bg1"/>
                </a:solidFill>
              </a:rPr>
              <a:t> or </a:t>
            </a:r>
            <a:r>
              <a:rPr lang="en-US" sz="1600" i="1" dirty="0">
                <a:solidFill>
                  <a:schemeClr val="bg1"/>
                </a:solidFill>
              </a:rPr>
              <a:t>Liahona,</a:t>
            </a:r>
            <a:r>
              <a:rPr lang="en-US" sz="1600" dirty="0">
                <a:solidFill>
                  <a:schemeClr val="bg1"/>
                </a:solidFill>
              </a:rPr>
              <a:t> May 2010, 57).</a:t>
            </a:r>
          </a:p>
          <a:p>
            <a:pPr marL="342900" indent="-342900">
              <a:buFontTx/>
              <a:buAutoNum type="arabicPeriod"/>
            </a:pPr>
            <a:r>
              <a:rPr lang="en-US" sz="1600" dirty="0">
                <a:solidFill>
                  <a:schemeClr val="bg1"/>
                </a:solidFill>
              </a:rPr>
              <a:t>Joseph Fielding McConkie and Robert L. Millet, </a:t>
            </a:r>
            <a:r>
              <a:rPr lang="en-US" sz="1600" i="1" dirty="0">
                <a:solidFill>
                  <a:schemeClr val="bg1"/>
                </a:solidFill>
              </a:rPr>
              <a:t>Doctrinal Commentary on the Book of Mormon, </a:t>
            </a:r>
            <a:r>
              <a:rPr lang="en-US" sz="1600" dirty="0">
                <a:solidFill>
                  <a:schemeClr val="bg1"/>
                </a:solidFill>
              </a:rPr>
              <a:t>4 vols. [Salt Lake City: </a:t>
            </a:r>
            <a:r>
              <a:rPr lang="en-US" sz="1600" dirty="0" err="1">
                <a:solidFill>
                  <a:schemeClr val="bg1"/>
                </a:solidFill>
              </a:rPr>
              <a:t>Bookcraft</a:t>
            </a:r>
            <a:r>
              <a:rPr lang="en-US" sz="1600" dirty="0">
                <a:solidFill>
                  <a:schemeClr val="bg1"/>
                </a:solidFill>
              </a:rPr>
              <a:t>, 1987-1992], 2: 268.</a:t>
            </a:r>
          </a:p>
          <a:p>
            <a:pPr marL="342900" indent="-342900">
              <a:buFontTx/>
              <a:buAutoNum type="arabicPeriod"/>
            </a:pPr>
            <a:r>
              <a:rPr lang="en-US" sz="1600" dirty="0">
                <a:solidFill>
                  <a:schemeClr val="bg1"/>
                </a:solidFill>
              </a:rPr>
              <a:t>Elder Bruce R. McConkie (</a:t>
            </a:r>
            <a:r>
              <a:rPr lang="en-US" sz="1600" i="1" dirty="0">
                <a:solidFill>
                  <a:schemeClr val="bg1"/>
                </a:solidFill>
              </a:rPr>
              <a:t>The Millennial Messiah: The Second Coming of the Son of Man</a:t>
            </a:r>
            <a:r>
              <a:rPr lang="en-US" sz="1600" dirty="0">
                <a:solidFill>
                  <a:schemeClr val="bg1"/>
                </a:solidFill>
              </a:rPr>
              <a:t> [Salt Lake City: Deseret Book Co., 1982], 525-526.)</a:t>
            </a:r>
          </a:p>
          <a:p>
            <a:pPr marL="342900" indent="-342900">
              <a:buFontTx/>
              <a:buAutoNum type="arabicPeriod"/>
            </a:pPr>
            <a:r>
              <a:rPr lang="en-US" sz="1600" dirty="0">
                <a:solidFill>
                  <a:schemeClr val="bg1"/>
                </a:solidFill>
              </a:rPr>
              <a:t>Sterling W. Sill (</a:t>
            </a:r>
            <a:r>
              <a:rPr lang="en-US" sz="1600" i="1" dirty="0">
                <a:solidFill>
                  <a:schemeClr val="bg1"/>
                </a:solidFill>
              </a:rPr>
              <a:t>Conference Report, April 1966</a:t>
            </a:r>
            <a:r>
              <a:rPr lang="en-US" sz="1600" dirty="0">
                <a:solidFill>
                  <a:schemeClr val="bg1"/>
                </a:solidFill>
              </a:rPr>
              <a:t>, First Day-Morning Meeting 20.)</a:t>
            </a:r>
          </a:p>
          <a:p>
            <a:pPr marL="342900" indent="-342900">
              <a:buFontTx/>
              <a:buAutoNum type="arabicPeriod"/>
            </a:pPr>
            <a:r>
              <a:rPr lang="en-US" sz="1600" dirty="0">
                <a:solidFill>
                  <a:schemeClr val="bg1"/>
                </a:solidFill>
              </a:rPr>
              <a:t>President Boyd K. Packer (“To Be Learned Is Good If … ,”</a:t>
            </a:r>
            <a:r>
              <a:rPr lang="en-US" sz="1600" i="1" dirty="0">
                <a:solidFill>
                  <a:schemeClr val="bg1"/>
                </a:solidFill>
              </a:rPr>
              <a:t> Ensign,</a:t>
            </a:r>
            <a:r>
              <a:rPr lang="en-US" sz="1600" dirty="0">
                <a:solidFill>
                  <a:schemeClr val="bg1"/>
                </a:solidFill>
              </a:rPr>
              <a:t> Nov. 1992, 73).</a:t>
            </a:r>
          </a:p>
          <a:p>
            <a:pPr marL="342900" indent="-342900">
              <a:buFontTx/>
              <a:buAutoNum type="arabicPeriod"/>
            </a:pPr>
            <a:r>
              <a:rPr lang="en-US" sz="1600" i="1" dirty="0">
                <a:solidFill>
                  <a:schemeClr val="bg1"/>
                </a:solidFill>
              </a:rPr>
              <a:t>Preach My Gospel: A Guide to Missionary Service</a:t>
            </a:r>
            <a:r>
              <a:rPr lang="en-US" sz="1600" dirty="0">
                <a:solidFill>
                  <a:schemeClr val="bg1"/>
                </a:solidFill>
              </a:rPr>
              <a:t>[2004], 35).</a:t>
            </a:r>
          </a:p>
          <a:p>
            <a:pPr marL="342900" indent="-342900">
              <a:buFontTx/>
              <a:buAutoNum type="arabicPeriod"/>
            </a:pPr>
            <a:r>
              <a:rPr lang="en-US" sz="1600" dirty="0">
                <a:solidFill>
                  <a:schemeClr val="bg1"/>
                </a:solidFill>
                <a:ea typeface="Anjelika Rose" pitchFamily="2" charset="0"/>
              </a:rPr>
              <a:t>Joseph Fielding Smith “Doctrines of Salvation’ vol. 3 pg. 34-35</a:t>
            </a:r>
          </a:p>
          <a:p>
            <a:pPr marL="342900" indent="-342900">
              <a:buFontTx/>
              <a:buAutoNum type="arabicPeriod"/>
            </a:pPr>
            <a:r>
              <a:rPr lang="en-US" sz="1600" dirty="0">
                <a:solidFill>
                  <a:schemeClr val="bg1"/>
                </a:solidFill>
                <a:ea typeface="Anjelika Rose" pitchFamily="2" charset="0"/>
              </a:rPr>
              <a:t>Tad R. Callister “The Inevitable Apostasy” Contents</a:t>
            </a:r>
          </a:p>
          <a:p>
            <a:pPr marL="342900" indent="-342900">
              <a:buFontTx/>
              <a:buAutoNum type="arabicPeriod"/>
            </a:pPr>
            <a:r>
              <a:rPr lang="en-US" sz="1600" dirty="0">
                <a:solidFill>
                  <a:schemeClr val="bg1"/>
                </a:solidFill>
              </a:rPr>
              <a:t>Elder Bruce R. McConkie (</a:t>
            </a:r>
            <a:r>
              <a:rPr lang="en-US" sz="1600" i="1" dirty="0">
                <a:solidFill>
                  <a:schemeClr val="bg1"/>
                </a:solidFill>
              </a:rPr>
              <a:t>Doctrinal New Testament Commentary,</a:t>
            </a:r>
            <a:r>
              <a:rPr lang="en-US" sz="1600" dirty="0">
                <a:solidFill>
                  <a:schemeClr val="bg1"/>
                </a:solidFill>
              </a:rPr>
              <a:t> 3:66; see also the commentary for Matthew 5:29–30).</a:t>
            </a:r>
          </a:p>
          <a:p>
            <a:pPr marL="342900" indent="-342900">
              <a:buFontTx/>
              <a:buAutoNum type="arabicPeriod"/>
            </a:pPr>
            <a:r>
              <a:rPr lang="en-US" sz="1600" i="1" dirty="0">
                <a:solidFill>
                  <a:schemeClr val="bg1"/>
                </a:solidFill>
              </a:rPr>
              <a:t>For the Strength of Youth</a:t>
            </a:r>
            <a:r>
              <a:rPr lang="en-US" sz="1600" dirty="0">
                <a:solidFill>
                  <a:schemeClr val="bg1"/>
                </a:solidFill>
              </a:rPr>
              <a:t> [booklet, 2011], 41).</a:t>
            </a:r>
          </a:p>
          <a:p>
            <a:pPr marL="342900" indent="-342900">
              <a:buFontTx/>
              <a:buAutoNum type="arabicPeriod"/>
            </a:pPr>
            <a:endParaRPr lang="en-US" i="1" dirty="0">
              <a:solidFill>
                <a:schemeClr val="bg1"/>
              </a:solidFill>
            </a:endParaRPr>
          </a:p>
        </p:txBody>
      </p:sp>
      <p:grpSp>
        <p:nvGrpSpPr>
          <p:cNvPr id="2" name="Group 7"/>
          <p:cNvGrpSpPr/>
          <p:nvPr/>
        </p:nvGrpSpPr>
        <p:grpSpPr>
          <a:xfrm>
            <a:off x="4595776" y="967877"/>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79BCC317-CA92-40C6-8C2F-C2ED0288F2DA}"/>
              </a:ext>
            </a:extLst>
          </p:cNvPr>
          <p:cNvSpPr>
            <a:spLocks noGrp="1"/>
          </p:cNvSpPr>
          <p:nvPr/>
        </p:nvSpPr>
        <p:spPr>
          <a:xfrm>
            <a:off x="150619" y="640593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90698149"/>
              </p:ext>
            </p:extLst>
          </p:nvPr>
        </p:nvGraphicFramePr>
        <p:xfrm>
          <a:off x="99588" y="90535"/>
          <a:ext cx="4780230" cy="2762250"/>
        </p:xfrm>
        <a:graphic>
          <a:graphicData uri="http://schemas.openxmlformats.org/drawingml/2006/table">
            <a:tbl>
              <a:tblPr firstRow="1" bandRow="1">
                <a:tableStyleId>{5940675A-B579-460E-94D1-54222C63F5DA}</a:tableStyleId>
              </a:tblPr>
              <a:tblGrid>
                <a:gridCol w="2390115">
                  <a:extLst>
                    <a:ext uri="{9D8B030D-6E8A-4147-A177-3AD203B41FA5}">
                      <a16:colId xmlns:a16="http://schemas.microsoft.com/office/drawing/2014/main" val="3815724195"/>
                    </a:ext>
                  </a:extLst>
                </a:gridCol>
                <a:gridCol w="2390115">
                  <a:extLst>
                    <a:ext uri="{9D8B030D-6E8A-4147-A177-3AD203B41FA5}">
                      <a16:colId xmlns:a16="http://schemas.microsoft.com/office/drawing/2014/main" val="3481700596"/>
                    </a:ext>
                  </a:extLst>
                </a:gridCol>
              </a:tblGrid>
              <a:tr h="228378">
                <a:tc gridSpan="2">
                  <a:txBody>
                    <a:bodyPr/>
                    <a:lstStyle/>
                    <a:p>
                      <a:pPr algn="ctr" fontAlgn="base"/>
                      <a:r>
                        <a:rPr lang="en-US" sz="1200" b="0" i="0" kern="1200" cap="all" dirty="0">
                          <a:solidFill>
                            <a:schemeClr val="tx1"/>
                          </a:solidFill>
                          <a:effectLst/>
                          <a:latin typeface="+mn-lt"/>
                          <a:ea typeface="+mn-ea"/>
                          <a:cs typeface="+mn-cs"/>
                        </a:rPr>
                        <a:t>WRITTEN FROM CORINTH DURING PAUL’S SECOND MISSIONARY JOURNEY 2 THESSALONIANS</a:t>
                      </a:r>
                      <a:endParaRPr lang="en-US" sz="1200" dirty="0">
                        <a:solidFill>
                          <a:srgbClr val="434444"/>
                        </a:solidFill>
                        <a:effectLst/>
                      </a:endParaRP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228378">
                <a:tc>
                  <a:txBody>
                    <a:bodyPr/>
                    <a:lstStyle/>
                    <a:p>
                      <a:pPr algn="l" fontAlgn="base"/>
                      <a:r>
                        <a:rPr lang="en-US" sz="1200" dirty="0">
                          <a:solidFill>
                            <a:srgbClr val="434444"/>
                          </a:solidFill>
                          <a:effectLst/>
                        </a:rPr>
                        <a:t>Ungodly Damned at Second Coming</a:t>
                      </a:r>
                    </a:p>
                  </a:txBody>
                  <a:tcPr marL="95250" marR="95250" marT="66675" marB="66675" anchor="ctr"/>
                </a:tc>
                <a:tc>
                  <a:txBody>
                    <a:bodyPr/>
                    <a:lstStyle/>
                    <a:p>
                      <a:pPr algn="l" fontAlgn="base"/>
                      <a:r>
                        <a:rPr lang="en-US" sz="1200" dirty="0">
                          <a:solidFill>
                            <a:srgbClr val="434444"/>
                          </a:solidFill>
                          <a:effectLst/>
                        </a:rPr>
                        <a:t>1:1–12</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a:solidFill>
                            <a:srgbClr val="434444"/>
                          </a:solidFill>
                          <a:effectLst/>
                        </a:rPr>
                        <a:t>Apostasy to Precede Second Coming</a:t>
                      </a:r>
                    </a:p>
                  </a:txBody>
                  <a:tcPr marL="95250" marR="95250" marT="66675" marB="66675" anchor="ctr"/>
                </a:tc>
                <a:tc>
                  <a:txBody>
                    <a:bodyPr/>
                    <a:lstStyle/>
                    <a:p>
                      <a:pPr algn="l" fontAlgn="base"/>
                      <a:r>
                        <a:rPr lang="en-US" sz="1200">
                          <a:solidFill>
                            <a:srgbClr val="434444"/>
                          </a:solidFill>
                          <a:effectLst/>
                        </a:rPr>
                        <a:t>2:1–12</a:t>
                      </a:r>
                    </a:p>
                  </a:txBody>
                  <a:tcPr marL="95250" marR="95250" marT="66675" marB="66675" anchor="ctr"/>
                </a:tc>
                <a:extLst>
                  <a:ext uri="{0D108BD9-81ED-4DB2-BD59-A6C34878D82A}">
                    <a16:rowId xmlns:a16="http://schemas.microsoft.com/office/drawing/2014/main" val="1840552135"/>
                  </a:ext>
                </a:extLst>
              </a:tr>
              <a:tr h="228378">
                <a:tc>
                  <a:txBody>
                    <a:bodyPr/>
                    <a:lstStyle/>
                    <a:p>
                      <a:pPr algn="l" fontAlgn="base"/>
                      <a:r>
                        <a:rPr lang="en-US" sz="1200">
                          <a:solidFill>
                            <a:srgbClr val="434444"/>
                          </a:solidFill>
                          <a:effectLst/>
                        </a:rPr>
                        <a:t>Persevere for Eternal Glory</a:t>
                      </a:r>
                    </a:p>
                  </a:txBody>
                  <a:tcPr marL="95250" marR="95250" marT="66675" marB="66675" anchor="ctr"/>
                </a:tc>
                <a:tc>
                  <a:txBody>
                    <a:bodyPr/>
                    <a:lstStyle/>
                    <a:p>
                      <a:pPr algn="l" fontAlgn="base"/>
                      <a:r>
                        <a:rPr lang="en-US" sz="1200">
                          <a:solidFill>
                            <a:srgbClr val="434444"/>
                          </a:solidFill>
                          <a:effectLst/>
                        </a:rPr>
                        <a:t>2:13–17</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Pray for Triumph of the Gospel</a:t>
                      </a:r>
                    </a:p>
                  </a:txBody>
                  <a:tcPr marL="95250" marR="95250" marT="66675" marB="66675" anchor="ctr"/>
                </a:tc>
                <a:tc>
                  <a:txBody>
                    <a:bodyPr/>
                    <a:lstStyle/>
                    <a:p>
                      <a:pPr algn="l" fontAlgn="base"/>
                      <a:r>
                        <a:rPr lang="en-US" sz="1200">
                          <a:solidFill>
                            <a:srgbClr val="434444"/>
                          </a:solidFill>
                          <a:effectLst/>
                        </a:rPr>
                        <a:t>3:1–5</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sz="1200">
                          <a:solidFill>
                            <a:srgbClr val="434444"/>
                          </a:solidFill>
                          <a:effectLst/>
                        </a:rPr>
                        <a:t>Withdraw from Apostates</a:t>
                      </a:r>
                    </a:p>
                  </a:txBody>
                  <a:tcPr marL="95250" marR="95250" marT="66675" marB="66675" anchor="ctr"/>
                </a:tc>
                <a:tc>
                  <a:txBody>
                    <a:bodyPr/>
                    <a:lstStyle/>
                    <a:p>
                      <a:pPr algn="l" fontAlgn="base"/>
                      <a:r>
                        <a:rPr lang="en-US" sz="1200">
                          <a:solidFill>
                            <a:srgbClr val="434444"/>
                          </a:solidFill>
                          <a:effectLst/>
                        </a:rPr>
                        <a:t>3:6</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sz="1200">
                          <a:solidFill>
                            <a:srgbClr val="434444"/>
                          </a:solidFill>
                          <a:effectLst/>
                        </a:rPr>
                        <a:t>Stand Against Idleness</a:t>
                      </a:r>
                    </a:p>
                  </a:txBody>
                  <a:tcPr marL="95250" marR="95250" marT="66675" marB="66675" anchor="ctr"/>
                </a:tc>
                <a:tc>
                  <a:txBody>
                    <a:bodyPr/>
                    <a:lstStyle/>
                    <a:p>
                      <a:pPr algn="l" fontAlgn="base"/>
                      <a:r>
                        <a:rPr lang="en-US" sz="1200" dirty="0">
                          <a:solidFill>
                            <a:srgbClr val="434444"/>
                          </a:solidFill>
                          <a:effectLst/>
                        </a:rPr>
                        <a:t>3:7–18</a:t>
                      </a:r>
                    </a:p>
                  </a:txBody>
                  <a:tcPr marL="95250" marR="95250" marT="66675" marB="66675" anchor="ctr"/>
                </a:tc>
                <a:extLst>
                  <a:ext uri="{0D108BD9-81ED-4DB2-BD59-A6C34878D82A}">
                    <a16:rowId xmlns:a16="http://schemas.microsoft.com/office/drawing/2014/main" val="3692654622"/>
                  </a:ext>
                </a:extLst>
              </a:tr>
            </a:tbl>
          </a:graphicData>
        </a:graphic>
      </p:graphicFrame>
      <p:sp>
        <p:nvSpPr>
          <p:cNvPr id="3" name="TextBox 2"/>
          <p:cNvSpPr txBox="1"/>
          <p:nvPr/>
        </p:nvSpPr>
        <p:spPr>
          <a:xfrm>
            <a:off x="0" y="2839375"/>
            <a:ext cx="5540721" cy="246221"/>
          </a:xfrm>
          <a:prstGeom prst="rect">
            <a:avLst/>
          </a:prstGeom>
          <a:noFill/>
        </p:spPr>
        <p:txBody>
          <a:bodyPr wrap="square" rtlCol="0">
            <a:spAutoFit/>
          </a:bodyPr>
          <a:lstStyle/>
          <a:p>
            <a:r>
              <a:rPr lang="en-US" sz="1000" dirty="0"/>
              <a:t>Life and Teachings of Jesus and His Apostles Chapter 33</a:t>
            </a:r>
          </a:p>
        </p:txBody>
      </p:sp>
      <p:sp>
        <p:nvSpPr>
          <p:cNvPr id="4" name="Rectangle 3"/>
          <p:cNvSpPr/>
          <p:nvPr/>
        </p:nvSpPr>
        <p:spPr>
          <a:xfrm>
            <a:off x="0" y="3939466"/>
            <a:ext cx="4879818" cy="2677656"/>
          </a:xfrm>
          <a:prstGeom prst="rect">
            <a:avLst/>
          </a:prstGeom>
          <a:ln>
            <a:solidFill>
              <a:schemeClr val="tx1"/>
            </a:solidFill>
          </a:ln>
        </p:spPr>
        <p:txBody>
          <a:bodyPr wrap="square">
            <a:spAutoFit/>
          </a:bodyPr>
          <a:lstStyle/>
          <a:p>
            <a:r>
              <a:rPr lang="en-US" sz="1200" b="1" dirty="0">
                <a:solidFill>
                  <a:srgbClr val="2F393A"/>
                </a:solidFill>
              </a:rPr>
              <a:t>Defending Your Faith:</a:t>
            </a:r>
          </a:p>
          <a:p>
            <a:pPr fontAlgn="base"/>
            <a:r>
              <a:rPr lang="en-US" sz="1200" dirty="0">
                <a:solidFill>
                  <a:srgbClr val="2F393A"/>
                </a:solidFill>
              </a:rPr>
              <a:t>Heavenly Father has given you the gift of the Holy Ghost, and you should take advantage of this gift. This doesn’t mean reason and logic can’t be inspired or confirmed by the Spirit; it just means that you should rely on the Spirit to guide your defense of your faith. Bear testimony by the Spirit. That’s the Lord’s way. </a:t>
            </a:r>
          </a:p>
          <a:p>
            <a:pPr fontAlgn="base"/>
            <a:r>
              <a:rPr lang="en-US" sz="1200" dirty="0">
                <a:solidFill>
                  <a:srgbClr val="2F393A"/>
                </a:solidFill>
              </a:rPr>
              <a:t>The point here is not that you should avoid any discussion in which people have differing points of view. Rather, it has to do with your intent as well as the emotions involved. We should seek understanding and try to persuade with meekness, not just score points and prove we’re right and someone else is wrong. A discussion where people are getting really worked up and angry is one you should either try to soften or simply avoid. David A. Edwards </a:t>
            </a:r>
            <a:r>
              <a:rPr lang="en-US" sz="1200" dirty="0"/>
              <a:t>The Do’s and Don’ts of Defending Your Beliefs Youth Article</a:t>
            </a:r>
            <a:r>
              <a:rPr lang="en-US" sz="1200" cap="all" dirty="0"/>
              <a:t> </a:t>
            </a:r>
            <a:endParaRPr lang="en-US" sz="1200" dirty="0"/>
          </a:p>
          <a:p>
            <a:endParaRPr lang="en-US" sz="1200" dirty="0"/>
          </a:p>
        </p:txBody>
      </p:sp>
      <p:sp>
        <p:nvSpPr>
          <p:cNvPr id="5" name="Rectangle 4"/>
          <p:cNvSpPr/>
          <p:nvPr/>
        </p:nvSpPr>
        <p:spPr>
          <a:xfrm>
            <a:off x="0" y="3119196"/>
            <a:ext cx="4861711" cy="830997"/>
          </a:xfrm>
          <a:prstGeom prst="rect">
            <a:avLst/>
          </a:prstGeom>
          <a:ln>
            <a:solidFill>
              <a:schemeClr val="tx1"/>
            </a:solidFill>
          </a:ln>
        </p:spPr>
        <p:txBody>
          <a:bodyPr wrap="square">
            <a:spAutoFit/>
          </a:bodyPr>
          <a:lstStyle/>
          <a:p>
            <a:r>
              <a:rPr lang="en-US" sz="1200" b="1" dirty="0">
                <a:latin typeface="Open Sans"/>
              </a:rPr>
              <a:t>The subscription note </a:t>
            </a:r>
            <a:r>
              <a:rPr lang="en-US" sz="1200" dirty="0">
                <a:latin typeface="Open Sans"/>
              </a:rPr>
              <a:t>found immediately after 2 Thessalonians 3:18 in some versions of the Bible was added to the text by copyists long after Paul’s day, and it incorrectly states that the Second Epistle to the Thessalonians was written from Athens. (1)</a:t>
            </a:r>
            <a:endParaRPr lang="en-US" sz="1200" dirty="0"/>
          </a:p>
        </p:txBody>
      </p:sp>
      <p:sp>
        <p:nvSpPr>
          <p:cNvPr id="6" name="Rectangle 5"/>
          <p:cNvSpPr/>
          <p:nvPr/>
        </p:nvSpPr>
        <p:spPr>
          <a:xfrm>
            <a:off x="4876800" y="0"/>
            <a:ext cx="7315200" cy="3231654"/>
          </a:xfrm>
          <a:prstGeom prst="rect">
            <a:avLst/>
          </a:prstGeom>
          <a:ln>
            <a:solidFill>
              <a:schemeClr val="tx1"/>
            </a:solidFill>
          </a:ln>
        </p:spPr>
        <p:txBody>
          <a:bodyPr wrap="square">
            <a:spAutoFit/>
          </a:bodyPr>
          <a:lstStyle/>
          <a:p>
            <a:r>
              <a:rPr lang="en-US" sz="1200" b="1" dirty="0"/>
              <a:t>Something of Interest:</a:t>
            </a:r>
          </a:p>
          <a:p>
            <a:r>
              <a:rPr lang="en-US" sz="1200" dirty="0"/>
              <a:t>In a perfect world, people win arguments through the use of logic, facts, and better information. In reality, most people are pretty terrible at using logic, facts, and information. People make decisions from a place of emotion. We know this because if the emotional centers of a person's brain are damaged, they become incapable of making even the most basic decisions. </a:t>
            </a:r>
          </a:p>
          <a:p>
            <a:r>
              <a:rPr lang="en-US" sz="1200" dirty="0"/>
              <a:t>Arguments are inherently emotional interactions where the goal is winning, and if we have learned anything from sports it's that people will do anything to win. They will dope, cheat, break people’s legs, deflate footballs, and any number of other stupid, harmful, or ridiculous things to be declared the victor. This is why sports have refs, debates have moderators, and courtrooms have judges. </a:t>
            </a:r>
          </a:p>
          <a:p>
            <a:r>
              <a:rPr lang="en-US" sz="1200" dirty="0">
                <a:solidFill>
                  <a:srgbClr val="353435"/>
                </a:solidFill>
                <a:latin typeface="Abadi" panose="020B0604020104020204" pitchFamily="34" charset="0"/>
              </a:rPr>
              <a:t>The desire to win will be so tempting to some people they will even engage in unethical behavior. These people will use almost anything they can get their hands on as a weapon against their opponent.</a:t>
            </a:r>
          </a:p>
          <a:p>
            <a:r>
              <a:rPr lang="en-US" sz="1200" dirty="0"/>
              <a:t>An argument culture creates an environment where winning is paramount...</a:t>
            </a:r>
          </a:p>
          <a:p>
            <a:r>
              <a:rPr lang="en-US" sz="1200" dirty="0"/>
              <a:t>Crossing boundaries and using aggression to win an argument includes making personal remarks, interrupting, speaking much more loudly than an opponent, or entering someone's personal space. Instead of staying on topic and trying to find the best solution, people might use personal attacks to undermine their opponent in order to win. Size and loudness are also ways to make another person back off in a disagreement, leaving the louder, larger person the winner regardless of the content of their argument. Kate </a:t>
            </a:r>
            <a:r>
              <a:rPr lang="en-US" sz="1200" dirty="0" err="1"/>
              <a:t>Heddleston</a:t>
            </a:r>
            <a:r>
              <a:rPr lang="en-US" sz="1200" dirty="0"/>
              <a:t> Blog</a:t>
            </a:r>
          </a:p>
        </p:txBody>
      </p:sp>
      <p:sp>
        <p:nvSpPr>
          <p:cNvPr id="7" name="Rectangle 6"/>
          <p:cNvSpPr/>
          <p:nvPr/>
        </p:nvSpPr>
        <p:spPr>
          <a:xfrm>
            <a:off x="4876800" y="3238500"/>
            <a:ext cx="7315200" cy="3477875"/>
          </a:xfrm>
          <a:prstGeom prst="rect">
            <a:avLst/>
          </a:prstGeom>
          <a:ln>
            <a:solidFill>
              <a:schemeClr val="tx1"/>
            </a:solidFill>
          </a:ln>
        </p:spPr>
        <p:txBody>
          <a:bodyPr wrap="square">
            <a:spAutoFit/>
          </a:bodyPr>
          <a:lstStyle/>
          <a:p>
            <a:r>
              <a:rPr lang="en-US" sz="1100" b="1" dirty="0"/>
              <a:t>Flaming Fire 2 Thessalonians 7-8:</a:t>
            </a:r>
          </a:p>
          <a:p>
            <a:r>
              <a:rPr lang="en-US" sz="1100" dirty="0"/>
              <a:t>"In flaming fire! What kind of fire? Flaming fire is flaming fire. It is actual, literal fire, fire that burns trees, melts ore, and consumes corruption. It is the same kind of fire that burned in the furnace of Nebuchadnezzar when Shadrach, Meshach, and Abednego were cast into its blazing flames...And so shall it be at the Second Coming when the same literal fire burns over all the earth. The wicked shall be consumed and the righteous shall be as though they walked in the furnace of Nebuchadnezzar.</a:t>
            </a:r>
          </a:p>
          <a:p>
            <a:r>
              <a:rPr lang="en-US" sz="1100" dirty="0"/>
              <a:t> </a:t>
            </a:r>
          </a:p>
          <a:p>
            <a:r>
              <a:rPr lang="en-US" sz="1100" dirty="0"/>
              <a:t>"Graphic accounts of the fire and burning that will attend the Second Coming are found in the ancient word. 'Our God shall come, and shall not keep silence,' acclaims the Psalmist; 'a fire shall devour before him, and it shall be very tempestuous round about him.' (Ps. 50:3.) And also: 'The Lord </a:t>
            </a:r>
            <a:r>
              <a:rPr lang="en-US" sz="1100" dirty="0" err="1"/>
              <a:t>reigneth</a:t>
            </a:r>
            <a:r>
              <a:rPr lang="en-US" sz="1100" dirty="0"/>
              <a:t>. . . . A fire </a:t>
            </a:r>
            <a:r>
              <a:rPr lang="en-US" sz="1100" dirty="0" err="1"/>
              <a:t>goeth</a:t>
            </a:r>
            <a:r>
              <a:rPr lang="en-US" sz="1100" dirty="0"/>
              <a:t> before him, and </a:t>
            </a:r>
            <a:r>
              <a:rPr lang="en-US" sz="1100" dirty="0" err="1"/>
              <a:t>burneth</a:t>
            </a:r>
            <a:r>
              <a:rPr lang="en-US" sz="1100" dirty="0"/>
              <a:t> up his enemies round about. His lightnings enlightened the world: the earth saw, and trembled. The hills melted like wax at the presence of the Lord, at the presence of the Lord of the whole earth.' (Ps. 97:1-5.)</a:t>
            </a:r>
          </a:p>
          <a:p>
            <a:r>
              <a:rPr lang="en-US" sz="1100" dirty="0"/>
              <a:t> </a:t>
            </a:r>
          </a:p>
          <a:p>
            <a:r>
              <a:rPr lang="en-US" sz="1100" dirty="0"/>
              <a:t>"None of the prophets excel Isaiah in literary craftsmanship and in the use of grand imagery to teach and testify about the God of Israel and his laws. 'The Lord cometh,' Isaiah says, 'burning with his anger, and . . . his lips are full of indignation, and his tongue as a devouring fire. . . . And the Lord shall cause his glorious voice to be heard, and shall shew the lighting down of his arm, with the indignation of his anger, and with the flame of a devouring fire, with scattering [i.e., with a blast], and tempest, and hailstones.' And 'the breath of the Lord, like a stream of brimstone,' shall kindle the fires that destroy false worship. (Isa. 30:27-33.) 'For, behold, the Lord will come with fire, and with his chariots like a whirlwind, to render his anger with fury, and his rebuke with flames of fire. For by fire and by his sword will the Lord plead with all flesh: and the slain of the Lord shall be many.' (Isa. 66:15-16.) (7)</a:t>
            </a:r>
          </a:p>
        </p:txBody>
      </p:sp>
    </p:spTree>
    <p:extLst>
      <p:ext uri="{BB962C8B-B14F-4D97-AF65-F5344CB8AC3E}">
        <p14:creationId xmlns:p14="http://schemas.microsoft.com/office/powerpoint/2010/main" val="150760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31448"/>
            <a:ext cx="4879818" cy="3970318"/>
          </a:xfrm>
          <a:prstGeom prst="rect">
            <a:avLst/>
          </a:prstGeom>
          <a:ln>
            <a:solidFill>
              <a:schemeClr val="tx1"/>
            </a:solidFill>
          </a:ln>
        </p:spPr>
        <p:txBody>
          <a:bodyPr wrap="square">
            <a:spAutoFit/>
          </a:bodyPr>
          <a:lstStyle/>
          <a:p>
            <a:pPr fontAlgn="base"/>
            <a:r>
              <a:rPr lang="en-US" sz="1200" b="1" dirty="0"/>
              <a:t>Apostasy:</a:t>
            </a:r>
          </a:p>
          <a:p>
            <a:pPr fontAlgn="base"/>
            <a:r>
              <a:rPr lang="en-US" sz="1200" dirty="0"/>
              <a:t>“Some of the early Apostles knew that an apostasy would occur before the Second Coming of the Lord Jesus Christ. To the Thessalonians, Paul wrote concerning this event, ‘Let no man deceive you by any means: </a:t>
            </a:r>
            <a:r>
              <a:rPr lang="en-US" sz="1200" i="1" dirty="0"/>
              <a:t>for that day shall not come, except there come a falling away first</a:t>
            </a:r>
            <a:r>
              <a:rPr lang="en-US" sz="1200" dirty="0"/>
              <a:t>’</a:t>
            </a:r>
          </a:p>
          <a:p>
            <a:pPr fontAlgn="base"/>
            <a:r>
              <a:rPr lang="en-US" sz="1200" dirty="0"/>
              <a:t>“With this falling away, priesthood keys were lost, and some precious doctrines of the Church organized by the Savior were changed. Among these were baptism by immersion; receiving the Holy Ghost by the laying on of hands; the nature of the Godhead—that They are three distinct personages; all mankind will be resurrected through the Atonement of Christ, ‘both … the just and the unjust’ [Acts 24:15]; continuous revelation—that the heavens are not closed; and temple work for the living and the dead.</a:t>
            </a:r>
          </a:p>
          <a:p>
            <a:pPr fontAlgn="base"/>
            <a:r>
              <a:rPr lang="en-US" sz="1200" dirty="0"/>
              <a:t>“The period that followed came to be known as the Dark Ages. This falling away was foreseen by the Apostle Peter, who declared that ‘heaven must receive [Jesus Christ] until the times of restitution of all things, which God hath spoken by the mouth of all his holy prophets since the world began’ [Acts 3:20–21]. Restitution would only be necessary if these precious things had been lost” President James E. Faust (“The Restoration of All Things,”</a:t>
            </a:r>
            <a:r>
              <a:rPr lang="en-US" sz="1200" i="1" dirty="0"/>
              <a:t> Ensign</a:t>
            </a:r>
            <a:r>
              <a:rPr lang="en-US" sz="1200" dirty="0"/>
              <a:t> or </a:t>
            </a:r>
            <a:r>
              <a:rPr lang="en-US" sz="1200" i="1" dirty="0"/>
              <a:t>Liahona,</a:t>
            </a:r>
            <a:r>
              <a:rPr lang="en-US" sz="1200" dirty="0"/>
              <a:t> May 2006, 61–62).</a:t>
            </a:r>
          </a:p>
          <a:p>
            <a:endParaRPr lang="en-US" sz="1200" dirty="0"/>
          </a:p>
        </p:txBody>
      </p:sp>
      <p:sp>
        <p:nvSpPr>
          <p:cNvPr id="5" name="Rectangle 4"/>
          <p:cNvSpPr/>
          <p:nvPr/>
        </p:nvSpPr>
        <p:spPr>
          <a:xfrm>
            <a:off x="0" y="0"/>
            <a:ext cx="4861711" cy="2123658"/>
          </a:xfrm>
          <a:prstGeom prst="rect">
            <a:avLst/>
          </a:prstGeom>
          <a:ln>
            <a:solidFill>
              <a:schemeClr val="tx1"/>
            </a:solidFill>
          </a:ln>
        </p:spPr>
        <p:txBody>
          <a:bodyPr wrap="square">
            <a:spAutoFit/>
          </a:bodyPr>
          <a:lstStyle/>
          <a:p>
            <a:pPr lvl="0"/>
            <a:r>
              <a:rPr lang="en-US" sz="1200" b="1" dirty="0">
                <a:ea typeface="Anjelika Rose" pitchFamily="2" charset="0"/>
              </a:rPr>
              <a:t>2 Thessalonians 2:3:</a:t>
            </a:r>
          </a:p>
          <a:p>
            <a:pPr lvl="0"/>
            <a:r>
              <a:rPr lang="en-US" sz="1200" dirty="0">
                <a:ea typeface="Anjelika Rose" pitchFamily="2" charset="0"/>
              </a:rPr>
              <a:t>“Over the sweep of Christian history, some believers have, by focusing on a few prophecies while neglecting others, prematurely expected the Second Coming. Today, while we are obviously closer to that great moment, we are in the same danger… In the context of such cautions, I have no hesitancy in saying that there are some signs—but certainly not all—suggesting that ‘summer is nigh’ (Matthew 24:32)</a:t>
            </a:r>
          </a:p>
          <a:p>
            <a:pPr lvl="0"/>
            <a:endParaRPr lang="en-US" sz="1200" dirty="0">
              <a:ea typeface="Anjelika Rose" pitchFamily="2" charset="0"/>
            </a:endParaRPr>
          </a:p>
          <a:p>
            <a:r>
              <a:rPr lang="en-US" sz="1200" dirty="0">
                <a:ea typeface="Anjelika Rose" pitchFamily="2" charset="0"/>
              </a:rPr>
              <a:t>“Members of the Church need not and should not be alarmists. They need not be deflected from quietly and righteously pursuing their daily lives” Neal A. Maxwell </a:t>
            </a:r>
            <a:r>
              <a:rPr lang="en-US" sz="1200" dirty="0" err="1">
                <a:ea typeface="Anjelika Rose" pitchFamily="2" charset="0"/>
              </a:rPr>
              <a:t>Conf</a:t>
            </a:r>
            <a:r>
              <a:rPr lang="en-US" sz="1200" dirty="0">
                <a:ea typeface="Anjelika Rose" pitchFamily="2" charset="0"/>
              </a:rPr>
              <a:t> Report April 1988 or Ensign May 1988</a:t>
            </a:r>
          </a:p>
        </p:txBody>
      </p:sp>
      <p:sp>
        <p:nvSpPr>
          <p:cNvPr id="6" name="Rectangle 5"/>
          <p:cNvSpPr/>
          <p:nvPr/>
        </p:nvSpPr>
        <p:spPr>
          <a:xfrm>
            <a:off x="4876800" y="0"/>
            <a:ext cx="7315200" cy="4339650"/>
          </a:xfrm>
          <a:prstGeom prst="rect">
            <a:avLst/>
          </a:prstGeom>
          <a:ln>
            <a:solidFill>
              <a:schemeClr val="tx1"/>
            </a:solidFill>
          </a:ln>
        </p:spPr>
        <p:txBody>
          <a:bodyPr wrap="square">
            <a:spAutoFit/>
          </a:bodyPr>
          <a:lstStyle/>
          <a:p>
            <a:r>
              <a:rPr lang="en-US" sz="1200" b="1" dirty="0" err="1">
                <a:solidFill>
                  <a:srgbClr val="444444"/>
                </a:solidFill>
                <a:latin typeface="Abadi" panose="020B0604020104020204" pitchFamily="34" charset="0"/>
              </a:rPr>
              <a:t>Walketh</a:t>
            </a:r>
            <a:r>
              <a:rPr lang="en-US" sz="1200" b="1" dirty="0">
                <a:solidFill>
                  <a:srgbClr val="444444"/>
                </a:solidFill>
                <a:latin typeface="Abadi" panose="020B0604020104020204" pitchFamily="34" charset="0"/>
              </a:rPr>
              <a:t> Disorderly 2 Thessalonians 3:6:</a:t>
            </a:r>
          </a:p>
          <a:p>
            <a:r>
              <a:rPr lang="en-US" sz="1200" dirty="0">
                <a:solidFill>
                  <a:srgbClr val="444444"/>
                </a:solidFill>
                <a:latin typeface="Abadi" panose="020B0604020104020204" pitchFamily="34" charset="0"/>
              </a:rPr>
              <a:t>"Paul urged the saints in his day not to associate with those who were rude disbelievers. His conservative counsel sounds a little aloof until one remembers how much is at stake. C. S. Lewis in his 'Reflections on the Psalms' says, 'I am inclined to think a Christian would be wise to avoid, where he decently can, any meeting with people who are bullies, lascivious, cruel, dishonest, spiteful, and so forth. Not because we are `too good` for them. In a sense because we are not good enough. We are not good enough to cope with all the temptations, nor clever enough to cope with all the problems, which an evening spent in such society produces. . . .' (</a:t>
            </a:r>
            <a:r>
              <a:rPr lang="en-US" sz="1200" i="1" dirty="0">
                <a:solidFill>
                  <a:srgbClr val="444444"/>
                </a:solidFill>
                <a:latin typeface="Abadi" panose="020B0604020104020204" pitchFamily="34" charset="0"/>
              </a:rPr>
              <a:t>A Mind Awake</a:t>
            </a:r>
            <a:r>
              <a:rPr lang="en-US" sz="1200" dirty="0">
                <a:solidFill>
                  <a:srgbClr val="444444"/>
                </a:solidFill>
                <a:latin typeface="Abadi" panose="020B0604020104020204" pitchFamily="34" charset="0"/>
              </a:rPr>
              <a:t>, pp. 160-61.)</a:t>
            </a:r>
          </a:p>
          <a:p>
            <a:r>
              <a:rPr lang="en-US" sz="1200" dirty="0">
                <a:solidFill>
                  <a:srgbClr val="444444"/>
                </a:solidFill>
                <a:latin typeface="Abadi" panose="020B0604020104020204" pitchFamily="34" charset="0"/>
              </a:rPr>
              <a:t> </a:t>
            </a:r>
          </a:p>
          <a:p>
            <a:r>
              <a:rPr lang="en-US" sz="1200" dirty="0">
                <a:solidFill>
                  <a:srgbClr val="444444"/>
                </a:solidFill>
                <a:latin typeface="Abadi" panose="020B0604020104020204" pitchFamily="34" charset="0"/>
              </a:rPr>
              <a:t>"Paul counseled the saints in Corinth 'not to company with fornicators.' (1 Corinthians 5:9.) He broadened the counsel to include not only fornicators but also 'the covetous, or extortioners, or with </a:t>
            </a:r>
            <a:r>
              <a:rPr lang="en-US" sz="1200" dirty="0" err="1">
                <a:solidFill>
                  <a:srgbClr val="444444"/>
                </a:solidFill>
                <a:latin typeface="Abadi" panose="020B0604020104020204" pitchFamily="34" charset="0"/>
              </a:rPr>
              <a:t>idolators</a:t>
            </a:r>
            <a:r>
              <a:rPr lang="en-US" sz="1200" dirty="0">
                <a:solidFill>
                  <a:srgbClr val="444444"/>
                </a:solidFill>
                <a:latin typeface="Abadi" panose="020B0604020104020204" pitchFamily="34" charset="0"/>
              </a:rPr>
              <a:t>.'</a:t>
            </a:r>
          </a:p>
          <a:p>
            <a:r>
              <a:rPr lang="en-US" sz="1200" dirty="0">
                <a:solidFill>
                  <a:srgbClr val="444444"/>
                </a:solidFill>
                <a:latin typeface="Abadi" panose="020B0604020104020204" pitchFamily="34" charset="0"/>
              </a:rPr>
              <a:t> </a:t>
            </a:r>
          </a:p>
          <a:p>
            <a:r>
              <a:rPr lang="en-US" sz="1200" dirty="0">
                <a:solidFill>
                  <a:srgbClr val="444444"/>
                </a:solidFill>
                <a:latin typeface="Abadi" panose="020B0604020104020204" pitchFamily="34" charset="0"/>
              </a:rPr>
              <a:t>"As </a:t>
            </a:r>
            <a:r>
              <a:rPr lang="en-US" sz="1200" b="1" dirty="0">
                <a:solidFill>
                  <a:srgbClr val="444444"/>
                </a:solidFill>
                <a:latin typeface="Abadi" panose="020B0604020104020204" pitchFamily="34" charset="0"/>
              </a:rPr>
              <a:t>President Harold B. Lee</a:t>
            </a:r>
            <a:r>
              <a:rPr lang="en-US" sz="1200" dirty="0">
                <a:solidFill>
                  <a:srgbClr val="444444"/>
                </a:solidFill>
                <a:latin typeface="Abadi" panose="020B0604020104020204" pitchFamily="34" charset="0"/>
              </a:rPr>
              <a:t> said, in order to help someone else 'we must stand on higher ground' than he is standing on. We must be careful not to abandon that ground-for the sake of the sinner as well as for our own welfare. There is a difference between assisting the wounded Samaritan who needed help and companying with those who are evil.</a:t>
            </a:r>
          </a:p>
          <a:p>
            <a:r>
              <a:rPr lang="en-US" sz="1200" dirty="0">
                <a:solidFill>
                  <a:srgbClr val="444444"/>
                </a:solidFill>
                <a:latin typeface="Abadi" panose="020B0604020104020204" pitchFamily="34" charset="0"/>
              </a:rPr>
              <a:t> </a:t>
            </a:r>
          </a:p>
          <a:p>
            <a:r>
              <a:rPr lang="en-US" sz="1200" dirty="0">
                <a:solidFill>
                  <a:srgbClr val="444444"/>
                </a:solidFill>
                <a:latin typeface="Abadi" panose="020B0604020104020204" pitchFamily="34" charset="0"/>
              </a:rPr>
              <a:t>"In similar counsel given to the saints in Thessalonica, Paul said, 'If any man obey not our word by this epistle, note that man, and have no company with him, that he may be ashamed. Yet </a:t>
            </a:r>
            <a:r>
              <a:rPr lang="en-US" sz="1200" i="1" dirty="0">
                <a:solidFill>
                  <a:srgbClr val="444444"/>
                </a:solidFill>
                <a:latin typeface="Abadi" panose="020B0604020104020204" pitchFamily="34" charset="0"/>
              </a:rPr>
              <a:t>count him not as an enemy,</a:t>
            </a:r>
            <a:r>
              <a:rPr lang="en-US" sz="1200" dirty="0">
                <a:solidFill>
                  <a:srgbClr val="444444"/>
                </a:solidFill>
                <a:latin typeface="Abadi" panose="020B0604020104020204" pitchFamily="34" charset="0"/>
              </a:rPr>
              <a:t> but admonish him as a brother.' (2 Thessalonians 3:14-15. Italics added.) In refusing to keep company with evil people, we do it not because they are our enemies, but because they are our friends. If we became just like them and did the things they do, we could not admonish them or help them 'as a brother.'" Elder Neal A. Maxwell (</a:t>
            </a:r>
            <a:r>
              <a:rPr lang="en-US" sz="1200" i="1" dirty="0">
                <a:solidFill>
                  <a:srgbClr val="444444"/>
                </a:solidFill>
                <a:latin typeface="Abadi" panose="020B0604020104020204" pitchFamily="34" charset="0"/>
              </a:rPr>
              <a:t>Things As They Really Are</a:t>
            </a:r>
            <a:r>
              <a:rPr lang="en-US" sz="1200" dirty="0">
                <a:solidFill>
                  <a:srgbClr val="444444"/>
                </a:solidFill>
                <a:latin typeface="Abadi" panose="020B0604020104020204" pitchFamily="34" charset="0"/>
              </a:rPr>
              <a:t> [Salt Lake City: Deseret Book Co., 1978], 86.)</a:t>
            </a:r>
            <a:endParaRPr lang="en-US" sz="1200" b="0" i="0" dirty="0">
              <a:solidFill>
                <a:srgbClr val="444444"/>
              </a:solidFill>
              <a:effectLst/>
              <a:latin typeface="Abadi" panose="020B0604020104020204" pitchFamily="34" charset="0"/>
            </a:endParaRPr>
          </a:p>
        </p:txBody>
      </p:sp>
      <p:sp>
        <p:nvSpPr>
          <p:cNvPr id="7" name="Rectangle 6"/>
          <p:cNvSpPr/>
          <p:nvPr/>
        </p:nvSpPr>
        <p:spPr>
          <a:xfrm>
            <a:off x="4876800" y="4339936"/>
            <a:ext cx="7315200" cy="2123658"/>
          </a:xfrm>
          <a:prstGeom prst="rect">
            <a:avLst/>
          </a:prstGeom>
          <a:ln>
            <a:solidFill>
              <a:schemeClr val="tx1"/>
            </a:solidFill>
          </a:ln>
        </p:spPr>
        <p:txBody>
          <a:bodyPr wrap="square">
            <a:spAutoFit/>
          </a:bodyPr>
          <a:lstStyle/>
          <a:p>
            <a:r>
              <a:rPr lang="en-US" sz="1100" b="1" dirty="0">
                <a:solidFill>
                  <a:srgbClr val="444444"/>
                </a:solidFill>
                <a:latin typeface="Abadi" panose="020B0604020104020204" pitchFamily="34" charset="0"/>
              </a:rPr>
              <a:t>If Any Would Not Work 2 Thessalonians 3:10:</a:t>
            </a:r>
          </a:p>
          <a:p>
            <a:r>
              <a:rPr lang="en-US" sz="1100" dirty="0">
                <a:solidFill>
                  <a:srgbClr val="444444"/>
                </a:solidFill>
                <a:latin typeface="Abadi" panose="020B0604020104020204" pitchFamily="34" charset="0"/>
              </a:rPr>
              <a:t>"The Lord's way builds individual self-esteem and develops and heals the dignity of the individual, whereas the world's way depresses the individual's view of himself and causes deep resentment.</a:t>
            </a:r>
          </a:p>
          <a:p>
            <a:r>
              <a:rPr lang="en-US" sz="1100" dirty="0">
                <a:solidFill>
                  <a:srgbClr val="444444"/>
                </a:solidFill>
                <a:latin typeface="Abadi" panose="020B0604020104020204" pitchFamily="34" charset="0"/>
              </a:rPr>
              <a:t> </a:t>
            </a:r>
          </a:p>
          <a:p>
            <a:r>
              <a:rPr lang="en-US" sz="1100" dirty="0">
                <a:solidFill>
                  <a:srgbClr val="444444"/>
                </a:solidFill>
                <a:latin typeface="Abadi" panose="020B0604020104020204" pitchFamily="34" charset="0"/>
              </a:rPr>
              <a:t>"The Lord's way causes the individual to hasten his efforts to become economically independent again, even though he may have temporary need, because of special conditions, for help and assistance. The world's way deepens the individual's dependency on welfare programs and tends to make him demand more rather than encouraging him to return to economic independence.</a:t>
            </a:r>
          </a:p>
          <a:p>
            <a:r>
              <a:rPr lang="en-US" sz="1100" dirty="0">
                <a:solidFill>
                  <a:srgbClr val="444444"/>
                </a:solidFill>
                <a:latin typeface="Abadi" panose="020B0604020104020204" pitchFamily="34" charset="0"/>
              </a:rPr>
              <a:t> </a:t>
            </a:r>
          </a:p>
          <a:p>
            <a:r>
              <a:rPr lang="en-US" sz="1100" dirty="0">
                <a:solidFill>
                  <a:srgbClr val="444444"/>
                </a:solidFill>
                <a:latin typeface="Abadi" panose="020B0604020104020204" pitchFamily="34" charset="0"/>
              </a:rPr>
              <a:t>"The Lord's way helps our members get a testimony for themselves about the gospel of work. For work is important to human happiness as well as productivity. The world's way, however, places greater and greater emphasis on leisure and upon the avoidance of work." President Spencer W. Kimball ("Family Preparedness," </a:t>
            </a:r>
            <a:r>
              <a:rPr lang="en-US" sz="1100" i="1" dirty="0">
                <a:solidFill>
                  <a:srgbClr val="444444"/>
                </a:solidFill>
                <a:latin typeface="Abadi" panose="020B0604020104020204" pitchFamily="34" charset="0"/>
              </a:rPr>
              <a:t>Ensign</a:t>
            </a:r>
            <a:r>
              <a:rPr lang="en-US" sz="1100" dirty="0">
                <a:solidFill>
                  <a:srgbClr val="444444"/>
                </a:solidFill>
                <a:latin typeface="Abadi" panose="020B0604020104020204" pitchFamily="34" charset="0"/>
              </a:rPr>
              <a:t>, May 1976, 125)</a:t>
            </a:r>
            <a:endParaRPr lang="en-US" sz="1100" b="0" i="0" dirty="0">
              <a:solidFill>
                <a:srgbClr val="444444"/>
              </a:solidFill>
              <a:effectLst/>
              <a:latin typeface="Abadi" panose="020B0604020104020204" pitchFamily="34" charset="0"/>
            </a:endParaRPr>
          </a:p>
        </p:txBody>
      </p:sp>
    </p:spTree>
    <p:extLst>
      <p:ext uri="{BB962C8B-B14F-4D97-AF65-F5344CB8AC3E}">
        <p14:creationId xmlns:p14="http://schemas.microsoft.com/office/powerpoint/2010/main" val="2330286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52401"/>
            <a:ext cx="9144000" cy="646331"/>
          </a:xfrm>
          <a:prstGeom prst="rect">
            <a:avLst/>
          </a:prstGeom>
          <a:noFill/>
        </p:spPr>
        <p:txBody>
          <a:bodyPr wrap="square" rtlCol="0">
            <a:spAutoFit/>
          </a:bodyPr>
          <a:lstStyle/>
          <a:p>
            <a:pPr algn="ctr"/>
            <a:r>
              <a:rPr lang="en-US" sz="3600" dirty="0">
                <a:latin typeface="Abadi" panose="020B0604020104020204" pitchFamily="34" charset="0"/>
                <a:ea typeface="Anjelika Rose" pitchFamily="2" charset="0"/>
              </a:rPr>
              <a:t>The Seven Church Dispensations</a:t>
            </a:r>
          </a:p>
        </p:txBody>
      </p:sp>
      <p:sp>
        <p:nvSpPr>
          <p:cNvPr id="6" name="TextBox 5"/>
          <p:cNvSpPr txBox="1"/>
          <p:nvPr/>
        </p:nvSpPr>
        <p:spPr>
          <a:xfrm>
            <a:off x="1905000" y="1143001"/>
            <a:ext cx="4038600" cy="830997"/>
          </a:xfrm>
          <a:prstGeom prst="rect">
            <a:avLst/>
          </a:prstGeom>
          <a:noFill/>
        </p:spPr>
        <p:txBody>
          <a:bodyPr wrap="square" rtlCol="0">
            <a:spAutoFit/>
          </a:bodyPr>
          <a:lstStyle/>
          <a:p>
            <a:endParaRPr lang="en-US" sz="2400" dirty="0">
              <a:solidFill>
                <a:schemeClr val="bg1"/>
              </a:solidFill>
              <a:ea typeface="Anjelika Rose" pitchFamily="2" charset="0"/>
            </a:endParaRPr>
          </a:p>
          <a:p>
            <a:endParaRPr lang="en-US" sz="2400" dirty="0">
              <a:solidFill>
                <a:schemeClr val="bg1"/>
              </a:solidFill>
              <a:ea typeface="Anjelika Rose" pitchFamily="2" charset="0"/>
            </a:endParaRPr>
          </a:p>
        </p:txBody>
      </p:sp>
      <p:sp>
        <p:nvSpPr>
          <p:cNvPr id="7" name="TextBox 6"/>
          <p:cNvSpPr txBox="1"/>
          <p:nvPr/>
        </p:nvSpPr>
        <p:spPr>
          <a:xfrm>
            <a:off x="2033155" y="6258791"/>
            <a:ext cx="9144000" cy="369332"/>
          </a:xfrm>
          <a:prstGeom prst="rect">
            <a:avLst/>
          </a:prstGeom>
          <a:noFill/>
        </p:spPr>
        <p:txBody>
          <a:bodyPr wrap="square" rtlCol="0">
            <a:spAutoFit/>
          </a:bodyPr>
          <a:lstStyle/>
          <a:p>
            <a:r>
              <a:rPr lang="en-US" dirty="0">
                <a:ea typeface="Anjelika Rose" pitchFamily="2" charset="0"/>
              </a:rPr>
              <a:t>Further information: 1989 Dec. “The </a:t>
            </a:r>
            <a:r>
              <a:rPr lang="en-US" dirty="0" err="1">
                <a:ea typeface="Anjelika Rose" pitchFamily="2" charset="0"/>
              </a:rPr>
              <a:t>Fulness</a:t>
            </a:r>
            <a:r>
              <a:rPr lang="en-US" dirty="0">
                <a:ea typeface="Anjelika Rose" pitchFamily="2" charset="0"/>
              </a:rPr>
              <a:t> of Times” Robert J. Matthews</a:t>
            </a:r>
          </a:p>
        </p:txBody>
      </p:sp>
      <p:sp>
        <p:nvSpPr>
          <p:cNvPr id="12" name="Rectangle 1"/>
          <p:cNvSpPr>
            <a:spLocks noChangeArrowheads="1"/>
          </p:cNvSpPr>
          <p:nvPr/>
        </p:nvSpPr>
        <p:spPr bwMode="auto">
          <a:xfrm>
            <a:off x="1981200" y="775157"/>
            <a:ext cx="83058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b="1" dirty="0">
                <a:latin typeface="Arial" pitchFamily="34" charset="0"/>
                <a:cs typeface="Arial" pitchFamily="34" charset="0"/>
              </a:rPr>
              <a:t>Seven Church Dispensations</a:t>
            </a:r>
            <a:endParaRPr lang="en-US" dirty="0">
              <a:latin typeface="Arial" pitchFamily="34" charset="0"/>
              <a:cs typeface="Arial" pitchFamily="34" charset="0"/>
            </a:endParaRPr>
          </a:p>
          <a:p>
            <a:pPr eaLnBrk="0" fontAlgn="base" hangingPunct="0">
              <a:spcBef>
                <a:spcPct val="0"/>
              </a:spcBef>
              <a:spcAft>
                <a:spcPct val="0"/>
              </a:spcAft>
              <a:buFontTx/>
              <a:buAutoNum type="arabicPeriod"/>
            </a:pPr>
            <a:r>
              <a:rPr lang="en-US" dirty="0">
                <a:latin typeface="Gill Sans MT" pitchFamily="34" charset="0"/>
                <a:cs typeface="Arial" pitchFamily="34" charset="0"/>
              </a:rPr>
              <a:t>Adam</a:t>
            </a:r>
          </a:p>
          <a:p>
            <a:pPr eaLnBrk="0" fontAlgn="base" hangingPunct="0">
              <a:spcBef>
                <a:spcPct val="0"/>
              </a:spcBef>
              <a:spcAft>
                <a:spcPct val="0"/>
              </a:spcAft>
              <a:buFontTx/>
              <a:buAutoNum type="arabicPeriod" startAt="2"/>
            </a:pPr>
            <a:r>
              <a:rPr lang="en-US" dirty="0">
                <a:latin typeface="Gill Sans MT" pitchFamily="34" charset="0"/>
                <a:cs typeface="Arial" pitchFamily="34" charset="0"/>
              </a:rPr>
              <a:t>Enoch</a:t>
            </a:r>
          </a:p>
          <a:p>
            <a:pPr eaLnBrk="0" fontAlgn="base" hangingPunct="0">
              <a:spcBef>
                <a:spcPct val="0"/>
              </a:spcBef>
              <a:spcAft>
                <a:spcPct val="0"/>
              </a:spcAft>
              <a:buFontTx/>
              <a:buAutoNum type="arabicPeriod" startAt="3"/>
            </a:pPr>
            <a:r>
              <a:rPr lang="en-US" dirty="0">
                <a:latin typeface="Gill Sans MT" pitchFamily="34" charset="0"/>
                <a:cs typeface="Arial" pitchFamily="34" charset="0"/>
              </a:rPr>
              <a:t>Noah</a:t>
            </a:r>
          </a:p>
          <a:p>
            <a:pPr eaLnBrk="0" fontAlgn="base" hangingPunct="0">
              <a:spcBef>
                <a:spcPct val="0"/>
              </a:spcBef>
              <a:spcAft>
                <a:spcPct val="0"/>
              </a:spcAft>
              <a:buFontTx/>
              <a:buAutoNum type="arabicPeriod" startAt="4"/>
            </a:pPr>
            <a:r>
              <a:rPr lang="en-US" dirty="0">
                <a:latin typeface="Gill Sans MT" pitchFamily="34" charset="0"/>
                <a:cs typeface="Arial" pitchFamily="34" charset="0"/>
              </a:rPr>
              <a:t>Abraham</a:t>
            </a:r>
          </a:p>
          <a:p>
            <a:pPr eaLnBrk="0" fontAlgn="base" hangingPunct="0">
              <a:spcBef>
                <a:spcPct val="0"/>
              </a:spcBef>
              <a:spcAft>
                <a:spcPct val="0"/>
              </a:spcAft>
              <a:buFontTx/>
              <a:buAutoNum type="arabicPeriod" startAt="5"/>
            </a:pPr>
            <a:r>
              <a:rPr lang="en-US" dirty="0">
                <a:latin typeface="Gill Sans MT" pitchFamily="34" charset="0"/>
                <a:cs typeface="Arial" pitchFamily="34" charset="0"/>
              </a:rPr>
              <a:t>Moses</a:t>
            </a:r>
          </a:p>
          <a:p>
            <a:pPr eaLnBrk="0" fontAlgn="base" hangingPunct="0">
              <a:spcBef>
                <a:spcPct val="0"/>
              </a:spcBef>
              <a:spcAft>
                <a:spcPct val="0"/>
              </a:spcAft>
              <a:buFontTx/>
              <a:buAutoNum type="arabicPeriod" startAt="6"/>
            </a:pPr>
            <a:r>
              <a:rPr lang="en-US" dirty="0">
                <a:latin typeface="Gill Sans MT" pitchFamily="34" charset="0"/>
                <a:cs typeface="Arial" pitchFamily="34" charset="0"/>
              </a:rPr>
              <a:t>Jesus Christ</a:t>
            </a:r>
          </a:p>
          <a:p>
            <a:pPr eaLnBrk="0" fontAlgn="base" hangingPunct="0">
              <a:spcBef>
                <a:spcPct val="0"/>
              </a:spcBef>
              <a:spcAft>
                <a:spcPct val="0"/>
              </a:spcAft>
              <a:buFontTx/>
              <a:buAutoNum type="arabicPeriod" startAt="7"/>
            </a:pPr>
            <a:r>
              <a:rPr lang="en-US" dirty="0">
                <a:latin typeface="Gill Sans MT" pitchFamily="34" charset="0"/>
                <a:cs typeface="Arial" pitchFamily="34" charset="0"/>
              </a:rPr>
              <a:t>Joseph Smith</a:t>
            </a:r>
          </a:p>
          <a:p>
            <a:pPr eaLnBrk="0" fontAlgn="base" hangingPunct="0">
              <a:spcBef>
                <a:spcPct val="0"/>
              </a:spcBef>
              <a:spcAft>
                <a:spcPct val="0"/>
              </a:spcAft>
              <a:buFontTx/>
              <a:buAutoNum type="arabicPeriod" startAt="7"/>
            </a:pPr>
            <a:endParaRPr lang="en-US" sz="1200" dirty="0">
              <a:latin typeface="Abadi" panose="020B0604020104020204" pitchFamily="34" charset="0"/>
              <a:cs typeface="Arial" pitchFamily="34" charset="0"/>
            </a:endParaRPr>
          </a:p>
          <a:p>
            <a:pPr eaLnBrk="0" fontAlgn="base" hangingPunct="0">
              <a:spcBef>
                <a:spcPct val="0"/>
              </a:spcBef>
              <a:spcAft>
                <a:spcPct val="0"/>
              </a:spcAft>
            </a:pPr>
            <a:r>
              <a:rPr lang="en-US" dirty="0">
                <a:latin typeface="Arial" pitchFamily="34" charset="0"/>
                <a:cs typeface="Arial" pitchFamily="34" charset="0"/>
              </a:rPr>
              <a:t>Elder L. Tom Perry taught that a dispensation is "a period of time in which the Lord has at least one authorized servant on the earth who bears the keys of the holy priesthood. When the Lord organizes a dispensation, the gospel is revealed anew so that the people of that dispensation do not have to depend on past dispensations for knowledge of the plan of salvation."</a:t>
            </a:r>
            <a:br>
              <a:rPr lang="en-US" sz="1200" dirty="0">
                <a:latin typeface="Arial" pitchFamily="34" charset="0"/>
                <a:cs typeface="Arial" pitchFamily="34" charset="0"/>
              </a:rPr>
            </a:br>
            <a:br>
              <a:rPr lang="en-US" sz="1200" dirty="0">
                <a:latin typeface="Arial" pitchFamily="34" charset="0"/>
                <a:cs typeface="Arial" pitchFamily="34" charset="0"/>
              </a:rPr>
            </a:br>
            <a:r>
              <a:rPr lang="en-US" sz="1400" dirty="0">
                <a:latin typeface="Arial" pitchFamily="34" charset="0"/>
                <a:cs typeface="Arial" pitchFamily="34" charset="0"/>
              </a:rPr>
              <a:t>The seventh dispensation, in which we live, is the last dispensation which will not fall into an apostasy but will eventually be completed with the coming of Christ. After restoring His priesthood authority to the Prophet Joseph Smith, the Lord said:"Unto whom I have committed the keys of my kingdom, and a dispensation of the gospel for the last times; and for the </a:t>
            </a:r>
            <a:r>
              <a:rPr lang="en-US" sz="1400" dirty="0" err="1">
                <a:latin typeface="Arial" pitchFamily="34" charset="0"/>
                <a:cs typeface="Arial" pitchFamily="34" charset="0"/>
              </a:rPr>
              <a:t>fulness</a:t>
            </a:r>
            <a:r>
              <a:rPr lang="en-US" sz="1400" dirty="0">
                <a:latin typeface="Arial" pitchFamily="34" charset="0"/>
                <a:cs typeface="Arial" pitchFamily="34" charset="0"/>
              </a:rPr>
              <a:t> of times, in the which I will gather together in one all things, both which are in heaven, and which are on earth" (D&amp;C 27:13). </a:t>
            </a:r>
          </a:p>
        </p:txBody>
      </p:sp>
    </p:spTree>
    <p:extLst>
      <p:ext uri="{BB962C8B-B14F-4D97-AF65-F5344CB8AC3E}">
        <p14:creationId xmlns:p14="http://schemas.microsoft.com/office/powerpoint/2010/main" val="3985899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1080" y="83744"/>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Defending Your Faith With Patience</a:t>
            </a:r>
            <a:endParaRPr lang="en-US" sz="4800" dirty="0">
              <a:solidFill>
                <a:schemeClr val="bg1"/>
              </a:solidFill>
              <a:latin typeface="Rockwell Condensed" panose="02060603050405020104" pitchFamily="18" charset="0"/>
              <a:ea typeface="Wednesday" pitchFamily="2" charset="0"/>
            </a:endParaRPr>
          </a:p>
        </p:txBody>
      </p:sp>
      <p:sp>
        <p:nvSpPr>
          <p:cNvPr id="79" name="TextBox 78"/>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Thessalonians 1:1-4</a:t>
            </a:r>
          </a:p>
        </p:txBody>
      </p:sp>
      <p:grpSp>
        <p:nvGrpSpPr>
          <p:cNvPr id="10" name="Group 9"/>
          <p:cNvGrpSpPr/>
          <p:nvPr/>
        </p:nvGrpSpPr>
        <p:grpSpPr>
          <a:xfrm>
            <a:off x="6165409" y="2442233"/>
            <a:ext cx="5504508" cy="2308324"/>
            <a:chOff x="6165409" y="2442233"/>
            <a:chExt cx="5504508" cy="2308324"/>
          </a:xfrm>
        </p:grpSpPr>
        <p:sp>
          <p:nvSpPr>
            <p:cNvPr id="2" name="Rectangle 1"/>
            <p:cNvSpPr/>
            <p:nvPr/>
          </p:nvSpPr>
          <p:spPr>
            <a:xfrm>
              <a:off x="7948943" y="2442233"/>
              <a:ext cx="3720974" cy="2308324"/>
            </a:xfrm>
            <a:prstGeom prst="rect">
              <a:avLst/>
            </a:prstGeom>
          </p:spPr>
          <p:txBody>
            <a:bodyPr wrap="square">
              <a:spAutoFit/>
            </a:bodyPr>
            <a:lstStyle/>
            <a:p>
              <a:r>
                <a:rPr lang="en-US" dirty="0">
                  <a:solidFill>
                    <a:schemeClr val="bg1"/>
                  </a:solidFill>
                </a:rPr>
                <a:t>“I say to all and especially the youth of the Church that if you haven’t already, you will one day find yourself called upon to defend your faith or perhaps even endure some personal abuse simply because you are a member of The Church of Jesus Christ of Latter-day Saints.” (2)</a:t>
              </a:r>
              <a:endParaRPr lang="en-US" i="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409" y="2745051"/>
              <a:ext cx="1351195" cy="1687739"/>
            </a:xfrm>
            <a:prstGeom prst="rect">
              <a:avLst/>
            </a:prstGeom>
          </p:spPr>
        </p:pic>
      </p:grpSp>
      <p:sp>
        <p:nvSpPr>
          <p:cNvPr id="6" name="Rectangle 5"/>
          <p:cNvSpPr/>
          <p:nvPr/>
        </p:nvSpPr>
        <p:spPr>
          <a:xfrm>
            <a:off x="3573100" y="1956045"/>
            <a:ext cx="6096000" cy="923330"/>
          </a:xfrm>
          <a:prstGeom prst="rect">
            <a:avLst/>
          </a:prstGeom>
        </p:spPr>
        <p:txBody>
          <a:bodyPr>
            <a:spAutoFit/>
          </a:bodyPr>
          <a:lstStyle/>
          <a:p>
            <a:r>
              <a:rPr lang="en-US" b="1" i="1" dirty="0">
                <a:solidFill>
                  <a:srgbClr val="FFFF00"/>
                </a:solidFill>
                <a:latin typeface="Palatino"/>
              </a:rPr>
              <a:t>…to stand as witnesses of God at all times and in all things, and in all places…</a:t>
            </a:r>
          </a:p>
          <a:p>
            <a:r>
              <a:rPr lang="en-US" b="1" i="1" dirty="0">
                <a:solidFill>
                  <a:srgbClr val="FFFF00"/>
                </a:solidFill>
                <a:latin typeface="Palatino"/>
              </a:rPr>
              <a:t>Mosiah 18:9</a:t>
            </a:r>
            <a:endParaRPr lang="en-US" b="1" i="1" dirty="0">
              <a:solidFill>
                <a:srgbClr val="FFFF00"/>
              </a:solidFill>
            </a:endParaRPr>
          </a:p>
        </p:txBody>
      </p:sp>
      <p:grpSp>
        <p:nvGrpSpPr>
          <p:cNvPr id="11" name="Group 10"/>
          <p:cNvGrpSpPr/>
          <p:nvPr/>
        </p:nvGrpSpPr>
        <p:grpSpPr>
          <a:xfrm>
            <a:off x="416460" y="883527"/>
            <a:ext cx="10257576" cy="3647733"/>
            <a:chOff x="416460" y="883527"/>
            <a:chExt cx="10257576" cy="3647733"/>
          </a:xfrm>
        </p:grpSpPr>
        <p:sp>
          <p:nvSpPr>
            <p:cNvPr id="47" name="Rectangle 46"/>
            <p:cNvSpPr/>
            <p:nvPr/>
          </p:nvSpPr>
          <p:spPr>
            <a:xfrm>
              <a:off x="2669263" y="883527"/>
              <a:ext cx="8004773" cy="646331"/>
            </a:xfrm>
            <a:prstGeom prst="rect">
              <a:avLst/>
            </a:prstGeom>
          </p:spPr>
          <p:txBody>
            <a:bodyPr wrap="square">
              <a:spAutoFit/>
            </a:bodyPr>
            <a:lstStyle/>
            <a:p>
              <a:r>
                <a:rPr lang="en-US" sz="3600" dirty="0">
                  <a:solidFill>
                    <a:schemeClr val="bg1"/>
                  </a:solidFill>
                  <a:effectLst>
                    <a:glow rad="101600">
                      <a:schemeClr val="accent2">
                        <a:satMod val="175000"/>
                        <a:alpha val="40000"/>
                      </a:schemeClr>
                    </a:glow>
                  </a:effectLst>
                </a:rPr>
                <a:t>Have you ever had to defend your faith?</a:t>
              </a:r>
              <a:endParaRPr lang="en-US" sz="3600" i="1" dirty="0">
                <a:solidFill>
                  <a:schemeClr val="bg1"/>
                </a:solidFill>
                <a:effectLst>
                  <a:glow rad="101600">
                    <a:schemeClr val="accent2">
                      <a:satMod val="175000"/>
                      <a:alpha val="40000"/>
                    </a:schemeClr>
                  </a:glow>
                </a:effectLst>
              </a:endParaRPr>
            </a:p>
          </p:txBody>
        </p:sp>
        <p:grpSp>
          <p:nvGrpSpPr>
            <p:cNvPr id="50" name="Group 49"/>
            <p:cNvGrpSpPr/>
            <p:nvPr/>
          </p:nvGrpSpPr>
          <p:grpSpPr>
            <a:xfrm>
              <a:off x="416460" y="1564741"/>
              <a:ext cx="2963502" cy="2966519"/>
              <a:chOff x="6971168" y="704661"/>
              <a:chExt cx="2963502" cy="2966519"/>
            </a:xfrm>
          </p:grpSpPr>
          <p:sp>
            <p:nvSpPr>
              <p:cNvPr id="51" name="Rectangle: Rounded Corners 50"/>
              <p:cNvSpPr/>
              <p:nvPr/>
            </p:nvSpPr>
            <p:spPr>
              <a:xfrm>
                <a:off x="6971168" y="706170"/>
                <a:ext cx="959668" cy="959668"/>
              </a:xfrm>
              <a:prstGeom prst="roundRect">
                <a:avLst/>
              </a:prstGeom>
              <a:solidFill>
                <a:srgbClr val="FFFF00"/>
              </a:solidFill>
              <a:ln w="381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7099611" y="841497"/>
                <a:ext cx="706646" cy="706646"/>
                <a:chOff x="3276600" y="3073062"/>
                <a:chExt cx="2667000" cy="2667000"/>
              </a:xfrm>
            </p:grpSpPr>
            <p:grpSp>
              <p:nvGrpSpPr>
                <p:cNvPr id="198" name="Group 197"/>
                <p:cNvGrpSpPr/>
                <p:nvPr/>
              </p:nvGrpSpPr>
              <p:grpSpPr>
                <a:xfrm>
                  <a:off x="3276600" y="3073062"/>
                  <a:ext cx="2667000" cy="2667000"/>
                  <a:chOff x="5867400" y="583656"/>
                  <a:chExt cx="2667000" cy="2667000"/>
                </a:xfrm>
              </p:grpSpPr>
              <p:sp>
                <p:nvSpPr>
                  <p:cNvPr id="200" name="Oval 199"/>
                  <p:cNvSpPr/>
                  <p:nvPr/>
                </p:nvSpPr>
                <p:spPr>
                  <a:xfrm>
                    <a:off x="5867400" y="5836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00"/>
                  <p:cNvGrpSpPr/>
                  <p:nvPr/>
                </p:nvGrpSpPr>
                <p:grpSpPr>
                  <a:xfrm>
                    <a:off x="6265944" y="1346934"/>
                    <a:ext cx="762000" cy="762000"/>
                    <a:chOff x="1226056" y="2773679"/>
                    <a:chExt cx="762000" cy="762000"/>
                  </a:xfrm>
                </p:grpSpPr>
                <p:sp>
                  <p:nvSpPr>
                    <p:cNvPr id="209" name="Oval 20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flipH="1">
                    <a:off x="7307102" y="1348665"/>
                    <a:ext cx="762000" cy="762000"/>
                    <a:chOff x="1226056" y="2773679"/>
                    <a:chExt cx="762000" cy="762000"/>
                  </a:xfrm>
                </p:grpSpPr>
                <p:sp>
                  <p:nvSpPr>
                    <p:cNvPr id="205" name="Oval 20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Moon 20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4" name="Moon 20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9" name="Moon 198"/>
                <p:cNvSpPr/>
                <p:nvPr/>
              </p:nvSpPr>
              <p:spPr>
                <a:xfrm rot="5241646">
                  <a:off x="4468393" y="4505861"/>
                  <a:ext cx="405949" cy="1147255"/>
                </a:xfrm>
                <a:prstGeom prst="moon">
                  <a:avLst>
                    <a:gd name="adj" fmla="val 87500"/>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4" name="Rectangle: Rounded Corners 53"/>
              <p:cNvSpPr/>
              <p:nvPr/>
            </p:nvSpPr>
            <p:spPr>
              <a:xfrm>
                <a:off x="7956487" y="704661"/>
                <a:ext cx="959668" cy="959668"/>
              </a:xfrm>
              <a:prstGeom prst="roundRect">
                <a:avLst/>
              </a:prstGeom>
              <a:solidFill>
                <a:srgbClr val="FFFF00"/>
              </a:solidFill>
              <a:ln w="381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8075690" y="852533"/>
                <a:ext cx="677501" cy="794293"/>
                <a:chOff x="4648200" y="3505200"/>
                <a:chExt cx="2209800" cy="2590742"/>
              </a:xfrm>
            </p:grpSpPr>
            <p:grpSp>
              <p:nvGrpSpPr>
                <p:cNvPr id="192" name="Group 191"/>
                <p:cNvGrpSpPr/>
                <p:nvPr/>
              </p:nvGrpSpPr>
              <p:grpSpPr>
                <a:xfrm>
                  <a:off x="4648200" y="3505200"/>
                  <a:ext cx="2209800" cy="2209800"/>
                  <a:chOff x="4648200" y="3505200"/>
                  <a:chExt cx="2209800" cy="2209800"/>
                </a:xfrm>
              </p:grpSpPr>
              <p:sp>
                <p:nvSpPr>
                  <p:cNvPr id="194" name="Oval 193"/>
                  <p:cNvSpPr/>
                  <p:nvPr/>
                </p:nvSpPr>
                <p:spPr>
                  <a:xfrm>
                    <a:off x="4648200" y="3505200"/>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8768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57912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Arc 196"/>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3" name="Arc 192"/>
                <p:cNvSpPr/>
                <p:nvPr/>
              </p:nvSpPr>
              <p:spPr>
                <a:xfrm rot="19201365">
                  <a:off x="5307929" y="50473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6" name="Rectangle: Rounded Corners 55"/>
              <p:cNvSpPr/>
              <p:nvPr/>
            </p:nvSpPr>
            <p:spPr>
              <a:xfrm>
                <a:off x="8961422" y="704661"/>
                <a:ext cx="959668" cy="959668"/>
              </a:xfrm>
              <a:prstGeom prst="roundRect">
                <a:avLst/>
              </a:prstGeom>
              <a:solidFill>
                <a:srgbClr val="FFFF00"/>
              </a:solidFill>
              <a:ln w="381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9062519" y="824718"/>
                <a:ext cx="690801" cy="690801"/>
                <a:chOff x="6733236" y="2680678"/>
                <a:chExt cx="2667000" cy="2667000"/>
              </a:xfrm>
            </p:grpSpPr>
            <p:sp>
              <p:nvSpPr>
                <p:cNvPr id="182" name="Oval 181"/>
                <p:cNvSpPr/>
                <p:nvPr/>
              </p:nvSpPr>
              <p:spPr>
                <a:xfrm>
                  <a:off x="6733236" y="2680678"/>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5124408">
                  <a:off x="7440510" y="280267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4" name="Moon 183"/>
                <p:cNvSpPr/>
                <p:nvPr/>
              </p:nvSpPr>
              <p:spPr>
                <a:xfrm rot="5578965">
                  <a:off x="8439101" y="280027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5" name="Group 184"/>
                <p:cNvGrpSpPr/>
                <p:nvPr/>
              </p:nvGrpSpPr>
              <p:grpSpPr>
                <a:xfrm>
                  <a:off x="7272505" y="3296188"/>
                  <a:ext cx="545295" cy="745914"/>
                  <a:chOff x="977328" y="969447"/>
                  <a:chExt cx="545295" cy="745914"/>
                </a:xfrm>
              </p:grpSpPr>
              <p:sp>
                <p:nvSpPr>
                  <p:cNvPr id="190" name="Flowchart: Delay 189"/>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Moon 185"/>
                <p:cNvSpPr/>
                <p:nvPr/>
              </p:nvSpPr>
              <p:spPr>
                <a:xfrm rot="16200000" flipH="1" flipV="1">
                  <a:off x="8024812" y="3977957"/>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8190873" y="3282225"/>
                  <a:ext cx="545295" cy="745914"/>
                  <a:chOff x="977328" y="969447"/>
                  <a:chExt cx="545295" cy="745914"/>
                </a:xfrm>
              </p:grpSpPr>
              <p:sp>
                <p:nvSpPr>
                  <p:cNvPr id="188" name="Flowchart: Delay 187"/>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Rounded Corners 57"/>
              <p:cNvSpPr/>
              <p:nvPr/>
            </p:nvSpPr>
            <p:spPr>
              <a:xfrm>
                <a:off x="6996820" y="1718649"/>
                <a:ext cx="959668" cy="959668"/>
              </a:xfrm>
              <a:prstGeom prst="roundRect">
                <a:avLst/>
              </a:prstGeom>
              <a:solidFill>
                <a:srgbClr val="FFFF00"/>
              </a:solidFill>
              <a:ln w="381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p:cNvSpPr/>
              <p:nvPr/>
            </p:nvSpPr>
            <p:spPr>
              <a:xfrm>
                <a:off x="8000246" y="2703968"/>
                <a:ext cx="959668" cy="959668"/>
              </a:xfrm>
              <a:prstGeom prst="roundRect">
                <a:avLst/>
              </a:prstGeom>
              <a:solidFill>
                <a:srgbClr val="FFFF00"/>
              </a:solidFill>
              <a:ln w="381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p:cNvSpPr/>
              <p:nvPr/>
            </p:nvSpPr>
            <p:spPr>
              <a:xfrm>
                <a:off x="7011909" y="2711512"/>
                <a:ext cx="959668" cy="959668"/>
              </a:xfrm>
              <a:prstGeom prst="roundRect">
                <a:avLst/>
              </a:prstGeom>
              <a:solidFill>
                <a:srgbClr val="FFFF00"/>
              </a:solidFill>
              <a:ln w="381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p:cNvSpPr/>
              <p:nvPr/>
            </p:nvSpPr>
            <p:spPr>
              <a:xfrm>
                <a:off x="8975002" y="2673790"/>
                <a:ext cx="959668" cy="959668"/>
              </a:xfrm>
              <a:prstGeom prst="roundRect">
                <a:avLst/>
              </a:prstGeom>
              <a:solidFill>
                <a:srgbClr val="FFFF00"/>
              </a:solidFill>
              <a:ln w="381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p:cNvSpPr/>
              <p:nvPr/>
            </p:nvSpPr>
            <p:spPr>
              <a:xfrm>
                <a:off x="8973493" y="1685453"/>
                <a:ext cx="959668" cy="959668"/>
              </a:xfrm>
              <a:prstGeom prst="roundRect">
                <a:avLst/>
              </a:prstGeom>
              <a:solidFill>
                <a:srgbClr val="FFFF00"/>
              </a:solidFill>
              <a:ln w="381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p:cNvSpPr/>
              <p:nvPr/>
            </p:nvSpPr>
            <p:spPr>
              <a:xfrm>
                <a:off x="7974593" y="1700543"/>
                <a:ext cx="959668" cy="959668"/>
              </a:xfrm>
              <a:prstGeom prst="roundRect">
                <a:avLst/>
              </a:prstGeom>
              <a:solidFill>
                <a:schemeClr val="bg2">
                  <a:lumMod val="90000"/>
                </a:schemeClr>
              </a:solidFill>
              <a:ln w="381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079810" y="1804716"/>
                <a:ext cx="758982" cy="758982"/>
                <a:chOff x="4868501" y="4267258"/>
                <a:chExt cx="2209800" cy="2209800"/>
              </a:xfrm>
            </p:grpSpPr>
            <p:sp>
              <p:nvSpPr>
                <p:cNvPr id="167" name="Oval 166"/>
                <p:cNvSpPr/>
                <p:nvPr/>
              </p:nvSpPr>
              <p:spPr>
                <a:xfrm>
                  <a:off x="4868501" y="4267258"/>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830432" y="5667469"/>
                  <a:ext cx="298764" cy="4526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6074025" y="4869070"/>
                  <a:ext cx="612001" cy="612001"/>
                  <a:chOff x="2452639" y="4588413"/>
                  <a:chExt cx="612001" cy="612001"/>
                </a:xfrm>
              </p:grpSpPr>
              <p:sp>
                <p:nvSpPr>
                  <p:cNvPr id="178" name="Oval 177"/>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flipH="1">
                  <a:off x="5257704" y="4858508"/>
                  <a:ext cx="612001" cy="612001"/>
                  <a:chOff x="2452639" y="4588413"/>
                  <a:chExt cx="612001" cy="612001"/>
                </a:xfrm>
              </p:grpSpPr>
              <p:sp>
                <p:nvSpPr>
                  <p:cNvPr id="174" name="Oval 173"/>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p:cNvGrpSpPr/>
                <p:nvPr/>
              </p:nvGrpSpPr>
              <p:grpSpPr>
                <a:xfrm rot="21213287">
                  <a:off x="5441135" y="4526732"/>
                  <a:ext cx="986828" cy="470780"/>
                  <a:chOff x="5413972" y="4517679"/>
                  <a:chExt cx="1013989" cy="506994"/>
                </a:xfrm>
              </p:grpSpPr>
              <p:cxnSp>
                <p:nvCxnSpPr>
                  <p:cNvPr id="172" name="Straight Connector 171"/>
                  <p:cNvCxnSpPr/>
                  <p:nvPr/>
                </p:nvCxnSpPr>
                <p:spPr>
                  <a:xfrm>
                    <a:off x="5413972" y="4517679"/>
                    <a:ext cx="525101" cy="506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p:cNvCxnSpPr>
                  <p:nvPr/>
                </p:nvCxnSpPr>
                <p:spPr>
                  <a:xfrm flipH="1">
                    <a:off x="5928512" y="4608214"/>
                    <a:ext cx="499449" cy="40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a:off x="9058998" y="1811290"/>
                <a:ext cx="759895" cy="759895"/>
                <a:chOff x="4897581" y="4056549"/>
                <a:chExt cx="2667000" cy="2667000"/>
              </a:xfrm>
            </p:grpSpPr>
            <p:sp>
              <p:nvSpPr>
                <p:cNvPr id="153" name="Oval 152"/>
                <p:cNvSpPr/>
                <p:nvPr/>
              </p:nvSpPr>
              <p:spPr>
                <a:xfrm>
                  <a:off x="4897581" y="4056549"/>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6371280" y="4695544"/>
                  <a:ext cx="612001" cy="612001"/>
                  <a:chOff x="2452639" y="4588413"/>
                  <a:chExt cx="612001" cy="612001"/>
                </a:xfrm>
              </p:grpSpPr>
              <p:sp>
                <p:nvSpPr>
                  <p:cNvPr id="163" name="Oval 162"/>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5520255" y="4704598"/>
                  <a:ext cx="612001" cy="612001"/>
                  <a:chOff x="2452639" y="4588413"/>
                  <a:chExt cx="612001" cy="612001"/>
                </a:xfrm>
              </p:grpSpPr>
              <p:sp>
                <p:nvSpPr>
                  <p:cNvPr id="159" name="Oval 158"/>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Moon 155"/>
                <p:cNvSpPr/>
                <p:nvPr/>
              </p:nvSpPr>
              <p:spPr>
                <a:xfrm rot="15227817">
                  <a:off x="6112950" y="5200932"/>
                  <a:ext cx="711471" cy="1575113"/>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7" name="Moon 156"/>
                <p:cNvSpPr/>
                <p:nvPr/>
              </p:nvSpPr>
              <p:spPr>
                <a:xfrm rot="14400010">
                  <a:off x="6639735" y="4272962"/>
                  <a:ext cx="168089" cy="459694"/>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8" name="Moon 157"/>
                <p:cNvSpPr/>
                <p:nvPr/>
              </p:nvSpPr>
              <p:spPr>
                <a:xfrm rot="17374669">
                  <a:off x="5589532" y="4309175"/>
                  <a:ext cx="168089" cy="459694"/>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6" name="Group 65"/>
              <p:cNvGrpSpPr/>
              <p:nvPr/>
            </p:nvGrpSpPr>
            <p:grpSpPr>
              <a:xfrm>
                <a:off x="9086159" y="2770957"/>
                <a:ext cx="696520" cy="696520"/>
                <a:chOff x="9704971" y="3956961"/>
                <a:chExt cx="2667000" cy="2667000"/>
              </a:xfrm>
            </p:grpSpPr>
            <p:sp>
              <p:nvSpPr>
                <p:cNvPr id="149" name="Oval 148"/>
                <p:cNvSpPr/>
                <p:nvPr/>
              </p:nvSpPr>
              <p:spPr>
                <a:xfrm>
                  <a:off x="9704971" y="3956961"/>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15649490">
                  <a:off x="10897746" y="5431301"/>
                  <a:ext cx="588140" cy="1173304"/>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1" name="Moon 150"/>
                <p:cNvSpPr/>
                <p:nvPr/>
              </p:nvSpPr>
              <p:spPr>
                <a:xfrm rot="4363260">
                  <a:off x="10374824" y="4523003"/>
                  <a:ext cx="216039" cy="675625"/>
                </a:xfrm>
                <a:prstGeom prst="mo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Moon 151"/>
                <p:cNvSpPr/>
                <p:nvPr/>
              </p:nvSpPr>
              <p:spPr>
                <a:xfrm rot="5792357">
                  <a:off x="11323929" y="4494333"/>
                  <a:ext cx="216039" cy="675625"/>
                </a:xfrm>
                <a:prstGeom prst="mo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7" name="Group 66"/>
              <p:cNvGrpSpPr/>
              <p:nvPr/>
            </p:nvGrpSpPr>
            <p:grpSpPr>
              <a:xfrm>
                <a:off x="7097915" y="2798116"/>
                <a:ext cx="759896" cy="759896"/>
                <a:chOff x="4861367" y="3821158"/>
                <a:chExt cx="2667000" cy="2667000"/>
              </a:xfrm>
            </p:grpSpPr>
            <p:sp>
              <p:nvSpPr>
                <p:cNvPr id="141" name="Oval 140"/>
                <p:cNvSpPr/>
                <p:nvPr/>
              </p:nvSpPr>
              <p:spPr>
                <a:xfrm>
                  <a:off x="4861367" y="382115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6280746" y="4387726"/>
                  <a:ext cx="612001" cy="612001"/>
                  <a:chOff x="2452639" y="4588413"/>
                  <a:chExt cx="612001" cy="612001"/>
                </a:xfrm>
              </p:grpSpPr>
              <p:sp>
                <p:nvSpPr>
                  <p:cNvPr id="145" name="Oval 144"/>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Moon 142"/>
                <p:cNvSpPr/>
                <p:nvPr/>
              </p:nvSpPr>
              <p:spPr>
                <a:xfrm rot="17592202">
                  <a:off x="5943649" y="5103735"/>
                  <a:ext cx="116472" cy="1134676"/>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Moon 143"/>
                <p:cNvSpPr/>
                <p:nvPr/>
              </p:nvSpPr>
              <p:spPr>
                <a:xfrm rot="5732698">
                  <a:off x="5682125" y="4378629"/>
                  <a:ext cx="130738" cy="584718"/>
                </a:xfrm>
                <a:prstGeom prst="mo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68" name="Group 67"/>
              <p:cNvGrpSpPr/>
              <p:nvPr/>
            </p:nvGrpSpPr>
            <p:grpSpPr>
              <a:xfrm>
                <a:off x="8088085" y="2801135"/>
                <a:ext cx="776960" cy="776960"/>
                <a:chOff x="5087704" y="4020335"/>
                <a:chExt cx="2667000" cy="2667000"/>
              </a:xfrm>
            </p:grpSpPr>
            <p:sp>
              <p:nvSpPr>
                <p:cNvPr id="83" name="Oval 82"/>
                <p:cNvSpPr/>
                <p:nvPr/>
              </p:nvSpPr>
              <p:spPr>
                <a:xfrm>
                  <a:off x="5087704" y="4020335"/>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6624778" y="4758920"/>
                  <a:ext cx="612001" cy="612001"/>
                  <a:chOff x="2452639" y="4588413"/>
                  <a:chExt cx="612001" cy="612001"/>
                </a:xfrm>
              </p:grpSpPr>
              <p:sp>
                <p:nvSpPr>
                  <p:cNvPr id="118" name="Oval 117"/>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flipH="1">
                  <a:off x="5636440" y="4784570"/>
                  <a:ext cx="612001" cy="612001"/>
                  <a:chOff x="2452639" y="4588413"/>
                  <a:chExt cx="612001" cy="612001"/>
                </a:xfrm>
              </p:grpSpPr>
              <p:sp>
                <p:nvSpPr>
                  <p:cNvPr id="114" name="Oval 113"/>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5826551" y="5715000"/>
                  <a:ext cx="1281820" cy="337457"/>
                  <a:chOff x="7785980" y="4114800"/>
                  <a:chExt cx="1575303" cy="909873"/>
                </a:xfrm>
              </p:grpSpPr>
              <p:sp>
                <p:nvSpPr>
                  <p:cNvPr id="107" name="Rectangle: Rounded Corners 106"/>
                  <p:cNvSpPr/>
                  <p:nvPr/>
                </p:nvSpPr>
                <p:spPr>
                  <a:xfrm>
                    <a:off x="7785980" y="4119327"/>
                    <a:ext cx="1575303" cy="905346"/>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a:stCxn id="107" idx="1"/>
                    <a:endCxn id="107" idx="3"/>
                  </p:cNvCxnSpPr>
                  <p:nvPr/>
                </p:nvCxnSpPr>
                <p:spPr>
                  <a:xfrm>
                    <a:off x="7785980" y="4572000"/>
                    <a:ext cx="1575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a:xfrm flipH="1" flipV="1">
                    <a:off x="8130012" y="4146487"/>
                    <a:ext cx="9054" cy="86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a:xfrm rot="-120000" flipV="1">
                    <a:off x="8536578" y="4114800"/>
                    <a:ext cx="27160" cy="905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cxnSpLocks/>
                  </p:cNvCxnSpPr>
                  <p:nvPr/>
                </p:nvCxnSpPr>
                <p:spPr>
                  <a:xfrm flipH="1" flipV="1">
                    <a:off x="8961422" y="4144978"/>
                    <a:ext cx="9054" cy="86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5" name="Moon 104"/>
                <p:cNvSpPr/>
                <p:nvPr/>
              </p:nvSpPr>
              <p:spPr>
                <a:xfrm rot="17183275">
                  <a:off x="5868291" y="4364590"/>
                  <a:ext cx="168089" cy="459694"/>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Moon 105"/>
                <p:cNvSpPr/>
                <p:nvPr/>
              </p:nvSpPr>
              <p:spPr>
                <a:xfrm rot="15329944">
                  <a:off x="6750035" y="4397248"/>
                  <a:ext cx="168089" cy="459694"/>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9" name="Group 68"/>
              <p:cNvGrpSpPr/>
              <p:nvPr/>
            </p:nvGrpSpPr>
            <p:grpSpPr>
              <a:xfrm>
                <a:off x="8033657" y="1756108"/>
                <a:ext cx="823522" cy="823522"/>
                <a:chOff x="5003637" y="4031221"/>
                <a:chExt cx="2667000" cy="2667000"/>
              </a:xfrm>
            </p:grpSpPr>
            <p:sp>
              <p:nvSpPr>
                <p:cNvPr id="70" name="Oval 69"/>
                <p:cNvSpPr/>
                <p:nvPr/>
              </p:nvSpPr>
              <p:spPr>
                <a:xfrm>
                  <a:off x="5003637" y="4031221"/>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16200000">
                  <a:off x="6116595" y="5417495"/>
                  <a:ext cx="405949" cy="1098640"/>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2" name="Group 71"/>
                <p:cNvGrpSpPr/>
                <p:nvPr/>
              </p:nvGrpSpPr>
              <p:grpSpPr>
                <a:xfrm rot="377617">
                  <a:off x="6513334" y="4633573"/>
                  <a:ext cx="612001" cy="612001"/>
                  <a:chOff x="2452639" y="4588413"/>
                  <a:chExt cx="612001" cy="612001"/>
                </a:xfrm>
              </p:grpSpPr>
              <p:sp>
                <p:nvSpPr>
                  <p:cNvPr id="78" name="Oval 77"/>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flipH="1">
                    <a:off x="2635368" y="4914300"/>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rot="377617" flipH="1">
                  <a:off x="5543318" y="4627106"/>
                  <a:ext cx="612001" cy="612001"/>
                  <a:chOff x="2452639" y="4588413"/>
                  <a:chExt cx="612001" cy="612001"/>
                </a:xfrm>
              </p:grpSpPr>
              <p:sp>
                <p:nvSpPr>
                  <p:cNvPr id="74" name="Oval 73"/>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flipH="1">
                    <a:off x="2575141" y="4907059"/>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 name="Group 8"/>
          <p:cNvGrpSpPr/>
          <p:nvPr/>
        </p:nvGrpSpPr>
        <p:grpSpPr>
          <a:xfrm>
            <a:off x="2218099" y="4724669"/>
            <a:ext cx="5305331" cy="1754326"/>
            <a:chOff x="2218099" y="4724669"/>
            <a:chExt cx="5305331" cy="1754326"/>
          </a:xfrm>
        </p:grpSpPr>
        <p:sp>
          <p:nvSpPr>
            <p:cNvPr id="7" name="Rectangle 6"/>
            <p:cNvSpPr/>
            <p:nvPr/>
          </p:nvSpPr>
          <p:spPr>
            <a:xfrm>
              <a:off x="3192855" y="4724669"/>
              <a:ext cx="4330575" cy="1754326"/>
            </a:xfrm>
            <a:prstGeom prst="rect">
              <a:avLst/>
            </a:prstGeom>
          </p:spPr>
          <p:txBody>
            <a:bodyPr wrap="square">
              <a:spAutoFit/>
            </a:bodyPr>
            <a:lstStyle/>
            <a:p>
              <a:r>
                <a:rPr lang="en-US" dirty="0">
                  <a:solidFill>
                    <a:schemeClr val="bg1"/>
                  </a:solidFill>
                </a:rPr>
                <a:t>We will all face fear, experience ridicule, and meet opposition. Let us—all of us—have the courage to defy the consensus, the courage to stand for principle. Courage, not compromise, brings the smile of God’s approval.” (3)</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8099" y="5028777"/>
              <a:ext cx="814481" cy="1079084"/>
            </a:xfrm>
            <a:prstGeom prst="rect">
              <a:avLst/>
            </a:prstGeom>
          </p:spPr>
        </p:pic>
      </p:grpSp>
    </p:spTree>
    <p:extLst>
      <p:ext uri="{BB962C8B-B14F-4D97-AF65-F5344CB8AC3E}">
        <p14:creationId xmlns:p14="http://schemas.microsoft.com/office/powerpoint/2010/main" val="338156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1080" y="83744"/>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Reason and Logic</a:t>
            </a:r>
            <a:endParaRPr lang="en-US" sz="4800" dirty="0">
              <a:solidFill>
                <a:schemeClr val="bg1"/>
              </a:solidFill>
              <a:latin typeface="Rockwell Condensed" panose="02060603050405020104" pitchFamily="18" charset="0"/>
              <a:ea typeface="Wednesday" pitchFamily="2" charset="0"/>
            </a:endParaRPr>
          </a:p>
        </p:txBody>
      </p:sp>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sp>
        <p:nvSpPr>
          <p:cNvPr id="12" name="Rectangle 11"/>
          <p:cNvSpPr/>
          <p:nvPr/>
        </p:nvSpPr>
        <p:spPr>
          <a:xfrm>
            <a:off x="348343" y="1155958"/>
            <a:ext cx="7598228" cy="2862322"/>
          </a:xfrm>
          <a:prstGeom prst="rect">
            <a:avLst/>
          </a:prstGeom>
        </p:spPr>
        <p:txBody>
          <a:bodyPr wrap="square">
            <a:spAutoFit/>
          </a:bodyPr>
          <a:lstStyle/>
          <a:p>
            <a:pPr fontAlgn="base"/>
            <a:r>
              <a:rPr lang="en-US" dirty="0">
                <a:solidFill>
                  <a:schemeClr val="bg1"/>
                </a:solidFill>
              </a:rPr>
              <a:t>“Heavenly Father has given you the gift of the Holy Ghost, and you should take advantage of this gift. </a:t>
            </a:r>
          </a:p>
          <a:p>
            <a:pPr fontAlgn="base"/>
            <a:endParaRPr lang="en-US" dirty="0">
              <a:solidFill>
                <a:schemeClr val="bg1"/>
              </a:solidFill>
            </a:endParaRPr>
          </a:p>
          <a:p>
            <a:pPr fontAlgn="base"/>
            <a:r>
              <a:rPr lang="en-US" dirty="0">
                <a:solidFill>
                  <a:schemeClr val="bg1"/>
                </a:solidFill>
              </a:rPr>
              <a:t>This doesn’t mean reason and logic can’t be inspired or confirmed by the Spirit; it just means that you should rely on the Spirit to guide your defense of your faith. </a:t>
            </a:r>
          </a:p>
          <a:p>
            <a:pPr fontAlgn="base"/>
            <a:endParaRPr lang="en-US" dirty="0">
              <a:solidFill>
                <a:schemeClr val="bg1"/>
              </a:solidFill>
            </a:endParaRPr>
          </a:p>
          <a:p>
            <a:pPr fontAlgn="base"/>
            <a:r>
              <a:rPr lang="en-US" dirty="0">
                <a:solidFill>
                  <a:schemeClr val="bg1"/>
                </a:solidFill>
              </a:rPr>
              <a:t>Bear testimony by the Spirit. </a:t>
            </a:r>
          </a:p>
          <a:p>
            <a:pPr fontAlgn="base"/>
            <a:endParaRPr lang="en-US" dirty="0">
              <a:solidFill>
                <a:schemeClr val="bg1"/>
              </a:solidFill>
            </a:endParaRPr>
          </a:p>
          <a:p>
            <a:pPr fontAlgn="base"/>
            <a:r>
              <a:rPr lang="en-US" dirty="0">
                <a:solidFill>
                  <a:schemeClr val="bg1"/>
                </a:solidFill>
              </a:rPr>
              <a:t>That’s the Lord’s way. </a:t>
            </a:r>
          </a:p>
        </p:txBody>
      </p:sp>
      <p:sp>
        <p:nvSpPr>
          <p:cNvPr id="13" name="Rectangle 12"/>
          <p:cNvSpPr/>
          <p:nvPr/>
        </p:nvSpPr>
        <p:spPr>
          <a:xfrm>
            <a:off x="4586048" y="4051697"/>
            <a:ext cx="6927112" cy="2308324"/>
          </a:xfrm>
          <a:prstGeom prst="rect">
            <a:avLst/>
          </a:prstGeom>
        </p:spPr>
        <p:txBody>
          <a:bodyPr wrap="square">
            <a:spAutoFit/>
          </a:bodyPr>
          <a:lstStyle/>
          <a:p>
            <a:pPr fontAlgn="base"/>
            <a:r>
              <a:rPr lang="en-US" dirty="0">
                <a:solidFill>
                  <a:schemeClr val="bg1"/>
                </a:solidFill>
              </a:rPr>
              <a:t>“The point here is not that you should avoid any discussion in which people have differing points of view. Rather, it has to do with your intent as well as the emotions involved. We should seek understanding and try to persuade with meekness, not just score points and prove we’re right and someone else is wrong. </a:t>
            </a:r>
          </a:p>
          <a:p>
            <a:pPr fontAlgn="base"/>
            <a:endParaRPr lang="en-US" dirty="0">
              <a:solidFill>
                <a:schemeClr val="bg1"/>
              </a:solidFill>
            </a:endParaRPr>
          </a:p>
          <a:p>
            <a:pPr fontAlgn="base"/>
            <a:r>
              <a:rPr lang="en-US" dirty="0">
                <a:solidFill>
                  <a:schemeClr val="bg1"/>
                </a:solidFill>
              </a:rPr>
              <a:t>A discussion where people are getting really worked up and angry is one you should either try to soften or simply avoid.” </a:t>
            </a:r>
          </a:p>
        </p:txBody>
      </p:sp>
      <p:pic>
        <p:nvPicPr>
          <p:cNvPr id="1026" name="Picture 2" descr="https://www.mormon.org/image/vanity/mormon-profile-2K8Z-eng.jpg"/>
          <p:cNvPicPr>
            <a:picLocks noChangeAspect="1" noChangeArrowheads="1"/>
          </p:cNvPicPr>
          <p:nvPr/>
        </p:nvPicPr>
        <p:blipFill rotWithShape="1">
          <a:blip r:embed="rId3">
            <a:extLst>
              <a:ext uri="{28A0092B-C50C-407E-A947-70E740481C1C}">
                <a14:useLocalDpi xmlns:a14="http://schemas.microsoft.com/office/drawing/2010/main" val="0"/>
              </a:ext>
            </a:extLst>
          </a:blip>
          <a:srcRect l="16541" r="14663"/>
          <a:stretch/>
        </p:blipFill>
        <p:spPr bwMode="auto">
          <a:xfrm>
            <a:off x="11002660" y="149678"/>
            <a:ext cx="928082" cy="1189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598" y="4182455"/>
            <a:ext cx="2809875" cy="2300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rgu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0485" y="1513115"/>
            <a:ext cx="3091543" cy="23186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alvin and hobbes girl"/>
          <p:cNvPicPr>
            <a:picLocks noChangeAspect="1" noChangeArrowheads="1"/>
          </p:cNvPicPr>
          <p:nvPr/>
        </p:nvPicPr>
        <p:blipFill rotWithShape="1">
          <a:blip r:embed="rId6">
            <a:extLst>
              <a:ext uri="{28A0092B-C50C-407E-A947-70E740481C1C}">
                <a14:useLocalDpi xmlns:a14="http://schemas.microsoft.com/office/drawing/2010/main" val="0"/>
              </a:ext>
            </a:extLst>
          </a:blip>
          <a:srcRect l="50380" t="47608" r="26763" b="2131"/>
          <a:stretch/>
        </p:blipFill>
        <p:spPr bwMode="auto">
          <a:xfrm>
            <a:off x="8262256" y="1533897"/>
            <a:ext cx="3058887" cy="230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1028"/>
                                        </p:tgtEl>
                                      </p:cBhvr>
                                    </p:animEffect>
                                    <p:set>
                                      <p:cBhvr>
                                        <p:cTn id="16" dur="1" fill="hold">
                                          <p:stCondLst>
                                            <p:cond delay="499"/>
                                          </p:stCondLst>
                                        </p:cTn>
                                        <p:tgtEl>
                                          <p:spTgt spid="10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fade">
                                      <p:cBhvr>
                                        <p:cTn id="3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26064" t="28779" r="46313" b="28713"/>
          <a:stretch/>
        </p:blipFill>
        <p:spPr>
          <a:xfrm>
            <a:off x="3865829" y="501817"/>
            <a:ext cx="6366742" cy="5510999"/>
          </a:xfrm>
          <a:prstGeom prst="rect">
            <a:avLst/>
          </a:prstGeom>
          <a:ln w="127000" cap="sq">
            <a:solidFill>
              <a:schemeClr val="accent6">
                <a:lumMod val="50000"/>
              </a:schemeClr>
            </a:solidFill>
            <a:miter lim="800000"/>
          </a:ln>
          <a:effectLst>
            <a:outerShdw blurRad="57150" dist="50800" dir="2700000" algn="tl" rotWithShape="0">
              <a:srgbClr val="000000">
                <a:alpha val="40000"/>
              </a:srgbClr>
            </a:outerShdw>
          </a:effectLst>
        </p:spPr>
      </p:pic>
      <p:grpSp>
        <p:nvGrpSpPr>
          <p:cNvPr id="27" name="Group 26"/>
          <p:cNvGrpSpPr/>
          <p:nvPr/>
        </p:nvGrpSpPr>
        <p:grpSpPr>
          <a:xfrm>
            <a:off x="1534886" y="1807029"/>
            <a:ext cx="1654628" cy="4724672"/>
            <a:chOff x="1534886" y="1807029"/>
            <a:chExt cx="1654628" cy="4724672"/>
          </a:xfrm>
        </p:grpSpPr>
        <p:grpSp>
          <p:nvGrpSpPr>
            <p:cNvPr id="6" name="Group 5"/>
            <p:cNvGrpSpPr/>
            <p:nvPr/>
          </p:nvGrpSpPr>
          <p:grpSpPr>
            <a:xfrm>
              <a:off x="2449961" y="3852920"/>
              <a:ext cx="667233" cy="2678781"/>
              <a:chOff x="3729193" y="976912"/>
              <a:chExt cx="958603" cy="3848561"/>
            </a:xfrm>
            <a:solidFill>
              <a:srgbClr val="FF0000"/>
            </a:solidFill>
          </p:grpSpPr>
          <p:sp>
            <p:nvSpPr>
              <p:cNvPr id="7" name="Rounded Rectangle 22"/>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4"/>
              <p:cNvSpPr/>
              <p:nvPr/>
            </p:nvSpPr>
            <p:spPr>
              <a:xfrm rot="20140907">
                <a:off x="4424162" y="1849351"/>
                <a:ext cx="263634"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4"/>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5"/>
              <p:cNvSpPr/>
              <p:nvPr/>
            </p:nvSpPr>
            <p:spPr>
              <a:xfrm rot="9815699">
                <a:off x="4320769" y="3397833"/>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7"/>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Speech Bubble: Oval 23"/>
            <p:cNvSpPr/>
            <p:nvPr/>
          </p:nvSpPr>
          <p:spPr>
            <a:xfrm>
              <a:off x="1534886" y="1807029"/>
              <a:ext cx="1654628" cy="1621971"/>
            </a:xfrm>
            <a:prstGeom prst="wedgeEllipseCallout">
              <a:avLst>
                <a:gd name="adj1" fmla="val 15351"/>
                <a:gd name="adj2" fmla="val 6384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12604" y="2118249"/>
              <a:ext cx="1499193"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Wait</a:t>
              </a:r>
            </a:p>
          </p:txBody>
        </p:sp>
      </p:grpSp>
      <p:sp>
        <p:nvSpPr>
          <p:cNvPr id="28" name="Rectangle 27"/>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spTree>
    <p:extLst>
      <p:ext uri="{BB962C8B-B14F-4D97-AF65-F5344CB8AC3E}">
        <p14:creationId xmlns:p14="http://schemas.microsoft.com/office/powerpoint/2010/main" val="9810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srcRect l="26436" t="20862" r="46581" b="11815"/>
          <a:stretch/>
        </p:blipFill>
        <p:spPr>
          <a:xfrm>
            <a:off x="5190222" y="457200"/>
            <a:ext cx="4225920" cy="5930936"/>
          </a:xfrm>
          <a:prstGeom prst="rect">
            <a:avLst/>
          </a:prstGeom>
          <a:ln w="127000" cap="sq">
            <a:solidFill>
              <a:srgbClr val="FFFF00"/>
            </a:solidFill>
            <a:miter lim="800000"/>
          </a:ln>
          <a:effectLst>
            <a:outerShdw blurRad="57150" dist="50800" dir="2700000" algn="tl" rotWithShape="0">
              <a:srgbClr val="000000">
                <a:alpha val="40000"/>
              </a:srgbClr>
            </a:outerShdw>
          </a:effectLst>
        </p:spPr>
      </p:pic>
      <p:grpSp>
        <p:nvGrpSpPr>
          <p:cNvPr id="28" name="Group 27"/>
          <p:cNvGrpSpPr/>
          <p:nvPr/>
        </p:nvGrpSpPr>
        <p:grpSpPr>
          <a:xfrm>
            <a:off x="3217662" y="1915886"/>
            <a:ext cx="1517623" cy="3537855"/>
            <a:chOff x="3010833" y="2037247"/>
            <a:chExt cx="1214496" cy="2850438"/>
          </a:xfrm>
        </p:grpSpPr>
        <p:grpSp>
          <p:nvGrpSpPr>
            <p:cNvPr id="23" name="Group 22"/>
            <p:cNvGrpSpPr/>
            <p:nvPr/>
          </p:nvGrpSpPr>
          <p:grpSpPr>
            <a:xfrm>
              <a:off x="3010833" y="2037247"/>
              <a:ext cx="1214496" cy="2850438"/>
              <a:chOff x="4919097" y="4747024"/>
              <a:chExt cx="917136" cy="1958574"/>
            </a:xfrm>
            <a:solidFill>
              <a:srgbClr val="FF99CC"/>
            </a:solidFill>
          </p:grpSpPr>
          <p:grpSp>
            <p:nvGrpSpPr>
              <p:cNvPr id="15" name="Group 14"/>
              <p:cNvGrpSpPr/>
              <p:nvPr/>
            </p:nvGrpSpPr>
            <p:grpSpPr>
              <a:xfrm flipH="1">
                <a:off x="4919097" y="4747024"/>
                <a:ext cx="917136" cy="1958574"/>
                <a:chOff x="3378744" y="976912"/>
                <a:chExt cx="1702337" cy="3848561"/>
              </a:xfrm>
              <a:grpFill/>
            </p:grpSpPr>
            <p:sp>
              <p:nvSpPr>
                <p:cNvPr id="16" name="Rounded Rectangle 22"/>
                <p:cNvSpPr/>
                <p:nvPr/>
              </p:nvSpPr>
              <p:spPr>
                <a:xfrm>
                  <a:off x="3969136" y="1851513"/>
                  <a:ext cx="473009" cy="180480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4"/>
                <p:cNvSpPr/>
                <p:nvPr/>
              </p:nvSpPr>
              <p:spPr>
                <a:xfrm rot="18379537">
                  <a:off x="4430919" y="1787877"/>
                  <a:ext cx="299859" cy="1000465"/>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4"/>
                <p:cNvSpPr/>
                <p:nvPr/>
              </p:nvSpPr>
              <p:spPr>
                <a:xfrm rot="1069183">
                  <a:off x="3771165" y="3357495"/>
                  <a:ext cx="310163" cy="146797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5"/>
                <p:cNvSpPr/>
                <p:nvPr/>
              </p:nvSpPr>
              <p:spPr>
                <a:xfrm rot="9815699">
                  <a:off x="4320769" y="3397833"/>
                  <a:ext cx="308310" cy="137069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74774" y="976912"/>
                  <a:ext cx="808212" cy="808286"/>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7"/>
                <p:cNvSpPr/>
                <p:nvPr/>
              </p:nvSpPr>
              <p:spPr>
                <a:xfrm rot="19249657">
                  <a:off x="3378744" y="2080294"/>
                  <a:ext cx="1049069" cy="299113"/>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Isosceles Triangle 21"/>
              <p:cNvSpPr/>
              <p:nvPr/>
            </p:nvSpPr>
            <p:spPr>
              <a:xfrm>
                <a:off x="5105400" y="5508171"/>
                <a:ext cx="522515" cy="685799"/>
              </a:xfrm>
              <a:prstGeom prst="triangl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Rounded Corners 26"/>
            <p:cNvSpPr/>
            <p:nvPr/>
          </p:nvSpPr>
          <p:spPr>
            <a:xfrm>
              <a:off x="3429000" y="3026229"/>
              <a:ext cx="424543" cy="566057"/>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9217196" flipH="1">
              <a:off x="3216035" y="2986127"/>
              <a:ext cx="196894" cy="713760"/>
            </a:xfrm>
            <a:prstGeom prst="roundRect">
              <a:avLst>
                <a:gd name="adj" fmla="val 50000"/>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37"/>
            <p:cNvSpPr/>
            <p:nvPr/>
          </p:nvSpPr>
          <p:spPr>
            <a:xfrm rot="19446812" flipH="1">
              <a:off x="3422467" y="3257238"/>
              <a:ext cx="748436" cy="221538"/>
            </a:xfrm>
            <a:prstGeom prst="roundRect">
              <a:avLst>
                <a:gd name="adj" fmla="val 50000"/>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377081" y="1702508"/>
            <a:ext cx="516394" cy="1650292"/>
            <a:chOff x="7205858" y="1350098"/>
            <a:chExt cx="1204256" cy="3848561"/>
          </a:xfrm>
          <a:solidFill>
            <a:srgbClr val="FF99CC"/>
          </a:solidFill>
        </p:grpSpPr>
        <p:grpSp>
          <p:nvGrpSpPr>
            <p:cNvPr id="30" name="Group 29"/>
            <p:cNvGrpSpPr/>
            <p:nvPr/>
          </p:nvGrpSpPr>
          <p:grpSpPr>
            <a:xfrm>
              <a:off x="7322943" y="1350098"/>
              <a:ext cx="1003199" cy="3848561"/>
              <a:chOff x="3729193" y="976912"/>
              <a:chExt cx="1003199" cy="3848561"/>
            </a:xfrm>
            <a:grpFill/>
          </p:grpSpPr>
          <p:sp>
            <p:nvSpPr>
              <p:cNvPr id="32" name="Rounded Rectangle 54"/>
              <p:cNvSpPr/>
              <p:nvPr/>
            </p:nvSpPr>
            <p:spPr>
              <a:xfrm>
                <a:off x="3969136" y="1851513"/>
                <a:ext cx="473009" cy="180480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55"/>
              <p:cNvSpPr/>
              <p:nvPr/>
            </p:nvSpPr>
            <p:spPr>
              <a:xfrm rot="19769779">
                <a:off x="4468757" y="1811105"/>
                <a:ext cx="263635" cy="1488011"/>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56"/>
              <p:cNvSpPr/>
              <p:nvPr/>
            </p:nvSpPr>
            <p:spPr>
              <a:xfrm rot="1069183">
                <a:off x="3771165" y="3357495"/>
                <a:ext cx="310163" cy="146797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57"/>
              <p:cNvSpPr/>
              <p:nvPr/>
            </p:nvSpPr>
            <p:spPr>
              <a:xfrm rot="9815699">
                <a:off x="4320769" y="3360887"/>
                <a:ext cx="308310" cy="137069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774774" y="976912"/>
                <a:ext cx="808212" cy="808286"/>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59"/>
              <p:cNvSpPr/>
              <p:nvPr/>
            </p:nvSpPr>
            <p:spPr>
              <a:xfrm rot="7027031">
                <a:off x="3113315" y="2417911"/>
                <a:ext cx="1490836" cy="259079"/>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Isosceles Triangle 30"/>
            <p:cNvSpPr/>
            <p:nvPr/>
          </p:nvSpPr>
          <p:spPr>
            <a:xfrm>
              <a:off x="7205858" y="2529430"/>
              <a:ext cx="1204256" cy="1827809"/>
            </a:xfrm>
            <a:prstGeom prst="triangl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p:cNvGrpSpPr/>
          <p:nvPr/>
        </p:nvGrpSpPr>
        <p:grpSpPr>
          <a:xfrm>
            <a:off x="1908995" y="1234422"/>
            <a:ext cx="516394" cy="1650292"/>
            <a:chOff x="7205858" y="1350098"/>
            <a:chExt cx="1204256" cy="3848561"/>
          </a:xfrm>
          <a:solidFill>
            <a:srgbClr val="FF99CC"/>
          </a:solidFill>
        </p:grpSpPr>
        <p:grpSp>
          <p:nvGrpSpPr>
            <p:cNvPr id="39" name="Group 38"/>
            <p:cNvGrpSpPr/>
            <p:nvPr/>
          </p:nvGrpSpPr>
          <p:grpSpPr>
            <a:xfrm>
              <a:off x="7322943" y="1350098"/>
              <a:ext cx="1003199" cy="3848561"/>
              <a:chOff x="3729193" y="976912"/>
              <a:chExt cx="1003199" cy="3848561"/>
            </a:xfrm>
            <a:grpFill/>
          </p:grpSpPr>
          <p:sp>
            <p:nvSpPr>
              <p:cNvPr id="41" name="Rounded Rectangle 54"/>
              <p:cNvSpPr/>
              <p:nvPr/>
            </p:nvSpPr>
            <p:spPr>
              <a:xfrm>
                <a:off x="3969136" y="1851513"/>
                <a:ext cx="473009" cy="180480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5"/>
              <p:cNvSpPr/>
              <p:nvPr/>
            </p:nvSpPr>
            <p:spPr>
              <a:xfrm rot="19769779">
                <a:off x="4468757" y="1811105"/>
                <a:ext cx="263635" cy="1488011"/>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56"/>
              <p:cNvSpPr/>
              <p:nvPr/>
            </p:nvSpPr>
            <p:spPr>
              <a:xfrm rot="1069183">
                <a:off x="3771165" y="3357495"/>
                <a:ext cx="310163" cy="146797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57"/>
              <p:cNvSpPr/>
              <p:nvPr/>
            </p:nvSpPr>
            <p:spPr>
              <a:xfrm rot="9815699">
                <a:off x="4320769" y="3360887"/>
                <a:ext cx="308310" cy="137069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74774" y="976912"/>
                <a:ext cx="808212" cy="808286"/>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59"/>
              <p:cNvSpPr/>
              <p:nvPr/>
            </p:nvSpPr>
            <p:spPr>
              <a:xfrm rot="7027031">
                <a:off x="3113315" y="2417911"/>
                <a:ext cx="1490836" cy="259079"/>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Isosceles Triangle 39"/>
            <p:cNvSpPr/>
            <p:nvPr/>
          </p:nvSpPr>
          <p:spPr>
            <a:xfrm>
              <a:off x="7205858" y="2529430"/>
              <a:ext cx="1204256" cy="1827809"/>
            </a:xfrm>
            <a:prstGeom prst="triangl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1157881" y="1735165"/>
            <a:ext cx="516394" cy="1650292"/>
            <a:chOff x="7205858" y="1350098"/>
            <a:chExt cx="1204256" cy="3848561"/>
          </a:xfrm>
          <a:solidFill>
            <a:srgbClr val="FF99CC"/>
          </a:solidFill>
        </p:grpSpPr>
        <p:grpSp>
          <p:nvGrpSpPr>
            <p:cNvPr id="48" name="Group 47"/>
            <p:cNvGrpSpPr/>
            <p:nvPr/>
          </p:nvGrpSpPr>
          <p:grpSpPr>
            <a:xfrm>
              <a:off x="7322943" y="1350098"/>
              <a:ext cx="1003199" cy="3848561"/>
              <a:chOff x="3729193" y="976912"/>
              <a:chExt cx="1003199" cy="3848561"/>
            </a:xfrm>
            <a:grpFill/>
          </p:grpSpPr>
          <p:sp>
            <p:nvSpPr>
              <p:cNvPr id="50" name="Rounded Rectangle 54"/>
              <p:cNvSpPr/>
              <p:nvPr/>
            </p:nvSpPr>
            <p:spPr>
              <a:xfrm>
                <a:off x="3969136" y="1851513"/>
                <a:ext cx="473009" cy="180480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5"/>
              <p:cNvSpPr/>
              <p:nvPr/>
            </p:nvSpPr>
            <p:spPr>
              <a:xfrm rot="19769779">
                <a:off x="4468757" y="1811105"/>
                <a:ext cx="263635" cy="1488011"/>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6"/>
              <p:cNvSpPr/>
              <p:nvPr/>
            </p:nvSpPr>
            <p:spPr>
              <a:xfrm rot="1069183">
                <a:off x="3771165" y="3357495"/>
                <a:ext cx="310163" cy="146797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7"/>
              <p:cNvSpPr/>
              <p:nvPr/>
            </p:nvSpPr>
            <p:spPr>
              <a:xfrm rot="9815699">
                <a:off x="4320769" y="3360887"/>
                <a:ext cx="308310" cy="1370698"/>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774774" y="976912"/>
                <a:ext cx="808212" cy="808286"/>
              </a:xfrm>
              <a:prstGeom prst="ellips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9"/>
              <p:cNvSpPr/>
              <p:nvPr/>
            </p:nvSpPr>
            <p:spPr>
              <a:xfrm rot="7027031">
                <a:off x="3113315" y="2417911"/>
                <a:ext cx="1490836" cy="259079"/>
              </a:xfrm>
              <a:prstGeom prst="roundRect">
                <a:avLst>
                  <a:gd name="adj" fmla="val 50000"/>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Isosceles Triangle 48"/>
            <p:cNvSpPr/>
            <p:nvPr/>
          </p:nvSpPr>
          <p:spPr>
            <a:xfrm>
              <a:off x="7205858" y="2529430"/>
              <a:ext cx="1204256" cy="1827809"/>
            </a:xfrm>
            <a:prstGeom prst="triangle">
              <a:avLst/>
            </a:prstGeom>
            <a:grp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ectangle 55"/>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spTree>
    <p:extLst>
      <p:ext uri="{BB962C8B-B14F-4D97-AF65-F5344CB8AC3E}">
        <p14:creationId xmlns:p14="http://schemas.microsoft.com/office/powerpoint/2010/main" val="424623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27111" y="273222"/>
            <a:ext cx="4540774" cy="6285713"/>
            <a:chOff x="327111" y="273222"/>
            <a:chExt cx="4540774" cy="6285713"/>
          </a:xfrm>
        </p:grpSpPr>
        <p:pic>
          <p:nvPicPr>
            <p:cNvPr id="4" name="Picture 3"/>
            <p:cNvPicPr>
              <a:picLocks noChangeAspect="1"/>
            </p:cNvPicPr>
            <p:nvPr/>
          </p:nvPicPr>
          <p:blipFill rotWithShape="1">
            <a:blip r:embed="rId3"/>
            <a:srcRect l="26213" t="9768" r="46461" b="64621"/>
            <a:stretch/>
          </p:blipFill>
          <p:spPr>
            <a:xfrm>
              <a:off x="327111" y="273222"/>
              <a:ext cx="4540774" cy="2393778"/>
            </a:xfrm>
            <a:prstGeom prst="rect">
              <a:avLst/>
            </a:prstGeom>
            <a:ln w="88900" cap="sq" cmpd="thickThin">
              <a:solidFill>
                <a:schemeClr val="accent4">
                  <a:lumMod val="75000"/>
                </a:schemeClr>
              </a:solidFill>
              <a:prstDash val="solid"/>
              <a:miter lim="800000"/>
            </a:ln>
            <a:effectLst>
              <a:innerShdw blurRad="76200">
                <a:srgbClr val="000000"/>
              </a:innerShdw>
            </a:effectLst>
          </p:spPr>
        </p:pic>
        <p:grpSp>
          <p:nvGrpSpPr>
            <p:cNvPr id="25" name="Group 24"/>
            <p:cNvGrpSpPr/>
            <p:nvPr/>
          </p:nvGrpSpPr>
          <p:grpSpPr>
            <a:xfrm flipH="1">
              <a:off x="901656" y="2779480"/>
              <a:ext cx="986008" cy="3779455"/>
              <a:chOff x="3719927" y="990600"/>
              <a:chExt cx="986008" cy="3779455"/>
            </a:xfrm>
            <a:solidFill>
              <a:schemeClr val="tx2">
                <a:lumMod val="60000"/>
                <a:lumOff val="40000"/>
              </a:schemeClr>
            </a:solidFill>
          </p:grpSpPr>
          <p:sp>
            <p:nvSpPr>
              <p:cNvPr id="26" name="Rounded Rectangle 13"/>
              <p:cNvSpPr/>
              <p:nvPr/>
            </p:nvSpPr>
            <p:spPr>
              <a:xfrm>
                <a:off x="3969136" y="1851513"/>
                <a:ext cx="473009" cy="180480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4"/>
              <p:cNvSpPr/>
              <p:nvPr/>
            </p:nvSpPr>
            <p:spPr>
              <a:xfrm rot="5745961">
                <a:off x="4320028" y="2856130"/>
                <a:ext cx="561785" cy="21002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5"/>
              <p:cNvSpPr/>
              <p:nvPr/>
            </p:nvSpPr>
            <p:spPr>
              <a:xfrm rot="20356230">
                <a:off x="4318730" y="1891268"/>
                <a:ext cx="263635" cy="970284"/>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6"/>
              <p:cNvSpPr/>
              <p:nvPr/>
            </p:nvSpPr>
            <p:spPr>
              <a:xfrm rot="1069183">
                <a:off x="3817347" y="3302077"/>
                <a:ext cx="310163" cy="146797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7"/>
              <p:cNvSpPr/>
              <p:nvPr/>
            </p:nvSpPr>
            <p:spPr>
              <a:xfrm rot="10017092">
                <a:off x="4245417" y="3449161"/>
                <a:ext cx="339233" cy="1284648"/>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28296" y="990600"/>
                <a:ext cx="754690" cy="754759"/>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9"/>
              <p:cNvSpPr/>
              <p:nvPr/>
            </p:nvSpPr>
            <p:spPr>
              <a:xfrm rot="7107398">
                <a:off x="3174592" y="2376991"/>
                <a:ext cx="1349509" cy="258840"/>
              </a:xfrm>
              <a:prstGeom prst="roundRect">
                <a:avLst>
                  <a:gd name="adj" fmla="val 50000"/>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928256" y="2993571"/>
              <a:ext cx="940607" cy="3565363"/>
              <a:chOff x="3719927" y="990600"/>
              <a:chExt cx="986008" cy="3779455"/>
            </a:xfrm>
            <a:solidFill>
              <a:schemeClr val="accent1">
                <a:lumMod val="60000"/>
                <a:lumOff val="40000"/>
              </a:schemeClr>
            </a:solidFill>
          </p:grpSpPr>
          <p:sp>
            <p:nvSpPr>
              <p:cNvPr id="34" name="Rounded Rectangle 13"/>
              <p:cNvSpPr/>
              <p:nvPr/>
            </p:nvSpPr>
            <p:spPr>
              <a:xfrm>
                <a:off x="3969136" y="1851513"/>
                <a:ext cx="473009" cy="1804808"/>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4"/>
              <p:cNvSpPr/>
              <p:nvPr/>
            </p:nvSpPr>
            <p:spPr>
              <a:xfrm rot="5745961">
                <a:off x="4320028" y="2856130"/>
                <a:ext cx="561785" cy="210028"/>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5"/>
              <p:cNvSpPr/>
              <p:nvPr/>
            </p:nvSpPr>
            <p:spPr>
              <a:xfrm rot="20356230">
                <a:off x="4318730" y="1891268"/>
                <a:ext cx="263635" cy="970284"/>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6"/>
              <p:cNvSpPr/>
              <p:nvPr/>
            </p:nvSpPr>
            <p:spPr>
              <a:xfrm rot="1069183">
                <a:off x="3817347" y="3302077"/>
                <a:ext cx="310163" cy="1467978"/>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7"/>
              <p:cNvSpPr/>
              <p:nvPr/>
            </p:nvSpPr>
            <p:spPr>
              <a:xfrm rot="10017092">
                <a:off x="4245417" y="3449161"/>
                <a:ext cx="339233" cy="1284648"/>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828296" y="990600"/>
                <a:ext cx="754690" cy="754759"/>
              </a:xfrm>
              <a:prstGeom prst="ellipse">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9"/>
              <p:cNvSpPr/>
              <p:nvPr/>
            </p:nvSpPr>
            <p:spPr>
              <a:xfrm rot="7107398">
                <a:off x="3174592" y="2376991"/>
                <a:ext cx="1349509" cy="258840"/>
              </a:xfrm>
              <a:prstGeom prst="roundRect">
                <a:avLst>
                  <a:gd name="adj" fmla="val 50000"/>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388428" y="76200"/>
            <a:ext cx="6237516" cy="6818564"/>
            <a:chOff x="5388428" y="76200"/>
            <a:chExt cx="6237516" cy="6818564"/>
          </a:xfrm>
        </p:grpSpPr>
        <p:grpSp>
          <p:nvGrpSpPr>
            <p:cNvPr id="45" name="Group 44"/>
            <p:cNvGrpSpPr/>
            <p:nvPr/>
          </p:nvGrpSpPr>
          <p:grpSpPr>
            <a:xfrm>
              <a:off x="5388428" y="76200"/>
              <a:ext cx="6237516" cy="6052457"/>
              <a:chOff x="6313713" y="446314"/>
              <a:chExt cx="5159830" cy="5018313"/>
            </a:xfrm>
          </p:grpSpPr>
          <p:sp>
            <p:nvSpPr>
              <p:cNvPr id="41" name="Rectangle: Rounded Corners 40"/>
              <p:cNvSpPr/>
              <p:nvPr/>
            </p:nvSpPr>
            <p:spPr>
              <a:xfrm>
                <a:off x="6313713" y="446314"/>
                <a:ext cx="5050972" cy="4332514"/>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p:cNvSpPr/>
              <p:nvPr/>
            </p:nvSpPr>
            <p:spPr>
              <a:xfrm>
                <a:off x="6803569" y="772885"/>
                <a:ext cx="4180115" cy="3585529"/>
              </a:xfrm>
              <a:prstGeom prst="roundRect">
                <a:avLst>
                  <a:gd name="adj" fmla="val 6952"/>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p:cNvSpPr/>
              <p:nvPr/>
            </p:nvSpPr>
            <p:spPr>
              <a:xfrm>
                <a:off x="8545285" y="4769646"/>
                <a:ext cx="816429" cy="466383"/>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6422571" y="5138056"/>
                <a:ext cx="5050972" cy="326571"/>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rotWithShape="1">
            <a:blip r:embed="rId3"/>
            <a:srcRect l="26361" t="40132" r="46386" b="12211"/>
            <a:stretch/>
          </p:blipFill>
          <p:spPr>
            <a:xfrm>
              <a:off x="6453504" y="546979"/>
              <a:ext cx="4225382" cy="4156303"/>
            </a:xfrm>
            <a:prstGeom prst="rect">
              <a:avLst/>
            </a:prstGeom>
          </p:spPr>
        </p:pic>
        <p:grpSp>
          <p:nvGrpSpPr>
            <p:cNvPr id="46" name="Group 45"/>
            <p:cNvGrpSpPr/>
            <p:nvPr/>
          </p:nvGrpSpPr>
          <p:grpSpPr>
            <a:xfrm>
              <a:off x="8154738" y="4082143"/>
              <a:ext cx="2208461" cy="2812621"/>
              <a:chOff x="632710" y="2692280"/>
              <a:chExt cx="1076099" cy="1455070"/>
            </a:xfrm>
            <a:solidFill>
              <a:schemeClr val="accent6">
                <a:lumMod val="75000"/>
              </a:schemeClr>
            </a:solidFill>
          </p:grpSpPr>
          <p:sp>
            <p:nvSpPr>
              <p:cNvPr id="47" name="Oval 46"/>
              <p:cNvSpPr/>
              <p:nvPr/>
            </p:nvSpPr>
            <p:spPr>
              <a:xfrm>
                <a:off x="740775" y="2692280"/>
                <a:ext cx="859971" cy="859971"/>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843973" y="3282513"/>
                <a:ext cx="653574" cy="1076099"/>
              </a:xfrm>
              <a:prstGeom prst="flowChartDelay">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Rectangle 52"/>
          <p:cNvSpPr/>
          <p:nvPr/>
        </p:nvSpPr>
        <p:spPr>
          <a:xfrm>
            <a:off x="11749250" y="6488668"/>
            <a:ext cx="442750" cy="369332"/>
          </a:xfrm>
          <a:prstGeom prst="rect">
            <a:avLst/>
          </a:prstGeom>
        </p:spPr>
        <p:txBody>
          <a:bodyPr wrap="none">
            <a:spAutoFit/>
          </a:bodyPr>
          <a:lstStyle/>
          <a:p>
            <a:r>
              <a:rPr lang="en-US" dirty="0">
                <a:solidFill>
                  <a:schemeClr val="bg1"/>
                </a:solidFill>
              </a:rPr>
              <a:t>(4)</a:t>
            </a:r>
            <a:endParaRPr lang="en-US" dirty="0"/>
          </a:p>
        </p:txBody>
      </p:sp>
    </p:spTree>
    <p:extLst>
      <p:ext uri="{BB962C8B-B14F-4D97-AF65-F5344CB8AC3E}">
        <p14:creationId xmlns:p14="http://schemas.microsoft.com/office/powerpoint/2010/main" val="222492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1080" y="83744"/>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Faithfully Enduring</a:t>
            </a:r>
            <a:endParaRPr lang="en-US" sz="4800" dirty="0">
              <a:solidFill>
                <a:schemeClr val="bg1"/>
              </a:solidFill>
              <a:latin typeface="Rockwell Condensed" panose="02060603050405020104" pitchFamily="18" charset="0"/>
              <a:ea typeface="Wednesday" pitchFamily="2" charset="0"/>
            </a:endParaRPr>
          </a:p>
        </p:txBody>
      </p:sp>
      <p:sp>
        <p:nvSpPr>
          <p:cNvPr id="79" name="TextBox 78"/>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Thessalonians 1:4</a:t>
            </a:r>
          </a:p>
        </p:txBody>
      </p:sp>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(5)</a:t>
            </a:r>
            <a:endParaRPr lang="en-US" dirty="0"/>
          </a:p>
        </p:txBody>
      </p:sp>
      <p:grpSp>
        <p:nvGrpSpPr>
          <p:cNvPr id="12" name="Group 11"/>
          <p:cNvGrpSpPr/>
          <p:nvPr/>
        </p:nvGrpSpPr>
        <p:grpSpPr>
          <a:xfrm>
            <a:off x="324415" y="251988"/>
            <a:ext cx="1513438" cy="1513438"/>
            <a:chOff x="324415" y="251988"/>
            <a:chExt cx="1513438" cy="1513438"/>
          </a:xfrm>
        </p:grpSpPr>
        <p:sp>
          <p:nvSpPr>
            <p:cNvPr id="137" name="Rectangle: Rounded Corners 136"/>
            <p:cNvSpPr/>
            <p:nvPr/>
          </p:nvSpPr>
          <p:spPr>
            <a:xfrm>
              <a:off x="324415" y="251988"/>
              <a:ext cx="1513438" cy="1513438"/>
            </a:xfrm>
            <a:prstGeom prst="roundRect">
              <a:avLst/>
            </a:prstGeom>
            <a:solidFill>
              <a:schemeClr val="bg2">
                <a:lumMod val="90000"/>
              </a:schemeClr>
            </a:solidFill>
            <a:ln w="38100">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a:off x="523322" y="407681"/>
              <a:ext cx="1115624" cy="1115624"/>
              <a:chOff x="5003637" y="4031221"/>
              <a:chExt cx="2667000" cy="2667000"/>
            </a:xfrm>
          </p:grpSpPr>
          <p:sp>
            <p:nvSpPr>
              <p:cNvPr id="213" name="Oval 212"/>
              <p:cNvSpPr/>
              <p:nvPr/>
            </p:nvSpPr>
            <p:spPr>
              <a:xfrm>
                <a:off x="5003637" y="4031221"/>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16200000">
                <a:off x="6116595" y="5417495"/>
                <a:ext cx="405949" cy="1098640"/>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5" name="Group 214"/>
              <p:cNvGrpSpPr/>
              <p:nvPr/>
            </p:nvGrpSpPr>
            <p:grpSpPr>
              <a:xfrm rot="377617">
                <a:off x="6513334" y="4633573"/>
                <a:ext cx="612001" cy="612001"/>
                <a:chOff x="2452639" y="4588413"/>
                <a:chExt cx="612001" cy="612001"/>
              </a:xfrm>
            </p:grpSpPr>
            <p:sp>
              <p:nvSpPr>
                <p:cNvPr id="221" name="Oval 220"/>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flipH="1">
                  <a:off x="2635368" y="4914300"/>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rot="377617" flipH="1">
                <a:off x="5543318" y="4627106"/>
                <a:ext cx="612001" cy="612001"/>
                <a:chOff x="2452639" y="4588413"/>
                <a:chExt cx="612001" cy="612001"/>
              </a:xfrm>
            </p:grpSpPr>
            <p:sp>
              <p:nvSpPr>
                <p:cNvPr id="217" name="Oval 216"/>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flipH="1">
                  <a:off x="2575141" y="4907059"/>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5" name="Group 224"/>
          <p:cNvGrpSpPr/>
          <p:nvPr/>
        </p:nvGrpSpPr>
        <p:grpSpPr>
          <a:xfrm>
            <a:off x="4361350" y="4112680"/>
            <a:ext cx="3472571" cy="2390250"/>
            <a:chOff x="384206" y="4158361"/>
            <a:chExt cx="3289208" cy="2390250"/>
          </a:xfrm>
        </p:grpSpPr>
        <p:grpSp>
          <p:nvGrpSpPr>
            <p:cNvPr id="226" name="Group 225"/>
            <p:cNvGrpSpPr/>
            <p:nvPr/>
          </p:nvGrpSpPr>
          <p:grpSpPr>
            <a:xfrm>
              <a:off x="384206" y="4158361"/>
              <a:ext cx="3289208" cy="2390250"/>
              <a:chOff x="609599" y="833642"/>
              <a:chExt cx="7941747" cy="5771225"/>
            </a:xfrm>
          </p:grpSpPr>
          <p:grpSp>
            <p:nvGrpSpPr>
              <p:cNvPr id="228" name="Group 14"/>
              <p:cNvGrpSpPr/>
              <p:nvPr/>
            </p:nvGrpSpPr>
            <p:grpSpPr>
              <a:xfrm rot="10800000">
                <a:off x="7696200" y="5257800"/>
                <a:ext cx="621450" cy="1347067"/>
                <a:chOff x="7010400" y="381000"/>
                <a:chExt cx="762000" cy="2033666"/>
              </a:xfrm>
            </p:grpSpPr>
            <p:sp>
              <p:nvSpPr>
                <p:cNvPr id="241"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1"/>
              <p:cNvGrpSpPr/>
              <p:nvPr/>
            </p:nvGrpSpPr>
            <p:grpSpPr>
              <a:xfrm rot="10800000">
                <a:off x="939238" y="4923502"/>
                <a:ext cx="621450" cy="1347067"/>
                <a:chOff x="7010400" y="381000"/>
                <a:chExt cx="762000" cy="2033666"/>
              </a:xfrm>
            </p:grpSpPr>
            <p:sp>
              <p:nvSpPr>
                <p:cNvPr id="239"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3" name="Group 232"/>
              <p:cNvGrpSpPr/>
              <p:nvPr/>
            </p:nvGrpSpPr>
            <p:grpSpPr>
              <a:xfrm>
                <a:off x="899460" y="833642"/>
                <a:ext cx="621450" cy="986197"/>
                <a:chOff x="7031201" y="834275"/>
                <a:chExt cx="762000" cy="1488861"/>
              </a:xfrm>
            </p:grpSpPr>
            <p:sp>
              <p:nvSpPr>
                <p:cNvPr id="237"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7646520" y="1148254"/>
                <a:ext cx="621450" cy="1017899"/>
                <a:chOff x="7087348" y="824753"/>
                <a:chExt cx="762000" cy="1536722"/>
              </a:xfrm>
            </p:grpSpPr>
            <p:sp>
              <p:nvSpPr>
                <p:cNvPr id="235"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7" name="Rectangle 226"/>
            <p:cNvSpPr/>
            <p:nvPr/>
          </p:nvSpPr>
          <p:spPr>
            <a:xfrm>
              <a:off x="810600" y="4680154"/>
              <a:ext cx="2437759" cy="1569660"/>
            </a:xfrm>
            <a:prstGeom prst="rect">
              <a:avLst/>
            </a:prstGeom>
          </p:spPr>
          <p:txBody>
            <a:bodyPr wrap="square">
              <a:spAutoFit/>
            </a:bodyPr>
            <a:lstStyle/>
            <a:p>
              <a:pPr algn="ctr"/>
              <a:r>
                <a:rPr lang="en-US" sz="1600" b="1" dirty="0"/>
                <a:t>If we faithfully endure opposition and tribulation with patience and faith, we may be counted worthy of the kingdom of God</a:t>
              </a:r>
              <a:endParaRPr lang="en-US" sz="1600" dirty="0"/>
            </a:p>
          </p:txBody>
        </p:sp>
      </p:grpSp>
      <p:sp>
        <p:nvSpPr>
          <p:cNvPr id="13" name="Rectangle 12"/>
          <p:cNvSpPr/>
          <p:nvPr/>
        </p:nvSpPr>
        <p:spPr>
          <a:xfrm>
            <a:off x="3803072" y="1260849"/>
            <a:ext cx="6650183" cy="2585323"/>
          </a:xfrm>
          <a:prstGeom prst="rect">
            <a:avLst/>
          </a:prstGeom>
        </p:spPr>
        <p:txBody>
          <a:bodyPr wrap="square">
            <a:spAutoFit/>
          </a:bodyPr>
          <a:lstStyle/>
          <a:p>
            <a:r>
              <a:rPr lang="en-US" dirty="0">
                <a:solidFill>
                  <a:schemeClr val="bg1"/>
                </a:solidFill>
                <a:latin typeface="Open Sans"/>
              </a:rPr>
              <a:t>“Patience is not passive resignation, nor is it failing to act because of our fears. </a:t>
            </a:r>
          </a:p>
          <a:p>
            <a:endParaRPr lang="en-US" dirty="0">
              <a:solidFill>
                <a:schemeClr val="bg1"/>
              </a:solidFill>
              <a:latin typeface="Open Sans"/>
            </a:endParaRPr>
          </a:p>
          <a:p>
            <a:r>
              <a:rPr lang="en-US" dirty="0">
                <a:solidFill>
                  <a:schemeClr val="bg1"/>
                </a:solidFill>
                <a:latin typeface="Open Sans"/>
              </a:rPr>
              <a:t>Patience means active waiting and enduring. It means staying with something and doing all that we can—working, hoping, and exercising faith; bearing hardship with fortitude, even when the desires of our hearts are delayed. </a:t>
            </a:r>
          </a:p>
          <a:p>
            <a:endParaRPr lang="en-US" dirty="0">
              <a:solidFill>
                <a:schemeClr val="bg1"/>
              </a:solidFill>
              <a:latin typeface="Open Sans"/>
            </a:endParaRPr>
          </a:p>
          <a:p>
            <a:r>
              <a:rPr lang="en-US" dirty="0">
                <a:solidFill>
                  <a:schemeClr val="bg1"/>
                </a:solidFill>
                <a:latin typeface="Open Sans"/>
              </a:rPr>
              <a:t>Patience is not simply enduring; it is enduring well!”</a:t>
            </a:r>
            <a:endParaRPr lang="en-US" dirty="0">
              <a:solidFill>
                <a:schemeClr val="bg1"/>
              </a:solidFill>
            </a:endParaRPr>
          </a:p>
        </p:txBody>
      </p:sp>
      <p:pic>
        <p:nvPicPr>
          <p:cNvPr id="5122" name="Picture 2" descr="President Dieter F. Uchtdo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1032" y="113002"/>
            <a:ext cx="109537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at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406" y="4404310"/>
            <a:ext cx="2809300" cy="18925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chicken egg hatching 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5471" y="2128404"/>
            <a:ext cx="3614305" cy="36143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07369" y="4203853"/>
            <a:ext cx="1539845"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Wait</a:t>
            </a:r>
          </a:p>
        </p:txBody>
      </p:sp>
    </p:spTree>
    <p:extLst>
      <p:ext uri="{BB962C8B-B14F-4D97-AF65-F5344CB8AC3E}">
        <p14:creationId xmlns:p14="http://schemas.microsoft.com/office/powerpoint/2010/main" val="271734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barn(outVertical)">
                                      <p:cBhvr>
                                        <p:cTn id="15" dur="500"/>
                                        <p:tgtEl>
                                          <p:spTgt spid="225"/>
                                        </p:tgtEl>
                                      </p:cBhvr>
                                    </p:animEffect>
                                  </p:childTnLst>
                                </p:cTn>
                              </p:par>
                              <p:par>
                                <p:cTn id="16" presetID="1"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Related image"/>
          <p:cNvPicPr>
            <a:picLocks noChangeAspect="1" noChangeArrowheads="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1080" y="83744"/>
            <a:ext cx="10797766" cy="1015663"/>
          </a:xfrm>
          <a:prstGeom prst="rect">
            <a:avLst/>
          </a:prstGeom>
          <a:noFill/>
        </p:spPr>
        <p:txBody>
          <a:bodyPr wrap="square" rtlCol="0">
            <a:spAutoFit/>
          </a:bodyPr>
          <a:lstStyle/>
          <a:p>
            <a:pPr algn="ctr"/>
            <a:r>
              <a:rPr lang="en-US" sz="6000" dirty="0">
                <a:solidFill>
                  <a:schemeClr val="bg1"/>
                </a:solidFill>
                <a:latin typeface="Rockwell Condensed" panose="02060603050405020104" pitchFamily="18" charset="0"/>
                <a:ea typeface="Wednesday" pitchFamily="2" charset="0"/>
              </a:rPr>
              <a:t>Recompense</a:t>
            </a:r>
            <a:endParaRPr lang="en-US" sz="4800" dirty="0">
              <a:solidFill>
                <a:schemeClr val="bg1"/>
              </a:solidFill>
              <a:latin typeface="Rockwell Condensed" panose="02060603050405020104" pitchFamily="18" charset="0"/>
              <a:ea typeface="Wednesday" pitchFamily="2" charset="0"/>
            </a:endParaRPr>
          </a:p>
        </p:txBody>
      </p:sp>
      <p:sp>
        <p:nvSpPr>
          <p:cNvPr id="79" name="TextBox 78"/>
          <p:cNvSpPr txBox="1"/>
          <p:nvPr/>
        </p:nvSpPr>
        <p:spPr>
          <a:xfrm>
            <a:off x="0" y="6488668"/>
            <a:ext cx="2286000" cy="369332"/>
          </a:xfrm>
          <a:prstGeom prst="rect">
            <a:avLst/>
          </a:prstGeom>
          <a:noFill/>
        </p:spPr>
        <p:txBody>
          <a:bodyPr wrap="square" rtlCol="0">
            <a:spAutoFit/>
          </a:bodyPr>
          <a:lstStyle/>
          <a:p>
            <a:r>
              <a:rPr lang="en-US" dirty="0">
                <a:solidFill>
                  <a:schemeClr val="bg1"/>
                </a:solidFill>
              </a:rPr>
              <a:t>2 Thessalonians 1:6</a:t>
            </a:r>
          </a:p>
        </p:txBody>
      </p:sp>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(6)</a:t>
            </a:r>
            <a:endParaRPr lang="en-US" dirty="0"/>
          </a:p>
        </p:txBody>
      </p:sp>
      <p:sp>
        <p:nvSpPr>
          <p:cNvPr id="13" name="Rectangle 12"/>
          <p:cNvSpPr/>
          <p:nvPr/>
        </p:nvSpPr>
        <p:spPr>
          <a:xfrm>
            <a:off x="550719" y="2154467"/>
            <a:ext cx="3823855" cy="3416320"/>
          </a:xfrm>
          <a:prstGeom prst="rect">
            <a:avLst/>
          </a:prstGeom>
        </p:spPr>
        <p:txBody>
          <a:bodyPr wrap="square">
            <a:spAutoFit/>
          </a:bodyPr>
          <a:lstStyle/>
          <a:p>
            <a:r>
              <a:rPr lang="en-US" sz="3600" dirty="0">
                <a:solidFill>
                  <a:schemeClr val="bg1"/>
                </a:solidFill>
              </a:rPr>
              <a:t>“Those who have the blood of prophets and Saints upon their hands will receive their just reward."</a:t>
            </a:r>
          </a:p>
        </p:txBody>
      </p:sp>
      <p:sp>
        <p:nvSpPr>
          <p:cNvPr id="2" name="Rectangle 1"/>
          <p:cNvSpPr/>
          <p:nvPr/>
        </p:nvSpPr>
        <p:spPr>
          <a:xfrm>
            <a:off x="2047008" y="1110780"/>
            <a:ext cx="8468591" cy="954107"/>
          </a:xfrm>
          <a:prstGeom prst="rect">
            <a:avLst/>
          </a:prstGeom>
        </p:spPr>
        <p:txBody>
          <a:bodyPr wrap="square">
            <a:spAutoFit/>
          </a:bodyPr>
          <a:lstStyle/>
          <a:p>
            <a:pPr algn="ctr"/>
            <a:r>
              <a:rPr lang="en-US" sz="2800" dirty="0">
                <a:solidFill>
                  <a:schemeClr val="bg1"/>
                </a:solidFill>
                <a:effectLst>
                  <a:glow rad="139700">
                    <a:schemeClr val="accent2">
                      <a:satMod val="175000"/>
                      <a:alpha val="40000"/>
                    </a:schemeClr>
                  </a:glow>
                </a:effectLst>
                <a:latin typeface="Abadi" panose="020B0604020104020204" pitchFamily="34" charset="0"/>
              </a:rPr>
              <a:t>Make amends to (someone) for loss or harm suffered; compensate.</a:t>
            </a:r>
            <a:endParaRPr lang="en-US" sz="2800" dirty="0">
              <a:solidFill>
                <a:schemeClr val="bg1"/>
              </a:solidFill>
              <a:effectLst>
                <a:glow rad="139700">
                  <a:schemeClr val="accent2">
                    <a:satMod val="175000"/>
                    <a:alpha val="40000"/>
                  </a:schemeClr>
                </a:glo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31" y="244929"/>
            <a:ext cx="1205890" cy="1521526"/>
          </a:xfrm>
          <a:prstGeom prst="rect">
            <a:avLst/>
          </a:prstGeom>
        </p:spPr>
      </p:pic>
      <p:grpSp>
        <p:nvGrpSpPr>
          <p:cNvPr id="7" name="Group 6"/>
          <p:cNvGrpSpPr/>
          <p:nvPr/>
        </p:nvGrpSpPr>
        <p:grpSpPr>
          <a:xfrm>
            <a:off x="4236116" y="2615046"/>
            <a:ext cx="4722104" cy="3492439"/>
            <a:chOff x="4236116" y="2615046"/>
            <a:chExt cx="4722104" cy="3492439"/>
          </a:xfrm>
        </p:grpSpPr>
        <p:grpSp>
          <p:nvGrpSpPr>
            <p:cNvPr id="173" name="Group 172"/>
            <p:cNvGrpSpPr/>
            <p:nvPr/>
          </p:nvGrpSpPr>
          <p:grpSpPr>
            <a:xfrm>
              <a:off x="5226627" y="2615046"/>
              <a:ext cx="3731593" cy="3151123"/>
              <a:chOff x="1066800" y="1066800"/>
              <a:chExt cx="6019800" cy="5083387"/>
            </a:xfrm>
          </p:grpSpPr>
          <p:grpSp>
            <p:nvGrpSpPr>
              <p:cNvPr id="174" name="Group 46"/>
              <p:cNvGrpSpPr/>
              <p:nvPr/>
            </p:nvGrpSpPr>
            <p:grpSpPr>
              <a:xfrm>
                <a:off x="1066800" y="1066800"/>
                <a:ext cx="6019800" cy="5083387"/>
                <a:chOff x="1066800" y="609600"/>
                <a:chExt cx="6858000" cy="5791200"/>
              </a:xfrm>
            </p:grpSpPr>
            <p:sp>
              <p:nvSpPr>
                <p:cNvPr id="177" name="Oval 176"/>
                <p:cNvSpPr/>
                <p:nvPr/>
              </p:nvSpPr>
              <p:spPr>
                <a:xfrm>
                  <a:off x="3124200" y="5410200"/>
                  <a:ext cx="2611582" cy="990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6"/>
                <p:cNvSpPr/>
                <p:nvPr/>
              </p:nvSpPr>
              <p:spPr>
                <a:xfrm rot="4256811">
                  <a:off x="4273388" y="-1090276"/>
                  <a:ext cx="292423" cy="554216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276600" y="54102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3"/>
                <p:cNvGrpSpPr/>
                <p:nvPr/>
              </p:nvGrpSpPr>
              <p:grpSpPr>
                <a:xfrm>
                  <a:off x="4038600" y="609600"/>
                  <a:ext cx="685800" cy="5257800"/>
                  <a:chOff x="4038600" y="0"/>
                  <a:chExt cx="685800" cy="5867400"/>
                </a:xfrm>
              </p:grpSpPr>
              <p:sp>
                <p:nvSpPr>
                  <p:cNvPr id="207" name="Isosceles Triangle 206"/>
                  <p:cNvSpPr/>
                  <p:nvPr/>
                </p:nvSpPr>
                <p:spPr>
                  <a:xfrm>
                    <a:off x="4267200" y="228600"/>
                    <a:ext cx="228600" cy="7620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6"/>
                  <p:cNvSpPr/>
                  <p:nvPr/>
                </p:nvSpPr>
                <p:spPr>
                  <a:xfrm>
                    <a:off x="4267200" y="990600"/>
                    <a:ext cx="228600" cy="22860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4"/>
                  <p:cNvSpPr/>
                  <p:nvPr/>
                </p:nvSpPr>
                <p:spPr>
                  <a:xfrm>
                    <a:off x="4267200" y="3352800"/>
                    <a:ext cx="228600" cy="2514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5"/>
                  <p:cNvSpPr/>
                  <p:nvPr/>
                </p:nvSpPr>
                <p:spPr>
                  <a:xfrm>
                    <a:off x="4191000" y="31242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7"/>
                  <p:cNvSpPr/>
                  <p:nvPr/>
                </p:nvSpPr>
                <p:spPr>
                  <a:xfrm>
                    <a:off x="4191000" y="914400"/>
                    <a:ext cx="381000" cy="457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11"/>
                  <p:cNvSpPr/>
                  <p:nvPr/>
                </p:nvSpPr>
                <p:spPr>
                  <a:xfrm>
                    <a:off x="4038600" y="0"/>
                    <a:ext cx="685800" cy="685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25"/>
                <p:cNvGrpSpPr/>
                <p:nvPr/>
              </p:nvGrpSpPr>
              <p:grpSpPr>
                <a:xfrm>
                  <a:off x="1066800" y="2258995"/>
                  <a:ext cx="2209800" cy="2770205"/>
                  <a:chOff x="1066800" y="2258995"/>
                  <a:chExt cx="2209800" cy="2770205"/>
                </a:xfrm>
              </p:grpSpPr>
              <p:sp>
                <p:nvSpPr>
                  <p:cNvPr id="195" name="Oval 194"/>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4"/>
                  <p:cNvGrpSpPr/>
                  <p:nvPr/>
                </p:nvGrpSpPr>
                <p:grpSpPr>
                  <a:xfrm rot="1206892">
                    <a:off x="1673878" y="2258995"/>
                    <a:ext cx="240914" cy="2243809"/>
                    <a:chOff x="1524000" y="685800"/>
                    <a:chExt cx="990600" cy="6400800"/>
                  </a:xfrm>
                </p:grpSpPr>
                <p:sp>
                  <p:nvSpPr>
                    <p:cNvPr id="203" name="Donut 31"/>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32"/>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onut 33"/>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onut 34"/>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7" name="Group 19"/>
                  <p:cNvGrpSpPr/>
                  <p:nvPr/>
                </p:nvGrpSpPr>
                <p:grpSpPr>
                  <a:xfrm rot="20393108" flipH="1">
                    <a:off x="2283479" y="2258995"/>
                    <a:ext cx="240914" cy="2243809"/>
                    <a:chOff x="1524000" y="685800"/>
                    <a:chExt cx="990600" cy="6400800"/>
                  </a:xfrm>
                </p:grpSpPr>
                <p:sp>
                  <p:nvSpPr>
                    <p:cNvPr id="199" name="Donut 27"/>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21"/>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2"/>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onut 30"/>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8" name="Oval 197"/>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26"/>
                <p:cNvGrpSpPr/>
                <p:nvPr/>
              </p:nvGrpSpPr>
              <p:grpSpPr>
                <a:xfrm>
                  <a:off x="5715000" y="685800"/>
                  <a:ext cx="2209800" cy="2770205"/>
                  <a:chOff x="1066800" y="2258995"/>
                  <a:chExt cx="2209800" cy="2770205"/>
                </a:xfrm>
              </p:grpSpPr>
              <p:sp>
                <p:nvSpPr>
                  <p:cNvPr id="183" name="Oval 182"/>
                  <p:cNvSpPr/>
                  <p:nvPr/>
                </p:nvSpPr>
                <p:spPr>
                  <a:xfrm>
                    <a:off x="1066800" y="4191000"/>
                    <a:ext cx="2209800" cy="838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4"/>
                  <p:cNvGrpSpPr/>
                  <p:nvPr/>
                </p:nvGrpSpPr>
                <p:grpSpPr>
                  <a:xfrm rot="1206892">
                    <a:off x="1673878" y="2258995"/>
                    <a:ext cx="240914" cy="2243809"/>
                    <a:chOff x="1524000" y="685800"/>
                    <a:chExt cx="990600" cy="6400800"/>
                  </a:xfrm>
                </p:grpSpPr>
                <p:sp>
                  <p:nvSpPr>
                    <p:cNvPr id="191" name="Donut 19"/>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20"/>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21"/>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onut 22"/>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5" name="Group 19"/>
                  <p:cNvGrpSpPr/>
                  <p:nvPr/>
                </p:nvGrpSpPr>
                <p:grpSpPr>
                  <a:xfrm rot="20393108" flipH="1">
                    <a:off x="2283479" y="2258995"/>
                    <a:ext cx="240914" cy="2243809"/>
                    <a:chOff x="1524000" y="685800"/>
                    <a:chExt cx="990600" cy="6400800"/>
                  </a:xfrm>
                </p:grpSpPr>
                <p:sp>
                  <p:nvSpPr>
                    <p:cNvPr id="187" name="Donut 15"/>
                    <p:cNvSpPr/>
                    <p:nvPr/>
                  </p:nvSpPr>
                  <p:spPr>
                    <a:xfrm>
                      <a:off x="1524000" y="6858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6"/>
                    <p:cNvSpPr/>
                    <p:nvPr/>
                  </p:nvSpPr>
                  <p:spPr>
                    <a:xfrm>
                      <a:off x="1524000" y="20574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Donut 17"/>
                    <p:cNvSpPr/>
                    <p:nvPr/>
                  </p:nvSpPr>
                  <p:spPr>
                    <a:xfrm>
                      <a:off x="1524000" y="34290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Donut 18"/>
                    <p:cNvSpPr/>
                    <p:nvPr/>
                  </p:nvSpPr>
                  <p:spPr>
                    <a:xfrm>
                      <a:off x="1524000" y="4800600"/>
                      <a:ext cx="990600" cy="2286000"/>
                    </a:xfrm>
                    <a:prstGeom prst="donut">
                      <a:avLst>
                        <a:gd name="adj" fmla="val 16608"/>
                      </a:avLst>
                    </a:prstGeom>
                    <a:solidFill>
                      <a:srgbClr val="FFC0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6" name="Oval 185"/>
                  <p:cNvSpPr/>
                  <p:nvPr/>
                </p:nvSpPr>
                <p:spPr>
                  <a:xfrm>
                    <a:off x="1295400" y="4267200"/>
                    <a:ext cx="1752600" cy="66477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6" name="TextBox 175"/>
              <p:cNvSpPr txBox="1"/>
              <p:nvPr/>
            </p:nvSpPr>
            <p:spPr>
              <a:xfrm>
                <a:off x="1066800" y="4267200"/>
                <a:ext cx="2057399" cy="595806"/>
              </a:xfrm>
              <a:prstGeom prst="rect">
                <a:avLst/>
              </a:prstGeom>
              <a:noFill/>
            </p:spPr>
            <p:txBody>
              <a:bodyPr wrap="square" rtlCol="0">
                <a:spAutoFit/>
              </a:bodyPr>
              <a:lstStyle/>
              <a:p>
                <a:pPr algn="ctr"/>
                <a:endParaRPr lang="en-US" dirty="0">
                  <a:latin typeface="Narkisim" pitchFamily="34" charset="-79"/>
                  <a:cs typeface="Narkisim" pitchFamily="34" charset="-79"/>
                </a:endParaRPr>
              </a:p>
            </p:txBody>
          </p:sp>
        </p:grpSp>
        <p:grpSp>
          <p:nvGrpSpPr>
            <p:cNvPr id="49" name="Group 48"/>
            <p:cNvGrpSpPr/>
            <p:nvPr/>
          </p:nvGrpSpPr>
          <p:grpSpPr>
            <a:xfrm>
              <a:off x="5283158" y="4164222"/>
              <a:ext cx="706646" cy="706646"/>
              <a:chOff x="3276600" y="3073062"/>
              <a:chExt cx="2667000" cy="2667000"/>
            </a:xfrm>
          </p:grpSpPr>
          <p:grpSp>
            <p:nvGrpSpPr>
              <p:cNvPr id="158" name="Group 157"/>
              <p:cNvGrpSpPr/>
              <p:nvPr/>
            </p:nvGrpSpPr>
            <p:grpSpPr>
              <a:xfrm>
                <a:off x="3276600" y="3073062"/>
                <a:ext cx="2667000" cy="2667000"/>
                <a:chOff x="5867400" y="583656"/>
                <a:chExt cx="2667000" cy="2667000"/>
              </a:xfrm>
            </p:grpSpPr>
            <p:sp>
              <p:nvSpPr>
                <p:cNvPr id="160" name="Oval 159"/>
                <p:cNvSpPr/>
                <p:nvPr/>
              </p:nvSpPr>
              <p:spPr>
                <a:xfrm>
                  <a:off x="5867400" y="5836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p:cNvGrpSpPr/>
                <p:nvPr/>
              </p:nvGrpSpPr>
              <p:grpSpPr>
                <a:xfrm>
                  <a:off x="6265944" y="1346934"/>
                  <a:ext cx="762000" cy="762000"/>
                  <a:chOff x="1226056" y="2773679"/>
                  <a:chExt cx="762000" cy="762000"/>
                </a:xfrm>
              </p:grpSpPr>
              <p:sp>
                <p:nvSpPr>
                  <p:cNvPr id="169" name="Oval 168"/>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flipH="1">
                  <a:off x="7307102" y="1348665"/>
                  <a:ext cx="762000" cy="762000"/>
                  <a:chOff x="1226056" y="2773679"/>
                  <a:chExt cx="762000" cy="762000"/>
                </a:xfrm>
              </p:grpSpPr>
              <p:sp>
                <p:nvSpPr>
                  <p:cNvPr id="165" name="Oval 16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Moon 16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4" name="Moon 16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9" name="Moon 158"/>
              <p:cNvSpPr/>
              <p:nvPr/>
            </p:nvSpPr>
            <p:spPr>
              <a:xfrm rot="5241646">
                <a:off x="4468393" y="4505861"/>
                <a:ext cx="405949" cy="1147255"/>
              </a:xfrm>
              <a:prstGeom prst="moon">
                <a:avLst>
                  <a:gd name="adj" fmla="val 87500"/>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1" name="Group 60"/>
            <p:cNvGrpSpPr/>
            <p:nvPr/>
          </p:nvGrpSpPr>
          <p:grpSpPr>
            <a:xfrm>
              <a:off x="4702248" y="4597504"/>
              <a:ext cx="758982" cy="758982"/>
              <a:chOff x="4868501" y="4267258"/>
              <a:chExt cx="2209800" cy="2209800"/>
            </a:xfrm>
          </p:grpSpPr>
          <p:sp>
            <p:nvSpPr>
              <p:cNvPr id="125" name="Oval 124"/>
              <p:cNvSpPr/>
              <p:nvPr/>
            </p:nvSpPr>
            <p:spPr>
              <a:xfrm>
                <a:off x="4868501" y="4267258"/>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830432" y="5667469"/>
                <a:ext cx="298764" cy="4526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6074025" y="4869070"/>
                <a:ext cx="612001" cy="612001"/>
                <a:chOff x="2452639" y="4588413"/>
                <a:chExt cx="612001" cy="612001"/>
              </a:xfrm>
            </p:grpSpPr>
            <p:sp>
              <p:nvSpPr>
                <p:cNvPr id="136" name="Oval 135"/>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flipH="1">
                <a:off x="5257704" y="4858508"/>
                <a:ext cx="612001" cy="612001"/>
                <a:chOff x="2452639" y="4588413"/>
                <a:chExt cx="612001" cy="612001"/>
              </a:xfrm>
            </p:grpSpPr>
            <p:sp>
              <p:nvSpPr>
                <p:cNvPr id="132" name="Oval 131"/>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rot="21213287">
                <a:off x="5441135" y="4526732"/>
                <a:ext cx="986828" cy="470780"/>
                <a:chOff x="5413972" y="4517679"/>
                <a:chExt cx="1013989" cy="506994"/>
              </a:xfrm>
            </p:grpSpPr>
            <p:cxnSp>
              <p:nvCxnSpPr>
                <p:cNvPr id="130" name="Straight Connector 129"/>
                <p:cNvCxnSpPr/>
                <p:nvPr/>
              </p:nvCxnSpPr>
              <p:spPr>
                <a:xfrm>
                  <a:off x="5413972" y="4517679"/>
                  <a:ext cx="525101" cy="506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cxnSpLocks/>
                </p:cNvCxnSpPr>
                <p:nvPr/>
              </p:nvCxnSpPr>
              <p:spPr>
                <a:xfrm flipH="1">
                  <a:off x="5928512" y="4608214"/>
                  <a:ext cx="499449" cy="40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Group 61"/>
            <p:cNvGrpSpPr/>
            <p:nvPr/>
          </p:nvGrpSpPr>
          <p:grpSpPr>
            <a:xfrm>
              <a:off x="5912509" y="4250788"/>
              <a:ext cx="759895" cy="759895"/>
              <a:chOff x="4897581" y="4056549"/>
              <a:chExt cx="2667000" cy="2667000"/>
            </a:xfrm>
          </p:grpSpPr>
          <p:sp>
            <p:nvSpPr>
              <p:cNvPr id="111" name="Oval 110"/>
              <p:cNvSpPr/>
              <p:nvPr/>
            </p:nvSpPr>
            <p:spPr>
              <a:xfrm>
                <a:off x="4897581" y="4056549"/>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6371280" y="4695544"/>
                <a:ext cx="612001" cy="612001"/>
                <a:chOff x="2452639" y="4588413"/>
                <a:chExt cx="612001" cy="612001"/>
              </a:xfrm>
            </p:grpSpPr>
            <p:sp>
              <p:nvSpPr>
                <p:cNvPr id="121" name="Oval 120"/>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5520255" y="4704598"/>
                <a:ext cx="612001" cy="612001"/>
                <a:chOff x="2452639" y="4588413"/>
                <a:chExt cx="612001" cy="612001"/>
              </a:xfrm>
            </p:grpSpPr>
            <p:sp>
              <p:nvSpPr>
                <p:cNvPr id="117" name="Oval 116"/>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Moon 113"/>
              <p:cNvSpPr/>
              <p:nvPr/>
            </p:nvSpPr>
            <p:spPr>
              <a:xfrm rot="15227817">
                <a:off x="6112950" y="5200932"/>
                <a:ext cx="711471" cy="1575113"/>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Moon 114"/>
              <p:cNvSpPr/>
              <p:nvPr/>
            </p:nvSpPr>
            <p:spPr>
              <a:xfrm rot="14400010">
                <a:off x="6639735" y="4272962"/>
                <a:ext cx="168089" cy="459694"/>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Moon 115"/>
              <p:cNvSpPr/>
              <p:nvPr/>
            </p:nvSpPr>
            <p:spPr>
              <a:xfrm rot="17374669">
                <a:off x="5589532" y="4309175"/>
                <a:ext cx="168089" cy="459694"/>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5" name="Group 64"/>
            <p:cNvGrpSpPr/>
            <p:nvPr/>
          </p:nvGrpSpPr>
          <p:grpSpPr>
            <a:xfrm>
              <a:off x="5429968" y="4752260"/>
              <a:ext cx="776960" cy="776960"/>
              <a:chOff x="5087704" y="4020335"/>
              <a:chExt cx="2667000" cy="2667000"/>
            </a:xfrm>
          </p:grpSpPr>
          <p:sp>
            <p:nvSpPr>
              <p:cNvPr id="80" name="Oval 79"/>
              <p:cNvSpPr/>
              <p:nvPr/>
            </p:nvSpPr>
            <p:spPr>
              <a:xfrm>
                <a:off x="5087704" y="4020335"/>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6624778" y="4758920"/>
                <a:ext cx="612001" cy="612001"/>
                <a:chOff x="2452639" y="4588413"/>
                <a:chExt cx="612001" cy="612001"/>
              </a:xfrm>
            </p:grpSpPr>
            <p:sp>
              <p:nvSpPr>
                <p:cNvPr id="95" name="Oval 94"/>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flipH="1">
                <a:off x="5636440" y="4784570"/>
                <a:ext cx="612001" cy="612001"/>
                <a:chOff x="2452639" y="4588413"/>
                <a:chExt cx="612001" cy="612001"/>
              </a:xfrm>
            </p:grpSpPr>
            <p:sp>
              <p:nvSpPr>
                <p:cNvPr id="91" name="Oval 90"/>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5826551" y="5715000"/>
                <a:ext cx="1281820" cy="337457"/>
                <a:chOff x="7785980" y="4114800"/>
                <a:chExt cx="1575303" cy="909873"/>
              </a:xfrm>
            </p:grpSpPr>
            <p:sp>
              <p:nvSpPr>
                <p:cNvPr id="86" name="Rectangle: Rounded Corners 85"/>
                <p:cNvSpPr/>
                <p:nvPr/>
              </p:nvSpPr>
              <p:spPr>
                <a:xfrm>
                  <a:off x="7785980" y="4119327"/>
                  <a:ext cx="1575303" cy="905346"/>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6" idx="1"/>
                  <a:endCxn id="86" idx="3"/>
                </p:cNvCxnSpPr>
                <p:nvPr/>
              </p:nvCxnSpPr>
              <p:spPr>
                <a:xfrm>
                  <a:off x="7785980" y="4572000"/>
                  <a:ext cx="15753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p:cNvCxnSpPr>
                <p:nvPr/>
              </p:nvCxnSpPr>
              <p:spPr>
                <a:xfrm flipH="1" flipV="1">
                  <a:off x="8130012" y="4146487"/>
                  <a:ext cx="9054" cy="86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p:cNvCxnSpPr>
                <p:nvPr/>
              </p:nvCxnSpPr>
              <p:spPr>
                <a:xfrm rot="-120000" flipV="1">
                  <a:off x="8536578" y="4114800"/>
                  <a:ext cx="27160" cy="905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flipH="1" flipV="1">
                  <a:off x="8961422" y="4144978"/>
                  <a:ext cx="9054" cy="86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Moon 83"/>
              <p:cNvSpPr/>
              <p:nvPr/>
            </p:nvSpPr>
            <p:spPr>
              <a:xfrm rot="17183275">
                <a:off x="5868291" y="4364590"/>
                <a:ext cx="168089" cy="459694"/>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Moon 84"/>
              <p:cNvSpPr/>
              <p:nvPr/>
            </p:nvSpPr>
            <p:spPr>
              <a:xfrm rot="15329944">
                <a:off x="6750035" y="4397248"/>
                <a:ext cx="168089" cy="459694"/>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6" name="Group 65"/>
            <p:cNvGrpSpPr/>
            <p:nvPr/>
          </p:nvGrpSpPr>
          <p:grpSpPr>
            <a:xfrm>
              <a:off x="7858968" y="3208470"/>
              <a:ext cx="823522" cy="823522"/>
              <a:chOff x="5003637" y="4031221"/>
              <a:chExt cx="2667000" cy="2667000"/>
            </a:xfrm>
          </p:grpSpPr>
          <p:sp>
            <p:nvSpPr>
              <p:cNvPr id="67" name="Oval 66"/>
              <p:cNvSpPr/>
              <p:nvPr/>
            </p:nvSpPr>
            <p:spPr>
              <a:xfrm>
                <a:off x="5003637" y="4031221"/>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200000">
                <a:off x="6116595" y="5417495"/>
                <a:ext cx="405949" cy="1098640"/>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9" name="Group 68"/>
              <p:cNvGrpSpPr/>
              <p:nvPr/>
            </p:nvGrpSpPr>
            <p:grpSpPr>
              <a:xfrm rot="377617">
                <a:off x="6513334" y="4633573"/>
                <a:ext cx="612001" cy="612001"/>
                <a:chOff x="2452639" y="4588413"/>
                <a:chExt cx="612001" cy="612001"/>
              </a:xfrm>
            </p:grpSpPr>
            <p:sp>
              <p:nvSpPr>
                <p:cNvPr id="75" name="Oval 74"/>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2635368" y="4914300"/>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377617" flipH="1">
                <a:off x="5543318" y="4627106"/>
                <a:ext cx="612001" cy="612001"/>
                <a:chOff x="2452639" y="4588413"/>
                <a:chExt cx="612001" cy="612001"/>
              </a:xfrm>
            </p:grpSpPr>
            <p:sp>
              <p:nvSpPr>
                <p:cNvPr id="71" name="Oval 70"/>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flipH="1">
                  <a:off x="2575141" y="4907059"/>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Rectangle 5"/>
            <p:cNvSpPr/>
            <p:nvPr/>
          </p:nvSpPr>
          <p:spPr>
            <a:xfrm>
              <a:off x="4236116" y="5738153"/>
              <a:ext cx="2285819" cy="369332"/>
            </a:xfrm>
            <a:prstGeom prst="rect">
              <a:avLst/>
            </a:prstGeom>
            <a:solidFill>
              <a:srgbClr val="FF0000"/>
            </a:solidFill>
          </p:spPr>
          <p:txBody>
            <a:bodyPr wrap="none">
              <a:spAutoFit/>
            </a:bodyPr>
            <a:lstStyle/>
            <a:p>
              <a:r>
                <a:rPr lang="en-US" dirty="0">
                  <a:solidFill>
                    <a:srgbClr val="333333"/>
                  </a:solidFill>
                  <a:latin typeface="Open Sans"/>
                </a:rPr>
                <a:t>Church’s persecutors</a:t>
              </a:r>
              <a:endParaRPr lang="en-US" dirty="0"/>
            </a:p>
          </p:txBody>
        </p:sp>
      </p:grpSp>
    </p:spTree>
    <p:extLst>
      <p:ext uri="{BB962C8B-B14F-4D97-AF65-F5344CB8AC3E}">
        <p14:creationId xmlns:p14="http://schemas.microsoft.com/office/powerpoint/2010/main" val="1116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4600</Words>
  <Application>Microsoft Office PowerPoint</Application>
  <PresentationFormat>Widescreen</PresentationFormat>
  <Paragraphs>283</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Open Sans</vt:lpstr>
      <vt:lpstr>Gill Sans MT</vt:lpstr>
      <vt:lpstr>Palatino</vt:lpstr>
      <vt:lpstr>Abadi</vt:lpstr>
      <vt:lpstr>Arial</vt:lpstr>
      <vt:lpstr>Colonna MT</vt:lpstr>
      <vt:lpstr>Calibri Light</vt:lpstr>
      <vt:lpstr>Rockwell Condensed</vt:lpstr>
      <vt:lpstr>Narkisim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137</cp:revision>
  <dcterms:created xsi:type="dcterms:W3CDTF">2016-05-16T13:36:31Z</dcterms:created>
  <dcterms:modified xsi:type="dcterms:W3CDTF">2020-09-10T15:51:16Z</dcterms:modified>
</cp:coreProperties>
</file>