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3" r:id="rId5"/>
    <p:sldId id="261" r:id="rId6"/>
    <p:sldId id="262" r:id="rId7"/>
    <p:sldId id="264" r:id="rId8"/>
    <p:sldId id="266" r:id="rId9"/>
    <p:sldId id="270" r:id="rId10"/>
    <p:sldId id="267" r:id="rId11"/>
    <p:sldId id="268" r:id="rId12"/>
    <p:sldId id="269" r:id="rId13"/>
    <p:sldId id="275" r:id="rId14"/>
    <p:sldId id="272" r:id="rId15"/>
    <p:sldId id="276" r:id="rId16"/>
    <p:sldId id="277" r:id="rId17"/>
    <p:sldId id="273" r:id="rId18"/>
    <p:sldId id="278" r:id="rId19"/>
    <p:sldId id="279" r:id="rId20"/>
    <p:sldId id="282" r:id="rId21"/>
    <p:sldId id="281" r:id="rId22"/>
    <p:sldId id="284" r:id="rId23"/>
    <p:sldId id="280" r:id="rId24"/>
    <p:sldId id="283" r:id="rId25"/>
    <p:sldId id="285" r:id="rId26"/>
    <p:sldId id="257" r:id="rId27"/>
    <p:sldId id="265" r:id="rId28"/>
    <p:sldId id="259" r:id="rId29"/>
    <p:sldId id="271" r:id="rId30"/>
    <p:sldId id="274" r:id="rId31"/>
  </p:sldIdLst>
  <p:sldSz cx="12192000" cy="6858000"/>
  <p:notesSz cx="6858000" cy="9144000"/>
  <p:embeddedFontLst>
    <p:embeddedFont>
      <p:font typeface="Abadi" panose="020B0604020104020204" pitchFamily="34"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omic Sans MS" panose="030F0702030302020204" pitchFamily="66" charset="0"/>
      <p:regular r:id="rId39"/>
      <p:bold r:id="rId40"/>
      <p:italic r:id="rId41"/>
      <p:boldItalic r:id="rId42"/>
    </p:embeddedFont>
    <p:embeddedFont>
      <p:font typeface="Lucida Calligraphy" panose="03010101010101010101" pitchFamily="66" charset="0"/>
      <p:regular r:id="rId43"/>
    </p:embeddedFont>
    <p:embeddedFont>
      <p:font typeface="Open Sans" panose="020B0606030504020204" pitchFamily="34" charset="0"/>
      <p:regular r:id="rId44"/>
      <p:bold r:id="rId45"/>
      <p:italic r:id="rId46"/>
      <p:boldItalic r:id="rId47"/>
    </p:embeddedFont>
    <p:embeddedFont>
      <p:font typeface="Palatino" pitchFamily="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A5E"/>
    <a:srgbClr val="FFCC66"/>
    <a:srgbClr val="753805"/>
    <a:srgbClr val="96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7E2E98-2186-4D51-BDE9-616115FC780D}"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341788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E2E98-2186-4D51-BDE9-616115FC780D}"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378237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E2E98-2186-4D51-BDE9-616115FC780D}"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337495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E2E98-2186-4D51-BDE9-616115FC780D}"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70384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E2E98-2186-4D51-BDE9-616115FC780D}"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408349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7E2E98-2186-4D51-BDE9-616115FC780D}"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69546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7E2E98-2186-4D51-BDE9-616115FC780D}"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245255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7E2E98-2186-4D51-BDE9-616115FC780D}"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294424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2E98-2186-4D51-BDE9-616115FC780D}"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21399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7E2E98-2186-4D51-BDE9-616115FC780D}"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2629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7E2E98-2186-4D51-BDE9-616115FC780D}"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4F686-0CEA-4D32-B3BC-AC76DBD57964}" type="slidenum">
              <a:rPr lang="en-US" smtClean="0"/>
              <a:pPr/>
              <a:t>‹#›</a:t>
            </a:fld>
            <a:endParaRPr lang="en-US"/>
          </a:p>
        </p:txBody>
      </p:sp>
    </p:spTree>
    <p:extLst>
      <p:ext uri="{BB962C8B-B14F-4D97-AF65-F5344CB8AC3E}">
        <p14:creationId xmlns:p14="http://schemas.microsoft.com/office/powerpoint/2010/main" val="17852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E2E98-2186-4D51-BDE9-616115FC780D}"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4F686-0CEA-4D32-B3BC-AC76DBD57964}" type="slidenum">
              <a:rPr lang="en-US" smtClean="0"/>
              <a:pPr/>
              <a:t>‹#›</a:t>
            </a:fld>
            <a:endParaRPr lang="en-US"/>
          </a:p>
        </p:txBody>
      </p:sp>
    </p:spTree>
    <p:extLst>
      <p:ext uri="{BB962C8B-B14F-4D97-AF65-F5344CB8AC3E}">
        <p14:creationId xmlns:p14="http://schemas.microsoft.com/office/powerpoint/2010/main" val="105530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628CC-167A-4F77-96ED-16969112F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61457" cy="369332"/>
          </a:xfrm>
          <a:prstGeom prst="rect">
            <a:avLst/>
          </a:prstGeom>
          <a:noFill/>
        </p:spPr>
        <p:txBody>
          <a:bodyPr wrap="square" rtlCol="0">
            <a:spAutoFit/>
          </a:bodyPr>
          <a:lstStyle/>
          <a:p>
            <a:r>
              <a:rPr lang="en-US" dirty="0">
                <a:solidFill>
                  <a:schemeClr val="bg1"/>
                </a:solidFill>
              </a:rPr>
              <a:t>Lesson 13</a:t>
            </a:r>
          </a:p>
        </p:txBody>
      </p:sp>
      <p:sp>
        <p:nvSpPr>
          <p:cNvPr id="6" name="TextBox 5"/>
          <p:cNvSpPr txBox="1"/>
          <p:nvPr/>
        </p:nvSpPr>
        <p:spPr>
          <a:xfrm>
            <a:off x="76200" y="1110343"/>
            <a:ext cx="12115800" cy="1754326"/>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Miracles of Jesus</a:t>
            </a:r>
          </a:p>
          <a:p>
            <a:pPr algn="ctr"/>
            <a:r>
              <a:rPr lang="en-US" sz="5400" dirty="0">
                <a:solidFill>
                  <a:schemeClr val="bg1"/>
                </a:solidFill>
                <a:latin typeface="Lucida Calligraphy" panose="03010101010101010101" pitchFamily="66" charset="0"/>
              </a:rPr>
              <a:t>Matthew 8-10</a:t>
            </a:r>
          </a:p>
        </p:txBody>
      </p:sp>
      <p:grpSp>
        <p:nvGrpSpPr>
          <p:cNvPr id="7" name="Group 53"/>
          <p:cNvGrpSpPr/>
          <p:nvPr/>
        </p:nvGrpSpPr>
        <p:grpSpPr>
          <a:xfrm rot="20719130">
            <a:off x="1915826" y="2595093"/>
            <a:ext cx="2148276" cy="3743440"/>
            <a:chOff x="4800600" y="609600"/>
            <a:chExt cx="2819400" cy="4912895"/>
          </a:xfrm>
        </p:grpSpPr>
        <p:grpSp>
          <p:nvGrpSpPr>
            <p:cNvPr id="8" name="Group 26"/>
            <p:cNvGrpSpPr/>
            <p:nvPr/>
          </p:nvGrpSpPr>
          <p:grpSpPr>
            <a:xfrm>
              <a:off x="4800600" y="1219200"/>
              <a:ext cx="2819400" cy="4303295"/>
              <a:chOff x="2819400" y="3657600"/>
              <a:chExt cx="1447800" cy="2121932"/>
            </a:xfrm>
          </p:grpSpPr>
          <p:sp>
            <p:nvSpPr>
              <p:cNvPr id="28" name="TextBox 27"/>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29" name="Rectangle 28"/>
              <p:cNvSpPr/>
              <p:nvPr/>
            </p:nvSpPr>
            <p:spPr>
              <a:xfrm>
                <a:off x="2819400" y="3730770"/>
                <a:ext cx="1447800" cy="192238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9400" y="3657600"/>
                <a:ext cx="1219200" cy="197559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2" name="Rectangle 31"/>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5"/>
            <p:cNvGrpSpPr/>
            <p:nvPr/>
          </p:nvGrpSpPr>
          <p:grpSpPr>
            <a:xfrm rot="19640462">
              <a:off x="5439128" y="3977787"/>
              <a:ext cx="1641387" cy="588107"/>
              <a:chOff x="1066800" y="5626308"/>
              <a:chExt cx="3429000" cy="1003092"/>
            </a:xfrm>
          </p:grpSpPr>
          <p:sp>
            <p:nvSpPr>
              <p:cNvPr id="26" name="Rounded Rectangle 25"/>
              <p:cNvSpPr/>
              <p:nvPr/>
            </p:nvSpPr>
            <p:spPr>
              <a:xfrm>
                <a:off x="1066800" y="5638800"/>
                <a:ext cx="3429000" cy="9906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143593" y="5626308"/>
                <a:ext cx="1289154" cy="9906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019800" y="609600"/>
              <a:ext cx="1019342" cy="2438400"/>
              <a:chOff x="5187482" y="1600200"/>
              <a:chExt cx="2101851" cy="5027905"/>
            </a:xfrm>
          </p:grpSpPr>
          <p:sp>
            <p:nvSpPr>
              <p:cNvPr id="16" name="Block Arc 15"/>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17" name="Group 209"/>
              <p:cNvGrpSpPr/>
              <p:nvPr/>
            </p:nvGrpSpPr>
            <p:grpSpPr>
              <a:xfrm rot="12048576">
                <a:off x="6462847" y="3330867"/>
                <a:ext cx="826486" cy="501067"/>
                <a:chOff x="7467600" y="2971800"/>
                <a:chExt cx="914400" cy="685800"/>
              </a:xfrm>
            </p:grpSpPr>
            <p:sp>
              <p:nvSpPr>
                <p:cNvPr id="24" name="Oval 23"/>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10"/>
              <p:cNvGrpSpPr/>
              <p:nvPr/>
            </p:nvGrpSpPr>
            <p:grpSpPr>
              <a:xfrm rot="20265966">
                <a:off x="5187482" y="3324981"/>
                <a:ext cx="773604" cy="585862"/>
                <a:chOff x="7467600" y="2971800"/>
                <a:chExt cx="914400" cy="685800"/>
              </a:xfrm>
            </p:grpSpPr>
            <p:sp>
              <p:nvSpPr>
                <p:cNvPr id="22" name="Oval 21"/>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1"/>
            <p:cNvGrpSpPr/>
            <p:nvPr/>
          </p:nvGrpSpPr>
          <p:grpSpPr>
            <a:xfrm>
              <a:off x="5334000" y="2209800"/>
              <a:ext cx="533400" cy="1600200"/>
              <a:chOff x="1295400" y="2286000"/>
              <a:chExt cx="1219200" cy="3657600"/>
            </a:xfrm>
          </p:grpSpPr>
          <p:sp>
            <p:nvSpPr>
              <p:cNvPr id="12" name="Rounded Rectangle 11"/>
              <p:cNvSpPr/>
              <p:nvPr/>
            </p:nvSpPr>
            <p:spPr>
              <a:xfrm>
                <a:off x="1434059" y="2286000"/>
                <a:ext cx="914400" cy="2753193"/>
              </a:xfrm>
              <a:prstGeom prst="roundRect">
                <a:avLst>
                  <a:gd name="adj" fmla="val 297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419069" y="3429000"/>
                <a:ext cx="914400" cy="1898754"/>
              </a:xfrm>
              <a:prstGeom prst="roundRect">
                <a:avLst>
                  <a:gd name="adj" fmla="val 330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95400" y="4800600"/>
                <a:ext cx="1219200" cy="1143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47800" y="4267200"/>
                <a:ext cx="838200" cy="1143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5038622" y="3505525"/>
            <a:ext cx="6096000" cy="1477328"/>
          </a:xfrm>
          <a:prstGeom prst="rect">
            <a:avLst/>
          </a:prstGeom>
        </p:spPr>
        <p:txBody>
          <a:bodyPr>
            <a:spAutoFit/>
          </a:bodyPr>
          <a:lstStyle/>
          <a:p>
            <a:r>
              <a:rPr lang="en-US" i="1" dirty="0">
                <a:solidFill>
                  <a:schemeClr val="bg1"/>
                </a:solidFill>
                <a:latin typeface="Palatino"/>
              </a:rPr>
              <a:t>Looking unto Jesus the author and finisher of our faith; who for the joy that was set before him endured the cross, despising the shame, and is set down at the right hand of the throne of God.</a:t>
            </a:r>
          </a:p>
          <a:p>
            <a:r>
              <a:rPr lang="en-US" i="1" dirty="0">
                <a:solidFill>
                  <a:schemeClr val="bg1"/>
                </a:solidFill>
                <a:latin typeface="Palatino"/>
              </a:rPr>
              <a:t>Hebrews 12:2</a:t>
            </a:r>
            <a:endParaRPr lang="en-US" i="1" dirty="0">
              <a:solidFill>
                <a:schemeClr val="bg1"/>
              </a:solidFill>
            </a:endParaRPr>
          </a:p>
        </p:txBody>
      </p:sp>
    </p:spTree>
    <p:extLst>
      <p:ext uri="{BB962C8B-B14F-4D97-AF65-F5344CB8AC3E}">
        <p14:creationId xmlns:p14="http://schemas.microsoft.com/office/powerpoint/2010/main" val="105653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Miracles</a:t>
            </a:r>
          </a:p>
        </p:txBody>
      </p:sp>
      <p:grpSp>
        <p:nvGrpSpPr>
          <p:cNvPr id="2" name="Group 1"/>
          <p:cNvGrpSpPr/>
          <p:nvPr/>
        </p:nvGrpSpPr>
        <p:grpSpPr>
          <a:xfrm>
            <a:off x="1480457" y="1122223"/>
            <a:ext cx="4006396" cy="4657481"/>
            <a:chOff x="1480457" y="1122223"/>
            <a:chExt cx="4006396" cy="4657481"/>
          </a:xfrm>
        </p:grpSpPr>
        <p:sp>
          <p:nvSpPr>
            <p:cNvPr id="3" name="Down Arrow Callout 2"/>
            <p:cNvSpPr/>
            <p:nvPr/>
          </p:nvSpPr>
          <p:spPr>
            <a:xfrm>
              <a:off x="1953985" y="1122223"/>
              <a:ext cx="2803072" cy="1654628"/>
            </a:xfrm>
            <a:prstGeom prst="down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8:23-27</a:t>
              </a:r>
            </a:p>
          </p:txBody>
        </p:sp>
        <p:pic>
          <p:nvPicPr>
            <p:cNvPr id="12290" name="Picture 2" descr="http://www.ancient-origins.net/sites/default/files/styles/large/public/field/image/Bom-Jesus-the-Diamond-Shipwreck.jpg?itok=FZjPU_Z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457" y="3218237"/>
              <a:ext cx="4006396" cy="2561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287986" y="970572"/>
            <a:ext cx="2803072" cy="5560857"/>
            <a:chOff x="7287986" y="970572"/>
            <a:chExt cx="2803072" cy="5560857"/>
          </a:xfrm>
        </p:grpSpPr>
        <p:sp>
          <p:nvSpPr>
            <p:cNvPr id="12" name="Down Arrow Callout 11"/>
            <p:cNvSpPr/>
            <p:nvPr/>
          </p:nvSpPr>
          <p:spPr>
            <a:xfrm>
              <a:off x="7287986" y="970572"/>
              <a:ext cx="2803072" cy="1654628"/>
            </a:xfrm>
            <a:prstGeom prst="downArrow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8:28-32</a:t>
              </a:r>
            </a:p>
          </p:txBody>
        </p:sp>
        <p:pic>
          <p:nvPicPr>
            <p:cNvPr id="12292" name="Picture 4" descr="http://f.tqn.com/y/angels/1/L/J/5/-/-/The_Swine_Driven_into_the_Sea_-_James_Tiss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4059" y="2757034"/>
              <a:ext cx="2666999" cy="3774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37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Miracles</a:t>
            </a:r>
          </a:p>
        </p:txBody>
      </p:sp>
      <p:grpSp>
        <p:nvGrpSpPr>
          <p:cNvPr id="2" name="Group 1"/>
          <p:cNvGrpSpPr/>
          <p:nvPr/>
        </p:nvGrpSpPr>
        <p:grpSpPr>
          <a:xfrm>
            <a:off x="503598" y="1053959"/>
            <a:ext cx="3449890" cy="4356241"/>
            <a:chOff x="503598" y="1053959"/>
            <a:chExt cx="3449890" cy="4356241"/>
          </a:xfrm>
        </p:grpSpPr>
        <p:sp>
          <p:nvSpPr>
            <p:cNvPr id="14" name="Down Arrow Callout 13"/>
            <p:cNvSpPr/>
            <p:nvPr/>
          </p:nvSpPr>
          <p:spPr>
            <a:xfrm>
              <a:off x="827007" y="1053959"/>
              <a:ext cx="2803072" cy="1654628"/>
            </a:xfrm>
            <a:prstGeom prst="downArrowCallou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9:1-8</a:t>
              </a:r>
            </a:p>
          </p:txBody>
        </p:sp>
        <p:pic>
          <p:nvPicPr>
            <p:cNvPr id="2050" name="Picture 2" descr="https://s-media-cache-ak0.pinimg.com/236x/3c/28/5d/3c285d2405fbf6a9a4e6a070be8166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90" b="12842"/>
            <a:stretch/>
          </p:blipFill>
          <p:spPr bwMode="auto">
            <a:xfrm>
              <a:off x="503598" y="3008674"/>
              <a:ext cx="3449890" cy="2401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798753" y="1482201"/>
            <a:ext cx="2803072" cy="5111987"/>
            <a:chOff x="4798753" y="1482201"/>
            <a:chExt cx="2803072" cy="5111987"/>
          </a:xfrm>
        </p:grpSpPr>
        <p:sp>
          <p:nvSpPr>
            <p:cNvPr id="3" name="Down Arrow Callout 2"/>
            <p:cNvSpPr/>
            <p:nvPr/>
          </p:nvSpPr>
          <p:spPr>
            <a:xfrm>
              <a:off x="4798753" y="1482201"/>
              <a:ext cx="2803072" cy="1654628"/>
            </a:xfrm>
            <a:prstGeom prst="downArrowCallou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9:18-19, 23-26</a:t>
              </a:r>
            </a:p>
          </p:txBody>
        </p:sp>
        <p:pic>
          <p:nvPicPr>
            <p:cNvPr id="2052" name="Picture 4" descr="https://www.lds.org/scriptures/bc/scriptures/nt/luke/8/images/041-041-JesusRaisingJairussDaughter-full.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263" y="3198670"/>
              <a:ext cx="2508053" cy="3395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536650" y="1099246"/>
            <a:ext cx="3142117" cy="4925338"/>
            <a:chOff x="8536650" y="1099246"/>
            <a:chExt cx="3142117" cy="4925338"/>
          </a:xfrm>
        </p:grpSpPr>
        <p:sp>
          <p:nvSpPr>
            <p:cNvPr id="12" name="Down Arrow Callout 11"/>
            <p:cNvSpPr/>
            <p:nvPr/>
          </p:nvSpPr>
          <p:spPr>
            <a:xfrm>
              <a:off x="8706173" y="1099246"/>
              <a:ext cx="2803072" cy="1654628"/>
            </a:xfrm>
            <a:prstGeom prst="downArrowCallou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9:20-22</a:t>
              </a:r>
            </a:p>
          </p:txBody>
        </p:sp>
        <p:grpSp>
          <p:nvGrpSpPr>
            <p:cNvPr id="5" name="Group 4"/>
            <p:cNvGrpSpPr/>
            <p:nvPr/>
          </p:nvGrpSpPr>
          <p:grpSpPr>
            <a:xfrm>
              <a:off x="8536650" y="3437164"/>
              <a:ext cx="3142117" cy="2587420"/>
              <a:chOff x="8536650" y="3437164"/>
              <a:chExt cx="3142117" cy="2587420"/>
            </a:xfrm>
          </p:grpSpPr>
          <p:pic>
            <p:nvPicPr>
              <p:cNvPr id="2056" name="Picture 8" descr="http://images.fineartamerica.com/images/artworkimages/mediumlarge/1/hem-of-his-garment-wayne-pasc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6650" y="3437164"/>
                <a:ext cx="3142117" cy="2356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73769" y="5793752"/>
                <a:ext cx="1904998" cy="230832"/>
              </a:xfrm>
              <a:prstGeom prst="rect">
                <a:avLst/>
              </a:prstGeom>
              <a:noFill/>
            </p:spPr>
            <p:txBody>
              <a:bodyPr wrap="square" rtlCol="0">
                <a:spAutoFit/>
              </a:bodyPr>
              <a:lstStyle/>
              <a:p>
                <a:pPr algn="r"/>
                <a:r>
                  <a:rPr lang="en-US" sz="900" dirty="0">
                    <a:solidFill>
                      <a:schemeClr val="bg1"/>
                    </a:solidFill>
                  </a:rPr>
                  <a:t>Wayne </a:t>
                </a:r>
                <a:r>
                  <a:rPr lang="en-US" sz="900" dirty="0" err="1">
                    <a:solidFill>
                      <a:schemeClr val="bg1"/>
                    </a:solidFill>
                  </a:rPr>
                  <a:t>Pascall</a:t>
                </a:r>
                <a:endParaRPr lang="en-US" sz="900" dirty="0">
                  <a:solidFill>
                    <a:schemeClr val="bg1"/>
                  </a:solidFill>
                </a:endParaRPr>
              </a:p>
            </p:txBody>
          </p:sp>
        </p:grpSp>
      </p:grpSp>
    </p:spTree>
    <p:extLst>
      <p:ext uri="{BB962C8B-B14F-4D97-AF65-F5344CB8AC3E}">
        <p14:creationId xmlns:p14="http://schemas.microsoft.com/office/powerpoint/2010/main" val="39002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Miracles</a:t>
            </a:r>
          </a:p>
        </p:txBody>
      </p:sp>
      <p:grpSp>
        <p:nvGrpSpPr>
          <p:cNvPr id="2" name="Group 1"/>
          <p:cNvGrpSpPr/>
          <p:nvPr/>
        </p:nvGrpSpPr>
        <p:grpSpPr>
          <a:xfrm>
            <a:off x="756006" y="997184"/>
            <a:ext cx="2803072" cy="5666690"/>
            <a:chOff x="756006" y="997184"/>
            <a:chExt cx="2803072" cy="5666690"/>
          </a:xfrm>
        </p:grpSpPr>
        <p:sp>
          <p:nvSpPr>
            <p:cNvPr id="13" name="Down Arrow Callout 12"/>
            <p:cNvSpPr/>
            <p:nvPr/>
          </p:nvSpPr>
          <p:spPr>
            <a:xfrm>
              <a:off x="756006" y="997184"/>
              <a:ext cx="2803072" cy="1654628"/>
            </a:xfrm>
            <a:prstGeom prst="downArrowCallou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9:27-31</a:t>
              </a:r>
            </a:p>
          </p:txBody>
        </p:sp>
        <p:pic>
          <p:nvPicPr>
            <p:cNvPr id="3076" name="Picture 4" descr="http://nhne-pulse.org/wp-content/uploads/2014/04/jesus-healing-blind-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92" y="2862265"/>
              <a:ext cx="2246150" cy="3801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110264" y="1433756"/>
            <a:ext cx="4015921" cy="5145446"/>
            <a:chOff x="4110264" y="1433756"/>
            <a:chExt cx="4015921" cy="5145446"/>
          </a:xfrm>
        </p:grpSpPr>
        <p:pic>
          <p:nvPicPr>
            <p:cNvPr id="3080" name="Picture 8" descr="http://www.gospeldoctrine.com/sites/gospeldoctrine.com/files/Jairus%27%20Daugh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264" y="3383509"/>
              <a:ext cx="4015921" cy="3195693"/>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Callout 10"/>
            <p:cNvSpPr/>
            <p:nvPr/>
          </p:nvSpPr>
          <p:spPr>
            <a:xfrm>
              <a:off x="4672691" y="1433756"/>
              <a:ext cx="2803072" cy="1654628"/>
            </a:xfrm>
            <a:prstGeom prst="downArrowCallout">
              <a:avLst/>
            </a:prstGeom>
            <a:solidFill>
              <a:srgbClr val="F88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9:23-26</a:t>
              </a:r>
            </a:p>
          </p:txBody>
        </p:sp>
      </p:grpSp>
      <p:grpSp>
        <p:nvGrpSpPr>
          <p:cNvPr id="4" name="Group 3"/>
          <p:cNvGrpSpPr/>
          <p:nvPr/>
        </p:nvGrpSpPr>
        <p:grpSpPr>
          <a:xfrm>
            <a:off x="8788112" y="1207637"/>
            <a:ext cx="2803072" cy="4977429"/>
            <a:chOff x="8788112" y="1207637"/>
            <a:chExt cx="2803072" cy="4977429"/>
          </a:xfrm>
        </p:grpSpPr>
        <p:sp>
          <p:nvSpPr>
            <p:cNvPr id="12" name="Down Arrow Callout 11"/>
            <p:cNvSpPr/>
            <p:nvPr/>
          </p:nvSpPr>
          <p:spPr>
            <a:xfrm>
              <a:off x="8788112" y="1207637"/>
              <a:ext cx="2803072" cy="1654628"/>
            </a:xfrm>
            <a:prstGeom prst="downArrow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9:32-33</a:t>
              </a:r>
            </a:p>
          </p:txBody>
        </p:sp>
        <p:pic>
          <p:nvPicPr>
            <p:cNvPr id="3082" name="Picture 10" descr="http://c6.quickcachr.fotos.sapo.pt/i/B10073097/10184626_jZapl.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38" t="34375" r="867" b="3551"/>
            <a:stretch/>
          </p:blipFill>
          <p:spPr bwMode="auto">
            <a:xfrm>
              <a:off x="8876107" y="3506117"/>
              <a:ext cx="2520044" cy="26789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56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20912" y="2851729"/>
            <a:ext cx="5900527" cy="2862322"/>
          </a:xfrm>
          <a:prstGeom prst="rect">
            <a:avLst/>
          </a:prstGeom>
        </p:spPr>
        <p:txBody>
          <a:bodyPr wrap="square">
            <a:spAutoFit/>
          </a:bodyPr>
          <a:lstStyle/>
          <a:p>
            <a:r>
              <a:rPr lang="en-US" sz="2000" dirty="0">
                <a:solidFill>
                  <a:schemeClr val="bg1"/>
                </a:solidFill>
              </a:rPr>
              <a:t>"The greatest miracles I see today are not necessarily the healing of sick bodies, but the greatest miracles I see are the healing of sick souls, those who are sick in soul and spirit and are downhearted and distraught, on the verge of nervous breakdowns. </a:t>
            </a:r>
          </a:p>
          <a:p>
            <a:endParaRPr lang="en-US" sz="2000" dirty="0">
              <a:solidFill>
                <a:schemeClr val="bg1"/>
              </a:solidFill>
            </a:endParaRPr>
          </a:p>
          <a:p>
            <a:r>
              <a:rPr lang="en-US" sz="2000" dirty="0">
                <a:solidFill>
                  <a:schemeClr val="bg1"/>
                </a:solidFill>
              </a:rPr>
              <a:t>We are reaching out to all such, because they are precious in the sight of the Lord, and we want no one to feel that they are forgotten.“ (8)</a:t>
            </a:r>
          </a:p>
        </p:txBody>
      </p:sp>
      <p:grpSp>
        <p:nvGrpSpPr>
          <p:cNvPr id="5" name="Group 4"/>
          <p:cNvGrpSpPr/>
          <p:nvPr/>
        </p:nvGrpSpPr>
        <p:grpSpPr>
          <a:xfrm>
            <a:off x="956349" y="75463"/>
            <a:ext cx="3289208" cy="2390250"/>
            <a:chOff x="384206" y="4158361"/>
            <a:chExt cx="3289208" cy="2390250"/>
          </a:xfrm>
        </p:grpSpPr>
        <p:grpSp>
          <p:nvGrpSpPr>
            <p:cNvPr id="7" name="Group 6"/>
            <p:cNvGrpSpPr/>
            <p:nvPr/>
          </p:nvGrpSpPr>
          <p:grpSpPr>
            <a:xfrm>
              <a:off x="384206" y="4158361"/>
              <a:ext cx="3289208" cy="2390250"/>
              <a:chOff x="609599" y="833642"/>
              <a:chExt cx="7941747" cy="5771225"/>
            </a:xfrm>
          </p:grpSpPr>
          <p:grpSp>
            <p:nvGrpSpPr>
              <p:cNvPr id="9" name="Group 14"/>
              <p:cNvGrpSpPr/>
              <p:nvPr/>
            </p:nvGrpSpPr>
            <p:grpSpPr>
              <a:xfrm rot="10800000">
                <a:off x="7696200" y="5257800"/>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rot="10800000">
                <a:off x="939238" y="4923502"/>
                <a:ext cx="621450" cy="1347067"/>
                <a:chOff x="7010400" y="381000"/>
                <a:chExt cx="762000" cy="2033666"/>
              </a:xfrm>
            </p:grpSpPr>
            <p:sp>
              <p:nvSpPr>
                <p:cNvPr id="20" name="Rounded Rectangle 1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99460" y="833642"/>
                <a:ext cx="621450" cy="986197"/>
                <a:chOff x="7031201" y="834275"/>
                <a:chExt cx="762000" cy="1488861"/>
              </a:xfrm>
            </p:grpSpPr>
            <p:sp>
              <p:nvSpPr>
                <p:cNvPr id="18" name="Rounded Rectangle 1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646520" y="1148254"/>
                <a:ext cx="621450" cy="1017899"/>
                <a:chOff x="7087348" y="824753"/>
                <a:chExt cx="762000" cy="1536722"/>
              </a:xfrm>
            </p:grpSpPr>
            <p:sp>
              <p:nvSpPr>
                <p:cNvPr id="16" name="Rounded Rectangle 1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747225" y="4834063"/>
              <a:ext cx="2437759" cy="830997"/>
            </a:xfrm>
            <a:prstGeom prst="rect">
              <a:avLst/>
            </a:prstGeom>
          </p:spPr>
          <p:txBody>
            <a:bodyPr wrap="square">
              <a:spAutoFit/>
            </a:bodyPr>
            <a:lstStyle/>
            <a:p>
              <a:pPr algn="ctr"/>
              <a:r>
                <a:rPr lang="en-US" sz="1600" dirty="0">
                  <a:solidFill>
                    <a:srgbClr val="333333"/>
                  </a:solidFill>
                  <a:latin typeface="Open Sans"/>
                </a:rPr>
                <a:t> </a:t>
              </a:r>
              <a:r>
                <a:rPr lang="en-US" sz="1600" b="1" dirty="0">
                  <a:solidFill>
                    <a:srgbClr val="333333"/>
                  </a:solidFill>
                  <a:latin typeface="Open Sans"/>
                </a:rPr>
                <a:t>Jesus can heal us of our infirmities and sicknesses</a:t>
              </a:r>
              <a:endParaRPr lang="en-US" sz="1600" dirty="0"/>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3788" y="5558759"/>
            <a:ext cx="994955" cy="1254749"/>
          </a:xfrm>
          <a:prstGeom prst="rect">
            <a:avLst/>
          </a:prstGeom>
        </p:spPr>
      </p:pic>
      <p:pic>
        <p:nvPicPr>
          <p:cNvPr id="6146" name="Picture 2" descr="http://orig10.deviantart.net/003a/f/2013/106/7/8/remember_me____by_alicexz-d61ybu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525" y="2541176"/>
            <a:ext cx="3875314" cy="38753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sobadsogood.com/these-ultra-realistic-paintings-people-bathing-are-stunning/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483" y="141323"/>
            <a:ext cx="3765995" cy="248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Miracles</a:t>
            </a:r>
          </a:p>
        </p:txBody>
      </p:sp>
      <p:sp>
        <p:nvSpPr>
          <p:cNvPr id="2" name="Rectangle 1"/>
          <p:cNvSpPr/>
          <p:nvPr/>
        </p:nvSpPr>
        <p:spPr>
          <a:xfrm>
            <a:off x="380670" y="2008067"/>
            <a:ext cx="4702960" cy="1015663"/>
          </a:xfrm>
          <a:prstGeom prst="rect">
            <a:avLst/>
          </a:prstGeom>
        </p:spPr>
        <p:txBody>
          <a:bodyPr wrap="square">
            <a:spAutoFit/>
          </a:bodyPr>
          <a:lstStyle/>
          <a:p>
            <a:r>
              <a:rPr lang="en-US" sz="2000" dirty="0">
                <a:solidFill>
                  <a:schemeClr val="bg1"/>
                </a:solidFill>
              </a:rPr>
              <a:t>He used miracles to show compassion, to teach, to inspire, to motivate, and to testify that he was the true Messiah. </a:t>
            </a:r>
          </a:p>
        </p:txBody>
      </p:sp>
      <p:sp>
        <p:nvSpPr>
          <p:cNvPr id="5" name="Rectangle 4"/>
          <p:cNvSpPr/>
          <p:nvPr/>
        </p:nvSpPr>
        <p:spPr>
          <a:xfrm>
            <a:off x="3135087" y="869293"/>
            <a:ext cx="6096000" cy="400110"/>
          </a:xfrm>
          <a:prstGeom prst="rect">
            <a:avLst/>
          </a:prstGeom>
        </p:spPr>
        <p:txBody>
          <a:bodyPr>
            <a:spAutoFit/>
          </a:bodyPr>
          <a:lstStyle/>
          <a:p>
            <a:pPr algn="ctr"/>
            <a:r>
              <a:rPr lang="en-US" sz="2000" dirty="0">
                <a:solidFill>
                  <a:schemeClr val="bg1"/>
                </a:solidFill>
              </a:rPr>
              <a:t>An important part of Jesus’ earthly ministry </a:t>
            </a:r>
          </a:p>
        </p:txBody>
      </p:sp>
      <p:sp>
        <p:nvSpPr>
          <p:cNvPr id="7" name="Rectangle 6"/>
          <p:cNvSpPr/>
          <p:nvPr/>
        </p:nvSpPr>
        <p:spPr>
          <a:xfrm>
            <a:off x="4266536" y="4942659"/>
            <a:ext cx="7250550" cy="1015663"/>
          </a:xfrm>
          <a:prstGeom prst="rect">
            <a:avLst/>
          </a:prstGeom>
        </p:spPr>
        <p:txBody>
          <a:bodyPr wrap="square">
            <a:spAutoFit/>
          </a:bodyPr>
          <a:lstStyle/>
          <a:p>
            <a:r>
              <a:rPr lang="en-US" sz="2000" dirty="0">
                <a:solidFill>
                  <a:schemeClr val="bg1"/>
                </a:solidFill>
              </a:rPr>
              <a:t>After his death and resurrection, his disciples continued to perform miracles and to testify that he was the Messiah, the Son of God who had come in power and authority. </a:t>
            </a:r>
          </a:p>
        </p:txBody>
      </p:sp>
      <p:pic>
        <p:nvPicPr>
          <p:cNvPr id="7170" name="Picture 2" descr="http://1800sunstar.com/zzC1LUV/zholydays/christmas/jesus-christ-pictures/images-of-jesus-christ-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085" y="1724588"/>
            <a:ext cx="3824061" cy="27628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ineartamerica.com/images/artworkimages/medium/1/he-is-risen-greg-ols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98" t="17469" r="52099" b="41224"/>
          <a:stretch/>
        </p:blipFill>
        <p:spPr bwMode="auto">
          <a:xfrm>
            <a:off x="1363888" y="3220253"/>
            <a:ext cx="2130426" cy="313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Gospel Writers</a:t>
            </a:r>
          </a:p>
        </p:txBody>
      </p:sp>
      <p:sp>
        <p:nvSpPr>
          <p:cNvPr id="2" name="Rectangle 1"/>
          <p:cNvSpPr/>
          <p:nvPr/>
        </p:nvSpPr>
        <p:spPr>
          <a:xfrm>
            <a:off x="315354" y="1717374"/>
            <a:ext cx="7250550" cy="2246769"/>
          </a:xfrm>
          <a:prstGeom prst="rect">
            <a:avLst/>
          </a:prstGeom>
        </p:spPr>
        <p:txBody>
          <a:bodyPr wrap="square">
            <a:spAutoFit/>
          </a:bodyPr>
          <a:lstStyle/>
          <a:p>
            <a:r>
              <a:rPr lang="en-US" sz="2000" dirty="0">
                <a:solidFill>
                  <a:schemeClr val="bg1"/>
                </a:solidFill>
              </a:rPr>
              <a:t>“The healing of the leper, the centurion's servant, and Peter's mother-in-law testified that his power extends to persons of all nations, both Jew and Gentile. </a:t>
            </a:r>
          </a:p>
          <a:p>
            <a:endParaRPr lang="en-US" sz="2000" dirty="0">
              <a:solidFill>
                <a:schemeClr val="bg1"/>
              </a:solidFill>
            </a:endParaRPr>
          </a:p>
          <a:p>
            <a:r>
              <a:rPr lang="en-US" sz="2000" dirty="0">
                <a:solidFill>
                  <a:schemeClr val="bg1"/>
                </a:solidFill>
              </a:rPr>
              <a:t>The calming of the sea extended his power to include power over nature and the elements. Casting out the unclean spirits testified of his power over devils and all evil... 226.)</a:t>
            </a:r>
          </a:p>
        </p:txBody>
      </p:sp>
      <p:sp>
        <p:nvSpPr>
          <p:cNvPr id="5" name="Rectangle 4"/>
          <p:cNvSpPr/>
          <p:nvPr/>
        </p:nvSpPr>
        <p:spPr>
          <a:xfrm>
            <a:off x="2449286" y="970197"/>
            <a:ext cx="7587343" cy="400110"/>
          </a:xfrm>
          <a:prstGeom prst="rect">
            <a:avLst/>
          </a:prstGeom>
        </p:spPr>
        <p:txBody>
          <a:bodyPr wrap="square">
            <a:spAutoFit/>
          </a:bodyPr>
          <a:lstStyle/>
          <a:p>
            <a:pPr algn="ctr"/>
            <a:r>
              <a:rPr lang="en-US" sz="2000" dirty="0">
                <a:solidFill>
                  <a:schemeClr val="bg1"/>
                </a:solidFill>
              </a:rPr>
              <a:t>Used Jesus’ miracles to testify that He had power over all enemies</a:t>
            </a:r>
          </a:p>
        </p:txBody>
      </p:sp>
      <p:sp>
        <p:nvSpPr>
          <p:cNvPr id="3" name="Rectangle 2"/>
          <p:cNvSpPr/>
          <p:nvPr/>
        </p:nvSpPr>
        <p:spPr>
          <a:xfrm>
            <a:off x="1943772" y="4775498"/>
            <a:ext cx="10292058" cy="1569660"/>
          </a:xfrm>
          <a:prstGeom prst="rect">
            <a:avLst/>
          </a:prstGeom>
        </p:spPr>
        <p:txBody>
          <a:bodyPr wrap="square">
            <a:spAutoFit/>
          </a:bodyPr>
          <a:lstStyle/>
          <a:p>
            <a:r>
              <a:rPr lang="en-US" sz="2400" dirty="0">
                <a:solidFill>
                  <a:schemeClr val="bg1"/>
                </a:solidFill>
              </a:rPr>
              <a:t>“For individuals in all generations, accounts of the miracles reveal the power of Jesus over all enemies and testify that he was the Son of God and that he had sufficient power to perform the Atonement and bring immortality and the possibility of eternal life to all men.“ (9)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029" y="1480457"/>
            <a:ext cx="1828800" cy="3048000"/>
          </a:xfrm>
          <a:prstGeom prst="rect">
            <a:avLst/>
          </a:prstGeom>
        </p:spPr>
      </p:pic>
      <p:pic>
        <p:nvPicPr>
          <p:cNvPr id="3074" name="Picture 2" descr="http://www.gapages.com/reeverc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54" y="4811445"/>
            <a:ext cx="1313064" cy="164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Jesus Calls the Apostles</a:t>
            </a:r>
          </a:p>
        </p:txBody>
      </p:sp>
      <p:sp>
        <p:nvSpPr>
          <p:cNvPr id="5" name="Rectangle 4"/>
          <p:cNvSpPr/>
          <p:nvPr/>
        </p:nvSpPr>
        <p:spPr>
          <a:xfrm>
            <a:off x="76198" y="6487406"/>
            <a:ext cx="7587343" cy="307777"/>
          </a:xfrm>
          <a:prstGeom prst="rect">
            <a:avLst/>
          </a:prstGeom>
        </p:spPr>
        <p:txBody>
          <a:bodyPr wrap="square">
            <a:spAutoFit/>
          </a:bodyPr>
          <a:lstStyle/>
          <a:p>
            <a:r>
              <a:rPr lang="en-US" sz="1400" dirty="0">
                <a:solidFill>
                  <a:schemeClr val="bg1"/>
                </a:solidFill>
              </a:rPr>
              <a:t>Matthew 10:1-4</a:t>
            </a:r>
          </a:p>
        </p:txBody>
      </p:sp>
      <p:sp>
        <p:nvSpPr>
          <p:cNvPr id="3" name="Rectangle 2"/>
          <p:cNvSpPr/>
          <p:nvPr/>
        </p:nvSpPr>
        <p:spPr>
          <a:xfrm>
            <a:off x="3697143" y="1053959"/>
            <a:ext cx="6596743" cy="400110"/>
          </a:xfrm>
          <a:prstGeom prst="rect">
            <a:avLst/>
          </a:prstGeom>
        </p:spPr>
        <p:txBody>
          <a:bodyPr wrap="square">
            <a:spAutoFit/>
          </a:bodyPr>
          <a:lstStyle/>
          <a:p>
            <a:r>
              <a:rPr lang="en-US" sz="2000" b="1" dirty="0">
                <a:solidFill>
                  <a:schemeClr val="bg1"/>
                </a:solidFill>
              </a:rPr>
              <a:t>And confers His authority upon them</a:t>
            </a:r>
            <a:r>
              <a:rPr lang="en-US" sz="2000" dirty="0">
                <a:solidFill>
                  <a:schemeClr val="bg1"/>
                </a:solidFill>
              </a:rPr>
              <a:t> </a:t>
            </a:r>
          </a:p>
        </p:txBody>
      </p:sp>
      <p:pic>
        <p:nvPicPr>
          <p:cNvPr id="8194" name="Picture 2" descr="http://media.ldscdn.org/images/media-library/gospel-art/new-testament/christ-ordaining-the-apostles-39549-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285" y="1629212"/>
            <a:ext cx="7810169" cy="34688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64228" y="5247513"/>
            <a:ext cx="8262257" cy="1477328"/>
          </a:xfrm>
          <a:prstGeom prst="rect">
            <a:avLst/>
          </a:prstGeom>
        </p:spPr>
        <p:txBody>
          <a:bodyPr wrap="square">
            <a:spAutoFit/>
          </a:bodyPr>
          <a:lstStyle/>
          <a:p>
            <a:r>
              <a:rPr lang="en-US" dirty="0">
                <a:solidFill>
                  <a:schemeClr val="bg1"/>
                </a:solidFill>
                <a:latin typeface="Open Sans"/>
              </a:rPr>
              <a:t>The word </a:t>
            </a:r>
            <a:r>
              <a:rPr lang="en-US" i="1" dirty="0">
                <a:solidFill>
                  <a:schemeClr val="bg1"/>
                </a:solidFill>
                <a:latin typeface="Open Sans"/>
              </a:rPr>
              <a:t>apostle</a:t>
            </a:r>
            <a:r>
              <a:rPr lang="en-US" dirty="0">
                <a:solidFill>
                  <a:schemeClr val="bg1"/>
                </a:solidFill>
                <a:latin typeface="Open Sans"/>
              </a:rPr>
              <a:t> comes from a Greek word that means “one sent forth.” </a:t>
            </a:r>
          </a:p>
          <a:p>
            <a:endParaRPr lang="en-US" dirty="0">
              <a:solidFill>
                <a:schemeClr val="bg1"/>
              </a:solidFill>
              <a:latin typeface="Open Sans"/>
            </a:endParaRPr>
          </a:p>
          <a:p>
            <a:r>
              <a:rPr lang="en-US" dirty="0">
                <a:solidFill>
                  <a:schemeClr val="bg1"/>
                </a:solidFill>
                <a:latin typeface="Open Sans"/>
              </a:rPr>
              <a:t>At first the Apostles were sent only among the house of Israel. Later, the resurrected Savior commanded that the gospel also be preached among the Gentiles, or those who are not of the house of Israel.</a:t>
            </a:r>
            <a:endParaRPr lang="en-US" dirty="0">
              <a:solidFill>
                <a:schemeClr val="bg1"/>
              </a:solidFill>
            </a:endParaRPr>
          </a:p>
        </p:txBody>
      </p:sp>
    </p:spTree>
    <p:extLst>
      <p:ext uri="{BB962C8B-B14F-4D97-AF65-F5344CB8AC3E}">
        <p14:creationId xmlns:p14="http://schemas.microsoft.com/office/powerpoint/2010/main" val="7238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lds apostles">
            <a:extLst>
              <a:ext uri="{FF2B5EF4-FFF2-40B4-BE49-F238E27FC236}">
                <a16:creationId xmlns:a16="http://schemas.microsoft.com/office/drawing/2014/main" id="{B94CCFB7-BB7C-4887-B78D-CC3A96A87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2" t="1730" r="6164" b="630"/>
          <a:stretch/>
        </p:blipFill>
        <p:spPr bwMode="auto">
          <a:xfrm>
            <a:off x="2250509" y="1020095"/>
            <a:ext cx="7690981" cy="43667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7C50C2-34DE-4FD0-8747-425C5809E3D3}"/>
              </a:ext>
            </a:extLst>
          </p:cNvPr>
          <p:cNvSpPr txBox="1"/>
          <p:nvPr/>
        </p:nvSpPr>
        <p:spPr>
          <a:xfrm>
            <a:off x="275574" y="175069"/>
            <a:ext cx="1453019" cy="369332"/>
          </a:xfrm>
          <a:prstGeom prst="rect">
            <a:avLst/>
          </a:prstGeom>
          <a:noFill/>
        </p:spPr>
        <p:txBody>
          <a:bodyPr wrap="square" rtlCol="0">
            <a:spAutoFit/>
          </a:bodyPr>
          <a:lstStyle/>
          <a:p>
            <a:r>
              <a:rPr lang="en-US" dirty="0"/>
              <a:t>2019</a:t>
            </a:r>
          </a:p>
        </p:txBody>
      </p:sp>
    </p:spTree>
    <p:extLst>
      <p:ext uri="{BB962C8B-B14F-4D97-AF65-F5344CB8AC3E}">
        <p14:creationId xmlns:p14="http://schemas.microsoft.com/office/powerpoint/2010/main" val="179509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Go Forth and Preach</a:t>
            </a:r>
          </a:p>
        </p:txBody>
      </p:sp>
      <p:sp>
        <p:nvSpPr>
          <p:cNvPr id="5" name="Rectangle 4"/>
          <p:cNvSpPr/>
          <p:nvPr/>
        </p:nvSpPr>
        <p:spPr>
          <a:xfrm>
            <a:off x="76198" y="6487406"/>
            <a:ext cx="7587343" cy="307777"/>
          </a:xfrm>
          <a:prstGeom prst="rect">
            <a:avLst/>
          </a:prstGeom>
        </p:spPr>
        <p:txBody>
          <a:bodyPr wrap="square">
            <a:spAutoFit/>
          </a:bodyPr>
          <a:lstStyle/>
          <a:p>
            <a:r>
              <a:rPr lang="en-US" sz="1400" dirty="0">
                <a:solidFill>
                  <a:schemeClr val="bg1"/>
                </a:solidFill>
              </a:rPr>
              <a:t>Matthew 10:2-4; Luke 6:16</a:t>
            </a:r>
          </a:p>
        </p:txBody>
      </p:sp>
      <p:grpSp>
        <p:nvGrpSpPr>
          <p:cNvPr id="666" name="Group 665"/>
          <p:cNvGrpSpPr/>
          <p:nvPr/>
        </p:nvGrpSpPr>
        <p:grpSpPr>
          <a:xfrm>
            <a:off x="4289067" y="1184870"/>
            <a:ext cx="855905" cy="1642691"/>
            <a:chOff x="304800" y="466773"/>
            <a:chExt cx="2438400" cy="4679887"/>
          </a:xfrm>
        </p:grpSpPr>
        <p:sp>
          <p:nvSpPr>
            <p:cNvPr id="667" name="Cloud 666"/>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Cloud 667"/>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Trapezoid 672"/>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Trapezoid 673"/>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Trapezoid 674"/>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Trapezoid 675"/>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Trapezoid 676"/>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685"/>
          <p:cNvGrpSpPr/>
          <p:nvPr/>
        </p:nvGrpSpPr>
        <p:grpSpPr>
          <a:xfrm>
            <a:off x="2720817" y="1131498"/>
            <a:ext cx="628088" cy="1641491"/>
            <a:chOff x="3200399" y="228600"/>
            <a:chExt cx="2548824" cy="5462666"/>
          </a:xfrm>
        </p:grpSpPr>
        <p:grpSp>
          <p:nvGrpSpPr>
            <p:cNvPr id="687" name="Group 47"/>
            <p:cNvGrpSpPr/>
            <p:nvPr/>
          </p:nvGrpSpPr>
          <p:grpSpPr>
            <a:xfrm>
              <a:off x="4373404" y="5022623"/>
              <a:ext cx="569609" cy="668643"/>
              <a:chOff x="6106804" y="4039302"/>
              <a:chExt cx="666047" cy="774146"/>
            </a:xfrm>
          </p:grpSpPr>
          <p:sp>
            <p:nvSpPr>
              <p:cNvPr id="712" name="Oval 711"/>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47"/>
            <p:cNvGrpSpPr/>
            <p:nvPr/>
          </p:nvGrpSpPr>
          <p:grpSpPr>
            <a:xfrm rot="2613352">
              <a:off x="3936594" y="4916461"/>
              <a:ext cx="569609" cy="668643"/>
              <a:chOff x="6106804" y="4039302"/>
              <a:chExt cx="666047" cy="774146"/>
            </a:xfrm>
          </p:grpSpPr>
          <p:sp>
            <p:nvSpPr>
              <p:cNvPr id="709" name="Oval 70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9" name="Rounded Rectangle 688"/>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Trapezoid 691"/>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Trapezoid 692"/>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Trapezoid 693"/>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Isosceles Triangle 694"/>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Trapezoid 695"/>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rapezoid 696"/>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Oval 697"/>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700"/>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701"/>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702"/>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Flowchart: Delay 703"/>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Wave 705"/>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Wave 706"/>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ed Rectangle 707"/>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117"/>
          <p:cNvGrpSpPr/>
          <p:nvPr/>
        </p:nvGrpSpPr>
        <p:grpSpPr>
          <a:xfrm>
            <a:off x="4162713" y="3221607"/>
            <a:ext cx="753596" cy="1619979"/>
            <a:chOff x="533400" y="381000"/>
            <a:chExt cx="2281003" cy="4903390"/>
          </a:xfrm>
        </p:grpSpPr>
        <p:sp>
          <p:nvSpPr>
            <p:cNvPr id="716" name="Cloud 715"/>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47"/>
            <p:cNvGrpSpPr/>
            <p:nvPr/>
          </p:nvGrpSpPr>
          <p:grpSpPr>
            <a:xfrm rot="2613352">
              <a:off x="991411" y="4510244"/>
              <a:ext cx="666047" cy="774146"/>
              <a:chOff x="6106804" y="4039302"/>
              <a:chExt cx="666047" cy="774146"/>
            </a:xfrm>
          </p:grpSpPr>
          <p:sp>
            <p:nvSpPr>
              <p:cNvPr id="764" name="Oval 76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46"/>
            <p:cNvGrpSpPr/>
            <p:nvPr/>
          </p:nvGrpSpPr>
          <p:grpSpPr>
            <a:xfrm>
              <a:off x="1708441" y="4507745"/>
              <a:ext cx="666047" cy="774146"/>
              <a:chOff x="6106804" y="4039302"/>
              <a:chExt cx="666047" cy="774146"/>
            </a:xfrm>
          </p:grpSpPr>
          <p:sp>
            <p:nvSpPr>
              <p:cNvPr id="761"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 name="Oval 718"/>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rapezoid 720"/>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Trapezoid 721"/>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Trapezoid 722"/>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rapezoid 723"/>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rapezoid 724"/>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Trapezoid 725"/>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9" name="Group 26"/>
            <p:cNvGrpSpPr/>
            <p:nvPr/>
          </p:nvGrpSpPr>
          <p:grpSpPr>
            <a:xfrm rot="4901522">
              <a:off x="1079356" y="2773919"/>
              <a:ext cx="2209671" cy="524419"/>
              <a:chOff x="5029200" y="1371600"/>
              <a:chExt cx="6791793" cy="1933731"/>
            </a:xfrm>
          </p:grpSpPr>
          <p:grpSp>
            <p:nvGrpSpPr>
              <p:cNvPr id="749" name="Group 16"/>
              <p:cNvGrpSpPr/>
              <p:nvPr/>
            </p:nvGrpSpPr>
            <p:grpSpPr>
              <a:xfrm>
                <a:off x="5029200" y="1371600"/>
                <a:ext cx="1752600" cy="1905000"/>
                <a:chOff x="5029200" y="1371600"/>
                <a:chExt cx="1752600" cy="1905000"/>
              </a:xfrm>
            </p:grpSpPr>
            <p:sp>
              <p:nvSpPr>
                <p:cNvPr id="759"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0" name="Group 17"/>
              <p:cNvGrpSpPr/>
              <p:nvPr/>
            </p:nvGrpSpPr>
            <p:grpSpPr>
              <a:xfrm>
                <a:off x="6713095" y="1400331"/>
                <a:ext cx="1752600" cy="1905000"/>
                <a:chOff x="5029200" y="1371600"/>
                <a:chExt cx="1752600" cy="1905000"/>
              </a:xfrm>
            </p:grpSpPr>
            <p:sp>
              <p:nvSpPr>
                <p:cNvPr id="757" name="4-Point Star 7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4-Point Star 7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20"/>
              <p:cNvGrpSpPr/>
              <p:nvPr/>
            </p:nvGrpSpPr>
            <p:grpSpPr>
              <a:xfrm>
                <a:off x="8404486" y="1389088"/>
                <a:ext cx="1752600" cy="1905000"/>
                <a:chOff x="5029200" y="1371600"/>
                <a:chExt cx="1752600" cy="1905000"/>
              </a:xfrm>
            </p:grpSpPr>
            <p:sp>
              <p:nvSpPr>
                <p:cNvPr id="755" name="4-Point Star 75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4-Point Star 75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23"/>
              <p:cNvGrpSpPr/>
              <p:nvPr/>
            </p:nvGrpSpPr>
            <p:grpSpPr>
              <a:xfrm>
                <a:off x="10068393" y="1389089"/>
                <a:ext cx="1752600" cy="1905000"/>
                <a:chOff x="5029200" y="1371600"/>
                <a:chExt cx="1752600" cy="1905000"/>
              </a:xfrm>
            </p:grpSpPr>
            <p:sp>
              <p:nvSpPr>
                <p:cNvPr id="753"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0" name="Group 27"/>
            <p:cNvGrpSpPr/>
            <p:nvPr/>
          </p:nvGrpSpPr>
          <p:grpSpPr>
            <a:xfrm rot="5740360">
              <a:off x="115989" y="2768133"/>
              <a:ext cx="2209671" cy="524419"/>
              <a:chOff x="5029200" y="1371600"/>
              <a:chExt cx="6791793" cy="1933731"/>
            </a:xfrm>
          </p:grpSpPr>
          <p:grpSp>
            <p:nvGrpSpPr>
              <p:cNvPr id="737" name="Group 16"/>
              <p:cNvGrpSpPr/>
              <p:nvPr/>
            </p:nvGrpSpPr>
            <p:grpSpPr>
              <a:xfrm>
                <a:off x="5029200" y="1371600"/>
                <a:ext cx="1752600" cy="1905000"/>
                <a:chOff x="5029200" y="1371600"/>
                <a:chExt cx="1752600" cy="1905000"/>
              </a:xfrm>
            </p:grpSpPr>
            <p:sp>
              <p:nvSpPr>
                <p:cNvPr id="747" name="4-Point Star 7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4-Point Star 7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17"/>
              <p:cNvGrpSpPr/>
              <p:nvPr/>
            </p:nvGrpSpPr>
            <p:grpSpPr>
              <a:xfrm>
                <a:off x="6713095" y="1400331"/>
                <a:ext cx="1752600" cy="1905000"/>
                <a:chOff x="5029200" y="1371600"/>
                <a:chExt cx="1752600" cy="1905000"/>
              </a:xfrm>
            </p:grpSpPr>
            <p:sp>
              <p:nvSpPr>
                <p:cNvPr id="745" name="4-Point Star 7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4-Point Star 7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20"/>
              <p:cNvGrpSpPr/>
              <p:nvPr/>
            </p:nvGrpSpPr>
            <p:grpSpPr>
              <a:xfrm>
                <a:off x="8404486" y="1389088"/>
                <a:ext cx="1752600" cy="1905000"/>
                <a:chOff x="5029200" y="1371600"/>
                <a:chExt cx="1752600" cy="1905000"/>
              </a:xfrm>
            </p:grpSpPr>
            <p:sp>
              <p:nvSpPr>
                <p:cNvPr id="743" name="4-Point Star 74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4-Point Star 7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23"/>
              <p:cNvGrpSpPr/>
              <p:nvPr/>
            </p:nvGrpSpPr>
            <p:grpSpPr>
              <a:xfrm>
                <a:off x="10068393" y="1389089"/>
                <a:ext cx="1752600" cy="1905000"/>
                <a:chOff x="5029200" y="1371600"/>
                <a:chExt cx="1752600" cy="1905000"/>
              </a:xfrm>
            </p:grpSpPr>
            <p:sp>
              <p:nvSpPr>
                <p:cNvPr id="741"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4-Point Star 7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1" name="Rounded Rectangle 730"/>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ed Rectangle 731"/>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Cloud 732"/>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Cloud 733"/>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Cloud 734"/>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609591" y="1565826"/>
              <a:ext cx="324239" cy="254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54"/>
          <p:cNvGrpSpPr/>
          <p:nvPr/>
        </p:nvGrpSpPr>
        <p:grpSpPr>
          <a:xfrm>
            <a:off x="5219447" y="3252731"/>
            <a:ext cx="776969" cy="1640268"/>
            <a:chOff x="1600200" y="539757"/>
            <a:chExt cx="2176913" cy="4997949"/>
          </a:xfrm>
        </p:grpSpPr>
        <p:grpSp>
          <p:nvGrpSpPr>
            <p:cNvPr id="768" name="Group 38"/>
            <p:cNvGrpSpPr/>
            <p:nvPr/>
          </p:nvGrpSpPr>
          <p:grpSpPr>
            <a:xfrm rot="18845142" flipH="1">
              <a:off x="2771106" y="4996690"/>
              <a:ext cx="407415" cy="674617"/>
              <a:chOff x="1676400" y="2133600"/>
              <a:chExt cx="1447800" cy="2088845"/>
            </a:xfrm>
          </p:grpSpPr>
          <p:sp>
            <p:nvSpPr>
              <p:cNvPr id="804" name="Oval 80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Moon 804"/>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oon 80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34"/>
            <p:cNvGrpSpPr/>
            <p:nvPr/>
          </p:nvGrpSpPr>
          <p:grpSpPr>
            <a:xfrm rot="2754858">
              <a:off x="2229848" y="4888941"/>
              <a:ext cx="558464" cy="737718"/>
              <a:chOff x="1676400" y="2133600"/>
              <a:chExt cx="1447800" cy="2088845"/>
            </a:xfrm>
          </p:grpSpPr>
          <p:sp>
            <p:nvSpPr>
              <p:cNvPr id="801" name="Oval 800"/>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Moon 801"/>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Moon 80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0" name="Oval 769"/>
            <p:cNvSpPr/>
            <p:nvPr/>
          </p:nvSpPr>
          <p:spPr>
            <a:xfrm>
              <a:off x="3352800" y="3429000"/>
              <a:ext cx="424313" cy="718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600200" y="3276601"/>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Trapezoid 771"/>
            <p:cNvSpPr/>
            <p:nvPr/>
          </p:nvSpPr>
          <p:spPr>
            <a:xfrm rot="19932635">
              <a:off x="2670431" y="1762123"/>
              <a:ext cx="767801"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rapezoid 772"/>
            <p:cNvSpPr/>
            <p:nvPr/>
          </p:nvSpPr>
          <p:spPr>
            <a:xfrm rot="2088477">
              <a:off x="2095126" y="1674099"/>
              <a:ext cx="657532"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Trapezoid 773"/>
            <p:cNvSpPr/>
            <p:nvPr/>
          </p:nvSpPr>
          <p:spPr>
            <a:xfrm>
              <a:off x="2131760" y="4185680"/>
              <a:ext cx="1245631" cy="1072119"/>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a:off x="2191721" y="2157336"/>
              <a:ext cx="1127000" cy="2253719"/>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Isosceles Triangle 775"/>
            <p:cNvSpPr/>
            <p:nvPr/>
          </p:nvSpPr>
          <p:spPr>
            <a:xfrm rot="10800000">
              <a:off x="2471650" y="2405610"/>
              <a:ext cx="500150" cy="71859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776"/>
            <p:cNvSpPr/>
            <p:nvPr/>
          </p:nvSpPr>
          <p:spPr>
            <a:xfrm>
              <a:off x="2057400" y="2438400"/>
              <a:ext cx="867097" cy="254521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2153416" y="680933"/>
              <a:ext cx="1213980" cy="18444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p:cNvSpPr/>
            <p:nvPr/>
          </p:nvSpPr>
          <p:spPr>
            <a:xfrm>
              <a:off x="2153416" y="1328004"/>
              <a:ext cx="1272938" cy="23946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0" name="Group 42"/>
            <p:cNvGrpSpPr/>
            <p:nvPr/>
          </p:nvGrpSpPr>
          <p:grpSpPr>
            <a:xfrm>
              <a:off x="1835181" y="539757"/>
              <a:ext cx="1901490" cy="1189154"/>
              <a:chOff x="5207746" y="501424"/>
              <a:chExt cx="1365913" cy="756791"/>
            </a:xfrm>
          </p:grpSpPr>
          <p:sp>
            <p:nvSpPr>
              <p:cNvPr id="794" name="Moon 793"/>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oon 795"/>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oon 79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oon 798"/>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1" name="Trapezoid 780"/>
            <p:cNvSpPr/>
            <p:nvPr/>
          </p:nvSpPr>
          <p:spPr>
            <a:xfrm>
              <a:off x="2590800" y="2438400"/>
              <a:ext cx="867097" cy="2545219"/>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42"/>
            <p:cNvGrpSpPr/>
            <p:nvPr/>
          </p:nvGrpSpPr>
          <p:grpSpPr>
            <a:xfrm>
              <a:off x="2209800" y="3657600"/>
              <a:ext cx="1142999" cy="533400"/>
              <a:chOff x="6172200" y="4565754"/>
              <a:chExt cx="3923675" cy="920646"/>
            </a:xfrm>
          </p:grpSpPr>
          <p:grpSp>
            <p:nvGrpSpPr>
              <p:cNvPr id="783" name="Group 303"/>
              <p:cNvGrpSpPr/>
              <p:nvPr/>
            </p:nvGrpSpPr>
            <p:grpSpPr>
              <a:xfrm>
                <a:off x="6172200" y="4572000"/>
                <a:ext cx="1295400" cy="914400"/>
                <a:chOff x="6172200" y="4572000"/>
                <a:chExt cx="1295400" cy="914400"/>
              </a:xfrm>
            </p:grpSpPr>
            <p:sp>
              <p:nvSpPr>
                <p:cNvPr id="792" name="Quad Arrow Callout 79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Diamond 792"/>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304"/>
              <p:cNvGrpSpPr/>
              <p:nvPr/>
            </p:nvGrpSpPr>
            <p:grpSpPr>
              <a:xfrm>
                <a:off x="7510072" y="4567003"/>
                <a:ext cx="1295400" cy="914400"/>
                <a:chOff x="6172200" y="4572000"/>
                <a:chExt cx="1295400" cy="914400"/>
              </a:xfrm>
            </p:grpSpPr>
            <p:sp>
              <p:nvSpPr>
                <p:cNvPr id="790" name="Quad Arrow Callout 78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790"/>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307"/>
              <p:cNvGrpSpPr/>
              <p:nvPr/>
            </p:nvGrpSpPr>
            <p:grpSpPr>
              <a:xfrm>
                <a:off x="8800475" y="4565754"/>
                <a:ext cx="1295400" cy="914400"/>
                <a:chOff x="6172200" y="4572000"/>
                <a:chExt cx="1295400" cy="914400"/>
              </a:xfrm>
            </p:grpSpPr>
            <p:sp>
              <p:nvSpPr>
                <p:cNvPr id="788" name="Quad Arrow Callout 78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Diamond 788"/>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Oval 785"/>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1" name="Group 449"/>
          <p:cNvGrpSpPr/>
          <p:nvPr/>
        </p:nvGrpSpPr>
        <p:grpSpPr>
          <a:xfrm flipH="1">
            <a:off x="2071680" y="3277254"/>
            <a:ext cx="724717" cy="1556216"/>
            <a:chOff x="4572000" y="840465"/>
            <a:chExt cx="2895600" cy="5636536"/>
          </a:xfrm>
        </p:grpSpPr>
        <p:sp>
          <p:nvSpPr>
            <p:cNvPr id="1002" name="Cloud 1001"/>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Cloud 1002"/>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Cloud 1003"/>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Cloud 1004"/>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Cloud 1005"/>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Trapezoid 1008"/>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rapezoid 1009"/>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1012"/>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Trapezoid 1013"/>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5" name="Group 41"/>
            <p:cNvGrpSpPr/>
            <p:nvPr/>
          </p:nvGrpSpPr>
          <p:grpSpPr>
            <a:xfrm>
              <a:off x="5399314" y="2813822"/>
              <a:ext cx="1541499" cy="3331040"/>
              <a:chOff x="6327583" y="3173375"/>
              <a:chExt cx="1142159" cy="1658222"/>
            </a:xfrm>
          </p:grpSpPr>
          <p:sp>
            <p:nvSpPr>
              <p:cNvPr id="1020" name="Trapezoid 1019"/>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1020"/>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021"/>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6" name="Oval 1015"/>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Cloud 1016"/>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Cloud 1017"/>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483"/>
          <p:cNvGrpSpPr/>
          <p:nvPr/>
        </p:nvGrpSpPr>
        <p:grpSpPr>
          <a:xfrm>
            <a:off x="3136628" y="3412583"/>
            <a:ext cx="724717" cy="1352805"/>
            <a:chOff x="869243" y="304800"/>
            <a:chExt cx="3111707" cy="6095999"/>
          </a:xfrm>
        </p:grpSpPr>
        <p:sp>
          <p:nvSpPr>
            <p:cNvPr id="1025" name="Cloud 1024"/>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Cloud 1026"/>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Cloud 1027"/>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Moon 1036"/>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1037"/>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Moon 1038"/>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Cloud 1040"/>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Cloud 1041"/>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7" name="Group 34"/>
            <p:cNvGrpSpPr/>
            <p:nvPr/>
          </p:nvGrpSpPr>
          <p:grpSpPr>
            <a:xfrm>
              <a:off x="1371600" y="5486400"/>
              <a:ext cx="1611443" cy="590264"/>
              <a:chOff x="4343400" y="1905000"/>
              <a:chExt cx="2892972" cy="1143000"/>
            </a:xfrm>
            <a:solidFill>
              <a:srgbClr val="F3D497"/>
            </a:solidFill>
          </p:grpSpPr>
          <p:sp>
            <p:nvSpPr>
              <p:cNvPr id="1054"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Quad Arrow Callout 1055"/>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35"/>
            <p:cNvGrpSpPr/>
            <p:nvPr/>
          </p:nvGrpSpPr>
          <p:grpSpPr>
            <a:xfrm rot="19800181">
              <a:off x="3262405" y="3875651"/>
              <a:ext cx="718545" cy="321447"/>
              <a:chOff x="4343400" y="1905000"/>
              <a:chExt cx="1978572" cy="1143000"/>
            </a:xfrm>
            <a:solidFill>
              <a:srgbClr val="F3D497"/>
            </a:solidFill>
          </p:grpSpPr>
          <p:sp>
            <p:nvSpPr>
              <p:cNvPr id="1052" name="Quad Arrow Callout 105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Quad Arrow Callout 105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39"/>
            <p:cNvGrpSpPr/>
            <p:nvPr/>
          </p:nvGrpSpPr>
          <p:grpSpPr>
            <a:xfrm rot="1249093">
              <a:off x="955780" y="3864669"/>
              <a:ext cx="754699" cy="371495"/>
              <a:chOff x="4343400" y="1905000"/>
              <a:chExt cx="1978572" cy="1143000"/>
            </a:xfrm>
            <a:solidFill>
              <a:srgbClr val="F3D497"/>
            </a:solidFill>
          </p:grpSpPr>
          <p:sp>
            <p:nvSpPr>
              <p:cNvPr id="1050" name="Quad Arrow Callout 1049"/>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Quad Arrow Callout 1050"/>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7" name="Group 515"/>
          <p:cNvGrpSpPr/>
          <p:nvPr/>
        </p:nvGrpSpPr>
        <p:grpSpPr>
          <a:xfrm>
            <a:off x="2422931" y="4975749"/>
            <a:ext cx="857748" cy="1736958"/>
            <a:chOff x="3733800" y="304800"/>
            <a:chExt cx="2819400" cy="6294664"/>
          </a:xfrm>
        </p:grpSpPr>
        <p:grpSp>
          <p:nvGrpSpPr>
            <p:cNvPr id="1058" name="Group 115"/>
            <p:cNvGrpSpPr/>
            <p:nvPr/>
          </p:nvGrpSpPr>
          <p:grpSpPr>
            <a:xfrm>
              <a:off x="3733800" y="480624"/>
              <a:ext cx="2819400" cy="6118840"/>
              <a:chOff x="4343400" y="480624"/>
              <a:chExt cx="2819400" cy="6118840"/>
            </a:xfrm>
          </p:grpSpPr>
          <p:grpSp>
            <p:nvGrpSpPr>
              <p:cNvPr id="1069" name="Group 47"/>
              <p:cNvGrpSpPr/>
              <p:nvPr/>
            </p:nvGrpSpPr>
            <p:grpSpPr>
              <a:xfrm rot="562843">
                <a:off x="5615811" y="5865129"/>
                <a:ext cx="656163" cy="734335"/>
                <a:chOff x="6106804" y="4039302"/>
                <a:chExt cx="666047" cy="774146"/>
              </a:xfrm>
            </p:grpSpPr>
            <p:sp>
              <p:nvSpPr>
                <p:cNvPr id="1120"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0" name="Group 47"/>
              <p:cNvGrpSpPr/>
              <p:nvPr/>
            </p:nvGrpSpPr>
            <p:grpSpPr>
              <a:xfrm rot="2613352">
                <a:off x="5054860" y="5790578"/>
                <a:ext cx="656163" cy="734335"/>
                <a:chOff x="6106804" y="4039302"/>
                <a:chExt cx="666047" cy="774146"/>
              </a:xfrm>
            </p:grpSpPr>
            <p:sp>
              <p:nvSpPr>
                <p:cNvPr id="1117"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1" name="Oval 1070"/>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Trapezoid 1077"/>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Cloud 1080"/>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3"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114" name="Moon 1113"/>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Moon 111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86"/>
              <p:cNvGrpSpPr/>
              <p:nvPr/>
            </p:nvGrpSpPr>
            <p:grpSpPr>
              <a:xfrm rot="2107423">
                <a:off x="4808244" y="480624"/>
                <a:ext cx="651400" cy="1713554"/>
                <a:chOff x="7772400" y="914400"/>
                <a:chExt cx="609600" cy="2438400"/>
              </a:xfrm>
              <a:solidFill>
                <a:schemeClr val="accent6">
                  <a:lumMod val="50000"/>
                </a:schemeClr>
              </a:solidFill>
            </p:grpSpPr>
            <p:sp>
              <p:nvSpPr>
                <p:cNvPr id="1111" name="Moon 1110"/>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Moon 1111"/>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5" name="Group 89"/>
              <p:cNvGrpSpPr/>
              <p:nvPr/>
            </p:nvGrpSpPr>
            <p:grpSpPr>
              <a:xfrm rot="5774476">
                <a:off x="4190430" y="3810570"/>
                <a:ext cx="2133601" cy="456061"/>
                <a:chOff x="457200" y="3352800"/>
                <a:chExt cx="4648200" cy="1219200"/>
              </a:xfrm>
            </p:grpSpPr>
            <p:grpSp>
              <p:nvGrpSpPr>
                <p:cNvPr id="1099" name="Group 23"/>
                <p:cNvGrpSpPr/>
                <p:nvPr/>
              </p:nvGrpSpPr>
              <p:grpSpPr>
                <a:xfrm>
                  <a:off x="457200" y="3352800"/>
                  <a:ext cx="1447800" cy="1219200"/>
                  <a:chOff x="457200" y="3352800"/>
                  <a:chExt cx="1447800" cy="1219200"/>
                </a:xfrm>
              </p:grpSpPr>
              <p:sp>
                <p:nvSpPr>
                  <p:cNvPr id="1109" name="Quad Arrow Callout 110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Cross 110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0" name="Group 24"/>
                <p:cNvGrpSpPr/>
                <p:nvPr/>
              </p:nvGrpSpPr>
              <p:grpSpPr>
                <a:xfrm>
                  <a:off x="1524000" y="3352800"/>
                  <a:ext cx="1447800" cy="1219200"/>
                  <a:chOff x="457200" y="3352800"/>
                  <a:chExt cx="1447800" cy="1219200"/>
                </a:xfrm>
              </p:grpSpPr>
              <p:sp>
                <p:nvSpPr>
                  <p:cNvPr id="1107" name="Quad Arrow Callout 110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Cross 110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27"/>
                <p:cNvGrpSpPr/>
                <p:nvPr/>
              </p:nvGrpSpPr>
              <p:grpSpPr>
                <a:xfrm>
                  <a:off x="2590800" y="3352800"/>
                  <a:ext cx="1447800" cy="1219200"/>
                  <a:chOff x="457200" y="3352800"/>
                  <a:chExt cx="1447800" cy="1219200"/>
                </a:xfrm>
              </p:grpSpPr>
              <p:sp>
                <p:nvSpPr>
                  <p:cNvPr id="1105" name="Quad Arrow Callout 110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Cross 110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30"/>
                <p:cNvGrpSpPr/>
                <p:nvPr/>
              </p:nvGrpSpPr>
              <p:grpSpPr>
                <a:xfrm>
                  <a:off x="3657600" y="3352800"/>
                  <a:ext cx="1447800" cy="1219200"/>
                  <a:chOff x="457200" y="3352800"/>
                  <a:chExt cx="1447800" cy="1219200"/>
                </a:xfrm>
              </p:grpSpPr>
              <p:sp>
                <p:nvSpPr>
                  <p:cNvPr id="1103" name="Quad Arrow Callout 110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Cross 110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6" name="Group 102"/>
              <p:cNvGrpSpPr/>
              <p:nvPr/>
            </p:nvGrpSpPr>
            <p:grpSpPr>
              <a:xfrm rot="5158791">
                <a:off x="5223503" y="3765600"/>
                <a:ext cx="2133601" cy="456061"/>
                <a:chOff x="457200" y="3352800"/>
                <a:chExt cx="4648200" cy="1219200"/>
              </a:xfrm>
            </p:grpSpPr>
            <p:grpSp>
              <p:nvGrpSpPr>
                <p:cNvPr id="1087" name="Group 23"/>
                <p:cNvGrpSpPr/>
                <p:nvPr/>
              </p:nvGrpSpPr>
              <p:grpSpPr>
                <a:xfrm>
                  <a:off x="457200" y="3352800"/>
                  <a:ext cx="1447800" cy="1219200"/>
                  <a:chOff x="457200" y="3352800"/>
                  <a:chExt cx="1447800" cy="1219200"/>
                </a:xfrm>
              </p:grpSpPr>
              <p:sp>
                <p:nvSpPr>
                  <p:cNvPr id="1097" name="Quad Arrow Callout 109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Cross 109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8" name="Group 24"/>
                <p:cNvGrpSpPr/>
                <p:nvPr/>
              </p:nvGrpSpPr>
              <p:grpSpPr>
                <a:xfrm>
                  <a:off x="1524000" y="3352800"/>
                  <a:ext cx="1447800" cy="1219200"/>
                  <a:chOff x="457200" y="3352800"/>
                  <a:chExt cx="1447800" cy="1219200"/>
                </a:xfrm>
              </p:grpSpPr>
              <p:sp>
                <p:nvSpPr>
                  <p:cNvPr id="1095" name="Quad Arrow Callout 109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Cross 109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27"/>
                <p:cNvGrpSpPr/>
                <p:nvPr/>
              </p:nvGrpSpPr>
              <p:grpSpPr>
                <a:xfrm>
                  <a:off x="2590800" y="3352800"/>
                  <a:ext cx="1447800" cy="1219200"/>
                  <a:chOff x="457200" y="3352800"/>
                  <a:chExt cx="1447800" cy="1219200"/>
                </a:xfrm>
              </p:grpSpPr>
              <p:sp>
                <p:nvSpPr>
                  <p:cNvPr id="1093" name="Quad Arrow Callout 10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Cross 10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30"/>
                <p:cNvGrpSpPr/>
                <p:nvPr/>
              </p:nvGrpSpPr>
              <p:grpSpPr>
                <a:xfrm>
                  <a:off x="3657600" y="3352800"/>
                  <a:ext cx="1447800" cy="1219200"/>
                  <a:chOff x="457200" y="3352800"/>
                  <a:chExt cx="1447800" cy="1219200"/>
                </a:xfrm>
              </p:grpSpPr>
              <p:sp>
                <p:nvSpPr>
                  <p:cNvPr id="1091" name="Quad Arrow Callout 10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Cross 10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9" name="Group 117"/>
            <p:cNvGrpSpPr/>
            <p:nvPr/>
          </p:nvGrpSpPr>
          <p:grpSpPr>
            <a:xfrm flipH="1">
              <a:off x="4038600" y="304800"/>
              <a:ext cx="1905000" cy="2362200"/>
              <a:chOff x="7086307" y="108779"/>
              <a:chExt cx="1617730" cy="2051101"/>
            </a:xfrm>
            <a:solidFill>
              <a:srgbClr val="E0C13C"/>
            </a:solidFill>
          </p:grpSpPr>
          <p:sp>
            <p:nvSpPr>
              <p:cNvPr id="1060" name="Rounded Rectangle 1059"/>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ed Rectangle 1060"/>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2" name="Group 45"/>
              <p:cNvGrpSpPr/>
              <p:nvPr/>
            </p:nvGrpSpPr>
            <p:grpSpPr>
              <a:xfrm rot="21037220">
                <a:off x="7086307" y="108779"/>
                <a:ext cx="1447800" cy="1376021"/>
                <a:chOff x="6723417" y="1711953"/>
                <a:chExt cx="1882250" cy="1770839"/>
              </a:xfrm>
              <a:grpFill/>
            </p:grpSpPr>
            <p:sp>
              <p:nvSpPr>
                <p:cNvPr id="1063" name="Chord 1062"/>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hord 1063"/>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064"/>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ed Rectangle 1065"/>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ed Rectangle 1066"/>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ed Rectangle 1067"/>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3" name="Group 651"/>
          <p:cNvGrpSpPr/>
          <p:nvPr/>
        </p:nvGrpSpPr>
        <p:grpSpPr>
          <a:xfrm>
            <a:off x="827211" y="3312745"/>
            <a:ext cx="773031" cy="1546062"/>
            <a:chOff x="5530228" y="533400"/>
            <a:chExt cx="2913593" cy="5825482"/>
          </a:xfrm>
        </p:grpSpPr>
        <p:sp>
          <p:nvSpPr>
            <p:cNvPr id="1124" name="Oval 1123"/>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Cloud 1125"/>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Cloud 1126"/>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Oval 1127"/>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Flowchart: Manual Operation 1130"/>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Flowchart: Manual Operation 1131"/>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lowchart: Manual Operation 1132"/>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Hexagon 1133"/>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ed Rectangle 1134"/>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Oval 1136"/>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Cloud 1137"/>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ounded Rectangle 1138"/>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Oval 1139"/>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Wave 1140"/>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Wave 1141"/>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Rounded Rectangle 1142"/>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4" name="Group 164"/>
            <p:cNvGrpSpPr/>
            <p:nvPr/>
          </p:nvGrpSpPr>
          <p:grpSpPr>
            <a:xfrm>
              <a:off x="6005384" y="776416"/>
              <a:ext cx="1828800" cy="372763"/>
              <a:chOff x="4343400" y="5863281"/>
              <a:chExt cx="2286000" cy="844379"/>
            </a:xfrm>
          </p:grpSpPr>
          <p:grpSp>
            <p:nvGrpSpPr>
              <p:cNvPr id="1173" name="Group 163"/>
              <p:cNvGrpSpPr/>
              <p:nvPr/>
            </p:nvGrpSpPr>
            <p:grpSpPr>
              <a:xfrm>
                <a:off x="4343400" y="5863281"/>
                <a:ext cx="2286000" cy="766119"/>
                <a:chOff x="4343400" y="5863281"/>
                <a:chExt cx="2286000" cy="766119"/>
              </a:xfrm>
            </p:grpSpPr>
            <p:sp>
              <p:nvSpPr>
                <p:cNvPr id="1178" name="Quad Arrow Callout 1177"/>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Quad Arrow Callout 1178"/>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Quad Arrow Callout 1179"/>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Quad Arrow Callout 1180"/>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2" name="Group 158"/>
                <p:cNvGrpSpPr/>
                <p:nvPr/>
              </p:nvGrpSpPr>
              <p:grpSpPr>
                <a:xfrm>
                  <a:off x="4800600" y="5863281"/>
                  <a:ext cx="1396313" cy="313038"/>
                  <a:chOff x="4800600" y="5863281"/>
                  <a:chExt cx="1396313" cy="313038"/>
                </a:xfrm>
              </p:grpSpPr>
              <p:sp>
                <p:nvSpPr>
                  <p:cNvPr id="1183" name="Isosceles Triangle 118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Isosceles Triangle 118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Isosceles Triangle 118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4" name="Group 159"/>
              <p:cNvGrpSpPr/>
              <p:nvPr/>
            </p:nvGrpSpPr>
            <p:grpSpPr>
              <a:xfrm flipH="1" flipV="1">
                <a:off x="4800600" y="6394622"/>
                <a:ext cx="1396313" cy="313038"/>
                <a:chOff x="4800600" y="5863281"/>
                <a:chExt cx="1396313" cy="313038"/>
              </a:xfrm>
            </p:grpSpPr>
            <p:sp>
              <p:nvSpPr>
                <p:cNvPr id="1175" name="Isosceles Triangle 117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Isosceles Triangle 117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Isosceles Triangle 117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5" name="Group 165"/>
            <p:cNvGrpSpPr/>
            <p:nvPr/>
          </p:nvGrpSpPr>
          <p:grpSpPr>
            <a:xfrm rot="1889829">
              <a:off x="5530228" y="3667624"/>
              <a:ext cx="726889" cy="372763"/>
              <a:chOff x="4343400" y="5863281"/>
              <a:chExt cx="2286000" cy="844379"/>
            </a:xfrm>
          </p:grpSpPr>
          <p:grpSp>
            <p:nvGrpSpPr>
              <p:cNvPr id="1160" name="Group 163"/>
              <p:cNvGrpSpPr/>
              <p:nvPr/>
            </p:nvGrpSpPr>
            <p:grpSpPr>
              <a:xfrm>
                <a:off x="4343400" y="5863281"/>
                <a:ext cx="2286000" cy="766119"/>
                <a:chOff x="4343400" y="5863281"/>
                <a:chExt cx="2286000" cy="766119"/>
              </a:xfrm>
            </p:grpSpPr>
            <p:sp>
              <p:nvSpPr>
                <p:cNvPr id="1165" name="Quad Arrow Callout 116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Quad Arrow Callout 116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Quad Arrow Callout 116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Quad Arrow Callout 116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9" name="Group 158"/>
                <p:cNvGrpSpPr/>
                <p:nvPr/>
              </p:nvGrpSpPr>
              <p:grpSpPr>
                <a:xfrm>
                  <a:off x="4800600" y="5863281"/>
                  <a:ext cx="1396313" cy="313038"/>
                  <a:chOff x="4800600" y="5863281"/>
                  <a:chExt cx="1396313" cy="313038"/>
                </a:xfrm>
              </p:grpSpPr>
              <p:sp>
                <p:nvSpPr>
                  <p:cNvPr id="1170" name="Isosceles Triangle 116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Isosceles Triangle 117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Isosceles Triangle 117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1" name="Group 159"/>
              <p:cNvGrpSpPr/>
              <p:nvPr/>
            </p:nvGrpSpPr>
            <p:grpSpPr>
              <a:xfrm flipH="1" flipV="1">
                <a:off x="4800600" y="6394622"/>
                <a:ext cx="1396313" cy="313038"/>
                <a:chOff x="4800600" y="5863281"/>
                <a:chExt cx="1396313" cy="313038"/>
              </a:xfrm>
            </p:grpSpPr>
            <p:sp>
              <p:nvSpPr>
                <p:cNvPr id="1162" name="Isosceles Triangle 116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Isosceles Triangle 116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Isosceles Triangle 116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6" name="Group 179"/>
            <p:cNvGrpSpPr/>
            <p:nvPr/>
          </p:nvGrpSpPr>
          <p:grpSpPr>
            <a:xfrm rot="19648799">
              <a:off x="7716932" y="3633804"/>
              <a:ext cx="726889" cy="372763"/>
              <a:chOff x="4343400" y="5863281"/>
              <a:chExt cx="2286000" cy="844379"/>
            </a:xfrm>
          </p:grpSpPr>
          <p:grpSp>
            <p:nvGrpSpPr>
              <p:cNvPr id="1147" name="Group 163"/>
              <p:cNvGrpSpPr/>
              <p:nvPr/>
            </p:nvGrpSpPr>
            <p:grpSpPr>
              <a:xfrm>
                <a:off x="4343400" y="5863281"/>
                <a:ext cx="2286000" cy="766119"/>
                <a:chOff x="4343400" y="5863281"/>
                <a:chExt cx="2286000" cy="766119"/>
              </a:xfrm>
            </p:grpSpPr>
            <p:sp>
              <p:nvSpPr>
                <p:cNvPr id="1152" name="Quad Arrow Callout 115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Quad Arrow Callout 115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Quad Arrow Callout 115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Quad Arrow Callout 115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6" name="Group 158"/>
                <p:cNvGrpSpPr/>
                <p:nvPr/>
              </p:nvGrpSpPr>
              <p:grpSpPr>
                <a:xfrm>
                  <a:off x="4800600" y="5863281"/>
                  <a:ext cx="1396313" cy="313038"/>
                  <a:chOff x="4800600" y="5863281"/>
                  <a:chExt cx="1396313" cy="313038"/>
                </a:xfrm>
              </p:grpSpPr>
              <p:sp>
                <p:nvSpPr>
                  <p:cNvPr id="1157" name="Isosceles Triangle 115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Isosceles Triangle 115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Isosceles Triangle 115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8" name="Group 159"/>
              <p:cNvGrpSpPr/>
              <p:nvPr/>
            </p:nvGrpSpPr>
            <p:grpSpPr>
              <a:xfrm flipH="1" flipV="1">
                <a:off x="4800600" y="6394622"/>
                <a:ext cx="1396313" cy="313038"/>
                <a:chOff x="4800600" y="5863281"/>
                <a:chExt cx="1396313" cy="313038"/>
              </a:xfrm>
            </p:grpSpPr>
            <p:sp>
              <p:nvSpPr>
                <p:cNvPr id="1149" name="Isosceles Triangle 114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Isosceles Triangle 114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Isosceles Triangle 115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6" name="Group 1185"/>
          <p:cNvGrpSpPr/>
          <p:nvPr/>
        </p:nvGrpSpPr>
        <p:grpSpPr>
          <a:xfrm>
            <a:off x="6159716" y="1282202"/>
            <a:ext cx="730377" cy="1583817"/>
            <a:chOff x="6934200" y="1265656"/>
            <a:chExt cx="1985484" cy="4373144"/>
          </a:xfrm>
        </p:grpSpPr>
        <p:sp>
          <p:nvSpPr>
            <p:cNvPr id="1187" name="Oval 1186"/>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Oval 1187"/>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Trapezoid 1188"/>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Oval 1190"/>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Trapezoid 1191"/>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Trapezoid 1192"/>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Cloud 1193"/>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Cloud 1194"/>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Trapezoid 1195"/>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Isosceles Triangle 1196"/>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8" name="Group 24"/>
            <p:cNvGrpSpPr/>
            <p:nvPr/>
          </p:nvGrpSpPr>
          <p:grpSpPr>
            <a:xfrm>
              <a:off x="7108136" y="2388756"/>
              <a:ext cx="1544360" cy="2210894"/>
              <a:chOff x="4553133" y="901823"/>
              <a:chExt cx="2186627" cy="3449921"/>
            </a:xfrm>
          </p:grpSpPr>
          <p:sp>
            <p:nvSpPr>
              <p:cNvPr id="1265"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6" name="Group 16"/>
              <p:cNvGrpSpPr/>
              <p:nvPr/>
            </p:nvGrpSpPr>
            <p:grpSpPr>
              <a:xfrm>
                <a:off x="4694566" y="901823"/>
                <a:ext cx="2045194" cy="1982724"/>
                <a:chOff x="2594848" y="2213440"/>
                <a:chExt cx="2045194" cy="1982724"/>
              </a:xfrm>
              <a:solidFill>
                <a:srgbClr val="E0C13C"/>
              </a:solidFill>
            </p:grpSpPr>
            <p:sp>
              <p:nvSpPr>
                <p:cNvPr id="1267"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68" name="Group 5"/>
                <p:cNvGrpSpPr/>
                <p:nvPr/>
              </p:nvGrpSpPr>
              <p:grpSpPr>
                <a:xfrm>
                  <a:off x="2840416" y="2333435"/>
                  <a:ext cx="1586009" cy="1634505"/>
                  <a:chOff x="2838154" y="2333435"/>
                  <a:chExt cx="1586009" cy="1634505"/>
                </a:xfrm>
                <a:grpFill/>
              </p:grpSpPr>
              <p:sp>
                <p:nvSpPr>
                  <p:cNvPr id="1269"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9" name="Oval 1198"/>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0" name="Group 58"/>
            <p:cNvGrpSpPr/>
            <p:nvPr/>
          </p:nvGrpSpPr>
          <p:grpSpPr>
            <a:xfrm rot="175281">
              <a:off x="7281771" y="4966315"/>
              <a:ext cx="1319546" cy="446802"/>
              <a:chOff x="3810000" y="1677648"/>
              <a:chExt cx="4705061" cy="1827552"/>
            </a:xfrm>
          </p:grpSpPr>
          <p:grpSp>
            <p:nvGrpSpPr>
              <p:cNvPr id="1235" name="Group 37"/>
              <p:cNvGrpSpPr/>
              <p:nvPr/>
            </p:nvGrpSpPr>
            <p:grpSpPr>
              <a:xfrm>
                <a:off x="3810000" y="1828800"/>
                <a:ext cx="1776984" cy="1676400"/>
                <a:chOff x="3810000" y="1828800"/>
                <a:chExt cx="4038600" cy="3810000"/>
              </a:xfrm>
            </p:grpSpPr>
            <p:sp>
              <p:nvSpPr>
                <p:cNvPr id="1256" name="Half Frame 12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7" name="Half Frame 125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8" name="Half Frame 125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9" name="Half Frame 125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0" name="Donut 12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1" name="Diamond 12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Diamond 12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Diamond 12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Diamond 12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6" name="Group 38"/>
              <p:cNvGrpSpPr/>
              <p:nvPr/>
            </p:nvGrpSpPr>
            <p:grpSpPr>
              <a:xfrm>
                <a:off x="5314014" y="1757596"/>
                <a:ext cx="1776984" cy="1676400"/>
                <a:chOff x="3810000" y="1828800"/>
                <a:chExt cx="4038600" cy="3810000"/>
              </a:xfrm>
            </p:grpSpPr>
            <p:sp>
              <p:nvSpPr>
                <p:cNvPr id="1247" name="Half Frame 124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8" name="Half Frame 124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9" name="Half Frame 124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0" name="Half Frame 124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1" name="Donut 125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2" name="Diamond 125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Diamond 125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Diamond 125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Diamond 125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7" name="Group 48"/>
              <p:cNvGrpSpPr/>
              <p:nvPr/>
            </p:nvGrpSpPr>
            <p:grpSpPr>
              <a:xfrm>
                <a:off x="6738077" y="1677648"/>
                <a:ext cx="1776984" cy="1676400"/>
                <a:chOff x="3810000" y="1828800"/>
                <a:chExt cx="4038600" cy="3810000"/>
              </a:xfrm>
            </p:grpSpPr>
            <p:sp>
              <p:nvSpPr>
                <p:cNvPr id="1238" name="Half Frame 123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2" name="Donut 124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3" name="Diamond 124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Diamond 124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Diamond 124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Diamond 124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1" name="Cloud 1200"/>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2" name="Group 1201"/>
            <p:cNvGrpSpPr/>
            <p:nvPr/>
          </p:nvGrpSpPr>
          <p:grpSpPr>
            <a:xfrm>
              <a:off x="7162023" y="1568903"/>
              <a:ext cx="1544762" cy="259293"/>
              <a:chOff x="7105896" y="1557210"/>
              <a:chExt cx="1544762" cy="488119"/>
            </a:xfrm>
          </p:grpSpPr>
          <p:sp>
            <p:nvSpPr>
              <p:cNvPr id="1203"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4" name="Group 59"/>
              <p:cNvGrpSpPr/>
              <p:nvPr/>
            </p:nvGrpSpPr>
            <p:grpSpPr>
              <a:xfrm rot="160736">
                <a:off x="7230848" y="1557210"/>
                <a:ext cx="1269517" cy="488119"/>
                <a:chOff x="3810000" y="1677648"/>
                <a:chExt cx="4705061" cy="1827552"/>
              </a:xfrm>
            </p:grpSpPr>
            <p:grpSp>
              <p:nvGrpSpPr>
                <p:cNvPr id="1205" name="Group 37"/>
                <p:cNvGrpSpPr/>
                <p:nvPr/>
              </p:nvGrpSpPr>
              <p:grpSpPr>
                <a:xfrm>
                  <a:off x="3810000" y="1828800"/>
                  <a:ext cx="1776984" cy="1676400"/>
                  <a:chOff x="3810000" y="1828800"/>
                  <a:chExt cx="4038600" cy="3810000"/>
                </a:xfrm>
              </p:grpSpPr>
              <p:sp>
                <p:nvSpPr>
                  <p:cNvPr id="1226" name="Half Frame 12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7" name="Half Frame 12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8" name="Half Frame 12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9" name="Half Frame 12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0" name="Donut 12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1" name="Diamond 12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Diamond 12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Diamond 12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Diamond 12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6" name="Group 38"/>
                <p:cNvGrpSpPr/>
                <p:nvPr/>
              </p:nvGrpSpPr>
              <p:grpSpPr>
                <a:xfrm>
                  <a:off x="5314014" y="1757596"/>
                  <a:ext cx="1776984" cy="1676400"/>
                  <a:chOff x="3810000" y="1828800"/>
                  <a:chExt cx="4038600" cy="3810000"/>
                </a:xfrm>
              </p:grpSpPr>
              <p:sp>
                <p:nvSpPr>
                  <p:cNvPr id="1217" name="Half Frame 12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8" name="Half Frame 12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9" name="Half Frame 12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0" name="Half Frame 12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1" name="Donut 122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2" name="Diamond 12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Diamond 12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Diamond 12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Diamond 12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7" name="Group 48"/>
                <p:cNvGrpSpPr/>
                <p:nvPr/>
              </p:nvGrpSpPr>
              <p:grpSpPr>
                <a:xfrm>
                  <a:off x="6738077" y="1677648"/>
                  <a:ext cx="1776984" cy="1676400"/>
                  <a:chOff x="3810000" y="1828800"/>
                  <a:chExt cx="4038600" cy="3810000"/>
                </a:xfrm>
              </p:grpSpPr>
              <p:sp>
                <p:nvSpPr>
                  <p:cNvPr id="1208" name="Half Frame 120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9" name="Half Frame 120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0" name="Half Frame 120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1" name="Half Frame 121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2" name="Donut 121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3" name="Diamond 12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Diamond 12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Diamond 12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Diamond 12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6458376" y="3533587"/>
            <a:ext cx="5589709" cy="1015663"/>
          </a:xfrm>
          <a:prstGeom prst="rect">
            <a:avLst/>
          </a:prstGeom>
        </p:spPr>
        <p:txBody>
          <a:bodyPr wrap="square">
            <a:spAutoFit/>
          </a:bodyPr>
          <a:lstStyle/>
          <a:p>
            <a:pPr fontAlgn="base"/>
            <a:r>
              <a:rPr lang="en-US" sz="2000" i="1" dirty="0">
                <a:solidFill>
                  <a:srgbClr val="FFFF00"/>
                </a:solidFill>
              </a:rPr>
              <a:t>Philip, and Bartholomew; Thomas, and Matthew the publican; James the son of </a:t>
            </a:r>
            <a:r>
              <a:rPr lang="en-US" sz="2000" i="1" dirty="0" err="1">
                <a:solidFill>
                  <a:srgbClr val="FFFF00"/>
                </a:solidFill>
              </a:rPr>
              <a:t>Alphæus</a:t>
            </a:r>
            <a:r>
              <a:rPr lang="en-US" sz="2000" i="1" dirty="0">
                <a:solidFill>
                  <a:srgbClr val="FFFF00"/>
                </a:solidFill>
              </a:rPr>
              <a:t>, and </a:t>
            </a:r>
            <a:r>
              <a:rPr lang="en-US" sz="2000" i="1" dirty="0" err="1">
                <a:solidFill>
                  <a:srgbClr val="FFFF00"/>
                </a:solidFill>
              </a:rPr>
              <a:t>Lebbæus</a:t>
            </a:r>
            <a:r>
              <a:rPr lang="en-US" sz="2000" i="1" dirty="0">
                <a:solidFill>
                  <a:srgbClr val="FFFF00"/>
                </a:solidFill>
              </a:rPr>
              <a:t>, whose surname was </a:t>
            </a:r>
            <a:r>
              <a:rPr lang="en-US" sz="2000" i="1" dirty="0" err="1">
                <a:solidFill>
                  <a:srgbClr val="FFFF00"/>
                </a:solidFill>
              </a:rPr>
              <a:t>Thaddæus</a:t>
            </a:r>
            <a:r>
              <a:rPr lang="en-US" sz="2000" i="1" dirty="0">
                <a:solidFill>
                  <a:srgbClr val="FFFF00"/>
                </a:solidFill>
              </a:rPr>
              <a:t>;  </a:t>
            </a:r>
            <a:endParaRPr lang="en-US" sz="2000" b="0" i="1" dirty="0">
              <a:solidFill>
                <a:srgbClr val="FFFF00"/>
              </a:solidFill>
              <a:effectLst/>
            </a:endParaRPr>
          </a:p>
        </p:txBody>
      </p:sp>
      <p:sp>
        <p:nvSpPr>
          <p:cNvPr id="4" name="Rectangle 3"/>
          <p:cNvSpPr/>
          <p:nvPr/>
        </p:nvSpPr>
        <p:spPr>
          <a:xfrm>
            <a:off x="7156388" y="1123492"/>
            <a:ext cx="4523576" cy="1015663"/>
          </a:xfrm>
          <a:prstGeom prst="rect">
            <a:avLst/>
          </a:prstGeom>
        </p:spPr>
        <p:txBody>
          <a:bodyPr wrap="square">
            <a:spAutoFit/>
          </a:bodyPr>
          <a:lstStyle/>
          <a:p>
            <a:pPr fontAlgn="base"/>
            <a:r>
              <a:rPr lang="en-US" sz="2000" i="1" dirty="0">
                <a:solidFill>
                  <a:srgbClr val="FFFF00"/>
                </a:solidFill>
              </a:rPr>
              <a:t>The first, Simon, who is called Peter, and Andrew his brother; James the son of Zebedee, and John his brother;</a:t>
            </a:r>
          </a:p>
        </p:txBody>
      </p:sp>
      <p:sp>
        <p:nvSpPr>
          <p:cNvPr id="1271" name="Rectangle 1270"/>
          <p:cNvSpPr/>
          <p:nvPr/>
        </p:nvSpPr>
        <p:spPr>
          <a:xfrm>
            <a:off x="6215191" y="4883254"/>
            <a:ext cx="6096000" cy="1631216"/>
          </a:xfrm>
          <a:prstGeom prst="rect">
            <a:avLst/>
          </a:prstGeom>
        </p:spPr>
        <p:txBody>
          <a:bodyPr>
            <a:spAutoFit/>
          </a:bodyPr>
          <a:lstStyle/>
          <a:p>
            <a:pPr fontAlgn="base"/>
            <a:endParaRPr lang="en-US" sz="2000" i="1" dirty="0">
              <a:solidFill>
                <a:srgbClr val="FFFF00"/>
              </a:solidFill>
            </a:endParaRPr>
          </a:p>
          <a:p>
            <a:pPr fontAlgn="base"/>
            <a:r>
              <a:rPr lang="en-US" sz="2000" i="1" dirty="0">
                <a:solidFill>
                  <a:srgbClr val="FFFF00"/>
                </a:solidFill>
              </a:rPr>
              <a:t>Simon the Canaanite, and Judas Iscariot, who also betrayed him.</a:t>
            </a:r>
          </a:p>
          <a:p>
            <a:pPr fontAlgn="base"/>
            <a:endParaRPr lang="en-US" sz="2000" i="1" dirty="0">
              <a:solidFill>
                <a:srgbClr val="FFFF00"/>
              </a:solidFill>
            </a:endParaRPr>
          </a:p>
          <a:p>
            <a:pPr fontAlgn="base"/>
            <a:r>
              <a:rPr lang="en-US" sz="2000" i="1" dirty="0">
                <a:solidFill>
                  <a:srgbClr val="FFFF00"/>
                </a:solidFill>
              </a:rPr>
              <a:t>And Judas the brother of James Luke 6:16</a:t>
            </a:r>
          </a:p>
        </p:txBody>
      </p:sp>
      <p:grpSp>
        <p:nvGrpSpPr>
          <p:cNvPr id="1273" name="Group 122"/>
          <p:cNvGrpSpPr/>
          <p:nvPr/>
        </p:nvGrpSpPr>
        <p:grpSpPr>
          <a:xfrm>
            <a:off x="5060851" y="5084127"/>
            <a:ext cx="967440" cy="1671199"/>
            <a:chOff x="3581400" y="762000"/>
            <a:chExt cx="2895600" cy="5001991"/>
          </a:xfrm>
        </p:grpSpPr>
        <p:sp>
          <p:nvSpPr>
            <p:cNvPr id="1274" name="Oval 1273"/>
            <p:cNvSpPr/>
            <p:nvPr/>
          </p:nvSpPr>
          <p:spPr>
            <a:xfrm rot="20950279">
              <a:off x="4918741" y="52469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rot="20950279">
              <a:off x="4232942" y="51707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rot="20950279">
              <a:off x="3581400" y="4165856"/>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Oval 1276"/>
            <p:cNvSpPr/>
            <p:nvPr/>
          </p:nvSpPr>
          <p:spPr>
            <a:xfrm rot="649721" flipH="1">
              <a:off x="5732472" y="4025612"/>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Trapezoid 1277"/>
            <p:cNvSpPr/>
            <p:nvPr/>
          </p:nvSpPr>
          <p:spPr>
            <a:xfrm rot="1217087" flipH="1">
              <a:off x="3947441" y="2631268"/>
              <a:ext cx="725928" cy="171982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Trapezoid 1278"/>
            <p:cNvSpPr/>
            <p:nvPr/>
          </p:nvSpPr>
          <p:spPr>
            <a:xfrm rot="20382913">
              <a:off x="5381833" y="2622457"/>
              <a:ext cx="666873" cy="1659668"/>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Trapezoid 1279"/>
            <p:cNvSpPr/>
            <p:nvPr/>
          </p:nvSpPr>
          <p:spPr>
            <a:xfrm>
              <a:off x="4228813" y="2553336"/>
              <a:ext cx="1613307" cy="286718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val 1280"/>
            <p:cNvSpPr/>
            <p:nvPr/>
          </p:nvSpPr>
          <p:spPr>
            <a:xfrm>
              <a:off x="4706911" y="2482122"/>
              <a:ext cx="614597" cy="7460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1281"/>
            <p:cNvSpPr/>
            <p:nvPr/>
          </p:nvSpPr>
          <p:spPr>
            <a:xfrm>
              <a:off x="4347148" y="870422"/>
              <a:ext cx="1289154" cy="21036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Chord 1282"/>
            <p:cNvSpPr/>
            <p:nvPr/>
          </p:nvSpPr>
          <p:spPr>
            <a:xfrm rot="7621963">
              <a:off x="4261793" y="723681"/>
              <a:ext cx="1495574" cy="1572211"/>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Cloud 1283"/>
            <p:cNvSpPr/>
            <p:nvPr/>
          </p:nvSpPr>
          <p:spPr>
            <a:xfrm rot="671737">
              <a:off x="3930992" y="1197798"/>
              <a:ext cx="576116" cy="227215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Cloud 1284"/>
            <p:cNvSpPr/>
            <p:nvPr/>
          </p:nvSpPr>
          <p:spPr>
            <a:xfrm rot="20928263" flipH="1">
              <a:off x="5506244" y="1329044"/>
              <a:ext cx="673798" cy="2014545"/>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Rectangle 1285"/>
            <p:cNvSpPr/>
            <p:nvPr/>
          </p:nvSpPr>
          <p:spPr>
            <a:xfrm>
              <a:off x="4166898" y="1283935"/>
              <a:ext cx="1734891" cy="358436"/>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20382913">
              <a:off x="4564314" y="2740725"/>
              <a:ext cx="666873" cy="2679779"/>
            </a:xfrm>
            <a:prstGeom prst="trapezoid">
              <a:avLst>
                <a:gd name="adj" fmla="val 38430"/>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4363256" y="4096004"/>
              <a:ext cx="1344421" cy="342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9" name="Group 77"/>
            <p:cNvGrpSpPr/>
            <p:nvPr/>
          </p:nvGrpSpPr>
          <p:grpSpPr>
            <a:xfrm>
              <a:off x="4240968" y="2763188"/>
              <a:ext cx="510914" cy="579620"/>
              <a:chOff x="6955436" y="1150495"/>
              <a:chExt cx="870679" cy="880673"/>
            </a:xfrm>
          </p:grpSpPr>
          <p:sp>
            <p:nvSpPr>
              <p:cNvPr id="1334" name="Oval 76"/>
              <p:cNvSpPr/>
              <p:nvPr/>
            </p:nvSpPr>
            <p:spPr>
              <a:xfrm>
                <a:off x="6955436" y="1184224"/>
                <a:ext cx="765748" cy="846944"/>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73"/>
              <p:cNvSpPr/>
              <p:nvPr/>
            </p:nvSpPr>
            <p:spPr>
              <a:xfrm>
                <a:off x="7010400" y="1371600"/>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Oval 74"/>
              <p:cNvSpPr/>
              <p:nvPr/>
            </p:nvSpPr>
            <p:spPr>
              <a:xfrm>
                <a:off x="7190282" y="1150495"/>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Oval 75"/>
              <p:cNvSpPr/>
              <p:nvPr/>
            </p:nvSpPr>
            <p:spPr>
              <a:xfrm>
                <a:off x="7267731" y="1389088"/>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0" name="Group 78"/>
            <p:cNvGrpSpPr/>
            <p:nvPr/>
          </p:nvGrpSpPr>
          <p:grpSpPr>
            <a:xfrm>
              <a:off x="4372131" y="4044846"/>
              <a:ext cx="1324131" cy="381000"/>
              <a:chOff x="4953000" y="3276600"/>
              <a:chExt cx="6172200" cy="990600"/>
            </a:xfrm>
          </p:grpSpPr>
          <p:grpSp>
            <p:nvGrpSpPr>
              <p:cNvPr id="1314" name="Group 284"/>
              <p:cNvGrpSpPr/>
              <p:nvPr/>
            </p:nvGrpSpPr>
            <p:grpSpPr>
              <a:xfrm>
                <a:off x="4953000" y="3276600"/>
                <a:ext cx="1600200" cy="990600"/>
                <a:chOff x="4953000" y="3276600"/>
                <a:chExt cx="1600200" cy="990600"/>
              </a:xfrm>
            </p:grpSpPr>
            <p:sp>
              <p:nvSpPr>
                <p:cNvPr id="1330" name="Octagon 13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Diamond 13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Diamond 13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Diamond 13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5" name="Group 285"/>
              <p:cNvGrpSpPr/>
              <p:nvPr/>
            </p:nvGrpSpPr>
            <p:grpSpPr>
              <a:xfrm>
                <a:off x="6477000" y="3276600"/>
                <a:ext cx="1600200" cy="990600"/>
                <a:chOff x="4953000" y="3276600"/>
                <a:chExt cx="1600200" cy="990600"/>
              </a:xfrm>
            </p:grpSpPr>
            <p:sp>
              <p:nvSpPr>
                <p:cNvPr id="1326" name="Octagon 132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Diamond 132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Diamond 132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Diamond 132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6" name="Group 290"/>
              <p:cNvGrpSpPr/>
              <p:nvPr/>
            </p:nvGrpSpPr>
            <p:grpSpPr>
              <a:xfrm>
                <a:off x="8001000" y="3276600"/>
                <a:ext cx="1600200" cy="990600"/>
                <a:chOff x="4953000" y="3276600"/>
                <a:chExt cx="1600200" cy="990600"/>
              </a:xfrm>
            </p:grpSpPr>
            <p:sp>
              <p:nvSpPr>
                <p:cNvPr id="1322" name="Octagon 132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Diamond 132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Diamond 132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Diamond 132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7" name="Group 295"/>
              <p:cNvGrpSpPr/>
              <p:nvPr/>
            </p:nvGrpSpPr>
            <p:grpSpPr>
              <a:xfrm>
                <a:off x="9525000" y="3276600"/>
                <a:ext cx="1600200" cy="990600"/>
                <a:chOff x="4953000" y="3276600"/>
                <a:chExt cx="1600200" cy="990600"/>
              </a:xfrm>
            </p:grpSpPr>
            <p:sp>
              <p:nvSpPr>
                <p:cNvPr id="1318"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Diamond 132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1" name="Group 99"/>
            <p:cNvGrpSpPr/>
            <p:nvPr/>
          </p:nvGrpSpPr>
          <p:grpSpPr>
            <a:xfrm>
              <a:off x="4194747" y="1244184"/>
              <a:ext cx="1696387" cy="381000"/>
              <a:chOff x="4953000" y="3276600"/>
              <a:chExt cx="6172200" cy="990600"/>
            </a:xfrm>
          </p:grpSpPr>
          <p:grpSp>
            <p:nvGrpSpPr>
              <p:cNvPr id="1294" name="Group 284"/>
              <p:cNvGrpSpPr/>
              <p:nvPr/>
            </p:nvGrpSpPr>
            <p:grpSpPr>
              <a:xfrm>
                <a:off x="4953000" y="3276600"/>
                <a:ext cx="1600200" cy="990600"/>
                <a:chOff x="4953000" y="3276600"/>
                <a:chExt cx="1600200" cy="990600"/>
              </a:xfrm>
            </p:grpSpPr>
            <p:sp>
              <p:nvSpPr>
                <p:cNvPr id="1310" name="Octagon 130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Diamond 131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Diamond 131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Diamond 131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5" name="Group 285"/>
              <p:cNvGrpSpPr/>
              <p:nvPr/>
            </p:nvGrpSpPr>
            <p:grpSpPr>
              <a:xfrm>
                <a:off x="6477000" y="3276600"/>
                <a:ext cx="1600200" cy="990600"/>
                <a:chOff x="4953000" y="3276600"/>
                <a:chExt cx="1600200" cy="990600"/>
              </a:xfrm>
            </p:grpSpPr>
            <p:sp>
              <p:nvSpPr>
                <p:cNvPr id="1306" name="Octagon 130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Diamond 130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Diamond 130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Diamond 130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6" name="Group 290"/>
              <p:cNvGrpSpPr/>
              <p:nvPr/>
            </p:nvGrpSpPr>
            <p:grpSpPr>
              <a:xfrm>
                <a:off x="8001000" y="3276600"/>
                <a:ext cx="1600200" cy="990600"/>
                <a:chOff x="4953000" y="3276600"/>
                <a:chExt cx="1600200" cy="990600"/>
              </a:xfrm>
            </p:grpSpPr>
            <p:sp>
              <p:nvSpPr>
                <p:cNvPr id="1302" name="Octagon 130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Diamond 130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Diamond 130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Diamond 130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7" name="Group 295"/>
              <p:cNvGrpSpPr/>
              <p:nvPr/>
            </p:nvGrpSpPr>
            <p:grpSpPr>
              <a:xfrm>
                <a:off x="9525000" y="3276600"/>
                <a:ext cx="1600200" cy="990600"/>
                <a:chOff x="4953000" y="3276600"/>
                <a:chExt cx="1600200" cy="990600"/>
              </a:xfrm>
            </p:grpSpPr>
            <p:sp>
              <p:nvSpPr>
                <p:cNvPr id="1298" name="Octagon 129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Diamond 129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Diamond 129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Diamond 130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2" name="Cloud 1291"/>
            <p:cNvSpPr/>
            <p:nvPr/>
          </p:nvSpPr>
          <p:spPr>
            <a:xfrm rot="20928263" flipH="1">
              <a:off x="4457244" y="2377508"/>
              <a:ext cx="1136283" cy="838237"/>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Oval 1292"/>
            <p:cNvSpPr/>
            <p:nvPr/>
          </p:nvSpPr>
          <p:spPr>
            <a:xfrm>
              <a:off x="4805086" y="2478632"/>
              <a:ext cx="422740" cy="2220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806">
            <a:extLst>
              <a:ext uri="{FF2B5EF4-FFF2-40B4-BE49-F238E27FC236}">
                <a16:creationId xmlns:a16="http://schemas.microsoft.com/office/drawing/2014/main" id="{84A80B67-CD95-4437-89FC-6F79A6198DB1}"/>
              </a:ext>
            </a:extLst>
          </p:cNvPr>
          <p:cNvGrpSpPr/>
          <p:nvPr/>
        </p:nvGrpSpPr>
        <p:grpSpPr>
          <a:xfrm>
            <a:off x="1088736" y="1029226"/>
            <a:ext cx="685589" cy="1737921"/>
            <a:chOff x="5199743" y="533154"/>
            <a:chExt cx="1886857" cy="4783054"/>
          </a:xfrm>
        </p:grpSpPr>
        <p:grpSp>
          <p:nvGrpSpPr>
            <p:cNvPr id="808" name="Group 807">
              <a:extLst>
                <a:ext uri="{FF2B5EF4-FFF2-40B4-BE49-F238E27FC236}">
                  <a16:creationId xmlns:a16="http://schemas.microsoft.com/office/drawing/2014/main" id="{2618DCF1-98A5-49F9-A905-9EE47292A8C7}"/>
                </a:ext>
              </a:extLst>
            </p:cNvPr>
            <p:cNvGrpSpPr/>
            <p:nvPr/>
          </p:nvGrpSpPr>
          <p:grpSpPr>
            <a:xfrm>
              <a:off x="5199743" y="793067"/>
              <a:ext cx="1886857" cy="4523141"/>
              <a:chOff x="5199743" y="793067"/>
              <a:chExt cx="1886857" cy="4523141"/>
            </a:xfrm>
          </p:grpSpPr>
          <p:sp>
            <p:nvSpPr>
              <p:cNvPr id="811" name="Round Diagonal Corner Rectangle 790">
                <a:extLst>
                  <a:ext uri="{FF2B5EF4-FFF2-40B4-BE49-F238E27FC236}">
                    <a16:creationId xmlns:a16="http://schemas.microsoft.com/office/drawing/2014/main" id="{02157AE3-B801-47E2-BA02-2DC593BE1BD9}"/>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791">
                <a:extLst>
                  <a:ext uri="{FF2B5EF4-FFF2-40B4-BE49-F238E27FC236}">
                    <a16:creationId xmlns:a16="http://schemas.microsoft.com/office/drawing/2014/main" id="{B74ABBB5-76C6-49AF-9191-AC20B67AE907}"/>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a:extLst>
                  <a:ext uri="{FF2B5EF4-FFF2-40B4-BE49-F238E27FC236}">
                    <a16:creationId xmlns:a16="http://schemas.microsoft.com/office/drawing/2014/main" id="{B443A18F-6F04-4D49-B833-6B4A54D7D92D}"/>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4" name="Group 33">
                <a:extLst>
                  <a:ext uri="{FF2B5EF4-FFF2-40B4-BE49-F238E27FC236}">
                    <a16:creationId xmlns:a16="http://schemas.microsoft.com/office/drawing/2014/main" id="{801623D7-E4B5-4B1B-983E-548142470513}"/>
                  </a:ext>
                </a:extLst>
              </p:cNvPr>
              <p:cNvGrpSpPr/>
              <p:nvPr/>
            </p:nvGrpSpPr>
            <p:grpSpPr>
              <a:xfrm rot="2754858">
                <a:off x="5674192" y="4718893"/>
                <a:ext cx="448734" cy="745895"/>
                <a:chOff x="1676400" y="2133600"/>
                <a:chExt cx="1447800" cy="2088845"/>
              </a:xfrm>
            </p:grpSpPr>
            <p:sp>
              <p:nvSpPr>
                <p:cNvPr id="831" name="Oval 830">
                  <a:extLst>
                    <a:ext uri="{FF2B5EF4-FFF2-40B4-BE49-F238E27FC236}">
                      <a16:creationId xmlns:a16="http://schemas.microsoft.com/office/drawing/2014/main" id="{A713EA0B-C1B9-4FE7-B831-CFCE8B9D45BD}"/>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a:extLst>
                    <a:ext uri="{FF2B5EF4-FFF2-40B4-BE49-F238E27FC236}">
                      <a16:creationId xmlns:a16="http://schemas.microsoft.com/office/drawing/2014/main" id="{A3E59E93-69D0-49A3-8291-1A11133A0A17}"/>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a:extLst>
                    <a:ext uri="{FF2B5EF4-FFF2-40B4-BE49-F238E27FC236}">
                      <a16:creationId xmlns:a16="http://schemas.microsoft.com/office/drawing/2014/main" id="{F21C8143-91F4-4BC0-B5EB-4DB8EBFEC639}"/>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45">
                <a:extLst>
                  <a:ext uri="{FF2B5EF4-FFF2-40B4-BE49-F238E27FC236}">
                    <a16:creationId xmlns:a16="http://schemas.microsoft.com/office/drawing/2014/main" id="{53F30C8C-6407-42C5-A7DA-64C8DC498276}"/>
                  </a:ext>
                </a:extLst>
              </p:cNvPr>
              <p:cNvGrpSpPr/>
              <p:nvPr/>
            </p:nvGrpSpPr>
            <p:grpSpPr>
              <a:xfrm rot="18845142" flipH="1">
                <a:off x="6055984" y="4618707"/>
                <a:ext cx="488027" cy="752549"/>
                <a:chOff x="1676400" y="2133600"/>
                <a:chExt cx="1447800" cy="2088845"/>
              </a:xfrm>
            </p:grpSpPr>
            <p:sp>
              <p:nvSpPr>
                <p:cNvPr id="828" name="Oval 827">
                  <a:extLst>
                    <a:ext uri="{FF2B5EF4-FFF2-40B4-BE49-F238E27FC236}">
                      <a16:creationId xmlns:a16="http://schemas.microsoft.com/office/drawing/2014/main" id="{80C4C514-FE96-4B74-B92F-1F78527B04FC}"/>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a:extLst>
                    <a:ext uri="{FF2B5EF4-FFF2-40B4-BE49-F238E27FC236}">
                      <a16:creationId xmlns:a16="http://schemas.microsoft.com/office/drawing/2014/main" id="{A736D649-C5AF-45DE-9375-087B54DD68EE}"/>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a:extLst>
                    <a:ext uri="{FF2B5EF4-FFF2-40B4-BE49-F238E27FC236}">
                      <a16:creationId xmlns:a16="http://schemas.microsoft.com/office/drawing/2014/main" id="{6AB4E32E-AF06-46BD-AB14-3C9638D25426}"/>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49">
                <a:extLst>
                  <a:ext uri="{FF2B5EF4-FFF2-40B4-BE49-F238E27FC236}">
                    <a16:creationId xmlns:a16="http://schemas.microsoft.com/office/drawing/2014/main" id="{4DB1187B-4999-449D-ACB1-04FD49A7F621}"/>
                  </a:ext>
                </a:extLst>
              </p:cNvPr>
              <p:cNvGrpSpPr/>
              <p:nvPr/>
            </p:nvGrpSpPr>
            <p:grpSpPr>
              <a:xfrm>
                <a:off x="5199743" y="2466218"/>
                <a:ext cx="1886857" cy="2489323"/>
                <a:chOff x="4419600" y="2060454"/>
                <a:chExt cx="3045502" cy="4187946"/>
              </a:xfrm>
            </p:grpSpPr>
            <p:sp>
              <p:nvSpPr>
                <p:cNvPr id="819" name="Oval 818">
                  <a:extLst>
                    <a:ext uri="{FF2B5EF4-FFF2-40B4-BE49-F238E27FC236}">
                      <a16:creationId xmlns:a16="http://schemas.microsoft.com/office/drawing/2014/main" id="{89C18CE1-00E7-4EA9-A372-450F578D6158}"/>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0FD4D412-4149-4536-8CE7-47280AFAC10F}"/>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rapezoid 820">
                  <a:extLst>
                    <a:ext uri="{FF2B5EF4-FFF2-40B4-BE49-F238E27FC236}">
                      <a16:creationId xmlns:a16="http://schemas.microsoft.com/office/drawing/2014/main" id="{2EF1DB99-0144-431B-8238-08E508EC27F5}"/>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Trapezoid 821">
                  <a:extLst>
                    <a:ext uri="{FF2B5EF4-FFF2-40B4-BE49-F238E27FC236}">
                      <a16:creationId xmlns:a16="http://schemas.microsoft.com/office/drawing/2014/main" id="{39071E8C-E204-483E-9141-A0B8AAB146F6}"/>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rapezoid 822">
                  <a:extLst>
                    <a:ext uri="{FF2B5EF4-FFF2-40B4-BE49-F238E27FC236}">
                      <a16:creationId xmlns:a16="http://schemas.microsoft.com/office/drawing/2014/main" id="{B5B81658-C9C2-48EE-BCA3-9F63639350DA}"/>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Isosceles Triangle 823">
                  <a:extLst>
                    <a:ext uri="{FF2B5EF4-FFF2-40B4-BE49-F238E27FC236}">
                      <a16:creationId xmlns:a16="http://schemas.microsoft.com/office/drawing/2014/main" id="{03AD9339-B13C-4E54-A37E-BD5C77CF926D}"/>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a:extLst>
                    <a:ext uri="{FF2B5EF4-FFF2-40B4-BE49-F238E27FC236}">
                      <a16:creationId xmlns:a16="http://schemas.microsoft.com/office/drawing/2014/main" id="{101D0483-633E-4C4C-B524-0F2B4BFDE979}"/>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Trapezoid 825">
                  <a:extLst>
                    <a:ext uri="{FF2B5EF4-FFF2-40B4-BE49-F238E27FC236}">
                      <a16:creationId xmlns:a16="http://schemas.microsoft.com/office/drawing/2014/main" id="{D74DBF07-1457-405B-AAEB-DECD945CC9FA}"/>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rapezoid 826">
                  <a:extLst>
                    <a:ext uri="{FF2B5EF4-FFF2-40B4-BE49-F238E27FC236}">
                      <a16:creationId xmlns:a16="http://schemas.microsoft.com/office/drawing/2014/main" id="{A13B366A-BB4B-486E-9361-ACD7E6653CF6}"/>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7" name="Round Diagonal Corner Rectangle 796">
                <a:extLst>
                  <a:ext uri="{FF2B5EF4-FFF2-40B4-BE49-F238E27FC236}">
                    <a16:creationId xmlns:a16="http://schemas.microsoft.com/office/drawing/2014/main" id="{4B28FAF9-1062-426A-AD8E-EC9FE60B02E7}"/>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a:extLst>
                  <a:ext uri="{FF2B5EF4-FFF2-40B4-BE49-F238E27FC236}">
                    <a16:creationId xmlns:a16="http://schemas.microsoft.com/office/drawing/2014/main" id="{89E5DABC-39AE-4A08-B9E5-BA08038F52E3}"/>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9" name="Freeform 788">
              <a:extLst>
                <a:ext uri="{FF2B5EF4-FFF2-40B4-BE49-F238E27FC236}">
                  <a16:creationId xmlns:a16="http://schemas.microsoft.com/office/drawing/2014/main" id="{A2992519-CEFD-4834-8597-C62E55EF7A6E}"/>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0" name="Rectangle 809">
              <a:extLst>
                <a:ext uri="{FF2B5EF4-FFF2-40B4-BE49-F238E27FC236}">
                  <a16:creationId xmlns:a16="http://schemas.microsoft.com/office/drawing/2014/main" id="{DE5329E8-5D03-4780-AD78-789046D95778}"/>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833">
            <a:extLst>
              <a:ext uri="{FF2B5EF4-FFF2-40B4-BE49-F238E27FC236}">
                <a16:creationId xmlns:a16="http://schemas.microsoft.com/office/drawing/2014/main" id="{B9D6DEA8-7105-45F5-9952-2601DDF943F5}"/>
              </a:ext>
            </a:extLst>
          </p:cNvPr>
          <p:cNvGrpSpPr/>
          <p:nvPr/>
        </p:nvGrpSpPr>
        <p:grpSpPr>
          <a:xfrm>
            <a:off x="3726411" y="4898820"/>
            <a:ext cx="921778" cy="1844611"/>
            <a:chOff x="1175670" y="721051"/>
            <a:chExt cx="2845470" cy="5694200"/>
          </a:xfrm>
        </p:grpSpPr>
        <p:grpSp>
          <p:nvGrpSpPr>
            <p:cNvPr id="835" name="Group 116">
              <a:extLst>
                <a:ext uri="{FF2B5EF4-FFF2-40B4-BE49-F238E27FC236}">
                  <a16:creationId xmlns:a16="http://schemas.microsoft.com/office/drawing/2014/main" id="{3A9C9AC8-97A0-42C2-A376-0375B52A06EF}"/>
                </a:ext>
              </a:extLst>
            </p:cNvPr>
            <p:cNvGrpSpPr/>
            <p:nvPr/>
          </p:nvGrpSpPr>
          <p:grpSpPr>
            <a:xfrm rot="2256287">
              <a:off x="1882006" y="5760635"/>
              <a:ext cx="675871" cy="654616"/>
              <a:chOff x="5400719" y="4152900"/>
              <a:chExt cx="945976" cy="1315703"/>
            </a:xfrm>
          </p:grpSpPr>
          <p:sp>
            <p:nvSpPr>
              <p:cNvPr id="1362" name="Oval 1361">
                <a:extLst>
                  <a:ext uri="{FF2B5EF4-FFF2-40B4-BE49-F238E27FC236}">
                    <a16:creationId xmlns:a16="http://schemas.microsoft.com/office/drawing/2014/main" id="{586431AF-BA8B-42ED-AD1C-6FFF5E263200}"/>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Flowchart: Delay 1362">
                <a:extLst>
                  <a:ext uri="{FF2B5EF4-FFF2-40B4-BE49-F238E27FC236}">
                    <a16:creationId xmlns:a16="http://schemas.microsoft.com/office/drawing/2014/main" id="{CCDE165F-BD2A-4B27-B5AF-23731648697D}"/>
                  </a:ext>
                </a:extLst>
              </p:cNvPr>
              <p:cNvSpPr/>
              <p:nvPr/>
            </p:nvSpPr>
            <p:spPr>
              <a:xfrm rot="4018444">
                <a:off x="5663334" y="4785241"/>
                <a:ext cx="609600" cy="757123"/>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Moon 3">
                <a:extLst>
                  <a:ext uri="{FF2B5EF4-FFF2-40B4-BE49-F238E27FC236}">
                    <a16:creationId xmlns:a16="http://schemas.microsoft.com/office/drawing/2014/main" id="{A639EA60-78F3-4228-BE96-76C14EC5B509}"/>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6" name="Oval 835">
              <a:extLst>
                <a:ext uri="{FF2B5EF4-FFF2-40B4-BE49-F238E27FC236}">
                  <a16:creationId xmlns:a16="http://schemas.microsoft.com/office/drawing/2014/main" id="{28B71E4E-A760-4063-B944-67A6B30E43C3}"/>
                </a:ext>
              </a:extLst>
            </p:cNvPr>
            <p:cNvSpPr/>
            <p:nvPr/>
          </p:nvSpPr>
          <p:spPr>
            <a:xfrm rot="1303158">
              <a:off x="1364172" y="4022019"/>
              <a:ext cx="50445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a:extLst>
                <a:ext uri="{FF2B5EF4-FFF2-40B4-BE49-F238E27FC236}">
                  <a16:creationId xmlns:a16="http://schemas.microsoft.com/office/drawing/2014/main" id="{C21E30A2-AD5F-46C6-9870-AF384B923418}"/>
                </a:ext>
              </a:extLst>
            </p:cNvPr>
            <p:cNvSpPr/>
            <p:nvPr/>
          </p:nvSpPr>
          <p:spPr>
            <a:xfrm>
              <a:off x="3201336" y="4038600"/>
              <a:ext cx="48431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8" name="Group 115">
              <a:extLst>
                <a:ext uri="{FF2B5EF4-FFF2-40B4-BE49-F238E27FC236}">
                  <a16:creationId xmlns:a16="http://schemas.microsoft.com/office/drawing/2014/main" id="{FB148B48-90EC-4747-AD30-049E7E308649}"/>
                </a:ext>
              </a:extLst>
            </p:cNvPr>
            <p:cNvGrpSpPr/>
            <p:nvPr/>
          </p:nvGrpSpPr>
          <p:grpSpPr>
            <a:xfrm>
              <a:off x="2605211" y="5750710"/>
              <a:ext cx="754256" cy="635356"/>
              <a:chOff x="5400719" y="4152900"/>
              <a:chExt cx="1008064" cy="1276992"/>
            </a:xfrm>
          </p:grpSpPr>
          <p:sp>
            <p:nvSpPr>
              <p:cNvPr id="1359" name="Oval 112">
                <a:extLst>
                  <a:ext uri="{FF2B5EF4-FFF2-40B4-BE49-F238E27FC236}">
                    <a16:creationId xmlns:a16="http://schemas.microsoft.com/office/drawing/2014/main" id="{E9590DA8-19B5-4FBE-8815-1E977CB1D772}"/>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Flowchart: Delay 113">
                <a:extLst>
                  <a:ext uri="{FF2B5EF4-FFF2-40B4-BE49-F238E27FC236}">
                    <a16:creationId xmlns:a16="http://schemas.microsoft.com/office/drawing/2014/main" id="{A3472606-4544-4F73-A947-62F488FB52B1}"/>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Moon 3">
                <a:extLst>
                  <a:ext uri="{FF2B5EF4-FFF2-40B4-BE49-F238E27FC236}">
                    <a16:creationId xmlns:a16="http://schemas.microsoft.com/office/drawing/2014/main" id="{E70E6E52-D103-432B-BD59-8CA49EA5DF5F}"/>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9" name="Trapezoid 838">
              <a:extLst>
                <a:ext uri="{FF2B5EF4-FFF2-40B4-BE49-F238E27FC236}">
                  <a16:creationId xmlns:a16="http://schemas.microsoft.com/office/drawing/2014/main" id="{CD47EE15-FE0E-443E-A504-16216AFED460}"/>
                </a:ext>
              </a:extLst>
            </p:cNvPr>
            <p:cNvSpPr/>
            <p:nvPr/>
          </p:nvSpPr>
          <p:spPr>
            <a:xfrm>
              <a:off x="1844150" y="3301525"/>
              <a:ext cx="1522123" cy="2713962"/>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rapezoid 839">
              <a:extLst>
                <a:ext uri="{FF2B5EF4-FFF2-40B4-BE49-F238E27FC236}">
                  <a16:creationId xmlns:a16="http://schemas.microsoft.com/office/drawing/2014/main" id="{8EB21EDE-6C3D-4308-A0A5-69157E62A3FD}"/>
                </a:ext>
              </a:extLst>
            </p:cNvPr>
            <p:cNvSpPr/>
            <p:nvPr/>
          </p:nvSpPr>
          <p:spPr>
            <a:xfrm rot="20482973">
              <a:off x="2819469" y="2831354"/>
              <a:ext cx="698680" cy="180847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Trapezoid 840">
              <a:extLst>
                <a:ext uri="{FF2B5EF4-FFF2-40B4-BE49-F238E27FC236}">
                  <a16:creationId xmlns:a16="http://schemas.microsoft.com/office/drawing/2014/main" id="{18C52122-C9E1-40CA-BC5E-99116D7E8DF7}"/>
                </a:ext>
              </a:extLst>
            </p:cNvPr>
            <p:cNvSpPr/>
            <p:nvPr/>
          </p:nvSpPr>
          <p:spPr>
            <a:xfrm rot="1324899">
              <a:off x="1594986" y="2831503"/>
              <a:ext cx="698680" cy="1802662"/>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Trapezoid 841">
              <a:extLst>
                <a:ext uri="{FF2B5EF4-FFF2-40B4-BE49-F238E27FC236}">
                  <a16:creationId xmlns:a16="http://schemas.microsoft.com/office/drawing/2014/main" id="{181832FA-0130-4F7E-8A72-1EF044C6277B}"/>
                </a:ext>
              </a:extLst>
            </p:cNvPr>
            <p:cNvSpPr/>
            <p:nvPr/>
          </p:nvSpPr>
          <p:spPr>
            <a:xfrm>
              <a:off x="1837344" y="2757863"/>
              <a:ext cx="1522123" cy="2713962"/>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Isosceles Triangle 842">
              <a:extLst>
                <a:ext uri="{FF2B5EF4-FFF2-40B4-BE49-F238E27FC236}">
                  <a16:creationId xmlns:a16="http://schemas.microsoft.com/office/drawing/2014/main" id="{E4B04A03-D789-408F-A38F-FAE1D74334C6}"/>
                </a:ext>
              </a:extLst>
            </p:cNvPr>
            <p:cNvSpPr/>
            <p:nvPr/>
          </p:nvSpPr>
          <p:spPr>
            <a:xfrm rot="10800000">
              <a:off x="2190087" y="2771971"/>
              <a:ext cx="899436" cy="1390078"/>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a:extLst>
                <a:ext uri="{FF2B5EF4-FFF2-40B4-BE49-F238E27FC236}">
                  <a16:creationId xmlns:a16="http://schemas.microsoft.com/office/drawing/2014/main" id="{9883A93A-8E11-4AAE-9E57-F6A16D0ED66A}"/>
                </a:ext>
              </a:extLst>
            </p:cNvPr>
            <p:cNvSpPr/>
            <p:nvPr/>
          </p:nvSpPr>
          <p:spPr>
            <a:xfrm rot="21023553">
              <a:off x="3024648" y="2777072"/>
              <a:ext cx="166853" cy="1136017"/>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a:extLst>
                <a:ext uri="{FF2B5EF4-FFF2-40B4-BE49-F238E27FC236}">
                  <a16:creationId xmlns:a16="http://schemas.microsoft.com/office/drawing/2014/main" id="{98144B1A-0004-4CCA-BC98-21D23947A12B}"/>
                </a:ext>
              </a:extLst>
            </p:cNvPr>
            <p:cNvSpPr/>
            <p:nvPr/>
          </p:nvSpPr>
          <p:spPr>
            <a:xfrm rot="955511">
              <a:off x="1854991" y="2773549"/>
              <a:ext cx="244808" cy="1584159"/>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6" name="Group 111">
              <a:extLst>
                <a:ext uri="{FF2B5EF4-FFF2-40B4-BE49-F238E27FC236}">
                  <a16:creationId xmlns:a16="http://schemas.microsoft.com/office/drawing/2014/main" id="{058ADFF8-026B-485E-A305-7908E92BEE5C}"/>
                </a:ext>
              </a:extLst>
            </p:cNvPr>
            <p:cNvGrpSpPr/>
            <p:nvPr/>
          </p:nvGrpSpPr>
          <p:grpSpPr>
            <a:xfrm>
              <a:off x="1844150" y="5552127"/>
              <a:ext cx="1425553" cy="350503"/>
              <a:chOff x="5181600" y="4648200"/>
              <a:chExt cx="3810000" cy="1066800"/>
            </a:xfrm>
          </p:grpSpPr>
          <p:grpSp>
            <p:nvGrpSpPr>
              <p:cNvPr id="1347" name="Group 101">
                <a:extLst>
                  <a:ext uri="{FF2B5EF4-FFF2-40B4-BE49-F238E27FC236}">
                    <a16:creationId xmlns:a16="http://schemas.microsoft.com/office/drawing/2014/main" id="{2F918E92-350C-4CFB-9D9F-7B8AC3D77F4E}"/>
                  </a:ext>
                </a:extLst>
              </p:cNvPr>
              <p:cNvGrpSpPr/>
              <p:nvPr/>
            </p:nvGrpSpPr>
            <p:grpSpPr>
              <a:xfrm>
                <a:off x="5181600" y="4648200"/>
                <a:ext cx="1295400" cy="1066800"/>
                <a:chOff x="5181600" y="4648200"/>
                <a:chExt cx="1295400" cy="1066800"/>
              </a:xfrm>
            </p:grpSpPr>
            <p:sp>
              <p:nvSpPr>
                <p:cNvPr id="1357" name="Lightning Bolt 99">
                  <a:extLst>
                    <a:ext uri="{FF2B5EF4-FFF2-40B4-BE49-F238E27FC236}">
                      <a16:creationId xmlns:a16="http://schemas.microsoft.com/office/drawing/2014/main" id="{6D135E60-FE7A-4072-A811-9C0AC89B4C60}"/>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Lightning Bolt 100">
                  <a:extLst>
                    <a:ext uri="{FF2B5EF4-FFF2-40B4-BE49-F238E27FC236}">
                      <a16:creationId xmlns:a16="http://schemas.microsoft.com/office/drawing/2014/main" id="{74DA2CCA-8EBF-4D4F-A50A-83382611D354}"/>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8" name="Group 102">
                <a:extLst>
                  <a:ext uri="{FF2B5EF4-FFF2-40B4-BE49-F238E27FC236}">
                    <a16:creationId xmlns:a16="http://schemas.microsoft.com/office/drawing/2014/main" id="{D7D30613-33DC-4F8F-B7A1-1DA10EBBAD97}"/>
                  </a:ext>
                </a:extLst>
              </p:cNvPr>
              <p:cNvGrpSpPr/>
              <p:nvPr/>
            </p:nvGrpSpPr>
            <p:grpSpPr>
              <a:xfrm>
                <a:off x="6019800" y="4648200"/>
                <a:ext cx="1295400" cy="1066800"/>
                <a:chOff x="5181600" y="4648200"/>
                <a:chExt cx="1295400" cy="1066800"/>
              </a:xfrm>
            </p:grpSpPr>
            <p:sp>
              <p:nvSpPr>
                <p:cNvPr id="1355" name="Lightning Bolt 103">
                  <a:extLst>
                    <a:ext uri="{FF2B5EF4-FFF2-40B4-BE49-F238E27FC236}">
                      <a16:creationId xmlns:a16="http://schemas.microsoft.com/office/drawing/2014/main" id="{096EC226-0418-43C2-A950-1D532BD0D7F4}"/>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Lightning Bolt 104">
                  <a:extLst>
                    <a:ext uri="{FF2B5EF4-FFF2-40B4-BE49-F238E27FC236}">
                      <a16:creationId xmlns:a16="http://schemas.microsoft.com/office/drawing/2014/main" id="{2159866F-1F45-4295-B48E-57B8A3E20641}"/>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9" name="Group 105">
                <a:extLst>
                  <a:ext uri="{FF2B5EF4-FFF2-40B4-BE49-F238E27FC236}">
                    <a16:creationId xmlns:a16="http://schemas.microsoft.com/office/drawing/2014/main" id="{FD2309EB-5075-4041-8E37-2532701CFB53}"/>
                  </a:ext>
                </a:extLst>
              </p:cNvPr>
              <p:cNvGrpSpPr/>
              <p:nvPr/>
            </p:nvGrpSpPr>
            <p:grpSpPr>
              <a:xfrm>
                <a:off x="6858000" y="4648200"/>
                <a:ext cx="1295400" cy="1066800"/>
                <a:chOff x="5181600" y="4648200"/>
                <a:chExt cx="1295400" cy="1066800"/>
              </a:xfrm>
            </p:grpSpPr>
            <p:sp>
              <p:nvSpPr>
                <p:cNvPr id="1353" name="Lightning Bolt 1352">
                  <a:extLst>
                    <a:ext uri="{FF2B5EF4-FFF2-40B4-BE49-F238E27FC236}">
                      <a16:creationId xmlns:a16="http://schemas.microsoft.com/office/drawing/2014/main" id="{D763EB0D-50BE-47D7-BDB7-C3FC74CAFAE4}"/>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Lightning Bolt 1353">
                  <a:extLst>
                    <a:ext uri="{FF2B5EF4-FFF2-40B4-BE49-F238E27FC236}">
                      <a16:creationId xmlns:a16="http://schemas.microsoft.com/office/drawing/2014/main" id="{312CD236-238B-4397-8514-1FCCB67BA4A6}"/>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0" name="Group 108">
                <a:extLst>
                  <a:ext uri="{FF2B5EF4-FFF2-40B4-BE49-F238E27FC236}">
                    <a16:creationId xmlns:a16="http://schemas.microsoft.com/office/drawing/2014/main" id="{84490540-EB49-4BBA-B563-1E556F306273}"/>
                  </a:ext>
                </a:extLst>
              </p:cNvPr>
              <p:cNvGrpSpPr/>
              <p:nvPr/>
            </p:nvGrpSpPr>
            <p:grpSpPr>
              <a:xfrm>
                <a:off x="7696200" y="4648200"/>
                <a:ext cx="1295400" cy="1066800"/>
                <a:chOff x="5181600" y="4648200"/>
                <a:chExt cx="1295400" cy="1066800"/>
              </a:xfrm>
            </p:grpSpPr>
            <p:sp>
              <p:nvSpPr>
                <p:cNvPr id="1351" name="Lightning Bolt 1350">
                  <a:extLst>
                    <a:ext uri="{FF2B5EF4-FFF2-40B4-BE49-F238E27FC236}">
                      <a16:creationId xmlns:a16="http://schemas.microsoft.com/office/drawing/2014/main" id="{363696CC-1924-4AF3-A282-540AC6654E89}"/>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Lightning Bolt 1351">
                  <a:extLst>
                    <a:ext uri="{FF2B5EF4-FFF2-40B4-BE49-F238E27FC236}">
                      <a16:creationId xmlns:a16="http://schemas.microsoft.com/office/drawing/2014/main" id="{64C6214A-E72C-483E-B868-046150486B80}"/>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7" name="Group 122">
              <a:extLst>
                <a:ext uri="{FF2B5EF4-FFF2-40B4-BE49-F238E27FC236}">
                  <a16:creationId xmlns:a16="http://schemas.microsoft.com/office/drawing/2014/main" id="{285B838D-4F4B-4FDA-A975-93D804116DFF}"/>
                </a:ext>
              </a:extLst>
            </p:cNvPr>
            <p:cNvGrpSpPr/>
            <p:nvPr/>
          </p:nvGrpSpPr>
          <p:grpSpPr>
            <a:xfrm rot="16993735">
              <a:off x="2195513" y="3557520"/>
              <a:ext cx="1363880" cy="366353"/>
              <a:chOff x="5181600" y="4648200"/>
              <a:chExt cx="3810000" cy="1066800"/>
            </a:xfrm>
          </p:grpSpPr>
          <p:grpSp>
            <p:nvGrpSpPr>
              <p:cNvPr id="870" name="Group 102">
                <a:extLst>
                  <a:ext uri="{FF2B5EF4-FFF2-40B4-BE49-F238E27FC236}">
                    <a16:creationId xmlns:a16="http://schemas.microsoft.com/office/drawing/2014/main" id="{6A762070-A9AD-4EB8-8737-FD60909BC541}"/>
                  </a:ext>
                </a:extLst>
              </p:cNvPr>
              <p:cNvGrpSpPr/>
              <p:nvPr/>
            </p:nvGrpSpPr>
            <p:grpSpPr>
              <a:xfrm>
                <a:off x="5181600" y="4648200"/>
                <a:ext cx="1295400" cy="1066800"/>
                <a:chOff x="5181600" y="4648200"/>
                <a:chExt cx="1295400" cy="1066800"/>
              </a:xfrm>
            </p:grpSpPr>
            <p:sp>
              <p:nvSpPr>
                <p:cNvPr id="1345" name="Lightning Bolt 1344">
                  <a:extLst>
                    <a:ext uri="{FF2B5EF4-FFF2-40B4-BE49-F238E27FC236}">
                      <a16:creationId xmlns:a16="http://schemas.microsoft.com/office/drawing/2014/main" id="{EFE849FB-57A8-481F-B85C-4C201B99B74D}"/>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Lightning Bolt 1345">
                  <a:extLst>
                    <a:ext uri="{FF2B5EF4-FFF2-40B4-BE49-F238E27FC236}">
                      <a16:creationId xmlns:a16="http://schemas.microsoft.com/office/drawing/2014/main" id="{2AE7FAAF-E5F5-479B-A045-2845707B848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103">
                <a:extLst>
                  <a:ext uri="{FF2B5EF4-FFF2-40B4-BE49-F238E27FC236}">
                    <a16:creationId xmlns:a16="http://schemas.microsoft.com/office/drawing/2014/main" id="{47DA06A3-2805-4802-B5ED-F0BA0F79C2BC}"/>
                  </a:ext>
                </a:extLst>
              </p:cNvPr>
              <p:cNvGrpSpPr/>
              <p:nvPr/>
            </p:nvGrpSpPr>
            <p:grpSpPr>
              <a:xfrm>
                <a:off x="6019800" y="4648200"/>
                <a:ext cx="1295400" cy="1066800"/>
                <a:chOff x="5181600" y="4648200"/>
                <a:chExt cx="1295400" cy="1066800"/>
              </a:xfrm>
            </p:grpSpPr>
            <p:sp>
              <p:nvSpPr>
                <p:cNvPr id="1343" name="Lightning Bolt 1342">
                  <a:extLst>
                    <a:ext uri="{FF2B5EF4-FFF2-40B4-BE49-F238E27FC236}">
                      <a16:creationId xmlns:a16="http://schemas.microsoft.com/office/drawing/2014/main" id="{945EB3F7-F649-494B-8BE6-5E6ACD2318E8}"/>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Lightning Bolt 1343">
                  <a:extLst>
                    <a:ext uri="{FF2B5EF4-FFF2-40B4-BE49-F238E27FC236}">
                      <a16:creationId xmlns:a16="http://schemas.microsoft.com/office/drawing/2014/main" id="{086B998D-929D-4FBD-B303-EDA62C23D966}"/>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2" name="Group 105">
                <a:extLst>
                  <a:ext uri="{FF2B5EF4-FFF2-40B4-BE49-F238E27FC236}">
                    <a16:creationId xmlns:a16="http://schemas.microsoft.com/office/drawing/2014/main" id="{79CFC583-2094-4ACB-B6FA-7945AA43F79F}"/>
                  </a:ext>
                </a:extLst>
              </p:cNvPr>
              <p:cNvGrpSpPr/>
              <p:nvPr/>
            </p:nvGrpSpPr>
            <p:grpSpPr>
              <a:xfrm>
                <a:off x="6858000" y="4648200"/>
                <a:ext cx="1295400" cy="1066800"/>
                <a:chOff x="5181600" y="4648200"/>
                <a:chExt cx="1295400" cy="1066800"/>
              </a:xfrm>
            </p:grpSpPr>
            <p:sp>
              <p:nvSpPr>
                <p:cNvPr id="1341" name="Lightning Bolt 1340">
                  <a:extLst>
                    <a:ext uri="{FF2B5EF4-FFF2-40B4-BE49-F238E27FC236}">
                      <a16:creationId xmlns:a16="http://schemas.microsoft.com/office/drawing/2014/main" id="{7501E291-5240-479D-AF22-FB769198566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Lightning Bolt 1341">
                  <a:extLst>
                    <a:ext uri="{FF2B5EF4-FFF2-40B4-BE49-F238E27FC236}">
                      <a16:creationId xmlns:a16="http://schemas.microsoft.com/office/drawing/2014/main" id="{17F2DA86-3926-4BAE-9ACE-436AA6CE7BF4}"/>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8" name="Group 108">
                <a:extLst>
                  <a:ext uri="{FF2B5EF4-FFF2-40B4-BE49-F238E27FC236}">
                    <a16:creationId xmlns:a16="http://schemas.microsoft.com/office/drawing/2014/main" id="{CE3E0BBA-82DB-4D8E-B01A-5A559BE9D987}"/>
                  </a:ext>
                </a:extLst>
              </p:cNvPr>
              <p:cNvGrpSpPr/>
              <p:nvPr/>
            </p:nvGrpSpPr>
            <p:grpSpPr>
              <a:xfrm>
                <a:off x="7696200" y="4648200"/>
                <a:ext cx="1295400" cy="1066800"/>
                <a:chOff x="5181600" y="4648200"/>
                <a:chExt cx="1295400" cy="1066800"/>
              </a:xfrm>
            </p:grpSpPr>
            <p:sp>
              <p:nvSpPr>
                <p:cNvPr id="1339" name="Lightning Bolt 1338">
                  <a:extLst>
                    <a:ext uri="{FF2B5EF4-FFF2-40B4-BE49-F238E27FC236}">
                      <a16:creationId xmlns:a16="http://schemas.microsoft.com/office/drawing/2014/main" id="{172E2271-038F-4877-8068-CC6066DB3429}"/>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Lightning Bolt 1339">
                  <a:extLst>
                    <a:ext uri="{FF2B5EF4-FFF2-40B4-BE49-F238E27FC236}">
                      <a16:creationId xmlns:a16="http://schemas.microsoft.com/office/drawing/2014/main" id="{6E5DDFCB-A313-4D3D-868C-0CEA06574477}"/>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8" name="Group 135">
              <a:extLst>
                <a:ext uri="{FF2B5EF4-FFF2-40B4-BE49-F238E27FC236}">
                  <a16:creationId xmlns:a16="http://schemas.microsoft.com/office/drawing/2014/main" id="{9304989E-5B09-4F6F-AF0D-10B90C795C7B}"/>
                </a:ext>
              </a:extLst>
            </p:cNvPr>
            <p:cNvGrpSpPr/>
            <p:nvPr/>
          </p:nvGrpSpPr>
          <p:grpSpPr>
            <a:xfrm rot="4606265" flipH="1">
              <a:off x="1642015" y="3623715"/>
              <a:ext cx="1363880" cy="366353"/>
              <a:chOff x="5181600" y="4648200"/>
              <a:chExt cx="3810000" cy="1066800"/>
            </a:xfrm>
          </p:grpSpPr>
          <p:grpSp>
            <p:nvGrpSpPr>
              <p:cNvPr id="858" name="Group 101">
                <a:extLst>
                  <a:ext uri="{FF2B5EF4-FFF2-40B4-BE49-F238E27FC236}">
                    <a16:creationId xmlns:a16="http://schemas.microsoft.com/office/drawing/2014/main" id="{622DBE62-BD0F-4847-92BD-BB7C533FABAA}"/>
                  </a:ext>
                </a:extLst>
              </p:cNvPr>
              <p:cNvGrpSpPr/>
              <p:nvPr/>
            </p:nvGrpSpPr>
            <p:grpSpPr>
              <a:xfrm>
                <a:off x="5181600" y="4648200"/>
                <a:ext cx="1295400" cy="1066800"/>
                <a:chOff x="5181600" y="4648200"/>
                <a:chExt cx="1295400" cy="1066800"/>
              </a:xfrm>
            </p:grpSpPr>
            <p:sp>
              <p:nvSpPr>
                <p:cNvPr id="868" name="Lightning Bolt 867">
                  <a:extLst>
                    <a:ext uri="{FF2B5EF4-FFF2-40B4-BE49-F238E27FC236}">
                      <a16:creationId xmlns:a16="http://schemas.microsoft.com/office/drawing/2014/main" id="{C0EC0D21-4930-45FE-A77E-02D7B92A1464}"/>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Lightning Bolt 868">
                  <a:extLst>
                    <a:ext uri="{FF2B5EF4-FFF2-40B4-BE49-F238E27FC236}">
                      <a16:creationId xmlns:a16="http://schemas.microsoft.com/office/drawing/2014/main" id="{0A9C43EC-8E2C-42BE-8E06-B566FD8C16CE}"/>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102">
                <a:extLst>
                  <a:ext uri="{FF2B5EF4-FFF2-40B4-BE49-F238E27FC236}">
                    <a16:creationId xmlns:a16="http://schemas.microsoft.com/office/drawing/2014/main" id="{9D41A999-F9AF-4AAD-8A99-C5B20AAFE259}"/>
                  </a:ext>
                </a:extLst>
              </p:cNvPr>
              <p:cNvGrpSpPr/>
              <p:nvPr/>
            </p:nvGrpSpPr>
            <p:grpSpPr>
              <a:xfrm>
                <a:off x="6019800" y="4648200"/>
                <a:ext cx="1295400" cy="1066800"/>
                <a:chOff x="5181600" y="4648200"/>
                <a:chExt cx="1295400" cy="1066800"/>
              </a:xfrm>
            </p:grpSpPr>
            <p:sp>
              <p:nvSpPr>
                <p:cNvPr id="866" name="Lightning Bolt 865">
                  <a:extLst>
                    <a:ext uri="{FF2B5EF4-FFF2-40B4-BE49-F238E27FC236}">
                      <a16:creationId xmlns:a16="http://schemas.microsoft.com/office/drawing/2014/main" id="{067D16EB-829E-49A8-BCC4-3B3EF355A72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Lightning Bolt 866">
                  <a:extLst>
                    <a:ext uri="{FF2B5EF4-FFF2-40B4-BE49-F238E27FC236}">
                      <a16:creationId xmlns:a16="http://schemas.microsoft.com/office/drawing/2014/main" id="{0D61A2A9-E213-42B2-840F-D47347B33AFA}"/>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105">
                <a:extLst>
                  <a:ext uri="{FF2B5EF4-FFF2-40B4-BE49-F238E27FC236}">
                    <a16:creationId xmlns:a16="http://schemas.microsoft.com/office/drawing/2014/main" id="{F64F3289-9621-48D0-A065-7571AFBB3695}"/>
                  </a:ext>
                </a:extLst>
              </p:cNvPr>
              <p:cNvGrpSpPr/>
              <p:nvPr/>
            </p:nvGrpSpPr>
            <p:grpSpPr>
              <a:xfrm>
                <a:off x="6858000" y="4648200"/>
                <a:ext cx="1295400" cy="1066800"/>
                <a:chOff x="5181600" y="4648200"/>
                <a:chExt cx="1295400" cy="1066800"/>
              </a:xfrm>
            </p:grpSpPr>
            <p:sp>
              <p:nvSpPr>
                <p:cNvPr id="864" name="Lightning Bolt 863">
                  <a:extLst>
                    <a:ext uri="{FF2B5EF4-FFF2-40B4-BE49-F238E27FC236}">
                      <a16:creationId xmlns:a16="http://schemas.microsoft.com/office/drawing/2014/main" id="{0728157D-A42E-4BD2-A1C1-3DD357588517}"/>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Lightning Bolt 864">
                  <a:extLst>
                    <a:ext uri="{FF2B5EF4-FFF2-40B4-BE49-F238E27FC236}">
                      <a16:creationId xmlns:a16="http://schemas.microsoft.com/office/drawing/2014/main" id="{2397670D-5EC0-4847-B44F-8B9EB67F9A89}"/>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1" name="Group 108">
                <a:extLst>
                  <a:ext uri="{FF2B5EF4-FFF2-40B4-BE49-F238E27FC236}">
                    <a16:creationId xmlns:a16="http://schemas.microsoft.com/office/drawing/2014/main" id="{8F823CE1-B2F5-445E-939C-F10C1A50DB26}"/>
                  </a:ext>
                </a:extLst>
              </p:cNvPr>
              <p:cNvGrpSpPr/>
              <p:nvPr/>
            </p:nvGrpSpPr>
            <p:grpSpPr>
              <a:xfrm>
                <a:off x="7696200" y="4648200"/>
                <a:ext cx="1295400" cy="1066800"/>
                <a:chOff x="5181600" y="4648200"/>
                <a:chExt cx="1295400" cy="1066800"/>
              </a:xfrm>
            </p:grpSpPr>
            <p:sp>
              <p:nvSpPr>
                <p:cNvPr id="862" name="Lightning Bolt 861">
                  <a:extLst>
                    <a:ext uri="{FF2B5EF4-FFF2-40B4-BE49-F238E27FC236}">
                      <a16:creationId xmlns:a16="http://schemas.microsoft.com/office/drawing/2014/main" id="{D0323373-A948-4F8E-B6D0-D384B9C2A5DF}"/>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Lightning Bolt 862">
                  <a:extLst>
                    <a:ext uri="{FF2B5EF4-FFF2-40B4-BE49-F238E27FC236}">
                      <a16:creationId xmlns:a16="http://schemas.microsoft.com/office/drawing/2014/main" id="{F38D982A-C892-442D-82B6-6EA2FEC1DE6A}"/>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9" name="Group 848">
              <a:extLst>
                <a:ext uri="{FF2B5EF4-FFF2-40B4-BE49-F238E27FC236}">
                  <a16:creationId xmlns:a16="http://schemas.microsoft.com/office/drawing/2014/main" id="{BF83FA18-735B-4C86-9702-A32C5F3AAD77}"/>
                </a:ext>
              </a:extLst>
            </p:cNvPr>
            <p:cNvGrpSpPr/>
            <p:nvPr/>
          </p:nvGrpSpPr>
          <p:grpSpPr>
            <a:xfrm>
              <a:off x="1175670" y="721051"/>
              <a:ext cx="2845470" cy="2931880"/>
              <a:chOff x="3954097" y="576628"/>
              <a:chExt cx="2845470" cy="2931880"/>
            </a:xfrm>
          </p:grpSpPr>
          <p:sp>
            <p:nvSpPr>
              <p:cNvPr id="850" name="Freeform: Shape 849">
                <a:extLst>
                  <a:ext uri="{FF2B5EF4-FFF2-40B4-BE49-F238E27FC236}">
                    <a16:creationId xmlns:a16="http://schemas.microsoft.com/office/drawing/2014/main" id="{4FD798A6-4370-4FB9-B50E-611EA9C1D235}"/>
                  </a:ext>
                </a:extLst>
              </p:cNvPr>
              <p:cNvSpPr/>
              <p:nvPr/>
            </p:nvSpPr>
            <p:spPr>
              <a:xfrm rot="2518030">
                <a:off x="5290896" y="1405729"/>
                <a:ext cx="1508671" cy="1426733"/>
              </a:xfrm>
              <a:custGeom>
                <a:avLst/>
                <a:gdLst>
                  <a:gd name="connsiteX0" fmla="*/ 145784 w 1508671"/>
                  <a:gd name="connsiteY0" fmla="*/ 77597 h 1426733"/>
                  <a:gd name="connsiteX1" fmla="*/ 226378 w 1508671"/>
                  <a:gd name="connsiteY1" fmla="*/ 52079 h 1426733"/>
                  <a:gd name="connsiteX2" fmla="*/ 277454 w 1508671"/>
                  <a:gd name="connsiteY2" fmla="*/ 60941 h 1426733"/>
                  <a:gd name="connsiteX3" fmla="*/ 257622 w 1508671"/>
                  <a:gd name="connsiteY3" fmla="*/ 42756 h 1426733"/>
                  <a:gd name="connsiteX4" fmla="*/ 257622 w 1508671"/>
                  <a:gd name="connsiteY4" fmla="*/ 42753 h 1426733"/>
                  <a:gd name="connsiteX5" fmla="*/ 612684 w 1508671"/>
                  <a:gd name="connsiteY5" fmla="*/ 58865 h 1426733"/>
                  <a:gd name="connsiteX6" fmla="*/ 701995 w 1508671"/>
                  <a:gd name="connsiteY6" fmla="*/ 111490 h 1426733"/>
                  <a:gd name="connsiteX7" fmla="*/ 729191 w 1508671"/>
                  <a:gd name="connsiteY7" fmla="*/ 121406 h 1426733"/>
                  <a:gd name="connsiteX8" fmla="*/ 876665 w 1508671"/>
                  <a:gd name="connsiteY8" fmla="*/ 241692 h 1426733"/>
                  <a:gd name="connsiteX9" fmla="*/ 885993 w 1508671"/>
                  <a:gd name="connsiteY9" fmla="*/ 261874 h 1426733"/>
                  <a:gd name="connsiteX10" fmla="*/ 933595 w 1508671"/>
                  <a:gd name="connsiteY10" fmla="*/ 307936 h 1426733"/>
                  <a:gd name="connsiteX11" fmla="*/ 1034310 w 1508671"/>
                  <a:gd name="connsiteY11" fmla="*/ 427841 h 1426733"/>
                  <a:gd name="connsiteX12" fmla="*/ 1036723 w 1508671"/>
                  <a:gd name="connsiteY12" fmla="*/ 431379 h 1426733"/>
                  <a:gd name="connsiteX13" fmla="*/ 1099076 w 1508671"/>
                  <a:gd name="connsiteY13" fmla="*/ 442720 h 1426733"/>
                  <a:gd name="connsiteX14" fmla="*/ 1499084 w 1508671"/>
                  <a:gd name="connsiteY14" fmla="*/ 946610 h 1426733"/>
                  <a:gd name="connsiteX15" fmla="*/ 1453146 w 1508671"/>
                  <a:gd name="connsiteY15" fmla="*/ 908299 h 1426733"/>
                  <a:gd name="connsiteX16" fmla="*/ 1476858 w 1508671"/>
                  <a:gd name="connsiteY16" fmla="*/ 952652 h 1426733"/>
                  <a:gd name="connsiteX17" fmla="*/ 1483999 w 1508671"/>
                  <a:gd name="connsiteY17" fmla="*/ 1114176 h 1426733"/>
                  <a:gd name="connsiteX18" fmla="*/ 1344765 w 1508671"/>
                  <a:gd name="connsiteY18" fmla="*/ 983109 h 1426733"/>
                  <a:gd name="connsiteX19" fmla="*/ 1273850 w 1508671"/>
                  <a:gd name="connsiteY19" fmla="*/ 927236 h 1426733"/>
                  <a:gd name="connsiteX20" fmla="*/ 1275518 w 1508671"/>
                  <a:gd name="connsiteY20" fmla="*/ 933539 h 1426733"/>
                  <a:gd name="connsiteX21" fmla="*/ 1278064 w 1508671"/>
                  <a:gd name="connsiteY21" fmla="*/ 1140274 h 1426733"/>
                  <a:gd name="connsiteX22" fmla="*/ 1258652 w 1508671"/>
                  <a:gd name="connsiteY22" fmla="*/ 1191088 h 1426733"/>
                  <a:gd name="connsiteX23" fmla="*/ 1274324 w 1508671"/>
                  <a:gd name="connsiteY23" fmla="*/ 1259903 h 1426733"/>
                  <a:gd name="connsiteX24" fmla="*/ 1239878 w 1508671"/>
                  <a:gd name="connsiteY24" fmla="*/ 1396807 h 1426733"/>
                  <a:gd name="connsiteX25" fmla="*/ 1174055 w 1508671"/>
                  <a:gd name="connsiteY25" fmla="*/ 1295316 h 1426733"/>
                  <a:gd name="connsiteX26" fmla="*/ 1174054 w 1508671"/>
                  <a:gd name="connsiteY26" fmla="*/ 1300902 h 1426733"/>
                  <a:gd name="connsiteX27" fmla="*/ 1110057 w 1508671"/>
                  <a:gd name="connsiteY27" fmla="*/ 1426733 h 1426733"/>
                  <a:gd name="connsiteX28" fmla="*/ 956505 w 1508671"/>
                  <a:gd name="connsiteY28" fmla="*/ 1060458 h 1426733"/>
                  <a:gd name="connsiteX29" fmla="*/ 902756 w 1508671"/>
                  <a:gd name="connsiteY29" fmla="*/ 965588 h 1426733"/>
                  <a:gd name="connsiteX30" fmla="*/ 868453 w 1508671"/>
                  <a:gd name="connsiteY30" fmla="*/ 983852 h 1426733"/>
                  <a:gd name="connsiteX31" fmla="*/ 715112 w 1508671"/>
                  <a:gd name="connsiteY31" fmla="*/ 975851 h 1426733"/>
                  <a:gd name="connsiteX32" fmla="*/ 680965 w 1508671"/>
                  <a:gd name="connsiteY32" fmla="*/ 958148 h 1426733"/>
                  <a:gd name="connsiteX33" fmla="*/ 656795 w 1508671"/>
                  <a:gd name="connsiteY33" fmla="*/ 954531 h 1426733"/>
                  <a:gd name="connsiteX34" fmla="*/ 526903 w 1508671"/>
                  <a:gd name="connsiteY34" fmla="*/ 858266 h 1426733"/>
                  <a:gd name="connsiteX35" fmla="*/ 526351 w 1508671"/>
                  <a:gd name="connsiteY35" fmla="*/ 856949 h 1426733"/>
                  <a:gd name="connsiteX36" fmla="*/ 484863 w 1508671"/>
                  <a:gd name="connsiteY36" fmla="*/ 817473 h 1426733"/>
                  <a:gd name="connsiteX37" fmla="*/ 433837 w 1508671"/>
                  <a:gd name="connsiteY37" fmla="*/ 757360 h 1426733"/>
                  <a:gd name="connsiteX38" fmla="*/ 373430 w 1508671"/>
                  <a:gd name="connsiteY38" fmla="*/ 751929 h 1426733"/>
                  <a:gd name="connsiteX39" fmla="*/ 139625 w 1508671"/>
                  <a:gd name="connsiteY39" fmla="*/ 426589 h 1426733"/>
                  <a:gd name="connsiteX40" fmla="*/ 199456 w 1508671"/>
                  <a:gd name="connsiteY40" fmla="*/ 480585 h 1426733"/>
                  <a:gd name="connsiteX41" fmla="*/ 209888 w 1508671"/>
                  <a:gd name="connsiteY41" fmla="*/ 487569 h 1426733"/>
                  <a:gd name="connsiteX42" fmla="*/ 190842 w 1508671"/>
                  <a:gd name="connsiteY42" fmla="*/ 460092 h 1426733"/>
                  <a:gd name="connsiteX43" fmla="*/ 161552 w 1508671"/>
                  <a:gd name="connsiteY43" fmla="*/ 381603 h 1426733"/>
                  <a:gd name="connsiteX44" fmla="*/ 162457 w 1508671"/>
                  <a:gd name="connsiteY44" fmla="*/ 375478 h 1426733"/>
                  <a:gd name="connsiteX45" fmla="*/ 160606 w 1508671"/>
                  <a:gd name="connsiteY45" fmla="*/ 374568 h 1426733"/>
                  <a:gd name="connsiteX46" fmla="*/ 17718 w 1508671"/>
                  <a:gd name="connsiteY46" fmla="*/ 339575 h 1426733"/>
                  <a:gd name="connsiteX47" fmla="*/ 39484 w 1508671"/>
                  <a:gd name="connsiteY47" fmla="*/ 315003 h 1426733"/>
                  <a:gd name="connsiteX48" fmla="*/ 0 w 1508671"/>
                  <a:gd name="connsiteY48" fmla="*/ 295584 h 1426733"/>
                  <a:gd name="connsiteX49" fmla="*/ 131880 w 1508671"/>
                  <a:gd name="connsiteY49" fmla="*/ 245220 h 1426733"/>
                  <a:gd name="connsiteX50" fmla="*/ 187712 w 1508671"/>
                  <a:gd name="connsiteY50" fmla="*/ 251137 h 1426733"/>
                  <a:gd name="connsiteX51" fmla="*/ 207963 w 1508671"/>
                  <a:gd name="connsiteY51" fmla="*/ 247662 h 1426733"/>
                  <a:gd name="connsiteX52" fmla="*/ 309221 w 1508671"/>
                  <a:gd name="connsiteY52" fmla="*/ 248912 h 1426733"/>
                  <a:gd name="connsiteX53" fmla="*/ 323331 w 1508671"/>
                  <a:gd name="connsiteY53" fmla="*/ 251215 h 1426733"/>
                  <a:gd name="connsiteX54" fmla="*/ 334810 w 1508671"/>
                  <a:gd name="connsiteY54" fmla="*/ 236233 h 1426733"/>
                  <a:gd name="connsiteX55" fmla="*/ 257095 w 1508671"/>
                  <a:gd name="connsiteY55" fmla="*/ 165589 h 1426733"/>
                  <a:gd name="connsiteX56" fmla="*/ 145784 w 1508671"/>
                  <a:gd name="connsiteY56" fmla="*/ 77597 h 14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8671" h="1426733">
                    <a:moveTo>
                      <a:pt x="145784" y="77597"/>
                    </a:moveTo>
                    <a:cubicBezTo>
                      <a:pt x="168372" y="61452"/>
                      <a:pt x="195561" y="53160"/>
                      <a:pt x="226378" y="52079"/>
                    </a:cubicBezTo>
                    <a:lnTo>
                      <a:pt x="277454" y="60941"/>
                    </a:lnTo>
                    <a:lnTo>
                      <a:pt x="257622" y="42756"/>
                    </a:lnTo>
                    <a:lnTo>
                      <a:pt x="257622" y="42753"/>
                    </a:lnTo>
                    <a:cubicBezTo>
                      <a:pt x="342672" y="-21699"/>
                      <a:pt x="472131" y="-10823"/>
                      <a:pt x="612684" y="58865"/>
                    </a:cubicBezTo>
                    <a:lnTo>
                      <a:pt x="701995" y="111490"/>
                    </a:lnTo>
                    <a:lnTo>
                      <a:pt x="729191" y="121406"/>
                    </a:lnTo>
                    <a:cubicBezTo>
                      <a:pt x="794156" y="150884"/>
                      <a:pt x="845769" y="192629"/>
                      <a:pt x="876665" y="241692"/>
                    </a:cubicBezTo>
                    <a:lnTo>
                      <a:pt x="885993" y="261874"/>
                    </a:lnTo>
                    <a:lnTo>
                      <a:pt x="933595" y="307936"/>
                    </a:lnTo>
                    <a:cubicBezTo>
                      <a:pt x="968208" y="345088"/>
                      <a:pt x="1001954" y="385143"/>
                      <a:pt x="1034310" y="427841"/>
                    </a:cubicBezTo>
                    <a:lnTo>
                      <a:pt x="1036723" y="431379"/>
                    </a:lnTo>
                    <a:lnTo>
                      <a:pt x="1099076" y="442720"/>
                    </a:lnTo>
                    <a:cubicBezTo>
                      <a:pt x="1373932" y="514514"/>
                      <a:pt x="1553021" y="740114"/>
                      <a:pt x="1499084" y="946610"/>
                    </a:cubicBezTo>
                    <a:lnTo>
                      <a:pt x="1453146" y="908299"/>
                    </a:lnTo>
                    <a:lnTo>
                      <a:pt x="1476858" y="952652"/>
                    </a:lnTo>
                    <a:cubicBezTo>
                      <a:pt x="1503479" y="1014438"/>
                      <a:pt x="1507343" y="1069988"/>
                      <a:pt x="1483999" y="1114176"/>
                    </a:cubicBezTo>
                    <a:cubicBezTo>
                      <a:pt x="1441843" y="1070251"/>
                      <a:pt x="1395206" y="1026399"/>
                      <a:pt x="1344765" y="983109"/>
                    </a:cubicBezTo>
                    <a:lnTo>
                      <a:pt x="1273850" y="927236"/>
                    </a:lnTo>
                    <a:lnTo>
                      <a:pt x="1275518" y="933539"/>
                    </a:lnTo>
                    <a:cubicBezTo>
                      <a:pt x="1290060" y="1010618"/>
                      <a:pt x="1291195" y="1081053"/>
                      <a:pt x="1278064" y="1140274"/>
                    </a:cubicBezTo>
                    <a:lnTo>
                      <a:pt x="1258652" y="1191088"/>
                    </a:lnTo>
                    <a:lnTo>
                      <a:pt x="1274324" y="1259903"/>
                    </a:lnTo>
                    <a:cubicBezTo>
                      <a:pt x="1280133" y="1316545"/>
                      <a:pt x="1269377" y="1363594"/>
                      <a:pt x="1239878" y="1396807"/>
                    </a:cubicBezTo>
                    <a:lnTo>
                      <a:pt x="1174055" y="1295316"/>
                    </a:lnTo>
                    <a:lnTo>
                      <a:pt x="1174054" y="1300902"/>
                    </a:lnTo>
                    <a:cubicBezTo>
                      <a:pt x="1167136" y="1357419"/>
                      <a:pt x="1146197" y="1400904"/>
                      <a:pt x="1110057" y="1426733"/>
                    </a:cubicBezTo>
                    <a:cubicBezTo>
                      <a:pt x="1074003" y="1310429"/>
                      <a:pt x="1021795" y="1186362"/>
                      <a:pt x="956505" y="1060458"/>
                    </a:cubicBezTo>
                    <a:lnTo>
                      <a:pt x="902756" y="965588"/>
                    </a:lnTo>
                    <a:lnTo>
                      <a:pt x="868453" y="983852"/>
                    </a:lnTo>
                    <a:cubicBezTo>
                      <a:pt x="824674" y="999052"/>
                      <a:pt x="771601" y="995510"/>
                      <a:pt x="715112" y="975851"/>
                    </a:cubicBezTo>
                    <a:lnTo>
                      <a:pt x="680965" y="958148"/>
                    </a:lnTo>
                    <a:lnTo>
                      <a:pt x="656795" y="954531"/>
                    </a:lnTo>
                    <a:cubicBezTo>
                      <a:pt x="598392" y="936224"/>
                      <a:pt x="551605" y="901549"/>
                      <a:pt x="526903" y="858266"/>
                    </a:cubicBezTo>
                    <a:lnTo>
                      <a:pt x="526351" y="856949"/>
                    </a:lnTo>
                    <a:lnTo>
                      <a:pt x="484863" y="817473"/>
                    </a:lnTo>
                    <a:lnTo>
                      <a:pt x="433837" y="757360"/>
                    </a:lnTo>
                    <a:lnTo>
                      <a:pt x="373430" y="751929"/>
                    </a:lnTo>
                    <a:cubicBezTo>
                      <a:pt x="208614" y="708878"/>
                      <a:pt x="103936" y="563218"/>
                      <a:pt x="139625" y="426589"/>
                    </a:cubicBezTo>
                    <a:cubicBezTo>
                      <a:pt x="158181" y="446052"/>
                      <a:pt x="178210" y="464074"/>
                      <a:pt x="199456" y="480585"/>
                    </a:cubicBezTo>
                    <a:lnTo>
                      <a:pt x="209888" y="487569"/>
                    </a:lnTo>
                    <a:lnTo>
                      <a:pt x="190842" y="460092"/>
                    </a:lnTo>
                    <a:cubicBezTo>
                      <a:pt x="175077" y="432551"/>
                      <a:pt x="165056" y="406071"/>
                      <a:pt x="161552" y="381603"/>
                    </a:cubicBezTo>
                    <a:lnTo>
                      <a:pt x="162457" y="375478"/>
                    </a:lnTo>
                    <a:lnTo>
                      <a:pt x="160606" y="374568"/>
                    </a:lnTo>
                    <a:lnTo>
                      <a:pt x="17718" y="339575"/>
                    </a:lnTo>
                    <a:lnTo>
                      <a:pt x="39484" y="315003"/>
                    </a:lnTo>
                    <a:lnTo>
                      <a:pt x="0" y="295584"/>
                    </a:lnTo>
                    <a:cubicBezTo>
                      <a:pt x="29498" y="262371"/>
                      <a:pt x="74948" y="246137"/>
                      <a:pt x="131880" y="245220"/>
                    </a:cubicBezTo>
                    <a:lnTo>
                      <a:pt x="187712" y="251137"/>
                    </a:lnTo>
                    <a:lnTo>
                      <a:pt x="207963" y="247662"/>
                    </a:lnTo>
                    <a:cubicBezTo>
                      <a:pt x="239050" y="245478"/>
                      <a:pt x="272965" y="245913"/>
                      <a:pt x="309221" y="248912"/>
                    </a:cubicBezTo>
                    <a:lnTo>
                      <a:pt x="323331" y="251215"/>
                    </a:lnTo>
                    <a:lnTo>
                      <a:pt x="334810" y="236233"/>
                    </a:lnTo>
                    <a:lnTo>
                      <a:pt x="257095" y="165589"/>
                    </a:lnTo>
                    <a:cubicBezTo>
                      <a:pt x="219857" y="133925"/>
                      <a:pt x="182671" y="104509"/>
                      <a:pt x="145784" y="77597"/>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1" name="Oval 850">
                <a:extLst>
                  <a:ext uri="{FF2B5EF4-FFF2-40B4-BE49-F238E27FC236}">
                    <a16:creationId xmlns:a16="http://schemas.microsoft.com/office/drawing/2014/main" id="{FE37A84F-C95F-4741-970F-6A261F93F0AE}"/>
                  </a:ext>
                </a:extLst>
              </p:cNvPr>
              <p:cNvSpPr/>
              <p:nvPr/>
            </p:nvSpPr>
            <p:spPr>
              <a:xfrm>
                <a:off x="4860039" y="1206060"/>
                <a:ext cx="1292433" cy="18640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2" name="Group 851">
                <a:extLst>
                  <a:ext uri="{FF2B5EF4-FFF2-40B4-BE49-F238E27FC236}">
                    <a16:creationId xmlns:a16="http://schemas.microsoft.com/office/drawing/2014/main" id="{E0487A21-3CA0-487F-9691-3E76A39C57E5}"/>
                  </a:ext>
                </a:extLst>
              </p:cNvPr>
              <p:cNvGrpSpPr/>
              <p:nvPr/>
            </p:nvGrpSpPr>
            <p:grpSpPr>
              <a:xfrm>
                <a:off x="3954097" y="1224737"/>
                <a:ext cx="1198311" cy="1694065"/>
                <a:chOff x="4249559" y="905454"/>
                <a:chExt cx="1198311" cy="1694065"/>
              </a:xfrm>
            </p:grpSpPr>
            <p:sp>
              <p:nvSpPr>
                <p:cNvPr id="856" name="Freeform: Shape 855">
                  <a:extLst>
                    <a:ext uri="{FF2B5EF4-FFF2-40B4-BE49-F238E27FC236}">
                      <a16:creationId xmlns:a16="http://schemas.microsoft.com/office/drawing/2014/main" id="{824C2879-25A4-4311-9E54-77A05862D5CF}"/>
                    </a:ext>
                  </a:extLst>
                </p:cNvPr>
                <p:cNvSpPr/>
                <p:nvPr/>
              </p:nvSpPr>
              <p:spPr>
                <a:xfrm rot="19931863" flipH="1">
                  <a:off x="4249559" y="1201132"/>
                  <a:ext cx="937609" cy="867131"/>
                </a:xfrm>
                <a:custGeom>
                  <a:avLst/>
                  <a:gdLst>
                    <a:gd name="connsiteX0" fmla="*/ 194123 w 937609"/>
                    <a:gd name="connsiteY0" fmla="*/ 12970 h 867131"/>
                    <a:gd name="connsiteX1" fmla="*/ 171608 w 937609"/>
                    <a:gd name="connsiteY1" fmla="*/ 128686 h 867131"/>
                    <a:gd name="connsiteX2" fmla="*/ 175422 w 937609"/>
                    <a:gd name="connsiteY2" fmla="*/ 140915 h 867131"/>
                    <a:gd name="connsiteX3" fmla="*/ 156936 w 937609"/>
                    <a:gd name="connsiteY3" fmla="*/ 183672 h 867131"/>
                    <a:gd name="connsiteX4" fmla="*/ 148232 w 937609"/>
                    <a:gd name="connsiteY4" fmla="*/ 244098 h 867131"/>
                    <a:gd name="connsiteX5" fmla="*/ 151369 w 937609"/>
                    <a:gd name="connsiteY5" fmla="*/ 295484 h 867131"/>
                    <a:gd name="connsiteX6" fmla="*/ 120729 w 937609"/>
                    <a:gd name="connsiteY6" fmla="*/ 270421 h 867131"/>
                    <a:gd name="connsiteX7" fmla="*/ 38711 w 937609"/>
                    <a:gd name="connsiteY7" fmla="*/ 189038 h 867131"/>
                    <a:gd name="connsiteX8" fmla="*/ 58197 w 937609"/>
                    <a:gd name="connsiteY8" fmla="*/ 333942 h 867131"/>
                    <a:gd name="connsiteX9" fmla="*/ 73818 w 937609"/>
                    <a:gd name="connsiteY9" fmla="*/ 356479 h 867131"/>
                    <a:gd name="connsiteX10" fmla="*/ 6979 w 937609"/>
                    <a:gd name="connsiteY10" fmla="*/ 300438 h 867131"/>
                    <a:gd name="connsiteX11" fmla="*/ 240786 w 937609"/>
                    <a:gd name="connsiteY11" fmla="*/ 625777 h 867131"/>
                    <a:gd name="connsiteX12" fmla="*/ 301191 w 937609"/>
                    <a:gd name="connsiteY12" fmla="*/ 631209 h 867131"/>
                    <a:gd name="connsiteX13" fmla="*/ 352218 w 937609"/>
                    <a:gd name="connsiteY13" fmla="*/ 691323 h 867131"/>
                    <a:gd name="connsiteX14" fmla="*/ 393321 w 937609"/>
                    <a:gd name="connsiteY14" fmla="*/ 729876 h 867131"/>
                    <a:gd name="connsiteX15" fmla="*/ 394260 w 937609"/>
                    <a:gd name="connsiteY15" fmla="*/ 732116 h 867131"/>
                    <a:gd name="connsiteX16" fmla="*/ 524152 w 937609"/>
                    <a:gd name="connsiteY16" fmla="*/ 828382 h 867131"/>
                    <a:gd name="connsiteX17" fmla="*/ 538377 w 937609"/>
                    <a:gd name="connsiteY17" fmla="*/ 830510 h 867131"/>
                    <a:gd name="connsiteX18" fmla="*/ 549856 w 937609"/>
                    <a:gd name="connsiteY18" fmla="*/ 836732 h 867131"/>
                    <a:gd name="connsiteX19" fmla="*/ 776272 w 937609"/>
                    <a:gd name="connsiteY19" fmla="*/ 836159 h 867131"/>
                    <a:gd name="connsiteX20" fmla="*/ 761758 w 937609"/>
                    <a:gd name="connsiteY20" fmla="*/ 822538 h 867131"/>
                    <a:gd name="connsiteX21" fmla="*/ 784236 w 937609"/>
                    <a:gd name="connsiteY21" fmla="*/ 827627 h 867131"/>
                    <a:gd name="connsiteX22" fmla="*/ 848735 w 937609"/>
                    <a:gd name="connsiteY22" fmla="*/ 809003 h 867131"/>
                    <a:gd name="connsiteX23" fmla="*/ 848735 w 937609"/>
                    <a:gd name="connsiteY23" fmla="*/ 809001 h 867131"/>
                    <a:gd name="connsiteX24" fmla="*/ 782049 w 937609"/>
                    <a:gd name="connsiteY24" fmla="*/ 755058 h 867131"/>
                    <a:gd name="connsiteX25" fmla="*/ 789787 w 937609"/>
                    <a:gd name="connsiteY25" fmla="*/ 720156 h 867131"/>
                    <a:gd name="connsiteX26" fmla="*/ 789343 w 937609"/>
                    <a:gd name="connsiteY26" fmla="*/ 718721 h 867131"/>
                    <a:gd name="connsiteX27" fmla="*/ 844706 w 937609"/>
                    <a:gd name="connsiteY27" fmla="*/ 708541 h 867131"/>
                    <a:gd name="connsiteX28" fmla="*/ 850197 w 937609"/>
                    <a:gd name="connsiteY28" fmla="*/ 705837 h 867131"/>
                    <a:gd name="connsiteX29" fmla="*/ 878859 w 937609"/>
                    <a:gd name="connsiteY29" fmla="*/ 705798 h 867131"/>
                    <a:gd name="connsiteX30" fmla="*/ 937609 w 937609"/>
                    <a:gd name="connsiteY30" fmla="*/ 673312 h 867131"/>
                    <a:gd name="connsiteX31" fmla="*/ 937608 w 937609"/>
                    <a:gd name="connsiteY31" fmla="*/ 673310 h 867131"/>
                    <a:gd name="connsiteX32" fmla="*/ 911262 w 937609"/>
                    <a:gd name="connsiteY32" fmla="*/ 661203 h 867131"/>
                    <a:gd name="connsiteX33" fmla="*/ 917959 w 937609"/>
                    <a:gd name="connsiteY33" fmla="*/ 653525 h 867131"/>
                    <a:gd name="connsiteX34" fmla="*/ 917957 w 937609"/>
                    <a:gd name="connsiteY34" fmla="*/ 653523 h 867131"/>
                    <a:gd name="connsiteX35" fmla="*/ 877619 w 937609"/>
                    <a:gd name="connsiteY35" fmla="*/ 645744 h 867131"/>
                    <a:gd name="connsiteX36" fmla="*/ 832620 w 937609"/>
                    <a:gd name="connsiteY36" fmla="*/ 625066 h 867131"/>
                    <a:gd name="connsiteX37" fmla="*/ 725287 w 937609"/>
                    <a:gd name="connsiteY37" fmla="*/ 562659 h 867131"/>
                    <a:gd name="connsiteX38" fmla="*/ 658503 w 937609"/>
                    <a:gd name="connsiteY38" fmla="*/ 515943 h 867131"/>
                    <a:gd name="connsiteX39" fmla="*/ 605552 w 937609"/>
                    <a:gd name="connsiteY39" fmla="*/ 468204 h 867131"/>
                    <a:gd name="connsiteX40" fmla="*/ 599580 w 937609"/>
                    <a:gd name="connsiteY40" fmla="*/ 464227 h 867131"/>
                    <a:gd name="connsiteX41" fmla="*/ 603831 w 937609"/>
                    <a:gd name="connsiteY41" fmla="*/ 456339 h 867131"/>
                    <a:gd name="connsiteX42" fmla="*/ 590726 w 937609"/>
                    <a:gd name="connsiteY42" fmla="*/ 458333 h 867131"/>
                    <a:gd name="connsiteX43" fmla="*/ 547035 w 937609"/>
                    <a:gd name="connsiteY43" fmla="*/ 429239 h 867131"/>
                    <a:gd name="connsiteX44" fmla="*/ 513724 w 937609"/>
                    <a:gd name="connsiteY44" fmla="*/ 401847 h 867131"/>
                    <a:gd name="connsiteX45" fmla="*/ 416134 w 937609"/>
                    <a:gd name="connsiteY45" fmla="*/ 308293 h 867131"/>
                    <a:gd name="connsiteX46" fmla="*/ 391735 w 937609"/>
                    <a:gd name="connsiteY46" fmla="*/ 280958 h 867131"/>
                    <a:gd name="connsiteX47" fmla="*/ 331135 w 937609"/>
                    <a:gd name="connsiteY47" fmla="*/ 165841 h 867131"/>
                    <a:gd name="connsiteX48" fmla="*/ 270514 w 937609"/>
                    <a:gd name="connsiteY48" fmla="*/ 0 h 867131"/>
                    <a:gd name="connsiteX49" fmla="*/ 235175 w 937609"/>
                    <a:gd name="connsiteY49" fmla="*/ 46426 h 867131"/>
                    <a:gd name="connsiteX50" fmla="*/ 230443 w 937609"/>
                    <a:gd name="connsiteY50" fmla="*/ 72335 h 8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609" h="867131">
                      <a:moveTo>
                        <a:pt x="194123" y="12970"/>
                      </a:moveTo>
                      <a:cubicBezTo>
                        <a:pt x="169725" y="40440"/>
                        <a:pt x="163024" y="80720"/>
                        <a:pt x="171608" y="128686"/>
                      </a:cubicBezTo>
                      <a:lnTo>
                        <a:pt x="175422" y="140915"/>
                      </a:lnTo>
                      <a:lnTo>
                        <a:pt x="156936" y="183672"/>
                      </a:lnTo>
                      <a:cubicBezTo>
                        <a:pt x="151856" y="202293"/>
                        <a:pt x="148972" y="222553"/>
                        <a:pt x="148232" y="244098"/>
                      </a:cubicBezTo>
                      <a:lnTo>
                        <a:pt x="151369" y="295484"/>
                      </a:lnTo>
                      <a:lnTo>
                        <a:pt x="120729" y="270421"/>
                      </a:lnTo>
                      <a:cubicBezTo>
                        <a:pt x="90908" y="243656"/>
                        <a:pt x="63435" y="216428"/>
                        <a:pt x="38711" y="189038"/>
                      </a:cubicBezTo>
                      <a:cubicBezTo>
                        <a:pt x="18118" y="228021"/>
                        <a:pt x="26665" y="278859"/>
                        <a:pt x="58197" y="333942"/>
                      </a:cubicBezTo>
                      <a:lnTo>
                        <a:pt x="73818" y="356479"/>
                      </a:lnTo>
                      <a:lnTo>
                        <a:pt x="6979" y="300438"/>
                      </a:lnTo>
                      <a:cubicBezTo>
                        <a:pt x="-28708" y="437068"/>
                        <a:pt x="75970" y="582728"/>
                        <a:pt x="240786" y="625777"/>
                      </a:cubicBezTo>
                      <a:lnTo>
                        <a:pt x="301191" y="631209"/>
                      </a:lnTo>
                      <a:lnTo>
                        <a:pt x="352218" y="691323"/>
                      </a:lnTo>
                      <a:lnTo>
                        <a:pt x="393321" y="729876"/>
                      </a:lnTo>
                      <a:lnTo>
                        <a:pt x="394260" y="732116"/>
                      </a:lnTo>
                      <a:cubicBezTo>
                        <a:pt x="418962" y="775400"/>
                        <a:pt x="465749" y="810074"/>
                        <a:pt x="524152" y="828382"/>
                      </a:cubicBezTo>
                      <a:lnTo>
                        <a:pt x="538377" y="830510"/>
                      </a:lnTo>
                      <a:lnTo>
                        <a:pt x="549856" y="836732"/>
                      </a:lnTo>
                      <a:cubicBezTo>
                        <a:pt x="637594" y="875900"/>
                        <a:pt x="719998" y="878803"/>
                        <a:pt x="776272" y="836159"/>
                      </a:cubicBezTo>
                      <a:lnTo>
                        <a:pt x="761758" y="822538"/>
                      </a:lnTo>
                      <a:lnTo>
                        <a:pt x="784236" y="827627"/>
                      </a:lnTo>
                      <a:cubicBezTo>
                        <a:pt x="808952" y="827817"/>
                        <a:pt x="830801" y="821821"/>
                        <a:pt x="848735" y="809003"/>
                      </a:cubicBezTo>
                      <a:cubicBezTo>
                        <a:pt x="848735" y="809002"/>
                        <a:pt x="848736" y="809002"/>
                        <a:pt x="848735" y="809001"/>
                      </a:cubicBezTo>
                      <a:lnTo>
                        <a:pt x="782049" y="755058"/>
                      </a:lnTo>
                      <a:lnTo>
                        <a:pt x="789787" y="720156"/>
                      </a:lnTo>
                      <a:lnTo>
                        <a:pt x="789343" y="718721"/>
                      </a:lnTo>
                      <a:lnTo>
                        <a:pt x="844706" y="708541"/>
                      </a:lnTo>
                      <a:lnTo>
                        <a:pt x="850197" y="705837"/>
                      </a:lnTo>
                      <a:lnTo>
                        <a:pt x="878859" y="705798"/>
                      </a:lnTo>
                      <a:cubicBezTo>
                        <a:pt x="903000" y="700493"/>
                        <a:pt x="922971" y="689794"/>
                        <a:pt x="937609" y="673312"/>
                      </a:cubicBezTo>
                      <a:cubicBezTo>
                        <a:pt x="937609" y="673312"/>
                        <a:pt x="937609" y="673311"/>
                        <a:pt x="937608" y="673310"/>
                      </a:cubicBezTo>
                      <a:lnTo>
                        <a:pt x="911262" y="661203"/>
                      </a:lnTo>
                      <a:lnTo>
                        <a:pt x="917959" y="653525"/>
                      </a:lnTo>
                      <a:cubicBezTo>
                        <a:pt x="917958" y="653524"/>
                        <a:pt x="917958" y="653523"/>
                        <a:pt x="917957" y="653523"/>
                      </a:cubicBezTo>
                      <a:lnTo>
                        <a:pt x="877619" y="645744"/>
                      </a:lnTo>
                      <a:lnTo>
                        <a:pt x="832620" y="625066"/>
                      </a:lnTo>
                      <a:cubicBezTo>
                        <a:pt x="797092" y="606534"/>
                        <a:pt x="761174" y="585642"/>
                        <a:pt x="725287" y="562659"/>
                      </a:cubicBezTo>
                      <a:lnTo>
                        <a:pt x="658503" y="515943"/>
                      </a:lnTo>
                      <a:lnTo>
                        <a:pt x="605552" y="468204"/>
                      </a:lnTo>
                      <a:lnTo>
                        <a:pt x="599580" y="464227"/>
                      </a:lnTo>
                      <a:lnTo>
                        <a:pt x="603831" y="456339"/>
                      </a:lnTo>
                      <a:lnTo>
                        <a:pt x="590726" y="458333"/>
                      </a:lnTo>
                      <a:lnTo>
                        <a:pt x="547035" y="429239"/>
                      </a:lnTo>
                      <a:lnTo>
                        <a:pt x="513724" y="401847"/>
                      </a:lnTo>
                      <a:cubicBezTo>
                        <a:pt x="479653" y="371586"/>
                        <a:pt x="447016" y="340272"/>
                        <a:pt x="416134" y="308293"/>
                      </a:cubicBezTo>
                      <a:lnTo>
                        <a:pt x="391735" y="280958"/>
                      </a:lnTo>
                      <a:lnTo>
                        <a:pt x="331135" y="165841"/>
                      </a:lnTo>
                      <a:cubicBezTo>
                        <a:pt x="305740" y="109127"/>
                        <a:pt x="285280" y="53342"/>
                        <a:pt x="270514" y="0"/>
                      </a:cubicBezTo>
                      <a:cubicBezTo>
                        <a:pt x="254821" y="11217"/>
                        <a:pt x="243101" y="26959"/>
                        <a:pt x="235175" y="46426"/>
                      </a:cubicBezTo>
                      <a:lnTo>
                        <a:pt x="230443" y="72335"/>
                      </a:ln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7" name="Freeform: Shape 856">
                  <a:extLst>
                    <a:ext uri="{FF2B5EF4-FFF2-40B4-BE49-F238E27FC236}">
                      <a16:creationId xmlns:a16="http://schemas.microsoft.com/office/drawing/2014/main" id="{AE8F83DD-8191-4CE1-89C9-2DD42FD1FE29}"/>
                    </a:ext>
                  </a:extLst>
                </p:cNvPr>
                <p:cNvSpPr/>
                <p:nvPr/>
              </p:nvSpPr>
              <p:spPr>
                <a:xfrm rot="11185339" flipH="1">
                  <a:off x="4622021" y="905454"/>
                  <a:ext cx="825849" cy="1694065"/>
                </a:xfrm>
                <a:custGeom>
                  <a:avLst/>
                  <a:gdLst>
                    <a:gd name="connsiteX0" fmla="*/ 457471 w 825849"/>
                    <a:gd name="connsiteY0" fmla="*/ 1694065 h 1694065"/>
                    <a:gd name="connsiteX1" fmla="*/ 449343 w 825849"/>
                    <a:gd name="connsiteY1" fmla="*/ 1552408 h 1694065"/>
                    <a:gd name="connsiteX2" fmla="*/ 450872 w 825849"/>
                    <a:gd name="connsiteY2" fmla="*/ 1419798 h 1694065"/>
                    <a:gd name="connsiteX3" fmla="*/ 459642 w 825849"/>
                    <a:gd name="connsiteY3" fmla="*/ 1434099 h 1694065"/>
                    <a:gd name="connsiteX4" fmla="*/ 529979 w 825849"/>
                    <a:gd name="connsiteY4" fmla="*/ 1521110 h 1694065"/>
                    <a:gd name="connsiteX5" fmla="*/ 557338 w 825849"/>
                    <a:gd name="connsiteY5" fmla="*/ 1544621 h 1694065"/>
                    <a:gd name="connsiteX6" fmla="*/ 592032 w 825849"/>
                    <a:gd name="connsiteY6" fmla="*/ 1593151 h 1694065"/>
                    <a:gd name="connsiteX7" fmla="*/ 717265 w 825849"/>
                    <a:gd name="connsiteY7" fmla="*/ 1658310 h 1694065"/>
                    <a:gd name="connsiteX8" fmla="*/ 705424 w 825849"/>
                    <a:gd name="connsiteY8" fmla="*/ 1615391 h 1694065"/>
                    <a:gd name="connsiteX9" fmla="*/ 738390 w 825849"/>
                    <a:gd name="connsiteY9" fmla="*/ 1615851 h 1694065"/>
                    <a:gd name="connsiteX10" fmla="*/ 673504 w 825849"/>
                    <a:gd name="connsiteY10" fmla="*/ 1499690 h 1694065"/>
                    <a:gd name="connsiteX11" fmla="*/ 666410 w 825849"/>
                    <a:gd name="connsiteY11" fmla="*/ 1473977 h 1694065"/>
                    <a:gd name="connsiteX12" fmla="*/ 629206 w 825849"/>
                    <a:gd name="connsiteY12" fmla="*/ 1271035 h 1694065"/>
                    <a:gd name="connsiteX13" fmla="*/ 607486 w 825849"/>
                    <a:gd name="connsiteY13" fmla="*/ 1065078 h 1694065"/>
                    <a:gd name="connsiteX14" fmla="*/ 627845 w 825849"/>
                    <a:gd name="connsiteY14" fmla="*/ 1066833 h 1694065"/>
                    <a:gd name="connsiteX15" fmla="*/ 606149 w 825849"/>
                    <a:gd name="connsiteY15" fmla="*/ 1048194 h 1694065"/>
                    <a:gd name="connsiteX16" fmla="*/ 605394 w 825849"/>
                    <a:gd name="connsiteY16" fmla="*/ 1026316 h 1694065"/>
                    <a:gd name="connsiteX17" fmla="*/ 649315 w 825849"/>
                    <a:gd name="connsiteY17" fmla="*/ 1010910 h 1694065"/>
                    <a:gd name="connsiteX18" fmla="*/ 649313 w 825849"/>
                    <a:gd name="connsiteY18" fmla="*/ 1010909 h 1694065"/>
                    <a:gd name="connsiteX19" fmla="*/ 603639 w 825849"/>
                    <a:gd name="connsiteY19" fmla="*/ 975428 h 1694065"/>
                    <a:gd name="connsiteX20" fmla="*/ 598593 w 825849"/>
                    <a:gd name="connsiteY20" fmla="*/ 829155 h 1694065"/>
                    <a:gd name="connsiteX21" fmla="*/ 606364 w 825849"/>
                    <a:gd name="connsiteY21" fmla="*/ 603867 h 1694065"/>
                    <a:gd name="connsiteX22" fmla="*/ 610830 w 825849"/>
                    <a:gd name="connsiteY22" fmla="*/ 561529 h 1694065"/>
                    <a:gd name="connsiteX23" fmla="*/ 653962 w 825849"/>
                    <a:gd name="connsiteY23" fmla="*/ 435227 h 1694065"/>
                    <a:gd name="connsiteX24" fmla="*/ 825849 w 825849"/>
                    <a:gd name="connsiteY24" fmla="*/ 77190 h 1694065"/>
                    <a:gd name="connsiteX25" fmla="*/ 689270 w 825849"/>
                    <a:gd name="connsiteY25" fmla="*/ 112901 h 1694065"/>
                    <a:gd name="connsiteX26" fmla="*/ 685094 w 825849"/>
                    <a:gd name="connsiteY26" fmla="*/ 116609 h 1694065"/>
                    <a:gd name="connsiteX27" fmla="*/ 717265 w 825849"/>
                    <a:gd name="connsiteY27" fmla="*/ 0 h 1694065"/>
                    <a:gd name="connsiteX28" fmla="*/ 592031 w 825849"/>
                    <a:gd name="connsiteY28" fmla="*/ 65159 h 1694065"/>
                    <a:gd name="connsiteX29" fmla="*/ 551159 w 825849"/>
                    <a:gd name="connsiteY29" fmla="*/ 122333 h 1694065"/>
                    <a:gd name="connsiteX30" fmla="*/ 510052 w 825849"/>
                    <a:gd name="connsiteY30" fmla="*/ 136484 h 1694065"/>
                    <a:gd name="connsiteX31" fmla="*/ 365391 w 825849"/>
                    <a:gd name="connsiteY31" fmla="*/ 258405 h 1694065"/>
                    <a:gd name="connsiteX32" fmla="*/ 343812 w 825849"/>
                    <a:gd name="connsiteY32" fmla="*/ 289728 h 1694065"/>
                    <a:gd name="connsiteX33" fmla="*/ 338302 w 825849"/>
                    <a:gd name="connsiteY33" fmla="*/ 196301 h 1694065"/>
                    <a:gd name="connsiteX34" fmla="*/ 343839 w 825849"/>
                    <a:gd name="connsiteY34" fmla="*/ 5161 h 1694065"/>
                    <a:gd name="connsiteX35" fmla="*/ 202811 w 825849"/>
                    <a:gd name="connsiteY35" fmla="*/ 185501 h 1694065"/>
                    <a:gd name="connsiteX36" fmla="*/ 190380 w 825849"/>
                    <a:gd name="connsiteY36" fmla="*/ 247026 h 1694065"/>
                    <a:gd name="connsiteX37" fmla="*/ 186836 w 825849"/>
                    <a:gd name="connsiteY37" fmla="*/ 225836 h 1694065"/>
                    <a:gd name="connsiteX38" fmla="*/ 182733 w 825849"/>
                    <a:gd name="connsiteY38" fmla="*/ 94066 h 1694065"/>
                    <a:gd name="connsiteX39" fmla="*/ 71616 w 825849"/>
                    <a:gd name="connsiteY39" fmla="*/ 727758 h 1694065"/>
                    <a:gd name="connsiteX40" fmla="*/ 125629 w 825849"/>
                    <a:gd name="connsiteY40" fmla="*/ 816585 h 1694065"/>
                    <a:gd name="connsiteX41" fmla="*/ 126324 w 825849"/>
                    <a:gd name="connsiteY41" fmla="*/ 817409 h 1694065"/>
                    <a:gd name="connsiteX42" fmla="*/ 106532 w 825849"/>
                    <a:gd name="connsiteY42" fmla="*/ 952081 h 1694065"/>
                    <a:gd name="connsiteX43" fmla="*/ 103704 w 825849"/>
                    <a:gd name="connsiteY43" fmla="*/ 1018262 h 1694065"/>
                    <a:gd name="connsiteX44" fmla="*/ 94810 w 825849"/>
                    <a:gd name="connsiteY44" fmla="*/ 1038635 h 1694065"/>
                    <a:gd name="connsiteX45" fmla="*/ 102806 w 825849"/>
                    <a:gd name="connsiteY45" fmla="*/ 1228774 h 1694065"/>
                    <a:gd name="connsiteX46" fmla="*/ 113451 w 825849"/>
                    <a:gd name="connsiteY46" fmla="*/ 1255684 h 1694065"/>
                    <a:gd name="connsiteX47" fmla="*/ 133413 w 825849"/>
                    <a:gd name="connsiteY47" fmla="*/ 1357417 h 1694065"/>
                    <a:gd name="connsiteX48" fmla="*/ 357151 w 825849"/>
                    <a:gd name="connsiteY48" fmla="*/ 1633587 h 1694065"/>
                    <a:gd name="connsiteX49" fmla="*/ 357150 w 825849"/>
                    <a:gd name="connsiteY49" fmla="*/ 1633585 h 1694065"/>
                    <a:gd name="connsiteX50" fmla="*/ 357487 w 825849"/>
                    <a:gd name="connsiteY50" fmla="*/ 1612328 h 1694065"/>
                    <a:gd name="connsiteX51" fmla="*/ 397991 w 825849"/>
                    <a:gd name="connsiteY51" fmla="*/ 1663238 h 1694065"/>
                    <a:gd name="connsiteX52" fmla="*/ 457471 w 825849"/>
                    <a:gd name="connsiteY52" fmla="*/ 1694065 h 16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5849" h="1694065">
                      <a:moveTo>
                        <a:pt x="457471" y="1694065"/>
                      </a:moveTo>
                      <a:cubicBezTo>
                        <a:pt x="453097" y="1648614"/>
                        <a:pt x="450397" y="1601278"/>
                        <a:pt x="449343" y="1552408"/>
                      </a:cubicBezTo>
                      <a:lnTo>
                        <a:pt x="450872" y="1419798"/>
                      </a:lnTo>
                      <a:lnTo>
                        <a:pt x="459642" y="1434099"/>
                      </a:lnTo>
                      <a:cubicBezTo>
                        <a:pt x="482704" y="1467070"/>
                        <a:pt x="506264" y="1496237"/>
                        <a:pt x="529979" y="1521110"/>
                      </a:cubicBezTo>
                      <a:lnTo>
                        <a:pt x="557338" y="1544621"/>
                      </a:lnTo>
                      <a:lnTo>
                        <a:pt x="592032" y="1593151"/>
                      </a:lnTo>
                      <a:cubicBezTo>
                        <a:pt x="630523" y="1635108"/>
                        <a:pt x="672843" y="1658310"/>
                        <a:pt x="717265" y="1658310"/>
                      </a:cubicBezTo>
                      <a:lnTo>
                        <a:pt x="705424" y="1615391"/>
                      </a:lnTo>
                      <a:lnTo>
                        <a:pt x="738390" y="1615851"/>
                      </a:lnTo>
                      <a:lnTo>
                        <a:pt x="673504" y="1499690"/>
                      </a:lnTo>
                      <a:lnTo>
                        <a:pt x="666410" y="1473977"/>
                      </a:lnTo>
                      <a:cubicBezTo>
                        <a:pt x="651694" y="1409155"/>
                        <a:pt x="639253" y="1341233"/>
                        <a:pt x="629206" y="1271035"/>
                      </a:cubicBezTo>
                      <a:lnTo>
                        <a:pt x="607486" y="1065078"/>
                      </a:lnTo>
                      <a:lnTo>
                        <a:pt x="627845" y="1066833"/>
                      </a:lnTo>
                      <a:lnTo>
                        <a:pt x="606149" y="1048194"/>
                      </a:lnTo>
                      <a:lnTo>
                        <a:pt x="605394" y="1026316"/>
                      </a:lnTo>
                      <a:lnTo>
                        <a:pt x="649315" y="1010910"/>
                      </a:lnTo>
                      <a:lnTo>
                        <a:pt x="649313" y="1010909"/>
                      </a:lnTo>
                      <a:lnTo>
                        <a:pt x="603639" y="975428"/>
                      </a:lnTo>
                      <a:lnTo>
                        <a:pt x="598593" y="829155"/>
                      </a:lnTo>
                      <a:cubicBezTo>
                        <a:pt x="598593" y="753160"/>
                        <a:pt x="601223" y="677789"/>
                        <a:pt x="606364" y="603867"/>
                      </a:cubicBezTo>
                      <a:lnTo>
                        <a:pt x="610830" y="561529"/>
                      </a:lnTo>
                      <a:lnTo>
                        <a:pt x="653962" y="435227"/>
                      </a:lnTo>
                      <a:cubicBezTo>
                        <a:pt x="704741" y="302803"/>
                        <a:pt x="762834" y="181380"/>
                        <a:pt x="825849" y="77190"/>
                      </a:cubicBezTo>
                      <a:cubicBezTo>
                        <a:pt x="782537" y="67322"/>
                        <a:pt x="736122" y="80543"/>
                        <a:pt x="689270" y="112901"/>
                      </a:cubicBezTo>
                      <a:lnTo>
                        <a:pt x="685094" y="116609"/>
                      </a:lnTo>
                      <a:lnTo>
                        <a:pt x="717265" y="0"/>
                      </a:lnTo>
                      <a:cubicBezTo>
                        <a:pt x="672843" y="0"/>
                        <a:pt x="630523" y="23202"/>
                        <a:pt x="592031" y="65159"/>
                      </a:cubicBezTo>
                      <a:lnTo>
                        <a:pt x="551159" y="122333"/>
                      </a:lnTo>
                      <a:lnTo>
                        <a:pt x="510052" y="136484"/>
                      </a:lnTo>
                      <a:cubicBezTo>
                        <a:pt x="460249" y="162012"/>
                        <a:pt x="411248" y="203663"/>
                        <a:pt x="365391" y="258405"/>
                      </a:cubicBezTo>
                      <a:lnTo>
                        <a:pt x="343812" y="289728"/>
                      </a:lnTo>
                      <a:lnTo>
                        <a:pt x="338302" y="196301"/>
                      </a:lnTo>
                      <a:cubicBezTo>
                        <a:pt x="337172" y="129840"/>
                        <a:pt x="338991" y="65850"/>
                        <a:pt x="343839" y="5161"/>
                      </a:cubicBezTo>
                      <a:cubicBezTo>
                        <a:pt x="279118" y="21015"/>
                        <a:pt x="231414" y="86447"/>
                        <a:pt x="202811" y="185501"/>
                      </a:cubicBezTo>
                      <a:lnTo>
                        <a:pt x="190380" y="247026"/>
                      </a:lnTo>
                      <a:lnTo>
                        <a:pt x="186836" y="225836"/>
                      </a:lnTo>
                      <a:cubicBezTo>
                        <a:pt x="182418" y="181810"/>
                        <a:pt x="180983" y="137755"/>
                        <a:pt x="182733" y="94066"/>
                      </a:cubicBezTo>
                      <a:cubicBezTo>
                        <a:pt x="-7479" y="190865"/>
                        <a:pt x="-57227" y="474578"/>
                        <a:pt x="71616" y="727758"/>
                      </a:cubicBezTo>
                      <a:cubicBezTo>
                        <a:pt x="87722" y="759406"/>
                        <a:pt x="105855" y="789077"/>
                        <a:pt x="125629" y="816585"/>
                      </a:cubicBezTo>
                      <a:lnTo>
                        <a:pt x="126324" y="817409"/>
                      </a:lnTo>
                      <a:lnTo>
                        <a:pt x="106532" y="952081"/>
                      </a:lnTo>
                      <a:lnTo>
                        <a:pt x="103704" y="1018262"/>
                      </a:lnTo>
                      <a:lnTo>
                        <a:pt x="94810" y="1038635"/>
                      </a:lnTo>
                      <a:cubicBezTo>
                        <a:pt x="78645" y="1094316"/>
                        <a:pt x="81707" y="1160626"/>
                        <a:pt x="102806" y="1228774"/>
                      </a:cubicBezTo>
                      <a:lnTo>
                        <a:pt x="113451" y="1255684"/>
                      </a:lnTo>
                      <a:lnTo>
                        <a:pt x="133413" y="1357417"/>
                      </a:lnTo>
                      <a:cubicBezTo>
                        <a:pt x="174645" y="1508782"/>
                        <a:pt x="252484" y="1612797"/>
                        <a:pt x="357151" y="1633587"/>
                      </a:cubicBezTo>
                      <a:lnTo>
                        <a:pt x="357150" y="1633585"/>
                      </a:lnTo>
                      <a:lnTo>
                        <a:pt x="357487" y="1612328"/>
                      </a:lnTo>
                      <a:lnTo>
                        <a:pt x="397991" y="1663238"/>
                      </a:lnTo>
                      <a:cubicBezTo>
                        <a:pt x="415959" y="1678660"/>
                        <a:pt x="435814" y="1689132"/>
                        <a:pt x="457471" y="169406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53" name="Freeform: Shape 852">
                <a:extLst>
                  <a:ext uri="{FF2B5EF4-FFF2-40B4-BE49-F238E27FC236}">
                    <a16:creationId xmlns:a16="http://schemas.microsoft.com/office/drawing/2014/main" id="{0A22CBB2-7993-4056-B71C-465DFFE023A8}"/>
                  </a:ext>
                </a:extLst>
              </p:cNvPr>
              <p:cNvSpPr/>
              <p:nvPr/>
            </p:nvSpPr>
            <p:spPr>
              <a:xfrm rot="19103369">
                <a:off x="4868256" y="2410343"/>
                <a:ext cx="1177534" cy="1098165"/>
              </a:xfrm>
              <a:custGeom>
                <a:avLst/>
                <a:gdLst>
                  <a:gd name="connsiteX0" fmla="*/ 1035389 w 1128401"/>
                  <a:gd name="connsiteY0" fmla="*/ 29585 h 1110157"/>
                  <a:gd name="connsiteX1" fmla="*/ 1082173 w 1128401"/>
                  <a:gd name="connsiteY1" fmla="*/ 684410 h 1110157"/>
                  <a:gd name="connsiteX2" fmla="*/ 1046229 w 1128401"/>
                  <a:gd name="connsiteY2" fmla="*/ 579788 h 1110157"/>
                  <a:gd name="connsiteX3" fmla="*/ 1009020 w 1128401"/>
                  <a:gd name="connsiteY3" fmla="*/ 515699 h 1110157"/>
                  <a:gd name="connsiteX4" fmla="*/ 998444 w 1128401"/>
                  <a:gd name="connsiteY4" fmla="*/ 537896 h 1110157"/>
                  <a:gd name="connsiteX5" fmla="*/ 999660 w 1128401"/>
                  <a:gd name="connsiteY5" fmla="*/ 549960 h 1110157"/>
                  <a:gd name="connsiteX6" fmla="*/ 925920 w 1128401"/>
                  <a:gd name="connsiteY6" fmla="*/ 845114 h 1110157"/>
                  <a:gd name="connsiteX7" fmla="*/ 880090 w 1128401"/>
                  <a:gd name="connsiteY7" fmla="*/ 724471 h 1110157"/>
                  <a:gd name="connsiteX8" fmla="*/ 876388 w 1128401"/>
                  <a:gd name="connsiteY8" fmla="*/ 718556 h 1110157"/>
                  <a:gd name="connsiteX9" fmla="*/ 812367 w 1128401"/>
                  <a:gd name="connsiteY9" fmla="*/ 783440 h 1110157"/>
                  <a:gd name="connsiteX10" fmla="*/ 797273 w 1128401"/>
                  <a:gd name="connsiteY10" fmla="*/ 796050 h 1110157"/>
                  <a:gd name="connsiteX11" fmla="*/ 794248 w 1128401"/>
                  <a:gd name="connsiteY11" fmla="*/ 803995 h 1110157"/>
                  <a:gd name="connsiteX12" fmla="*/ 779717 w 1128401"/>
                  <a:gd name="connsiteY12" fmla="*/ 829565 h 1110157"/>
                  <a:gd name="connsiteX13" fmla="*/ 778105 w 1128401"/>
                  <a:gd name="connsiteY13" fmla="*/ 841023 h 1110157"/>
                  <a:gd name="connsiteX14" fmla="*/ 636259 w 1128401"/>
                  <a:gd name="connsiteY14" fmla="*/ 1110157 h 1110157"/>
                  <a:gd name="connsiteX15" fmla="*/ 624164 w 1128401"/>
                  <a:gd name="connsiteY15" fmla="*/ 1012183 h 1110157"/>
                  <a:gd name="connsiteX16" fmla="*/ 596160 w 1128401"/>
                  <a:gd name="connsiteY16" fmla="*/ 1034894 h 1110157"/>
                  <a:gd name="connsiteX17" fmla="*/ 607638 w 1128401"/>
                  <a:gd name="connsiteY17" fmla="*/ 943286 h 1110157"/>
                  <a:gd name="connsiteX18" fmla="*/ 582375 w 1128401"/>
                  <a:gd name="connsiteY18" fmla="*/ 866801 h 1110157"/>
                  <a:gd name="connsiteX19" fmla="*/ 540430 w 1128401"/>
                  <a:gd name="connsiteY19" fmla="*/ 789837 h 1110157"/>
                  <a:gd name="connsiteX20" fmla="*/ 525241 w 1128401"/>
                  <a:gd name="connsiteY20" fmla="*/ 770157 h 1110157"/>
                  <a:gd name="connsiteX21" fmla="*/ 529737 w 1128401"/>
                  <a:gd name="connsiteY21" fmla="*/ 829883 h 1110157"/>
                  <a:gd name="connsiteX22" fmla="*/ 564018 w 1128401"/>
                  <a:gd name="connsiteY22" fmla="*/ 968638 h 1110157"/>
                  <a:gd name="connsiteX23" fmla="*/ 448609 w 1128401"/>
                  <a:gd name="connsiteY23" fmla="*/ 787198 h 1110157"/>
                  <a:gd name="connsiteX24" fmla="*/ 444340 w 1128401"/>
                  <a:gd name="connsiteY24" fmla="*/ 737051 h 1110157"/>
                  <a:gd name="connsiteX25" fmla="*/ 443048 w 1128401"/>
                  <a:gd name="connsiteY25" fmla="*/ 736280 h 1110157"/>
                  <a:gd name="connsiteX26" fmla="*/ 415057 w 1128401"/>
                  <a:gd name="connsiteY26" fmla="*/ 770609 h 1110157"/>
                  <a:gd name="connsiteX27" fmla="*/ 311311 w 1128401"/>
                  <a:gd name="connsiteY27" fmla="*/ 817629 h 1110157"/>
                  <a:gd name="connsiteX28" fmla="*/ 231113 w 1128401"/>
                  <a:gd name="connsiteY28" fmla="*/ 605335 h 1110157"/>
                  <a:gd name="connsiteX29" fmla="*/ 233162 w 1128401"/>
                  <a:gd name="connsiteY29" fmla="*/ 567193 h 1110157"/>
                  <a:gd name="connsiteX30" fmla="*/ 189923 w 1128401"/>
                  <a:gd name="connsiteY30" fmla="*/ 554894 h 1110157"/>
                  <a:gd name="connsiteX31" fmla="*/ 0 w 1128401"/>
                  <a:gd name="connsiteY31" fmla="*/ 545053 h 1110157"/>
                  <a:gd name="connsiteX32" fmla="*/ 161578 w 1128401"/>
                  <a:gd name="connsiteY32" fmla="*/ 413484 h 1110157"/>
                  <a:gd name="connsiteX33" fmla="*/ 209222 w 1128401"/>
                  <a:gd name="connsiteY33" fmla="*/ 391490 h 1110157"/>
                  <a:gd name="connsiteX34" fmla="*/ 222437 w 1128401"/>
                  <a:gd name="connsiteY34" fmla="*/ 370734 h 1110157"/>
                  <a:gd name="connsiteX35" fmla="*/ 101333 w 1128401"/>
                  <a:gd name="connsiteY35" fmla="*/ 342570 h 1110157"/>
                  <a:gd name="connsiteX36" fmla="*/ 288099 w 1128401"/>
                  <a:gd name="connsiteY36" fmla="*/ 250182 h 1110157"/>
                  <a:gd name="connsiteX37" fmla="*/ 330409 w 1128401"/>
                  <a:gd name="connsiteY37" fmla="*/ 241231 h 1110157"/>
                  <a:gd name="connsiteX38" fmla="*/ 257077 w 1128401"/>
                  <a:gd name="connsiteY38" fmla="*/ 210705 h 1110157"/>
                  <a:gd name="connsiteX39" fmla="*/ 782544 w 1128401"/>
                  <a:gd name="connsiteY39" fmla="*/ 32792 h 1110157"/>
                  <a:gd name="connsiteX40" fmla="*/ 848418 w 1128401"/>
                  <a:gd name="connsiteY40" fmla="*/ 46776 h 1110157"/>
                  <a:gd name="connsiteX41" fmla="*/ 875167 w 1128401"/>
                  <a:gd name="connsiteY41" fmla="*/ 25953 h 1110157"/>
                  <a:gd name="connsiteX42" fmla="*/ 987179 w 1128401"/>
                  <a:gd name="connsiteY42" fmla="*/ 3665 h 1110157"/>
                  <a:gd name="connsiteX43" fmla="*/ 1035389 w 1128401"/>
                  <a:gd name="connsiteY43" fmla="*/ 29585 h 1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8401" h="1110157">
                    <a:moveTo>
                      <a:pt x="1035389" y="29585"/>
                    </a:moveTo>
                    <a:cubicBezTo>
                      <a:pt x="1136809" y="117240"/>
                      <a:pt x="1159681" y="387678"/>
                      <a:pt x="1082173" y="684410"/>
                    </a:cubicBezTo>
                    <a:cubicBezTo>
                      <a:pt x="1072105" y="645502"/>
                      <a:pt x="1060051" y="610607"/>
                      <a:pt x="1046229" y="579788"/>
                    </a:cubicBezTo>
                    <a:lnTo>
                      <a:pt x="1009020" y="515699"/>
                    </a:lnTo>
                    <a:lnTo>
                      <a:pt x="998444" y="537896"/>
                    </a:lnTo>
                    <a:lnTo>
                      <a:pt x="999660" y="549960"/>
                    </a:lnTo>
                    <a:cubicBezTo>
                      <a:pt x="1000835" y="645953"/>
                      <a:pt x="977035" y="748356"/>
                      <a:pt x="925920" y="845114"/>
                    </a:cubicBezTo>
                    <a:cubicBezTo>
                      <a:pt x="914006" y="802084"/>
                      <a:pt x="898598" y="761800"/>
                      <a:pt x="880090" y="724471"/>
                    </a:cubicBezTo>
                    <a:lnTo>
                      <a:pt x="876388" y="718556"/>
                    </a:lnTo>
                    <a:lnTo>
                      <a:pt x="812367" y="783440"/>
                    </a:lnTo>
                    <a:lnTo>
                      <a:pt x="797273" y="796050"/>
                    </a:lnTo>
                    <a:lnTo>
                      <a:pt x="794248" y="803995"/>
                    </a:lnTo>
                    <a:lnTo>
                      <a:pt x="779717" y="829565"/>
                    </a:lnTo>
                    <a:lnTo>
                      <a:pt x="778105" y="841023"/>
                    </a:lnTo>
                    <a:cubicBezTo>
                      <a:pt x="756406" y="934540"/>
                      <a:pt x="708927" y="1028338"/>
                      <a:pt x="636259" y="1110157"/>
                    </a:cubicBezTo>
                    <a:lnTo>
                      <a:pt x="624164" y="1012183"/>
                    </a:lnTo>
                    <a:lnTo>
                      <a:pt x="596160" y="1034894"/>
                    </a:lnTo>
                    <a:lnTo>
                      <a:pt x="607638" y="943286"/>
                    </a:lnTo>
                    <a:lnTo>
                      <a:pt x="582375" y="866801"/>
                    </a:lnTo>
                    <a:cubicBezTo>
                      <a:pt x="570243" y="839734"/>
                      <a:pt x="556214" y="814037"/>
                      <a:pt x="540430" y="789837"/>
                    </a:cubicBezTo>
                    <a:lnTo>
                      <a:pt x="525241" y="770157"/>
                    </a:lnTo>
                    <a:lnTo>
                      <a:pt x="529737" y="829883"/>
                    </a:lnTo>
                    <a:cubicBezTo>
                      <a:pt x="537560" y="880185"/>
                      <a:pt x="549110" y="927225"/>
                      <a:pt x="564018" y="968638"/>
                    </a:cubicBezTo>
                    <a:cubicBezTo>
                      <a:pt x="512137" y="968638"/>
                      <a:pt x="467623" y="893823"/>
                      <a:pt x="448609" y="787198"/>
                    </a:cubicBezTo>
                    <a:lnTo>
                      <a:pt x="444340" y="737051"/>
                    </a:lnTo>
                    <a:lnTo>
                      <a:pt x="443048" y="736280"/>
                    </a:lnTo>
                    <a:lnTo>
                      <a:pt x="415057" y="770609"/>
                    </a:lnTo>
                    <a:cubicBezTo>
                      <a:pt x="379172" y="808031"/>
                      <a:pt x="343027" y="825915"/>
                      <a:pt x="311311" y="817629"/>
                    </a:cubicBezTo>
                    <a:cubicBezTo>
                      <a:pt x="258450" y="803822"/>
                      <a:pt x="230404" y="720594"/>
                      <a:pt x="231113" y="605335"/>
                    </a:cubicBezTo>
                    <a:lnTo>
                      <a:pt x="233162" y="567193"/>
                    </a:lnTo>
                    <a:lnTo>
                      <a:pt x="189923" y="554894"/>
                    </a:lnTo>
                    <a:cubicBezTo>
                      <a:pt x="130399" y="542755"/>
                      <a:pt x="66712" y="539137"/>
                      <a:pt x="0" y="545053"/>
                    </a:cubicBezTo>
                    <a:cubicBezTo>
                      <a:pt x="48447" y="490507"/>
                      <a:pt x="103501" y="446450"/>
                      <a:pt x="161578" y="413484"/>
                    </a:cubicBezTo>
                    <a:lnTo>
                      <a:pt x="209222" y="391490"/>
                    </a:lnTo>
                    <a:lnTo>
                      <a:pt x="222437" y="370734"/>
                    </a:lnTo>
                    <a:lnTo>
                      <a:pt x="101333" y="342570"/>
                    </a:lnTo>
                    <a:cubicBezTo>
                      <a:pt x="160685" y="300149"/>
                      <a:pt x="224150" y="269422"/>
                      <a:pt x="288099" y="250182"/>
                    </a:cubicBezTo>
                    <a:lnTo>
                      <a:pt x="330409" y="241231"/>
                    </a:lnTo>
                    <a:lnTo>
                      <a:pt x="257077" y="210705"/>
                    </a:lnTo>
                    <a:cubicBezTo>
                      <a:pt x="431670" y="78396"/>
                      <a:pt x="627668" y="17251"/>
                      <a:pt x="782544" y="32792"/>
                    </a:cubicBezTo>
                    <a:lnTo>
                      <a:pt x="848418" y="46776"/>
                    </a:lnTo>
                    <a:lnTo>
                      <a:pt x="875167" y="25953"/>
                    </a:lnTo>
                    <a:cubicBezTo>
                      <a:pt x="913837" y="2862"/>
                      <a:pt x="951917" y="-5545"/>
                      <a:pt x="987179" y="3665"/>
                    </a:cubicBezTo>
                    <a:cubicBezTo>
                      <a:pt x="1004810" y="8270"/>
                      <a:pt x="1020900" y="17062"/>
                      <a:pt x="1035389" y="2958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4" name="Freeform: Shape 853">
                <a:extLst>
                  <a:ext uri="{FF2B5EF4-FFF2-40B4-BE49-F238E27FC236}">
                    <a16:creationId xmlns:a16="http://schemas.microsoft.com/office/drawing/2014/main" id="{5A561911-1D53-4D3C-A9F4-C0B05F7F34A6}"/>
                  </a:ext>
                </a:extLst>
              </p:cNvPr>
              <p:cNvSpPr/>
              <p:nvPr/>
            </p:nvSpPr>
            <p:spPr>
              <a:xfrm>
                <a:off x="4477970" y="576628"/>
                <a:ext cx="1750824" cy="1073652"/>
              </a:xfrm>
              <a:custGeom>
                <a:avLst/>
                <a:gdLst>
                  <a:gd name="connsiteX0" fmla="*/ 988427 w 1750824"/>
                  <a:gd name="connsiteY0" fmla="*/ 195 h 1073652"/>
                  <a:gd name="connsiteX1" fmla="*/ 1117444 w 1750824"/>
                  <a:gd name="connsiteY1" fmla="*/ 10533 h 1073652"/>
                  <a:gd name="connsiteX2" fmla="*/ 1350711 w 1750824"/>
                  <a:gd name="connsiteY2" fmla="*/ 107380 h 1073652"/>
                  <a:gd name="connsiteX3" fmla="*/ 1365227 w 1750824"/>
                  <a:gd name="connsiteY3" fmla="*/ 119747 h 1073652"/>
                  <a:gd name="connsiteX4" fmla="*/ 1395737 w 1750824"/>
                  <a:gd name="connsiteY4" fmla="*/ 119793 h 1073652"/>
                  <a:gd name="connsiteX5" fmla="*/ 1750824 w 1750824"/>
                  <a:gd name="connsiteY5" fmla="*/ 428777 h 1073652"/>
                  <a:gd name="connsiteX6" fmla="*/ 1587902 w 1750824"/>
                  <a:gd name="connsiteY6" fmla="*/ 408980 h 1073652"/>
                  <a:gd name="connsiteX7" fmla="*/ 1581443 w 1750824"/>
                  <a:gd name="connsiteY7" fmla="*/ 409301 h 1073652"/>
                  <a:gd name="connsiteX8" fmla="*/ 1612255 w 1750824"/>
                  <a:gd name="connsiteY8" fmla="*/ 516918 h 1073652"/>
                  <a:gd name="connsiteX9" fmla="*/ 1623406 w 1750824"/>
                  <a:gd name="connsiteY9" fmla="*/ 646216 h 1073652"/>
                  <a:gd name="connsiteX10" fmla="*/ 1619974 w 1750824"/>
                  <a:gd name="connsiteY10" fmla="*/ 677911 h 1073652"/>
                  <a:gd name="connsiteX11" fmla="*/ 1665002 w 1750824"/>
                  <a:gd name="connsiteY11" fmla="*/ 745599 h 1073652"/>
                  <a:gd name="connsiteX12" fmla="*/ 1706056 w 1750824"/>
                  <a:gd name="connsiteY12" fmla="*/ 953783 h 1073652"/>
                  <a:gd name="connsiteX13" fmla="*/ 1631050 w 1750824"/>
                  <a:gd name="connsiteY13" fmla="*/ 916945 h 1073652"/>
                  <a:gd name="connsiteX14" fmla="*/ 1632843 w 1750824"/>
                  <a:gd name="connsiteY14" fmla="*/ 929679 h 1073652"/>
                  <a:gd name="connsiteX15" fmla="*/ 1621488 w 1750824"/>
                  <a:gd name="connsiteY15" fmla="*/ 1041780 h 1073652"/>
                  <a:gd name="connsiteX16" fmla="*/ 1493404 w 1750824"/>
                  <a:gd name="connsiteY16" fmla="*/ 922648 h 1073652"/>
                  <a:gd name="connsiteX17" fmla="*/ 1350805 w 1750824"/>
                  <a:gd name="connsiteY17" fmla="*/ 826846 h 1073652"/>
                  <a:gd name="connsiteX18" fmla="*/ 1347326 w 1750824"/>
                  <a:gd name="connsiteY18" fmla="*/ 826396 h 1073652"/>
                  <a:gd name="connsiteX19" fmla="*/ 1269719 w 1750824"/>
                  <a:gd name="connsiteY19" fmla="*/ 900836 h 1073652"/>
                  <a:gd name="connsiteX20" fmla="*/ 1267179 w 1750824"/>
                  <a:gd name="connsiteY20" fmla="*/ 902232 h 1073652"/>
                  <a:gd name="connsiteX21" fmla="*/ 1282067 w 1750824"/>
                  <a:gd name="connsiteY21" fmla="*/ 909337 h 1073652"/>
                  <a:gd name="connsiteX22" fmla="*/ 1339782 w 1750824"/>
                  <a:gd name="connsiteY22" fmla="*/ 925620 h 1073652"/>
                  <a:gd name="connsiteX23" fmla="*/ 1150595 w 1750824"/>
                  <a:gd name="connsiteY23" fmla="*/ 962856 h 1073652"/>
                  <a:gd name="connsiteX24" fmla="*/ 1131729 w 1750824"/>
                  <a:gd name="connsiteY24" fmla="*/ 955131 h 1073652"/>
                  <a:gd name="connsiteX25" fmla="*/ 1099967 w 1750824"/>
                  <a:gd name="connsiteY25" fmla="*/ 961269 h 1073652"/>
                  <a:gd name="connsiteX26" fmla="*/ 1035086 w 1750824"/>
                  <a:gd name="connsiteY26" fmla="*/ 964059 h 1073652"/>
                  <a:gd name="connsiteX27" fmla="*/ 1016886 w 1750824"/>
                  <a:gd name="connsiteY27" fmla="*/ 961983 h 1073652"/>
                  <a:gd name="connsiteX28" fmla="*/ 1006712 w 1750824"/>
                  <a:gd name="connsiteY28" fmla="*/ 973282 h 1073652"/>
                  <a:gd name="connsiteX29" fmla="*/ 964114 w 1750824"/>
                  <a:gd name="connsiteY29" fmla="*/ 1002106 h 1073652"/>
                  <a:gd name="connsiteX30" fmla="*/ 813637 w 1750824"/>
                  <a:gd name="connsiteY30" fmla="*/ 1018605 h 1073652"/>
                  <a:gd name="connsiteX31" fmla="*/ 757863 w 1750824"/>
                  <a:gd name="connsiteY31" fmla="*/ 996755 h 1073652"/>
                  <a:gd name="connsiteX32" fmla="*/ 701928 w 1750824"/>
                  <a:gd name="connsiteY32" fmla="*/ 1007517 h 1073652"/>
                  <a:gd name="connsiteX33" fmla="*/ 599044 w 1750824"/>
                  <a:gd name="connsiteY33" fmla="*/ 1017788 h 1073652"/>
                  <a:gd name="connsiteX34" fmla="*/ 481293 w 1750824"/>
                  <a:gd name="connsiteY34" fmla="*/ 1018331 h 1073652"/>
                  <a:gd name="connsiteX35" fmla="*/ 416224 w 1750824"/>
                  <a:gd name="connsiteY35" fmla="*/ 1011837 h 1073652"/>
                  <a:gd name="connsiteX36" fmla="*/ 317178 w 1750824"/>
                  <a:gd name="connsiteY36" fmla="*/ 1073652 h 1073652"/>
                  <a:gd name="connsiteX37" fmla="*/ 317178 w 1750824"/>
                  <a:gd name="connsiteY37" fmla="*/ 1073651 h 1073652"/>
                  <a:gd name="connsiteX38" fmla="*/ 331349 w 1750824"/>
                  <a:gd name="connsiteY38" fmla="*/ 998834 h 1073652"/>
                  <a:gd name="connsiteX39" fmla="*/ 270521 w 1750824"/>
                  <a:gd name="connsiteY39" fmla="*/ 985808 h 1073652"/>
                  <a:gd name="connsiteX40" fmla="*/ 228 w 1750824"/>
                  <a:gd name="connsiteY40" fmla="*/ 757322 h 1073652"/>
                  <a:gd name="connsiteX41" fmla="*/ 122987 w 1750824"/>
                  <a:gd name="connsiteY41" fmla="*/ 563807 h 1073652"/>
                  <a:gd name="connsiteX42" fmla="*/ 193971 w 1750824"/>
                  <a:gd name="connsiteY42" fmla="*/ 528158 h 1073652"/>
                  <a:gd name="connsiteX43" fmla="*/ 138623 w 1750824"/>
                  <a:gd name="connsiteY43" fmla="*/ 504181 h 1073652"/>
                  <a:gd name="connsiteX44" fmla="*/ 47616 w 1750824"/>
                  <a:gd name="connsiteY44" fmla="*/ 482928 h 1073652"/>
                  <a:gd name="connsiteX45" fmla="*/ 47615 w 1750824"/>
                  <a:gd name="connsiteY45" fmla="*/ 482927 h 1073652"/>
                  <a:gd name="connsiteX46" fmla="*/ 321443 w 1750824"/>
                  <a:gd name="connsiteY46" fmla="*/ 402884 h 1073652"/>
                  <a:gd name="connsiteX47" fmla="*/ 393032 w 1750824"/>
                  <a:gd name="connsiteY47" fmla="*/ 425074 h 1073652"/>
                  <a:gd name="connsiteX48" fmla="*/ 440274 w 1750824"/>
                  <a:gd name="connsiteY48" fmla="*/ 328696 h 1073652"/>
                  <a:gd name="connsiteX49" fmla="*/ 988427 w 1750824"/>
                  <a:gd name="connsiteY49" fmla="*/ 195 h 107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50824" h="1073652">
                    <a:moveTo>
                      <a:pt x="988427" y="195"/>
                    </a:moveTo>
                    <a:cubicBezTo>
                      <a:pt x="1031014" y="-876"/>
                      <a:pt x="1074189" y="2450"/>
                      <a:pt x="1117444" y="10533"/>
                    </a:cubicBezTo>
                    <a:cubicBezTo>
                      <a:pt x="1203952" y="26699"/>
                      <a:pt x="1282587" y="60356"/>
                      <a:pt x="1350711" y="107380"/>
                    </a:cubicBezTo>
                    <a:lnTo>
                      <a:pt x="1365227" y="119747"/>
                    </a:lnTo>
                    <a:lnTo>
                      <a:pt x="1395737" y="119793"/>
                    </a:lnTo>
                    <a:cubicBezTo>
                      <a:pt x="1590092" y="138556"/>
                      <a:pt x="1729418" y="248259"/>
                      <a:pt x="1750824" y="428777"/>
                    </a:cubicBezTo>
                    <a:cubicBezTo>
                      <a:pt x="1699126" y="417363"/>
                      <a:pt x="1644582" y="410792"/>
                      <a:pt x="1587902" y="408980"/>
                    </a:cubicBezTo>
                    <a:lnTo>
                      <a:pt x="1581443" y="409301"/>
                    </a:lnTo>
                    <a:lnTo>
                      <a:pt x="1612255" y="516918"/>
                    </a:lnTo>
                    <a:cubicBezTo>
                      <a:pt x="1620026" y="558909"/>
                      <a:pt x="1623854" y="602183"/>
                      <a:pt x="1623406" y="646216"/>
                    </a:cubicBezTo>
                    <a:lnTo>
                      <a:pt x="1619974" y="677911"/>
                    </a:lnTo>
                    <a:lnTo>
                      <a:pt x="1665002" y="745599"/>
                    </a:lnTo>
                    <a:cubicBezTo>
                      <a:pt x="1695987" y="808002"/>
                      <a:pt x="1710852" y="878266"/>
                      <a:pt x="1706056" y="953783"/>
                    </a:cubicBezTo>
                    <a:lnTo>
                      <a:pt x="1631050" y="916945"/>
                    </a:lnTo>
                    <a:lnTo>
                      <a:pt x="1632843" y="929679"/>
                    </a:lnTo>
                    <a:cubicBezTo>
                      <a:pt x="1633661" y="966911"/>
                      <a:pt x="1629997" y="1004432"/>
                      <a:pt x="1621488" y="1041780"/>
                    </a:cubicBezTo>
                    <a:cubicBezTo>
                      <a:pt x="1582558" y="999042"/>
                      <a:pt x="1539658" y="959215"/>
                      <a:pt x="1493404" y="922648"/>
                    </a:cubicBezTo>
                    <a:lnTo>
                      <a:pt x="1350805" y="826846"/>
                    </a:lnTo>
                    <a:lnTo>
                      <a:pt x="1347326" y="826396"/>
                    </a:lnTo>
                    <a:lnTo>
                      <a:pt x="1269719" y="900836"/>
                    </a:lnTo>
                    <a:lnTo>
                      <a:pt x="1267179" y="902232"/>
                    </a:lnTo>
                    <a:lnTo>
                      <a:pt x="1282067" y="909337"/>
                    </a:lnTo>
                    <a:cubicBezTo>
                      <a:pt x="1300676" y="916375"/>
                      <a:pt x="1319966" y="921862"/>
                      <a:pt x="1339782" y="925620"/>
                    </a:cubicBezTo>
                    <a:cubicBezTo>
                      <a:pt x="1288061" y="971556"/>
                      <a:pt x="1216701" y="983054"/>
                      <a:pt x="1150595" y="962856"/>
                    </a:cubicBezTo>
                    <a:lnTo>
                      <a:pt x="1131729" y="955131"/>
                    </a:lnTo>
                    <a:lnTo>
                      <a:pt x="1099967" y="961269"/>
                    </a:lnTo>
                    <a:cubicBezTo>
                      <a:pt x="1078835" y="963748"/>
                      <a:pt x="1057143" y="964714"/>
                      <a:pt x="1035086" y="964059"/>
                    </a:cubicBezTo>
                    <a:lnTo>
                      <a:pt x="1016886" y="961983"/>
                    </a:lnTo>
                    <a:lnTo>
                      <a:pt x="1006712" y="973282"/>
                    </a:lnTo>
                    <a:cubicBezTo>
                      <a:pt x="993913" y="984481"/>
                      <a:pt x="979696" y="994177"/>
                      <a:pt x="964114" y="1002106"/>
                    </a:cubicBezTo>
                    <a:cubicBezTo>
                      <a:pt x="917370" y="1025895"/>
                      <a:pt x="864992" y="1030402"/>
                      <a:pt x="813637" y="1018605"/>
                    </a:cubicBezTo>
                    <a:lnTo>
                      <a:pt x="757863" y="996755"/>
                    </a:lnTo>
                    <a:lnTo>
                      <a:pt x="701928" y="1007517"/>
                    </a:lnTo>
                    <a:cubicBezTo>
                      <a:pt x="668619" y="1012371"/>
                      <a:pt x="634239" y="1015843"/>
                      <a:pt x="599044" y="1017788"/>
                    </a:cubicBezTo>
                    <a:cubicBezTo>
                      <a:pt x="558821" y="1020011"/>
                      <a:pt x="519437" y="1020134"/>
                      <a:pt x="481293" y="1018331"/>
                    </a:cubicBezTo>
                    <a:lnTo>
                      <a:pt x="416224" y="1011837"/>
                    </a:lnTo>
                    <a:lnTo>
                      <a:pt x="317178" y="1073652"/>
                    </a:lnTo>
                    <a:lnTo>
                      <a:pt x="317178" y="1073651"/>
                    </a:lnTo>
                    <a:lnTo>
                      <a:pt x="331349" y="998834"/>
                    </a:lnTo>
                    <a:lnTo>
                      <a:pt x="270521" y="985808"/>
                    </a:lnTo>
                    <a:cubicBezTo>
                      <a:pt x="112631" y="941779"/>
                      <a:pt x="5811" y="858343"/>
                      <a:pt x="228" y="757322"/>
                    </a:cubicBezTo>
                    <a:cubicBezTo>
                      <a:pt x="-3679" y="686607"/>
                      <a:pt x="42666" y="618990"/>
                      <a:pt x="122987" y="563807"/>
                    </a:cubicBezTo>
                    <a:lnTo>
                      <a:pt x="193971" y="528158"/>
                    </a:lnTo>
                    <a:lnTo>
                      <a:pt x="138623" y="504181"/>
                    </a:lnTo>
                    <a:cubicBezTo>
                      <a:pt x="109418" y="494502"/>
                      <a:pt x="79004" y="487330"/>
                      <a:pt x="47616" y="482928"/>
                    </a:cubicBezTo>
                    <a:lnTo>
                      <a:pt x="47615" y="482927"/>
                    </a:lnTo>
                    <a:cubicBezTo>
                      <a:pt x="125242" y="413981"/>
                      <a:pt x="226137" y="387885"/>
                      <a:pt x="321443" y="402884"/>
                    </a:cubicBezTo>
                    <a:lnTo>
                      <a:pt x="393032" y="425074"/>
                    </a:lnTo>
                    <a:lnTo>
                      <a:pt x="440274" y="328696"/>
                    </a:lnTo>
                    <a:cubicBezTo>
                      <a:pt x="557510" y="132620"/>
                      <a:pt x="764849" y="5812"/>
                      <a:pt x="988427" y="195"/>
                    </a:cubicBezTo>
                    <a:close/>
                  </a:path>
                </a:pathLst>
              </a:cu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5" name="Oval 854">
                <a:extLst>
                  <a:ext uri="{FF2B5EF4-FFF2-40B4-BE49-F238E27FC236}">
                    <a16:creationId xmlns:a16="http://schemas.microsoft.com/office/drawing/2014/main" id="{07573C7E-775F-4445-9618-7610CE0819E9}"/>
                  </a:ext>
                </a:extLst>
              </p:cNvPr>
              <p:cNvSpPr/>
              <p:nvPr/>
            </p:nvSpPr>
            <p:spPr>
              <a:xfrm>
                <a:off x="5279450" y="2449261"/>
                <a:ext cx="377792" cy="213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12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wipe(down)">
                                      <p:cBhvr>
                                        <p:cTn id="7" dur="580">
                                          <p:stCondLst>
                                            <p:cond delay="0"/>
                                          </p:stCondLst>
                                        </p:cTn>
                                        <p:tgtEl>
                                          <p:spTgt spid="807"/>
                                        </p:tgtEl>
                                      </p:cBhvr>
                                    </p:animEffect>
                                    <p:anim calcmode="lin" valueType="num">
                                      <p:cBhvr>
                                        <p:cTn id="8" dur="1822" tmFilter="0,0; 0.14,0.36; 0.43,0.73; 0.71,0.91; 1.0,1.0">
                                          <p:stCondLst>
                                            <p:cond delay="0"/>
                                          </p:stCondLst>
                                        </p:cTn>
                                        <p:tgtEl>
                                          <p:spTgt spid="8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7"/>
                                        </p:tgtEl>
                                        <p:attrNameLst>
                                          <p:attrName>ppt_y</p:attrName>
                                        </p:attrNameLst>
                                      </p:cBhvr>
                                      <p:tavLst>
                                        <p:tav tm="0" fmla="#ppt_y-sin(pi*$)/81">
                                          <p:val>
                                            <p:fltVal val="0"/>
                                          </p:val>
                                        </p:tav>
                                        <p:tav tm="100000">
                                          <p:val>
                                            <p:fltVal val="1"/>
                                          </p:val>
                                        </p:tav>
                                      </p:tavLst>
                                    </p:anim>
                                    <p:animScale>
                                      <p:cBhvr>
                                        <p:cTn id="13" dur="26">
                                          <p:stCondLst>
                                            <p:cond delay="650"/>
                                          </p:stCondLst>
                                        </p:cTn>
                                        <p:tgtEl>
                                          <p:spTgt spid="807"/>
                                        </p:tgtEl>
                                      </p:cBhvr>
                                      <p:to x="100000" y="60000"/>
                                    </p:animScale>
                                    <p:animScale>
                                      <p:cBhvr>
                                        <p:cTn id="14" dur="166" decel="50000">
                                          <p:stCondLst>
                                            <p:cond delay="676"/>
                                          </p:stCondLst>
                                        </p:cTn>
                                        <p:tgtEl>
                                          <p:spTgt spid="807"/>
                                        </p:tgtEl>
                                      </p:cBhvr>
                                      <p:to x="100000" y="100000"/>
                                    </p:animScale>
                                    <p:animScale>
                                      <p:cBhvr>
                                        <p:cTn id="15" dur="26">
                                          <p:stCondLst>
                                            <p:cond delay="1312"/>
                                          </p:stCondLst>
                                        </p:cTn>
                                        <p:tgtEl>
                                          <p:spTgt spid="807"/>
                                        </p:tgtEl>
                                      </p:cBhvr>
                                      <p:to x="100000" y="80000"/>
                                    </p:animScale>
                                    <p:animScale>
                                      <p:cBhvr>
                                        <p:cTn id="16" dur="166" decel="50000">
                                          <p:stCondLst>
                                            <p:cond delay="1338"/>
                                          </p:stCondLst>
                                        </p:cTn>
                                        <p:tgtEl>
                                          <p:spTgt spid="807"/>
                                        </p:tgtEl>
                                      </p:cBhvr>
                                      <p:to x="100000" y="100000"/>
                                    </p:animScale>
                                    <p:animScale>
                                      <p:cBhvr>
                                        <p:cTn id="17" dur="26">
                                          <p:stCondLst>
                                            <p:cond delay="1642"/>
                                          </p:stCondLst>
                                        </p:cTn>
                                        <p:tgtEl>
                                          <p:spTgt spid="807"/>
                                        </p:tgtEl>
                                      </p:cBhvr>
                                      <p:to x="100000" y="90000"/>
                                    </p:animScale>
                                    <p:animScale>
                                      <p:cBhvr>
                                        <p:cTn id="18" dur="166" decel="50000">
                                          <p:stCondLst>
                                            <p:cond delay="1668"/>
                                          </p:stCondLst>
                                        </p:cTn>
                                        <p:tgtEl>
                                          <p:spTgt spid="807"/>
                                        </p:tgtEl>
                                      </p:cBhvr>
                                      <p:to x="100000" y="100000"/>
                                    </p:animScale>
                                    <p:animScale>
                                      <p:cBhvr>
                                        <p:cTn id="19" dur="26">
                                          <p:stCondLst>
                                            <p:cond delay="1808"/>
                                          </p:stCondLst>
                                        </p:cTn>
                                        <p:tgtEl>
                                          <p:spTgt spid="807"/>
                                        </p:tgtEl>
                                      </p:cBhvr>
                                      <p:to x="100000" y="95000"/>
                                    </p:animScale>
                                    <p:animScale>
                                      <p:cBhvr>
                                        <p:cTn id="20" dur="166" decel="50000">
                                          <p:stCondLst>
                                            <p:cond delay="1834"/>
                                          </p:stCondLst>
                                        </p:cTn>
                                        <p:tgtEl>
                                          <p:spTgt spid="80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86"/>
                                        </p:tgtEl>
                                        <p:attrNameLst>
                                          <p:attrName>style.visibility</p:attrName>
                                        </p:attrNameLst>
                                      </p:cBhvr>
                                      <p:to>
                                        <p:strVal val="visible"/>
                                      </p:to>
                                    </p:set>
                                    <p:animEffect transition="in" filter="wipe(down)">
                                      <p:cBhvr>
                                        <p:cTn id="23" dur="580">
                                          <p:stCondLst>
                                            <p:cond delay="0"/>
                                          </p:stCondLst>
                                        </p:cTn>
                                        <p:tgtEl>
                                          <p:spTgt spid="686"/>
                                        </p:tgtEl>
                                      </p:cBhvr>
                                    </p:animEffect>
                                    <p:anim calcmode="lin" valueType="num">
                                      <p:cBhvr>
                                        <p:cTn id="24" dur="1822" tmFilter="0,0; 0.14,0.36; 0.43,0.73; 0.71,0.91; 1.0,1.0">
                                          <p:stCondLst>
                                            <p:cond delay="0"/>
                                          </p:stCondLst>
                                        </p:cTn>
                                        <p:tgtEl>
                                          <p:spTgt spid="68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8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8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8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86"/>
                                        </p:tgtEl>
                                        <p:attrNameLst>
                                          <p:attrName>ppt_y</p:attrName>
                                        </p:attrNameLst>
                                      </p:cBhvr>
                                      <p:tavLst>
                                        <p:tav tm="0" fmla="#ppt_y-sin(pi*$)/81">
                                          <p:val>
                                            <p:fltVal val="0"/>
                                          </p:val>
                                        </p:tav>
                                        <p:tav tm="100000">
                                          <p:val>
                                            <p:fltVal val="1"/>
                                          </p:val>
                                        </p:tav>
                                      </p:tavLst>
                                    </p:anim>
                                    <p:animScale>
                                      <p:cBhvr>
                                        <p:cTn id="29" dur="26">
                                          <p:stCondLst>
                                            <p:cond delay="650"/>
                                          </p:stCondLst>
                                        </p:cTn>
                                        <p:tgtEl>
                                          <p:spTgt spid="686"/>
                                        </p:tgtEl>
                                      </p:cBhvr>
                                      <p:to x="100000" y="60000"/>
                                    </p:animScale>
                                    <p:animScale>
                                      <p:cBhvr>
                                        <p:cTn id="30" dur="166" decel="50000">
                                          <p:stCondLst>
                                            <p:cond delay="676"/>
                                          </p:stCondLst>
                                        </p:cTn>
                                        <p:tgtEl>
                                          <p:spTgt spid="686"/>
                                        </p:tgtEl>
                                      </p:cBhvr>
                                      <p:to x="100000" y="100000"/>
                                    </p:animScale>
                                    <p:animScale>
                                      <p:cBhvr>
                                        <p:cTn id="31" dur="26">
                                          <p:stCondLst>
                                            <p:cond delay="1312"/>
                                          </p:stCondLst>
                                        </p:cTn>
                                        <p:tgtEl>
                                          <p:spTgt spid="686"/>
                                        </p:tgtEl>
                                      </p:cBhvr>
                                      <p:to x="100000" y="80000"/>
                                    </p:animScale>
                                    <p:animScale>
                                      <p:cBhvr>
                                        <p:cTn id="32" dur="166" decel="50000">
                                          <p:stCondLst>
                                            <p:cond delay="1338"/>
                                          </p:stCondLst>
                                        </p:cTn>
                                        <p:tgtEl>
                                          <p:spTgt spid="686"/>
                                        </p:tgtEl>
                                      </p:cBhvr>
                                      <p:to x="100000" y="100000"/>
                                    </p:animScale>
                                    <p:animScale>
                                      <p:cBhvr>
                                        <p:cTn id="33" dur="26">
                                          <p:stCondLst>
                                            <p:cond delay="1642"/>
                                          </p:stCondLst>
                                        </p:cTn>
                                        <p:tgtEl>
                                          <p:spTgt spid="686"/>
                                        </p:tgtEl>
                                      </p:cBhvr>
                                      <p:to x="100000" y="90000"/>
                                    </p:animScale>
                                    <p:animScale>
                                      <p:cBhvr>
                                        <p:cTn id="34" dur="166" decel="50000">
                                          <p:stCondLst>
                                            <p:cond delay="1668"/>
                                          </p:stCondLst>
                                        </p:cTn>
                                        <p:tgtEl>
                                          <p:spTgt spid="686"/>
                                        </p:tgtEl>
                                      </p:cBhvr>
                                      <p:to x="100000" y="100000"/>
                                    </p:animScale>
                                    <p:animScale>
                                      <p:cBhvr>
                                        <p:cTn id="35" dur="26">
                                          <p:stCondLst>
                                            <p:cond delay="1808"/>
                                          </p:stCondLst>
                                        </p:cTn>
                                        <p:tgtEl>
                                          <p:spTgt spid="686"/>
                                        </p:tgtEl>
                                      </p:cBhvr>
                                      <p:to x="100000" y="95000"/>
                                    </p:animScale>
                                    <p:animScale>
                                      <p:cBhvr>
                                        <p:cTn id="36" dur="166" decel="50000">
                                          <p:stCondLst>
                                            <p:cond delay="1834"/>
                                          </p:stCondLst>
                                        </p:cTn>
                                        <p:tgtEl>
                                          <p:spTgt spid="68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66"/>
                                        </p:tgtEl>
                                        <p:attrNameLst>
                                          <p:attrName>style.visibility</p:attrName>
                                        </p:attrNameLst>
                                      </p:cBhvr>
                                      <p:to>
                                        <p:strVal val="visible"/>
                                      </p:to>
                                    </p:set>
                                    <p:animEffect transition="in" filter="wipe(down)">
                                      <p:cBhvr>
                                        <p:cTn id="39" dur="580">
                                          <p:stCondLst>
                                            <p:cond delay="0"/>
                                          </p:stCondLst>
                                        </p:cTn>
                                        <p:tgtEl>
                                          <p:spTgt spid="666"/>
                                        </p:tgtEl>
                                      </p:cBhvr>
                                    </p:animEffect>
                                    <p:anim calcmode="lin" valueType="num">
                                      <p:cBhvr>
                                        <p:cTn id="40" dur="1822" tmFilter="0,0; 0.14,0.36; 0.43,0.73; 0.71,0.91; 1.0,1.0">
                                          <p:stCondLst>
                                            <p:cond delay="0"/>
                                          </p:stCondLst>
                                        </p:cTn>
                                        <p:tgtEl>
                                          <p:spTgt spid="66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6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6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6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66"/>
                                        </p:tgtEl>
                                        <p:attrNameLst>
                                          <p:attrName>ppt_y</p:attrName>
                                        </p:attrNameLst>
                                      </p:cBhvr>
                                      <p:tavLst>
                                        <p:tav tm="0" fmla="#ppt_y-sin(pi*$)/81">
                                          <p:val>
                                            <p:fltVal val="0"/>
                                          </p:val>
                                        </p:tav>
                                        <p:tav tm="100000">
                                          <p:val>
                                            <p:fltVal val="1"/>
                                          </p:val>
                                        </p:tav>
                                      </p:tavLst>
                                    </p:anim>
                                    <p:animScale>
                                      <p:cBhvr>
                                        <p:cTn id="45" dur="26">
                                          <p:stCondLst>
                                            <p:cond delay="650"/>
                                          </p:stCondLst>
                                        </p:cTn>
                                        <p:tgtEl>
                                          <p:spTgt spid="666"/>
                                        </p:tgtEl>
                                      </p:cBhvr>
                                      <p:to x="100000" y="60000"/>
                                    </p:animScale>
                                    <p:animScale>
                                      <p:cBhvr>
                                        <p:cTn id="46" dur="166" decel="50000">
                                          <p:stCondLst>
                                            <p:cond delay="676"/>
                                          </p:stCondLst>
                                        </p:cTn>
                                        <p:tgtEl>
                                          <p:spTgt spid="666"/>
                                        </p:tgtEl>
                                      </p:cBhvr>
                                      <p:to x="100000" y="100000"/>
                                    </p:animScale>
                                    <p:animScale>
                                      <p:cBhvr>
                                        <p:cTn id="47" dur="26">
                                          <p:stCondLst>
                                            <p:cond delay="1312"/>
                                          </p:stCondLst>
                                        </p:cTn>
                                        <p:tgtEl>
                                          <p:spTgt spid="666"/>
                                        </p:tgtEl>
                                      </p:cBhvr>
                                      <p:to x="100000" y="80000"/>
                                    </p:animScale>
                                    <p:animScale>
                                      <p:cBhvr>
                                        <p:cTn id="48" dur="166" decel="50000">
                                          <p:stCondLst>
                                            <p:cond delay="1338"/>
                                          </p:stCondLst>
                                        </p:cTn>
                                        <p:tgtEl>
                                          <p:spTgt spid="666"/>
                                        </p:tgtEl>
                                      </p:cBhvr>
                                      <p:to x="100000" y="100000"/>
                                    </p:animScale>
                                    <p:animScale>
                                      <p:cBhvr>
                                        <p:cTn id="49" dur="26">
                                          <p:stCondLst>
                                            <p:cond delay="1642"/>
                                          </p:stCondLst>
                                        </p:cTn>
                                        <p:tgtEl>
                                          <p:spTgt spid="666"/>
                                        </p:tgtEl>
                                      </p:cBhvr>
                                      <p:to x="100000" y="90000"/>
                                    </p:animScale>
                                    <p:animScale>
                                      <p:cBhvr>
                                        <p:cTn id="50" dur="166" decel="50000">
                                          <p:stCondLst>
                                            <p:cond delay="1668"/>
                                          </p:stCondLst>
                                        </p:cTn>
                                        <p:tgtEl>
                                          <p:spTgt spid="666"/>
                                        </p:tgtEl>
                                      </p:cBhvr>
                                      <p:to x="100000" y="100000"/>
                                    </p:animScale>
                                    <p:animScale>
                                      <p:cBhvr>
                                        <p:cTn id="51" dur="26">
                                          <p:stCondLst>
                                            <p:cond delay="1808"/>
                                          </p:stCondLst>
                                        </p:cTn>
                                        <p:tgtEl>
                                          <p:spTgt spid="666"/>
                                        </p:tgtEl>
                                      </p:cBhvr>
                                      <p:to x="100000" y="95000"/>
                                    </p:animScale>
                                    <p:animScale>
                                      <p:cBhvr>
                                        <p:cTn id="52" dur="166" decel="50000">
                                          <p:stCondLst>
                                            <p:cond delay="1834"/>
                                          </p:stCondLst>
                                        </p:cTn>
                                        <p:tgtEl>
                                          <p:spTgt spid="66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down)">
                                      <p:cBhvr>
                                        <p:cTn id="55" dur="580">
                                          <p:stCondLst>
                                            <p:cond delay="0"/>
                                          </p:stCondLst>
                                        </p:cTn>
                                        <p:tgtEl>
                                          <p:spTgt spid="1186"/>
                                        </p:tgtEl>
                                      </p:cBhvr>
                                    </p:animEffect>
                                    <p:anim calcmode="lin" valueType="num">
                                      <p:cBhvr>
                                        <p:cTn id="56" dur="1822" tmFilter="0,0; 0.14,0.36; 0.43,0.73; 0.71,0.91; 1.0,1.0">
                                          <p:stCondLst>
                                            <p:cond delay="0"/>
                                          </p:stCondLst>
                                        </p:cTn>
                                        <p:tgtEl>
                                          <p:spTgt spid="118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8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8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8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86"/>
                                        </p:tgtEl>
                                        <p:attrNameLst>
                                          <p:attrName>ppt_y</p:attrName>
                                        </p:attrNameLst>
                                      </p:cBhvr>
                                      <p:tavLst>
                                        <p:tav tm="0" fmla="#ppt_y-sin(pi*$)/81">
                                          <p:val>
                                            <p:fltVal val="0"/>
                                          </p:val>
                                        </p:tav>
                                        <p:tav tm="100000">
                                          <p:val>
                                            <p:fltVal val="1"/>
                                          </p:val>
                                        </p:tav>
                                      </p:tavLst>
                                    </p:anim>
                                    <p:animScale>
                                      <p:cBhvr>
                                        <p:cTn id="61" dur="26">
                                          <p:stCondLst>
                                            <p:cond delay="650"/>
                                          </p:stCondLst>
                                        </p:cTn>
                                        <p:tgtEl>
                                          <p:spTgt spid="1186"/>
                                        </p:tgtEl>
                                      </p:cBhvr>
                                      <p:to x="100000" y="60000"/>
                                    </p:animScale>
                                    <p:animScale>
                                      <p:cBhvr>
                                        <p:cTn id="62" dur="166" decel="50000">
                                          <p:stCondLst>
                                            <p:cond delay="676"/>
                                          </p:stCondLst>
                                        </p:cTn>
                                        <p:tgtEl>
                                          <p:spTgt spid="1186"/>
                                        </p:tgtEl>
                                      </p:cBhvr>
                                      <p:to x="100000" y="100000"/>
                                    </p:animScale>
                                    <p:animScale>
                                      <p:cBhvr>
                                        <p:cTn id="63" dur="26">
                                          <p:stCondLst>
                                            <p:cond delay="1312"/>
                                          </p:stCondLst>
                                        </p:cTn>
                                        <p:tgtEl>
                                          <p:spTgt spid="1186"/>
                                        </p:tgtEl>
                                      </p:cBhvr>
                                      <p:to x="100000" y="80000"/>
                                    </p:animScale>
                                    <p:animScale>
                                      <p:cBhvr>
                                        <p:cTn id="64" dur="166" decel="50000">
                                          <p:stCondLst>
                                            <p:cond delay="1338"/>
                                          </p:stCondLst>
                                        </p:cTn>
                                        <p:tgtEl>
                                          <p:spTgt spid="1186"/>
                                        </p:tgtEl>
                                      </p:cBhvr>
                                      <p:to x="100000" y="100000"/>
                                    </p:animScale>
                                    <p:animScale>
                                      <p:cBhvr>
                                        <p:cTn id="65" dur="26">
                                          <p:stCondLst>
                                            <p:cond delay="1642"/>
                                          </p:stCondLst>
                                        </p:cTn>
                                        <p:tgtEl>
                                          <p:spTgt spid="1186"/>
                                        </p:tgtEl>
                                      </p:cBhvr>
                                      <p:to x="100000" y="90000"/>
                                    </p:animScale>
                                    <p:animScale>
                                      <p:cBhvr>
                                        <p:cTn id="66" dur="166" decel="50000">
                                          <p:stCondLst>
                                            <p:cond delay="1668"/>
                                          </p:stCondLst>
                                        </p:cTn>
                                        <p:tgtEl>
                                          <p:spTgt spid="1186"/>
                                        </p:tgtEl>
                                      </p:cBhvr>
                                      <p:to x="100000" y="100000"/>
                                    </p:animScale>
                                    <p:animScale>
                                      <p:cBhvr>
                                        <p:cTn id="67" dur="26">
                                          <p:stCondLst>
                                            <p:cond delay="1808"/>
                                          </p:stCondLst>
                                        </p:cTn>
                                        <p:tgtEl>
                                          <p:spTgt spid="1186"/>
                                        </p:tgtEl>
                                      </p:cBhvr>
                                      <p:to x="100000" y="95000"/>
                                    </p:animScale>
                                    <p:animScale>
                                      <p:cBhvr>
                                        <p:cTn id="68" dur="166" decel="50000">
                                          <p:stCondLst>
                                            <p:cond delay="1834"/>
                                          </p:stCondLst>
                                        </p:cTn>
                                        <p:tgtEl>
                                          <p:spTgt spid="118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80">
                                          <p:stCondLst>
                                            <p:cond delay="0"/>
                                          </p:stCondLst>
                                        </p:cTn>
                                        <p:tgtEl>
                                          <p:spTgt spid="4"/>
                                        </p:tgtEl>
                                      </p:cBhvr>
                                    </p:animEffect>
                                    <p:anim calcmode="lin" valueType="num">
                                      <p:cBhvr>
                                        <p:cTn id="7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gtEl>
                                      </p:cBhvr>
                                      <p:to x="100000" y="60000"/>
                                    </p:animScale>
                                    <p:animScale>
                                      <p:cBhvr>
                                        <p:cTn id="78" dur="166" decel="50000">
                                          <p:stCondLst>
                                            <p:cond delay="676"/>
                                          </p:stCondLst>
                                        </p:cTn>
                                        <p:tgtEl>
                                          <p:spTgt spid="4"/>
                                        </p:tgtEl>
                                      </p:cBhvr>
                                      <p:to x="100000" y="100000"/>
                                    </p:animScale>
                                    <p:animScale>
                                      <p:cBhvr>
                                        <p:cTn id="79" dur="26">
                                          <p:stCondLst>
                                            <p:cond delay="1312"/>
                                          </p:stCondLst>
                                        </p:cTn>
                                        <p:tgtEl>
                                          <p:spTgt spid="4"/>
                                        </p:tgtEl>
                                      </p:cBhvr>
                                      <p:to x="100000" y="80000"/>
                                    </p:animScale>
                                    <p:animScale>
                                      <p:cBhvr>
                                        <p:cTn id="80" dur="166" decel="50000">
                                          <p:stCondLst>
                                            <p:cond delay="1338"/>
                                          </p:stCondLst>
                                        </p:cTn>
                                        <p:tgtEl>
                                          <p:spTgt spid="4"/>
                                        </p:tgtEl>
                                      </p:cBhvr>
                                      <p:to x="100000" y="100000"/>
                                    </p:animScale>
                                    <p:animScale>
                                      <p:cBhvr>
                                        <p:cTn id="81" dur="26">
                                          <p:stCondLst>
                                            <p:cond delay="1642"/>
                                          </p:stCondLst>
                                        </p:cTn>
                                        <p:tgtEl>
                                          <p:spTgt spid="4"/>
                                        </p:tgtEl>
                                      </p:cBhvr>
                                      <p:to x="100000" y="90000"/>
                                    </p:animScale>
                                    <p:animScale>
                                      <p:cBhvr>
                                        <p:cTn id="82" dur="166" decel="50000">
                                          <p:stCondLst>
                                            <p:cond delay="1668"/>
                                          </p:stCondLst>
                                        </p:cTn>
                                        <p:tgtEl>
                                          <p:spTgt spid="4"/>
                                        </p:tgtEl>
                                      </p:cBhvr>
                                      <p:to x="100000" y="100000"/>
                                    </p:animScale>
                                    <p:animScale>
                                      <p:cBhvr>
                                        <p:cTn id="83" dur="26">
                                          <p:stCondLst>
                                            <p:cond delay="1808"/>
                                          </p:stCondLst>
                                        </p:cTn>
                                        <p:tgtEl>
                                          <p:spTgt spid="4"/>
                                        </p:tgtEl>
                                      </p:cBhvr>
                                      <p:to x="100000" y="95000"/>
                                    </p:animScale>
                                    <p:animScale>
                                      <p:cBhvr>
                                        <p:cTn id="84" dur="166" decel="50000">
                                          <p:stCondLst>
                                            <p:cond delay="1834"/>
                                          </p:stCondLst>
                                        </p:cTn>
                                        <p:tgtEl>
                                          <p:spTgt spid="4"/>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123"/>
                                        </p:tgtEl>
                                        <p:attrNameLst>
                                          <p:attrName>style.visibility</p:attrName>
                                        </p:attrNameLst>
                                      </p:cBhvr>
                                      <p:to>
                                        <p:strVal val="visible"/>
                                      </p:to>
                                    </p:set>
                                    <p:animEffect transition="in" filter="wipe(down)">
                                      <p:cBhvr>
                                        <p:cTn id="89" dur="580">
                                          <p:stCondLst>
                                            <p:cond delay="0"/>
                                          </p:stCondLst>
                                        </p:cTn>
                                        <p:tgtEl>
                                          <p:spTgt spid="1123"/>
                                        </p:tgtEl>
                                      </p:cBhvr>
                                    </p:animEffect>
                                    <p:anim calcmode="lin" valueType="num">
                                      <p:cBhvr>
                                        <p:cTn id="90" dur="1822" tmFilter="0,0; 0.14,0.36; 0.43,0.73; 0.71,0.91; 1.0,1.0">
                                          <p:stCondLst>
                                            <p:cond delay="0"/>
                                          </p:stCondLst>
                                        </p:cTn>
                                        <p:tgtEl>
                                          <p:spTgt spid="112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2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2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2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23"/>
                                        </p:tgtEl>
                                        <p:attrNameLst>
                                          <p:attrName>ppt_y</p:attrName>
                                        </p:attrNameLst>
                                      </p:cBhvr>
                                      <p:tavLst>
                                        <p:tav tm="0" fmla="#ppt_y-sin(pi*$)/81">
                                          <p:val>
                                            <p:fltVal val="0"/>
                                          </p:val>
                                        </p:tav>
                                        <p:tav tm="100000">
                                          <p:val>
                                            <p:fltVal val="1"/>
                                          </p:val>
                                        </p:tav>
                                      </p:tavLst>
                                    </p:anim>
                                    <p:animScale>
                                      <p:cBhvr>
                                        <p:cTn id="95" dur="26">
                                          <p:stCondLst>
                                            <p:cond delay="650"/>
                                          </p:stCondLst>
                                        </p:cTn>
                                        <p:tgtEl>
                                          <p:spTgt spid="1123"/>
                                        </p:tgtEl>
                                      </p:cBhvr>
                                      <p:to x="100000" y="60000"/>
                                    </p:animScale>
                                    <p:animScale>
                                      <p:cBhvr>
                                        <p:cTn id="96" dur="166" decel="50000">
                                          <p:stCondLst>
                                            <p:cond delay="676"/>
                                          </p:stCondLst>
                                        </p:cTn>
                                        <p:tgtEl>
                                          <p:spTgt spid="1123"/>
                                        </p:tgtEl>
                                      </p:cBhvr>
                                      <p:to x="100000" y="100000"/>
                                    </p:animScale>
                                    <p:animScale>
                                      <p:cBhvr>
                                        <p:cTn id="97" dur="26">
                                          <p:stCondLst>
                                            <p:cond delay="1312"/>
                                          </p:stCondLst>
                                        </p:cTn>
                                        <p:tgtEl>
                                          <p:spTgt spid="1123"/>
                                        </p:tgtEl>
                                      </p:cBhvr>
                                      <p:to x="100000" y="80000"/>
                                    </p:animScale>
                                    <p:animScale>
                                      <p:cBhvr>
                                        <p:cTn id="98" dur="166" decel="50000">
                                          <p:stCondLst>
                                            <p:cond delay="1338"/>
                                          </p:stCondLst>
                                        </p:cTn>
                                        <p:tgtEl>
                                          <p:spTgt spid="1123"/>
                                        </p:tgtEl>
                                      </p:cBhvr>
                                      <p:to x="100000" y="100000"/>
                                    </p:animScale>
                                    <p:animScale>
                                      <p:cBhvr>
                                        <p:cTn id="99" dur="26">
                                          <p:stCondLst>
                                            <p:cond delay="1642"/>
                                          </p:stCondLst>
                                        </p:cTn>
                                        <p:tgtEl>
                                          <p:spTgt spid="1123"/>
                                        </p:tgtEl>
                                      </p:cBhvr>
                                      <p:to x="100000" y="90000"/>
                                    </p:animScale>
                                    <p:animScale>
                                      <p:cBhvr>
                                        <p:cTn id="100" dur="166" decel="50000">
                                          <p:stCondLst>
                                            <p:cond delay="1668"/>
                                          </p:stCondLst>
                                        </p:cTn>
                                        <p:tgtEl>
                                          <p:spTgt spid="1123"/>
                                        </p:tgtEl>
                                      </p:cBhvr>
                                      <p:to x="100000" y="100000"/>
                                    </p:animScale>
                                    <p:animScale>
                                      <p:cBhvr>
                                        <p:cTn id="101" dur="26">
                                          <p:stCondLst>
                                            <p:cond delay="1808"/>
                                          </p:stCondLst>
                                        </p:cTn>
                                        <p:tgtEl>
                                          <p:spTgt spid="1123"/>
                                        </p:tgtEl>
                                      </p:cBhvr>
                                      <p:to x="100000" y="95000"/>
                                    </p:animScale>
                                    <p:animScale>
                                      <p:cBhvr>
                                        <p:cTn id="102" dur="166" decel="50000">
                                          <p:stCondLst>
                                            <p:cond delay="1834"/>
                                          </p:stCondLst>
                                        </p:cTn>
                                        <p:tgtEl>
                                          <p:spTgt spid="1123"/>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001"/>
                                        </p:tgtEl>
                                        <p:attrNameLst>
                                          <p:attrName>style.visibility</p:attrName>
                                        </p:attrNameLst>
                                      </p:cBhvr>
                                      <p:to>
                                        <p:strVal val="visible"/>
                                      </p:to>
                                    </p:set>
                                    <p:animEffect transition="in" filter="wipe(down)">
                                      <p:cBhvr>
                                        <p:cTn id="105" dur="580">
                                          <p:stCondLst>
                                            <p:cond delay="0"/>
                                          </p:stCondLst>
                                        </p:cTn>
                                        <p:tgtEl>
                                          <p:spTgt spid="1001"/>
                                        </p:tgtEl>
                                      </p:cBhvr>
                                    </p:animEffect>
                                    <p:anim calcmode="lin" valueType="num">
                                      <p:cBhvr>
                                        <p:cTn id="106" dur="1822" tmFilter="0,0; 0.14,0.36; 0.43,0.73; 0.71,0.91; 1.0,1.0">
                                          <p:stCondLst>
                                            <p:cond delay="0"/>
                                          </p:stCondLst>
                                        </p:cTn>
                                        <p:tgtEl>
                                          <p:spTgt spid="100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00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00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00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001"/>
                                        </p:tgtEl>
                                        <p:attrNameLst>
                                          <p:attrName>ppt_y</p:attrName>
                                        </p:attrNameLst>
                                      </p:cBhvr>
                                      <p:tavLst>
                                        <p:tav tm="0" fmla="#ppt_y-sin(pi*$)/81">
                                          <p:val>
                                            <p:fltVal val="0"/>
                                          </p:val>
                                        </p:tav>
                                        <p:tav tm="100000">
                                          <p:val>
                                            <p:fltVal val="1"/>
                                          </p:val>
                                        </p:tav>
                                      </p:tavLst>
                                    </p:anim>
                                    <p:animScale>
                                      <p:cBhvr>
                                        <p:cTn id="111" dur="26">
                                          <p:stCondLst>
                                            <p:cond delay="650"/>
                                          </p:stCondLst>
                                        </p:cTn>
                                        <p:tgtEl>
                                          <p:spTgt spid="1001"/>
                                        </p:tgtEl>
                                      </p:cBhvr>
                                      <p:to x="100000" y="60000"/>
                                    </p:animScale>
                                    <p:animScale>
                                      <p:cBhvr>
                                        <p:cTn id="112" dur="166" decel="50000">
                                          <p:stCondLst>
                                            <p:cond delay="676"/>
                                          </p:stCondLst>
                                        </p:cTn>
                                        <p:tgtEl>
                                          <p:spTgt spid="1001"/>
                                        </p:tgtEl>
                                      </p:cBhvr>
                                      <p:to x="100000" y="100000"/>
                                    </p:animScale>
                                    <p:animScale>
                                      <p:cBhvr>
                                        <p:cTn id="113" dur="26">
                                          <p:stCondLst>
                                            <p:cond delay="1312"/>
                                          </p:stCondLst>
                                        </p:cTn>
                                        <p:tgtEl>
                                          <p:spTgt spid="1001"/>
                                        </p:tgtEl>
                                      </p:cBhvr>
                                      <p:to x="100000" y="80000"/>
                                    </p:animScale>
                                    <p:animScale>
                                      <p:cBhvr>
                                        <p:cTn id="114" dur="166" decel="50000">
                                          <p:stCondLst>
                                            <p:cond delay="1338"/>
                                          </p:stCondLst>
                                        </p:cTn>
                                        <p:tgtEl>
                                          <p:spTgt spid="1001"/>
                                        </p:tgtEl>
                                      </p:cBhvr>
                                      <p:to x="100000" y="100000"/>
                                    </p:animScale>
                                    <p:animScale>
                                      <p:cBhvr>
                                        <p:cTn id="115" dur="26">
                                          <p:stCondLst>
                                            <p:cond delay="1642"/>
                                          </p:stCondLst>
                                        </p:cTn>
                                        <p:tgtEl>
                                          <p:spTgt spid="1001"/>
                                        </p:tgtEl>
                                      </p:cBhvr>
                                      <p:to x="100000" y="90000"/>
                                    </p:animScale>
                                    <p:animScale>
                                      <p:cBhvr>
                                        <p:cTn id="116" dur="166" decel="50000">
                                          <p:stCondLst>
                                            <p:cond delay="1668"/>
                                          </p:stCondLst>
                                        </p:cTn>
                                        <p:tgtEl>
                                          <p:spTgt spid="1001"/>
                                        </p:tgtEl>
                                      </p:cBhvr>
                                      <p:to x="100000" y="100000"/>
                                    </p:animScale>
                                    <p:animScale>
                                      <p:cBhvr>
                                        <p:cTn id="117" dur="26">
                                          <p:stCondLst>
                                            <p:cond delay="1808"/>
                                          </p:stCondLst>
                                        </p:cTn>
                                        <p:tgtEl>
                                          <p:spTgt spid="1001"/>
                                        </p:tgtEl>
                                      </p:cBhvr>
                                      <p:to x="100000" y="95000"/>
                                    </p:animScale>
                                    <p:animScale>
                                      <p:cBhvr>
                                        <p:cTn id="118" dur="166" decel="50000">
                                          <p:stCondLst>
                                            <p:cond delay="1834"/>
                                          </p:stCondLst>
                                        </p:cTn>
                                        <p:tgtEl>
                                          <p:spTgt spid="1001"/>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024"/>
                                        </p:tgtEl>
                                        <p:attrNameLst>
                                          <p:attrName>style.visibility</p:attrName>
                                        </p:attrNameLst>
                                      </p:cBhvr>
                                      <p:to>
                                        <p:strVal val="visible"/>
                                      </p:to>
                                    </p:set>
                                    <p:animEffect transition="in" filter="wipe(down)">
                                      <p:cBhvr>
                                        <p:cTn id="121" dur="580">
                                          <p:stCondLst>
                                            <p:cond delay="0"/>
                                          </p:stCondLst>
                                        </p:cTn>
                                        <p:tgtEl>
                                          <p:spTgt spid="1024"/>
                                        </p:tgtEl>
                                      </p:cBhvr>
                                    </p:animEffect>
                                    <p:anim calcmode="lin" valueType="num">
                                      <p:cBhvr>
                                        <p:cTn id="122" dur="1822" tmFilter="0,0; 0.14,0.36; 0.43,0.73; 0.71,0.91; 1.0,1.0">
                                          <p:stCondLst>
                                            <p:cond delay="0"/>
                                          </p:stCondLst>
                                        </p:cTn>
                                        <p:tgtEl>
                                          <p:spTgt spid="1024"/>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024"/>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024"/>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024"/>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024"/>
                                        </p:tgtEl>
                                        <p:attrNameLst>
                                          <p:attrName>ppt_y</p:attrName>
                                        </p:attrNameLst>
                                      </p:cBhvr>
                                      <p:tavLst>
                                        <p:tav tm="0" fmla="#ppt_y-sin(pi*$)/81">
                                          <p:val>
                                            <p:fltVal val="0"/>
                                          </p:val>
                                        </p:tav>
                                        <p:tav tm="100000">
                                          <p:val>
                                            <p:fltVal val="1"/>
                                          </p:val>
                                        </p:tav>
                                      </p:tavLst>
                                    </p:anim>
                                    <p:animScale>
                                      <p:cBhvr>
                                        <p:cTn id="127" dur="26">
                                          <p:stCondLst>
                                            <p:cond delay="650"/>
                                          </p:stCondLst>
                                        </p:cTn>
                                        <p:tgtEl>
                                          <p:spTgt spid="1024"/>
                                        </p:tgtEl>
                                      </p:cBhvr>
                                      <p:to x="100000" y="60000"/>
                                    </p:animScale>
                                    <p:animScale>
                                      <p:cBhvr>
                                        <p:cTn id="128" dur="166" decel="50000">
                                          <p:stCondLst>
                                            <p:cond delay="676"/>
                                          </p:stCondLst>
                                        </p:cTn>
                                        <p:tgtEl>
                                          <p:spTgt spid="1024"/>
                                        </p:tgtEl>
                                      </p:cBhvr>
                                      <p:to x="100000" y="100000"/>
                                    </p:animScale>
                                    <p:animScale>
                                      <p:cBhvr>
                                        <p:cTn id="129" dur="26">
                                          <p:stCondLst>
                                            <p:cond delay="1312"/>
                                          </p:stCondLst>
                                        </p:cTn>
                                        <p:tgtEl>
                                          <p:spTgt spid="1024"/>
                                        </p:tgtEl>
                                      </p:cBhvr>
                                      <p:to x="100000" y="80000"/>
                                    </p:animScale>
                                    <p:animScale>
                                      <p:cBhvr>
                                        <p:cTn id="130" dur="166" decel="50000">
                                          <p:stCondLst>
                                            <p:cond delay="1338"/>
                                          </p:stCondLst>
                                        </p:cTn>
                                        <p:tgtEl>
                                          <p:spTgt spid="1024"/>
                                        </p:tgtEl>
                                      </p:cBhvr>
                                      <p:to x="100000" y="100000"/>
                                    </p:animScale>
                                    <p:animScale>
                                      <p:cBhvr>
                                        <p:cTn id="131" dur="26">
                                          <p:stCondLst>
                                            <p:cond delay="1642"/>
                                          </p:stCondLst>
                                        </p:cTn>
                                        <p:tgtEl>
                                          <p:spTgt spid="1024"/>
                                        </p:tgtEl>
                                      </p:cBhvr>
                                      <p:to x="100000" y="90000"/>
                                    </p:animScale>
                                    <p:animScale>
                                      <p:cBhvr>
                                        <p:cTn id="132" dur="166" decel="50000">
                                          <p:stCondLst>
                                            <p:cond delay="1668"/>
                                          </p:stCondLst>
                                        </p:cTn>
                                        <p:tgtEl>
                                          <p:spTgt spid="1024"/>
                                        </p:tgtEl>
                                      </p:cBhvr>
                                      <p:to x="100000" y="100000"/>
                                    </p:animScale>
                                    <p:animScale>
                                      <p:cBhvr>
                                        <p:cTn id="133" dur="26">
                                          <p:stCondLst>
                                            <p:cond delay="1808"/>
                                          </p:stCondLst>
                                        </p:cTn>
                                        <p:tgtEl>
                                          <p:spTgt spid="1024"/>
                                        </p:tgtEl>
                                      </p:cBhvr>
                                      <p:to x="100000" y="95000"/>
                                    </p:animScale>
                                    <p:animScale>
                                      <p:cBhvr>
                                        <p:cTn id="134" dur="166" decel="50000">
                                          <p:stCondLst>
                                            <p:cond delay="1834"/>
                                          </p:stCondLst>
                                        </p:cTn>
                                        <p:tgtEl>
                                          <p:spTgt spid="1024"/>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715"/>
                                        </p:tgtEl>
                                        <p:attrNameLst>
                                          <p:attrName>style.visibility</p:attrName>
                                        </p:attrNameLst>
                                      </p:cBhvr>
                                      <p:to>
                                        <p:strVal val="visible"/>
                                      </p:to>
                                    </p:set>
                                    <p:animEffect transition="in" filter="wipe(down)">
                                      <p:cBhvr>
                                        <p:cTn id="137" dur="580">
                                          <p:stCondLst>
                                            <p:cond delay="0"/>
                                          </p:stCondLst>
                                        </p:cTn>
                                        <p:tgtEl>
                                          <p:spTgt spid="715"/>
                                        </p:tgtEl>
                                      </p:cBhvr>
                                    </p:animEffect>
                                    <p:anim calcmode="lin" valueType="num">
                                      <p:cBhvr>
                                        <p:cTn id="138" dur="1822" tmFilter="0,0; 0.14,0.36; 0.43,0.73; 0.71,0.91; 1.0,1.0">
                                          <p:stCondLst>
                                            <p:cond delay="0"/>
                                          </p:stCondLst>
                                        </p:cTn>
                                        <p:tgtEl>
                                          <p:spTgt spid="715"/>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715"/>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715"/>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715"/>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715"/>
                                        </p:tgtEl>
                                        <p:attrNameLst>
                                          <p:attrName>ppt_y</p:attrName>
                                        </p:attrNameLst>
                                      </p:cBhvr>
                                      <p:tavLst>
                                        <p:tav tm="0" fmla="#ppt_y-sin(pi*$)/81">
                                          <p:val>
                                            <p:fltVal val="0"/>
                                          </p:val>
                                        </p:tav>
                                        <p:tav tm="100000">
                                          <p:val>
                                            <p:fltVal val="1"/>
                                          </p:val>
                                        </p:tav>
                                      </p:tavLst>
                                    </p:anim>
                                    <p:animScale>
                                      <p:cBhvr>
                                        <p:cTn id="143" dur="26">
                                          <p:stCondLst>
                                            <p:cond delay="650"/>
                                          </p:stCondLst>
                                        </p:cTn>
                                        <p:tgtEl>
                                          <p:spTgt spid="715"/>
                                        </p:tgtEl>
                                      </p:cBhvr>
                                      <p:to x="100000" y="60000"/>
                                    </p:animScale>
                                    <p:animScale>
                                      <p:cBhvr>
                                        <p:cTn id="144" dur="166" decel="50000">
                                          <p:stCondLst>
                                            <p:cond delay="676"/>
                                          </p:stCondLst>
                                        </p:cTn>
                                        <p:tgtEl>
                                          <p:spTgt spid="715"/>
                                        </p:tgtEl>
                                      </p:cBhvr>
                                      <p:to x="100000" y="100000"/>
                                    </p:animScale>
                                    <p:animScale>
                                      <p:cBhvr>
                                        <p:cTn id="145" dur="26">
                                          <p:stCondLst>
                                            <p:cond delay="1312"/>
                                          </p:stCondLst>
                                        </p:cTn>
                                        <p:tgtEl>
                                          <p:spTgt spid="715"/>
                                        </p:tgtEl>
                                      </p:cBhvr>
                                      <p:to x="100000" y="80000"/>
                                    </p:animScale>
                                    <p:animScale>
                                      <p:cBhvr>
                                        <p:cTn id="146" dur="166" decel="50000">
                                          <p:stCondLst>
                                            <p:cond delay="1338"/>
                                          </p:stCondLst>
                                        </p:cTn>
                                        <p:tgtEl>
                                          <p:spTgt spid="715"/>
                                        </p:tgtEl>
                                      </p:cBhvr>
                                      <p:to x="100000" y="100000"/>
                                    </p:animScale>
                                    <p:animScale>
                                      <p:cBhvr>
                                        <p:cTn id="147" dur="26">
                                          <p:stCondLst>
                                            <p:cond delay="1642"/>
                                          </p:stCondLst>
                                        </p:cTn>
                                        <p:tgtEl>
                                          <p:spTgt spid="715"/>
                                        </p:tgtEl>
                                      </p:cBhvr>
                                      <p:to x="100000" y="90000"/>
                                    </p:animScale>
                                    <p:animScale>
                                      <p:cBhvr>
                                        <p:cTn id="148" dur="166" decel="50000">
                                          <p:stCondLst>
                                            <p:cond delay="1668"/>
                                          </p:stCondLst>
                                        </p:cTn>
                                        <p:tgtEl>
                                          <p:spTgt spid="715"/>
                                        </p:tgtEl>
                                      </p:cBhvr>
                                      <p:to x="100000" y="100000"/>
                                    </p:animScale>
                                    <p:animScale>
                                      <p:cBhvr>
                                        <p:cTn id="149" dur="26">
                                          <p:stCondLst>
                                            <p:cond delay="1808"/>
                                          </p:stCondLst>
                                        </p:cTn>
                                        <p:tgtEl>
                                          <p:spTgt spid="715"/>
                                        </p:tgtEl>
                                      </p:cBhvr>
                                      <p:to x="100000" y="95000"/>
                                    </p:animScale>
                                    <p:animScale>
                                      <p:cBhvr>
                                        <p:cTn id="150" dur="166" decel="50000">
                                          <p:stCondLst>
                                            <p:cond delay="1834"/>
                                          </p:stCondLst>
                                        </p:cTn>
                                        <p:tgtEl>
                                          <p:spTgt spid="715"/>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767"/>
                                        </p:tgtEl>
                                        <p:attrNameLst>
                                          <p:attrName>style.visibility</p:attrName>
                                        </p:attrNameLst>
                                      </p:cBhvr>
                                      <p:to>
                                        <p:strVal val="visible"/>
                                      </p:to>
                                    </p:set>
                                    <p:animEffect transition="in" filter="wipe(down)">
                                      <p:cBhvr>
                                        <p:cTn id="153" dur="580">
                                          <p:stCondLst>
                                            <p:cond delay="0"/>
                                          </p:stCondLst>
                                        </p:cTn>
                                        <p:tgtEl>
                                          <p:spTgt spid="767"/>
                                        </p:tgtEl>
                                      </p:cBhvr>
                                    </p:animEffect>
                                    <p:anim calcmode="lin" valueType="num">
                                      <p:cBhvr>
                                        <p:cTn id="154"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59" dur="26">
                                          <p:stCondLst>
                                            <p:cond delay="650"/>
                                          </p:stCondLst>
                                        </p:cTn>
                                        <p:tgtEl>
                                          <p:spTgt spid="767"/>
                                        </p:tgtEl>
                                      </p:cBhvr>
                                      <p:to x="100000" y="60000"/>
                                    </p:animScale>
                                    <p:animScale>
                                      <p:cBhvr>
                                        <p:cTn id="160" dur="166" decel="50000">
                                          <p:stCondLst>
                                            <p:cond delay="676"/>
                                          </p:stCondLst>
                                        </p:cTn>
                                        <p:tgtEl>
                                          <p:spTgt spid="767"/>
                                        </p:tgtEl>
                                      </p:cBhvr>
                                      <p:to x="100000" y="100000"/>
                                    </p:animScale>
                                    <p:animScale>
                                      <p:cBhvr>
                                        <p:cTn id="161" dur="26">
                                          <p:stCondLst>
                                            <p:cond delay="1312"/>
                                          </p:stCondLst>
                                        </p:cTn>
                                        <p:tgtEl>
                                          <p:spTgt spid="767"/>
                                        </p:tgtEl>
                                      </p:cBhvr>
                                      <p:to x="100000" y="80000"/>
                                    </p:animScale>
                                    <p:animScale>
                                      <p:cBhvr>
                                        <p:cTn id="162" dur="166" decel="50000">
                                          <p:stCondLst>
                                            <p:cond delay="1338"/>
                                          </p:stCondLst>
                                        </p:cTn>
                                        <p:tgtEl>
                                          <p:spTgt spid="767"/>
                                        </p:tgtEl>
                                      </p:cBhvr>
                                      <p:to x="100000" y="100000"/>
                                    </p:animScale>
                                    <p:animScale>
                                      <p:cBhvr>
                                        <p:cTn id="163" dur="26">
                                          <p:stCondLst>
                                            <p:cond delay="1642"/>
                                          </p:stCondLst>
                                        </p:cTn>
                                        <p:tgtEl>
                                          <p:spTgt spid="767"/>
                                        </p:tgtEl>
                                      </p:cBhvr>
                                      <p:to x="100000" y="90000"/>
                                    </p:animScale>
                                    <p:animScale>
                                      <p:cBhvr>
                                        <p:cTn id="164" dur="166" decel="50000">
                                          <p:stCondLst>
                                            <p:cond delay="1668"/>
                                          </p:stCondLst>
                                        </p:cTn>
                                        <p:tgtEl>
                                          <p:spTgt spid="767"/>
                                        </p:tgtEl>
                                      </p:cBhvr>
                                      <p:to x="100000" y="100000"/>
                                    </p:animScale>
                                    <p:animScale>
                                      <p:cBhvr>
                                        <p:cTn id="165" dur="26">
                                          <p:stCondLst>
                                            <p:cond delay="1808"/>
                                          </p:stCondLst>
                                        </p:cTn>
                                        <p:tgtEl>
                                          <p:spTgt spid="767"/>
                                        </p:tgtEl>
                                      </p:cBhvr>
                                      <p:to x="100000" y="95000"/>
                                    </p:animScale>
                                    <p:animScale>
                                      <p:cBhvr>
                                        <p:cTn id="166" dur="166" decel="50000">
                                          <p:stCondLst>
                                            <p:cond delay="1834"/>
                                          </p:stCondLst>
                                        </p:cTn>
                                        <p:tgtEl>
                                          <p:spTgt spid="767"/>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wipe(down)">
                                      <p:cBhvr>
                                        <p:cTn id="169" dur="580">
                                          <p:stCondLst>
                                            <p:cond delay="0"/>
                                          </p:stCondLst>
                                        </p:cTn>
                                        <p:tgtEl>
                                          <p:spTgt spid="2"/>
                                        </p:tgtEl>
                                      </p:cBhvr>
                                    </p:animEffect>
                                    <p:anim calcmode="lin" valueType="num">
                                      <p:cBhvr>
                                        <p:cTn id="17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5" dur="26">
                                          <p:stCondLst>
                                            <p:cond delay="650"/>
                                          </p:stCondLst>
                                        </p:cTn>
                                        <p:tgtEl>
                                          <p:spTgt spid="2"/>
                                        </p:tgtEl>
                                      </p:cBhvr>
                                      <p:to x="100000" y="60000"/>
                                    </p:animScale>
                                    <p:animScale>
                                      <p:cBhvr>
                                        <p:cTn id="176" dur="166" decel="50000">
                                          <p:stCondLst>
                                            <p:cond delay="676"/>
                                          </p:stCondLst>
                                        </p:cTn>
                                        <p:tgtEl>
                                          <p:spTgt spid="2"/>
                                        </p:tgtEl>
                                      </p:cBhvr>
                                      <p:to x="100000" y="100000"/>
                                    </p:animScale>
                                    <p:animScale>
                                      <p:cBhvr>
                                        <p:cTn id="177" dur="26">
                                          <p:stCondLst>
                                            <p:cond delay="1312"/>
                                          </p:stCondLst>
                                        </p:cTn>
                                        <p:tgtEl>
                                          <p:spTgt spid="2"/>
                                        </p:tgtEl>
                                      </p:cBhvr>
                                      <p:to x="100000" y="80000"/>
                                    </p:animScale>
                                    <p:animScale>
                                      <p:cBhvr>
                                        <p:cTn id="178" dur="166" decel="50000">
                                          <p:stCondLst>
                                            <p:cond delay="1338"/>
                                          </p:stCondLst>
                                        </p:cTn>
                                        <p:tgtEl>
                                          <p:spTgt spid="2"/>
                                        </p:tgtEl>
                                      </p:cBhvr>
                                      <p:to x="100000" y="100000"/>
                                    </p:animScale>
                                    <p:animScale>
                                      <p:cBhvr>
                                        <p:cTn id="179" dur="26">
                                          <p:stCondLst>
                                            <p:cond delay="1642"/>
                                          </p:stCondLst>
                                        </p:cTn>
                                        <p:tgtEl>
                                          <p:spTgt spid="2"/>
                                        </p:tgtEl>
                                      </p:cBhvr>
                                      <p:to x="100000" y="90000"/>
                                    </p:animScale>
                                    <p:animScale>
                                      <p:cBhvr>
                                        <p:cTn id="180" dur="166" decel="50000">
                                          <p:stCondLst>
                                            <p:cond delay="1668"/>
                                          </p:stCondLst>
                                        </p:cTn>
                                        <p:tgtEl>
                                          <p:spTgt spid="2"/>
                                        </p:tgtEl>
                                      </p:cBhvr>
                                      <p:to x="100000" y="100000"/>
                                    </p:animScale>
                                    <p:animScale>
                                      <p:cBhvr>
                                        <p:cTn id="181" dur="26">
                                          <p:stCondLst>
                                            <p:cond delay="1808"/>
                                          </p:stCondLst>
                                        </p:cTn>
                                        <p:tgtEl>
                                          <p:spTgt spid="2"/>
                                        </p:tgtEl>
                                      </p:cBhvr>
                                      <p:to x="100000" y="95000"/>
                                    </p:animScale>
                                    <p:animScale>
                                      <p:cBhvr>
                                        <p:cTn id="182" dur="166" decel="50000">
                                          <p:stCondLst>
                                            <p:cond delay="1834"/>
                                          </p:stCondLst>
                                        </p:cTn>
                                        <p:tgtEl>
                                          <p:spTgt spid="2"/>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1057"/>
                                        </p:tgtEl>
                                        <p:attrNameLst>
                                          <p:attrName>style.visibility</p:attrName>
                                        </p:attrNameLst>
                                      </p:cBhvr>
                                      <p:to>
                                        <p:strVal val="visible"/>
                                      </p:to>
                                    </p:set>
                                    <p:animEffect transition="in" filter="wipe(down)">
                                      <p:cBhvr>
                                        <p:cTn id="187" dur="580">
                                          <p:stCondLst>
                                            <p:cond delay="0"/>
                                          </p:stCondLst>
                                        </p:cTn>
                                        <p:tgtEl>
                                          <p:spTgt spid="1057"/>
                                        </p:tgtEl>
                                      </p:cBhvr>
                                    </p:animEffect>
                                    <p:anim calcmode="lin" valueType="num">
                                      <p:cBhvr>
                                        <p:cTn id="188" dur="1822" tmFilter="0,0; 0.14,0.36; 0.43,0.73; 0.71,0.91; 1.0,1.0">
                                          <p:stCondLst>
                                            <p:cond delay="0"/>
                                          </p:stCondLst>
                                        </p:cTn>
                                        <p:tgtEl>
                                          <p:spTgt spid="1057"/>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057"/>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057"/>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057"/>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057"/>
                                        </p:tgtEl>
                                        <p:attrNameLst>
                                          <p:attrName>ppt_y</p:attrName>
                                        </p:attrNameLst>
                                      </p:cBhvr>
                                      <p:tavLst>
                                        <p:tav tm="0" fmla="#ppt_y-sin(pi*$)/81">
                                          <p:val>
                                            <p:fltVal val="0"/>
                                          </p:val>
                                        </p:tav>
                                        <p:tav tm="100000">
                                          <p:val>
                                            <p:fltVal val="1"/>
                                          </p:val>
                                        </p:tav>
                                      </p:tavLst>
                                    </p:anim>
                                    <p:animScale>
                                      <p:cBhvr>
                                        <p:cTn id="193" dur="26">
                                          <p:stCondLst>
                                            <p:cond delay="650"/>
                                          </p:stCondLst>
                                        </p:cTn>
                                        <p:tgtEl>
                                          <p:spTgt spid="1057"/>
                                        </p:tgtEl>
                                      </p:cBhvr>
                                      <p:to x="100000" y="60000"/>
                                    </p:animScale>
                                    <p:animScale>
                                      <p:cBhvr>
                                        <p:cTn id="194" dur="166" decel="50000">
                                          <p:stCondLst>
                                            <p:cond delay="676"/>
                                          </p:stCondLst>
                                        </p:cTn>
                                        <p:tgtEl>
                                          <p:spTgt spid="1057"/>
                                        </p:tgtEl>
                                      </p:cBhvr>
                                      <p:to x="100000" y="100000"/>
                                    </p:animScale>
                                    <p:animScale>
                                      <p:cBhvr>
                                        <p:cTn id="195" dur="26">
                                          <p:stCondLst>
                                            <p:cond delay="1312"/>
                                          </p:stCondLst>
                                        </p:cTn>
                                        <p:tgtEl>
                                          <p:spTgt spid="1057"/>
                                        </p:tgtEl>
                                      </p:cBhvr>
                                      <p:to x="100000" y="80000"/>
                                    </p:animScale>
                                    <p:animScale>
                                      <p:cBhvr>
                                        <p:cTn id="196" dur="166" decel="50000">
                                          <p:stCondLst>
                                            <p:cond delay="1338"/>
                                          </p:stCondLst>
                                        </p:cTn>
                                        <p:tgtEl>
                                          <p:spTgt spid="1057"/>
                                        </p:tgtEl>
                                      </p:cBhvr>
                                      <p:to x="100000" y="100000"/>
                                    </p:animScale>
                                    <p:animScale>
                                      <p:cBhvr>
                                        <p:cTn id="197" dur="26">
                                          <p:stCondLst>
                                            <p:cond delay="1642"/>
                                          </p:stCondLst>
                                        </p:cTn>
                                        <p:tgtEl>
                                          <p:spTgt spid="1057"/>
                                        </p:tgtEl>
                                      </p:cBhvr>
                                      <p:to x="100000" y="90000"/>
                                    </p:animScale>
                                    <p:animScale>
                                      <p:cBhvr>
                                        <p:cTn id="198" dur="166" decel="50000">
                                          <p:stCondLst>
                                            <p:cond delay="1668"/>
                                          </p:stCondLst>
                                        </p:cTn>
                                        <p:tgtEl>
                                          <p:spTgt spid="1057"/>
                                        </p:tgtEl>
                                      </p:cBhvr>
                                      <p:to x="100000" y="100000"/>
                                    </p:animScale>
                                    <p:animScale>
                                      <p:cBhvr>
                                        <p:cTn id="199" dur="26">
                                          <p:stCondLst>
                                            <p:cond delay="1808"/>
                                          </p:stCondLst>
                                        </p:cTn>
                                        <p:tgtEl>
                                          <p:spTgt spid="1057"/>
                                        </p:tgtEl>
                                      </p:cBhvr>
                                      <p:to x="100000" y="95000"/>
                                    </p:animScale>
                                    <p:animScale>
                                      <p:cBhvr>
                                        <p:cTn id="200" dur="166" decel="50000">
                                          <p:stCondLst>
                                            <p:cond delay="1834"/>
                                          </p:stCondLst>
                                        </p:cTn>
                                        <p:tgtEl>
                                          <p:spTgt spid="1057"/>
                                        </p:tgtEl>
                                      </p:cBhvr>
                                      <p:to x="100000" y="100000"/>
                                    </p:animScale>
                                  </p:childTnLst>
                                </p:cTn>
                              </p:par>
                              <p:par>
                                <p:cTn id="201" presetID="26" presetClass="entr" presetSubtype="0" fill="hold" nodeType="withEffect">
                                  <p:stCondLst>
                                    <p:cond delay="0"/>
                                  </p:stCondLst>
                                  <p:childTnLst>
                                    <p:set>
                                      <p:cBhvr>
                                        <p:cTn id="202" dur="1" fill="hold">
                                          <p:stCondLst>
                                            <p:cond delay="0"/>
                                          </p:stCondLst>
                                        </p:cTn>
                                        <p:tgtEl>
                                          <p:spTgt spid="1273"/>
                                        </p:tgtEl>
                                        <p:attrNameLst>
                                          <p:attrName>style.visibility</p:attrName>
                                        </p:attrNameLst>
                                      </p:cBhvr>
                                      <p:to>
                                        <p:strVal val="visible"/>
                                      </p:to>
                                    </p:set>
                                    <p:animEffect transition="in" filter="wipe(down)">
                                      <p:cBhvr>
                                        <p:cTn id="203" dur="580">
                                          <p:stCondLst>
                                            <p:cond delay="0"/>
                                          </p:stCondLst>
                                        </p:cTn>
                                        <p:tgtEl>
                                          <p:spTgt spid="1273"/>
                                        </p:tgtEl>
                                      </p:cBhvr>
                                    </p:animEffect>
                                    <p:anim calcmode="lin" valueType="num">
                                      <p:cBhvr>
                                        <p:cTn id="204" dur="1822" tmFilter="0,0; 0.14,0.36; 0.43,0.73; 0.71,0.91; 1.0,1.0">
                                          <p:stCondLst>
                                            <p:cond delay="0"/>
                                          </p:stCondLst>
                                        </p:cTn>
                                        <p:tgtEl>
                                          <p:spTgt spid="1273"/>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1273"/>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1273"/>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1273"/>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1273"/>
                                        </p:tgtEl>
                                        <p:attrNameLst>
                                          <p:attrName>ppt_y</p:attrName>
                                        </p:attrNameLst>
                                      </p:cBhvr>
                                      <p:tavLst>
                                        <p:tav tm="0" fmla="#ppt_y-sin(pi*$)/81">
                                          <p:val>
                                            <p:fltVal val="0"/>
                                          </p:val>
                                        </p:tav>
                                        <p:tav tm="100000">
                                          <p:val>
                                            <p:fltVal val="1"/>
                                          </p:val>
                                        </p:tav>
                                      </p:tavLst>
                                    </p:anim>
                                    <p:animScale>
                                      <p:cBhvr>
                                        <p:cTn id="209" dur="26">
                                          <p:stCondLst>
                                            <p:cond delay="650"/>
                                          </p:stCondLst>
                                        </p:cTn>
                                        <p:tgtEl>
                                          <p:spTgt spid="1273"/>
                                        </p:tgtEl>
                                      </p:cBhvr>
                                      <p:to x="100000" y="60000"/>
                                    </p:animScale>
                                    <p:animScale>
                                      <p:cBhvr>
                                        <p:cTn id="210" dur="166" decel="50000">
                                          <p:stCondLst>
                                            <p:cond delay="676"/>
                                          </p:stCondLst>
                                        </p:cTn>
                                        <p:tgtEl>
                                          <p:spTgt spid="1273"/>
                                        </p:tgtEl>
                                      </p:cBhvr>
                                      <p:to x="100000" y="100000"/>
                                    </p:animScale>
                                    <p:animScale>
                                      <p:cBhvr>
                                        <p:cTn id="211" dur="26">
                                          <p:stCondLst>
                                            <p:cond delay="1312"/>
                                          </p:stCondLst>
                                        </p:cTn>
                                        <p:tgtEl>
                                          <p:spTgt spid="1273"/>
                                        </p:tgtEl>
                                      </p:cBhvr>
                                      <p:to x="100000" y="80000"/>
                                    </p:animScale>
                                    <p:animScale>
                                      <p:cBhvr>
                                        <p:cTn id="212" dur="166" decel="50000">
                                          <p:stCondLst>
                                            <p:cond delay="1338"/>
                                          </p:stCondLst>
                                        </p:cTn>
                                        <p:tgtEl>
                                          <p:spTgt spid="1273"/>
                                        </p:tgtEl>
                                      </p:cBhvr>
                                      <p:to x="100000" y="100000"/>
                                    </p:animScale>
                                    <p:animScale>
                                      <p:cBhvr>
                                        <p:cTn id="213" dur="26">
                                          <p:stCondLst>
                                            <p:cond delay="1642"/>
                                          </p:stCondLst>
                                        </p:cTn>
                                        <p:tgtEl>
                                          <p:spTgt spid="1273"/>
                                        </p:tgtEl>
                                      </p:cBhvr>
                                      <p:to x="100000" y="90000"/>
                                    </p:animScale>
                                    <p:animScale>
                                      <p:cBhvr>
                                        <p:cTn id="214" dur="166" decel="50000">
                                          <p:stCondLst>
                                            <p:cond delay="1668"/>
                                          </p:stCondLst>
                                        </p:cTn>
                                        <p:tgtEl>
                                          <p:spTgt spid="1273"/>
                                        </p:tgtEl>
                                      </p:cBhvr>
                                      <p:to x="100000" y="100000"/>
                                    </p:animScale>
                                    <p:animScale>
                                      <p:cBhvr>
                                        <p:cTn id="215" dur="26">
                                          <p:stCondLst>
                                            <p:cond delay="1808"/>
                                          </p:stCondLst>
                                        </p:cTn>
                                        <p:tgtEl>
                                          <p:spTgt spid="1273"/>
                                        </p:tgtEl>
                                      </p:cBhvr>
                                      <p:to x="100000" y="95000"/>
                                    </p:animScale>
                                    <p:animScale>
                                      <p:cBhvr>
                                        <p:cTn id="216" dur="166" decel="50000">
                                          <p:stCondLst>
                                            <p:cond delay="1834"/>
                                          </p:stCondLst>
                                        </p:cTn>
                                        <p:tgtEl>
                                          <p:spTgt spid="1273"/>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1271"/>
                                        </p:tgtEl>
                                        <p:attrNameLst>
                                          <p:attrName>style.visibility</p:attrName>
                                        </p:attrNameLst>
                                      </p:cBhvr>
                                      <p:to>
                                        <p:strVal val="visible"/>
                                      </p:to>
                                    </p:set>
                                    <p:animEffect transition="in" filter="wipe(down)">
                                      <p:cBhvr>
                                        <p:cTn id="219" dur="580">
                                          <p:stCondLst>
                                            <p:cond delay="0"/>
                                          </p:stCondLst>
                                        </p:cTn>
                                        <p:tgtEl>
                                          <p:spTgt spid="1271"/>
                                        </p:tgtEl>
                                      </p:cBhvr>
                                    </p:animEffect>
                                    <p:anim calcmode="lin" valueType="num">
                                      <p:cBhvr>
                                        <p:cTn id="220" dur="1822" tmFilter="0,0; 0.14,0.36; 0.43,0.73; 0.71,0.91; 1.0,1.0">
                                          <p:stCondLst>
                                            <p:cond delay="0"/>
                                          </p:stCondLst>
                                        </p:cTn>
                                        <p:tgtEl>
                                          <p:spTgt spid="1271"/>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271"/>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271"/>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271"/>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271"/>
                                        </p:tgtEl>
                                        <p:attrNameLst>
                                          <p:attrName>ppt_y</p:attrName>
                                        </p:attrNameLst>
                                      </p:cBhvr>
                                      <p:tavLst>
                                        <p:tav tm="0" fmla="#ppt_y-sin(pi*$)/81">
                                          <p:val>
                                            <p:fltVal val="0"/>
                                          </p:val>
                                        </p:tav>
                                        <p:tav tm="100000">
                                          <p:val>
                                            <p:fltVal val="1"/>
                                          </p:val>
                                        </p:tav>
                                      </p:tavLst>
                                    </p:anim>
                                    <p:animScale>
                                      <p:cBhvr>
                                        <p:cTn id="225" dur="26">
                                          <p:stCondLst>
                                            <p:cond delay="650"/>
                                          </p:stCondLst>
                                        </p:cTn>
                                        <p:tgtEl>
                                          <p:spTgt spid="1271"/>
                                        </p:tgtEl>
                                      </p:cBhvr>
                                      <p:to x="100000" y="60000"/>
                                    </p:animScale>
                                    <p:animScale>
                                      <p:cBhvr>
                                        <p:cTn id="226" dur="166" decel="50000">
                                          <p:stCondLst>
                                            <p:cond delay="676"/>
                                          </p:stCondLst>
                                        </p:cTn>
                                        <p:tgtEl>
                                          <p:spTgt spid="1271"/>
                                        </p:tgtEl>
                                      </p:cBhvr>
                                      <p:to x="100000" y="100000"/>
                                    </p:animScale>
                                    <p:animScale>
                                      <p:cBhvr>
                                        <p:cTn id="227" dur="26">
                                          <p:stCondLst>
                                            <p:cond delay="1312"/>
                                          </p:stCondLst>
                                        </p:cTn>
                                        <p:tgtEl>
                                          <p:spTgt spid="1271"/>
                                        </p:tgtEl>
                                      </p:cBhvr>
                                      <p:to x="100000" y="80000"/>
                                    </p:animScale>
                                    <p:animScale>
                                      <p:cBhvr>
                                        <p:cTn id="228" dur="166" decel="50000">
                                          <p:stCondLst>
                                            <p:cond delay="1338"/>
                                          </p:stCondLst>
                                        </p:cTn>
                                        <p:tgtEl>
                                          <p:spTgt spid="1271"/>
                                        </p:tgtEl>
                                      </p:cBhvr>
                                      <p:to x="100000" y="100000"/>
                                    </p:animScale>
                                    <p:animScale>
                                      <p:cBhvr>
                                        <p:cTn id="229" dur="26">
                                          <p:stCondLst>
                                            <p:cond delay="1642"/>
                                          </p:stCondLst>
                                        </p:cTn>
                                        <p:tgtEl>
                                          <p:spTgt spid="1271"/>
                                        </p:tgtEl>
                                      </p:cBhvr>
                                      <p:to x="100000" y="90000"/>
                                    </p:animScale>
                                    <p:animScale>
                                      <p:cBhvr>
                                        <p:cTn id="230" dur="166" decel="50000">
                                          <p:stCondLst>
                                            <p:cond delay="1668"/>
                                          </p:stCondLst>
                                        </p:cTn>
                                        <p:tgtEl>
                                          <p:spTgt spid="1271"/>
                                        </p:tgtEl>
                                      </p:cBhvr>
                                      <p:to x="100000" y="100000"/>
                                    </p:animScale>
                                    <p:animScale>
                                      <p:cBhvr>
                                        <p:cTn id="231" dur="26">
                                          <p:stCondLst>
                                            <p:cond delay="1808"/>
                                          </p:stCondLst>
                                        </p:cTn>
                                        <p:tgtEl>
                                          <p:spTgt spid="1271"/>
                                        </p:tgtEl>
                                      </p:cBhvr>
                                      <p:to x="100000" y="95000"/>
                                    </p:animScale>
                                    <p:animScale>
                                      <p:cBhvr>
                                        <p:cTn id="232" dur="166" decel="50000">
                                          <p:stCondLst>
                                            <p:cond delay="1834"/>
                                          </p:stCondLst>
                                        </p:cTn>
                                        <p:tgtEl>
                                          <p:spTgt spid="1271"/>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834"/>
                                        </p:tgtEl>
                                        <p:attrNameLst>
                                          <p:attrName>style.visibility</p:attrName>
                                        </p:attrNameLst>
                                      </p:cBhvr>
                                      <p:to>
                                        <p:strVal val="visible"/>
                                      </p:to>
                                    </p:set>
                                    <p:animEffect transition="in" filter="wipe(down)">
                                      <p:cBhvr>
                                        <p:cTn id="235" dur="580">
                                          <p:stCondLst>
                                            <p:cond delay="0"/>
                                          </p:stCondLst>
                                        </p:cTn>
                                        <p:tgtEl>
                                          <p:spTgt spid="834"/>
                                        </p:tgtEl>
                                      </p:cBhvr>
                                    </p:animEffect>
                                    <p:anim calcmode="lin" valueType="num">
                                      <p:cBhvr>
                                        <p:cTn id="236" dur="1822" tmFilter="0,0; 0.14,0.36; 0.43,0.73; 0.71,0.91; 1.0,1.0">
                                          <p:stCondLst>
                                            <p:cond delay="0"/>
                                          </p:stCondLst>
                                        </p:cTn>
                                        <p:tgtEl>
                                          <p:spTgt spid="834"/>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834"/>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834"/>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834"/>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834"/>
                                        </p:tgtEl>
                                        <p:attrNameLst>
                                          <p:attrName>ppt_y</p:attrName>
                                        </p:attrNameLst>
                                      </p:cBhvr>
                                      <p:tavLst>
                                        <p:tav tm="0" fmla="#ppt_y-sin(pi*$)/81">
                                          <p:val>
                                            <p:fltVal val="0"/>
                                          </p:val>
                                        </p:tav>
                                        <p:tav tm="100000">
                                          <p:val>
                                            <p:fltVal val="1"/>
                                          </p:val>
                                        </p:tav>
                                      </p:tavLst>
                                    </p:anim>
                                    <p:animScale>
                                      <p:cBhvr>
                                        <p:cTn id="241" dur="26">
                                          <p:stCondLst>
                                            <p:cond delay="650"/>
                                          </p:stCondLst>
                                        </p:cTn>
                                        <p:tgtEl>
                                          <p:spTgt spid="834"/>
                                        </p:tgtEl>
                                      </p:cBhvr>
                                      <p:to x="100000" y="60000"/>
                                    </p:animScale>
                                    <p:animScale>
                                      <p:cBhvr>
                                        <p:cTn id="242" dur="166" decel="50000">
                                          <p:stCondLst>
                                            <p:cond delay="676"/>
                                          </p:stCondLst>
                                        </p:cTn>
                                        <p:tgtEl>
                                          <p:spTgt spid="834"/>
                                        </p:tgtEl>
                                      </p:cBhvr>
                                      <p:to x="100000" y="100000"/>
                                    </p:animScale>
                                    <p:animScale>
                                      <p:cBhvr>
                                        <p:cTn id="243" dur="26">
                                          <p:stCondLst>
                                            <p:cond delay="1312"/>
                                          </p:stCondLst>
                                        </p:cTn>
                                        <p:tgtEl>
                                          <p:spTgt spid="834"/>
                                        </p:tgtEl>
                                      </p:cBhvr>
                                      <p:to x="100000" y="80000"/>
                                    </p:animScale>
                                    <p:animScale>
                                      <p:cBhvr>
                                        <p:cTn id="244" dur="166" decel="50000">
                                          <p:stCondLst>
                                            <p:cond delay="1338"/>
                                          </p:stCondLst>
                                        </p:cTn>
                                        <p:tgtEl>
                                          <p:spTgt spid="834"/>
                                        </p:tgtEl>
                                      </p:cBhvr>
                                      <p:to x="100000" y="100000"/>
                                    </p:animScale>
                                    <p:animScale>
                                      <p:cBhvr>
                                        <p:cTn id="245" dur="26">
                                          <p:stCondLst>
                                            <p:cond delay="1642"/>
                                          </p:stCondLst>
                                        </p:cTn>
                                        <p:tgtEl>
                                          <p:spTgt spid="834"/>
                                        </p:tgtEl>
                                      </p:cBhvr>
                                      <p:to x="100000" y="90000"/>
                                    </p:animScale>
                                    <p:animScale>
                                      <p:cBhvr>
                                        <p:cTn id="246" dur="166" decel="50000">
                                          <p:stCondLst>
                                            <p:cond delay="1668"/>
                                          </p:stCondLst>
                                        </p:cTn>
                                        <p:tgtEl>
                                          <p:spTgt spid="834"/>
                                        </p:tgtEl>
                                      </p:cBhvr>
                                      <p:to x="100000" y="100000"/>
                                    </p:animScale>
                                    <p:animScale>
                                      <p:cBhvr>
                                        <p:cTn id="247" dur="26">
                                          <p:stCondLst>
                                            <p:cond delay="1808"/>
                                          </p:stCondLst>
                                        </p:cTn>
                                        <p:tgtEl>
                                          <p:spTgt spid="834"/>
                                        </p:tgtEl>
                                      </p:cBhvr>
                                      <p:to x="100000" y="95000"/>
                                    </p:animScale>
                                    <p:animScale>
                                      <p:cBhvr>
                                        <p:cTn id="248" dur="166" decel="50000">
                                          <p:stCondLst>
                                            <p:cond delay="1834"/>
                                          </p:stCondLst>
                                        </p:cTn>
                                        <p:tgtEl>
                                          <p:spTgt spid="8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Go Forth and Preach</a:t>
            </a:r>
          </a:p>
        </p:txBody>
      </p:sp>
      <p:sp>
        <p:nvSpPr>
          <p:cNvPr id="5" name="Rectangle 4"/>
          <p:cNvSpPr/>
          <p:nvPr/>
        </p:nvSpPr>
        <p:spPr>
          <a:xfrm>
            <a:off x="76198" y="6487406"/>
            <a:ext cx="7587343" cy="307777"/>
          </a:xfrm>
          <a:prstGeom prst="rect">
            <a:avLst/>
          </a:prstGeom>
        </p:spPr>
        <p:txBody>
          <a:bodyPr wrap="square">
            <a:spAutoFit/>
          </a:bodyPr>
          <a:lstStyle/>
          <a:p>
            <a:r>
              <a:rPr lang="en-US" sz="1400" dirty="0">
                <a:solidFill>
                  <a:schemeClr val="bg1"/>
                </a:solidFill>
              </a:rPr>
              <a:t>Matthew 10:6-13</a:t>
            </a:r>
          </a:p>
        </p:txBody>
      </p:sp>
      <p:sp>
        <p:nvSpPr>
          <p:cNvPr id="8" name="Rectangle 7"/>
          <p:cNvSpPr/>
          <p:nvPr/>
        </p:nvSpPr>
        <p:spPr>
          <a:xfrm>
            <a:off x="3773288" y="837254"/>
            <a:ext cx="5279572" cy="461665"/>
          </a:xfrm>
          <a:prstGeom prst="rect">
            <a:avLst/>
          </a:prstGeom>
        </p:spPr>
        <p:txBody>
          <a:bodyPr wrap="square">
            <a:spAutoFit/>
          </a:bodyPr>
          <a:lstStyle/>
          <a:p>
            <a:r>
              <a:rPr lang="en-US" sz="2400" i="1" dirty="0">
                <a:solidFill>
                  <a:schemeClr val="bg1"/>
                </a:solidFill>
              </a:rPr>
              <a:t>The Kingdom of Heaven is at Hand</a:t>
            </a:r>
          </a:p>
        </p:txBody>
      </p:sp>
      <p:sp>
        <p:nvSpPr>
          <p:cNvPr id="36" name="Freeform 35"/>
          <p:cNvSpPr/>
          <p:nvPr/>
        </p:nvSpPr>
        <p:spPr>
          <a:xfrm rot="5400000">
            <a:off x="5953681" y="-3458573"/>
            <a:ext cx="367614" cy="10381120"/>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p:cNvGrpSpPr/>
          <p:nvPr/>
        </p:nvGrpSpPr>
        <p:grpSpPr>
          <a:xfrm>
            <a:off x="352481" y="1491343"/>
            <a:ext cx="2753896" cy="3611765"/>
            <a:chOff x="352481" y="1491343"/>
            <a:chExt cx="2753896" cy="3611765"/>
          </a:xfrm>
        </p:grpSpPr>
        <p:grpSp>
          <p:nvGrpSpPr>
            <p:cNvPr id="1025" name="Group 1024"/>
            <p:cNvGrpSpPr/>
            <p:nvPr/>
          </p:nvGrpSpPr>
          <p:grpSpPr>
            <a:xfrm>
              <a:off x="1469571" y="1491343"/>
              <a:ext cx="642258" cy="2101174"/>
              <a:chOff x="1469571" y="1491343"/>
              <a:chExt cx="642258" cy="2101174"/>
            </a:xfrm>
          </p:grpSpPr>
          <p:sp>
            <p:nvSpPr>
              <p:cNvPr id="62" name="Freeform 61"/>
              <p:cNvSpPr/>
              <p:nvPr/>
            </p:nvSpPr>
            <p:spPr>
              <a:xfrm>
                <a:off x="1653236" y="1829031"/>
                <a:ext cx="156013" cy="1763486"/>
              </a:xfrm>
              <a:custGeom>
                <a:avLst/>
                <a:gdLst>
                  <a:gd name="connsiteX0" fmla="*/ 46543 w 156013"/>
                  <a:gd name="connsiteY0" fmla="*/ 0 h 1763486"/>
                  <a:gd name="connsiteX1" fmla="*/ 57428 w 156013"/>
                  <a:gd name="connsiteY1" fmla="*/ 163286 h 1763486"/>
                  <a:gd name="connsiteX2" fmla="*/ 68314 w 156013"/>
                  <a:gd name="connsiteY2" fmla="*/ 881743 h 1763486"/>
                  <a:gd name="connsiteX3" fmla="*/ 111857 w 156013"/>
                  <a:gd name="connsiteY3" fmla="*/ 925286 h 1763486"/>
                  <a:gd name="connsiteX4" fmla="*/ 144514 w 156013"/>
                  <a:gd name="connsiteY4" fmla="*/ 936171 h 1763486"/>
                  <a:gd name="connsiteX5" fmla="*/ 144514 w 156013"/>
                  <a:gd name="connsiteY5" fmla="*/ 870857 h 1763486"/>
                  <a:gd name="connsiteX6" fmla="*/ 111857 w 156013"/>
                  <a:gd name="connsiteY6" fmla="*/ 859971 h 1763486"/>
                  <a:gd name="connsiteX7" fmla="*/ 24771 w 156013"/>
                  <a:gd name="connsiteY7" fmla="*/ 870857 h 1763486"/>
                  <a:gd name="connsiteX8" fmla="*/ 3000 w 156013"/>
                  <a:gd name="connsiteY8" fmla="*/ 936171 h 1763486"/>
                  <a:gd name="connsiteX9" fmla="*/ 13886 w 156013"/>
                  <a:gd name="connsiteY9" fmla="*/ 1077686 h 1763486"/>
                  <a:gd name="connsiteX10" fmla="*/ 46543 w 156013"/>
                  <a:gd name="connsiteY10" fmla="*/ 1099457 h 1763486"/>
                  <a:gd name="connsiteX11" fmla="*/ 57428 w 156013"/>
                  <a:gd name="connsiteY11" fmla="*/ 1132114 h 1763486"/>
                  <a:gd name="connsiteX12" fmla="*/ 79200 w 156013"/>
                  <a:gd name="connsiteY12" fmla="*/ 1164771 h 1763486"/>
                  <a:gd name="connsiteX13" fmla="*/ 90086 w 156013"/>
                  <a:gd name="connsiteY13" fmla="*/ 1426029 h 1763486"/>
                  <a:gd name="connsiteX14" fmla="*/ 79200 w 156013"/>
                  <a:gd name="connsiteY14" fmla="*/ 1469571 h 1763486"/>
                  <a:gd name="connsiteX15" fmla="*/ 68314 w 156013"/>
                  <a:gd name="connsiteY15" fmla="*/ 1502229 h 1763486"/>
                  <a:gd name="connsiteX16" fmla="*/ 24771 w 156013"/>
                  <a:gd name="connsiteY16" fmla="*/ 1556657 h 1763486"/>
                  <a:gd name="connsiteX17" fmla="*/ 3000 w 156013"/>
                  <a:gd name="connsiteY17" fmla="*/ 1763486 h 176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3" h="1763486">
                    <a:moveTo>
                      <a:pt x="46543" y="0"/>
                    </a:moveTo>
                    <a:cubicBezTo>
                      <a:pt x="50171" y="54429"/>
                      <a:pt x="56082" y="108753"/>
                      <a:pt x="57428" y="163286"/>
                    </a:cubicBezTo>
                    <a:cubicBezTo>
                      <a:pt x="63340" y="402726"/>
                      <a:pt x="51249" y="642839"/>
                      <a:pt x="68314" y="881743"/>
                    </a:cubicBezTo>
                    <a:cubicBezTo>
                      <a:pt x="69776" y="902217"/>
                      <a:pt x="92384" y="918795"/>
                      <a:pt x="111857" y="925286"/>
                    </a:cubicBezTo>
                    <a:lnTo>
                      <a:pt x="144514" y="936171"/>
                    </a:lnTo>
                    <a:cubicBezTo>
                      <a:pt x="151772" y="914399"/>
                      <a:pt x="166286" y="892629"/>
                      <a:pt x="144514" y="870857"/>
                    </a:cubicBezTo>
                    <a:cubicBezTo>
                      <a:pt x="136400" y="862743"/>
                      <a:pt x="122743" y="863600"/>
                      <a:pt x="111857" y="859971"/>
                    </a:cubicBezTo>
                    <a:cubicBezTo>
                      <a:pt x="82828" y="863600"/>
                      <a:pt x="48737" y="854081"/>
                      <a:pt x="24771" y="870857"/>
                    </a:cubicBezTo>
                    <a:cubicBezTo>
                      <a:pt x="5970" y="884017"/>
                      <a:pt x="3000" y="936171"/>
                      <a:pt x="3000" y="936171"/>
                    </a:cubicBezTo>
                    <a:cubicBezTo>
                      <a:pt x="6629" y="983343"/>
                      <a:pt x="1696" y="1031972"/>
                      <a:pt x="13886" y="1077686"/>
                    </a:cubicBezTo>
                    <a:cubicBezTo>
                      <a:pt x="17257" y="1090327"/>
                      <a:pt x="38370" y="1089241"/>
                      <a:pt x="46543" y="1099457"/>
                    </a:cubicBezTo>
                    <a:cubicBezTo>
                      <a:pt x="53711" y="1108417"/>
                      <a:pt x="52296" y="1121851"/>
                      <a:pt x="57428" y="1132114"/>
                    </a:cubicBezTo>
                    <a:cubicBezTo>
                      <a:pt x="63279" y="1143816"/>
                      <a:pt x="71943" y="1153885"/>
                      <a:pt x="79200" y="1164771"/>
                    </a:cubicBezTo>
                    <a:cubicBezTo>
                      <a:pt x="119524" y="1285745"/>
                      <a:pt x="108324" y="1225412"/>
                      <a:pt x="90086" y="1426029"/>
                    </a:cubicBezTo>
                    <a:cubicBezTo>
                      <a:pt x="88732" y="1440928"/>
                      <a:pt x="83310" y="1455186"/>
                      <a:pt x="79200" y="1469571"/>
                    </a:cubicBezTo>
                    <a:cubicBezTo>
                      <a:pt x="76048" y="1480604"/>
                      <a:pt x="73446" y="1491966"/>
                      <a:pt x="68314" y="1502229"/>
                    </a:cubicBezTo>
                    <a:cubicBezTo>
                      <a:pt x="54581" y="1529695"/>
                      <a:pt x="45022" y="1536406"/>
                      <a:pt x="24771" y="1556657"/>
                    </a:cubicBezTo>
                    <a:cubicBezTo>
                      <a:pt x="-11917" y="1666722"/>
                      <a:pt x="3000" y="1599022"/>
                      <a:pt x="3000" y="176348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469571" y="1491343"/>
                <a:ext cx="642258" cy="381745"/>
              </a:xfrm>
              <a:custGeom>
                <a:avLst/>
                <a:gdLst>
                  <a:gd name="connsiteX0" fmla="*/ 195943 w 642258"/>
                  <a:gd name="connsiteY0" fmla="*/ 348343 h 381745"/>
                  <a:gd name="connsiteX1" fmla="*/ 217715 w 642258"/>
                  <a:gd name="connsiteY1" fmla="*/ 174171 h 381745"/>
                  <a:gd name="connsiteX2" fmla="*/ 293915 w 642258"/>
                  <a:gd name="connsiteY2" fmla="*/ 185057 h 381745"/>
                  <a:gd name="connsiteX3" fmla="*/ 315686 w 642258"/>
                  <a:gd name="connsiteY3" fmla="*/ 250371 h 381745"/>
                  <a:gd name="connsiteX4" fmla="*/ 304800 w 642258"/>
                  <a:gd name="connsiteY4" fmla="*/ 359228 h 381745"/>
                  <a:gd name="connsiteX5" fmla="*/ 228600 w 642258"/>
                  <a:gd name="connsiteY5" fmla="*/ 315686 h 381745"/>
                  <a:gd name="connsiteX6" fmla="*/ 217715 w 642258"/>
                  <a:gd name="connsiteY6" fmla="*/ 152400 h 381745"/>
                  <a:gd name="connsiteX7" fmla="*/ 195943 w 642258"/>
                  <a:gd name="connsiteY7" fmla="*/ 87086 h 381745"/>
                  <a:gd name="connsiteX8" fmla="*/ 174172 w 642258"/>
                  <a:gd name="connsiteY8" fmla="*/ 65314 h 381745"/>
                  <a:gd name="connsiteX9" fmla="*/ 97972 w 642258"/>
                  <a:gd name="connsiteY9" fmla="*/ 10886 h 381745"/>
                  <a:gd name="connsiteX10" fmla="*/ 65315 w 642258"/>
                  <a:gd name="connsiteY10" fmla="*/ 0 h 381745"/>
                  <a:gd name="connsiteX11" fmla="*/ 10886 w 642258"/>
                  <a:gd name="connsiteY11" fmla="*/ 32657 h 381745"/>
                  <a:gd name="connsiteX12" fmla="*/ 0 w 642258"/>
                  <a:gd name="connsiteY12" fmla="*/ 65314 h 381745"/>
                  <a:gd name="connsiteX13" fmla="*/ 10886 w 642258"/>
                  <a:gd name="connsiteY13" fmla="*/ 163286 h 381745"/>
                  <a:gd name="connsiteX14" fmla="*/ 65315 w 642258"/>
                  <a:gd name="connsiteY14" fmla="*/ 206828 h 381745"/>
                  <a:gd name="connsiteX15" fmla="*/ 337458 w 642258"/>
                  <a:gd name="connsiteY15" fmla="*/ 239486 h 381745"/>
                  <a:gd name="connsiteX16" fmla="*/ 609600 w 642258"/>
                  <a:gd name="connsiteY16" fmla="*/ 239486 h 381745"/>
                  <a:gd name="connsiteX17" fmla="*/ 642258 w 642258"/>
                  <a:gd name="connsiteY17" fmla="*/ 174171 h 381745"/>
                  <a:gd name="connsiteX18" fmla="*/ 631372 w 642258"/>
                  <a:gd name="connsiteY18" fmla="*/ 141514 h 381745"/>
                  <a:gd name="connsiteX19" fmla="*/ 587829 w 642258"/>
                  <a:gd name="connsiteY19" fmla="*/ 130628 h 381745"/>
                  <a:gd name="connsiteX20" fmla="*/ 555172 w 642258"/>
                  <a:gd name="connsiteY20" fmla="*/ 119743 h 381745"/>
                  <a:gd name="connsiteX21" fmla="*/ 446315 w 642258"/>
                  <a:gd name="connsiteY21" fmla="*/ 130628 h 381745"/>
                  <a:gd name="connsiteX22" fmla="*/ 413658 w 642258"/>
                  <a:gd name="connsiteY22" fmla="*/ 152400 h 381745"/>
                  <a:gd name="connsiteX23" fmla="*/ 370115 w 642258"/>
                  <a:gd name="connsiteY23" fmla="*/ 195943 h 381745"/>
                  <a:gd name="connsiteX24" fmla="*/ 326572 w 642258"/>
                  <a:gd name="connsiteY24" fmla="*/ 228600 h 3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258" h="381745">
                    <a:moveTo>
                      <a:pt x="195943" y="348343"/>
                    </a:moveTo>
                    <a:cubicBezTo>
                      <a:pt x="203200" y="290286"/>
                      <a:pt x="187612" y="224342"/>
                      <a:pt x="217715" y="174171"/>
                    </a:cubicBezTo>
                    <a:cubicBezTo>
                      <a:pt x="230916" y="152170"/>
                      <a:pt x="273662" y="169305"/>
                      <a:pt x="293915" y="185057"/>
                    </a:cubicBezTo>
                    <a:cubicBezTo>
                      <a:pt x="312030" y="199146"/>
                      <a:pt x="315686" y="250371"/>
                      <a:pt x="315686" y="250371"/>
                    </a:cubicBezTo>
                    <a:cubicBezTo>
                      <a:pt x="312057" y="286657"/>
                      <a:pt x="327188" y="330443"/>
                      <a:pt x="304800" y="359228"/>
                    </a:cubicBezTo>
                    <a:cubicBezTo>
                      <a:pt x="254138" y="424365"/>
                      <a:pt x="232964" y="328779"/>
                      <a:pt x="228600" y="315686"/>
                    </a:cubicBezTo>
                    <a:cubicBezTo>
                      <a:pt x="224972" y="261257"/>
                      <a:pt x="225429" y="206401"/>
                      <a:pt x="217715" y="152400"/>
                    </a:cubicBezTo>
                    <a:cubicBezTo>
                      <a:pt x="214470" y="129682"/>
                      <a:pt x="212170" y="103314"/>
                      <a:pt x="195943" y="87086"/>
                    </a:cubicBezTo>
                    <a:lnTo>
                      <a:pt x="174172" y="65314"/>
                    </a:lnTo>
                    <a:cubicBezTo>
                      <a:pt x="156029" y="10886"/>
                      <a:pt x="174172" y="36286"/>
                      <a:pt x="97972" y="10886"/>
                    </a:cubicBezTo>
                    <a:lnTo>
                      <a:pt x="65315" y="0"/>
                    </a:lnTo>
                    <a:cubicBezTo>
                      <a:pt x="39629" y="8562"/>
                      <a:pt x="25828" y="7754"/>
                      <a:pt x="10886" y="32657"/>
                    </a:cubicBezTo>
                    <a:cubicBezTo>
                      <a:pt x="4982" y="42496"/>
                      <a:pt x="3629" y="54428"/>
                      <a:pt x="0" y="65314"/>
                    </a:cubicBezTo>
                    <a:cubicBezTo>
                      <a:pt x="3629" y="97971"/>
                      <a:pt x="2240" y="131586"/>
                      <a:pt x="10886" y="163286"/>
                    </a:cubicBezTo>
                    <a:cubicBezTo>
                      <a:pt x="14006" y="174725"/>
                      <a:pt x="59688" y="204327"/>
                      <a:pt x="65315" y="206828"/>
                    </a:cubicBezTo>
                    <a:cubicBezTo>
                      <a:pt x="159032" y="248480"/>
                      <a:pt x="219299" y="233267"/>
                      <a:pt x="337458" y="239486"/>
                    </a:cubicBezTo>
                    <a:cubicBezTo>
                      <a:pt x="439993" y="252302"/>
                      <a:pt x="492218" y="264198"/>
                      <a:pt x="609600" y="239486"/>
                    </a:cubicBezTo>
                    <a:cubicBezTo>
                      <a:pt x="624730" y="236301"/>
                      <a:pt x="638642" y="185018"/>
                      <a:pt x="642258" y="174171"/>
                    </a:cubicBezTo>
                    <a:cubicBezTo>
                      <a:pt x="638629" y="163285"/>
                      <a:pt x="640332" y="148682"/>
                      <a:pt x="631372" y="141514"/>
                    </a:cubicBezTo>
                    <a:cubicBezTo>
                      <a:pt x="619689" y="132168"/>
                      <a:pt x="602214" y="134738"/>
                      <a:pt x="587829" y="130628"/>
                    </a:cubicBezTo>
                    <a:cubicBezTo>
                      <a:pt x="576796" y="127476"/>
                      <a:pt x="566058" y="123371"/>
                      <a:pt x="555172" y="119743"/>
                    </a:cubicBezTo>
                    <a:cubicBezTo>
                      <a:pt x="518886" y="123371"/>
                      <a:pt x="481848" y="122428"/>
                      <a:pt x="446315" y="130628"/>
                    </a:cubicBezTo>
                    <a:cubicBezTo>
                      <a:pt x="433567" y="133570"/>
                      <a:pt x="423591" y="143886"/>
                      <a:pt x="413658" y="152400"/>
                    </a:cubicBezTo>
                    <a:cubicBezTo>
                      <a:pt x="398073" y="165758"/>
                      <a:pt x="387194" y="184557"/>
                      <a:pt x="370115" y="195943"/>
                    </a:cubicBezTo>
                    <a:cubicBezTo>
                      <a:pt x="333188" y="220561"/>
                      <a:pt x="346709" y="208463"/>
                      <a:pt x="326572" y="2286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52481" y="3346199"/>
              <a:ext cx="2753896" cy="1756909"/>
              <a:chOff x="290926" y="3076348"/>
              <a:chExt cx="2753896" cy="1756909"/>
            </a:xfrm>
          </p:grpSpPr>
          <p:sp>
            <p:nvSpPr>
              <p:cNvPr id="3" name="Cloud 2"/>
              <p:cNvSpPr/>
              <p:nvPr/>
            </p:nvSpPr>
            <p:spPr>
              <a:xfrm>
                <a:off x="290926" y="3485730"/>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9688" y="3837634"/>
                <a:ext cx="2395134" cy="707886"/>
              </a:xfrm>
              <a:prstGeom prst="rect">
                <a:avLst/>
              </a:prstGeom>
            </p:spPr>
            <p:txBody>
              <a:bodyPr wrap="square">
                <a:spAutoFit/>
              </a:bodyPr>
              <a:lstStyle/>
              <a:p>
                <a:r>
                  <a:rPr lang="en-US" sz="2000" dirty="0"/>
                  <a:t>Go to the lost sheep of Israel (the Jews)</a:t>
                </a:r>
              </a:p>
            </p:txBody>
          </p:sp>
          <p:grpSp>
            <p:nvGrpSpPr>
              <p:cNvPr id="11" name="Group 10"/>
              <p:cNvGrpSpPr/>
              <p:nvPr/>
            </p:nvGrpSpPr>
            <p:grpSpPr>
              <a:xfrm>
                <a:off x="503869" y="3076348"/>
                <a:ext cx="1084961" cy="812962"/>
                <a:chOff x="3468098" y="4356424"/>
                <a:chExt cx="2312313" cy="1732618"/>
              </a:xfrm>
            </p:grpSpPr>
            <p:sp>
              <p:nvSpPr>
                <p:cNvPr id="12" name="Trapezoid 11"/>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468098" y="4356424"/>
                  <a:ext cx="1159080" cy="1168437"/>
                  <a:chOff x="4284932" y="881260"/>
                  <a:chExt cx="1159080" cy="1168437"/>
                </a:xfrm>
              </p:grpSpPr>
              <p:grpSp>
                <p:nvGrpSpPr>
                  <p:cNvPr id="19" name="Group 18"/>
                  <p:cNvGrpSpPr/>
                  <p:nvPr/>
                </p:nvGrpSpPr>
                <p:grpSpPr>
                  <a:xfrm rot="2406796" flipH="1">
                    <a:off x="5182014" y="1035478"/>
                    <a:ext cx="261998" cy="327183"/>
                    <a:chOff x="3672310" y="4939414"/>
                    <a:chExt cx="327111" cy="340655"/>
                  </a:xfrm>
                </p:grpSpPr>
                <p:sp>
                  <p:nvSpPr>
                    <p:cNvPr id="32" name="Flowchart: Delay 31"/>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9193204">
                    <a:off x="4284932" y="1009735"/>
                    <a:ext cx="261998" cy="327183"/>
                    <a:chOff x="3672310" y="4939414"/>
                    <a:chExt cx="327111" cy="340655"/>
                  </a:xfrm>
                </p:grpSpPr>
                <p:sp>
                  <p:nvSpPr>
                    <p:cNvPr id="30" name="Flowchart: Delay 2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ardrop 20"/>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e 22"/>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508619" y="1370505"/>
                    <a:ext cx="230546" cy="286299"/>
                    <a:chOff x="3952826" y="5337540"/>
                    <a:chExt cx="135603" cy="151910"/>
                  </a:xfrm>
                </p:grpSpPr>
                <p:sp>
                  <p:nvSpPr>
                    <p:cNvPr id="28" name="Oval 27"/>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05922" y="1359834"/>
                    <a:ext cx="230546" cy="286299"/>
                    <a:chOff x="4133631" y="5337540"/>
                    <a:chExt cx="135603" cy="151910"/>
                  </a:xfrm>
                </p:grpSpPr>
                <p:sp>
                  <p:nvSpPr>
                    <p:cNvPr id="26" name="Oval 25"/>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p:cNvGrpSpPr/>
              <p:nvPr/>
            </p:nvGrpSpPr>
            <p:grpSpPr>
              <a:xfrm flipH="1">
                <a:off x="1571135" y="3076348"/>
                <a:ext cx="1084961" cy="812962"/>
                <a:chOff x="3468098" y="4356424"/>
                <a:chExt cx="2312313" cy="1732618"/>
              </a:xfrm>
            </p:grpSpPr>
            <p:sp>
              <p:nvSpPr>
                <p:cNvPr id="40" name="Trapezoid 39"/>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468098" y="4356424"/>
                  <a:ext cx="1159080" cy="1168437"/>
                  <a:chOff x="4284932" y="881260"/>
                  <a:chExt cx="1159080" cy="1168437"/>
                </a:xfrm>
              </p:grpSpPr>
              <p:grpSp>
                <p:nvGrpSpPr>
                  <p:cNvPr id="47" name="Group 46"/>
                  <p:cNvGrpSpPr/>
                  <p:nvPr/>
                </p:nvGrpSpPr>
                <p:grpSpPr>
                  <a:xfrm rot="2406796" flipH="1">
                    <a:off x="5182014" y="1035478"/>
                    <a:ext cx="261998" cy="327183"/>
                    <a:chOff x="3672310" y="4939414"/>
                    <a:chExt cx="327111" cy="340655"/>
                  </a:xfrm>
                </p:grpSpPr>
                <p:sp>
                  <p:nvSpPr>
                    <p:cNvPr id="60" name="Flowchart: Delay 5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9193204">
                    <a:off x="4284932" y="1009735"/>
                    <a:ext cx="261998" cy="327183"/>
                    <a:chOff x="3672310" y="4939414"/>
                    <a:chExt cx="327111" cy="340655"/>
                  </a:xfrm>
                </p:grpSpPr>
                <p:sp>
                  <p:nvSpPr>
                    <p:cNvPr id="58" name="Flowchart: Delay 57"/>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ardrop 48"/>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ie 50"/>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1"/>
                  <p:cNvGrpSpPr/>
                  <p:nvPr/>
                </p:nvGrpSpPr>
                <p:grpSpPr>
                  <a:xfrm>
                    <a:off x="4508619" y="1370505"/>
                    <a:ext cx="230546" cy="286299"/>
                    <a:chOff x="3952826" y="5337540"/>
                    <a:chExt cx="135603" cy="151910"/>
                  </a:xfrm>
                </p:grpSpPr>
                <p:sp>
                  <p:nvSpPr>
                    <p:cNvPr id="56" name="Oval 55"/>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005922" y="1359834"/>
                    <a:ext cx="230546" cy="286299"/>
                    <a:chOff x="4133631" y="5337540"/>
                    <a:chExt cx="135603" cy="151910"/>
                  </a:xfrm>
                </p:grpSpPr>
                <p:sp>
                  <p:nvSpPr>
                    <p:cNvPr id="54" name="Oval 53"/>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32" name="Group 1031"/>
          <p:cNvGrpSpPr/>
          <p:nvPr/>
        </p:nvGrpSpPr>
        <p:grpSpPr>
          <a:xfrm>
            <a:off x="3081844" y="1505795"/>
            <a:ext cx="2836262" cy="2661129"/>
            <a:chOff x="3081844" y="1505795"/>
            <a:chExt cx="2836262" cy="2661129"/>
          </a:xfrm>
        </p:grpSpPr>
        <p:grpSp>
          <p:nvGrpSpPr>
            <p:cNvPr id="116" name="Group 115"/>
            <p:cNvGrpSpPr/>
            <p:nvPr/>
          </p:nvGrpSpPr>
          <p:grpSpPr>
            <a:xfrm>
              <a:off x="4179743" y="1505795"/>
              <a:ext cx="642258" cy="2101174"/>
              <a:chOff x="1469571" y="1491343"/>
              <a:chExt cx="642258" cy="2101174"/>
            </a:xfrm>
          </p:grpSpPr>
          <p:sp>
            <p:nvSpPr>
              <p:cNvPr id="117" name="Freeform 116"/>
              <p:cNvSpPr/>
              <p:nvPr/>
            </p:nvSpPr>
            <p:spPr>
              <a:xfrm>
                <a:off x="1653236" y="1829031"/>
                <a:ext cx="156013" cy="1763486"/>
              </a:xfrm>
              <a:custGeom>
                <a:avLst/>
                <a:gdLst>
                  <a:gd name="connsiteX0" fmla="*/ 46543 w 156013"/>
                  <a:gd name="connsiteY0" fmla="*/ 0 h 1763486"/>
                  <a:gd name="connsiteX1" fmla="*/ 57428 w 156013"/>
                  <a:gd name="connsiteY1" fmla="*/ 163286 h 1763486"/>
                  <a:gd name="connsiteX2" fmla="*/ 68314 w 156013"/>
                  <a:gd name="connsiteY2" fmla="*/ 881743 h 1763486"/>
                  <a:gd name="connsiteX3" fmla="*/ 111857 w 156013"/>
                  <a:gd name="connsiteY3" fmla="*/ 925286 h 1763486"/>
                  <a:gd name="connsiteX4" fmla="*/ 144514 w 156013"/>
                  <a:gd name="connsiteY4" fmla="*/ 936171 h 1763486"/>
                  <a:gd name="connsiteX5" fmla="*/ 144514 w 156013"/>
                  <a:gd name="connsiteY5" fmla="*/ 870857 h 1763486"/>
                  <a:gd name="connsiteX6" fmla="*/ 111857 w 156013"/>
                  <a:gd name="connsiteY6" fmla="*/ 859971 h 1763486"/>
                  <a:gd name="connsiteX7" fmla="*/ 24771 w 156013"/>
                  <a:gd name="connsiteY7" fmla="*/ 870857 h 1763486"/>
                  <a:gd name="connsiteX8" fmla="*/ 3000 w 156013"/>
                  <a:gd name="connsiteY8" fmla="*/ 936171 h 1763486"/>
                  <a:gd name="connsiteX9" fmla="*/ 13886 w 156013"/>
                  <a:gd name="connsiteY9" fmla="*/ 1077686 h 1763486"/>
                  <a:gd name="connsiteX10" fmla="*/ 46543 w 156013"/>
                  <a:gd name="connsiteY10" fmla="*/ 1099457 h 1763486"/>
                  <a:gd name="connsiteX11" fmla="*/ 57428 w 156013"/>
                  <a:gd name="connsiteY11" fmla="*/ 1132114 h 1763486"/>
                  <a:gd name="connsiteX12" fmla="*/ 79200 w 156013"/>
                  <a:gd name="connsiteY12" fmla="*/ 1164771 h 1763486"/>
                  <a:gd name="connsiteX13" fmla="*/ 90086 w 156013"/>
                  <a:gd name="connsiteY13" fmla="*/ 1426029 h 1763486"/>
                  <a:gd name="connsiteX14" fmla="*/ 79200 w 156013"/>
                  <a:gd name="connsiteY14" fmla="*/ 1469571 h 1763486"/>
                  <a:gd name="connsiteX15" fmla="*/ 68314 w 156013"/>
                  <a:gd name="connsiteY15" fmla="*/ 1502229 h 1763486"/>
                  <a:gd name="connsiteX16" fmla="*/ 24771 w 156013"/>
                  <a:gd name="connsiteY16" fmla="*/ 1556657 h 1763486"/>
                  <a:gd name="connsiteX17" fmla="*/ 3000 w 156013"/>
                  <a:gd name="connsiteY17" fmla="*/ 1763486 h 176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3" h="1763486">
                    <a:moveTo>
                      <a:pt x="46543" y="0"/>
                    </a:moveTo>
                    <a:cubicBezTo>
                      <a:pt x="50171" y="54429"/>
                      <a:pt x="56082" y="108753"/>
                      <a:pt x="57428" y="163286"/>
                    </a:cubicBezTo>
                    <a:cubicBezTo>
                      <a:pt x="63340" y="402726"/>
                      <a:pt x="51249" y="642839"/>
                      <a:pt x="68314" y="881743"/>
                    </a:cubicBezTo>
                    <a:cubicBezTo>
                      <a:pt x="69776" y="902217"/>
                      <a:pt x="92384" y="918795"/>
                      <a:pt x="111857" y="925286"/>
                    </a:cubicBezTo>
                    <a:lnTo>
                      <a:pt x="144514" y="936171"/>
                    </a:lnTo>
                    <a:cubicBezTo>
                      <a:pt x="151772" y="914399"/>
                      <a:pt x="166286" y="892629"/>
                      <a:pt x="144514" y="870857"/>
                    </a:cubicBezTo>
                    <a:cubicBezTo>
                      <a:pt x="136400" y="862743"/>
                      <a:pt x="122743" y="863600"/>
                      <a:pt x="111857" y="859971"/>
                    </a:cubicBezTo>
                    <a:cubicBezTo>
                      <a:pt x="82828" y="863600"/>
                      <a:pt x="48737" y="854081"/>
                      <a:pt x="24771" y="870857"/>
                    </a:cubicBezTo>
                    <a:cubicBezTo>
                      <a:pt x="5970" y="884017"/>
                      <a:pt x="3000" y="936171"/>
                      <a:pt x="3000" y="936171"/>
                    </a:cubicBezTo>
                    <a:cubicBezTo>
                      <a:pt x="6629" y="983343"/>
                      <a:pt x="1696" y="1031972"/>
                      <a:pt x="13886" y="1077686"/>
                    </a:cubicBezTo>
                    <a:cubicBezTo>
                      <a:pt x="17257" y="1090327"/>
                      <a:pt x="38370" y="1089241"/>
                      <a:pt x="46543" y="1099457"/>
                    </a:cubicBezTo>
                    <a:cubicBezTo>
                      <a:pt x="53711" y="1108417"/>
                      <a:pt x="52296" y="1121851"/>
                      <a:pt x="57428" y="1132114"/>
                    </a:cubicBezTo>
                    <a:cubicBezTo>
                      <a:pt x="63279" y="1143816"/>
                      <a:pt x="71943" y="1153885"/>
                      <a:pt x="79200" y="1164771"/>
                    </a:cubicBezTo>
                    <a:cubicBezTo>
                      <a:pt x="119524" y="1285745"/>
                      <a:pt x="108324" y="1225412"/>
                      <a:pt x="90086" y="1426029"/>
                    </a:cubicBezTo>
                    <a:cubicBezTo>
                      <a:pt x="88732" y="1440928"/>
                      <a:pt x="83310" y="1455186"/>
                      <a:pt x="79200" y="1469571"/>
                    </a:cubicBezTo>
                    <a:cubicBezTo>
                      <a:pt x="76048" y="1480604"/>
                      <a:pt x="73446" y="1491966"/>
                      <a:pt x="68314" y="1502229"/>
                    </a:cubicBezTo>
                    <a:cubicBezTo>
                      <a:pt x="54581" y="1529695"/>
                      <a:pt x="45022" y="1536406"/>
                      <a:pt x="24771" y="1556657"/>
                    </a:cubicBezTo>
                    <a:cubicBezTo>
                      <a:pt x="-11917" y="1666722"/>
                      <a:pt x="3000" y="1599022"/>
                      <a:pt x="3000" y="176348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1469571" y="1491343"/>
                <a:ext cx="642258" cy="381745"/>
              </a:xfrm>
              <a:custGeom>
                <a:avLst/>
                <a:gdLst>
                  <a:gd name="connsiteX0" fmla="*/ 195943 w 642258"/>
                  <a:gd name="connsiteY0" fmla="*/ 348343 h 381745"/>
                  <a:gd name="connsiteX1" fmla="*/ 217715 w 642258"/>
                  <a:gd name="connsiteY1" fmla="*/ 174171 h 381745"/>
                  <a:gd name="connsiteX2" fmla="*/ 293915 w 642258"/>
                  <a:gd name="connsiteY2" fmla="*/ 185057 h 381745"/>
                  <a:gd name="connsiteX3" fmla="*/ 315686 w 642258"/>
                  <a:gd name="connsiteY3" fmla="*/ 250371 h 381745"/>
                  <a:gd name="connsiteX4" fmla="*/ 304800 w 642258"/>
                  <a:gd name="connsiteY4" fmla="*/ 359228 h 381745"/>
                  <a:gd name="connsiteX5" fmla="*/ 228600 w 642258"/>
                  <a:gd name="connsiteY5" fmla="*/ 315686 h 381745"/>
                  <a:gd name="connsiteX6" fmla="*/ 217715 w 642258"/>
                  <a:gd name="connsiteY6" fmla="*/ 152400 h 381745"/>
                  <a:gd name="connsiteX7" fmla="*/ 195943 w 642258"/>
                  <a:gd name="connsiteY7" fmla="*/ 87086 h 381745"/>
                  <a:gd name="connsiteX8" fmla="*/ 174172 w 642258"/>
                  <a:gd name="connsiteY8" fmla="*/ 65314 h 381745"/>
                  <a:gd name="connsiteX9" fmla="*/ 97972 w 642258"/>
                  <a:gd name="connsiteY9" fmla="*/ 10886 h 381745"/>
                  <a:gd name="connsiteX10" fmla="*/ 65315 w 642258"/>
                  <a:gd name="connsiteY10" fmla="*/ 0 h 381745"/>
                  <a:gd name="connsiteX11" fmla="*/ 10886 w 642258"/>
                  <a:gd name="connsiteY11" fmla="*/ 32657 h 381745"/>
                  <a:gd name="connsiteX12" fmla="*/ 0 w 642258"/>
                  <a:gd name="connsiteY12" fmla="*/ 65314 h 381745"/>
                  <a:gd name="connsiteX13" fmla="*/ 10886 w 642258"/>
                  <a:gd name="connsiteY13" fmla="*/ 163286 h 381745"/>
                  <a:gd name="connsiteX14" fmla="*/ 65315 w 642258"/>
                  <a:gd name="connsiteY14" fmla="*/ 206828 h 381745"/>
                  <a:gd name="connsiteX15" fmla="*/ 337458 w 642258"/>
                  <a:gd name="connsiteY15" fmla="*/ 239486 h 381745"/>
                  <a:gd name="connsiteX16" fmla="*/ 609600 w 642258"/>
                  <a:gd name="connsiteY16" fmla="*/ 239486 h 381745"/>
                  <a:gd name="connsiteX17" fmla="*/ 642258 w 642258"/>
                  <a:gd name="connsiteY17" fmla="*/ 174171 h 381745"/>
                  <a:gd name="connsiteX18" fmla="*/ 631372 w 642258"/>
                  <a:gd name="connsiteY18" fmla="*/ 141514 h 381745"/>
                  <a:gd name="connsiteX19" fmla="*/ 587829 w 642258"/>
                  <a:gd name="connsiteY19" fmla="*/ 130628 h 381745"/>
                  <a:gd name="connsiteX20" fmla="*/ 555172 w 642258"/>
                  <a:gd name="connsiteY20" fmla="*/ 119743 h 381745"/>
                  <a:gd name="connsiteX21" fmla="*/ 446315 w 642258"/>
                  <a:gd name="connsiteY21" fmla="*/ 130628 h 381745"/>
                  <a:gd name="connsiteX22" fmla="*/ 413658 w 642258"/>
                  <a:gd name="connsiteY22" fmla="*/ 152400 h 381745"/>
                  <a:gd name="connsiteX23" fmla="*/ 370115 w 642258"/>
                  <a:gd name="connsiteY23" fmla="*/ 195943 h 381745"/>
                  <a:gd name="connsiteX24" fmla="*/ 326572 w 642258"/>
                  <a:gd name="connsiteY24" fmla="*/ 228600 h 3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258" h="381745">
                    <a:moveTo>
                      <a:pt x="195943" y="348343"/>
                    </a:moveTo>
                    <a:cubicBezTo>
                      <a:pt x="203200" y="290286"/>
                      <a:pt x="187612" y="224342"/>
                      <a:pt x="217715" y="174171"/>
                    </a:cubicBezTo>
                    <a:cubicBezTo>
                      <a:pt x="230916" y="152170"/>
                      <a:pt x="273662" y="169305"/>
                      <a:pt x="293915" y="185057"/>
                    </a:cubicBezTo>
                    <a:cubicBezTo>
                      <a:pt x="312030" y="199146"/>
                      <a:pt x="315686" y="250371"/>
                      <a:pt x="315686" y="250371"/>
                    </a:cubicBezTo>
                    <a:cubicBezTo>
                      <a:pt x="312057" y="286657"/>
                      <a:pt x="327188" y="330443"/>
                      <a:pt x="304800" y="359228"/>
                    </a:cubicBezTo>
                    <a:cubicBezTo>
                      <a:pt x="254138" y="424365"/>
                      <a:pt x="232964" y="328779"/>
                      <a:pt x="228600" y="315686"/>
                    </a:cubicBezTo>
                    <a:cubicBezTo>
                      <a:pt x="224972" y="261257"/>
                      <a:pt x="225429" y="206401"/>
                      <a:pt x="217715" y="152400"/>
                    </a:cubicBezTo>
                    <a:cubicBezTo>
                      <a:pt x="214470" y="129682"/>
                      <a:pt x="212170" y="103314"/>
                      <a:pt x="195943" y="87086"/>
                    </a:cubicBezTo>
                    <a:lnTo>
                      <a:pt x="174172" y="65314"/>
                    </a:lnTo>
                    <a:cubicBezTo>
                      <a:pt x="156029" y="10886"/>
                      <a:pt x="174172" y="36286"/>
                      <a:pt x="97972" y="10886"/>
                    </a:cubicBezTo>
                    <a:lnTo>
                      <a:pt x="65315" y="0"/>
                    </a:lnTo>
                    <a:cubicBezTo>
                      <a:pt x="39629" y="8562"/>
                      <a:pt x="25828" y="7754"/>
                      <a:pt x="10886" y="32657"/>
                    </a:cubicBezTo>
                    <a:cubicBezTo>
                      <a:pt x="4982" y="42496"/>
                      <a:pt x="3629" y="54428"/>
                      <a:pt x="0" y="65314"/>
                    </a:cubicBezTo>
                    <a:cubicBezTo>
                      <a:pt x="3629" y="97971"/>
                      <a:pt x="2240" y="131586"/>
                      <a:pt x="10886" y="163286"/>
                    </a:cubicBezTo>
                    <a:cubicBezTo>
                      <a:pt x="14006" y="174725"/>
                      <a:pt x="59688" y="204327"/>
                      <a:pt x="65315" y="206828"/>
                    </a:cubicBezTo>
                    <a:cubicBezTo>
                      <a:pt x="159032" y="248480"/>
                      <a:pt x="219299" y="233267"/>
                      <a:pt x="337458" y="239486"/>
                    </a:cubicBezTo>
                    <a:cubicBezTo>
                      <a:pt x="439993" y="252302"/>
                      <a:pt x="492218" y="264198"/>
                      <a:pt x="609600" y="239486"/>
                    </a:cubicBezTo>
                    <a:cubicBezTo>
                      <a:pt x="624730" y="236301"/>
                      <a:pt x="638642" y="185018"/>
                      <a:pt x="642258" y="174171"/>
                    </a:cubicBezTo>
                    <a:cubicBezTo>
                      <a:pt x="638629" y="163285"/>
                      <a:pt x="640332" y="148682"/>
                      <a:pt x="631372" y="141514"/>
                    </a:cubicBezTo>
                    <a:cubicBezTo>
                      <a:pt x="619689" y="132168"/>
                      <a:pt x="602214" y="134738"/>
                      <a:pt x="587829" y="130628"/>
                    </a:cubicBezTo>
                    <a:cubicBezTo>
                      <a:pt x="576796" y="127476"/>
                      <a:pt x="566058" y="123371"/>
                      <a:pt x="555172" y="119743"/>
                    </a:cubicBezTo>
                    <a:cubicBezTo>
                      <a:pt x="518886" y="123371"/>
                      <a:pt x="481848" y="122428"/>
                      <a:pt x="446315" y="130628"/>
                    </a:cubicBezTo>
                    <a:cubicBezTo>
                      <a:pt x="433567" y="133570"/>
                      <a:pt x="423591" y="143886"/>
                      <a:pt x="413658" y="152400"/>
                    </a:cubicBezTo>
                    <a:cubicBezTo>
                      <a:pt x="398073" y="165758"/>
                      <a:pt x="387194" y="184557"/>
                      <a:pt x="370115" y="195943"/>
                    </a:cubicBezTo>
                    <a:cubicBezTo>
                      <a:pt x="333188" y="220561"/>
                      <a:pt x="346709" y="208463"/>
                      <a:pt x="326572" y="2286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3081844" y="2745710"/>
              <a:ext cx="2836262" cy="1421214"/>
              <a:chOff x="3081844" y="2745710"/>
              <a:chExt cx="2836262" cy="1421214"/>
            </a:xfrm>
          </p:grpSpPr>
          <p:sp>
            <p:nvSpPr>
              <p:cNvPr id="68" name="Cloud 67"/>
              <p:cNvSpPr/>
              <p:nvPr/>
            </p:nvSpPr>
            <p:spPr>
              <a:xfrm rot="10954094">
                <a:off x="3150563" y="2819397"/>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081844" y="3127255"/>
                <a:ext cx="2836262" cy="1015663"/>
              </a:xfrm>
              <a:prstGeom prst="rect">
                <a:avLst/>
              </a:prstGeom>
            </p:spPr>
            <p:txBody>
              <a:bodyPr wrap="square">
                <a:spAutoFit/>
              </a:bodyPr>
              <a:lstStyle/>
              <a:p>
                <a:pPr algn="ctr"/>
                <a:r>
                  <a:rPr lang="en-US" sz="2000" dirty="0"/>
                  <a:t>Heal the sick, raise the dead, and cast out </a:t>
                </a:r>
              </a:p>
              <a:p>
                <a:pPr algn="ctr"/>
                <a:r>
                  <a:rPr lang="en-US" sz="2000" dirty="0"/>
                  <a:t>devils</a:t>
                </a:r>
              </a:p>
            </p:txBody>
          </p:sp>
          <p:grpSp>
            <p:nvGrpSpPr>
              <p:cNvPr id="2" name="Group 1"/>
              <p:cNvGrpSpPr/>
              <p:nvPr/>
            </p:nvGrpSpPr>
            <p:grpSpPr>
              <a:xfrm rot="2850026">
                <a:off x="4182170" y="2341639"/>
                <a:ext cx="442534" cy="1250675"/>
                <a:chOff x="2872285" y="4647413"/>
                <a:chExt cx="442534" cy="1250675"/>
              </a:xfrm>
            </p:grpSpPr>
            <p:sp>
              <p:nvSpPr>
                <p:cNvPr id="9" name="Rounded Rectangle 8"/>
                <p:cNvSpPr/>
                <p:nvPr/>
              </p:nvSpPr>
              <p:spPr>
                <a:xfrm rot="18759592">
                  <a:off x="2468214" y="5051484"/>
                  <a:ext cx="1250675" cy="442534"/>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8759592">
                  <a:off x="2859844" y="5064192"/>
                  <a:ext cx="470199" cy="419673"/>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1" name="Group 1030"/>
          <p:cNvGrpSpPr/>
          <p:nvPr/>
        </p:nvGrpSpPr>
        <p:grpSpPr>
          <a:xfrm>
            <a:off x="5029390" y="1496487"/>
            <a:ext cx="2836262" cy="3970707"/>
            <a:chOff x="5029390" y="1496487"/>
            <a:chExt cx="2836262" cy="3970707"/>
          </a:xfrm>
        </p:grpSpPr>
        <p:grpSp>
          <p:nvGrpSpPr>
            <p:cNvPr id="139" name="Group 138"/>
            <p:cNvGrpSpPr/>
            <p:nvPr/>
          </p:nvGrpSpPr>
          <p:grpSpPr>
            <a:xfrm>
              <a:off x="6277757" y="1496487"/>
              <a:ext cx="642258" cy="2767315"/>
              <a:chOff x="1469571" y="1491343"/>
              <a:chExt cx="642258" cy="2101174"/>
            </a:xfrm>
          </p:grpSpPr>
          <p:sp>
            <p:nvSpPr>
              <p:cNvPr id="140" name="Freeform 139"/>
              <p:cNvSpPr/>
              <p:nvPr/>
            </p:nvSpPr>
            <p:spPr>
              <a:xfrm>
                <a:off x="1653236" y="1829031"/>
                <a:ext cx="156013" cy="1763486"/>
              </a:xfrm>
              <a:custGeom>
                <a:avLst/>
                <a:gdLst>
                  <a:gd name="connsiteX0" fmla="*/ 46543 w 156013"/>
                  <a:gd name="connsiteY0" fmla="*/ 0 h 1763486"/>
                  <a:gd name="connsiteX1" fmla="*/ 57428 w 156013"/>
                  <a:gd name="connsiteY1" fmla="*/ 163286 h 1763486"/>
                  <a:gd name="connsiteX2" fmla="*/ 68314 w 156013"/>
                  <a:gd name="connsiteY2" fmla="*/ 881743 h 1763486"/>
                  <a:gd name="connsiteX3" fmla="*/ 111857 w 156013"/>
                  <a:gd name="connsiteY3" fmla="*/ 925286 h 1763486"/>
                  <a:gd name="connsiteX4" fmla="*/ 144514 w 156013"/>
                  <a:gd name="connsiteY4" fmla="*/ 936171 h 1763486"/>
                  <a:gd name="connsiteX5" fmla="*/ 144514 w 156013"/>
                  <a:gd name="connsiteY5" fmla="*/ 870857 h 1763486"/>
                  <a:gd name="connsiteX6" fmla="*/ 111857 w 156013"/>
                  <a:gd name="connsiteY6" fmla="*/ 859971 h 1763486"/>
                  <a:gd name="connsiteX7" fmla="*/ 24771 w 156013"/>
                  <a:gd name="connsiteY7" fmla="*/ 870857 h 1763486"/>
                  <a:gd name="connsiteX8" fmla="*/ 3000 w 156013"/>
                  <a:gd name="connsiteY8" fmla="*/ 936171 h 1763486"/>
                  <a:gd name="connsiteX9" fmla="*/ 13886 w 156013"/>
                  <a:gd name="connsiteY9" fmla="*/ 1077686 h 1763486"/>
                  <a:gd name="connsiteX10" fmla="*/ 46543 w 156013"/>
                  <a:gd name="connsiteY10" fmla="*/ 1099457 h 1763486"/>
                  <a:gd name="connsiteX11" fmla="*/ 57428 w 156013"/>
                  <a:gd name="connsiteY11" fmla="*/ 1132114 h 1763486"/>
                  <a:gd name="connsiteX12" fmla="*/ 79200 w 156013"/>
                  <a:gd name="connsiteY12" fmla="*/ 1164771 h 1763486"/>
                  <a:gd name="connsiteX13" fmla="*/ 90086 w 156013"/>
                  <a:gd name="connsiteY13" fmla="*/ 1426029 h 1763486"/>
                  <a:gd name="connsiteX14" fmla="*/ 79200 w 156013"/>
                  <a:gd name="connsiteY14" fmla="*/ 1469571 h 1763486"/>
                  <a:gd name="connsiteX15" fmla="*/ 68314 w 156013"/>
                  <a:gd name="connsiteY15" fmla="*/ 1502229 h 1763486"/>
                  <a:gd name="connsiteX16" fmla="*/ 24771 w 156013"/>
                  <a:gd name="connsiteY16" fmla="*/ 1556657 h 1763486"/>
                  <a:gd name="connsiteX17" fmla="*/ 3000 w 156013"/>
                  <a:gd name="connsiteY17" fmla="*/ 1763486 h 176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3" h="1763486">
                    <a:moveTo>
                      <a:pt x="46543" y="0"/>
                    </a:moveTo>
                    <a:cubicBezTo>
                      <a:pt x="50171" y="54429"/>
                      <a:pt x="56082" y="108753"/>
                      <a:pt x="57428" y="163286"/>
                    </a:cubicBezTo>
                    <a:cubicBezTo>
                      <a:pt x="63340" y="402726"/>
                      <a:pt x="51249" y="642839"/>
                      <a:pt x="68314" y="881743"/>
                    </a:cubicBezTo>
                    <a:cubicBezTo>
                      <a:pt x="69776" y="902217"/>
                      <a:pt x="92384" y="918795"/>
                      <a:pt x="111857" y="925286"/>
                    </a:cubicBezTo>
                    <a:lnTo>
                      <a:pt x="144514" y="936171"/>
                    </a:lnTo>
                    <a:cubicBezTo>
                      <a:pt x="151772" y="914399"/>
                      <a:pt x="166286" y="892629"/>
                      <a:pt x="144514" y="870857"/>
                    </a:cubicBezTo>
                    <a:cubicBezTo>
                      <a:pt x="136400" y="862743"/>
                      <a:pt x="122743" y="863600"/>
                      <a:pt x="111857" y="859971"/>
                    </a:cubicBezTo>
                    <a:cubicBezTo>
                      <a:pt x="82828" y="863600"/>
                      <a:pt x="48737" y="854081"/>
                      <a:pt x="24771" y="870857"/>
                    </a:cubicBezTo>
                    <a:cubicBezTo>
                      <a:pt x="5970" y="884017"/>
                      <a:pt x="3000" y="936171"/>
                      <a:pt x="3000" y="936171"/>
                    </a:cubicBezTo>
                    <a:cubicBezTo>
                      <a:pt x="6629" y="983343"/>
                      <a:pt x="1696" y="1031972"/>
                      <a:pt x="13886" y="1077686"/>
                    </a:cubicBezTo>
                    <a:cubicBezTo>
                      <a:pt x="17257" y="1090327"/>
                      <a:pt x="38370" y="1089241"/>
                      <a:pt x="46543" y="1099457"/>
                    </a:cubicBezTo>
                    <a:cubicBezTo>
                      <a:pt x="53711" y="1108417"/>
                      <a:pt x="52296" y="1121851"/>
                      <a:pt x="57428" y="1132114"/>
                    </a:cubicBezTo>
                    <a:cubicBezTo>
                      <a:pt x="63279" y="1143816"/>
                      <a:pt x="71943" y="1153885"/>
                      <a:pt x="79200" y="1164771"/>
                    </a:cubicBezTo>
                    <a:cubicBezTo>
                      <a:pt x="119524" y="1285745"/>
                      <a:pt x="108324" y="1225412"/>
                      <a:pt x="90086" y="1426029"/>
                    </a:cubicBezTo>
                    <a:cubicBezTo>
                      <a:pt x="88732" y="1440928"/>
                      <a:pt x="83310" y="1455186"/>
                      <a:pt x="79200" y="1469571"/>
                    </a:cubicBezTo>
                    <a:cubicBezTo>
                      <a:pt x="76048" y="1480604"/>
                      <a:pt x="73446" y="1491966"/>
                      <a:pt x="68314" y="1502229"/>
                    </a:cubicBezTo>
                    <a:cubicBezTo>
                      <a:pt x="54581" y="1529695"/>
                      <a:pt x="45022" y="1536406"/>
                      <a:pt x="24771" y="1556657"/>
                    </a:cubicBezTo>
                    <a:cubicBezTo>
                      <a:pt x="-11917" y="1666722"/>
                      <a:pt x="3000" y="1599022"/>
                      <a:pt x="3000" y="1763486"/>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469571" y="1491343"/>
                <a:ext cx="642258" cy="381745"/>
              </a:xfrm>
              <a:custGeom>
                <a:avLst/>
                <a:gdLst>
                  <a:gd name="connsiteX0" fmla="*/ 195943 w 642258"/>
                  <a:gd name="connsiteY0" fmla="*/ 348343 h 381745"/>
                  <a:gd name="connsiteX1" fmla="*/ 217715 w 642258"/>
                  <a:gd name="connsiteY1" fmla="*/ 174171 h 381745"/>
                  <a:gd name="connsiteX2" fmla="*/ 293915 w 642258"/>
                  <a:gd name="connsiteY2" fmla="*/ 185057 h 381745"/>
                  <a:gd name="connsiteX3" fmla="*/ 315686 w 642258"/>
                  <a:gd name="connsiteY3" fmla="*/ 250371 h 381745"/>
                  <a:gd name="connsiteX4" fmla="*/ 304800 w 642258"/>
                  <a:gd name="connsiteY4" fmla="*/ 359228 h 381745"/>
                  <a:gd name="connsiteX5" fmla="*/ 228600 w 642258"/>
                  <a:gd name="connsiteY5" fmla="*/ 315686 h 381745"/>
                  <a:gd name="connsiteX6" fmla="*/ 217715 w 642258"/>
                  <a:gd name="connsiteY6" fmla="*/ 152400 h 381745"/>
                  <a:gd name="connsiteX7" fmla="*/ 195943 w 642258"/>
                  <a:gd name="connsiteY7" fmla="*/ 87086 h 381745"/>
                  <a:gd name="connsiteX8" fmla="*/ 174172 w 642258"/>
                  <a:gd name="connsiteY8" fmla="*/ 65314 h 381745"/>
                  <a:gd name="connsiteX9" fmla="*/ 97972 w 642258"/>
                  <a:gd name="connsiteY9" fmla="*/ 10886 h 381745"/>
                  <a:gd name="connsiteX10" fmla="*/ 65315 w 642258"/>
                  <a:gd name="connsiteY10" fmla="*/ 0 h 381745"/>
                  <a:gd name="connsiteX11" fmla="*/ 10886 w 642258"/>
                  <a:gd name="connsiteY11" fmla="*/ 32657 h 381745"/>
                  <a:gd name="connsiteX12" fmla="*/ 0 w 642258"/>
                  <a:gd name="connsiteY12" fmla="*/ 65314 h 381745"/>
                  <a:gd name="connsiteX13" fmla="*/ 10886 w 642258"/>
                  <a:gd name="connsiteY13" fmla="*/ 163286 h 381745"/>
                  <a:gd name="connsiteX14" fmla="*/ 65315 w 642258"/>
                  <a:gd name="connsiteY14" fmla="*/ 206828 h 381745"/>
                  <a:gd name="connsiteX15" fmla="*/ 337458 w 642258"/>
                  <a:gd name="connsiteY15" fmla="*/ 239486 h 381745"/>
                  <a:gd name="connsiteX16" fmla="*/ 609600 w 642258"/>
                  <a:gd name="connsiteY16" fmla="*/ 239486 h 381745"/>
                  <a:gd name="connsiteX17" fmla="*/ 642258 w 642258"/>
                  <a:gd name="connsiteY17" fmla="*/ 174171 h 381745"/>
                  <a:gd name="connsiteX18" fmla="*/ 631372 w 642258"/>
                  <a:gd name="connsiteY18" fmla="*/ 141514 h 381745"/>
                  <a:gd name="connsiteX19" fmla="*/ 587829 w 642258"/>
                  <a:gd name="connsiteY19" fmla="*/ 130628 h 381745"/>
                  <a:gd name="connsiteX20" fmla="*/ 555172 w 642258"/>
                  <a:gd name="connsiteY20" fmla="*/ 119743 h 381745"/>
                  <a:gd name="connsiteX21" fmla="*/ 446315 w 642258"/>
                  <a:gd name="connsiteY21" fmla="*/ 130628 h 381745"/>
                  <a:gd name="connsiteX22" fmla="*/ 413658 w 642258"/>
                  <a:gd name="connsiteY22" fmla="*/ 152400 h 381745"/>
                  <a:gd name="connsiteX23" fmla="*/ 370115 w 642258"/>
                  <a:gd name="connsiteY23" fmla="*/ 195943 h 381745"/>
                  <a:gd name="connsiteX24" fmla="*/ 326572 w 642258"/>
                  <a:gd name="connsiteY24" fmla="*/ 228600 h 3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258" h="381745">
                    <a:moveTo>
                      <a:pt x="195943" y="348343"/>
                    </a:moveTo>
                    <a:cubicBezTo>
                      <a:pt x="203200" y="290286"/>
                      <a:pt x="187612" y="224342"/>
                      <a:pt x="217715" y="174171"/>
                    </a:cubicBezTo>
                    <a:cubicBezTo>
                      <a:pt x="230916" y="152170"/>
                      <a:pt x="273662" y="169305"/>
                      <a:pt x="293915" y="185057"/>
                    </a:cubicBezTo>
                    <a:cubicBezTo>
                      <a:pt x="312030" y="199146"/>
                      <a:pt x="315686" y="250371"/>
                      <a:pt x="315686" y="250371"/>
                    </a:cubicBezTo>
                    <a:cubicBezTo>
                      <a:pt x="312057" y="286657"/>
                      <a:pt x="327188" y="330443"/>
                      <a:pt x="304800" y="359228"/>
                    </a:cubicBezTo>
                    <a:cubicBezTo>
                      <a:pt x="254138" y="424365"/>
                      <a:pt x="232964" y="328779"/>
                      <a:pt x="228600" y="315686"/>
                    </a:cubicBezTo>
                    <a:cubicBezTo>
                      <a:pt x="224972" y="261257"/>
                      <a:pt x="225429" y="206401"/>
                      <a:pt x="217715" y="152400"/>
                    </a:cubicBezTo>
                    <a:cubicBezTo>
                      <a:pt x="214470" y="129682"/>
                      <a:pt x="212170" y="103314"/>
                      <a:pt x="195943" y="87086"/>
                    </a:cubicBezTo>
                    <a:lnTo>
                      <a:pt x="174172" y="65314"/>
                    </a:lnTo>
                    <a:cubicBezTo>
                      <a:pt x="156029" y="10886"/>
                      <a:pt x="174172" y="36286"/>
                      <a:pt x="97972" y="10886"/>
                    </a:cubicBezTo>
                    <a:lnTo>
                      <a:pt x="65315" y="0"/>
                    </a:lnTo>
                    <a:cubicBezTo>
                      <a:pt x="39629" y="8562"/>
                      <a:pt x="25828" y="7754"/>
                      <a:pt x="10886" y="32657"/>
                    </a:cubicBezTo>
                    <a:cubicBezTo>
                      <a:pt x="4982" y="42496"/>
                      <a:pt x="3629" y="54428"/>
                      <a:pt x="0" y="65314"/>
                    </a:cubicBezTo>
                    <a:cubicBezTo>
                      <a:pt x="3629" y="97971"/>
                      <a:pt x="2240" y="131586"/>
                      <a:pt x="10886" y="163286"/>
                    </a:cubicBezTo>
                    <a:cubicBezTo>
                      <a:pt x="14006" y="174725"/>
                      <a:pt x="59688" y="204327"/>
                      <a:pt x="65315" y="206828"/>
                    </a:cubicBezTo>
                    <a:cubicBezTo>
                      <a:pt x="159032" y="248480"/>
                      <a:pt x="219299" y="233267"/>
                      <a:pt x="337458" y="239486"/>
                    </a:cubicBezTo>
                    <a:cubicBezTo>
                      <a:pt x="439993" y="252302"/>
                      <a:pt x="492218" y="264198"/>
                      <a:pt x="609600" y="239486"/>
                    </a:cubicBezTo>
                    <a:cubicBezTo>
                      <a:pt x="624730" y="236301"/>
                      <a:pt x="638642" y="185018"/>
                      <a:pt x="642258" y="174171"/>
                    </a:cubicBezTo>
                    <a:cubicBezTo>
                      <a:pt x="638629" y="163285"/>
                      <a:pt x="640332" y="148682"/>
                      <a:pt x="631372" y="141514"/>
                    </a:cubicBezTo>
                    <a:cubicBezTo>
                      <a:pt x="619689" y="132168"/>
                      <a:pt x="602214" y="134738"/>
                      <a:pt x="587829" y="130628"/>
                    </a:cubicBezTo>
                    <a:cubicBezTo>
                      <a:pt x="576796" y="127476"/>
                      <a:pt x="566058" y="123371"/>
                      <a:pt x="555172" y="119743"/>
                    </a:cubicBezTo>
                    <a:cubicBezTo>
                      <a:pt x="518886" y="123371"/>
                      <a:pt x="481848" y="122428"/>
                      <a:pt x="446315" y="130628"/>
                    </a:cubicBezTo>
                    <a:cubicBezTo>
                      <a:pt x="433567" y="133570"/>
                      <a:pt x="423591" y="143886"/>
                      <a:pt x="413658" y="152400"/>
                    </a:cubicBezTo>
                    <a:cubicBezTo>
                      <a:pt x="398073" y="165758"/>
                      <a:pt x="387194" y="184557"/>
                      <a:pt x="370115" y="195943"/>
                    </a:cubicBezTo>
                    <a:cubicBezTo>
                      <a:pt x="333188" y="220561"/>
                      <a:pt x="346709" y="208463"/>
                      <a:pt x="326572" y="22860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p:cNvGrpSpPr/>
            <p:nvPr/>
          </p:nvGrpSpPr>
          <p:grpSpPr>
            <a:xfrm>
              <a:off x="5029390" y="3610144"/>
              <a:ext cx="2836262" cy="1857050"/>
              <a:chOff x="6023057" y="2274553"/>
              <a:chExt cx="2836262" cy="1857050"/>
            </a:xfrm>
          </p:grpSpPr>
          <p:grpSp>
            <p:nvGrpSpPr>
              <p:cNvPr id="120" name="Group 119"/>
              <p:cNvGrpSpPr/>
              <p:nvPr/>
            </p:nvGrpSpPr>
            <p:grpSpPr>
              <a:xfrm>
                <a:off x="6023057" y="2784076"/>
                <a:ext cx="2836262" cy="1347527"/>
                <a:chOff x="3121755" y="2819397"/>
                <a:chExt cx="2836262" cy="1347527"/>
              </a:xfrm>
            </p:grpSpPr>
            <p:sp>
              <p:nvSpPr>
                <p:cNvPr id="121" name="Cloud 120"/>
                <p:cNvSpPr/>
                <p:nvPr/>
              </p:nvSpPr>
              <p:spPr>
                <a:xfrm rot="10954094">
                  <a:off x="3150563" y="2819397"/>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121755" y="3367372"/>
                  <a:ext cx="2836262" cy="707886"/>
                </a:xfrm>
                <a:prstGeom prst="rect">
                  <a:avLst/>
                </a:prstGeom>
              </p:spPr>
              <p:txBody>
                <a:bodyPr wrap="square">
                  <a:spAutoFit/>
                </a:bodyPr>
                <a:lstStyle/>
                <a:p>
                  <a:pPr algn="ctr"/>
                  <a:r>
                    <a:rPr lang="en-US" sz="2000" dirty="0"/>
                    <a:t>Don’t take money, </a:t>
                  </a:r>
                </a:p>
                <a:p>
                  <a:pPr algn="ctr"/>
                  <a:r>
                    <a:rPr lang="en-US" sz="2000" dirty="0"/>
                    <a:t>nor script</a:t>
                  </a:r>
                </a:p>
              </p:txBody>
            </p:sp>
          </p:grpSp>
          <p:sp>
            <p:nvSpPr>
              <p:cNvPr id="128" name="Oval 127"/>
              <p:cNvSpPr/>
              <p:nvPr/>
            </p:nvSpPr>
            <p:spPr>
              <a:xfrm>
                <a:off x="6610955" y="2813522"/>
                <a:ext cx="426624" cy="41104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899958" y="3019043"/>
                <a:ext cx="299712" cy="28876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660312" y="3071563"/>
                <a:ext cx="299712" cy="28876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7408149" y="2274553"/>
                <a:ext cx="517705" cy="1085775"/>
                <a:chOff x="6670484" y="957668"/>
                <a:chExt cx="568516" cy="1192340"/>
              </a:xfrm>
            </p:grpSpPr>
            <p:sp>
              <p:nvSpPr>
                <p:cNvPr id="133" name="Donut 132"/>
                <p:cNvSpPr/>
                <p:nvPr/>
              </p:nvSpPr>
              <p:spPr>
                <a:xfrm>
                  <a:off x="6690970" y="957668"/>
                  <a:ext cx="529264" cy="766593"/>
                </a:xfrm>
                <a:prstGeom prst="donut">
                  <a:avLst>
                    <a:gd name="adj" fmla="val 17218"/>
                  </a:avLst>
                </a:pr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Flowchart: Delay 133"/>
                <p:cNvSpPr/>
                <p:nvPr/>
              </p:nvSpPr>
              <p:spPr>
                <a:xfrm rot="5400000">
                  <a:off x="6553200" y="1468184"/>
                  <a:ext cx="815898" cy="547749"/>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6670484" y="1335858"/>
                  <a:ext cx="568516" cy="184966"/>
                </a:xfrm>
                <a:prstGeom prst="roundRect">
                  <a:avLst/>
                </a:prstGeom>
                <a:solidFill>
                  <a:srgbClr val="D465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6737026" y="1334109"/>
                  <a:ext cx="121054" cy="186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6889806" y="1334107"/>
                  <a:ext cx="121054" cy="186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7042587" y="1334108"/>
                  <a:ext cx="121054" cy="186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0" name="Group 1029"/>
          <p:cNvGrpSpPr/>
          <p:nvPr/>
        </p:nvGrpSpPr>
        <p:grpSpPr>
          <a:xfrm>
            <a:off x="7663541" y="1373357"/>
            <a:ext cx="2844273" cy="2584596"/>
            <a:chOff x="7663541" y="1373357"/>
            <a:chExt cx="2844273" cy="2584596"/>
          </a:xfrm>
        </p:grpSpPr>
        <p:grpSp>
          <p:nvGrpSpPr>
            <p:cNvPr id="143" name="Group 142"/>
            <p:cNvGrpSpPr/>
            <p:nvPr/>
          </p:nvGrpSpPr>
          <p:grpSpPr>
            <a:xfrm>
              <a:off x="8869195" y="1373357"/>
              <a:ext cx="642258" cy="2270976"/>
              <a:chOff x="1469571" y="1491343"/>
              <a:chExt cx="642258" cy="2101174"/>
            </a:xfrm>
          </p:grpSpPr>
          <p:sp>
            <p:nvSpPr>
              <p:cNvPr id="144" name="Freeform 143"/>
              <p:cNvSpPr/>
              <p:nvPr/>
            </p:nvSpPr>
            <p:spPr>
              <a:xfrm>
                <a:off x="1653236" y="1829031"/>
                <a:ext cx="156013" cy="1763486"/>
              </a:xfrm>
              <a:custGeom>
                <a:avLst/>
                <a:gdLst>
                  <a:gd name="connsiteX0" fmla="*/ 46543 w 156013"/>
                  <a:gd name="connsiteY0" fmla="*/ 0 h 1763486"/>
                  <a:gd name="connsiteX1" fmla="*/ 57428 w 156013"/>
                  <a:gd name="connsiteY1" fmla="*/ 163286 h 1763486"/>
                  <a:gd name="connsiteX2" fmla="*/ 68314 w 156013"/>
                  <a:gd name="connsiteY2" fmla="*/ 881743 h 1763486"/>
                  <a:gd name="connsiteX3" fmla="*/ 111857 w 156013"/>
                  <a:gd name="connsiteY3" fmla="*/ 925286 h 1763486"/>
                  <a:gd name="connsiteX4" fmla="*/ 144514 w 156013"/>
                  <a:gd name="connsiteY4" fmla="*/ 936171 h 1763486"/>
                  <a:gd name="connsiteX5" fmla="*/ 144514 w 156013"/>
                  <a:gd name="connsiteY5" fmla="*/ 870857 h 1763486"/>
                  <a:gd name="connsiteX6" fmla="*/ 111857 w 156013"/>
                  <a:gd name="connsiteY6" fmla="*/ 859971 h 1763486"/>
                  <a:gd name="connsiteX7" fmla="*/ 24771 w 156013"/>
                  <a:gd name="connsiteY7" fmla="*/ 870857 h 1763486"/>
                  <a:gd name="connsiteX8" fmla="*/ 3000 w 156013"/>
                  <a:gd name="connsiteY8" fmla="*/ 936171 h 1763486"/>
                  <a:gd name="connsiteX9" fmla="*/ 13886 w 156013"/>
                  <a:gd name="connsiteY9" fmla="*/ 1077686 h 1763486"/>
                  <a:gd name="connsiteX10" fmla="*/ 46543 w 156013"/>
                  <a:gd name="connsiteY10" fmla="*/ 1099457 h 1763486"/>
                  <a:gd name="connsiteX11" fmla="*/ 57428 w 156013"/>
                  <a:gd name="connsiteY11" fmla="*/ 1132114 h 1763486"/>
                  <a:gd name="connsiteX12" fmla="*/ 79200 w 156013"/>
                  <a:gd name="connsiteY12" fmla="*/ 1164771 h 1763486"/>
                  <a:gd name="connsiteX13" fmla="*/ 90086 w 156013"/>
                  <a:gd name="connsiteY13" fmla="*/ 1426029 h 1763486"/>
                  <a:gd name="connsiteX14" fmla="*/ 79200 w 156013"/>
                  <a:gd name="connsiteY14" fmla="*/ 1469571 h 1763486"/>
                  <a:gd name="connsiteX15" fmla="*/ 68314 w 156013"/>
                  <a:gd name="connsiteY15" fmla="*/ 1502229 h 1763486"/>
                  <a:gd name="connsiteX16" fmla="*/ 24771 w 156013"/>
                  <a:gd name="connsiteY16" fmla="*/ 1556657 h 1763486"/>
                  <a:gd name="connsiteX17" fmla="*/ 3000 w 156013"/>
                  <a:gd name="connsiteY17" fmla="*/ 1763486 h 176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3" h="1763486">
                    <a:moveTo>
                      <a:pt x="46543" y="0"/>
                    </a:moveTo>
                    <a:cubicBezTo>
                      <a:pt x="50171" y="54429"/>
                      <a:pt x="56082" y="108753"/>
                      <a:pt x="57428" y="163286"/>
                    </a:cubicBezTo>
                    <a:cubicBezTo>
                      <a:pt x="63340" y="402726"/>
                      <a:pt x="51249" y="642839"/>
                      <a:pt x="68314" y="881743"/>
                    </a:cubicBezTo>
                    <a:cubicBezTo>
                      <a:pt x="69776" y="902217"/>
                      <a:pt x="92384" y="918795"/>
                      <a:pt x="111857" y="925286"/>
                    </a:cubicBezTo>
                    <a:lnTo>
                      <a:pt x="144514" y="936171"/>
                    </a:lnTo>
                    <a:cubicBezTo>
                      <a:pt x="151772" y="914399"/>
                      <a:pt x="166286" y="892629"/>
                      <a:pt x="144514" y="870857"/>
                    </a:cubicBezTo>
                    <a:cubicBezTo>
                      <a:pt x="136400" y="862743"/>
                      <a:pt x="122743" y="863600"/>
                      <a:pt x="111857" y="859971"/>
                    </a:cubicBezTo>
                    <a:cubicBezTo>
                      <a:pt x="82828" y="863600"/>
                      <a:pt x="48737" y="854081"/>
                      <a:pt x="24771" y="870857"/>
                    </a:cubicBezTo>
                    <a:cubicBezTo>
                      <a:pt x="5970" y="884017"/>
                      <a:pt x="3000" y="936171"/>
                      <a:pt x="3000" y="936171"/>
                    </a:cubicBezTo>
                    <a:cubicBezTo>
                      <a:pt x="6629" y="983343"/>
                      <a:pt x="1696" y="1031972"/>
                      <a:pt x="13886" y="1077686"/>
                    </a:cubicBezTo>
                    <a:cubicBezTo>
                      <a:pt x="17257" y="1090327"/>
                      <a:pt x="38370" y="1089241"/>
                      <a:pt x="46543" y="1099457"/>
                    </a:cubicBezTo>
                    <a:cubicBezTo>
                      <a:pt x="53711" y="1108417"/>
                      <a:pt x="52296" y="1121851"/>
                      <a:pt x="57428" y="1132114"/>
                    </a:cubicBezTo>
                    <a:cubicBezTo>
                      <a:pt x="63279" y="1143816"/>
                      <a:pt x="71943" y="1153885"/>
                      <a:pt x="79200" y="1164771"/>
                    </a:cubicBezTo>
                    <a:cubicBezTo>
                      <a:pt x="119524" y="1285745"/>
                      <a:pt x="108324" y="1225412"/>
                      <a:pt x="90086" y="1426029"/>
                    </a:cubicBezTo>
                    <a:cubicBezTo>
                      <a:pt x="88732" y="1440928"/>
                      <a:pt x="83310" y="1455186"/>
                      <a:pt x="79200" y="1469571"/>
                    </a:cubicBezTo>
                    <a:cubicBezTo>
                      <a:pt x="76048" y="1480604"/>
                      <a:pt x="73446" y="1491966"/>
                      <a:pt x="68314" y="1502229"/>
                    </a:cubicBezTo>
                    <a:cubicBezTo>
                      <a:pt x="54581" y="1529695"/>
                      <a:pt x="45022" y="1536406"/>
                      <a:pt x="24771" y="1556657"/>
                    </a:cubicBezTo>
                    <a:cubicBezTo>
                      <a:pt x="-11917" y="1666722"/>
                      <a:pt x="3000" y="1599022"/>
                      <a:pt x="3000" y="1763486"/>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469571" y="1491343"/>
                <a:ext cx="642258" cy="381745"/>
              </a:xfrm>
              <a:custGeom>
                <a:avLst/>
                <a:gdLst>
                  <a:gd name="connsiteX0" fmla="*/ 195943 w 642258"/>
                  <a:gd name="connsiteY0" fmla="*/ 348343 h 381745"/>
                  <a:gd name="connsiteX1" fmla="*/ 217715 w 642258"/>
                  <a:gd name="connsiteY1" fmla="*/ 174171 h 381745"/>
                  <a:gd name="connsiteX2" fmla="*/ 293915 w 642258"/>
                  <a:gd name="connsiteY2" fmla="*/ 185057 h 381745"/>
                  <a:gd name="connsiteX3" fmla="*/ 315686 w 642258"/>
                  <a:gd name="connsiteY3" fmla="*/ 250371 h 381745"/>
                  <a:gd name="connsiteX4" fmla="*/ 304800 w 642258"/>
                  <a:gd name="connsiteY4" fmla="*/ 359228 h 381745"/>
                  <a:gd name="connsiteX5" fmla="*/ 228600 w 642258"/>
                  <a:gd name="connsiteY5" fmla="*/ 315686 h 381745"/>
                  <a:gd name="connsiteX6" fmla="*/ 217715 w 642258"/>
                  <a:gd name="connsiteY6" fmla="*/ 152400 h 381745"/>
                  <a:gd name="connsiteX7" fmla="*/ 195943 w 642258"/>
                  <a:gd name="connsiteY7" fmla="*/ 87086 h 381745"/>
                  <a:gd name="connsiteX8" fmla="*/ 174172 w 642258"/>
                  <a:gd name="connsiteY8" fmla="*/ 65314 h 381745"/>
                  <a:gd name="connsiteX9" fmla="*/ 97972 w 642258"/>
                  <a:gd name="connsiteY9" fmla="*/ 10886 h 381745"/>
                  <a:gd name="connsiteX10" fmla="*/ 65315 w 642258"/>
                  <a:gd name="connsiteY10" fmla="*/ 0 h 381745"/>
                  <a:gd name="connsiteX11" fmla="*/ 10886 w 642258"/>
                  <a:gd name="connsiteY11" fmla="*/ 32657 h 381745"/>
                  <a:gd name="connsiteX12" fmla="*/ 0 w 642258"/>
                  <a:gd name="connsiteY12" fmla="*/ 65314 h 381745"/>
                  <a:gd name="connsiteX13" fmla="*/ 10886 w 642258"/>
                  <a:gd name="connsiteY13" fmla="*/ 163286 h 381745"/>
                  <a:gd name="connsiteX14" fmla="*/ 65315 w 642258"/>
                  <a:gd name="connsiteY14" fmla="*/ 206828 h 381745"/>
                  <a:gd name="connsiteX15" fmla="*/ 337458 w 642258"/>
                  <a:gd name="connsiteY15" fmla="*/ 239486 h 381745"/>
                  <a:gd name="connsiteX16" fmla="*/ 609600 w 642258"/>
                  <a:gd name="connsiteY16" fmla="*/ 239486 h 381745"/>
                  <a:gd name="connsiteX17" fmla="*/ 642258 w 642258"/>
                  <a:gd name="connsiteY17" fmla="*/ 174171 h 381745"/>
                  <a:gd name="connsiteX18" fmla="*/ 631372 w 642258"/>
                  <a:gd name="connsiteY18" fmla="*/ 141514 h 381745"/>
                  <a:gd name="connsiteX19" fmla="*/ 587829 w 642258"/>
                  <a:gd name="connsiteY19" fmla="*/ 130628 h 381745"/>
                  <a:gd name="connsiteX20" fmla="*/ 555172 w 642258"/>
                  <a:gd name="connsiteY20" fmla="*/ 119743 h 381745"/>
                  <a:gd name="connsiteX21" fmla="*/ 446315 w 642258"/>
                  <a:gd name="connsiteY21" fmla="*/ 130628 h 381745"/>
                  <a:gd name="connsiteX22" fmla="*/ 413658 w 642258"/>
                  <a:gd name="connsiteY22" fmla="*/ 152400 h 381745"/>
                  <a:gd name="connsiteX23" fmla="*/ 370115 w 642258"/>
                  <a:gd name="connsiteY23" fmla="*/ 195943 h 381745"/>
                  <a:gd name="connsiteX24" fmla="*/ 326572 w 642258"/>
                  <a:gd name="connsiteY24" fmla="*/ 228600 h 3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258" h="381745">
                    <a:moveTo>
                      <a:pt x="195943" y="348343"/>
                    </a:moveTo>
                    <a:cubicBezTo>
                      <a:pt x="203200" y="290286"/>
                      <a:pt x="187612" y="224342"/>
                      <a:pt x="217715" y="174171"/>
                    </a:cubicBezTo>
                    <a:cubicBezTo>
                      <a:pt x="230916" y="152170"/>
                      <a:pt x="273662" y="169305"/>
                      <a:pt x="293915" y="185057"/>
                    </a:cubicBezTo>
                    <a:cubicBezTo>
                      <a:pt x="312030" y="199146"/>
                      <a:pt x="315686" y="250371"/>
                      <a:pt x="315686" y="250371"/>
                    </a:cubicBezTo>
                    <a:cubicBezTo>
                      <a:pt x="312057" y="286657"/>
                      <a:pt x="327188" y="330443"/>
                      <a:pt x="304800" y="359228"/>
                    </a:cubicBezTo>
                    <a:cubicBezTo>
                      <a:pt x="254138" y="424365"/>
                      <a:pt x="232964" y="328779"/>
                      <a:pt x="228600" y="315686"/>
                    </a:cubicBezTo>
                    <a:cubicBezTo>
                      <a:pt x="224972" y="261257"/>
                      <a:pt x="225429" y="206401"/>
                      <a:pt x="217715" y="152400"/>
                    </a:cubicBezTo>
                    <a:cubicBezTo>
                      <a:pt x="214470" y="129682"/>
                      <a:pt x="212170" y="103314"/>
                      <a:pt x="195943" y="87086"/>
                    </a:cubicBezTo>
                    <a:lnTo>
                      <a:pt x="174172" y="65314"/>
                    </a:lnTo>
                    <a:cubicBezTo>
                      <a:pt x="156029" y="10886"/>
                      <a:pt x="174172" y="36286"/>
                      <a:pt x="97972" y="10886"/>
                    </a:cubicBezTo>
                    <a:lnTo>
                      <a:pt x="65315" y="0"/>
                    </a:lnTo>
                    <a:cubicBezTo>
                      <a:pt x="39629" y="8562"/>
                      <a:pt x="25828" y="7754"/>
                      <a:pt x="10886" y="32657"/>
                    </a:cubicBezTo>
                    <a:cubicBezTo>
                      <a:pt x="4982" y="42496"/>
                      <a:pt x="3629" y="54428"/>
                      <a:pt x="0" y="65314"/>
                    </a:cubicBezTo>
                    <a:cubicBezTo>
                      <a:pt x="3629" y="97971"/>
                      <a:pt x="2240" y="131586"/>
                      <a:pt x="10886" y="163286"/>
                    </a:cubicBezTo>
                    <a:cubicBezTo>
                      <a:pt x="14006" y="174725"/>
                      <a:pt x="59688" y="204327"/>
                      <a:pt x="65315" y="206828"/>
                    </a:cubicBezTo>
                    <a:cubicBezTo>
                      <a:pt x="159032" y="248480"/>
                      <a:pt x="219299" y="233267"/>
                      <a:pt x="337458" y="239486"/>
                    </a:cubicBezTo>
                    <a:cubicBezTo>
                      <a:pt x="439993" y="252302"/>
                      <a:pt x="492218" y="264198"/>
                      <a:pt x="609600" y="239486"/>
                    </a:cubicBezTo>
                    <a:cubicBezTo>
                      <a:pt x="624730" y="236301"/>
                      <a:pt x="638642" y="185018"/>
                      <a:pt x="642258" y="174171"/>
                    </a:cubicBezTo>
                    <a:cubicBezTo>
                      <a:pt x="638629" y="163285"/>
                      <a:pt x="640332" y="148682"/>
                      <a:pt x="631372" y="141514"/>
                    </a:cubicBezTo>
                    <a:cubicBezTo>
                      <a:pt x="619689" y="132168"/>
                      <a:pt x="602214" y="134738"/>
                      <a:pt x="587829" y="130628"/>
                    </a:cubicBezTo>
                    <a:cubicBezTo>
                      <a:pt x="576796" y="127476"/>
                      <a:pt x="566058" y="123371"/>
                      <a:pt x="555172" y="119743"/>
                    </a:cubicBezTo>
                    <a:cubicBezTo>
                      <a:pt x="518886" y="123371"/>
                      <a:pt x="481848" y="122428"/>
                      <a:pt x="446315" y="130628"/>
                    </a:cubicBezTo>
                    <a:cubicBezTo>
                      <a:pt x="433567" y="133570"/>
                      <a:pt x="423591" y="143886"/>
                      <a:pt x="413658" y="152400"/>
                    </a:cubicBezTo>
                    <a:cubicBezTo>
                      <a:pt x="398073" y="165758"/>
                      <a:pt x="387194" y="184557"/>
                      <a:pt x="370115" y="195943"/>
                    </a:cubicBezTo>
                    <a:cubicBezTo>
                      <a:pt x="333188" y="220561"/>
                      <a:pt x="346709" y="208463"/>
                      <a:pt x="326572" y="228600"/>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148"/>
            <p:cNvSpPr/>
            <p:nvPr/>
          </p:nvSpPr>
          <p:spPr>
            <a:xfrm rot="10954094">
              <a:off x="7753918" y="2610426"/>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7663541" y="3170250"/>
              <a:ext cx="2836262" cy="707886"/>
            </a:xfrm>
            <a:prstGeom prst="rect">
              <a:avLst/>
            </a:prstGeom>
          </p:spPr>
          <p:txBody>
            <a:bodyPr wrap="square">
              <a:spAutoFit/>
            </a:bodyPr>
            <a:lstStyle/>
            <a:p>
              <a:pPr algn="ctr"/>
              <a:r>
                <a:rPr lang="en-US" sz="2000" dirty="0"/>
                <a:t>Work for your meals </a:t>
              </a:r>
            </a:p>
            <a:p>
              <a:pPr algn="ctr"/>
              <a:r>
                <a:rPr lang="en-US" sz="2000" dirty="0"/>
                <a:t>and clothes</a:t>
              </a:r>
            </a:p>
          </p:txBody>
        </p:sp>
        <p:grpSp>
          <p:nvGrpSpPr>
            <p:cNvPr id="151" name="Group 150"/>
            <p:cNvGrpSpPr/>
            <p:nvPr/>
          </p:nvGrpSpPr>
          <p:grpSpPr>
            <a:xfrm>
              <a:off x="8211508" y="2595673"/>
              <a:ext cx="1592808" cy="1032215"/>
              <a:chOff x="6711428" y="1429991"/>
              <a:chExt cx="2220321" cy="1438873"/>
            </a:xfrm>
          </p:grpSpPr>
          <p:sp>
            <p:nvSpPr>
              <p:cNvPr id="152" name="Oval 151"/>
              <p:cNvSpPr/>
              <p:nvPr/>
            </p:nvSpPr>
            <p:spPr>
              <a:xfrm>
                <a:off x="6711428" y="1907162"/>
                <a:ext cx="2204779" cy="348123"/>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rot="1928940">
                <a:off x="8090342" y="1429991"/>
                <a:ext cx="841407" cy="857189"/>
                <a:chOff x="4419600" y="316004"/>
                <a:chExt cx="2362200" cy="2046196"/>
              </a:xfrm>
            </p:grpSpPr>
            <p:sp>
              <p:nvSpPr>
                <p:cNvPr id="157" name="Wave 156"/>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Wave 15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7017822" y="1473133"/>
                <a:ext cx="1600200" cy="1395731"/>
                <a:chOff x="2956343" y="2502780"/>
                <a:chExt cx="1600200" cy="1395731"/>
              </a:xfrm>
            </p:grpSpPr>
            <p:sp>
              <p:nvSpPr>
                <p:cNvPr id="155" name="Rounded Rectangle 154"/>
                <p:cNvSpPr/>
                <p:nvPr/>
              </p:nvSpPr>
              <p:spPr>
                <a:xfrm>
                  <a:off x="2962070" y="2502780"/>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ie 155"/>
                <p:cNvSpPr/>
                <p:nvPr/>
              </p:nvSpPr>
              <p:spPr>
                <a:xfrm rot="18154971">
                  <a:off x="3108743" y="2450711"/>
                  <a:ext cx="1295400" cy="160020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4" name="Group 33"/>
          <p:cNvGrpSpPr/>
          <p:nvPr/>
        </p:nvGrpSpPr>
        <p:grpSpPr>
          <a:xfrm>
            <a:off x="7567635" y="5345535"/>
            <a:ext cx="2870848" cy="1347527"/>
            <a:chOff x="7567635" y="5345535"/>
            <a:chExt cx="2870848" cy="1347527"/>
          </a:xfrm>
        </p:grpSpPr>
        <p:sp>
          <p:nvSpPr>
            <p:cNvPr id="213" name="Cloud 212"/>
            <p:cNvSpPr/>
            <p:nvPr/>
          </p:nvSpPr>
          <p:spPr>
            <a:xfrm rot="290877">
              <a:off x="7567635" y="5345535"/>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602221" y="5712806"/>
              <a:ext cx="2836262" cy="400110"/>
            </a:xfrm>
            <a:prstGeom prst="rect">
              <a:avLst/>
            </a:prstGeom>
          </p:spPr>
          <p:txBody>
            <a:bodyPr wrap="square">
              <a:spAutoFit/>
            </a:bodyPr>
            <a:lstStyle/>
            <a:p>
              <a:pPr algn="ctr"/>
              <a:r>
                <a:rPr lang="en-US" sz="2000" dirty="0"/>
                <a:t>And Bless them…</a:t>
              </a:r>
            </a:p>
          </p:txBody>
        </p:sp>
      </p:grpSp>
      <p:grpSp>
        <p:nvGrpSpPr>
          <p:cNvPr id="7" name="Group 6"/>
          <p:cNvGrpSpPr/>
          <p:nvPr/>
        </p:nvGrpSpPr>
        <p:grpSpPr>
          <a:xfrm>
            <a:off x="9052860" y="1341568"/>
            <a:ext cx="2860710" cy="4021515"/>
            <a:chOff x="9052860" y="1341568"/>
            <a:chExt cx="2860710" cy="4021515"/>
          </a:xfrm>
        </p:grpSpPr>
        <p:grpSp>
          <p:nvGrpSpPr>
            <p:cNvPr id="1029" name="Group 1028"/>
            <p:cNvGrpSpPr/>
            <p:nvPr/>
          </p:nvGrpSpPr>
          <p:grpSpPr>
            <a:xfrm>
              <a:off x="9052860" y="1341568"/>
              <a:ext cx="2860710" cy="4021515"/>
              <a:chOff x="9052860" y="1341568"/>
              <a:chExt cx="2860710" cy="4021515"/>
            </a:xfrm>
          </p:grpSpPr>
          <p:grpSp>
            <p:nvGrpSpPr>
              <p:cNvPr id="146" name="Group 145"/>
              <p:cNvGrpSpPr/>
              <p:nvPr/>
            </p:nvGrpSpPr>
            <p:grpSpPr>
              <a:xfrm>
                <a:off x="10731882" y="1341568"/>
                <a:ext cx="642258" cy="2767315"/>
                <a:chOff x="1469571" y="1491343"/>
                <a:chExt cx="642258" cy="2101174"/>
              </a:xfrm>
            </p:grpSpPr>
            <p:sp>
              <p:nvSpPr>
                <p:cNvPr id="147" name="Freeform 146"/>
                <p:cNvSpPr/>
                <p:nvPr/>
              </p:nvSpPr>
              <p:spPr>
                <a:xfrm>
                  <a:off x="1653236" y="1829031"/>
                  <a:ext cx="156013" cy="1763486"/>
                </a:xfrm>
                <a:custGeom>
                  <a:avLst/>
                  <a:gdLst>
                    <a:gd name="connsiteX0" fmla="*/ 46543 w 156013"/>
                    <a:gd name="connsiteY0" fmla="*/ 0 h 1763486"/>
                    <a:gd name="connsiteX1" fmla="*/ 57428 w 156013"/>
                    <a:gd name="connsiteY1" fmla="*/ 163286 h 1763486"/>
                    <a:gd name="connsiteX2" fmla="*/ 68314 w 156013"/>
                    <a:gd name="connsiteY2" fmla="*/ 881743 h 1763486"/>
                    <a:gd name="connsiteX3" fmla="*/ 111857 w 156013"/>
                    <a:gd name="connsiteY3" fmla="*/ 925286 h 1763486"/>
                    <a:gd name="connsiteX4" fmla="*/ 144514 w 156013"/>
                    <a:gd name="connsiteY4" fmla="*/ 936171 h 1763486"/>
                    <a:gd name="connsiteX5" fmla="*/ 144514 w 156013"/>
                    <a:gd name="connsiteY5" fmla="*/ 870857 h 1763486"/>
                    <a:gd name="connsiteX6" fmla="*/ 111857 w 156013"/>
                    <a:gd name="connsiteY6" fmla="*/ 859971 h 1763486"/>
                    <a:gd name="connsiteX7" fmla="*/ 24771 w 156013"/>
                    <a:gd name="connsiteY7" fmla="*/ 870857 h 1763486"/>
                    <a:gd name="connsiteX8" fmla="*/ 3000 w 156013"/>
                    <a:gd name="connsiteY8" fmla="*/ 936171 h 1763486"/>
                    <a:gd name="connsiteX9" fmla="*/ 13886 w 156013"/>
                    <a:gd name="connsiteY9" fmla="*/ 1077686 h 1763486"/>
                    <a:gd name="connsiteX10" fmla="*/ 46543 w 156013"/>
                    <a:gd name="connsiteY10" fmla="*/ 1099457 h 1763486"/>
                    <a:gd name="connsiteX11" fmla="*/ 57428 w 156013"/>
                    <a:gd name="connsiteY11" fmla="*/ 1132114 h 1763486"/>
                    <a:gd name="connsiteX12" fmla="*/ 79200 w 156013"/>
                    <a:gd name="connsiteY12" fmla="*/ 1164771 h 1763486"/>
                    <a:gd name="connsiteX13" fmla="*/ 90086 w 156013"/>
                    <a:gd name="connsiteY13" fmla="*/ 1426029 h 1763486"/>
                    <a:gd name="connsiteX14" fmla="*/ 79200 w 156013"/>
                    <a:gd name="connsiteY14" fmla="*/ 1469571 h 1763486"/>
                    <a:gd name="connsiteX15" fmla="*/ 68314 w 156013"/>
                    <a:gd name="connsiteY15" fmla="*/ 1502229 h 1763486"/>
                    <a:gd name="connsiteX16" fmla="*/ 24771 w 156013"/>
                    <a:gd name="connsiteY16" fmla="*/ 1556657 h 1763486"/>
                    <a:gd name="connsiteX17" fmla="*/ 3000 w 156013"/>
                    <a:gd name="connsiteY17" fmla="*/ 1763486 h 176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13" h="1763486">
                      <a:moveTo>
                        <a:pt x="46543" y="0"/>
                      </a:moveTo>
                      <a:cubicBezTo>
                        <a:pt x="50171" y="54429"/>
                        <a:pt x="56082" y="108753"/>
                        <a:pt x="57428" y="163286"/>
                      </a:cubicBezTo>
                      <a:cubicBezTo>
                        <a:pt x="63340" y="402726"/>
                        <a:pt x="51249" y="642839"/>
                        <a:pt x="68314" y="881743"/>
                      </a:cubicBezTo>
                      <a:cubicBezTo>
                        <a:pt x="69776" y="902217"/>
                        <a:pt x="92384" y="918795"/>
                        <a:pt x="111857" y="925286"/>
                      </a:cubicBezTo>
                      <a:lnTo>
                        <a:pt x="144514" y="936171"/>
                      </a:lnTo>
                      <a:cubicBezTo>
                        <a:pt x="151772" y="914399"/>
                        <a:pt x="166286" y="892629"/>
                        <a:pt x="144514" y="870857"/>
                      </a:cubicBezTo>
                      <a:cubicBezTo>
                        <a:pt x="136400" y="862743"/>
                        <a:pt x="122743" y="863600"/>
                        <a:pt x="111857" y="859971"/>
                      </a:cubicBezTo>
                      <a:cubicBezTo>
                        <a:pt x="82828" y="863600"/>
                        <a:pt x="48737" y="854081"/>
                        <a:pt x="24771" y="870857"/>
                      </a:cubicBezTo>
                      <a:cubicBezTo>
                        <a:pt x="5970" y="884017"/>
                        <a:pt x="3000" y="936171"/>
                        <a:pt x="3000" y="936171"/>
                      </a:cubicBezTo>
                      <a:cubicBezTo>
                        <a:pt x="6629" y="983343"/>
                        <a:pt x="1696" y="1031972"/>
                        <a:pt x="13886" y="1077686"/>
                      </a:cubicBezTo>
                      <a:cubicBezTo>
                        <a:pt x="17257" y="1090327"/>
                        <a:pt x="38370" y="1089241"/>
                        <a:pt x="46543" y="1099457"/>
                      </a:cubicBezTo>
                      <a:cubicBezTo>
                        <a:pt x="53711" y="1108417"/>
                        <a:pt x="52296" y="1121851"/>
                        <a:pt x="57428" y="1132114"/>
                      </a:cubicBezTo>
                      <a:cubicBezTo>
                        <a:pt x="63279" y="1143816"/>
                        <a:pt x="71943" y="1153885"/>
                        <a:pt x="79200" y="1164771"/>
                      </a:cubicBezTo>
                      <a:cubicBezTo>
                        <a:pt x="119524" y="1285745"/>
                        <a:pt x="108324" y="1225412"/>
                        <a:pt x="90086" y="1426029"/>
                      </a:cubicBezTo>
                      <a:cubicBezTo>
                        <a:pt x="88732" y="1440928"/>
                        <a:pt x="83310" y="1455186"/>
                        <a:pt x="79200" y="1469571"/>
                      </a:cubicBezTo>
                      <a:cubicBezTo>
                        <a:pt x="76048" y="1480604"/>
                        <a:pt x="73446" y="1491966"/>
                        <a:pt x="68314" y="1502229"/>
                      </a:cubicBezTo>
                      <a:cubicBezTo>
                        <a:pt x="54581" y="1529695"/>
                        <a:pt x="45022" y="1536406"/>
                        <a:pt x="24771" y="1556657"/>
                      </a:cubicBezTo>
                      <a:cubicBezTo>
                        <a:pt x="-11917" y="1666722"/>
                        <a:pt x="3000" y="1599022"/>
                        <a:pt x="3000" y="1763486"/>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1469571" y="1491343"/>
                  <a:ext cx="642258" cy="381745"/>
                </a:xfrm>
                <a:custGeom>
                  <a:avLst/>
                  <a:gdLst>
                    <a:gd name="connsiteX0" fmla="*/ 195943 w 642258"/>
                    <a:gd name="connsiteY0" fmla="*/ 348343 h 381745"/>
                    <a:gd name="connsiteX1" fmla="*/ 217715 w 642258"/>
                    <a:gd name="connsiteY1" fmla="*/ 174171 h 381745"/>
                    <a:gd name="connsiteX2" fmla="*/ 293915 w 642258"/>
                    <a:gd name="connsiteY2" fmla="*/ 185057 h 381745"/>
                    <a:gd name="connsiteX3" fmla="*/ 315686 w 642258"/>
                    <a:gd name="connsiteY3" fmla="*/ 250371 h 381745"/>
                    <a:gd name="connsiteX4" fmla="*/ 304800 w 642258"/>
                    <a:gd name="connsiteY4" fmla="*/ 359228 h 381745"/>
                    <a:gd name="connsiteX5" fmla="*/ 228600 w 642258"/>
                    <a:gd name="connsiteY5" fmla="*/ 315686 h 381745"/>
                    <a:gd name="connsiteX6" fmla="*/ 217715 w 642258"/>
                    <a:gd name="connsiteY6" fmla="*/ 152400 h 381745"/>
                    <a:gd name="connsiteX7" fmla="*/ 195943 w 642258"/>
                    <a:gd name="connsiteY7" fmla="*/ 87086 h 381745"/>
                    <a:gd name="connsiteX8" fmla="*/ 174172 w 642258"/>
                    <a:gd name="connsiteY8" fmla="*/ 65314 h 381745"/>
                    <a:gd name="connsiteX9" fmla="*/ 97972 w 642258"/>
                    <a:gd name="connsiteY9" fmla="*/ 10886 h 381745"/>
                    <a:gd name="connsiteX10" fmla="*/ 65315 w 642258"/>
                    <a:gd name="connsiteY10" fmla="*/ 0 h 381745"/>
                    <a:gd name="connsiteX11" fmla="*/ 10886 w 642258"/>
                    <a:gd name="connsiteY11" fmla="*/ 32657 h 381745"/>
                    <a:gd name="connsiteX12" fmla="*/ 0 w 642258"/>
                    <a:gd name="connsiteY12" fmla="*/ 65314 h 381745"/>
                    <a:gd name="connsiteX13" fmla="*/ 10886 w 642258"/>
                    <a:gd name="connsiteY13" fmla="*/ 163286 h 381745"/>
                    <a:gd name="connsiteX14" fmla="*/ 65315 w 642258"/>
                    <a:gd name="connsiteY14" fmla="*/ 206828 h 381745"/>
                    <a:gd name="connsiteX15" fmla="*/ 337458 w 642258"/>
                    <a:gd name="connsiteY15" fmla="*/ 239486 h 381745"/>
                    <a:gd name="connsiteX16" fmla="*/ 609600 w 642258"/>
                    <a:gd name="connsiteY16" fmla="*/ 239486 h 381745"/>
                    <a:gd name="connsiteX17" fmla="*/ 642258 w 642258"/>
                    <a:gd name="connsiteY17" fmla="*/ 174171 h 381745"/>
                    <a:gd name="connsiteX18" fmla="*/ 631372 w 642258"/>
                    <a:gd name="connsiteY18" fmla="*/ 141514 h 381745"/>
                    <a:gd name="connsiteX19" fmla="*/ 587829 w 642258"/>
                    <a:gd name="connsiteY19" fmla="*/ 130628 h 381745"/>
                    <a:gd name="connsiteX20" fmla="*/ 555172 w 642258"/>
                    <a:gd name="connsiteY20" fmla="*/ 119743 h 381745"/>
                    <a:gd name="connsiteX21" fmla="*/ 446315 w 642258"/>
                    <a:gd name="connsiteY21" fmla="*/ 130628 h 381745"/>
                    <a:gd name="connsiteX22" fmla="*/ 413658 w 642258"/>
                    <a:gd name="connsiteY22" fmla="*/ 152400 h 381745"/>
                    <a:gd name="connsiteX23" fmla="*/ 370115 w 642258"/>
                    <a:gd name="connsiteY23" fmla="*/ 195943 h 381745"/>
                    <a:gd name="connsiteX24" fmla="*/ 326572 w 642258"/>
                    <a:gd name="connsiteY24" fmla="*/ 228600 h 3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258" h="381745">
                      <a:moveTo>
                        <a:pt x="195943" y="348343"/>
                      </a:moveTo>
                      <a:cubicBezTo>
                        <a:pt x="203200" y="290286"/>
                        <a:pt x="187612" y="224342"/>
                        <a:pt x="217715" y="174171"/>
                      </a:cubicBezTo>
                      <a:cubicBezTo>
                        <a:pt x="230916" y="152170"/>
                        <a:pt x="273662" y="169305"/>
                        <a:pt x="293915" y="185057"/>
                      </a:cubicBezTo>
                      <a:cubicBezTo>
                        <a:pt x="312030" y="199146"/>
                        <a:pt x="315686" y="250371"/>
                        <a:pt x="315686" y="250371"/>
                      </a:cubicBezTo>
                      <a:cubicBezTo>
                        <a:pt x="312057" y="286657"/>
                        <a:pt x="327188" y="330443"/>
                        <a:pt x="304800" y="359228"/>
                      </a:cubicBezTo>
                      <a:cubicBezTo>
                        <a:pt x="254138" y="424365"/>
                        <a:pt x="232964" y="328779"/>
                        <a:pt x="228600" y="315686"/>
                      </a:cubicBezTo>
                      <a:cubicBezTo>
                        <a:pt x="224972" y="261257"/>
                        <a:pt x="225429" y="206401"/>
                        <a:pt x="217715" y="152400"/>
                      </a:cubicBezTo>
                      <a:cubicBezTo>
                        <a:pt x="214470" y="129682"/>
                        <a:pt x="212170" y="103314"/>
                        <a:pt x="195943" y="87086"/>
                      </a:cubicBezTo>
                      <a:lnTo>
                        <a:pt x="174172" y="65314"/>
                      </a:lnTo>
                      <a:cubicBezTo>
                        <a:pt x="156029" y="10886"/>
                        <a:pt x="174172" y="36286"/>
                        <a:pt x="97972" y="10886"/>
                      </a:cubicBezTo>
                      <a:lnTo>
                        <a:pt x="65315" y="0"/>
                      </a:lnTo>
                      <a:cubicBezTo>
                        <a:pt x="39629" y="8562"/>
                        <a:pt x="25828" y="7754"/>
                        <a:pt x="10886" y="32657"/>
                      </a:cubicBezTo>
                      <a:cubicBezTo>
                        <a:pt x="4982" y="42496"/>
                        <a:pt x="3629" y="54428"/>
                        <a:pt x="0" y="65314"/>
                      </a:cubicBezTo>
                      <a:cubicBezTo>
                        <a:pt x="3629" y="97971"/>
                        <a:pt x="2240" y="131586"/>
                        <a:pt x="10886" y="163286"/>
                      </a:cubicBezTo>
                      <a:cubicBezTo>
                        <a:pt x="14006" y="174725"/>
                        <a:pt x="59688" y="204327"/>
                        <a:pt x="65315" y="206828"/>
                      </a:cubicBezTo>
                      <a:cubicBezTo>
                        <a:pt x="159032" y="248480"/>
                        <a:pt x="219299" y="233267"/>
                        <a:pt x="337458" y="239486"/>
                      </a:cubicBezTo>
                      <a:cubicBezTo>
                        <a:pt x="439993" y="252302"/>
                        <a:pt x="492218" y="264198"/>
                        <a:pt x="609600" y="239486"/>
                      </a:cubicBezTo>
                      <a:cubicBezTo>
                        <a:pt x="624730" y="236301"/>
                        <a:pt x="638642" y="185018"/>
                        <a:pt x="642258" y="174171"/>
                      </a:cubicBezTo>
                      <a:cubicBezTo>
                        <a:pt x="638629" y="163285"/>
                        <a:pt x="640332" y="148682"/>
                        <a:pt x="631372" y="141514"/>
                      </a:cubicBezTo>
                      <a:cubicBezTo>
                        <a:pt x="619689" y="132168"/>
                        <a:pt x="602214" y="134738"/>
                        <a:pt x="587829" y="130628"/>
                      </a:cubicBezTo>
                      <a:cubicBezTo>
                        <a:pt x="576796" y="127476"/>
                        <a:pt x="566058" y="123371"/>
                        <a:pt x="555172" y="119743"/>
                      </a:cubicBezTo>
                      <a:cubicBezTo>
                        <a:pt x="518886" y="123371"/>
                        <a:pt x="481848" y="122428"/>
                        <a:pt x="446315" y="130628"/>
                      </a:cubicBezTo>
                      <a:cubicBezTo>
                        <a:pt x="433567" y="133570"/>
                        <a:pt x="423591" y="143886"/>
                        <a:pt x="413658" y="152400"/>
                      </a:cubicBezTo>
                      <a:cubicBezTo>
                        <a:pt x="398073" y="165758"/>
                        <a:pt x="387194" y="184557"/>
                        <a:pt x="370115" y="195943"/>
                      </a:cubicBezTo>
                      <a:cubicBezTo>
                        <a:pt x="333188" y="220561"/>
                        <a:pt x="346709" y="208463"/>
                        <a:pt x="326572" y="228600"/>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oud 166"/>
              <p:cNvSpPr/>
              <p:nvPr/>
            </p:nvSpPr>
            <p:spPr>
              <a:xfrm rot="10954094">
                <a:off x="9159674" y="4015556"/>
                <a:ext cx="2753896" cy="13475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9052860" y="4515563"/>
                <a:ext cx="2836262" cy="707886"/>
              </a:xfrm>
              <a:prstGeom prst="rect">
                <a:avLst/>
              </a:prstGeom>
            </p:spPr>
            <p:txBody>
              <a:bodyPr wrap="square">
                <a:spAutoFit/>
              </a:bodyPr>
              <a:lstStyle/>
              <a:p>
                <a:pPr algn="ctr"/>
                <a:r>
                  <a:rPr lang="en-US" sz="2000" dirty="0"/>
                  <a:t>Lodge with those who are worthy (trust)</a:t>
                </a:r>
              </a:p>
            </p:txBody>
          </p:sp>
          <p:grpSp>
            <p:nvGrpSpPr>
              <p:cNvPr id="193" name="Group 159"/>
              <p:cNvGrpSpPr/>
              <p:nvPr/>
            </p:nvGrpSpPr>
            <p:grpSpPr>
              <a:xfrm>
                <a:off x="10372269" y="3384132"/>
                <a:ext cx="625445" cy="1287482"/>
                <a:chOff x="685800" y="609600"/>
                <a:chExt cx="2404519" cy="4949716"/>
              </a:xfrm>
            </p:grpSpPr>
            <p:sp>
              <p:nvSpPr>
                <p:cNvPr id="194" name="Cloud 193"/>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hevron 204"/>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hevron 205"/>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ounded Rectangle 206"/>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61"/>
            <p:cNvGrpSpPr/>
            <p:nvPr/>
          </p:nvGrpSpPr>
          <p:grpSpPr>
            <a:xfrm>
              <a:off x="10932076" y="3127255"/>
              <a:ext cx="613833" cy="1487092"/>
              <a:chOff x="4796444" y="836392"/>
              <a:chExt cx="1380536" cy="3344532"/>
            </a:xfrm>
          </p:grpSpPr>
          <p:sp>
            <p:nvSpPr>
              <p:cNvPr id="181" name="Oval 180"/>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189"/>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190"/>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838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anim calcmode="lin" valueType="num">
                                      <p:cBhvr>
                                        <p:cTn id="8" dur="1000" fill="hold"/>
                                        <p:tgtEl>
                                          <p:spTgt spid="1033"/>
                                        </p:tgtEl>
                                        <p:attrNameLst>
                                          <p:attrName>ppt_x</p:attrName>
                                        </p:attrNameLst>
                                      </p:cBhvr>
                                      <p:tavLst>
                                        <p:tav tm="0">
                                          <p:val>
                                            <p:strVal val="#ppt_x"/>
                                          </p:val>
                                        </p:tav>
                                        <p:tav tm="100000">
                                          <p:val>
                                            <p:strVal val="#ppt_x"/>
                                          </p:val>
                                        </p:tav>
                                      </p:tavLst>
                                    </p:anim>
                                    <p:anim calcmode="lin" valueType="num">
                                      <p:cBhvr>
                                        <p:cTn id="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1000"/>
                                        <p:tgtEl>
                                          <p:spTgt spid="1031"/>
                                        </p:tgtEl>
                                      </p:cBhvr>
                                    </p:animEffect>
                                    <p:anim calcmode="lin" valueType="num">
                                      <p:cBhvr>
                                        <p:cTn id="22" dur="1000" fill="hold"/>
                                        <p:tgtEl>
                                          <p:spTgt spid="1031"/>
                                        </p:tgtEl>
                                        <p:attrNameLst>
                                          <p:attrName>ppt_x</p:attrName>
                                        </p:attrNameLst>
                                      </p:cBhvr>
                                      <p:tavLst>
                                        <p:tav tm="0">
                                          <p:val>
                                            <p:strVal val="#ppt_x"/>
                                          </p:val>
                                        </p:tav>
                                        <p:tav tm="100000">
                                          <p:val>
                                            <p:strVal val="#ppt_x"/>
                                          </p:val>
                                        </p:tav>
                                      </p:tavLst>
                                    </p:anim>
                                    <p:anim calcmode="lin" valueType="num">
                                      <p:cBhvr>
                                        <p:cTn id="23"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500" fill="hold"/>
                                        <p:tgtEl>
                                          <p:spTgt spid="34"/>
                                        </p:tgtEl>
                                        <p:attrNameLst>
                                          <p:attrName>ppt_x</p:attrName>
                                        </p:attrNameLst>
                                      </p:cBhvr>
                                      <p:tavLst>
                                        <p:tav tm="0">
                                          <p:val>
                                            <p:strVal val="1+#ppt_w/2"/>
                                          </p:val>
                                        </p:tav>
                                        <p:tav tm="100000">
                                          <p:val>
                                            <p:strVal val="#ppt_x"/>
                                          </p:val>
                                        </p:tav>
                                      </p:tavLst>
                                    </p:anim>
                                    <p:anim calcmode="lin" valueType="num">
                                      <p:cBhvr additive="base">
                                        <p:cTn id="43"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69332"/>
          </a:xfrm>
          <a:prstGeom prst="rect">
            <a:avLst/>
          </a:prstGeom>
          <a:noFill/>
        </p:spPr>
        <p:txBody>
          <a:bodyPr wrap="square" rtlCol="0">
            <a:spAutoFit/>
          </a:bodyPr>
          <a:lstStyle/>
          <a:p>
            <a:r>
              <a:rPr lang="en-US" dirty="0">
                <a:solidFill>
                  <a:schemeClr val="bg1"/>
                </a:solidFill>
              </a:rPr>
              <a:t>(1)</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Sidon and </a:t>
            </a:r>
            <a:r>
              <a:rPr lang="en-US" sz="5400" dirty="0" err="1">
                <a:solidFill>
                  <a:schemeClr val="bg1"/>
                </a:solidFill>
                <a:latin typeface="Lucida Calligraphy" panose="03010101010101010101" pitchFamily="66" charset="0"/>
              </a:rPr>
              <a:t>Tyre</a:t>
            </a:r>
            <a:endParaRPr lang="en-US" sz="5400" dirty="0">
              <a:solidFill>
                <a:schemeClr val="bg1"/>
              </a:solidFill>
              <a:latin typeface="Lucida Calligraphy" panose="03010101010101010101" pitchFamily="66" charset="0"/>
            </a:endParaRPr>
          </a:p>
        </p:txBody>
      </p:sp>
      <p:pic>
        <p:nvPicPr>
          <p:cNvPr id="2050" name="Picture 2" descr="lesson 4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 r="52582"/>
          <a:stretch/>
        </p:blipFill>
        <p:spPr bwMode="auto">
          <a:xfrm>
            <a:off x="4348842" y="1414701"/>
            <a:ext cx="2968625" cy="4705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9728" y="1414701"/>
            <a:ext cx="2999015" cy="4801314"/>
          </a:xfrm>
          <a:prstGeom prst="rect">
            <a:avLst/>
          </a:prstGeom>
        </p:spPr>
        <p:txBody>
          <a:bodyPr wrap="square">
            <a:spAutoFit/>
          </a:bodyPr>
          <a:lstStyle/>
          <a:p>
            <a:r>
              <a:rPr lang="en-US" i="0" u="none" strike="noStrike" dirty="0">
                <a:solidFill>
                  <a:schemeClr val="bg1"/>
                </a:solidFill>
                <a:effectLst/>
              </a:rPr>
              <a:t>Sidon</a:t>
            </a:r>
            <a:r>
              <a:rPr lang="en-US" i="0" dirty="0">
                <a:solidFill>
                  <a:schemeClr val="bg1"/>
                </a:solidFill>
                <a:effectLst/>
              </a:rPr>
              <a:t> = an ancient Phoenician port </a:t>
            </a:r>
            <a:r>
              <a:rPr lang="en-US" i="0" u="none" strike="noStrike" dirty="0">
                <a:solidFill>
                  <a:schemeClr val="bg1"/>
                </a:solidFill>
                <a:effectLst/>
              </a:rPr>
              <a:t>city.</a:t>
            </a:r>
          </a:p>
          <a:p>
            <a:endParaRPr lang="en-US" dirty="0">
              <a:solidFill>
                <a:schemeClr val="bg1"/>
              </a:solidFill>
            </a:endParaRPr>
          </a:p>
          <a:p>
            <a:r>
              <a:rPr lang="en-US" i="0" dirty="0" err="1">
                <a:solidFill>
                  <a:schemeClr val="bg1"/>
                </a:solidFill>
                <a:effectLst/>
              </a:rPr>
              <a:t>Tyre</a:t>
            </a:r>
            <a:r>
              <a:rPr lang="en-US" i="0" dirty="0">
                <a:solidFill>
                  <a:schemeClr val="bg1"/>
                </a:solidFill>
                <a:effectLst/>
              </a:rPr>
              <a:t> and Sidon were a powerful city-state and first manufactured the purple dye…synonymous with royalty.</a:t>
            </a:r>
          </a:p>
          <a:p>
            <a:endParaRPr lang="en-US" dirty="0">
              <a:solidFill>
                <a:schemeClr val="bg1"/>
              </a:solidFill>
            </a:endParaRPr>
          </a:p>
          <a:p>
            <a:r>
              <a:rPr lang="en-US" dirty="0">
                <a:solidFill>
                  <a:schemeClr val="bg1"/>
                </a:solidFill>
              </a:rPr>
              <a:t>It was a Phoenician city port and later absorbed by Rome</a:t>
            </a:r>
          </a:p>
          <a:p>
            <a:endParaRPr lang="en-US" dirty="0">
              <a:solidFill>
                <a:schemeClr val="bg1"/>
              </a:solidFill>
            </a:endParaRPr>
          </a:p>
          <a:p>
            <a:r>
              <a:rPr lang="en-US" dirty="0">
                <a:solidFill>
                  <a:schemeClr val="bg1"/>
                </a:solidFill>
              </a:rPr>
              <a:t>Both Sidon and </a:t>
            </a:r>
            <a:r>
              <a:rPr lang="en-US" dirty="0" err="1">
                <a:solidFill>
                  <a:schemeClr val="bg1"/>
                </a:solidFill>
              </a:rPr>
              <a:t>Tyre</a:t>
            </a:r>
            <a:r>
              <a:rPr lang="en-US" dirty="0">
                <a:solidFill>
                  <a:schemeClr val="bg1"/>
                </a:solidFill>
              </a:rPr>
              <a:t> are mentioned 12 times in the New Testament and is where Jesus and Paul, the Apostle visited</a:t>
            </a:r>
          </a:p>
        </p:txBody>
      </p:sp>
      <p:sp>
        <p:nvSpPr>
          <p:cNvPr id="8" name="Rectangle 7"/>
          <p:cNvSpPr/>
          <p:nvPr/>
        </p:nvSpPr>
        <p:spPr>
          <a:xfrm>
            <a:off x="7875814" y="1414701"/>
            <a:ext cx="3532415" cy="4801314"/>
          </a:xfrm>
          <a:prstGeom prst="rect">
            <a:avLst/>
          </a:prstGeom>
        </p:spPr>
        <p:txBody>
          <a:bodyPr wrap="square">
            <a:spAutoFit/>
          </a:bodyPr>
          <a:lstStyle/>
          <a:p>
            <a:r>
              <a:rPr lang="en-US" i="0" u="none" strike="noStrike" dirty="0" err="1">
                <a:solidFill>
                  <a:schemeClr val="bg1"/>
                </a:solidFill>
                <a:effectLst/>
              </a:rPr>
              <a:t>Tyre</a:t>
            </a:r>
            <a:r>
              <a:rPr lang="en-US" i="0" u="none" strike="noStrike" dirty="0">
                <a:solidFill>
                  <a:schemeClr val="bg1"/>
                </a:solidFill>
                <a:effectLst/>
              </a:rPr>
              <a:t> = meaning ‘rock’</a:t>
            </a:r>
          </a:p>
          <a:p>
            <a:endParaRPr lang="en-US" i="0" u="none" strike="noStrike" dirty="0">
              <a:solidFill>
                <a:schemeClr val="bg1"/>
              </a:solidFill>
              <a:effectLst/>
            </a:endParaRPr>
          </a:p>
          <a:p>
            <a:r>
              <a:rPr lang="en-US" dirty="0">
                <a:solidFill>
                  <a:schemeClr val="bg1"/>
                </a:solidFill>
              </a:rPr>
              <a:t>In myth, </a:t>
            </a:r>
            <a:r>
              <a:rPr lang="en-US" dirty="0" err="1">
                <a:solidFill>
                  <a:schemeClr val="bg1"/>
                </a:solidFill>
              </a:rPr>
              <a:t>Tyre</a:t>
            </a:r>
            <a:r>
              <a:rPr lang="en-US" dirty="0">
                <a:solidFill>
                  <a:schemeClr val="bg1"/>
                </a:solidFill>
              </a:rPr>
              <a:t> is known as the birthplace of Europa (who gave Europe its name)</a:t>
            </a:r>
          </a:p>
          <a:p>
            <a:endParaRPr lang="en-US" dirty="0">
              <a:solidFill>
                <a:schemeClr val="bg1"/>
              </a:solidFill>
            </a:endParaRPr>
          </a:p>
          <a:p>
            <a:r>
              <a:rPr lang="en-US" dirty="0">
                <a:solidFill>
                  <a:schemeClr val="bg1"/>
                </a:solidFill>
              </a:rPr>
              <a:t>The main trade was on an island about ½ mile from the mainland</a:t>
            </a:r>
          </a:p>
          <a:p>
            <a:endParaRPr lang="en-US" dirty="0">
              <a:solidFill>
                <a:schemeClr val="bg1"/>
              </a:solidFill>
            </a:endParaRPr>
          </a:p>
          <a:p>
            <a:r>
              <a:rPr lang="en-US" dirty="0">
                <a:solidFill>
                  <a:schemeClr val="bg1"/>
                </a:solidFill>
              </a:rPr>
              <a:t>The old city, known as </a:t>
            </a:r>
            <a:r>
              <a:rPr lang="en-US" dirty="0" err="1">
                <a:solidFill>
                  <a:schemeClr val="bg1"/>
                </a:solidFill>
              </a:rPr>
              <a:t>Ushu</a:t>
            </a:r>
            <a:r>
              <a:rPr lang="en-US" dirty="0">
                <a:solidFill>
                  <a:schemeClr val="bg1"/>
                </a:solidFill>
              </a:rPr>
              <a:t>, was founded in 2750 BC</a:t>
            </a:r>
          </a:p>
          <a:p>
            <a:endParaRPr lang="en-US" dirty="0">
              <a:solidFill>
                <a:schemeClr val="bg1"/>
              </a:solidFill>
            </a:endParaRPr>
          </a:p>
          <a:p>
            <a:r>
              <a:rPr lang="en-US" dirty="0">
                <a:solidFill>
                  <a:schemeClr val="bg1"/>
                </a:solidFill>
              </a:rPr>
              <a:t>The Tyrians were known as workers in dye from the shells of the Murex shellfish. This purple dye was highly valued and held royal connotations in the ancient world.</a:t>
            </a:r>
          </a:p>
        </p:txBody>
      </p:sp>
    </p:spTree>
    <p:extLst>
      <p:ext uri="{BB962C8B-B14F-4D97-AF65-F5344CB8AC3E}">
        <p14:creationId xmlns:p14="http://schemas.microsoft.com/office/powerpoint/2010/main" val="312928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10:14</a:t>
            </a:r>
          </a:p>
        </p:txBody>
      </p:sp>
      <p:sp>
        <p:nvSpPr>
          <p:cNvPr id="28" name="TextBox 27"/>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Shake off the Dust</a:t>
            </a:r>
          </a:p>
        </p:txBody>
      </p:sp>
      <p:sp>
        <p:nvSpPr>
          <p:cNvPr id="2" name="Rectangle 1"/>
          <p:cNvSpPr/>
          <p:nvPr/>
        </p:nvSpPr>
        <p:spPr>
          <a:xfrm>
            <a:off x="307975" y="1236561"/>
            <a:ext cx="6096000" cy="4401205"/>
          </a:xfrm>
          <a:prstGeom prst="rect">
            <a:avLst/>
          </a:prstGeom>
        </p:spPr>
        <p:txBody>
          <a:bodyPr>
            <a:spAutoFit/>
          </a:bodyPr>
          <a:lstStyle/>
          <a:p>
            <a:r>
              <a:rPr lang="en-US" sz="2000" dirty="0">
                <a:solidFill>
                  <a:schemeClr val="bg1"/>
                </a:solidFill>
              </a:rPr>
              <a:t>"If the people refused to hear their message, the apostles were to leave that home or city and shake off the dust of their feet. This dusting of feet would be 'against them as a testimony.' (D&amp;C 24:15.) </a:t>
            </a:r>
          </a:p>
          <a:p>
            <a:endParaRPr lang="en-US" sz="2000" dirty="0">
              <a:solidFill>
                <a:schemeClr val="bg1"/>
              </a:solidFill>
            </a:endParaRPr>
          </a:p>
          <a:p>
            <a:r>
              <a:rPr lang="en-US" sz="2000" dirty="0">
                <a:solidFill>
                  <a:schemeClr val="bg1"/>
                </a:solidFill>
              </a:rPr>
              <a:t>The servants of the Lord would have power 'to seal both on earth and in heaven, the unbelieving and rebellious; yea, verily to seal them up unto the day when the wrath of God shall be poured out upon the wicked without measure.' (D&amp;C 1:8-9.) </a:t>
            </a:r>
          </a:p>
          <a:p>
            <a:endParaRPr lang="en-US" sz="2000" dirty="0">
              <a:solidFill>
                <a:schemeClr val="bg1"/>
              </a:solidFill>
            </a:endParaRPr>
          </a:p>
          <a:p>
            <a:r>
              <a:rPr lang="en-US" sz="2000" dirty="0">
                <a:solidFill>
                  <a:schemeClr val="bg1"/>
                </a:solidFill>
              </a:rPr>
              <a:t>They would know 'that in the day of judgment [they] shall be judges of that house, and condemn them.' (D&amp;C 75:21}.</a:t>
            </a:r>
          </a:p>
        </p:txBody>
      </p:sp>
      <p:sp>
        <p:nvSpPr>
          <p:cNvPr id="3" name="Rectangle 2"/>
          <p:cNvSpPr/>
          <p:nvPr/>
        </p:nvSpPr>
        <p:spPr>
          <a:xfrm>
            <a:off x="5942013" y="5641217"/>
            <a:ext cx="6096000" cy="923330"/>
          </a:xfrm>
          <a:prstGeom prst="rect">
            <a:avLst/>
          </a:prstGeom>
        </p:spPr>
        <p:txBody>
          <a:bodyPr>
            <a:spAutoFit/>
          </a:bodyPr>
          <a:lstStyle/>
          <a:p>
            <a:r>
              <a:rPr lang="en-US" dirty="0">
                <a:solidFill>
                  <a:schemeClr val="bg1"/>
                </a:solidFill>
              </a:rPr>
              <a:t>As </a:t>
            </a:r>
            <a:r>
              <a:rPr lang="en-US" b="1" dirty="0">
                <a:solidFill>
                  <a:schemeClr val="bg1"/>
                </a:solidFill>
              </a:rPr>
              <a:t>Elder McConkie</a:t>
            </a:r>
            <a:r>
              <a:rPr lang="en-US" dirty="0">
                <a:solidFill>
                  <a:schemeClr val="bg1"/>
                </a:solidFill>
              </a:rPr>
              <a:t> observed: 'It is as though those who reject the message are not worthy to receive even the dust that cleaves to an apostolic sandal.'" (10)</a:t>
            </a:r>
          </a:p>
        </p:txBody>
      </p:sp>
      <p:pic>
        <p:nvPicPr>
          <p:cNvPr id="12290" name="Picture 2" descr="http://img.ksl.com/slc/853/85338/85338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428" y="1674445"/>
            <a:ext cx="4428029" cy="2959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1346" y="5380945"/>
            <a:ext cx="976680" cy="1363282"/>
          </a:xfrm>
          <a:prstGeom prst="rect">
            <a:avLst/>
          </a:prstGeom>
        </p:spPr>
      </p:pic>
    </p:spTree>
    <p:extLst>
      <p:ext uri="{BB962C8B-B14F-4D97-AF65-F5344CB8AC3E}">
        <p14:creationId xmlns:p14="http://schemas.microsoft.com/office/powerpoint/2010/main" val="1494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10:17-23</a:t>
            </a:r>
          </a:p>
        </p:txBody>
      </p:sp>
      <p:sp>
        <p:nvSpPr>
          <p:cNvPr id="28" name="TextBox 27"/>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Synagogue of Satan</a:t>
            </a:r>
          </a:p>
        </p:txBody>
      </p:sp>
      <p:sp>
        <p:nvSpPr>
          <p:cNvPr id="2" name="Rectangle 1"/>
          <p:cNvSpPr/>
          <p:nvPr/>
        </p:nvSpPr>
        <p:spPr>
          <a:xfrm>
            <a:off x="459997" y="3189463"/>
            <a:ext cx="5610224" cy="1200329"/>
          </a:xfrm>
          <a:prstGeom prst="rect">
            <a:avLst/>
          </a:prstGeom>
        </p:spPr>
        <p:txBody>
          <a:bodyPr wrap="square">
            <a:spAutoFit/>
          </a:bodyPr>
          <a:lstStyle/>
          <a:p>
            <a:r>
              <a:rPr lang="en-US" dirty="0">
                <a:solidFill>
                  <a:schemeClr val="bg1"/>
                </a:solidFill>
              </a:rPr>
              <a:t>…In those sacred spots where sermons had attested to the saving power of the Promised Messiah, cries of anguish would now be heard from the lips of true believers as the </a:t>
            </a:r>
            <a:r>
              <a:rPr lang="en-US" dirty="0" err="1">
                <a:solidFill>
                  <a:schemeClr val="bg1"/>
                </a:solidFill>
              </a:rPr>
              <a:t>scourgers</a:t>
            </a:r>
            <a:r>
              <a:rPr lang="en-US" dirty="0">
                <a:solidFill>
                  <a:schemeClr val="bg1"/>
                </a:solidFill>
              </a:rPr>
              <a:t>' lash cut their flesh. …</a:t>
            </a:r>
          </a:p>
        </p:txBody>
      </p:sp>
      <p:pic>
        <p:nvPicPr>
          <p:cNvPr id="13314" name="Picture 2" descr="http://atlasshrugs2000.typepad.com/.a/6a00d8341c60bf53ef0115723998be970b-50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93" y="1053959"/>
            <a:ext cx="2881338" cy="20976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ancient-synagogues.com/html5/Baram/thumbn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1279" y="4415604"/>
            <a:ext cx="3052928" cy="22896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21827" y="4990169"/>
            <a:ext cx="6096000" cy="1200329"/>
          </a:xfrm>
          <a:prstGeom prst="rect">
            <a:avLst/>
          </a:prstGeom>
        </p:spPr>
        <p:txBody>
          <a:bodyPr>
            <a:spAutoFit/>
          </a:bodyPr>
          <a:lstStyle/>
          <a:p>
            <a:r>
              <a:rPr lang="en-US" dirty="0">
                <a:solidFill>
                  <a:schemeClr val="bg1"/>
                </a:solidFill>
              </a:rPr>
              <a:t>…By rejecting Jesus and opposing the truth, the congregation of Israel became the congregation of unbelief, of hatred, of evil, of Lucifer. They became, as the scripture recites, 'the synagogue of Satan.' (Rev. 2:9)" (11)</a:t>
            </a:r>
          </a:p>
        </p:txBody>
      </p:sp>
      <p:pic>
        <p:nvPicPr>
          <p:cNvPr id="13318" name="Picture 6" descr="https://i.ytimg.com/vi/q9W9aXtCGMI/hq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54" r="2926" b="18340"/>
          <a:stretch/>
        </p:blipFill>
        <p:spPr bwMode="auto">
          <a:xfrm>
            <a:off x="6278332" y="2520714"/>
            <a:ext cx="4438196" cy="237308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970837" y="1501015"/>
            <a:ext cx="5203372" cy="923330"/>
          </a:xfrm>
          <a:prstGeom prst="rect">
            <a:avLst/>
          </a:prstGeom>
        </p:spPr>
        <p:txBody>
          <a:bodyPr wrap="square">
            <a:spAutoFit/>
          </a:bodyPr>
          <a:lstStyle/>
          <a:p>
            <a:r>
              <a:rPr lang="en-US" dirty="0">
                <a:solidFill>
                  <a:schemeClr val="bg1"/>
                </a:solidFill>
              </a:rPr>
              <a:t>"In process of time the synagogues became houses of hate and persecution rather than houses of learning and true worship. </a:t>
            </a:r>
          </a:p>
        </p:txBody>
      </p:sp>
    </p:spTree>
    <p:extLst>
      <p:ext uri="{BB962C8B-B14F-4D97-AF65-F5344CB8AC3E}">
        <p14:creationId xmlns:p14="http://schemas.microsoft.com/office/powerpoint/2010/main" val="12562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10:28</a:t>
            </a:r>
          </a:p>
        </p:txBody>
      </p:sp>
      <p:sp>
        <p:nvSpPr>
          <p:cNvPr id="28" name="TextBox 27"/>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Fear Not</a:t>
            </a:r>
          </a:p>
        </p:txBody>
      </p:sp>
      <p:sp>
        <p:nvSpPr>
          <p:cNvPr id="4" name="Rectangle 3"/>
          <p:cNvSpPr/>
          <p:nvPr/>
        </p:nvSpPr>
        <p:spPr>
          <a:xfrm>
            <a:off x="3807732" y="1317861"/>
            <a:ext cx="6466113" cy="2585323"/>
          </a:xfrm>
          <a:prstGeom prst="rect">
            <a:avLst/>
          </a:prstGeom>
        </p:spPr>
        <p:txBody>
          <a:bodyPr wrap="square">
            <a:spAutoFit/>
          </a:bodyPr>
          <a:lstStyle/>
          <a:p>
            <a:r>
              <a:rPr lang="en-US" dirty="0">
                <a:solidFill>
                  <a:schemeClr val="bg1"/>
                </a:solidFill>
                <a:latin typeface="Abadi" panose="020B0604020104020204" pitchFamily="34" charset="0"/>
              </a:rPr>
              <a:t>"I do not regard my own life. I am ready to be offered a sacrifice for this people; for what can our enemies do?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Only kill the body, and their power is then at an end.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Stand firm, my friends; never flinch.</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 Do not seek to save your lives, for he that is afraid to die for the truth, will lose eternal life." (12)</a:t>
            </a:r>
            <a:endParaRPr lang="en-US" dirty="0">
              <a:solidFill>
                <a:schemeClr val="bg1"/>
              </a:solidFill>
            </a:endParaRPr>
          </a:p>
        </p:txBody>
      </p:sp>
      <p:pic>
        <p:nvPicPr>
          <p:cNvPr id="15362" name="Picture 2" descr="https://www.lds.org/bc/content/shared/content/images/gospel-library/manual/36481/36481_all_31-01-JosephLibertyJ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845" y="4136218"/>
            <a:ext cx="4286250" cy="25050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9999" y="1676299"/>
            <a:ext cx="2979511" cy="3635513"/>
            <a:chOff x="739999" y="1676299"/>
            <a:chExt cx="2979511" cy="3635513"/>
          </a:xfrm>
        </p:grpSpPr>
        <p:pic>
          <p:nvPicPr>
            <p:cNvPr id="15364" name="Picture 4" descr="http://science-all.com/images/wallpapers/cross-wallpaper/cross-wallpaper-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983" t="782"/>
            <a:stretch/>
          </p:blipFill>
          <p:spPr bwMode="auto">
            <a:xfrm>
              <a:off x="1362754" y="1676299"/>
              <a:ext cx="1734003" cy="25455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39999" y="4234594"/>
              <a:ext cx="2979511" cy="1077218"/>
            </a:xfrm>
            <a:prstGeom prst="rect">
              <a:avLst/>
            </a:prstGeom>
          </p:spPr>
          <p:txBody>
            <a:bodyPr wrap="square">
              <a:spAutoFit/>
            </a:bodyPr>
            <a:lstStyle/>
            <a:p>
              <a:pPr algn="ctr"/>
              <a:r>
                <a:rPr lang="en-US" sz="1600" dirty="0">
                  <a:solidFill>
                    <a:schemeClr val="bg1"/>
                  </a:solidFill>
                </a:rPr>
                <a:t>Some of the prophets and other church members were tortured and hung on the cross because of their beliefs.</a:t>
              </a:r>
            </a:p>
          </p:txBody>
        </p:sp>
      </p:grpSp>
    </p:spTree>
    <p:extLst>
      <p:ext uri="{BB962C8B-B14F-4D97-AF65-F5344CB8AC3E}">
        <p14:creationId xmlns:p14="http://schemas.microsoft.com/office/powerpoint/2010/main" val="6246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85561" y="283334"/>
            <a:ext cx="3969773" cy="2884813"/>
            <a:chOff x="384206" y="4158361"/>
            <a:chExt cx="3289208" cy="2390250"/>
          </a:xfrm>
        </p:grpSpPr>
        <p:grpSp>
          <p:nvGrpSpPr>
            <p:cNvPr id="7" name="Group 6"/>
            <p:cNvGrpSpPr/>
            <p:nvPr/>
          </p:nvGrpSpPr>
          <p:grpSpPr>
            <a:xfrm>
              <a:off x="384206" y="4158361"/>
              <a:ext cx="3289208" cy="2390250"/>
              <a:chOff x="609599" y="833642"/>
              <a:chExt cx="7941747" cy="5771225"/>
            </a:xfrm>
          </p:grpSpPr>
          <p:grpSp>
            <p:nvGrpSpPr>
              <p:cNvPr id="9" name="Group 14"/>
              <p:cNvGrpSpPr/>
              <p:nvPr/>
            </p:nvGrpSpPr>
            <p:grpSpPr>
              <a:xfrm rot="10800000">
                <a:off x="7696200" y="5257800"/>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p:cNvGrpSpPr/>
              <p:nvPr/>
            </p:nvGrpSpPr>
            <p:grpSpPr>
              <a:xfrm rot="10800000">
                <a:off x="939238" y="4923502"/>
                <a:ext cx="621450" cy="1347067"/>
                <a:chOff x="7010400" y="381000"/>
                <a:chExt cx="762000" cy="2033666"/>
              </a:xfrm>
            </p:grpSpPr>
            <p:sp>
              <p:nvSpPr>
                <p:cNvPr id="20" name="Rounded Rectangle 1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99460" y="833642"/>
                <a:ext cx="621450" cy="986197"/>
                <a:chOff x="7031201" y="834275"/>
                <a:chExt cx="762000" cy="1488861"/>
              </a:xfrm>
            </p:grpSpPr>
            <p:sp>
              <p:nvSpPr>
                <p:cNvPr id="18" name="Rounded Rectangle 1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646520" y="1148254"/>
                <a:ext cx="621450" cy="1017899"/>
                <a:chOff x="7087348" y="824753"/>
                <a:chExt cx="762000" cy="1536722"/>
              </a:xfrm>
            </p:grpSpPr>
            <p:sp>
              <p:nvSpPr>
                <p:cNvPr id="16" name="Rounded Rectangle 1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747225" y="4834063"/>
              <a:ext cx="2437759" cy="1096553"/>
            </a:xfrm>
            <a:prstGeom prst="rect">
              <a:avLst/>
            </a:prstGeom>
          </p:spPr>
          <p:txBody>
            <a:bodyPr wrap="square">
              <a:spAutoFit/>
            </a:bodyPr>
            <a:lstStyle/>
            <a:p>
              <a:pPr algn="ctr"/>
              <a:r>
                <a:rPr lang="en-US" sz="2000" dirty="0">
                  <a:solidFill>
                    <a:srgbClr val="333333"/>
                  </a:solidFill>
                  <a:latin typeface="Open Sans"/>
                </a:rPr>
                <a:t> </a:t>
              </a:r>
              <a:r>
                <a:rPr lang="en-US" sz="2000" b="1" dirty="0"/>
                <a:t>When we are in the service of the Lord, He will inspire us with what to say when needed</a:t>
              </a:r>
              <a:endParaRPr lang="en-US" sz="2000" dirty="0"/>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60" y="3829924"/>
            <a:ext cx="2622168" cy="196662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1074" y="3723962"/>
            <a:ext cx="3697534" cy="2773151"/>
          </a:xfrm>
          <a:prstGeom prst="rect">
            <a:avLst/>
          </a:prstGeom>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l="43127" t="18404" r="11964" b="1033"/>
          <a:stretch/>
        </p:blipFill>
        <p:spPr>
          <a:xfrm>
            <a:off x="9687517" y="764500"/>
            <a:ext cx="2047741" cy="5525036"/>
          </a:xfrm>
          <a:prstGeom prst="rect">
            <a:avLst/>
          </a:prstGeom>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6816" y="507968"/>
            <a:ext cx="3823487" cy="2867615"/>
          </a:xfrm>
          <a:prstGeom prst="rect">
            <a:avLst/>
          </a:prstGeom>
        </p:spPr>
      </p:pic>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10:19-20</a:t>
            </a:r>
          </a:p>
        </p:txBody>
      </p:sp>
    </p:spTree>
    <p:extLst>
      <p:ext uri="{BB962C8B-B14F-4D97-AF65-F5344CB8AC3E}">
        <p14:creationId xmlns:p14="http://schemas.microsoft.com/office/powerpoint/2010/main" val="3943164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10:38</a:t>
            </a:r>
          </a:p>
        </p:txBody>
      </p:sp>
      <p:sp>
        <p:nvSpPr>
          <p:cNvPr id="28" name="TextBox 27"/>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Cross</a:t>
            </a:r>
          </a:p>
        </p:txBody>
      </p:sp>
      <p:sp>
        <p:nvSpPr>
          <p:cNvPr id="2" name="Rectangle 1"/>
          <p:cNvSpPr/>
          <p:nvPr/>
        </p:nvSpPr>
        <p:spPr>
          <a:xfrm>
            <a:off x="460375" y="1053959"/>
            <a:ext cx="4739504" cy="646331"/>
          </a:xfrm>
          <a:prstGeom prst="rect">
            <a:avLst/>
          </a:prstGeom>
        </p:spPr>
        <p:txBody>
          <a:bodyPr wrap="square">
            <a:spAutoFit/>
          </a:bodyPr>
          <a:lstStyle/>
          <a:p>
            <a:r>
              <a:rPr lang="en-US" dirty="0">
                <a:solidFill>
                  <a:schemeClr val="bg1"/>
                </a:solidFill>
              </a:rPr>
              <a:t>One of the initial steps in becoming a disciple is to put away the natural man. </a:t>
            </a:r>
          </a:p>
        </p:txBody>
      </p:sp>
      <p:sp>
        <p:nvSpPr>
          <p:cNvPr id="3" name="Rectangle 2"/>
          <p:cNvSpPr/>
          <p:nvPr/>
        </p:nvSpPr>
        <p:spPr>
          <a:xfrm>
            <a:off x="3330042" y="1487350"/>
            <a:ext cx="6096000" cy="1015663"/>
          </a:xfrm>
          <a:prstGeom prst="rect">
            <a:avLst/>
          </a:prstGeom>
        </p:spPr>
        <p:txBody>
          <a:bodyPr>
            <a:spAutoFit/>
          </a:bodyPr>
          <a:lstStyle/>
          <a:p>
            <a:r>
              <a:rPr lang="en-US" sz="2000" i="1" dirty="0">
                <a:solidFill>
                  <a:srgbClr val="FFFF00"/>
                </a:solidFill>
                <a:latin typeface="Palatino"/>
              </a:rPr>
              <a:t> ¶</a:t>
            </a:r>
            <a:r>
              <a:rPr lang="en-US" sz="2000" i="1" baseline="30000" dirty="0">
                <a:solidFill>
                  <a:srgbClr val="FFFF00"/>
                </a:solidFill>
                <a:latin typeface="Palatino"/>
              </a:rPr>
              <a:t> </a:t>
            </a:r>
            <a:r>
              <a:rPr lang="en-US" sz="2000" i="1" dirty="0">
                <a:solidFill>
                  <a:srgbClr val="FFFF00"/>
                </a:solidFill>
                <a:latin typeface="Palatino"/>
              </a:rPr>
              <a:t>Then said Jesus unto his disciples, If any man will come after me, let him deny himself, and take up his</a:t>
            </a:r>
            <a:r>
              <a:rPr lang="en-US" sz="2000" i="1" baseline="30000" dirty="0">
                <a:solidFill>
                  <a:srgbClr val="FFFF00"/>
                </a:solidFill>
                <a:latin typeface="Palatino"/>
              </a:rPr>
              <a:t> </a:t>
            </a:r>
            <a:r>
              <a:rPr lang="en-US" sz="2000" i="1" dirty="0">
                <a:solidFill>
                  <a:srgbClr val="FFFF00"/>
                </a:solidFill>
                <a:latin typeface="Palatino"/>
              </a:rPr>
              <a:t>cross, and follow me. Matthew 16:24</a:t>
            </a:r>
            <a:endParaRPr lang="en-US" sz="2000" i="1" dirty="0">
              <a:solidFill>
                <a:srgbClr val="FFFF00"/>
              </a:solidFill>
            </a:endParaRPr>
          </a:p>
        </p:txBody>
      </p:sp>
      <p:sp>
        <p:nvSpPr>
          <p:cNvPr id="8" name="Rectangle 7"/>
          <p:cNvSpPr/>
          <p:nvPr/>
        </p:nvSpPr>
        <p:spPr>
          <a:xfrm>
            <a:off x="819005" y="3194198"/>
            <a:ext cx="4739504" cy="2246769"/>
          </a:xfrm>
          <a:prstGeom prst="rect">
            <a:avLst/>
          </a:prstGeom>
        </p:spPr>
        <p:txBody>
          <a:bodyPr wrap="square">
            <a:spAutoFit/>
          </a:bodyPr>
          <a:lstStyle/>
          <a:p>
            <a:r>
              <a:rPr lang="en-US" sz="2000" dirty="0">
                <a:solidFill>
                  <a:schemeClr val="bg1"/>
                </a:solidFill>
              </a:rPr>
              <a:t>We learn that to take up one's individual cross by putting off the natural man is a necessary prerequisite to true discipleship. </a:t>
            </a:r>
          </a:p>
          <a:p>
            <a:endParaRPr lang="en-US" sz="2000" dirty="0">
              <a:solidFill>
                <a:schemeClr val="bg1"/>
              </a:solidFill>
            </a:endParaRPr>
          </a:p>
          <a:p>
            <a:r>
              <a:rPr lang="en-US" sz="2000" dirty="0">
                <a:solidFill>
                  <a:schemeClr val="bg1"/>
                </a:solidFill>
              </a:rPr>
              <a:t>Then later, we will be worthy to bear the cross of Christ-which is to suffer the shame of the world</a:t>
            </a:r>
          </a:p>
        </p:txBody>
      </p:sp>
      <p:sp>
        <p:nvSpPr>
          <p:cNvPr id="10" name="Rectangle 9"/>
          <p:cNvSpPr/>
          <p:nvPr/>
        </p:nvSpPr>
        <p:spPr>
          <a:xfrm>
            <a:off x="6172198" y="5163967"/>
            <a:ext cx="6096000" cy="1323439"/>
          </a:xfrm>
          <a:prstGeom prst="rect">
            <a:avLst/>
          </a:prstGeom>
        </p:spPr>
        <p:txBody>
          <a:bodyPr>
            <a:spAutoFit/>
          </a:bodyPr>
          <a:lstStyle/>
          <a:p>
            <a:r>
              <a:rPr lang="en-US" sz="2000" i="1" dirty="0">
                <a:solidFill>
                  <a:srgbClr val="FFFF00"/>
                </a:solidFill>
              </a:rPr>
              <a:t>…they who have endured the crosses of the world, and despised the shame of it, they shall inherit the kingdom of God,</a:t>
            </a:r>
          </a:p>
          <a:p>
            <a:r>
              <a:rPr lang="en-US" sz="2000" i="1" dirty="0">
                <a:solidFill>
                  <a:srgbClr val="FFFF00"/>
                </a:solidFill>
              </a:rPr>
              <a:t>2 Nephi 9:18</a:t>
            </a:r>
          </a:p>
        </p:txBody>
      </p:sp>
      <p:pic>
        <p:nvPicPr>
          <p:cNvPr id="5" name="Picture 2" descr="https://redeeminggod.com/wp-content/uploads/2015/03/Crucifixion-570x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0329" y="2847652"/>
            <a:ext cx="54292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hospiceeastbay.org/images/photos/teen-grief/boy-at-win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329" y="3006859"/>
            <a:ext cx="2651965" cy="17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6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http://en.elds.org/thomasmonson-com/files/2009/08/black-mormons-missionari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p:nvPr/>
        </p:nvSpPr>
        <p:spPr>
          <a:xfrm>
            <a:off x="76198" y="6487406"/>
            <a:ext cx="7587343" cy="307777"/>
          </a:xfrm>
          <a:prstGeom prst="rect">
            <a:avLst/>
          </a:prstGeom>
        </p:spPr>
        <p:txBody>
          <a:bodyPr wrap="square">
            <a:spAutoFit/>
          </a:bodyPr>
          <a:lstStyle/>
          <a:p>
            <a:r>
              <a:rPr lang="en-US" sz="1400" dirty="0">
                <a:solidFill>
                  <a:schemeClr val="bg1"/>
                </a:solidFill>
              </a:rPr>
              <a:t>Matthew 10:39</a:t>
            </a:r>
          </a:p>
        </p:txBody>
      </p:sp>
      <p:sp>
        <p:nvSpPr>
          <p:cNvPr id="28" name="TextBox 27"/>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Lose and Find</a:t>
            </a:r>
          </a:p>
        </p:txBody>
      </p:sp>
      <p:sp>
        <p:nvSpPr>
          <p:cNvPr id="2" name="Rectangle 1"/>
          <p:cNvSpPr/>
          <p:nvPr/>
        </p:nvSpPr>
        <p:spPr>
          <a:xfrm>
            <a:off x="523749" y="1954800"/>
            <a:ext cx="4739504" cy="1815882"/>
          </a:xfrm>
          <a:prstGeom prst="rect">
            <a:avLst/>
          </a:prstGeom>
        </p:spPr>
        <p:txBody>
          <a:bodyPr wrap="square">
            <a:spAutoFit/>
          </a:bodyPr>
          <a:lstStyle/>
          <a:p>
            <a:r>
              <a:rPr lang="en-US" sz="2800" i="1" dirty="0">
                <a:solidFill>
                  <a:srgbClr val="FFFF00"/>
                </a:solidFill>
              </a:rPr>
              <a:t>He that </a:t>
            </a:r>
            <a:r>
              <a:rPr lang="en-US" sz="2800" i="1" dirty="0" err="1">
                <a:solidFill>
                  <a:srgbClr val="FFFF00"/>
                </a:solidFill>
              </a:rPr>
              <a:t>findeth</a:t>
            </a:r>
            <a:r>
              <a:rPr lang="en-US" sz="2800" i="1" dirty="0">
                <a:solidFill>
                  <a:srgbClr val="FFFF00"/>
                </a:solidFill>
              </a:rPr>
              <a:t> his life shall lose it: and he that </a:t>
            </a:r>
            <a:r>
              <a:rPr lang="en-US" sz="2800" i="1" dirty="0" err="1">
                <a:solidFill>
                  <a:srgbClr val="FFFF00"/>
                </a:solidFill>
              </a:rPr>
              <a:t>losethhis</a:t>
            </a:r>
            <a:r>
              <a:rPr lang="en-US" sz="2800" i="1" dirty="0">
                <a:solidFill>
                  <a:srgbClr val="FFFF00"/>
                </a:solidFill>
              </a:rPr>
              <a:t> life for my sake shall find it.</a:t>
            </a:r>
          </a:p>
        </p:txBody>
      </p:sp>
      <p:sp>
        <p:nvSpPr>
          <p:cNvPr id="4" name="Rectangle 3"/>
          <p:cNvSpPr/>
          <p:nvPr/>
        </p:nvSpPr>
        <p:spPr>
          <a:xfrm>
            <a:off x="3026227" y="875256"/>
            <a:ext cx="6096000" cy="646331"/>
          </a:xfrm>
          <a:prstGeom prst="rect">
            <a:avLst/>
          </a:prstGeom>
        </p:spPr>
        <p:txBody>
          <a:bodyPr>
            <a:spAutoFit/>
          </a:bodyPr>
          <a:lstStyle/>
          <a:p>
            <a:pPr algn="ctr"/>
            <a:r>
              <a:rPr lang="en-US" dirty="0">
                <a:solidFill>
                  <a:schemeClr val="bg1"/>
                </a:solidFill>
                <a:latin typeface="Open Sans"/>
              </a:rPr>
              <a:t>To be willing to give of ourselves each day to serve Him and the people around us</a:t>
            </a:r>
            <a:endParaRPr lang="en-US" dirty="0">
              <a:solidFill>
                <a:schemeClr val="bg1"/>
              </a:solidFill>
            </a:endParaRPr>
          </a:p>
        </p:txBody>
      </p:sp>
      <p:sp>
        <p:nvSpPr>
          <p:cNvPr id="6" name="Rectangle 5"/>
          <p:cNvSpPr/>
          <p:nvPr/>
        </p:nvSpPr>
        <p:spPr>
          <a:xfrm>
            <a:off x="5315985" y="4625500"/>
            <a:ext cx="6096000" cy="1754326"/>
          </a:xfrm>
          <a:prstGeom prst="rect">
            <a:avLst/>
          </a:prstGeom>
        </p:spPr>
        <p:txBody>
          <a:bodyPr>
            <a:spAutoFit/>
          </a:bodyPr>
          <a:lstStyle/>
          <a:p>
            <a:r>
              <a:rPr lang="en-US" dirty="0">
                <a:solidFill>
                  <a:schemeClr val="bg1"/>
                </a:solidFill>
                <a:latin typeface="Open Sans"/>
              </a:rPr>
              <a:t>“I believe the Savior is telling us that unless we lose ourselves in service to others, there is little purpose to our own lives. Those who live only for themselves eventually shrivel up and figuratively lose their lives, while those who lose themselves in service to others grow and flourish—and in effect save their lives.” (7)</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5" y="160338"/>
            <a:ext cx="1202761" cy="1593506"/>
          </a:xfrm>
          <a:prstGeom prst="rect">
            <a:avLst/>
          </a:prstGeom>
        </p:spPr>
      </p:pic>
      <p:pic>
        <p:nvPicPr>
          <p:cNvPr id="2052" name="Picture 4" descr="http://i.huffpost.com/gen/1170085/images/o-TEENS-COMMUNITY-SERVICE-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172" y="1939393"/>
            <a:ext cx="3350226" cy="22989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choolatoz.nsw.edu.au/detresources/iStock_000007112223Small_NMgClWYSht_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67" b="35853"/>
          <a:stretch/>
        </p:blipFill>
        <p:spPr bwMode="auto">
          <a:xfrm>
            <a:off x="1022174" y="4203895"/>
            <a:ext cx="3811587" cy="20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4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0396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#87 God </a:t>
            </a:r>
            <a:r>
              <a:rPr lang="en-US">
                <a:solidFill>
                  <a:schemeClr val="bg1"/>
                </a:solidFill>
              </a:rPr>
              <a:t>is Love</a:t>
            </a:r>
            <a:endParaRPr lang="en-US" dirty="0">
              <a:solidFill>
                <a:schemeClr val="bg1"/>
              </a:solidFill>
            </a:endParaRPr>
          </a:p>
          <a:p>
            <a:endParaRPr lang="en-US" dirty="0">
              <a:solidFill>
                <a:schemeClr val="bg1"/>
              </a:solidFill>
            </a:endParaRPr>
          </a:p>
          <a:p>
            <a:r>
              <a:rPr lang="en-US" dirty="0">
                <a:solidFill>
                  <a:schemeClr val="bg1"/>
                </a:solidFill>
              </a:rPr>
              <a:t>Videos: Elder Bednar Speaks on Apostles' Role (2:19)</a:t>
            </a:r>
          </a:p>
          <a:p>
            <a:r>
              <a:rPr lang="en-US" dirty="0">
                <a:solidFill>
                  <a:schemeClr val="bg1"/>
                </a:solidFill>
              </a:rPr>
              <a:t>It’s True, Isn’t It? Then What Else Matters?  (1:06)</a:t>
            </a:r>
          </a:p>
          <a:p>
            <a:endParaRPr lang="en-US" dirty="0">
              <a:solidFill>
                <a:schemeClr val="bg1"/>
              </a:solidFill>
            </a:endParaRPr>
          </a:p>
          <a:p>
            <a:pPr marL="342900" indent="-342900">
              <a:buAutoNum type="arabicPeriod"/>
            </a:pPr>
            <a:r>
              <a:rPr lang="en-US" dirty="0">
                <a:solidFill>
                  <a:schemeClr val="bg1"/>
                </a:solidFill>
              </a:rPr>
              <a:t>Joshua J. Mark </a:t>
            </a:r>
            <a:r>
              <a:rPr lang="en-US" i="1" dirty="0">
                <a:solidFill>
                  <a:schemeClr val="bg1"/>
                </a:solidFill>
              </a:rPr>
              <a:t>Ancient History Encyclopedia</a:t>
            </a:r>
          </a:p>
          <a:p>
            <a:pPr marL="342900" indent="-342900">
              <a:buAutoNum type="arabicPeriod"/>
            </a:pPr>
            <a:r>
              <a:rPr lang="en-US" i="1" dirty="0">
                <a:solidFill>
                  <a:schemeClr val="bg1"/>
                </a:solidFill>
              </a:rPr>
              <a:t>Wikipedia </a:t>
            </a:r>
          </a:p>
          <a:p>
            <a:pPr marL="342900" indent="-342900">
              <a:buAutoNum type="arabicPeriod"/>
            </a:pPr>
            <a:r>
              <a:rPr lang="en-US" i="1" dirty="0">
                <a:solidFill>
                  <a:schemeClr val="bg1"/>
                </a:solidFill>
              </a:rPr>
              <a:t>Jewish Virtual Library</a:t>
            </a:r>
          </a:p>
          <a:p>
            <a:pPr marL="342900" indent="-342900">
              <a:buAutoNum type="arabicPeriod"/>
            </a:pPr>
            <a:r>
              <a:rPr lang="en-US" i="1" dirty="0">
                <a:solidFill>
                  <a:schemeClr val="bg1"/>
                </a:solidFill>
              </a:rPr>
              <a:t>Bible Dictionary</a:t>
            </a:r>
          </a:p>
          <a:p>
            <a:pPr marL="342900" indent="-342900">
              <a:buAutoNum type="arabicPeriod"/>
            </a:pPr>
            <a:r>
              <a:rPr lang="en-US" dirty="0">
                <a:solidFill>
                  <a:schemeClr val="bg1"/>
                </a:solidFill>
              </a:rPr>
              <a:t>New Testament Student Manual Institute Chapter 4</a:t>
            </a:r>
          </a:p>
          <a:p>
            <a:pPr marL="342900" indent="-342900">
              <a:buAutoNum type="arabicPeriod"/>
            </a:pPr>
            <a:r>
              <a:rPr lang="en-US" i="1" dirty="0">
                <a:solidFill>
                  <a:schemeClr val="bg1"/>
                </a:solidFill>
                <a:effectLst/>
              </a:rPr>
              <a:t>Teachings of Gordon B. Hinckley</a:t>
            </a:r>
            <a:r>
              <a:rPr lang="en-US" i="0" dirty="0">
                <a:solidFill>
                  <a:schemeClr val="bg1"/>
                </a:solidFill>
                <a:effectLst/>
              </a:rPr>
              <a:t>, 304</a:t>
            </a:r>
          </a:p>
          <a:p>
            <a:pPr marL="342900" indent="-342900" fontAlgn="base">
              <a:buAutoNum type="arabicPeriod" startAt="7"/>
            </a:pPr>
            <a:r>
              <a:rPr lang="en-US" dirty="0">
                <a:solidFill>
                  <a:schemeClr val="bg1"/>
                </a:solidFill>
              </a:rPr>
              <a:t>Elder Thomas S. Monson (May 11, 1965, </a:t>
            </a:r>
            <a:r>
              <a:rPr lang="en-US" i="1" dirty="0">
                <a:solidFill>
                  <a:schemeClr val="bg1"/>
                </a:solidFill>
              </a:rPr>
              <a:t>BYU Speeches of the Year, 1965</a:t>
            </a:r>
            <a:r>
              <a:rPr lang="en-US" dirty="0">
                <a:solidFill>
                  <a:schemeClr val="bg1"/>
                </a:solidFill>
              </a:rPr>
              <a:t>, p. 9.)</a:t>
            </a:r>
          </a:p>
          <a:p>
            <a:pPr fontAlgn="base"/>
            <a:r>
              <a:rPr lang="en-US" dirty="0">
                <a:solidFill>
                  <a:schemeClr val="bg1"/>
                </a:solidFill>
              </a:rPr>
              <a:t>     </a:t>
            </a:r>
            <a:r>
              <a:rPr lang="en-US" i="1" dirty="0">
                <a:solidFill>
                  <a:schemeClr val="bg1"/>
                </a:solidFill>
              </a:rPr>
              <a:t>What Have I Done for Someone Today? Ensign</a:t>
            </a:r>
            <a:r>
              <a:rPr lang="en-US" dirty="0">
                <a:solidFill>
                  <a:schemeClr val="bg1"/>
                </a:solidFill>
              </a:rPr>
              <a:t> or </a:t>
            </a:r>
            <a:r>
              <a:rPr lang="en-US" i="1" dirty="0">
                <a:solidFill>
                  <a:schemeClr val="bg1"/>
                </a:solidFill>
              </a:rPr>
              <a:t>Liahona,</a:t>
            </a:r>
            <a:r>
              <a:rPr lang="en-US" dirty="0">
                <a:solidFill>
                  <a:schemeClr val="bg1"/>
                </a:solidFill>
              </a:rPr>
              <a:t> Nov. 2009, 85).</a:t>
            </a:r>
          </a:p>
          <a:p>
            <a:pPr marL="342900" indent="-342900" fontAlgn="base">
              <a:buFont typeface="+mj-lt"/>
              <a:buAutoNum type="arabicPeriod" startAt="8"/>
            </a:pPr>
            <a:r>
              <a:rPr lang="en-US" dirty="0">
                <a:solidFill>
                  <a:schemeClr val="bg1"/>
                </a:solidFill>
              </a:rPr>
              <a:t>President Harold B. Lee (</a:t>
            </a:r>
            <a:r>
              <a:rPr lang="en-US" i="1" dirty="0">
                <a:solidFill>
                  <a:schemeClr val="bg1"/>
                </a:solidFill>
              </a:rPr>
              <a:t>Ensign, </a:t>
            </a:r>
            <a:r>
              <a:rPr lang="en-US" dirty="0">
                <a:solidFill>
                  <a:schemeClr val="bg1"/>
                </a:solidFill>
              </a:rPr>
              <a:t>July 1973, p. 123.)</a:t>
            </a:r>
          </a:p>
          <a:p>
            <a:pPr marL="342900" indent="-342900" fontAlgn="base">
              <a:buFontTx/>
              <a:buAutoNum type="arabicPeriod" startAt="8"/>
            </a:pPr>
            <a:r>
              <a:rPr lang="en-US" dirty="0">
                <a:solidFill>
                  <a:schemeClr val="bg1"/>
                </a:solidFill>
              </a:rPr>
              <a:t>Rex C. Reeve, Jr., </a:t>
            </a:r>
            <a:r>
              <a:rPr lang="en-US" i="1" dirty="0">
                <a:solidFill>
                  <a:schemeClr val="bg1"/>
                </a:solidFill>
              </a:rPr>
              <a:t>Studies in Scripture, Vol. 5: The Gospels, </a:t>
            </a:r>
            <a:r>
              <a:rPr lang="en-US" dirty="0" err="1">
                <a:solidFill>
                  <a:schemeClr val="bg1"/>
                </a:solidFill>
              </a:rPr>
              <a:t>ed</a:t>
            </a:r>
            <a:r>
              <a:rPr lang="en-US" dirty="0">
                <a:solidFill>
                  <a:schemeClr val="bg1"/>
                </a:solidFill>
              </a:rPr>
              <a:t> by Kent P. Jackson and Robert L. Millet, 226.)</a:t>
            </a:r>
          </a:p>
          <a:p>
            <a:pPr marL="342900" indent="-342900" fontAlgn="base">
              <a:buFontTx/>
              <a:buAutoNum type="arabicPeriod" startAt="8"/>
            </a:pPr>
            <a:r>
              <a:rPr lang="en-US" dirty="0">
                <a:solidFill>
                  <a:schemeClr val="bg1"/>
                </a:solidFill>
              </a:rPr>
              <a:t>(Kent P. Jackson and Robert L. Millet, eds., </a:t>
            </a:r>
            <a:r>
              <a:rPr lang="en-US" i="1" dirty="0">
                <a:solidFill>
                  <a:schemeClr val="bg1"/>
                </a:solidFill>
              </a:rPr>
              <a:t>Studies in Scripture, Vol. 5: The Gospels</a:t>
            </a:r>
            <a:r>
              <a:rPr lang="en-US" dirty="0">
                <a:solidFill>
                  <a:schemeClr val="bg1"/>
                </a:solidFill>
              </a:rPr>
              <a:t>, 234.)</a:t>
            </a:r>
          </a:p>
          <a:p>
            <a:pPr marL="342900" indent="-342900" fontAlgn="base">
              <a:buFontTx/>
              <a:buAutoNum type="arabicPeriod" startAt="8"/>
            </a:pPr>
            <a:r>
              <a:rPr lang="en-US" dirty="0">
                <a:solidFill>
                  <a:schemeClr val="bg1"/>
                </a:solidFill>
              </a:rPr>
              <a:t>Elder Bruce R. McConkie (</a:t>
            </a:r>
            <a:r>
              <a:rPr lang="en-US" i="1" dirty="0">
                <a:solidFill>
                  <a:schemeClr val="bg1"/>
                </a:solidFill>
              </a:rPr>
              <a:t>The Mortal Messiah: From Bethlehem to Calvary,</a:t>
            </a:r>
            <a:r>
              <a:rPr lang="en-US" dirty="0">
                <a:solidFill>
                  <a:schemeClr val="bg1"/>
                </a:solidFill>
              </a:rPr>
              <a:t> 1: 199</a:t>
            </a:r>
          </a:p>
          <a:p>
            <a:pPr marL="342900" indent="-342900" fontAlgn="base">
              <a:buFontTx/>
              <a:buAutoNum type="arabicPeriod" startAt="8"/>
            </a:pPr>
            <a:r>
              <a:rPr lang="en-US" dirty="0">
                <a:solidFill>
                  <a:schemeClr val="bg1"/>
                </a:solidFill>
              </a:rPr>
              <a:t>Joseph Smith (</a:t>
            </a:r>
            <a:r>
              <a:rPr lang="en-US" i="1" dirty="0">
                <a:solidFill>
                  <a:schemeClr val="bg1"/>
                </a:solidFill>
              </a:rPr>
              <a:t>History of The Church of Jesus Christ of Latter-day Saints,</a:t>
            </a:r>
            <a:r>
              <a:rPr lang="en-US" dirty="0">
                <a:solidFill>
                  <a:schemeClr val="bg1"/>
                </a:solidFill>
              </a:rPr>
              <a:t> 6: 503.)</a:t>
            </a:r>
          </a:p>
          <a:p>
            <a:pPr marL="342900" indent="-342900" fontAlgn="base">
              <a:buFontTx/>
              <a:buAutoNum type="arabicPeriod" startAt="8"/>
            </a:pPr>
            <a:endParaRPr lang="en-US" dirty="0">
              <a:solidFill>
                <a:schemeClr val="bg1"/>
              </a:solidFill>
            </a:endParaRPr>
          </a:p>
          <a:p>
            <a:pPr marL="342900" indent="-342900" fontAlgn="base">
              <a:buFontTx/>
              <a:buAutoNum type="arabicPeriod" startAt="8"/>
            </a:pPr>
            <a:endParaRPr lang="en-US" dirty="0">
              <a:solidFill>
                <a:schemeClr val="bg1"/>
              </a:solidFill>
            </a:endParaRPr>
          </a:p>
          <a:p>
            <a:pPr marL="342900" indent="-342900" fontAlgn="base">
              <a:buAutoNum type="arabicPeriod" startAt="8"/>
            </a:pPr>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5083629" y="892630"/>
            <a:ext cx="1360714" cy="1232928"/>
            <a:chOff x="5305110" y="533400"/>
            <a:chExt cx="1705290" cy="1545145"/>
          </a:xfrm>
        </p:grpSpPr>
        <p:sp>
          <p:nvSpPr>
            <p:cNvPr id="6" name="Right Arrow Callout 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14">
            <a:extLst>
              <a:ext uri="{FF2B5EF4-FFF2-40B4-BE49-F238E27FC236}">
                <a16:creationId xmlns:a16="http://schemas.microsoft.com/office/drawing/2014/main" id="{CE136B67-4BE0-4EBD-A457-D3E7DED1853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77834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96200" y="0"/>
            <a:ext cx="4495800" cy="1754326"/>
          </a:xfrm>
          <a:prstGeom prst="rect">
            <a:avLst/>
          </a:prstGeom>
          <a:ln>
            <a:solidFill>
              <a:schemeClr val="tx1"/>
            </a:solidFill>
          </a:ln>
        </p:spPr>
        <p:txBody>
          <a:bodyPr wrap="square">
            <a:spAutoFit/>
          </a:bodyPr>
          <a:lstStyle/>
          <a:p>
            <a:r>
              <a:rPr lang="en-US" sz="1200" b="1" i="0" dirty="0">
                <a:effectLst/>
              </a:rPr>
              <a:t>Ruins of a Capernaum </a:t>
            </a:r>
            <a:r>
              <a:rPr lang="en-US" sz="1200" b="0" i="0" dirty="0">
                <a:effectLst/>
              </a:rPr>
              <a:t>synagogue dating to the fourth or fifth century A.D. Beneath the remains of the white limestone synagogue, the black basalt foundation of an earlier synagogue can be seen. It has been dated to the first century A.D. and is likely the synagogue built by the centurion, as described in </a:t>
            </a:r>
            <a:r>
              <a:rPr lang="en-US" sz="1200" b="0" i="0" u="none" strike="noStrike" dirty="0">
                <a:effectLst/>
              </a:rPr>
              <a:t>Luke 7:5</a:t>
            </a:r>
            <a:r>
              <a:rPr lang="en-US" sz="1200" b="0" i="0" dirty="0">
                <a:effectLst/>
              </a:rPr>
              <a:t>. In this synagogue, the Savior taught (see </a:t>
            </a:r>
            <a:r>
              <a:rPr lang="en-US" sz="1200" b="0" i="0" u="none" strike="noStrike" dirty="0">
                <a:effectLst/>
              </a:rPr>
              <a:t>Mark 1:21</a:t>
            </a:r>
            <a:r>
              <a:rPr lang="en-US" sz="1200" b="0" i="0" dirty="0">
                <a:effectLst/>
              </a:rPr>
              <a:t>; </a:t>
            </a:r>
            <a:r>
              <a:rPr lang="en-US" sz="1200" b="0" i="0" u="none" strike="noStrike" dirty="0">
                <a:effectLst/>
              </a:rPr>
              <a:t>John 6:59</a:t>
            </a:r>
            <a:r>
              <a:rPr lang="en-US" sz="1200" b="0" i="0" dirty="0">
                <a:effectLst/>
              </a:rPr>
              <a:t>), cast evil spirits out of a man (see </a:t>
            </a:r>
            <a:r>
              <a:rPr lang="en-US" sz="1200" b="0" i="0" u="none" strike="noStrike" dirty="0">
                <a:effectLst/>
              </a:rPr>
              <a:t>Mark 1:21–26</a:t>
            </a:r>
            <a:r>
              <a:rPr lang="en-US" sz="1200" b="0" i="0" dirty="0">
                <a:effectLst/>
              </a:rPr>
              <a:t>), and healed a man with a withered hand (see </a:t>
            </a:r>
            <a:r>
              <a:rPr lang="en-US" sz="1200" b="0" i="0" u="none" strike="noStrike" dirty="0">
                <a:effectLst/>
              </a:rPr>
              <a:t>Mark 2:1</a:t>
            </a:r>
            <a:r>
              <a:rPr lang="en-US" sz="1200" b="0" i="0" dirty="0">
                <a:effectLst/>
              </a:rPr>
              <a:t>; </a:t>
            </a:r>
            <a:r>
              <a:rPr lang="en-US" sz="1200" b="0" i="0" u="none" strike="noStrike" dirty="0">
                <a:effectLst/>
              </a:rPr>
              <a:t>3:1–5</a:t>
            </a:r>
            <a:r>
              <a:rPr lang="en-US" sz="1200" b="0" i="0" dirty="0">
                <a:effectLst/>
              </a:rPr>
              <a:t>).</a:t>
            </a:r>
          </a:p>
          <a:p>
            <a:r>
              <a:rPr lang="en-US" sz="1200" dirty="0">
                <a:latin typeface="Open Sans"/>
              </a:rPr>
              <a:t>NT Student Institute Manual Chapter 4</a:t>
            </a:r>
            <a:endParaRPr lang="en-US" sz="1200" dirty="0"/>
          </a:p>
        </p:txBody>
      </p:sp>
      <p:sp>
        <p:nvSpPr>
          <p:cNvPr id="9" name="Rectangle 8"/>
          <p:cNvSpPr/>
          <p:nvPr/>
        </p:nvSpPr>
        <p:spPr>
          <a:xfrm>
            <a:off x="7696200" y="1754326"/>
            <a:ext cx="4495800" cy="3785652"/>
          </a:xfrm>
          <a:prstGeom prst="rect">
            <a:avLst/>
          </a:prstGeom>
          <a:ln>
            <a:solidFill>
              <a:schemeClr val="tx1"/>
            </a:solidFill>
          </a:ln>
        </p:spPr>
        <p:txBody>
          <a:bodyPr wrap="square">
            <a:spAutoFit/>
          </a:bodyPr>
          <a:lstStyle/>
          <a:p>
            <a:r>
              <a:rPr lang="en-US" sz="1200" b="1" dirty="0"/>
              <a:t>Miracles of Jesus:</a:t>
            </a:r>
          </a:p>
          <a:p>
            <a:r>
              <a:rPr lang="en-US" sz="1200" dirty="0"/>
              <a:t>"The miracles performed by Jesus were an important part of his earthly ministry. He used miracles to show compassion, to teach, to inspire, to motivate, and to testify that he was the true Messiah. After his death and resurrection, his disciples continued to perform miracles and to testify that he was the Messiah, the Son of God who had come in power and authority. </a:t>
            </a:r>
          </a:p>
          <a:p>
            <a:endParaRPr lang="en-US" sz="1200" dirty="0"/>
          </a:p>
          <a:p>
            <a:r>
              <a:rPr lang="en-US" sz="1200" dirty="0"/>
              <a:t>The Gospel writers used his miracles to testify that he had power over all enemies. The healing of the leper, the centurion's servant, and Peter's mother-in-law testified that his power extends to persons of all nations, both Jew and Gentile. The calming of the sea extended his power to include power over nature and the elements. Casting out the unclean spirits testified of his power over devils and all evil... For individuals in all generations, accounts of the miracles reveal the power of Jesus over all enemies and testify that he was the Son of God and that he had sufficient power to perform the Atonement and bring immortality and the possibility of eternal life to all men." (Rex C. Reeve, Jr., </a:t>
            </a:r>
            <a:r>
              <a:rPr lang="en-US" sz="1200" i="1" dirty="0"/>
              <a:t>Studies in Scripture, Vol. 5: The Gospels, </a:t>
            </a:r>
            <a:r>
              <a:rPr lang="en-US" sz="1200" dirty="0" err="1"/>
              <a:t>ed</a:t>
            </a:r>
            <a:r>
              <a:rPr lang="en-US" sz="1200" dirty="0"/>
              <a:t> by Kent P. Jackson and Robert L. Millet, 226.)</a:t>
            </a:r>
          </a:p>
        </p:txBody>
      </p:sp>
      <p:graphicFrame>
        <p:nvGraphicFramePr>
          <p:cNvPr id="10" name="Table 9"/>
          <p:cNvGraphicFramePr>
            <a:graphicFrameLocks noGrp="1"/>
          </p:cNvGraphicFramePr>
          <p:nvPr/>
        </p:nvGraphicFramePr>
        <p:xfrm>
          <a:off x="154562" y="145915"/>
          <a:ext cx="7462194" cy="6399179"/>
        </p:xfrm>
        <a:graphic>
          <a:graphicData uri="http://schemas.openxmlformats.org/drawingml/2006/table">
            <a:tbl>
              <a:tblPr firstRow="1" bandRow="1">
                <a:tableStyleId>{5940675A-B579-460E-94D1-54222C63F5DA}</a:tableStyleId>
              </a:tblPr>
              <a:tblGrid>
                <a:gridCol w="3374210">
                  <a:extLst>
                    <a:ext uri="{9D8B030D-6E8A-4147-A177-3AD203B41FA5}">
                      <a16:colId xmlns:a16="http://schemas.microsoft.com/office/drawing/2014/main" val="20000"/>
                    </a:ext>
                  </a:extLst>
                </a:gridCol>
                <a:gridCol w="1103107">
                  <a:extLst>
                    <a:ext uri="{9D8B030D-6E8A-4147-A177-3AD203B41FA5}">
                      <a16:colId xmlns:a16="http://schemas.microsoft.com/office/drawing/2014/main" val="20001"/>
                    </a:ext>
                  </a:extLst>
                </a:gridCol>
                <a:gridCol w="1038218">
                  <a:extLst>
                    <a:ext uri="{9D8B030D-6E8A-4147-A177-3AD203B41FA5}">
                      <a16:colId xmlns:a16="http://schemas.microsoft.com/office/drawing/2014/main" val="20002"/>
                    </a:ext>
                  </a:extLst>
                </a:gridCol>
                <a:gridCol w="1038218">
                  <a:extLst>
                    <a:ext uri="{9D8B030D-6E8A-4147-A177-3AD203B41FA5}">
                      <a16:colId xmlns:a16="http://schemas.microsoft.com/office/drawing/2014/main" val="20003"/>
                    </a:ext>
                  </a:extLst>
                </a:gridCol>
                <a:gridCol w="908441">
                  <a:extLst>
                    <a:ext uri="{9D8B030D-6E8A-4147-A177-3AD203B41FA5}">
                      <a16:colId xmlns:a16="http://schemas.microsoft.com/office/drawing/2014/main" val="20004"/>
                    </a:ext>
                  </a:extLst>
                </a:gridCol>
              </a:tblGrid>
              <a:tr h="379379">
                <a:tc>
                  <a:txBody>
                    <a:bodyPr/>
                    <a:lstStyle/>
                    <a:p>
                      <a:r>
                        <a:rPr lang="en-US" sz="1200" dirty="0"/>
                        <a:t>Event</a:t>
                      </a:r>
                    </a:p>
                  </a:txBody>
                  <a:tcPr/>
                </a:tc>
                <a:tc>
                  <a:txBody>
                    <a:bodyPr/>
                    <a:lstStyle/>
                    <a:p>
                      <a:r>
                        <a:rPr lang="en-US" sz="1200" dirty="0"/>
                        <a:t>Matthew</a:t>
                      </a:r>
                    </a:p>
                  </a:txBody>
                  <a:tcPr/>
                </a:tc>
                <a:tc>
                  <a:txBody>
                    <a:bodyPr/>
                    <a:lstStyle/>
                    <a:p>
                      <a:r>
                        <a:rPr lang="en-US" sz="1200" dirty="0"/>
                        <a:t>Mark</a:t>
                      </a:r>
                    </a:p>
                  </a:txBody>
                  <a:tcPr/>
                </a:tc>
                <a:tc>
                  <a:txBody>
                    <a:bodyPr/>
                    <a:lstStyle/>
                    <a:p>
                      <a:r>
                        <a:rPr lang="en-US" sz="1200" dirty="0"/>
                        <a:t>Luke </a:t>
                      </a:r>
                    </a:p>
                  </a:txBody>
                  <a:tcPr/>
                </a:tc>
                <a:tc>
                  <a:txBody>
                    <a:bodyPr/>
                    <a:lstStyle/>
                    <a:p>
                      <a:r>
                        <a:rPr lang="en-US" sz="1200" dirty="0"/>
                        <a:t>John</a:t>
                      </a:r>
                    </a:p>
                  </a:txBody>
                  <a:tcPr/>
                </a:tc>
                <a:extLst>
                  <a:ext uri="{0D108BD9-81ED-4DB2-BD59-A6C34878D82A}">
                    <a16:rowId xmlns:a16="http://schemas.microsoft.com/office/drawing/2014/main" val="10000"/>
                  </a:ext>
                </a:extLst>
              </a:tr>
              <a:tr h="370840">
                <a:tc>
                  <a:txBody>
                    <a:bodyPr/>
                    <a:lstStyle/>
                    <a:p>
                      <a:r>
                        <a:rPr lang="en-US" sz="1200" dirty="0"/>
                        <a:t>Jesus Heals Peter’s Mother-in-Law and Others</a:t>
                      </a:r>
                    </a:p>
                  </a:txBody>
                  <a:tcPr/>
                </a:tc>
                <a:tc>
                  <a:txBody>
                    <a:bodyPr/>
                    <a:lstStyle/>
                    <a:p>
                      <a:r>
                        <a:rPr lang="en-US" sz="1200" dirty="0"/>
                        <a:t>8:14-17</a:t>
                      </a:r>
                    </a:p>
                  </a:txBody>
                  <a:tcPr/>
                </a:tc>
                <a:tc>
                  <a:txBody>
                    <a:bodyPr/>
                    <a:lstStyle/>
                    <a:p>
                      <a:r>
                        <a:rPr lang="en-US" sz="1200" dirty="0"/>
                        <a:t>1:29-34</a:t>
                      </a:r>
                    </a:p>
                  </a:txBody>
                  <a:tcPr/>
                </a:tc>
                <a:tc>
                  <a:txBody>
                    <a:bodyPr/>
                    <a:lstStyle/>
                    <a:p>
                      <a:r>
                        <a:rPr lang="en-US" sz="1200" dirty="0"/>
                        <a:t>4:38-41</a:t>
                      </a:r>
                    </a:p>
                  </a:txBody>
                  <a:tcPr/>
                </a:tc>
                <a:tc>
                  <a:txBody>
                    <a:bodyPr/>
                    <a:lstStyle/>
                    <a:p>
                      <a:endParaRPr lang="en-US" sz="1200" dirty="0"/>
                    </a:p>
                  </a:txBody>
                  <a:tcPr/>
                </a:tc>
                <a:extLst>
                  <a:ext uri="{0D108BD9-81ED-4DB2-BD59-A6C34878D82A}">
                    <a16:rowId xmlns:a16="http://schemas.microsoft.com/office/drawing/2014/main" val="10001"/>
                  </a:ext>
                </a:extLst>
              </a:tr>
              <a:tr h="370840">
                <a:tc>
                  <a:txBody>
                    <a:bodyPr/>
                    <a:lstStyle/>
                    <a:p>
                      <a:r>
                        <a:rPr lang="en-US" sz="1200" dirty="0"/>
                        <a:t>Jesus Cleanses a Leper</a:t>
                      </a:r>
                    </a:p>
                  </a:txBody>
                  <a:tcPr/>
                </a:tc>
                <a:tc>
                  <a:txBody>
                    <a:bodyPr/>
                    <a:lstStyle/>
                    <a:p>
                      <a:r>
                        <a:rPr lang="en-US" sz="1200" dirty="0"/>
                        <a:t>8:2-4</a:t>
                      </a:r>
                    </a:p>
                  </a:txBody>
                  <a:tcPr/>
                </a:tc>
                <a:tc>
                  <a:txBody>
                    <a:bodyPr/>
                    <a:lstStyle/>
                    <a:p>
                      <a:r>
                        <a:rPr lang="en-US" sz="1200" dirty="0"/>
                        <a:t>1:40-45</a:t>
                      </a:r>
                    </a:p>
                  </a:txBody>
                  <a:tcPr/>
                </a:tc>
                <a:tc>
                  <a:txBody>
                    <a:bodyPr/>
                    <a:lstStyle/>
                    <a:p>
                      <a:r>
                        <a:rPr lang="en-US" sz="1200" dirty="0"/>
                        <a:t>5:12-16</a:t>
                      </a:r>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Jesus Heals a Man with Palsy</a:t>
                      </a:r>
                    </a:p>
                  </a:txBody>
                  <a:tcPr/>
                </a:tc>
                <a:tc>
                  <a:txBody>
                    <a:bodyPr/>
                    <a:lstStyle/>
                    <a:p>
                      <a:r>
                        <a:rPr lang="en-US" sz="1200" dirty="0"/>
                        <a:t>9:2-8</a:t>
                      </a:r>
                    </a:p>
                  </a:txBody>
                  <a:tcPr/>
                </a:tc>
                <a:tc>
                  <a:txBody>
                    <a:bodyPr/>
                    <a:lstStyle/>
                    <a:p>
                      <a:r>
                        <a:rPr lang="en-US" sz="1200" dirty="0"/>
                        <a:t>2:1-12</a:t>
                      </a:r>
                    </a:p>
                  </a:txBody>
                  <a:tcPr/>
                </a:tc>
                <a:tc>
                  <a:txBody>
                    <a:bodyPr/>
                    <a:lstStyle/>
                    <a:p>
                      <a:r>
                        <a:rPr lang="en-US" sz="1200" dirty="0"/>
                        <a:t>5:17-26</a:t>
                      </a:r>
                    </a:p>
                  </a:txBody>
                  <a:tcPr/>
                </a:tc>
                <a:tc>
                  <a:txBody>
                    <a:bodyPr/>
                    <a:lstStyle/>
                    <a:p>
                      <a:endParaRPr lang="en-US" sz="1200" dirty="0"/>
                    </a:p>
                  </a:txBody>
                  <a:tcPr/>
                </a:tc>
                <a:extLst>
                  <a:ext uri="{0D108BD9-81ED-4DB2-BD59-A6C34878D82A}">
                    <a16:rowId xmlns:a16="http://schemas.microsoft.com/office/drawing/2014/main" val="10003"/>
                  </a:ext>
                </a:extLst>
              </a:tr>
              <a:tr h="370840">
                <a:tc>
                  <a:txBody>
                    <a:bodyPr/>
                    <a:lstStyle/>
                    <a:p>
                      <a:r>
                        <a:rPr lang="en-US" sz="1200" dirty="0"/>
                        <a:t>Matthew Follows Jesus</a:t>
                      </a:r>
                    </a:p>
                  </a:txBody>
                  <a:tcPr/>
                </a:tc>
                <a:tc>
                  <a:txBody>
                    <a:bodyPr/>
                    <a:lstStyle/>
                    <a:p>
                      <a:r>
                        <a:rPr lang="en-US" sz="1200" dirty="0"/>
                        <a:t>9:9</a:t>
                      </a:r>
                    </a:p>
                  </a:txBody>
                  <a:tcPr/>
                </a:tc>
                <a:tc>
                  <a:txBody>
                    <a:bodyPr/>
                    <a:lstStyle/>
                    <a:p>
                      <a:r>
                        <a:rPr lang="en-US" sz="1200" dirty="0"/>
                        <a:t>2:13-14</a:t>
                      </a:r>
                    </a:p>
                  </a:txBody>
                  <a:tcPr/>
                </a:tc>
                <a:tc>
                  <a:txBody>
                    <a:bodyPr/>
                    <a:lstStyle/>
                    <a:p>
                      <a:r>
                        <a:rPr lang="en-US" sz="1200" dirty="0"/>
                        <a:t>5:27, 28</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Jesus Came to Call Sinners to Repentance</a:t>
                      </a:r>
                    </a:p>
                  </a:txBody>
                  <a:tcPr/>
                </a:tc>
                <a:tc>
                  <a:txBody>
                    <a:bodyPr/>
                    <a:lstStyle/>
                    <a:p>
                      <a:r>
                        <a:rPr lang="en-US" sz="1200" dirty="0"/>
                        <a:t>9:10-13</a:t>
                      </a:r>
                    </a:p>
                  </a:txBody>
                  <a:tcPr/>
                </a:tc>
                <a:tc>
                  <a:txBody>
                    <a:bodyPr/>
                    <a:lstStyle/>
                    <a:p>
                      <a:r>
                        <a:rPr lang="en-US" sz="1200" dirty="0"/>
                        <a:t>2:15-17</a:t>
                      </a:r>
                    </a:p>
                  </a:txBody>
                  <a:tcPr/>
                </a:tc>
                <a:tc>
                  <a:txBody>
                    <a:bodyPr/>
                    <a:lstStyle/>
                    <a:p>
                      <a:r>
                        <a:rPr lang="en-US" sz="1200" dirty="0"/>
                        <a:t>5:29-32</a:t>
                      </a:r>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r>
                        <a:rPr lang="en-US" sz="1200" dirty="0"/>
                        <a:t>Jesus is the New law</a:t>
                      </a:r>
                    </a:p>
                  </a:txBody>
                  <a:tcPr/>
                </a:tc>
                <a:tc>
                  <a:txBody>
                    <a:bodyPr/>
                    <a:lstStyle/>
                    <a:p>
                      <a:r>
                        <a:rPr lang="en-US" sz="1200" dirty="0"/>
                        <a:t>9:14-17</a:t>
                      </a:r>
                    </a:p>
                  </a:txBody>
                  <a:tcPr/>
                </a:tc>
                <a:tc>
                  <a:txBody>
                    <a:bodyPr/>
                    <a:lstStyle/>
                    <a:p>
                      <a:r>
                        <a:rPr lang="en-US" sz="1200" dirty="0"/>
                        <a:t>2:18-22</a:t>
                      </a:r>
                    </a:p>
                  </a:txBody>
                  <a:tcPr/>
                </a:tc>
                <a:tc>
                  <a:txBody>
                    <a:bodyPr/>
                    <a:lstStyle/>
                    <a:p>
                      <a:r>
                        <a:rPr lang="en-US" sz="1200" dirty="0"/>
                        <a:t>5:33-39</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Call and Ordination of the Twelve Apostles</a:t>
                      </a:r>
                    </a:p>
                  </a:txBody>
                  <a:tcPr/>
                </a:tc>
                <a:tc>
                  <a:txBody>
                    <a:bodyPr/>
                    <a:lstStyle/>
                    <a:p>
                      <a:r>
                        <a:rPr lang="en-US" sz="1200" dirty="0"/>
                        <a:t>10:2-4</a:t>
                      </a:r>
                    </a:p>
                  </a:txBody>
                  <a:tcPr/>
                </a:tc>
                <a:tc>
                  <a:txBody>
                    <a:bodyPr/>
                    <a:lstStyle/>
                    <a:p>
                      <a:r>
                        <a:rPr lang="en-US" sz="1200" dirty="0"/>
                        <a:t>3:13-19</a:t>
                      </a:r>
                    </a:p>
                  </a:txBody>
                  <a:tcPr/>
                </a:tc>
                <a:tc>
                  <a:txBody>
                    <a:bodyPr/>
                    <a:lstStyle/>
                    <a:p>
                      <a:r>
                        <a:rPr lang="en-US" sz="1200" dirty="0"/>
                        <a:t>6:12-16</a:t>
                      </a:r>
                    </a:p>
                  </a:txBody>
                  <a:tcPr/>
                </a:tc>
                <a:tc>
                  <a:txBody>
                    <a:bodyPr/>
                    <a:lstStyle/>
                    <a:p>
                      <a:r>
                        <a:rPr lang="en-US" sz="1200" dirty="0"/>
                        <a:t> </a:t>
                      </a:r>
                    </a:p>
                  </a:txBody>
                  <a:tcPr/>
                </a:tc>
                <a:extLst>
                  <a:ext uri="{0D108BD9-81ED-4DB2-BD59-A6C34878D82A}">
                    <a16:rowId xmlns:a16="http://schemas.microsoft.com/office/drawing/2014/main" val="10007"/>
                  </a:ext>
                </a:extLst>
              </a:tr>
              <a:tr h="370840">
                <a:tc>
                  <a:txBody>
                    <a:bodyPr/>
                    <a:lstStyle/>
                    <a:p>
                      <a:r>
                        <a:rPr lang="en-US" sz="1200" dirty="0"/>
                        <a:t>Jesus</a:t>
                      </a:r>
                      <a:r>
                        <a:rPr lang="en-US" sz="1200" baseline="0" dirty="0"/>
                        <a:t> Goes to Capernaum and Heals Centurion’s Servant</a:t>
                      </a:r>
                      <a:endParaRPr lang="en-US" sz="1200" dirty="0"/>
                    </a:p>
                  </a:txBody>
                  <a:tcPr/>
                </a:tc>
                <a:tc>
                  <a:txBody>
                    <a:bodyPr/>
                    <a:lstStyle/>
                    <a:p>
                      <a:r>
                        <a:rPr lang="en-US" sz="1200" dirty="0"/>
                        <a:t>8:1, 5-13</a:t>
                      </a:r>
                    </a:p>
                  </a:txBody>
                  <a:tcPr/>
                </a:tc>
                <a:tc>
                  <a:txBody>
                    <a:bodyPr/>
                    <a:lstStyle/>
                    <a:p>
                      <a:r>
                        <a:rPr lang="en-US" sz="1200" dirty="0"/>
                        <a:t> </a:t>
                      </a:r>
                    </a:p>
                  </a:txBody>
                  <a:tcPr/>
                </a:tc>
                <a:tc>
                  <a:txBody>
                    <a:bodyPr/>
                    <a:lstStyle/>
                    <a:p>
                      <a:r>
                        <a:rPr lang="en-US" sz="1200" dirty="0"/>
                        <a:t>7:1-10</a:t>
                      </a:r>
                    </a:p>
                  </a:txBody>
                  <a:tcPr/>
                </a:tc>
                <a:tc>
                  <a:txBody>
                    <a:bodyPr/>
                    <a:lstStyle/>
                    <a:p>
                      <a:r>
                        <a:rPr lang="en-US" sz="1200" dirty="0"/>
                        <a:t> </a:t>
                      </a:r>
                    </a:p>
                  </a:txBody>
                  <a:tcPr/>
                </a:tc>
                <a:extLst>
                  <a:ext uri="{0D108BD9-81ED-4DB2-BD59-A6C34878D82A}">
                    <a16:rowId xmlns:a16="http://schemas.microsoft.com/office/drawing/2014/main" val="10008"/>
                  </a:ext>
                </a:extLst>
              </a:tr>
              <a:tr h="370840">
                <a:tc>
                  <a:txBody>
                    <a:bodyPr/>
                    <a:lstStyle/>
                    <a:p>
                      <a:r>
                        <a:rPr lang="en-US" sz="1200" dirty="0"/>
                        <a:t>Jesus Calms the Storm at the Sea</a:t>
                      </a:r>
                    </a:p>
                  </a:txBody>
                  <a:tcPr/>
                </a:tc>
                <a:tc>
                  <a:txBody>
                    <a:bodyPr/>
                    <a:lstStyle/>
                    <a:p>
                      <a:r>
                        <a:rPr lang="en-US" sz="1200" dirty="0"/>
                        <a:t>8:18, 23-27</a:t>
                      </a:r>
                    </a:p>
                  </a:txBody>
                  <a:tcPr/>
                </a:tc>
                <a:tc>
                  <a:txBody>
                    <a:bodyPr/>
                    <a:lstStyle/>
                    <a:p>
                      <a:r>
                        <a:rPr lang="en-US" sz="1200" dirty="0"/>
                        <a:t>4:35-41</a:t>
                      </a:r>
                    </a:p>
                  </a:txBody>
                  <a:tcPr/>
                </a:tc>
                <a:tc>
                  <a:txBody>
                    <a:bodyPr/>
                    <a:lstStyle/>
                    <a:p>
                      <a:r>
                        <a:rPr lang="en-US" sz="1200" dirty="0"/>
                        <a:t>8:22-25</a:t>
                      </a:r>
                    </a:p>
                  </a:txBody>
                  <a:tcPr/>
                </a:tc>
                <a:tc>
                  <a:txBody>
                    <a:bodyPr/>
                    <a:lstStyle/>
                    <a:p>
                      <a:r>
                        <a:rPr lang="en-US" sz="1200" dirty="0"/>
                        <a:t> </a:t>
                      </a:r>
                    </a:p>
                  </a:txBody>
                  <a:tcPr/>
                </a:tc>
                <a:extLst>
                  <a:ext uri="{0D108BD9-81ED-4DB2-BD59-A6C34878D82A}">
                    <a16:rowId xmlns:a16="http://schemas.microsoft.com/office/drawing/2014/main" val="10009"/>
                  </a:ext>
                </a:extLst>
              </a:tr>
              <a:tr h="370840">
                <a:tc>
                  <a:txBody>
                    <a:bodyPr/>
                    <a:lstStyle/>
                    <a:p>
                      <a:r>
                        <a:rPr lang="en-US" sz="1200" dirty="0"/>
                        <a:t>Jesus</a:t>
                      </a:r>
                      <a:r>
                        <a:rPr lang="en-US" sz="1200" baseline="0" dirty="0"/>
                        <a:t> Casts Legion of Devils into Swine</a:t>
                      </a:r>
                      <a:endParaRPr lang="en-US" sz="1200" dirty="0"/>
                    </a:p>
                  </a:txBody>
                  <a:tcPr/>
                </a:tc>
                <a:tc>
                  <a:txBody>
                    <a:bodyPr/>
                    <a:lstStyle/>
                    <a:p>
                      <a:r>
                        <a:rPr lang="en-US" sz="1200" dirty="0"/>
                        <a:t>8:28-34</a:t>
                      </a:r>
                    </a:p>
                  </a:txBody>
                  <a:tcPr/>
                </a:tc>
                <a:tc>
                  <a:txBody>
                    <a:bodyPr/>
                    <a:lstStyle/>
                    <a:p>
                      <a:r>
                        <a:rPr lang="en-US" sz="1200" dirty="0"/>
                        <a:t>5:1-20</a:t>
                      </a:r>
                    </a:p>
                  </a:txBody>
                  <a:tcPr/>
                </a:tc>
                <a:tc>
                  <a:txBody>
                    <a:bodyPr/>
                    <a:lstStyle/>
                    <a:p>
                      <a:r>
                        <a:rPr lang="en-US" sz="1200" dirty="0"/>
                        <a:t>8:26-39</a:t>
                      </a:r>
                    </a:p>
                  </a:txBody>
                  <a:tcPr/>
                </a:tc>
                <a:tc>
                  <a:txBody>
                    <a:bodyPr/>
                    <a:lstStyle/>
                    <a:p>
                      <a:endParaRPr lang="en-US" sz="1200" dirty="0"/>
                    </a:p>
                  </a:txBody>
                  <a:tcPr/>
                </a:tc>
                <a:extLst>
                  <a:ext uri="{0D108BD9-81ED-4DB2-BD59-A6C34878D82A}">
                    <a16:rowId xmlns:a16="http://schemas.microsoft.com/office/drawing/2014/main" val="10010"/>
                  </a:ext>
                </a:extLst>
              </a:tr>
              <a:tr h="370840">
                <a:tc>
                  <a:txBody>
                    <a:bodyPr/>
                    <a:lstStyle/>
                    <a:p>
                      <a:r>
                        <a:rPr lang="en-US" sz="1200" dirty="0"/>
                        <a:t>Return to Capernaum</a:t>
                      </a:r>
                    </a:p>
                  </a:txBody>
                  <a:tcPr/>
                </a:tc>
                <a:tc>
                  <a:txBody>
                    <a:bodyPr/>
                    <a:lstStyle/>
                    <a:p>
                      <a:r>
                        <a:rPr lang="en-US" sz="1200" dirty="0"/>
                        <a:t>9:1</a:t>
                      </a:r>
                    </a:p>
                  </a:txBody>
                  <a:tcPr/>
                </a:tc>
                <a:tc>
                  <a:txBody>
                    <a:bodyPr/>
                    <a:lstStyle/>
                    <a:p>
                      <a:r>
                        <a:rPr lang="en-US" sz="1200" dirty="0"/>
                        <a:t>5:21</a:t>
                      </a:r>
                    </a:p>
                  </a:txBody>
                  <a:tcPr/>
                </a:tc>
                <a:tc>
                  <a:txBody>
                    <a:bodyPr/>
                    <a:lstStyle/>
                    <a:p>
                      <a:r>
                        <a:rPr lang="en-US" sz="1200" dirty="0"/>
                        <a:t>8:40</a:t>
                      </a:r>
                    </a:p>
                  </a:txBody>
                  <a:tcPr/>
                </a:tc>
                <a:tc>
                  <a:txBody>
                    <a:bodyPr/>
                    <a:lstStyle/>
                    <a:p>
                      <a:endParaRPr lang="en-US" sz="1200" dirty="0"/>
                    </a:p>
                  </a:txBody>
                  <a:tcPr/>
                </a:tc>
                <a:extLst>
                  <a:ext uri="{0D108BD9-81ED-4DB2-BD59-A6C34878D82A}">
                    <a16:rowId xmlns:a16="http://schemas.microsoft.com/office/drawing/2014/main" val="10011"/>
                  </a:ext>
                </a:extLst>
              </a:tr>
              <a:tr h="370840">
                <a:tc>
                  <a:txBody>
                    <a:bodyPr/>
                    <a:lstStyle/>
                    <a:p>
                      <a:r>
                        <a:rPr lang="en-US" sz="1200" dirty="0" err="1"/>
                        <a:t>Jairus</a:t>
                      </a:r>
                      <a:r>
                        <a:rPr lang="en-US" sz="1200" dirty="0"/>
                        <a:t> Seeks Jesus to Heal His Dying</a:t>
                      </a:r>
                      <a:r>
                        <a:rPr lang="en-US" sz="1200" baseline="0" dirty="0"/>
                        <a:t> Daughter</a:t>
                      </a:r>
                      <a:endParaRPr lang="en-US" sz="1200" dirty="0"/>
                    </a:p>
                  </a:txBody>
                  <a:tcPr/>
                </a:tc>
                <a:tc>
                  <a:txBody>
                    <a:bodyPr/>
                    <a:lstStyle/>
                    <a:p>
                      <a:r>
                        <a:rPr lang="en-US" sz="1200" dirty="0"/>
                        <a:t>9:18, 19</a:t>
                      </a:r>
                    </a:p>
                  </a:txBody>
                  <a:tcPr/>
                </a:tc>
                <a:tc>
                  <a:txBody>
                    <a:bodyPr/>
                    <a:lstStyle/>
                    <a:p>
                      <a:r>
                        <a:rPr lang="en-US" sz="1200" dirty="0"/>
                        <a:t>5:22-24</a:t>
                      </a:r>
                    </a:p>
                  </a:txBody>
                  <a:tcPr/>
                </a:tc>
                <a:tc>
                  <a:txBody>
                    <a:bodyPr/>
                    <a:lstStyle/>
                    <a:p>
                      <a:r>
                        <a:rPr lang="en-US" sz="1200" dirty="0"/>
                        <a:t>8:41, 42</a:t>
                      </a:r>
                    </a:p>
                  </a:txBody>
                  <a:tcPr/>
                </a:tc>
                <a:tc>
                  <a:txBody>
                    <a:bodyPr/>
                    <a:lstStyle/>
                    <a:p>
                      <a:endParaRPr lang="en-US" sz="1200" dirty="0"/>
                    </a:p>
                  </a:txBody>
                  <a:tcPr/>
                </a:tc>
                <a:extLst>
                  <a:ext uri="{0D108BD9-81ED-4DB2-BD59-A6C34878D82A}">
                    <a16:rowId xmlns:a16="http://schemas.microsoft.com/office/drawing/2014/main" val="10012"/>
                  </a:ext>
                </a:extLst>
              </a:tr>
              <a:tr h="370840">
                <a:tc>
                  <a:txBody>
                    <a:bodyPr/>
                    <a:lstStyle/>
                    <a:p>
                      <a:r>
                        <a:rPr lang="en-US" sz="1200" dirty="0"/>
                        <a:t>Woman Touches Jesus and is Healed</a:t>
                      </a:r>
                    </a:p>
                  </a:txBody>
                  <a:tcPr/>
                </a:tc>
                <a:tc>
                  <a:txBody>
                    <a:bodyPr/>
                    <a:lstStyle/>
                    <a:p>
                      <a:r>
                        <a:rPr lang="en-US" sz="1200" dirty="0"/>
                        <a:t>9:20-22</a:t>
                      </a:r>
                    </a:p>
                  </a:txBody>
                  <a:tcPr/>
                </a:tc>
                <a:tc>
                  <a:txBody>
                    <a:bodyPr/>
                    <a:lstStyle/>
                    <a:p>
                      <a:r>
                        <a:rPr lang="en-US" sz="1200" dirty="0"/>
                        <a:t>5:25-34</a:t>
                      </a:r>
                    </a:p>
                  </a:txBody>
                  <a:tcPr/>
                </a:tc>
                <a:tc>
                  <a:txBody>
                    <a:bodyPr/>
                    <a:lstStyle/>
                    <a:p>
                      <a:r>
                        <a:rPr lang="en-US" sz="1200" dirty="0"/>
                        <a:t>8:43-48</a:t>
                      </a:r>
                    </a:p>
                  </a:txBody>
                  <a:tcPr/>
                </a:tc>
                <a:tc>
                  <a:txBody>
                    <a:bodyPr/>
                    <a:lstStyle/>
                    <a:p>
                      <a:endParaRPr lang="en-US" sz="1200" dirty="0"/>
                    </a:p>
                  </a:txBody>
                  <a:tcPr/>
                </a:tc>
                <a:extLst>
                  <a:ext uri="{0D108BD9-81ED-4DB2-BD59-A6C34878D82A}">
                    <a16:rowId xmlns:a16="http://schemas.microsoft.com/office/drawing/2014/main" val="10013"/>
                  </a:ext>
                </a:extLst>
              </a:tr>
              <a:tr h="370840">
                <a:tc>
                  <a:txBody>
                    <a:bodyPr/>
                    <a:lstStyle/>
                    <a:p>
                      <a:r>
                        <a:rPr lang="en-US" sz="1200" dirty="0" err="1"/>
                        <a:t>Jairus</a:t>
                      </a:r>
                      <a:r>
                        <a:rPr lang="en-US" sz="1200" dirty="0"/>
                        <a:t>’ Daughter Raised from Death</a:t>
                      </a:r>
                    </a:p>
                  </a:txBody>
                  <a:tcPr/>
                </a:tc>
                <a:tc>
                  <a:txBody>
                    <a:bodyPr/>
                    <a:lstStyle/>
                    <a:p>
                      <a:r>
                        <a:rPr lang="en-US" sz="1200" dirty="0"/>
                        <a:t>9:23-26</a:t>
                      </a:r>
                    </a:p>
                  </a:txBody>
                  <a:tcPr/>
                </a:tc>
                <a:tc>
                  <a:txBody>
                    <a:bodyPr/>
                    <a:lstStyle/>
                    <a:p>
                      <a:r>
                        <a:rPr lang="en-US" sz="1200" dirty="0"/>
                        <a:t>5:35-43</a:t>
                      </a:r>
                    </a:p>
                  </a:txBody>
                  <a:tcPr/>
                </a:tc>
                <a:tc>
                  <a:txBody>
                    <a:bodyPr/>
                    <a:lstStyle/>
                    <a:p>
                      <a:r>
                        <a:rPr lang="en-US" sz="1200" dirty="0"/>
                        <a:t>8:49-56</a:t>
                      </a:r>
                    </a:p>
                  </a:txBody>
                  <a:tcPr/>
                </a:tc>
                <a:tc>
                  <a:txBody>
                    <a:bodyPr/>
                    <a:lstStyle/>
                    <a:p>
                      <a:endParaRPr lang="en-US" sz="1200" dirty="0"/>
                    </a:p>
                  </a:txBody>
                  <a:tcPr/>
                </a:tc>
                <a:extLst>
                  <a:ext uri="{0D108BD9-81ED-4DB2-BD59-A6C34878D82A}">
                    <a16:rowId xmlns:a16="http://schemas.microsoft.com/office/drawing/2014/main" val="10014"/>
                  </a:ext>
                </a:extLst>
              </a:tr>
              <a:tr h="370840">
                <a:tc>
                  <a:txBody>
                    <a:bodyPr/>
                    <a:lstStyle/>
                    <a:p>
                      <a:r>
                        <a:rPr lang="en-US" sz="1200" dirty="0"/>
                        <a:t>Two Blind Men are Healed</a:t>
                      </a:r>
                    </a:p>
                  </a:txBody>
                  <a:tcPr/>
                </a:tc>
                <a:tc>
                  <a:txBody>
                    <a:bodyPr/>
                    <a:lstStyle/>
                    <a:p>
                      <a:r>
                        <a:rPr lang="en-US" sz="1200" dirty="0"/>
                        <a:t>9:27-31</a:t>
                      </a:r>
                    </a:p>
                  </a:txBody>
                  <a:tcPr/>
                </a:tc>
                <a:tc>
                  <a:txBody>
                    <a:bodyPr/>
                    <a:lstStyle/>
                    <a:p>
                      <a:r>
                        <a:rPr lang="en-US" sz="1200" dirty="0"/>
                        <a:t> </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15"/>
                  </a:ext>
                </a:extLst>
              </a:tr>
              <a:tr h="370840">
                <a:tc>
                  <a:txBody>
                    <a:bodyPr/>
                    <a:lstStyle/>
                    <a:p>
                      <a:r>
                        <a:rPr lang="en-US" sz="1200" dirty="0"/>
                        <a:t>Casting Devil Out of Dumb Man</a:t>
                      </a:r>
                    </a:p>
                  </a:txBody>
                  <a:tcPr/>
                </a:tc>
                <a:tc>
                  <a:txBody>
                    <a:bodyPr/>
                    <a:lstStyle/>
                    <a:p>
                      <a:r>
                        <a:rPr lang="en-US" sz="1200" dirty="0"/>
                        <a:t>9:32-34</a:t>
                      </a:r>
                    </a:p>
                  </a:txBody>
                  <a:tcPr/>
                </a:tc>
                <a:tc>
                  <a:txBody>
                    <a:bodyPr/>
                    <a:lstStyle/>
                    <a:p>
                      <a:r>
                        <a:rPr lang="en-US" sz="1200" dirty="0"/>
                        <a:t> </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16"/>
                  </a:ext>
                </a:extLst>
              </a:tr>
            </a:tbl>
          </a:graphicData>
        </a:graphic>
      </p:graphicFrame>
      <p:sp>
        <p:nvSpPr>
          <p:cNvPr id="11" name="TextBox 10"/>
          <p:cNvSpPr txBox="1"/>
          <p:nvPr/>
        </p:nvSpPr>
        <p:spPr>
          <a:xfrm>
            <a:off x="184826" y="6581001"/>
            <a:ext cx="7848600"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spTree>
    <p:extLst>
      <p:ext uri="{BB962C8B-B14F-4D97-AF65-F5344CB8AC3E}">
        <p14:creationId xmlns:p14="http://schemas.microsoft.com/office/powerpoint/2010/main" val="376833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35685" y="1726"/>
            <a:ext cx="4256314" cy="4708981"/>
          </a:xfrm>
          <a:prstGeom prst="rect">
            <a:avLst/>
          </a:prstGeom>
          <a:ln>
            <a:solidFill>
              <a:schemeClr val="tx1"/>
            </a:solidFill>
          </a:ln>
        </p:spPr>
        <p:txBody>
          <a:bodyPr wrap="square">
            <a:spAutoFit/>
          </a:bodyPr>
          <a:lstStyle/>
          <a:p>
            <a:r>
              <a:rPr lang="en-US" sz="1200" b="1" dirty="0"/>
              <a:t>Matthew 8:5-13 Healing a Centurion’s Servant: </a:t>
            </a:r>
          </a:p>
          <a:p>
            <a:r>
              <a:rPr lang="en-US" sz="1200" dirty="0"/>
              <a:t> A centurion was an officer in the Roman army in command of a company of 50 to 100 men. The Jews generally viewed centurions with contempt, for they symbolized the Roman political and military authority. However, Luke highlighted several admirable qualities of this particular centurion. He was altruistic, centering his request on the needs of his servant, “who was dear unto him” (Luke 7:2). The centurion’s goodness was affirmed by elders of the Jews. He demonstrated genuine humility, deeming himself unworthy to visit Jesus in person or to have Jesus enter his house (see Luke 7:6–7). Another reason the centurion may not have sought a personal visit with Jesus is that observant Jews were forbidden to have close contact with Gentiles, such as eating with them or entering their homes. </a:t>
            </a:r>
          </a:p>
          <a:p>
            <a:r>
              <a:rPr lang="en-US" sz="1200" dirty="0"/>
              <a:t>The centurion, however, did not allow his feelings of unworthiness to prevent him from seeking the Savior’s help. He exercised tremendous faith in Jesus Christ, believing His word alone was sufficient to heal the servant. The centurion acknowledged Jesus’s divine authority and by using the word </a:t>
            </a:r>
            <a:r>
              <a:rPr lang="en-US" sz="1200" i="1" dirty="0"/>
              <a:t>also</a:t>
            </a:r>
            <a:r>
              <a:rPr lang="en-US" sz="1200" dirty="0"/>
              <a:t> likened it unto the military authority with which he was familiar (see Luke 7:8). The Savior’s response that He had “not found so great faith, no, not in Israel” (Luke 7:9) corresponds with His messianic declaration that He was anointed to bless all who would accept Him (see Luke 4:16–30) and supports Luke’s theme regarding the Lord’s concern for Gentiles.</a:t>
            </a:r>
          </a:p>
        </p:txBody>
      </p:sp>
      <p:sp>
        <p:nvSpPr>
          <p:cNvPr id="5" name="Rectangle 4"/>
          <p:cNvSpPr/>
          <p:nvPr/>
        </p:nvSpPr>
        <p:spPr>
          <a:xfrm>
            <a:off x="7935685" y="4710707"/>
            <a:ext cx="4136569" cy="1569660"/>
          </a:xfrm>
          <a:prstGeom prst="rect">
            <a:avLst/>
          </a:prstGeom>
          <a:ln>
            <a:solidFill>
              <a:schemeClr val="tx1"/>
            </a:solidFill>
          </a:ln>
        </p:spPr>
        <p:txBody>
          <a:bodyPr wrap="square">
            <a:spAutoFit/>
          </a:bodyPr>
          <a:lstStyle/>
          <a:p>
            <a:r>
              <a:rPr lang="en-US" sz="1200" b="1" dirty="0"/>
              <a:t>Matthew 8:14-17 Healing of Peter’s Mother-in-law:</a:t>
            </a:r>
          </a:p>
          <a:p>
            <a:r>
              <a:rPr lang="en-US" sz="1200" dirty="0"/>
              <a:t>Elder Bruce R. McConkie (1915–85) of the Quorum of the Twelve Apostles used the account of Peter’s mother-in-law being healed by the Savior to teach that “Jesus’ specially selected disciples were married men with wives and children and families of their own, as his specially called servants should be in all ages” Elder Bruce R. McConkie (</a:t>
            </a:r>
            <a:r>
              <a:rPr lang="en-US" sz="1200" i="1" dirty="0"/>
              <a:t>The Mortal Messiah: From Bethlehem to Calvary,</a:t>
            </a:r>
            <a:r>
              <a:rPr lang="en-US" sz="1200" dirty="0"/>
              <a:t> 4 vols. [1979–81], 2:37).</a:t>
            </a:r>
          </a:p>
        </p:txBody>
      </p:sp>
      <p:sp>
        <p:nvSpPr>
          <p:cNvPr id="6" name="Rectangle 5"/>
          <p:cNvSpPr/>
          <p:nvPr/>
        </p:nvSpPr>
        <p:spPr>
          <a:xfrm>
            <a:off x="0" y="1726"/>
            <a:ext cx="7935685" cy="6370975"/>
          </a:xfrm>
          <a:prstGeom prst="rect">
            <a:avLst/>
          </a:prstGeom>
          <a:ln>
            <a:solidFill>
              <a:schemeClr val="tx1"/>
            </a:solidFill>
          </a:ln>
        </p:spPr>
        <p:txBody>
          <a:bodyPr wrap="square">
            <a:spAutoFit/>
          </a:bodyPr>
          <a:lstStyle/>
          <a:p>
            <a:r>
              <a:rPr lang="en-US" sz="1200" b="1" dirty="0"/>
              <a:t>Matthew 8:1-4 Healing a Leper:</a:t>
            </a:r>
          </a:p>
          <a:p>
            <a:r>
              <a:rPr lang="en-US" sz="1200" dirty="0"/>
              <a:t>A terrible form of skin disease spoken of in the Bible. Many notables were at some time afflicted with it, including Moses (Ex. 4:6–7), his sister Miriam (Num. 12:10), </a:t>
            </a:r>
            <a:r>
              <a:rPr lang="en-US" sz="1200" dirty="0" err="1"/>
              <a:t>Naaman</a:t>
            </a:r>
            <a:r>
              <a:rPr lang="en-US" sz="1200" dirty="0"/>
              <a:t> (2 Kgs. 5), and King </a:t>
            </a:r>
            <a:r>
              <a:rPr lang="en-US" sz="1200" dirty="0" err="1"/>
              <a:t>Uzziah</a:t>
            </a:r>
            <a:r>
              <a:rPr lang="en-US" sz="1200" dirty="0"/>
              <a:t> (2 Chr. 26:19–21). </a:t>
            </a:r>
          </a:p>
          <a:p>
            <a:r>
              <a:rPr lang="en-US" sz="1200" dirty="0"/>
              <a:t>In these cases leprosy was given as a sign, a warning, or a punishment. There were apparently several types of leprosy, and the word is used in the Bible to designate other sicknesses or diseases. For example, clothing and walls were said to be leprous when they had patches of mildew or some fungous growth, as in Lev. 13:47–59; 14:33–37. Instances of Jesus curing leprosy are recorded in Matt. 8:2–4; Mark 1:40–45; Luke 5:12–15; 17:11–15. Bible Dictionary</a:t>
            </a:r>
          </a:p>
          <a:p>
            <a:endParaRPr lang="en-US" sz="1200" dirty="0"/>
          </a:p>
          <a:p>
            <a:r>
              <a:rPr lang="en-US" sz="1200" dirty="0"/>
              <a:t>No Jew would dare approach a leper, let alone touch him. Yet, there was One whose perfect love knew no fear-the Holy One could not be contaminated by decaying flesh, and this leper was privileged to feel the touch of the Master's hand. Sister Chieko Okazaki said, "...he 'put forth his hand, and touched him.' Then he said, 'I will; be thou clean' (Matt. 8:1Matt. 8:2Matt. 8:3Matt. 8:1-3). I can't help thinking that the sheer physical fact of a loving touch was as healing to this person, whom no one had willingly touched for years, as the words of compassion and the act of healing must have been." (</a:t>
            </a:r>
            <a:r>
              <a:rPr lang="en-US" sz="1200" i="1" dirty="0"/>
              <a:t>Disciples, </a:t>
            </a:r>
            <a:r>
              <a:rPr lang="en-US" sz="1200" dirty="0"/>
              <a:t>121 - 122.) gospeldoctrine.com</a:t>
            </a:r>
          </a:p>
          <a:p>
            <a:endParaRPr lang="en-US" sz="1200" dirty="0"/>
          </a:p>
          <a:p>
            <a:pPr fontAlgn="base"/>
            <a:r>
              <a:rPr lang="en-US" sz="1200" b="1" dirty="0"/>
              <a:t>Tell No Man: </a:t>
            </a:r>
          </a:p>
          <a:p>
            <a:pPr fontAlgn="base"/>
            <a:r>
              <a:rPr lang="en-US" sz="1200" dirty="0"/>
              <a:t>"My thoughts turned backward in time-back to the Holy Land; back to Him who on that special mountain taught His disciples the true spirit of giving when He counseled, 'Take heed that ye do not your alms before men, to be seen of them. . . . When thou </a:t>
            </a:r>
            <a:r>
              <a:rPr lang="en-US" sz="1200" dirty="0" err="1"/>
              <a:t>doest</a:t>
            </a:r>
            <a:r>
              <a:rPr lang="en-US" sz="1200" dirty="0"/>
              <a:t> alms, let not thy left hand know what thy right hand doeth.' (Matthew 6:1, 3.)</a:t>
            </a:r>
          </a:p>
          <a:p>
            <a:pPr fontAlgn="base"/>
            <a:r>
              <a:rPr lang="en-US" sz="1200" dirty="0"/>
              <a:t>"Then, as though to indelibly impress on their souls the practical application of this sacred truth, He came down from the mountain with a great multitude following Him. 'And, behold, there came a leper and worshipped him, saying, Lord, if thou wilt, thou canst make me clean. And Jesus put forth his hand, and touched him, saying, I will; be thou clean. And immediately his leprosy was cleansed. And Jesus </a:t>
            </a:r>
            <a:r>
              <a:rPr lang="en-US" sz="1200" dirty="0" err="1"/>
              <a:t>saith</a:t>
            </a:r>
            <a:r>
              <a:rPr lang="en-US" sz="1200" dirty="0"/>
              <a:t> unto him, See thou tell no man.' (Matthew 8:2-4.)</a:t>
            </a:r>
          </a:p>
          <a:p>
            <a:pPr fontAlgn="base"/>
            <a:r>
              <a:rPr lang="en-US" sz="1200" dirty="0"/>
              <a:t>"The word anonymous had a precious meaning then. It still has." President Thomas S. Monson (</a:t>
            </a:r>
            <a:r>
              <a:rPr lang="en-US" sz="1200" i="1" dirty="0"/>
              <a:t>Live the Good Life, </a:t>
            </a:r>
            <a:r>
              <a:rPr lang="en-US" sz="1200" dirty="0"/>
              <a:t>28.)</a:t>
            </a:r>
          </a:p>
          <a:p>
            <a:endParaRPr lang="en-US" sz="1200" dirty="0"/>
          </a:p>
          <a:p>
            <a:endParaRPr lang="en-US" sz="1200" dirty="0"/>
          </a:p>
          <a:p>
            <a:r>
              <a:rPr lang="en-US" sz="1200" b="1" dirty="0"/>
              <a:t>Shew Thyself to a Priest:</a:t>
            </a:r>
          </a:p>
          <a:p>
            <a:r>
              <a:rPr lang="en-US" sz="1200" dirty="0"/>
              <a:t>In the rare circumstance that leprosy should go into remission, there was provision in the Law of Moses for the individual to be cleansed ceremonially and return to a normal life. The process involved an 8-day cleansing in which the individual offered two birds, the blood of one was taken and sprinkled on the leper. All body hair had to be shaved, the body and clothes cleaned. A week later, the individual could return to the priest. The priest would then offer a sin offering of two lambs or, if poor, one lamb and two birds. Once the atoning blood and ceremonial oil were anointed, the individual was clean (Lev 14). The cleansing process involved water, oil (symbolic of the Spirit) and blood, 'For by the water ye keep the commandment; by the Spirit ye are justified, and by the blood ye are sanctified' (Moses 6:60).</a:t>
            </a:r>
          </a:p>
        </p:txBody>
      </p:sp>
    </p:spTree>
    <p:extLst>
      <p:ext uri="{BB962C8B-B14F-4D97-AF65-F5344CB8AC3E}">
        <p14:creationId xmlns:p14="http://schemas.microsoft.com/office/powerpoint/2010/main" val="349346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202055"/>
            <a:ext cx="8860972" cy="5447645"/>
          </a:xfrm>
          <a:prstGeom prst="rect">
            <a:avLst/>
          </a:prstGeom>
          <a:ln>
            <a:solidFill>
              <a:schemeClr val="tx1"/>
            </a:solidFill>
          </a:ln>
        </p:spPr>
        <p:txBody>
          <a:bodyPr wrap="square">
            <a:spAutoFit/>
          </a:bodyPr>
          <a:lstStyle/>
          <a:p>
            <a:r>
              <a:rPr lang="en-US" sz="1200" b="1" dirty="0"/>
              <a:t>Matthew 8:29 Casting Out Unclean Spirits</a:t>
            </a:r>
          </a:p>
          <a:p>
            <a:r>
              <a:rPr lang="en-US" sz="1200" dirty="0"/>
              <a:t>"Our Lord's true identity is known to unclean spirits. Mortal men may profess not to know of his divinity, but there is no doubt in the minds of the devils in hell. They remember him from their pre-existent association. They know he was foreordained to be the Redeemer, that he was born into the world as the literal offspring of the Father, and that their course in opposing him is one in open rebellion against Deity." Bruce R. McConkie (</a:t>
            </a:r>
            <a:r>
              <a:rPr lang="en-US" sz="1200" i="1" dirty="0"/>
              <a:t>Doctrinal New Testament Commentary, </a:t>
            </a:r>
            <a:r>
              <a:rPr lang="en-US" sz="1200" dirty="0"/>
              <a:t>1: 314.)</a:t>
            </a:r>
          </a:p>
          <a:p>
            <a:endParaRPr lang="en-US" sz="1200" dirty="0"/>
          </a:p>
          <a:p>
            <a:pPr fontAlgn="base"/>
            <a:r>
              <a:rPr lang="en-US" sz="1200" b="1" dirty="0"/>
              <a:t>Joseph Smith</a:t>
            </a:r>
          </a:p>
          <a:p>
            <a:pPr fontAlgn="base"/>
            <a:r>
              <a:rPr lang="en-US" sz="1200" dirty="0"/>
              <a:t>"The great principle of happiness consists in having a body. The Devil has no body, and herein is his punishment. He is pleased when he can obtain the tabernacle of [a] man, and when cast out by the Savior, he asked to go into the herd of swine, showing that he would prefer a swine's body to having none. All beings who have bodies have power over those who have not. The Devil has no power over us, only as we permit him; the moment we revolt at anything which comes from God, the Devil takes power.</a:t>
            </a:r>
          </a:p>
          <a:p>
            <a:pPr fontAlgn="base"/>
            <a:r>
              <a:rPr lang="en-US" sz="1200" dirty="0"/>
              <a:t>"The Devil is without a tabernacle, and the Lord has set bounds to all spirits. Hence comes the saying: 'Thou son of David, why art thou come to torment us before the time?' Jesus commanded him to come out of the man, and the Devil besought him that he might enter in a herd of swine nearby. For the Devil knew they were a covetous people, and if he could kill their hogs, they would drive Jesus out of their coasts, and he then would have tabernacle[s] enough. Jesus permitted him to enter into the swine.</a:t>
            </a:r>
          </a:p>
          <a:p>
            <a:pPr fontAlgn="base"/>
            <a:r>
              <a:rPr lang="en-US" sz="1200" dirty="0"/>
              <a:t>"Wicked spirits have their bounds, limits, and laws by which they are governed or controlled and know their future destiny. Hence those that were in the maniac said to our Savior, 'Art thou come to torment us before the time?'</a:t>
            </a:r>
          </a:p>
          <a:p>
            <a:pPr fontAlgn="base"/>
            <a:r>
              <a:rPr lang="en-US" sz="1200" dirty="0"/>
              <a:t>"The greatness of his punishment is that he shall not have a tabernacle; this is his punishment. So the Devil thinks to thwart the decree of God by going up and down in the earth seeking whom he may destroy-any person that he can find that will yield to him. He will bind him and take possession of the body and reign there, glorying in it mightily, not thinking that he had got a stolen tabernacle. By and by, someone of authority will come along and cast him out and restore the tabernacle to his rightful owner. But the Devil steals a tabernacle because he has not one of his own, but if he steals one he is liable to be turned out of doors.</a:t>
            </a:r>
          </a:p>
          <a:p>
            <a:pPr fontAlgn="base"/>
            <a:r>
              <a:rPr lang="en-US" sz="1200" dirty="0"/>
              <a:t>"When Lucifer was hurled from heaven, the decree was that he should not obtain a tabernacle, nor those that were with him, but go abroad upon the earth exposed to the anger of the elements, naked and bare. But oft times he lays hold upon men, binds up their spirits, enters their habitations, laughs at the decree of God, and rejoices in that he hath a house to dwell in. By and by, he is expelled by authority and goes abroad mourning, naked upon the earth like a man without a house, exposed to the tempest and the storm.</a:t>
            </a:r>
          </a:p>
          <a:p>
            <a:pPr fontAlgn="base"/>
            <a:r>
              <a:rPr lang="en-US" sz="1200" dirty="0"/>
              <a:t>"The mortification of Satan consists in his not being permitted to take a body. He sometimes gets possession of a body, but when the proven authorities turn him out of doors, he finds it was not his but a stolen one." (Kent P. Jackson, comp. and ed., </a:t>
            </a:r>
            <a:r>
              <a:rPr lang="en-US" sz="1200" i="1" dirty="0"/>
              <a:t>Joseph Smith's Commentary on the Bible</a:t>
            </a:r>
            <a:r>
              <a:rPr lang="en-US" sz="1200" dirty="0"/>
              <a:t>, 85.)</a:t>
            </a:r>
          </a:p>
        </p:txBody>
      </p:sp>
      <p:sp>
        <p:nvSpPr>
          <p:cNvPr id="6" name="Rectangle 5"/>
          <p:cNvSpPr/>
          <p:nvPr/>
        </p:nvSpPr>
        <p:spPr>
          <a:xfrm>
            <a:off x="0" y="1726"/>
            <a:ext cx="8860971" cy="1200329"/>
          </a:xfrm>
          <a:prstGeom prst="rect">
            <a:avLst/>
          </a:prstGeom>
          <a:ln>
            <a:solidFill>
              <a:schemeClr val="tx1"/>
            </a:solidFill>
          </a:ln>
        </p:spPr>
        <p:txBody>
          <a:bodyPr wrap="square">
            <a:spAutoFit/>
          </a:bodyPr>
          <a:lstStyle/>
          <a:p>
            <a:r>
              <a:rPr lang="en-US" sz="1200" b="1" dirty="0"/>
              <a:t>Matthew 8:23-27 Jesus Calms the Seas</a:t>
            </a:r>
          </a:p>
          <a:p>
            <a:r>
              <a:rPr lang="en-US" sz="1200" dirty="0"/>
              <a:t>"Jesus found a resting place near the stern of the ship and soon fell asleep. A great storm arose; and still He slept. The circumstance is instructive as it evidences at once the reality of the physical attributes of Christ, and the healthy, normal condition of His body. He was subject to fatigue and bodily exhaustion from other causes, as are all men; without food He grew hungry; without drink He thirsted; by labor He became weary. The fact that after a day of strenuous effort He could calmly sleep, even amidst the turmoil of a tempest." James E. </a:t>
            </a:r>
            <a:r>
              <a:rPr lang="en-US" sz="1200" dirty="0" err="1"/>
              <a:t>Talmage</a:t>
            </a:r>
            <a:r>
              <a:rPr lang="en-US" sz="1200" dirty="0"/>
              <a:t> (</a:t>
            </a:r>
            <a:r>
              <a:rPr lang="en-US" sz="1200" i="1" dirty="0"/>
              <a:t>Jesus the Christ</a:t>
            </a:r>
            <a:r>
              <a:rPr lang="en-US" sz="1200" dirty="0"/>
              <a:t>, 285)</a:t>
            </a:r>
          </a:p>
        </p:txBody>
      </p:sp>
      <p:sp>
        <p:nvSpPr>
          <p:cNvPr id="4" name="Rectangle 3"/>
          <p:cNvSpPr/>
          <p:nvPr/>
        </p:nvSpPr>
        <p:spPr>
          <a:xfrm>
            <a:off x="8860969" y="2310050"/>
            <a:ext cx="3331030" cy="4524315"/>
          </a:xfrm>
          <a:prstGeom prst="rect">
            <a:avLst/>
          </a:prstGeom>
          <a:ln>
            <a:solidFill>
              <a:schemeClr val="tx1"/>
            </a:solidFill>
          </a:ln>
        </p:spPr>
        <p:txBody>
          <a:bodyPr wrap="square">
            <a:spAutoFit/>
          </a:bodyPr>
          <a:lstStyle/>
          <a:p>
            <a:r>
              <a:rPr lang="en-US" sz="1200" b="1" dirty="0"/>
              <a:t>Matthew 9:20-22 Jesus Heals the Woman</a:t>
            </a:r>
          </a:p>
          <a:p>
            <a:r>
              <a:rPr lang="en-US" sz="1200" dirty="0"/>
              <a:t>For a woman to have a constant issue of blood was a stigma of uncleanliness. According to the Law of Moses, when a woman had an issue of blood, she was considered ceremonially unclean for 14 days (Lev. 15:19-28). Should anyone even touch a portion of her clothing, they were considered unclean for that day. Therefore, this woman must have been unclean according to the Law of Moses for 12 consecutive years. In 12 long years, she would not have been able to perform the rites of purification necessary to be made clean before the Lord.  Gospel Doctrine.com</a:t>
            </a:r>
          </a:p>
          <a:p>
            <a:r>
              <a:rPr lang="en-US" sz="1200" b="1" dirty="0"/>
              <a:t>Jesus Christ has the power to heal </a:t>
            </a:r>
            <a:r>
              <a:rPr lang="en-US" sz="1200" dirty="0"/>
              <a:t>all manner of illness, whether spiritual or physical. A woman was healed by simply touching the border of his garment…we can feel the Savior’s touch, and we can help others feel that divine touch. We can bless each other by reaching out to the wayward youth, the inactive adult, the widowed, the aged, the sick, and to all of God’s children everywhere, member and nonmember of the Church alike.</a:t>
            </a:r>
          </a:p>
          <a:p>
            <a:r>
              <a:rPr lang="en-US" sz="1200" i="1" dirty="0"/>
              <a:t>The Savior’s Touch</a:t>
            </a:r>
          </a:p>
          <a:p>
            <a:r>
              <a:rPr lang="en-US" sz="1200" dirty="0"/>
              <a:t>M. Russell Ballard Oct. 1980 Gen. Conf.</a:t>
            </a:r>
          </a:p>
        </p:txBody>
      </p:sp>
      <p:sp>
        <p:nvSpPr>
          <p:cNvPr id="9" name="Rectangle 8"/>
          <p:cNvSpPr/>
          <p:nvPr/>
        </p:nvSpPr>
        <p:spPr>
          <a:xfrm>
            <a:off x="8860970" y="1726"/>
            <a:ext cx="3331029" cy="2308324"/>
          </a:xfrm>
          <a:prstGeom prst="rect">
            <a:avLst/>
          </a:prstGeom>
          <a:ln>
            <a:solidFill>
              <a:schemeClr val="tx1"/>
            </a:solidFill>
          </a:ln>
        </p:spPr>
        <p:txBody>
          <a:bodyPr wrap="square">
            <a:spAutoFit/>
          </a:bodyPr>
          <a:lstStyle/>
          <a:p>
            <a:r>
              <a:rPr lang="en-US" sz="1200" b="1" dirty="0"/>
              <a:t>Matthew 9:2 Jesus Heals A man With palsy</a:t>
            </a:r>
          </a:p>
          <a:p>
            <a:r>
              <a:rPr lang="en-US" sz="1200" dirty="0"/>
              <a:t>The Master's spiritual perceptiveness is impressive. In this chapter alone, we see his ability to look into someone's eyes and perceive what was in their hearts. He perceives the faith of the palsied man and his entourage; he knows the thoughts of the scribes (v. 4), he anticipates the hypocrisy of the Pharisees (v. 14-18) he looks at a publican and sees an apostle (v. 9). One of the many characteristics of Christ which we should attempt to emulate is his incredible spiritual sensitivity. Gospel Doctrine.com</a:t>
            </a:r>
          </a:p>
        </p:txBody>
      </p:sp>
    </p:spTree>
    <p:extLst>
      <p:ext uri="{BB962C8B-B14F-4D97-AF65-F5344CB8AC3E}">
        <p14:creationId xmlns:p14="http://schemas.microsoft.com/office/powerpoint/2010/main" val="196159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69332"/>
          </a:xfrm>
          <a:prstGeom prst="rect">
            <a:avLst/>
          </a:prstGeom>
          <a:noFill/>
        </p:spPr>
        <p:txBody>
          <a:bodyPr wrap="square" rtlCol="0">
            <a:spAutoFit/>
          </a:bodyPr>
          <a:lstStyle/>
          <a:p>
            <a:r>
              <a:rPr lang="en-US" dirty="0">
                <a:solidFill>
                  <a:schemeClr val="bg1"/>
                </a:solidFill>
              </a:rPr>
              <a:t>(2)</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err="1">
                <a:solidFill>
                  <a:schemeClr val="bg1"/>
                </a:solidFill>
                <a:latin typeface="Lucida Calligraphy" panose="03010101010101010101" pitchFamily="66" charset="0"/>
              </a:rPr>
              <a:t>Chorazin</a:t>
            </a:r>
            <a:endParaRPr lang="en-US" sz="5400" dirty="0">
              <a:solidFill>
                <a:schemeClr val="bg1"/>
              </a:solidFill>
              <a:latin typeface="Lucida Calligraphy" panose="03010101010101010101" pitchFamily="66" charset="0"/>
            </a:endParaRPr>
          </a:p>
        </p:txBody>
      </p:sp>
      <p:pic>
        <p:nvPicPr>
          <p:cNvPr id="2050" name="Picture 2" descr="lesson 4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 r="52582"/>
          <a:stretch/>
        </p:blipFill>
        <p:spPr bwMode="auto">
          <a:xfrm>
            <a:off x="7651976" y="1041623"/>
            <a:ext cx="2968625" cy="4705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9920" y="1041623"/>
            <a:ext cx="5494565" cy="4801314"/>
          </a:xfrm>
          <a:prstGeom prst="rect">
            <a:avLst/>
          </a:prstGeom>
        </p:spPr>
        <p:txBody>
          <a:bodyPr wrap="square">
            <a:spAutoFit/>
          </a:bodyPr>
          <a:lstStyle/>
          <a:p>
            <a:r>
              <a:rPr lang="en-US" dirty="0" err="1">
                <a:solidFill>
                  <a:schemeClr val="bg1"/>
                </a:solidFill>
              </a:rPr>
              <a:t>Chorazin</a:t>
            </a:r>
            <a:r>
              <a:rPr lang="en-US" dirty="0">
                <a:solidFill>
                  <a:schemeClr val="bg1"/>
                </a:solidFill>
              </a:rPr>
              <a:t> = an ancient village in northern Galilee, two and a half miles from Capernaum on a hill above the northern shore of the Sea of Galilee.</a:t>
            </a:r>
          </a:p>
          <a:p>
            <a:endParaRPr lang="en-US" dirty="0">
              <a:solidFill>
                <a:schemeClr val="bg1"/>
              </a:solidFill>
            </a:endParaRPr>
          </a:p>
          <a:p>
            <a:r>
              <a:rPr lang="en-US" dirty="0" err="1">
                <a:solidFill>
                  <a:schemeClr val="bg1"/>
                </a:solidFill>
              </a:rPr>
              <a:t>Chorazin</a:t>
            </a:r>
            <a:r>
              <a:rPr lang="en-US" dirty="0">
                <a:solidFill>
                  <a:schemeClr val="bg1"/>
                </a:solidFill>
              </a:rPr>
              <a:t>, along with Bethsaida and Capernaum, was named in the gospels of Matthew and Luke as "cities" (more likely just villages) in which Jesus performed "mighty works". </a:t>
            </a:r>
          </a:p>
          <a:p>
            <a:endParaRPr lang="en-US" dirty="0">
              <a:solidFill>
                <a:schemeClr val="bg1"/>
              </a:solidFill>
            </a:endParaRPr>
          </a:p>
          <a:p>
            <a:r>
              <a:rPr lang="en-US" dirty="0">
                <a:solidFill>
                  <a:schemeClr val="bg1"/>
                </a:solidFill>
              </a:rPr>
              <a:t>However, because these towns rejected his work ("they had not changed their ways"), they were subsequently cursed.</a:t>
            </a:r>
          </a:p>
          <a:p>
            <a:endParaRPr lang="en-US" dirty="0">
              <a:solidFill>
                <a:schemeClr val="bg1"/>
              </a:solidFill>
            </a:endParaRPr>
          </a:p>
          <a:p>
            <a:r>
              <a:rPr lang="en-US" dirty="0">
                <a:solidFill>
                  <a:schemeClr val="bg1"/>
                </a:solidFill>
              </a:rPr>
              <a:t>The Babylonian Talmud (</a:t>
            </a:r>
            <a:r>
              <a:rPr lang="en-US" dirty="0" err="1">
                <a:solidFill>
                  <a:schemeClr val="bg1"/>
                </a:solidFill>
              </a:rPr>
              <a:t>Menahot</a:t>
            </a:r>
            <a:r>
              <a:rPr lang="en-US" dirty="0">
                <a:solidFill>
                  <a:schemeClr val="bg1"/>
                </a:solidFill>
              </a:rPr>
              <a:t>, 85a) mentions that </a:t>
            </a:r>
            <a:r>
              <a:rPr lang="en-US" dirty="0" err="1">
                <a:solidFill>
                  <a:schemeClr val="bg1"/>
                </a:solidFill>
              </a:rPr>
              <a:t>Chorazin</a:t>
            </a:r>
            <a:r>
              <a:rPr lang="en-US" dirty="0">
                <a:solidFill>
                  <a:schemeClr val="bg1"/>
                </a:solidFill>
              </a:rPr>
              <a:t> was a town known for its grain.</a:t>
            </a:r>
          </a:p>
          <a:p>
            <a:endParaRPr lang="en-US" dirty="0">
              <a:solidFill>
                <a:schemeClr val="bg1"/>
              </a:solidFill>
            </a:endParaRPr>
          </a:p>
          <a:p>
            <a:r>
              <a:rPr lang="en-US" dirty="0" err="1">
                <a:solidFill>
                  <a:schemeClr val="bg1"/>
                </a:solidFill>
              </a:rPr>
              <a:t>Chorazin</a:t>
            </a:r>
            <a:r>
              <a:rPr lang="en-US" dirty="0">
                <a:solidFill>
                  <a:schemeClr val="bg1"/>
                </a:solidFill>
              </a:rPr>
              <a:t> is mentioned 2 times in the New Testament</a:t>
            </a:r>
          </a:p>
        </p:txBody>
      </p:sp>
    </p:spTree>
    <p:extLst>
      <p:ext uri="{BB962C8B-B14F-4D97-AF65-F5344CB8AC3E}">
        <p14:creationId xmlns:p14="http://schemas.microsoft.com/office/powerpoint/2010/main" val="372980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726"/>
            <a:ext cx="7271656" cy="6740307"/>
          </a:xfrm>
          <a:prstGeom prst="rect">
            <a:avLst/>
          </a:prstGeom>
          <a:ln>
            <a:solidFill>
              <a:schemeClr val="tx1"/>
            </a:solidFill>
          </a:ln>
        </p:spPr>
        <p:txBody>
          <a:bodyPr wrap="square">
            <a:spAutoFit/>
          </a:bodyPr>
          <a:lstStyle/>
          <a:p>
            <a:r>
              <a:rPr lang="en-US" sz="1200" b="1" dirty="0"/>
              <a:t>Matthew 9:23-26 Jesus Heals the maid</a:t>
            </a:r>
          </a:p>
          <a:p>
            <a:r>
              <a:rPr lang="en-US" sz="1200" dirty="0"/>
              <a:t>"Oriental customs of public mourning and display at the time of death prevailed among the Jews of Jesus' day. Noise, tumult, weeping, screeching, screaming, flute playing, and the use of hired mourners-all were part of the orthodox mourning rituals." (</a:t>
            </a:r>
            <a:r>
              <a:rPr lang="en-US" sz="1200" i="1" dirty="0"/>
              <a:t>Doctrinal New Testament Commentary, </a:t>
            </a:r>
            <a:r>
              <a:rPr lang="en-US" sz="1200" dirty="0"/>
              <a:t>1: 316.) Bruce R. McConkie</a:t>
            </a:r>
          </a:p>
          <a:p>
            <a:r>
              <a:rPr lang="en-US" sz="1200" dirty="0"/>
              <a:t>By this statement, Christ did not mean that the girl had not yet died, but that her condition was only temporary-like sleep. The statement seemed ridiculous and brought scorn, but it was intended as a foreshadowing of the miracle He intended to perform.</a:t>
            </a:r>
          </a:p>
          <a:p>
            <a:r>
              <a:rPr lang="en-US" sz="1200" dirty="0"/>
              <a:t>"That same power has been restored in this generation. It came through the laying on of hands by Peter, James, and John, who received it from the Lord himself. It was bestowed upon Joseph Smith, the prophet of this dispensation. Its presence is among us. Those who are acquainted with the history of the Church are familiar with the account related by Wilford Woodruff concerning the events of July 22, 1839. Nauvoo at that time was an unhealthy and swampy place. There was much sickness. Joseph was among those who were afflicted. But being filled with the Spirit, he rose from his bed and went out among the sick, healing them and raising them. He then crossed the river to the settlement in Montrose, Iowa.</a:t>
            </a:r>
          </a:p>
          <a:p>
            <a:r>
              <a:rPr lang="en-US" sz="1200" dirty="0"/>
              <a:t> I now refer to the account of Elder Woodruff:</a:t>
            </a:r>
          </a:p>
          <a:p>
            <a:r>
              <a:rPr lang="en-US" sz="1200" dirty="0"/>
              <a:t>'The first house he visited was that occupied by Elder Brigham Young, the president of the quorum of the twelve, who lay sick. Joseph healed him, then he arose and accompanied the Prophet on his visit to others who were in the same condition. They visited Elder W. Woodruff, also Elders Orson Pratt and John Taylor, all of whom were living in Montrose. They also accompanied him. The next place they visited was the home of Elijah Fordham, who was supposed to be about breathing his last. When the company entered the room the Prophet of God walked up to the dying man, and took hold of his right hand and spoke to him; but Brother Fordham was unable to speak, his eyes were set in his head like glass, and he seemed entirely unconscious of all around him. Joseph held his hand and looked into his eyes in silence for a length of time. A change in the countenance of Brother Fordham was soon perceptible to all present. His sight returned, and upon Joseph asking him if he knew him, he, in a low whisper, answered, 'Yes.' Joseph asked him if he had faith to be healed. He answered, 'I fear it is too late; if you had come sooner I think I would have been healed.' The Prophet said, 'Do you believe in Jesus Christ?' He answered in a feeble voice, 'I do.' Joseph then stood erect, still holding his hand in silence several moments; then he spoke in a very loud voice, saying: 'Brother Fordham, I command you in the name of Jesus Christ to arise from this bed and be made whole.' His voice was like the voice of God, and not of man. It seemed as though the house shook to its very foundations. Brother Fordham arose from his bed and was immediately made whole. His feet were bound in poultices, which he kicked off, then putting on his clothes, he ate a bowl of bread and milk, and followed the Prophet into the street. (As quoted in Joseph Fielding Smith, </a:t>
            </a:r>
            <a:r>
              <a:rPr lang="en-US" sz="1200" i="1" dirty="0"/>
              <a:t>Essentials in Church History,</a:t>
            </a:r>
            <a:r>
              <a:rPr lang="en-US" sz="1200" dirty="0"/>
              <a:t> rev. ed. [Salt Lake City: Deseret Book, 1979], pp. 223-24.)'" (Gordon B. Hinckley, </a:t>
            </a:r>
            <a:r>
              <a:rPr lang="en-US" sz="1200" i="1" dirty="0"/>
              <a:t>Faith: The Essence of True Religion</a:t>
            </a:r>
            <a:r>
              <a:rPr lang="en-US" sz="1200" dirty="0"/>
              <a:t> [Salt Lake City: Deseret Book Co., 1989], 31.)(As quoted in Joseph Fielding Smith, </a:t>
            </a:r>
            <a:r>
              <a:rPr lang="en-US" sz="1200" i="1" dirty="0"/>
              <a:t>Essentials in Church History,</a:t>
            </a:r>
            <a:r>
              <a:rPr lang="en-US" sz="1200" dirty="0"/>
              <a:t> rev. ed. [Salt Lake City: Deseret Book, 1979], pp. 223-24.)'" (Gordon B. Hinckley, </a:t>
            </a:r>
            <a:r>
              <a:rPr lang="en-US" sz="1200" i="1" dirty="0"/>
              <a:t>Faith: The Essence of True Religion</a:t>
            </a:r>
            <a:r>
              <a:rPr lang="en-US" sz="1200" dirty="0"/>
              <a:t> [Salt Lake City: Deseret Book Co., 1989], 31.)</a:t>
            </a:r>
          </a:p>
        </p:txBody>
      </p:sp>
      <p:sp>
        <p:nvSpPr>
          <p:cNvPr id="4" name="Rectangle 3"/>
          <p:cNvSpPr/>
          <p:nvPr/>
        </p:nvSpPr>
        <p:spPr>
          <a:xfrm>
            <a:off x="7271656" y="1571386"/>
            <a:ext cx="4920343" cy="1754326"/>
          </a:xfrm>
          <a:prstGeom prst="rect">
            <a:avLst/>
          </a:prstGeom>
          <a:ln>
            <a:solidFill>
              <a:schemeClr val="tx1"/>
            </a:solidFill>
          </a:ln>
        </p:spPr>
        <p:txBody>
          <a:bodyPr wrap="square">
            <a:spAutoFit/>
          </a:bodyPr>
          <a:lstStyle/>
          <a:p>
            <a:r>
              <a:rPr lang="en-US" sz="1200" b="1" dirty="0"/>
              <a:t>Matthew 10:14 Shake off the dust</a:t>
            </a:r>
          </a:p>
          <a:p>
            <a:r>
              <a:rPr lang="en-US" sz="1200" dirty="0"/>
              <a:t>"The elders were to seek out from among the people the honest in heart and leave their warning testimony with all others, thus they would become clean from their blood. The cleansing of their feet, either by washing or wiping off the dust, would be recorded in heaven as a testimony against the wicked. This act, however, was not to be performed in the presence of the offenders, 'lest thou provoke them, but in secret, and wash thy feet, as a testimony against them in the day of judgment.'" Joseph Fielding Smith (</a:t>
            </a:r>
            <a:r>
              <a:rPr lang="en-US" sz="1200" i="1" dirty="0"/>
              <a:t>Doctrine and Covenants Encyclopedia, </a:t>
            </a:r>
            <a:r>
              <a:rPr lang="en-US" sz="1200" dirty="0"/>
              <a:t>514.)</a:t>
            </a:r>
          </a:p>
        </p:txBody>
      </p:sp>
      <p:sp>
        <p:nvSpPr>
          <p:cNvPr id="9" name="Rectangle 8"/>
          <p:cNvSpPr/>
          <p:nvPr/>
        </p:nvSpPr>
        <p:spPr>
          <a:xfrm>
            <a:off x="7271658" y="1726"/>
            <a:ext cx="4920342" cy="1569660"/>
          </a:xfrm>
          <a:prstGeom prst="rect">
            <a:avLst/>
          </a:prstGeom>
          <a:ln>
            <a:solidFill>
              <a:schemeClr val="tx1"/>
            </a:solidFill>
          </a:ln>
        </p:spPr>
        <p:txBody>
          <a:bodyPr wrap="square">
            <a:spAutoFit/>
          </a:bodyPr>
          <a:lstStyle/>
          <a:p>
            <a:r>
              <a:rPr lang="en-US" sz="1200" b="1" dirty="0"/>
              <a:t>Matthew 9:32-33 Jesus Heals the Dumb</a:t>
            </a:r>
          </a:p>
          <a:p>
            <a:r>
              <a:rPr lang="en-US" sz="1200" dirty="0"/>
              <a:t>Jesus healed many from physical diseases, but He did not withhold healing from those who sought to be “made whole” from other ailments. Matthew writes that He healed every sickness and every disease among the people (see  Matthew 4:23  9:35 Great multitudes followed Him, and He “healed them all”  Matthew 12:15 Surely these healings included those whose sicknesses were emotional, mental, or spiritual. He healed them all. Dallin H. Oaks 2006 Oct. Gen. Conf.</a:t>
            </a:r>
          </a:p>
        </p:txBody>
      </p:sp>
      <p:sp>
        <p:nvSpPr>
          <p:cNvPr id="7" name="Rectangle 6"/>
          <p:cNvSpPr/>
          <p:nvPr/>
        </p:nvSpPr>
        <p:spPr>
          <a:xfrm>
            <a:off x="7271655" y="3325712"/>
            <a:ext cx="4920343" cy="3308598"/>
          </a:xfrm>
          <a:prstGeom prst="rect">
            <a:avLst/>
          </a:prstGeom>
          <a:ln>
            <a:solidFill>
              <a:schemeClr val="tx1"/>
            </a:solidFill>
          </a:ln>
        </p:spPr>
        <p:txBody>
          <a:bodyPr wrap="square">
            <a:spAutoFit/>
          </a:bodyPr>
          <a:lstStyle/>
          <a:p>
            <a:r>
              <a:rPr lang="en-US" sz="1100" b="1" dirty="0"/>
              <a:t>Matthew 10:16 Wise As A Serpent</a:t>
            </a:r>
          </a:p>
          <a:p>
            <a:pPr fontAlgn="base"/>
            <a:r>
              <a:rPr lang="en-US" sz="1100" dirty="0"/>
              <a:t>"The Lord foresaw the evils of our day and the designs of cunning and deceiving men who operate under the influence of Satan and his satanic hosts. Satan's power to deceive and to lead astray the children of men is unquestioned...We, the people of the Lord, cannot afford to be lulled into peaceful security and complacency. The dangers of our day are real and knocking constantly and unrelentingly at our doors. How ably will we meet the challenge of these evil influences and designs of wicked men? The test of true Church membership is here. Can we stand firm and true to the principles, ideals and standards of the gospel, or will we be so naive and unsuspecting as to fall into the traps of evil so cunningly planned and promoted by designing and conspiring men? Those of a religious nature are so often classified naive and innocently unsuspecting. The Savior knowing of this attribute counseled his disciples, 'Behold, I send you forth as sheep in the midst of wolves: be ye therefore wise as serpents and harmless as doves.' And he added: '. . . beware of men...' (Matt. 10:16-17.)</a:t>
            </a:r>
          </a:p>
          <a:p>
            <a:pPr fontAlgn="base"/>
            <a:r>
              <a:rPr lang="en-US" sz="1100" dirty="0"/>
              <a:t>"Possessing, as we do, the endowment of the Holy Ghost, if worthy, we are entitled to the gift of discernment to guide and help us avoid the pitfalls of scheming and designing men to trap and ensnare us into the meshes of worldly lusts, influences, and pleasures.“ </a:t>
            </a:r>
            <a:r>
              <a:rPr lang="en-US" sz="1050" dirty="0"/>
              <a:t>Elder Delbert L. </a:t>
            </a:r>
            <a:r>
              <a:rPr lang="en-US" sz="1050" dirty="0" err="1"/>
              <a:t>Stapley</a:t>
            </a:r>
            <a:r>
              <a:rPr lang="en-US" sz="1050" dirty="0"/>
              <a:t> (</a:t>
            </a:r>
            <a:r>
              <a:rPr lang="en-US" sz="1050" i="1" dirty="0"/>
              <a:t>Conference Report, October 1961</a:t>
            </a:r>
            <a:r>
              <a:rPr lang="en-US" sz="1050" dirty="0"/>
              <a:t>, </a:t>
            </a:r>
          </a:p>
        </p:txBody>
      </p:sp>
    </p:spTree>
    <p:extLst>
      <p:ext uri="{BB962C8B-B14F-4D97-AF65-F5344CB8AC3E}">
        <p14:creationId xmlns:p14="http://schemas.microsoft.com/office/powerpoint/2010/main" val="398395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69332"/>
          </a:xfrm>
          <a:prstGeom prst="rect">
            <a:avLst/>
          </a:prstGeom>
          <a:noFill/>
        </p:spPr>
        <p:txBody>
          <a:bodyPr wrap="square" rtlCol="0">
            <a:spAutoFit/>
          </a:bodyPr>
          <a:lstStyle/>
          <a:p>
            <a:r>
              <a:rPr lang="en-US" dirty="0">
                <a:solidFill>
                  <a:schemeClr val="bg1"/>
                </a:solidFill>
              </a:rPr>
              <a:t>(4)</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Gadara</a:t>
            </a:r>
          </a:p>
        </p:txBody>
      </p:sp>
      <p:pic>
        <p:nvPicPr>
          <p:cNvPr id="2050" name="Picture 2" descr="lesson 4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 r="52582"/>
          <a:stretch/>
        </p:blipFill>
        <p:spPr bwMode="auto">
          <a:xfrm>
            <a:off x="7651976" y="1041623"/>
            <a:ext cx="2968625" cy="4705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8706" y="1282560"/>
            <a:ext cx="5494565" cy="3970318"/>
          </a:xfrm>
          <a:prstGeom prst="rect">
            <a:avLst/>
          </a:prstGeom>
        </p:spPr>
        <p:txBody>
          <a:bodyPr wrap="square">
            <a:spAutoFit/>
          </a:bodyPr>
          <a:lstStyle/>
          <a:p>
            <a:r>
              <a:rPr lang="en-US" dirty="0">
                <a:solidFill>
                  <a:schemeClr val="bg1"/>
                </a:solidFill>
              </a:rPr>
              <a:t>Gadara/</a:t>
            </a:r>
            <a:r>
              <a:rPr lang="en-US" dirty="0" err="1">
                <a:solidFill>
                  <a:schemeClr val="bg1"/>
                </a:solidFill>
              </a:rPr>
              <a:t>Geresa</a:t>
            </a:r>
            <a:r>
              <a:rPr lang="en-US" dirty="0">
                <a:solidFill>
                  <a:schemeClr val="bg1"/>
                </a:solidFill>
              </a:rPr>
              <a:t> was called in the New Testament “the country of the Gadarenes.” </a:t>
            </a:r>
          </a:p>
          <a:p>
            <a:endParaRPr lang="en-US" dirty="0">
              <a:solidFill>
                <a:schemeClr val="bg1"/>
              </a:solidFill>
            </a:endParaRPr>
          </a:p>
          <a:p>
            <a:r>
              <a:rPr lang="en-US" dirty="0">
                <a:solidFill>
                  <a:schemeClr val="bg1"/>
                </a:solidFill>
              </a:rPr>
              <a:t>Gadara was a city of Decapolis, southeast of the Sea of Galilee, on the main road to Damascus. </a:t>
            </a:r>
          </a:p>
          <a:p>
            <a:endParaRPr lang="en-US" dirty="0">
              <a:solidFill>
                <a:schemeClr val="bg1"/>
              </a:solidFill>
            </a:endParaRPr>
          </a:p>
          <a:p>
            <a:r>
              <a:rPr lang="en-US" dirty="0">
                <a:solidFill>
                  <a:schemeClr val="bg1"/>
                </a:solidFill>
              </a:rPr>
              <a:t>The people were partly Greek and partly Syrian. </a:t>
            </a:r>
          </a:p>
          <a:p>
            <a:endParaRPr lang="en-US" dirty="0">
              <a:solidFill>
                <a:schemeClr val="bg1"/>
              </a:solidFill>
            </a:endParaRPr>
          </a:p>
          <a:p>
            <a:r>
              <a:rPr lang="en-US" dirty="0">
                <a:solidFill>
                  <a:schemeClr val="bg1"/>
                </a:solidFill>
              </a:rPr>
              <a:t>The district is mentioned in connection with the healing of a man with an unclean spirit; but the Gospels and the Greek manuscripts do not agree as to its name. </a:t>
            </a:r>
          </a:p>
          <a:p>
            <a:endParaRPr lang="en-US" dirty="0">
              <a:solidFill>
                <a:schemeClr val="bg1"/>
              </a:solidFill>
            </a:endParaRPr>
          </a:p>
          <a:p>
            <a:r>
              <a:rPr lang="en-US" dirty="0">
                <a:solidFill>
                  <a:schemeClr val="bg1"/>
                </a:solidFill>
              </a:rPr>
              <a:t>Compare the above passages with Matt. 8:28. The miracle was probably worked near </a:t>
            </a:r>
            <a:r>
              <a:rPr lang="en-US" dirty="0" err="1">
                <a:solidFill>
                  <a:schemeClr val="bg1"/>
                </a:solidFill>
              </a:rPr>
              <a:t>Gergesa</a:t>
            </a:r>
            <a:r>
              <a:rPr lang="en-US" dirty="0">
                <a:solidFill>
                  <a:schemeClr val="bg1"/>
                </a:solidFill>
              </a:rPr>
              <a:t>.</a:t>
            </a:r>
          </a:p>
        </p:txBody>
      </p:sp>
      <p:sp>
        <p:nvSpPr>
          <p:cNvPr id="3" name="TextBox 2"/>
          <p:cNvSpPr txBox="1"/>
          <p:nvPr/>
        </p:nvSpPr>
        <p:spPr>
          <a:xfrm>
            <a:off x="10798627" y="3129387"/>
            <a:ext cx="1219200" cy="338554"/>
          </a:xfrm>
          <a:prstGeom prst="rect">
            <a:avLst/>
          </a:prstGeom>
          <a:noFill/>
        </p:spPr>
        <p:txBody>
          <a:bodyPr wrap="square" rtlCol="0">
            <a:spAutoFit/>
          </a:bodyPr>
          <a:lstStyle/>
          <a:p>
            <a:r>
              <a:rPr lang="en-US" sz="1600" b="1" dirty="0" err="1">
                <a:solidFill>
                  <a:schemeClr val="bg1"/>
                </a:solidFill>
              </a:rPr>
              <a:t>Gergesa</a:t>
            </a:r>
            <a:endParaRPr lang="en-US" sz="1600" b="1" dirty="0">
              <a:solidFill>
                <a:schemeClr val="bg1"/>
              </a:solidFill>
            </a:endParaRPr>
          </a:p>
        </p:txBody>
      </p:sp>
      <p:cxnSp>
        <p:nvCxnSpPr>
          <p:cNvPr id="7" name="Straight Arrow Connector 6"/>
          <p:cNvCxnSpPr>
            <a:stCxn id="3" idx="1"/>
          </p:cNvCxnSpPr>
          <p:nvPr/>
        </p:nvCxnSpPr>
        <p:spPr>
          <a:xfrm flipH="1" flipV="1">
            <a:off x="9307286" y="3231353"/>
            <a:ext cx="1491341" cy="673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6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69332"/>
          </a:xfrm>
          <a:prstGeom prst="rect">
            <a:avLst/>
          </a:prstGeom>
          <a:noFill/>
        </p:spPr>
        <p:txBody>
          <a:bodyPr wrap="square" rtlCol="0">
            <a:spAutoFit/>
          </a:bodyPr>
          <a:lstStyle/>
          <a:p>
            <a:r>
              <a:rPr lang="en-US" dirty="0">
                <a:solidFill>
                  <a:schemeClr val="bg1"/>
                </a:solidFill>
              </a:rPr>
              <a:t>(2,3,4)</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Bethsaida</a:t>
            </a:r>
          </a:p>
        </p:txBody>
      </p:sp>
      <p:pic>
        <p:nvPicPr>
          <p:cNvPr id="2050" name="Picture 2" descr="lesson 4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 r="52582"/>
          <a:stretch/>
        </p:blipFill>
        <p:spPr bwMode="auto">
          <a:xfrm>
            <a:off x="848405" y="1184588"/>
            <a:ext cx="2968625" cy="4705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6331" y="1275268"/>
            <a:ext cx="6876368" cy="4524315"/>
          </a:xfrm>
          <a:prstGeom prst="rect">
            <a:avLst/>
          </a:prstGeom>
        </p:spPr>
        <p:txBody>
          <a:bodyPr wrap="square">
            <a:spAutoFit/>
          </a:bodyPr>
          <a:lstStyle/>
          <a:p>
            <a:r>
              <a:rPr lang="en-US" dirty="0">
                <a:solidFill>
                  <a:schemeClr val="bg1"/>
                </a:solidFill>
              </a:rPr>
              <a:t>Bethsaida is known as ‘House of fish, or house of fishers’. Probably there are two places of this name mentioned in the New Testament. </a:t>
            </a:r>
          </a:p>
          <a:p>
            <a:endParaRPr lang="en-US" dirty="0">
              <a:solidFill>
                <a:schemeClr val="bg1"/>
              </a:solidFill>
            </a:endParaRPr>
          </a:p>
          <a:p>
            <a:r>
              <a:rPr lang="en-US" dirty="0">
                <a:solidFill>
                  <a:schemeClr val="bg1"/>
                </a:solidFill>
              </a:rPr>
              <a:t>The older city was on the northeast end of the Sea of Galilee, near Capernaum, and was the home of Peter, Andrew, and Philip </a:t>
            </a:r>
          </a:p>
          <a:p>
            <a:endParaRPr lang="en-US" dirty="0">
              <a:solidFill>
                <a:schemeClr val="bg1"/>
              </a:solidFill>
            </a:endParaRPr>
          </a:p>
          <a:p>
            <a:r>
              <a:rPr lang="en-US" dirty="0">
                <a:solidFill>
                  <a:schemeClr val="bg1"/>
                </a:solidFill>
              </a:rPr>
              <a:t>Et-Tel, the mound identified as ancient Bethsaida, is located on a basaltic spur north of the Sea of Galilee, near the inflow of the Jordan River into the Sea of Galilee.</a:t>
            </a:r>
          </a:p>
          <a:p>
            <a:endParaRPr lang="en-US" dirty="0">
              <a:solidFill>
                <a:schemeClr val="bg1"/>
              </a:solidFill>
            </a:endParaRPr>
          </a:p>
          <a:p>
            <a:r>
              <a:rPr lang="en-US" dirty="0">
                <a:solidFill>
                  <a:schemeClr val="bg1"/>
                </a:solidFill>
              </a:rPr>
              <a:t>The name Bethsaida means "house of the hunt" in Hebrew.</a:t>
            </a:r>
          </a:p>
          <a:p>
            <a:endParaRPr lang="en-US" dirty="0">
              <a:solidFill>
                <a:schemeClr val="bg1"/>
              </a:solidFill>
            </a:endParaRPr>
          </a:p>
          <a:p>
            <a:r>
              <a:rPr lang="en-US" dirty="0">
                <a:solidFill>
                  <a:schemeClr val="bg1"/>
                </a:solidFill>
              </a:rPr>
              <a:t>Bethsaida is, as Mark 8:22-23 described, a town where Jesus met a blind man seeking healing.</a:t>
            </a:r>
          </a:p>
          <a:p>
            <a:endParaRPr lang="en-US" dirty="0">
              <a:solidFill>
                <a:schemeClr val="bg1"/>
              </a:solidFill>
            </a:endParaRPr>
          </a:p>
          <a:p>
            <a:r>
              <a:rPr lang="en-US" dirty="0">
                <a:solidFill>
                  <a:schemeClr val="bg1"/>
                </a:solidFill>
              </a:rPr>
              <a:t>Bethsaida is mentioned 7 times in the New Testament.</a:t>
            </a:r>
          </a:p>
        </p:txBody>
      </p:sp>
    </p:spTree>
    <p:extLst>
      <p:ext uri="{BB962C8B-B14F-4D97-AF65-F5344CB8AC3E}">
        <p14:creationId xmlns:p14="http://schemas.microsoft.com/office/powerpoint/2010/main" val="10326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69332"/>
          </a:xfrm>
          <a:prstGeom prst="rect">
            <a:avLst/>
          </a:prstGeom>
          <a:noFill/>
        </p:spPr>
        <p:txBody>
          <a:bodyPr wrap="square" rtlCol="0">
            <a:spAutoFit/>
          </a:bodyPr>
          <a:lstStyle/>
          <a:p>
            <a:r>
              <a:rPr lang="en-US" dirty="0">
                <a:solidFill>
                  <a:schemeClr val="bg1"/>
                </a:solidFill>
              </a:rPr>
              <a:t>(4)</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Capernaum</a:t>
            </a:r>
          </a:p>
        </p:txBody>
      </p:sp>
      <p:pic>
        <p:nvPicPr>
          <p:cNvPr id="2050" name="Picture 2" descr="lesson 4 time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 r="52582"/>
          <a:stretch/>
        </p:blipFill>
        <p:spPr bwMode="auto">
          <a:xfrm>
            <a:off x="7651976" y="1041623"/>
            <a:ext cx="2968625" cy="47056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7829" y="1125809"/>
            <a:ext cx="6105185" cy="5355312"/>
          </a:xfrm>
          <a:prstGeom prst="rect">
            <a:avLst/>
          </a:prstGeom>
        </p:spPr>
        <p:txBody>
          <a:bodyPr wrap="square">
            <a:spAutoFit/>
          </a:bodyPr>
          <a:lstStyle/>
          <a:p>
            <a:r>
              <a:rPr lang="en-US" i="1" dirty="0">
                <a:solidFill>
                  <a:schemeClr val="bg1"/>
                </a:solidFill>
              </a:rPr>
              <a:t>Capernaum is known as the Village of Nahum.</a:t>
            </a:r>
            <a:r>
              <a:rPr lang="en-US" dirty="0">
                <a:solidFill>
                  <a:schemeClr val="bg1"/>
                </a:solidFill>
              </a:rPr>
              <a:t> </a:t>
            </a:r>
          </a:p>
          <a:p>
            <a:endParaRPr lang="en-US" dirty="0">
              <a:solidFill>
                <a:schemeClr val="bg1"/>
              </a:solidFill>
            </a:endParaRPr>
          </a:p>
          <a:p>
            <a:r>
              <a:rPr lang="en-US" dirty="0">
                <a:solidFill>
                  <a:schemeClr val="bg1"/>
                </a:solidFill>
              </a:rPr>
              <a:t>It is a town on the northern end of the Sea of Galilee, probably on the site now known as Tell-</a:t>
            </a:r>
            <a:r>
              <a:rPr lang="en-US" dirty="0" err="1">
                <a:solidFill>
                  <a:schemeClr val="bg1"/>
                </a:solidFill>
              </a:rPr>
              <a:t>Hûm</a:t>
            </a:r>
            <a:r>
              <a:rPr lang="en-US" dirty="0">
                <a:solidFill>
                  <a:schemeClr val="bg1"/>
                </a:solidFill>
              </a:rPr>
              <a:t>. </a:t>
            </a:r>
          </a:p>
          <a:p>
            <a:endParaRPr lang="en-US" dirty="0">
              <a:solidFill>
                <a:schemeClr val="bg1"/>
              </a:solidFill>
            </a:endParaRPr>
          </a:p>
          <a:p>
            <a:r>
              <a:rPr lang="en-US" dirty="0">
                <a:solidFill>
                  <a:schemeClr val="bg1"/>
                </a:solidFill>
              </a:rPr>
              <a:t>At the time of our Lord the district was one of the most prosperous and crowded in all Palestine. Here the Lord lived after the beginning of His ministry, so that Capernaum is called “his own city”.</a:t>
            </a:r>
          </a:p>
          <a:p>
            <a:endParaRPr lang="en-US" dirty="0">
              <a:solidFill>
                <a:schemeClr val="bg1"/>
              </a:solidFill>
            </a:endParaRPr>
          </a:p>
          <a:p>
            <a:r>
              <a:rPr lang="en-US" dirty="0">
                <a:solidFill>
                  <a:schemeClr val="bg1"/>
                </a:solidFill>
              </a:rPr>
              <a:t>It was the home of Peter and Andrew and of Matthew . Many of our Lord’s miracles were worked here (In the synagogue at Capernaum was spoken the wonderful discourse found in John 6:59. </a:t>
            </a:r>
          </a:p>
          <a:p>
            <a:endParaRPr lang="en-US" dirty="0">
              <a:solidFill>
                <a:schemeClr val="bg1"/>
              </a:solidFill>
            </a:endParaRPr>
          </a:p>
          <a:p>
            <a:r>
              <a:rPr lang="en-US" dirty="0">
                <a:solidFill>
                  <a:schemeClr val="bg1"/>
                </a:solidFill>
              </a:rPr>
              <a:t>Later the Lord upbraided the people of the place for their rejection of Him.</a:t>
            </a:r>
          </a:p>
          <a:p>
            <a:endParaRPr lang="en-US" dirty="0">
              <a:solidFill>
                <a:schemeClr val="bg1"/>
              </a:solidFill>
            </a:endParaRPr>
          </a:p>
          <a:p>
            <a:r>
              <a:rPr lang="en-US" dirty="0">
                <a:solidFill>
                  <a:schemeClr val="bg1"/>
                </a:solidFill>
              </a:rPr>
              <a:t>Capernaum is mentioned 16 times in the New Testament</a:t>
            </a:r>
          </a:p>
        </p:txBody>
      </p:sp>
    </p:spTree>
    <p:extLst>
      <p:ext uri="{BB962C8B-B14F-4D97-AF65-F5344CB8AC3E}">
        <p14:creationId xmlns:p14="http://schemas.microsoft.com/office/powerpoint/2010/main" val="185087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4663728" cy="369332"/>
          </a:xfrm>
          <a:prstGeom prst="rect">
            <a:avLst/>
          </a:prstGeom>
          <a:noFill/>
        </p:spPr>
        <p:txBody>
          <a:bodyPr wrap="square" rtlCol="0">
            <a:spAutoFit/>
          </a:bodyPr>
          <a:lstStyle/>
          <a:p>
            <a:r>
              <a:rPr lang="en-US" dirty="0">
                <a:solidFill>
                  <a:schemeClr val="bg1"/>
                </a:solidFill>
              </a:rPr>
              <a:t> John 6:24-65—Ruins of Capernaum</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Savior’s “Own City”</a:t>
            </a:r>
          </a:p>
        </p:txBody>
      </p:sp>
      <p:sp>
        <p:nvSpPr>
          <p:cNvPr id="5" name="Rectangle 4"/>
          <p:cNvSpPr/>
          <p:nvPr/>
        </p:nvSpPr>
        <p:spPr>
          <a:xfrm>
            <a:off x="4663728" y="1603833"/>
            <a:ext cx="5481757" cy="2031325"/>
          </a:xfrm>
          <a:prstGeom prst="rect">
            <a:avLst/>
          </a:prstGeom>
        </p:spPr>
        <p:txBody>
          <a:bodyPr wrap="square">
            <a:spAutoFit/>
          </a:bodyPr>
          <a:lstStyle/>
          <a:p>
            <a:r>
              <a:rPr lang="en-US" b="0" i="0" dirty="0">
                <a:solidFill>
                  <a:schemeClr val="bg1"/>
                </a:solidFill>
                <a:effectLst/>
                <a:latin typeface="Open Sans"/>
              </a:rPr>
              <a:t>It was a prosperous town, located on the famous Roman road, the Via Maris (the Way of the Sea), which linked ancient Egypt with Syria and Mesopotamia. </a:t>
            </a:r>
          </a:p>
          <a:p>
            <a:endParaRPr lang="en-US" dirty="0">
              <a:solidFill>
                <a:schemeClr val="bg1"/>
              </a:solidFill>
              <a:latin typeface="Open Sans"/>
            </a:endParaRPr>
          </a:p>
          <a:p>
            <a:r>
              <a:rPr lang="en-US" b="0" i="0" dirty="0">
                <a:solidFill>
                  <a:schemeClr val="bg1"/>
                </a:solidFill>
                <a:effectLst/>
                <a:latin typeface="Open Sans"/>
              </a:rPr>
              <a:t>It was the home of Peter, the chief Apostle, and his brother Andrew, another of the Twelve Apostles. </a:t>
            </a:r>
            <a:endParaRPr lang="en-US" dirty="0">
              <a:solidFill>
                <a:schemeClr val="bg1"/>
              </a:solidFill>
            </a:endParaRPr>
          </a:p>
        </p:txBody>
      </p:sp>
      <p:sp>
        <p:nvSpPr>
          <p:cNvPr id="8" name="Rectangle 7"/>
          <p:cNvSpPr/>
          <p:nvPr/>
        </p:nvSpPr>
        <p:spPr>
          <a:xfrm>
            <a:off x="3026227" y="911165"/>
            <a:ext cx="6096000" cy="369332"/>
          </a:xfrm>
          <a:prstGeom prst="rect">
            <a:avLst/>
          </a:prstGeom>
        </p:spPr>
        <p:txBody>
          <a:bodyPr>
            <a:spAutoFit/>
          </a:bodyPr>
          <a:lstStyle/>
          <a:p>
            <a:pPr algn="ctr"/>
            <a:r>
              <a:rPr lang="en-US" b="0" i="0" u="none" strike="noStrike" dirty="0">
                <a:solidFill>
                  <a:schemeClr val="bg1"/>
                </a:solidFill>
                <a:effectLst/>
                <a:latin typeface="Open Sans"/>
              </a:rPr>
              <a:t>Matthew 9:1</a:t>
            </a:r>
            <a:endParaRPr lang="en-US" b="0" i="0" dirty="0">
              <a:solidFill>
                <a:schemeClr val="bg1"/>
              </a:solidFill>
              <a:effectLst/>
              <a:latin typeface="Open Sans"/>
            </a:endParaRPr>
          </a:p>
        </p:txBody>
      </p:sp>
      <p:pic>
        <p:nvPicPr>
          <p:cNvPr id="4100" name="Picture 4" descr="http://www.bibleplaces.com/wp-content/uploads/2015/07/Capernaum-synagogue-tb011500020-bibleplac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2" b="10476"/>
          <a:stretch/>
        </p:blipFill>
        <p:spPr bwMode="auto">
          <a:xfrm>
            <a:off x="190159" y="1280497"/>
            <a:ext cx="4283411" cy="28701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uins of a Capernaum synagog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0015" y="3680275"/>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4015" y="4483144"/>
            <a:ext cx="6096000" cy="1477328"/>
          </a:xfrm>
          <a:prstGeom prst="rect">
            <a:avLst/>
          </a:prstGeom>
        </p:spPr>
        <p:txBody>
          <a:bodyPr>
            <a:spAutoFit/>
          </a:bodyPr>
          <a:lstStyle/>
          <a:p>
            <a:r>
              <a:rPr lang="en-US" b="0" i="0" dirty="0">
                <a:solidFill>
                  <a:schemeClr val="bg1"/>
                </a:solidFill>
                <a:effectLst/>
                <a:latin typeface="Open Sans"/>
              </a:rPr>
              <a:t>Jesus delivered a powerful discourse at the synagogue located in Capernaum. </a:t>
            </a:r>
          </a:p>
          <a:p>
            <a:endParaRPr lang="en-US" dirty="0">
              <a:solidFill>
                <a:schemeClr val="bg1"/>
              </a:solidFill>
              <a:latin typeface="Open Sans"/>
            </a:endParaRPr>
          </a:p>
          <a:p>
            <a:r>
              <a:rPr lang="en-US" b="0" i="0" dirty="0">
                <a:solidFill>
                  <a:schemeClr val="bg1"/>
                </a:solidFill>
                <a:effectLst/>
                <a:latin typeface="Open Sans"/>
              </a:rPr>
              <a:t>More recorded miracles occurred at Capernaum than at any other site. (5)</a:t>
            </a:r>
            <a:endParaRPr lang="en-US" dirty="0">
              <a:solidFill>
                <a:schemeClr val="bg1"/>
              </a:solidFill>
            </a:endParaRPr>
          </a:p>
        </p:txBody>
      </p:sp>
    </p:spTree>
    <p:extLst>
      <p:ext uri="{BB962C8B-B14F-4D97-AF65-F5344CB8AC3E}">
        <p14:creationId xmlns:p14="http://schemas.microsoft.com/office/powerpoint/2010/main" val="5516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The Miracles</a:t>
            </a:r>
          </a:p>
        </p:txBody>
      </p:sp>
      <p:grpSp>
        <p:nvGrpSpPr>
          <p:cNvPr id="4" name="Group 3"/>
          <p:cNvGrpSpPr/>
          <p:nvPr/>
        </p:nvGrpSpPr>
        <p:grpSpPr>
          <a:xfrm>
            <a:off x="4345895" y="1598082"/>
            <a:ext cx="3500210" cy="4796639"/>
            <a:chOff x="4345895" y="1598082"/>
            <a:chExt cx="3500210" cy="4796639"/>
          </a:xfrm>
        </p:grpSpPr>
        <p:pic>
          <p:nvPicPr>
            <p:cNvPr id="9220" name="Picture 4" descr="https://stevendkurtz.files.wordpress.com/2013/06/centurion-francesco-trevisan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895" y="3864266"/>
              <a:ext cx="3500210" cy="2530455"/>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Callout 11"/>
            <p:cNvSpPr/>
            <p:nvPr/>
          </p:nvSpPr>
          <p:spPr>
            <a:xfrm>
              <a:off x="4694464" y="1598082"/>
              <a:ext cx="2803072" cy="1654628"/>
            </a:xfrm>
            <a:prstGeom prst="downArrowCallou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8:5-13</a:t>
              </a:r>
            </a:p>
          </p:txBody>
        </p:sp>
      </p:grpSp>
      <p:grpSp>
        <p:nvGrpSpPr>
          <p:cNvPr id="5" name="Group 4"/>
          <p:cNvGrpSpPr/>
          <p:nvPr/>
        </p:nvGrpSpPr>
        <p:grpSpPr>
          <a:xfrm>
            <a:off x="8661173" y="1012266"/>
            <a:ext cx="3064328" cy="4347659"/>
            <a:chOff x="8661173" y="1012266"/>
            <a:chExt cx="3064328" cy="4347659"/>
          </a:xfrm>
        </p:grpSpPr>
        <p:sp>
          <p:nvSpPr>
            <p:cNvPr id="13" name="Down Arrow Callout 12"/>
            <p:cNvSpPr/>
            <p:nvPr/>
          </p:nvSpPr>
          <p:spPr>
            <a:xfrm>
              <a:off x="8752114" y="1012266"/>
              <a:ext cx="2803072" cy="1654628"/>
            </a:xfrm>
            <a:prstGeom prst="downArrowCallou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8:14-15</a:t>
              </a:r>
            </a:p>
          </p:txBody>
        </p:sp>
        <p:pic>
          <p:nvPicPr>
            <p:cNvPr id="9222" name="Picture 6" descr="http://media.freebibleimages.org/stories/FB_Healing_Capernaum/overview_images/003-healing-capernaum.jpg?14413628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1173" y="3061679"/>
              <a:ext cx="3064328" cy="22982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96705" y="970572"/>
            <a:ext cx="3283290" cy="4553575"/>
            <a:chOff x="396705" y="970572"/>
            <a:chExt cx="3283290" cy="4553575"/>
          </a:xfrm>
        </p:grpSpPr>
        <p:sp>
          <p:nvSpPr>
            <p:cNvPr id="3" name="Down Arrow Callout 2"/>
            <p:cNvSpPr/>
            <p:nvPr/>
          </p:nvSpPr>
          <p:spPr>
            <a:xfrm>
              <a:off x="636814" y="970572"/>
              <a:ext cx="2803072" cy="1654628"/>
            </a:xfrm>
            <a:prstGeom prst="downArrowCallou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Matthew 8:1-4</a:t>
              </a:r>
            </a:p>
          </p:txBody>
        </p:sp>
        <p:pic>
          <p:nvPicPr>
            <p:cNvPr id="9226" name="Picture 10" descr="http://www.advent100.org/uploads/paintings/ad003/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705" y="3061679"/>
              <a:ext cx="3283290" cy="24624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3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7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1121"/>
            <a:ext cx="1861457" cy="307777"/>
          </a:xfrm>
          <a:prstGeom prst="rect">
            <a:avLst/>
          </a:prstGeom>
          <a:noFill/>
        </p:spPr>
        <p:txBody>
          <a:bodyPr wrap="square" rtlCol="0">
            <a:spAutoFit/>
          </a:bodyPr>
          <a:lstStyle/>
          <a:p>
            <a:r>
              <a:rPr lang="en-US" sz="1400" dirty="0">
                <a:solidFill>
                  <a:schemeClr val="bg1"/>
                </a:solidFill>
              </a:rPr>
              <a:t>Matthew 8:20</a:t>
            </a:r>
          </a:p>
        </p:txBody>
      </p:sp>
      <p:sp>
        <p:nvSpPr>
          <p:cNvPr id="6" name="TextBox 5"/>
          <p:cNvSpPr txBox="1"/>
          <p:nvPr/>
        </p:nvSpPr>
        <p:spPr>
          <a:xfrm>
            <a:off x="130628" y="130629"/>
            <a:ext cx="11887199" cy="923330"/>
          </a:xfrm>
          <a:prstGeom prst="rect">
            <a:avLst/>
          </a:prstGeom>
          <a:noFill/>
        </p:spPr>
        <p:txBody>
          <a:bodyPr wrap="square" rtlCol="0">
            <a:spAutoFit/>
          </a:bodyPr>
          <a:lstStyle/>
          <a:p>
            <a:pPr algn="ctr"/>
            <a:r>
              <a:rPr lang="en-US" sz="5400" dirty="0">
                <a:solidFill>
                  <a:schemeClr val="bg1"/>
                </a:solidFill>
                <a:latin typeface="Lucida Calligraphy" panose="03010101010101010101" pitchFamily="66" charset="0"/>
              </a:rPr>
              <a:t>Foxes and Birds</a:t>
            </a:r>
          </a:p>
        </p:txBody>
      </p:sp>
      <p:sp>
        <p:nvSpPr>
          <p:cNvPr id="2" name="Rectangle 1"/>
          <p:cNvSpPr/>
          <p:nvPr/>
        </p:nvSpPr>
        <p:spPr>
          <a:xfrm>
            <a:off x="2065561" y="1184588"/>
            <a:ext cx="4596495" cy="1754326"/>
          </a:xfrm>
          <a:prstGeom prst="rect">
            <a:avLst/>
          </a:prstGeom>
        </p:spPr>
        <p:txBody>
          <a:bodyPr wrap="square">
            <a:spAutoFit/>
          </a:bodyPr>
          <a:lstStyle/>
          <a:p>
            <a:r>
              <a:rPr lang="en-US" b="0" i="0" dirty="0">
                <a:solidFill>
                  <a:schemeClr val="bg1"/>
                </a:solidFill>
                <a:effectLst/>
                <a:latin typeface="Abadi" panose="020B0604020104020204" pitchFamily="34" charset="0"/>
              </a:rPr>
              <a:t>"There is no lonelier picture in history than of the Savior upon the cross, alone, the Redeemer of mankind, the Savior of the world, bringing to pass the atonement, the Son of God suffering for the sins of mankind." (</a:t>
            </a:r>
            <a:r>
              <a:rPr lang="en-US" b="0" i="1" dirty="0">
                <a:solidFill>
                  <a:schemeClr val="bg1"/>
                </a:solidFill>
                <a:effectLst/>
                <a:latin typeface="Abadi" panose="020B0604020104020204" pitchFamily="34" charset="0"/>
              </a:rPr>
              <a:t>6)</a:t>
            </a:r>
            <a:endParaRPr lang="en-US" dirty="0">
              <a:solidFill>
                <a:schemeClr val="bg1"/>
              </a:solidFill>
            </a:endParaRPr>
          </a:p>
        </p:txBody>
      </p:sp>
      <p:sp>
        <p:nvSpPr>
          <p:cNvPr id="5" name="Rectangle 4"/>
          <p:cNvSpPr/>
          <p:nvPr/>
        </p:nvSpPr>
        <p:spPr>
          <a:xfrm>
            <a:off x="5693229" y="3732636"/>
            <a:ext cx="6411685" cy="2308324"/>
          </a:xfrm>
          <a:prstGeom prst="rect">
            <a:avLst/>
          </a:prstGeom>
        </p:spPr>
        <p:txBody>
          <a:bodyPr wrap="square">
            <a:spAutoFit/>
          </a:bodyPr>
          <a:lstStyle/>
          <a:p>
            <a:r>
              <a:rPr lang="en-US" b="0" i="0" dirty="0">
                <a:solidFill>
                  <a:schemeClr val="bg1"/>
                </a:solidFill>
                <a:effectLst/>
                <a:latin typeface="Abadi" panose="020B0604020104020204" pitchFamily="34" charset="0"/>
              </a:rPr>
              <a:t>"Seek the help of the Lord...Remember, we do not run alone in this great race of life-we can have the help of the Lord. </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However, before we can take Jesus as our companion, before we can follow Him as our guide, we must find Him. You ask, 'How can we find </a:t>
            </a:r>
          </a:p>
          <a:p>
            <a:r>
              <a:rPr lang="en-US" b="0" i="0" dirty="0">
                <a:solidFill>
                  <a:schemeClr val="bg1"/>
                </a:solidFill>
                <a:effectLst/>
                <a:latin typeface="Abadi" panose="020B0604020104020204" pitchFamily="34" charset="0"/>
              </a:rPr>
              <a:t>Jesus?' I would like to suggest that, first of </a:t>
            </a:r>
          </a:p>
          <a:p>
            <a:r>
              <a:rPr lang="en-US" b="0" i="0" dirty="0">
                <a:solidFill>
                  <a:schemeClr val="bg1"/>
                </a:solidFill>
                <a:effectLst/>
                <a:latin typeface="Abadi" panose="020B0604020104020204" pitchFamily="34" charset="0"/>
              </a:rPr>
              <a:t>all, we need to make room for Him.” (7)</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927" y="592294"/>
            <a:ext cx="1324267" cy="16512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466" y="5253733"/>
            <a:ext cx="1137488" cy="1412054"/>
          </a:xfrm>
          <a:prstGeom prst="rect">
            <a:avLst/>
          </a:prstGeom>
        </p:spPr>
      </p:pic>
      <p:pic>
        <p:nvPicPr>
          <p:cNvPr id="13314" name="Picture 2" descr="cr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663" y="1017540"/>
            <a:ext cx="1839001" cy="24520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christianitymalaysia.com/wp/wp-content/uploads/2014/08/jesus-knocking-the-door-e137592160495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953" r="63537"/>
          <a:stretch/>
        </p:blipFill>
        <p:spPr bwMode="auto">
          <a:xfrm>
            <a:off x="3651074" y="3060470"/>
            <a:ext cx="1888216" cy="36526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202673" y="3060471"/>
            <a:ext cx="2468892" cy="3652653"/>
            <a:chOff x="1202673" y="3060472"/>
            <a:chExt cx="2468892" cy="3411578"/>
          </a:xfrm>
        </p:grpSpPr>
        <p:pic>
          <p:nvPicPr>
            <p:cNvPr id="13322" name="Picture 10" descr="http://4.bp.blogspot.com/-0MF87koHZhU/Usy9ipG0amI/AAAAAAAAFmI/ooORZECrWbE/s1600/DSC_023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883" t="13870"/>
            <a:stretch/>
          </p:blipFill>
          <p:spPr bwMode="auto">
            <a:xfrm>
              <a:off x="1202673" y="3060472"/>
              <a:ext cx="2468892" cy="34115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hristianitymalaysia.com/wp/wp-content/uploads/2014/08/jesus-knocking-the-door-e137592160495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650" t="15442" r="73783" b="72506"/>
            <a:stretch/>
          </p:blipFill>
          <p:spPr bwMode="auto">
            <a:xfrm>
              <a:off x="2307771" y="4083958"/>
              <a:ext cx="238205" cy="284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7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fade">
                                      <p:cBhvr>
                                        <p:cTn id="2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6324</Words>
  <Application>Microsoft Office PowerPoint</Application>
  <PresentationFormat>Widescreen</PresentationFormat>
  <Paragraphs>338</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Palatino</vt:lpstr>
      <vt:lpstr>Abadi</vt:lpstr>
      <vt:lpstr>Arial</vt:lpstr>
      <vt:lpstr>Lucida Calligraphy</vt:lpstr>
      <vt:lpstr>Calibri Light</vt:lpstr>
      <vt:lpstr>Calibri</vt:lpstr>
      <vt:lpstr>Open Sans</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56</cp:revision>
  <dcterms:created xsi:type="dcterms:W3CDTF">2016-06-10T14:19:34Z</dcterms:created>
  <dcterms:modified xsi:type="dcterms:W3CDTF">2020-08-20T13:07:40Z</dcterms:modified>
</cp:coreProperties>
</file>