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96" r:id="rId2"/>
    <p:sldId id="313" r:id="rId3"/>
    <p:sldId id="314" r:id="rId4"/>
    <p:sldId id="315" r:id="rId5"/>
    <p:sldId id="316" r:id="rId6"/>
    <p:sldId id="317" r:id="rId7"/>
    <p:sldId id="320" r:id="rId8"/>
    <p:sldId id="321" r:id="rId9"/>
    <p:sldId id="322" r:id="rId10"/>
    <p:sldId id="323" r:id="rId11"/>
    <p:sldId id="324" r:id="rId12"/>
    <p:sldId id="297" r:id="rId13"/>
    <p:sldId id="298" r:id="rId14"/>
    <p:sldId id="308" r:id="rId15"/>
    <p:sldId id="304" r:id="rId16"/>
    <p:sldId id="299" r:id="rId17"/>
    <p:sldId id="300" r:id="rId18"/>
    <p:sldId id="301" r:id="rId19"/>
    <p:sldId id="335" r:id="rId20"/>
    <p:sldId id="311" r:id="rId21"/>
    <p:sldId id="310" r:id="rId22"/>
    <p:sldId id="336" r:id="rId23"/>
    <p:sldId id="337" r:id="rId24"/>
    <p:sldId id="338" r:id="rId25"/>
    <p:sldId id="339" r:id="rId26"/>
    <p:sldId id="340" r:id="rId27"/>
    <p:sldId id="341" r:id="rId28"/>
    <p:sldId id="342" r:id="rId29"/>
    <p:sldId id="284" r:id="rId30"/>
    <p:sldId id="286" r:id="rId31"/>
    <p:sldId id="318" r:id="rId32"/>
    <p:sldId id="330" r:id="rId33"/>
  </p:sldIdLst>
  <p:sldSz cx="12192000" cy="6858000"/>
  <p:notesSz cx="6858000" cy="9144000"/>
  <p:embeddedFontLst>
    <p:embeddedFont>
      <p:font typeface="Abadi" panose="020B0604020104020204" pitchFamily="34"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lifornian FB" panose="0207040306080B030204" pitchFamily="18" charset="0"/>
      <p:regular r:id="rId42"/>
      <p:bold r:id="rId43"/>
      <p:italic r:id="rId44"/>
    </p:embeddedFont>
    <p:embeddedFont>
      <p:font typeface="Colonna MT" panose="04020805060202030203" pitchFamily="82" charset="0"/>
      <p:regular r:id="rId45"/>
    </p:embeddedFont>
    <p:embeddedFont>
      <p:font typeface="Comic Sans MS" panose="030F0702030302020204" pitchFamily="66" charset="0"/>
      <p:regular r:id="rId46"/>
      <p:bold r:id="rId47"/>
      <p:italic r:id="rId48"/>
      <p:boldItalic r:id="rId49"/>
    </p:embeddedFont>
    <p:embeddedFont>
      <p:font typeface="MV Boli" panose="02000500030200090000" pitchFamily="2" charset="0"/>
      <p:regular r:id="rId50"/>
    </p:embeddedFont>
    <p:embeddedFont>
      <p:font typeface="Open Sans" panose="020B0606030504020204" pitchFamily="34" charset="0"/>
      <p:regular r:id="rId51"/>
      <p:bold r:id="rId52"/>
      <p:italic r:id="rId53"/>
      <p:boldItalic r:id="rId54"/>
    </p:embeddedFont>
    <p:embeddedFont>
      <p:font typeface="Palatino" pitchFamily="2"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797"/>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9/10/2020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55456-2179-45BF-B847-0830A6E27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72973" y="862342"/>
            <a:ext cx="10797766" cy="1569660"/>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Guidelines and Responsibilities</a:t>
            </a:r>
          </a:p>
          <a:p>
            <a:pPr algn="ctr"/>
            <a:r>
              <a:rPr lang="en-US" sz="4800" dirty="0">
                <a:latin typeface="MV Boli" panose="02000500030200090000" pitchFamily="2" charset="0"/>
                <a:ea typeface="Wednesday" pitchFamily="2" charset="0"/>
                <a:cs typeface="MV Boli" panose="02000500030200090000" pitchFamily="2" charset="0"/>
              </a:rPr>
              <a:t>1 Timothy</a:t>
            </a:r>
          </a:p>
        </p:txBody>
      </p:sp>
      <p:sp>
        <p:nvSpPr>
          <p:cNvPr id="79" name="TextBox 78"/>
          <p:cNvSpPr txBox="1"/>
          <p:nvPr/>
        </p:nvSpPr>
        <p:spPr>
          <a:xfrm>
            <a:off x="0" y="0"/>
            <a:ext cx="2286000" cy="369332"/>
          </a:xfrm>
          <a:prstGeom prst="rect">
            <a:avLst/>
          </a:prstGeom>
          <a:noFill/>
        </p:spPr>
        <p:txBody>
          <a:bodyPr wrap="square" rtlCol="0">
            <a:spAutoFit/>
          </a:bodyPr>
          <a:lstStyle/>
          <a:p>
            <a:r>
              <a:rPr lang="en-US" dirty="0"/>
              <a:t>Lesson 130</a:t>
            </a:r>
          </a:p>
        </p:txBody>
      </p:sp>
      <p:grpSp>
        <p:nvGrpSpPr>
          <p:cNvPr id="2" name="Group 1"/>
          <p:cNvGrpSpPr/>
          <p:nvPr/>
        </p:nvGrpSpPr>
        <p:grpSpPr>
          <a:xfrm>
            <a:off x="848008" y="2239401"/>
            <a:ext cx="3050721" cy="2895600"/>
            <a:chOff x="848008" y="2239401"/>
            <a:chExt cx="3050721" cy="2895600"/>
          </a:xfrm>
        </p:grpSpPr>
        <p:pic>
          <p:nvPicPr>
            <p:cNvPr id="1026" name="Picture 2" descr="Image result for Macedonia anci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1" t="1870" r="15884" b="-1"/>
            <a:stretch/>
          </p:blipFill>
          <p:spPr bwMode="auto">
            <a:xfrm>
              <a:off x="905346" y="2390116"/>
              <a:ext cx="2934873" cy="2525916"/>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48008" y="2239401"/>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80407" y="5548993"/>
                <a:ext cx="259845" cy="17926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5" name="Group 54"/>
          <p:cNvGrpSpPr/>
          <p:nvPr/>
        </p:nvGrpSpPr>
        <p:grpSpPr>
          <a:xfrm>
            <a:off x="5860712" y="2874270"/>
            <a:ext cx="3200400" cy="2342924"/>
            <a:chOff x="1143000" y="2590800"/>
            <a:chExt cx="3200400" cy="2342924"/>
          </a:xfrm>
        </p:grpSpPr>
        <p:sp>
          <p:nvSpPr>
            <p:cNvPr id="56" name="Rounded Rectangle 2"/>
            <p:cNvSpPr/>
            <p:nvPr/>
          </p:nvSpPr>
          <p:spPr>
            <a:xfrm>
              <a:off x="2552700" y="2619780"/>
              <a:ext cx="1790700" cy="2313944"/>
            </a:xfrm>
            <a:prstGeom prst="roundRect">
              <a:avLst>
                <a:gd name="adj"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
            <p:cNvSpPr/>
            <p:nvPr/>
          </p:nvSpPr>
          <p:spPr>
            <a:xfrm>
              <a:off x="2667000" y="2590800"/>
              <a:ext cx="1524000" cy="2313944"/>
            </a:xfrm>
            <a:prstGeom prst="roundRect">
              <a:avLst>
                <a:gd name="adj" fmla="val 619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4"/>
            <p:cNvSpPr/>
            <p:nvPr/>
          </p:nvSpPr>
          <p:spPr>
            <a:xfrm>
              <a:off x="1143000" y="2590800"/>
              <a:ext cx="1524000" cy="2313944"/>
            </a:xfrm>
            <a:prstGeom prst="roundRect">
              <a:avLst>
                <a:gd name="adj" fmla="val 4286"/>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2955967" y="2802020"/>
              <a:ext cx="1063831" cy="553689"/>
            </a:xfrm>
            <a:prstGeom prst="rect">
              <a:avLst/>
            </a:prstGeom>
            <a:noFill/>
          </p:spPr>
          <p:txBody>
            <a:bodyPr wrap="square" rtlCol="0">
              <a:spAutoFit/>
            </a:bodyPr>
            <a:lstStyle/>
            <a:p>
              <a:pPr algn="ctr"/>
              <a:endParaRPr lang="en-US" sz="2800" dirty="0">
                <a:latin typeface="Comic Sans MS" pitchFamily="66" charset="0"/>
              </a:endParaRPr>
            </a:p>
          </p:txBody>
        </p:sp>
        <p:grpSp>
          <p:nvGrpSpPr>
            <p:cNvPr id="61" name="Group 60"/>
            <p:cNvGrpSpPr/>
            <p:nvPr/>
          </p:nvGrpSpPr>
          <p:grpSpPr>
            <a:xfrm>
              <a:off x="2546829" y="2970007"/>
              <a:ext cx="217714" cy="1537165"/>
              <a:chOff x="2489200" y="2992799"/>
              <a:chExt cx="381000" cy="1350209"/>
            </a:xfrm>
          </p:grpSpPr>
          <p:sp>
            <p:nvSpPr>
              <p:cNvPr id="173"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Frame 173"/>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Frame 174"/>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61"/>
            <p:cNvGrpSpPr/>
            <p:nvPr/>
          </p:nvGrpSpPr>
          <p:grpSpPr>
            <a:xfrm>
              <a:off x="1251857" y="2717800"/>
              <a:ext cx="1288143" cy="2042886"/>
              <a:chOff x="1251857" y="2717800"/>
              <a:chExt cx="1288143" cy="2042886"/>
            </a:xfrm>
          </p:grpSpPr>
          <p:sp>
            <p:nvSpPr>
              <p:cNvPr id="116"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1295400" y="2786743"/>
                <a:ext cx="1172029" cy="667657"/>
                <a:chOff x="5450115" y="914400"/>
                <a:chExt cx="2100942" cy="1436914"/>
              </a:xfrm>
            </p:grpSpPr>
            <p:cxnSp>
              <p:nvCxnSpPr>
                <p:cNvPr id="159" name="Straight Connector 158"/>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1324429" y="3933372"/>
                <a:ext cx="1172029" cy="667657"/>
                <a:chOff x="5450115" y="914400"/>
                <a:chExt cx="2100942" cy="1436914"/>
              </a:xfrm>
            </p:grpSpPr>
            <p:cxnSp>
              <p:nvCxnSpPr>
                <p:cNvPr id="119" name="Straight Connector 118"/>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3" name="Group 62"/>
            <p:cNvGrpSpPr/>
            <p:nvPr/>
          </p:nvGrpSpPr>
          <p:grpSpPr>
            <a:xfrm>
              <a:off x="2819400" y="2667000"/>
              <a:ext cx="1288143" cy="2042886"/>
              <a:chOff x="1251857" y="2717800"/>
              <a:chExt cx="1288143" cy="2042886"/>
            </a:xfrm>
          </p:grpSpPr>
          <p:sp>
            <p:nvSpPr>
              <p:cNvPr id="64"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9"/>
              <p:cNvGrpSpPr/>
              <p:nvPr/>
            </p:nvGrpSpPr>
            <p:grpSpPr>
              <a:xfrm>
                <a:off x="1295400" y="2786743"/>
                <a:ext cx="1172029" cy="667657"/>
                <a:chOff x="5450115" y="914400"/>
                <a:chExt cx="2100942" cy="1436914"/>
              </a:xfrm>
            </p:grpSpPr>
            <p:cxnSp>
              <p:nvCxnSpPr>
                <p:cNvPr id="82" name="Straight Connector 81"/>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50"/>
              <p:cNvGrpSpPr/>
              <p:nvPr/>
            </p:nvGrpSpPr>
            <p:grpSpPr>
              <a:xfrm>
                <a:off x="1324429" y="3933372"/>
                <a:ext cx="1172029" cy="667657"/>
                <a:chOff x="5450115" y="914400"/>
                <a:chExt cx="2100942" cy="1436914"/>
              </a:xfrm>
            </p:grpSpPr>
            <p:cxnSp>
              <p:nvCxnSpPr>
                <p:cNvPr id="67" name="Straight Connector 66"/>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76" name="Group 8"/>
          <p:cNvGrpSpPr/>
          <p:nvPr/>
        </p:nvGrpSpPr>
        <p:grpSpPr>
          <a:xfrm>
            <a:off x="4177827" y="3848100"/>
            <a:ext cx="1568345" cy="2407227"/>
            <a:chOff x="2209800" y="381000"/>
            <a:chExt cx="3276600" cy="5029200"/>
          </a:xfrm>
        </p:grpSpPr>
        <p:sp>
          <p:nvSpPr>
            <p:cNvPr id="177" name="Donut 5"/>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Rectangle 177"/>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1"/>
          <p:cNvGrpSpPr/>
          <p:nvPr/>
        </p:nvGrpSpPr>
        <p:grpSpPr>
          <a:xfrm>
            <a:off x="9255891" y="3889664"/>
            <a:ext cx="1756305" cy="2080472"/>
            <a:chOff x="3810000" y="1749460"/>
            <a:chExt cx="3669288" cy="4346540"/>
          </a:xfrm>
        </p:grpSpPr>
        <p:sp>
          <p:nvSpPr>
            <p:cNvPr id="181" name="Donut 9"/>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Right Arrow 10"/>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3" name="Picture 2" descr="https://encrypted-tbn1.gstatic.com/images?q=tbn:ANd9GcTh8PJRE-8C6Tw5DTcOo71NYz6NYhoM3IU1m_U97Hgw3hD80fr0sw"/>
          <p:cNvPicPr>
            <a:picLocks noChangeAspect="1" noChangeArrowheads="1"/>
          </p:cNvPicPr>
          <p:nvPr/>
        </p:nvPicPr>
        <p:blipFill>
          <a:blip r:embed="rId4" cstate="print"/>
          <a:srcRect/>
          <a:stretch>
            <a:fillRect/>
          </a:stretch>
        </p:blipFill>
        <p:spPr bwMode="auto">
          <a:xfrm>
            <a:off x="4568064" y="4215247"/>
            <a:ext cx="765936" cy="769355"/>
          </a:xfrm>
          <a:prstGeom prst="rect">
            <a:avLst/>
          </a:prstGeom>
          <a:noFill/>
        </p:spPr>
      </p:pic>
      <p:pic>
        <p:nvPicPr>
          <p:cNvPr id="184" name="Picture 6" descr="https://encrypted-tbn3.gstatic.com/images?q=tbn:ANd9GcTtsuRqh5gYwC1QPV1yFZGUWwExmILCm2NTx8--8VZwdhOAsiRqkg"/>
          <p:cNvPicPr>
            <a:picLocks noChangeAspect="1" noChangeArrowheads="1"/>
          </p:cNvPicPr>
          <p:nvPr/>
        </p:nvPicPr>
        <p:blipFill>
          <a:blip r:embed="rId5" cstate="print"/>
          <a:srcRect/>
          <a:stretch>
            <a:fillRect/>
          </a:stretch>
        </p:blipFill>
        <p:spPr bwMode="auto">
          <a:xfrm>
            <a:off x="9658831" y="4765965"/>
            <a:ext cx="803381" cy="806968"/>
          </a:xfrm>
          <a:prstGeom prst="rect">
            <a:avLst/>
          </a:prstGeom>
          <a:noFill/>
        </p:spPr>
      </p:pic>
    </p:spTree>
    <p:extLst>
      <p:ext uri="{BB962C8B-B14F-4D97-AF65-F5344CB8AC3E}">
        <p14:creationId xmlns:p14="http://schemas.microsoft.com/office/powerpoint/2010/main" val="306508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Sinning In Ignorance</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Open Sans"/>
              </a:rPr>
              <a:t>1 Timothy 1:13-16</a:t>
            </a:r>
            <a:endParaRPr lang="en-US" dirty="0"/>
          </a:p>
        </p:txBody>
      </p:sp>
      <p:sp>
        <p:nvSpPr>
          <p:cNvPr id="4" name="Rectangle 3"/>
          <p:cNvSpPr/>
          <p:nvPr/>
        </p:nvSpPr>
        <p:spPr>
          <a:xfrm>
            <a:off x="195943" y="944940"/>
            <a:ext cx="3755571" cy="1015663"/>
          </a:xfrm>
          <a:prstGeom prst="rect">
            <a:avLst/>
          </a:prstGeom>
        </p:spPr>
        <p:txBody>
          <a:bodyPr wrap="square">
            <a:spAutoFit/>
          </a:bodyPr>
          <a:lstStyle/>
          <a:p>
            <a:r>
              <a:rPr lang="en-US" sz="2000" dirty="0"/>
              <a:t>Paul taught that he had obtained mercy from Jesus Christ because he had acted in ignorance. </a:t>
            </a:r>
          </a:p>
        </p:txBody>
      </p:sp>
      <p:sp>
        <p:nvSpPr>
          <p:cNvPr id="70" name="Rectangle 69"/>
          <p:cNvSpPr/>
          <p:nvPr/>
        </p:nvSpPr>
        <p:spPr>
          <a:xfrm>
            <a:off x="6096000" y="6488668"/>
            <a:ext cx="6096000" cy="369332"/>
          </a:xfrm>
          <a:prstGeom prst="rect">
            <a:avLst/>
          </a:prstGeom>
        </p:spPr>
        <p:txBody>
          <a:bodyPr>
            <a:spAutoFit/>
          </a:bodyPr>
          <a:lstStyle/>
          <a:p>
            <a:pPr algn="r"/>
            <a:r>
              <a:rPr lang="en-US" dirty="0"/>
              <a:t>(1)</a:t>
            </a:r>
          </a:p>
        </p:txBody>
      </p:sp>
      <p:sp>
        <p:nvSpPr>
          <p:cNvPr id="12" name="Rectangle 11"/>
          <p:cNvSpPr/>
          <p:nvPr/>
        </p:nvSpPr>
        <p:spPr>
          <a:xfrm>
            <a:off x="4474029" y="1595735"/>
            <a:ext cx="6096000" cy="1015663"/>
          </a:xfrm>
          <a:prstGeom prst="rect">
            <a:avLst/>
          </a:prstGeom>
        </p:spPr>
        <p:txBody>
          <a:bodyPr>
            <a:spAutoFit/>
          </a:bodyPr>
          <a:lstStyle/>
          <a:p>
            <a:r>
              <a:rPr lang="en-US" sz="2000" dirty="0">
                <a:solidFill>
                  <a:srgbClr val="333333"/>
                </a:solidFill>
              </a:rPr>
              <a:t>One of the gospel’s great eternal truths is that the Lord will not hold anyone accountable for sins committed in ignorance.</a:t>
            </a:r>
            <a:endParaRPr lang="en-US" sz="2000" dirty="0"/>
          </a:p>
        </p:txBody>
      </p:sp>
      <p:sp>
        <p:nvSpPr>
          <p:cNvPr id="14" name="Rectangle 13"/>
          <p:cNvSpPr/>
          <p:nvPr/>
        </p:nvSpPr>
        <p:spPr>
          <a:xfrm>
            <a:off x="511628" y="4575406"/>
            <a:ext cx="6096000" cy="646331"/>
          </a:xfrm>
          <a:prstGeom prst="rect">
            <a:avLst/>
          </a:prstGeom>
        </p:spPr>
        <p:txBody>
          <a:bodyPr>
            <a:spAutoFit/>
          </a:bodyPr>
          <a:lstStyle/>
          <a:p>
            <a:r>
              <a:rPr lang="en-US" dirty="0">
                <a:latin typeface="Open Sans"/>
              </a:rPr>
              <a:t>Mercy and grace are gifts the Lord gives to those who, in their weakness, are striving to be holy </a:t>
            </a:r>
            <a:endParaRPr lang="en-US" dirty="0"/>
          </a:p>
        </p:txBody>
      </p:sp>
      <p:grpSp>
        <p:nvGrpSpPr>
          <p:cNvPr id="16" name="Group 15"/>
          <p:cNvGrpSpPr/>
          <p:nvPr/>
        </p:nvGrpSpPr>
        <p:grpSpPr>
          <a:xfrm>
            <a:off x="3687283" y="2667000"/>
            <a:ext cx="7274632" cy="1915885"/>
            <a:chOff x="3687283" y="2667000"/>
            <a:chExt cx="7274632" cy="1915885"/>
          </a:xfrm>
        </p:grpSpPr>
        <p:sp>
          <p:nvSpPr>
            <p:cNvPr id="13" name="Rectangle 12"/>
            <p:cNvSpPr/>
            <p:nvPr/>
          </p:nvSpPr>
          <p:spPr>
            <a:xfrm>
              <a:off x="4865915" y="2937694"/>
              <a:ext cx="6096000" cy="1200329"/>
            </a:xfrm>
            <a:prstGeom prst="rect">
              <a:avLst/>
            </a:prstGeom>
          </p:spPr>
          <p:txBody>
            <a:bodyPr>
              <a:spAutoFit/>
            </a:bodyPr>
            <a:lstStyle/>
            <a:p>
              <a:r>
                <a:rPr lang="en-US" i="1" dirty="0">
                  <a:solidFill>
                    <a:srgbClr val="C00000"/>
                  </a:solidFill>
                  <a:latin typeface="Palatino"/>
                </a:rPr>
                <a:t>For behold, and also his blood </a:t>
              </a:r>
              <a:r>
                <a:rPr lang="en-US" i="1" dirty="0" err="1">
                  <a:solidFill>
                    <a:srgbClr val="C00000"/>
                  </a:solidFill>
                  <a:latin typeface="Palatino"/>
                </a:rPr>
                <a:t>atoneth</a:t>
              </a:r>
              <a:r>
                <a:rPr lang="en-US" i="1" dirty="0">
                  <a:solidFill>
                    <a:srgbClr val="C00000"/>
                  </a:solidFill>
                  <a:latin typeface="Palatino"/>
                </a:rPr>
                <a:t> for the sins of those who have fallen by the transgression of Adam, who have died not knowing the will of God concerning them, or who have ignorantly sinned. Mosiah 3:11</a:t>
              </a:r>
              <a:endParaRPr lang="en-US" i="1" dirty="0">
                <a:solidFill>
                  <a:srgbClr val="C00000"/>
                </a:solidFill>
              </a:endParaRPr>
            </a:p>
          </p:txBody>
        </p:sp>
        <p:grpSp>
          <p:nvGrpSpPr>
            <p:cNvPr id="72" name="Group 71"/>
            <p:cNvGrpSpPr/>
            <p:nvPr/>
          </p:nvGrpSpPr>
          <p:grpSpPr>
            <a:xfrm>
              <a:off x="3687283" y="2667000"/>
              <a:ext cx="960022" cy="1915885"/>
              <a:chOff x="4795899" y="198408"/>
              <a:chExt cx="2932227" cy="5851754"/>
            </a:xfrm>
          </p:grpSpPr>
          <p:sp>
            <p:nvSpPr>
              <p:cNvPr id="78" name="Oval 77"/>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20477363">
                <a:off x="7194726" y="3265819"/>
                <a:ext cx="53340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anual Operation 82"/>
              <p:cNvSpPr/>
              <p:nvPr/>
            </p:nvSpPr>
            <p:spPr>
              <a:xfrm rot="8835867" flipH="1">
                <a:off x="6588884" y="2079723"/>
                <a:ext cx="775212" cy="1735223"/>
              </a:xfrm>
              <a:prstGeom prst="flowChartManualOperati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a:off x="5257800" y="2198081"/>
                <a:ext cx="1981199" cy="3434968"/>
              </a:xfrm>
              <a:prstGeom prst="trapezoid">
                <a:avLst>
                  <a:gd name="adj" fmla="val 40402"/>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rot="1680779">
                <a:off x="4795899" y="3204824"/>
                <a:ext cx="53340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85"/>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86"/>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Operation 87"/>
              <p:cNvSpPr/>
              <p:nvPr/>
            </p:nvSpPr>
            <p:spPr>
              <a:xfrm rot="12764133">
                <a:off x="5138389" y="2058006"/>
                <a:ext cx="914400" cy="1799694"/>
              </a:xfrm>
              <a:prstGeom prst="flowChartManualOperati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397969">
                <a:off x="5116254" y="2122194"/>
                <a:ext cx="1290043" cy="2901508"/>
              </a:xfrm>
              <a:prstGeom prst="trapezoid">
                <a:avLst>
                  <a:gd name="adj" fmla="val 4537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1153879">
                <a:off x="6049625" y="2127632"/>
                <a:ext cx="1273805" cy="2899065"/>
              </a:xfrm>
              <a:prstGeom prst="trapezoid">
                <a:avLst>
                  <a:gd name="adj" fmla="val 44423"/>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91" name="Isosceles Triangle 90"/>
              <p:cNvSpPr/>
              <p:nvPr/>
            </p:nvSpPr>
            <p:spPr>
              <a:xfrm rot="10800000">
                <a:off x="6019800" y="2286000"/>
                <a:ext cx="381000" cy="304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88"/>
              <p:cNvGrpSpPr/>
              <p:nvPr/>
            </p:nvGrpSpPr>
            <p:grpSpPr>
              <a:xfrm>
                <a:off x="5334000" y="5257800"/>
                <a:ext cx="1817298" cy="314739"/>
                <a:chOff x="5334000" y="5257800"/>
                <a:chExt cx="1752600" cy="381000"/>
              </a:xfrm>
            </p:grpSpPr>
            <p:sp>
              <p:nvSpPr>
                <p:cNvPr id="107" name="Quad Arrow Callout 134"/>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Callout 135"/>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Quad Arrow Callout 136"/>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Callout 137"/>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Oval 92"/>
              <p:cNvSpPr/>
              <p:nvPr/>
            </p:nvSpPr>
            <p:spPr>
              <a:xfrm>
                <a:off x="5638800" y="609600"/>
                <a:ext cx="1219200" cy="1752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Stored Data 93"/>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Left-Right Arrow 126"/>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Left-Right Arrow 127"/>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onut 128"/>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2" name="Group 119"/>
              <p:cNvGrpSpPr/>
              <p:nvPr/>
            </p:nvGrpSpPr>
            <p:grpSpPr>
              <a:xfrm>
                <a:off x="5638800" y="838201"/>
                <a:ext cx="1253706" cy="248728"/>
                <a:chOff x="5334000" y="5257800"/>
                <a:chExt cx="1752600" cy="381000"/>
              </a:xfrm>
            </p:grpSpPr>
            <p:sp>
              <p:nvSpPr>
                <p:cNvPr id="103" name="Quad Arrow Callout 130"/>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Quad Arrow Callout 131"/>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Callout 132"/>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Callout 133"/>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 name="Group 16"/>
          <p:cNvGrpSpPr/>
          <p:nvPr/>
        </p:nvGrpSpPr>
        <p:grpSpPr>
          <a:xfrm>
            <a:off x="4776687" y="4985657"/>
            <a:ext cx="6871027" cy="1769792"/>
            <a:chOff x="4656944" y="4800600"/>
            <a:chExt cx="6871027" cy="1769792"/>
          </a:xfrm>
        </p:grpSpPr>
        <p:sp>
          <p:nvSpPr>
            <p:cNvPr id="15" name="Rectangle 14"/>
            <p:cNvSpPr/>
            <p:nvPr/>
          </p:nvSpPr>
          <p:spPr>
            <a:xfrm>
              <a:off x="5431971" y="4816066"/>
              <a:ext cx="6096000" cy="1754326"/>
            </a:xfrm>
            <a:prstGeom prst="rect">
              <a:avLst/>
            </a:prstGeom>
          </p:spPr>
          <p:txBody>
            <a:bodyPr>
              <a:spAutoFit/>
            </a:bodyPr>
            <a:lstStyle/>
            <a:p>
              <a:r>
                <a:rPr lang="en-US" i="1" dirty="0">
                  <a:solidFill>
                    <a:srgbClr val="C00000"/>
                  </a:solidFill>
                  <a:latin typeface="Palatino"/>
                </a:rPr>
                <a:t>And if men come unto me I will show unto them their weakness. I give unto men weakness that they may be humble; and my grace is sufficient for all men that humble themselves before me; for if they humble themselves before me, and have faith in me, then will I make weak things become strong unto them. Ether 12:27</a:t>
              </a:r>
              <a:endParaRPr lang="en-US" i="1" dirty="0">
                <a:solidFill>
                  <a:srgbClr val="C00000"/>
                </a:solidFill>
              </a:endParaRPr>
            </a:p>
          </p:txBody>
        </p:sp>
        <p:grpSp>
          <p:nvGrpSpPr>
            <p:cNvPr id="111" name="Group 110"/>
            <p:cNvGrpSpPr/>
            <p:nvPr/>
          </p:nvGrpSpPr>
          <p:grpSpPr>
            <a:xfrm>
              <a:off x="4656944" y="4800600"/>
              <a:ext cx="723811" cy="1698171"/>
              <a:chOff x="1600200" y="4114800"/>
              <a:chExt cx="1981200" cy="4648200"/>
            </a:xfrm>
          </p:grpSpPr>
          <p:grpSp>
            <p:nvGrpSpPr>
              <p:cNvPr id="112" name="Group 285"/>
              <p:cNvGrpSpPr/>
              <p:nvPr/>
            </p:nvGrpSpPr>
            <p:grpSpPr>
              <a:xfrm rot="17194410">
                <a:off x="2602773" y="8085383"/>
                <a:ext cx="509454" cy="722914"/>
                <a:chOff x="4934260" y="5008578"/>
                <a:chExt cx="373811" cy="553131"/>
              </a:xfrm>
            </p:grpSpPr>
            <p:sp>
              <p:nvSpPr>
                <p:cNvPr id="135" name="Oval 134"/>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284"/>
              <p:cNvGrpSpPr/>
              <p:nvPr/>
            </p:nvGrpSpPr>
            <p:grpSpPr>
              <a:xfrm>
                <a:off x="2057400" y="8077200"/>
                <a:ext cx="533400" cy="685800"/>
                <a:chOff x="4934260" y="5008578"/>
                <a:chExt cx="373811" cy="553131"/>
              </a:xfrm>
            </p:grpSpPr>
            <p:sp>
              <p:nvSpPr>
                <p:cNvPr id="133" name="Oval 132"/>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
              <p:cNvGrpSpPr/>
              <p:nvPr/>
            </p:nvGrpSpPr>
            <p:grpSpPr>
              <a:xfrm>
                <a:off x="1600200" y="5638800"/>
                <a:ext cx="1981200" cy="2743200"/>
                <a:chOff x="4419600" y="2060454"/>
                <a:chExt cx="3045502" cy="4187946"/>
              </a:xfrm>
            </p:grpSpPr>
            <p:sp>
              <p:nvSpPr>
                <p:cNvPr id="124" name="Oval 123"/>
                <p:cNvSpPr/>
                <p:nvPr/>
              </p:nvSpPr>
              <p:spPr>
                <a:xfrm>
                  <a:off x="6890479" y="3785016"/>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419600" y="3810000"/>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p:cNvSpPr/>
                <p:nvPr/>
              </p:nvSpPr>
              <p:spPr>
                <a:xfrm rot="20102191">
                  <a:off x="6267526" y="2091421"/>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1327004">
                  <a:off x="4648115" y="2060454"/>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a:off x="4876800" y="2133600"/>
                  <a:ext cx="2133600" cy="411480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p:cNvSpPr/>
                <p:nvPr/>
              </p:nvSpPr>
              <p:spPr>
                <a:xfrm rot="10800000">
                  <a:off x="5638800" y="2133600"/>
                  <a:ext cx="609600" cy="7620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5" name="Rounded Rectangle 6"/>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7"/>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 Diagonal Corner Rectangle 8"/>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 Diagonal Corner Rectangle 9"/>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2057400" y="4267200"/>
                <a:ext cx="1052977" cy="15498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 Diagonal Corner Rectangle 12"/>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 Diagonal Corner Rectangle 13"/>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4"/>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8759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Our Mediator</a:t>
            </a:r>
          </a:p>
        </p:txBody>
      </p:sp>
      <p:sp>
        <p:nvSpPr>
          <p:cNvPr id="3" name="Rectangle 2"/>
          <p:cNvSpPr/>
          <p:nvPr/>
        </p:nvSpPr>
        <p:spPr>
          <a:xfrm>
            <a:off x="0" y="6488668"/>
            <a:ext cx="4789714" cy="369332"/>
          </a:xfrm>
          <a:prstGeom prst="rect">
            <a:avLst/>
          </a:prstGeom>
        </p:spPr>
        <p:txBody>
          <a:bodyPr wrap="square">
            <a:spAutoFit/>
          </a:bodyPr>
          <a:lstStyle/>
          <a:p>
            <a:r>
              <a:rPr lang="en-US" dirty="0">
                <a:latin typeface="Open Sans"/>
              </a:rPr>
              <a:t>1 Timothy 2:5-6; JST 1 Timothy 2:4</a:t>
            </a:r>
            <a:endParaRPr lang="en-US" dirty="0"/>
          </a:p>
        </p:txBody>
      </p:sp>
      <p:sp>
        <p:nvSpPr>
          <p:cNvPr id="4" name="Rectangle 3"/>
          <p:cNvSpPr/>
          <p:nvPr/>
        </p:nvSpPr>
        <p:spPr>
          <a:xfrm>
            <a:off x="195944" y="944940"/>
            <a:ext cx="5007428" cy="4247317"/>
          </a:xfrm>
          <a:prstGeom prst="rect">
            <a:avLst/>
          </a:prstGeom>
        </p:spPr>
        <p:txBody>
          <a:bodyPr wrap="square">
            <a:spAutoFit/>
          </a:bodyPr>
          <a:lstStyle/>
          <a:p>
            <a:r>
              <a:rPr lang="en-US" dirty="0"/>
              <a:t>A mediator is one who intervenes between two parties, usually to restore peace and friendship. </a:t>
            </a:r>
          </a:p>
          <a:p>
            <a:endParaRPr lang="en-US" dirty="0"/>
          </a:p>
          <a:p>
            <a:r>
              <a:rPr lang="en-US" dirty="0"/>
              <a:t>The Joseph Smith Translation provides the insight that Jesus Christ was </a:t>
            </a:r>
            <a:r>
              <a:rPr lang="en-US" i="1" dirty="0"/>
              <a:t>“ordained to be a Mediator between God and man”</a:t>
            </a:r>
            <a:r>
              <a:rPr lang="en-US" dirty="0"/>
              <a:t> </a:t>
            </a:r>
          </a:p>
          <a:p>
            <a:endParaRPr lang="en-US" dirty="0"/>
          </a:p>
          <a:p>
            <a:r>
              <a:rPr lang="en-US" dirty="0"/>
              <a:t>Because He took our sins upon Himself, Jesus Christ can redeem us and reconcile our relationship with the Father, allowing us to return to His presence.</a:t>
            </a:r>
          </a:p>
          <a:p>
            <a:endParaRPr lang="en-US" dirty="0"/>
          </a:p>
          <a:p>
            <a:r>
              <a:rPr lang="en-US" dirty="0"/>
              <a:t>Restored scripture attests that Jesus is the Mediator of the new covenant. He justifies men and women and then perfects them.</a:t>
            </a:r>
          </a:p>
          <a:p>
            <a:endParaRPr lang="en-US" dirty="0"/>
          </a:p>
        </p:txBody>
      </p:sp>
      <p:sp>
        <p:nvSpPr>
          <p:cNvPr id="70" name="Rectangle 69"/>
          <p:cNvSpPr/>
          <p:nvPr/>
        </p:nvSpPr>
        <p:spPr>
          <a:xfrm>
            <a:off x="6096000" y="6488668"/>
            <a:ext cx="6096000" cy="369332"/>
          </a:xfrm>
          <a:prstGeom prst="rect">
            <a:avLst/>
          </a:prstGeom>
        </p:spPr>
        <p:txBody>
          <a:bodyPr>
            <a:spAutoFit/>
          </a:bodyPr>
          <a:lstStyle/>
          <a:p>
            <a:pPr algn="r"/>
            <a:r>
              <a:rPr lang="en-US" dirty="0"/>
              <a:t>(1)</a:t>
            </a:r>
          </a:p>
        </p:txBody>
      </p:sp>
      <p:sp>
        <p:nvSpPr>
          <p:cNvPr id="2" name="Rectangle 1"/>
          <p:cNvSpPr/>
          <p:nvPr/>
        </p:nvSpPr>
        <p:spPr>
          <a:xfrm>
            <a:off x="5094514" y="4875350"/>
            <a:ext cx="6531428" cy="1631216"/>
          </a:xfrm>
          <a:prstGeom prst="rect">
            <a:avLst/>
          </a:prstGeom>
        </p:spPr>
        <p:txBody>
          <a:bodyPr wrap="square">
            <a:spAutoFit/>
          </a:bodyPr>
          <a:lstStyle/>
          <a:p>
            <a:r>
              <a:rPr lang="en-US" sz="2000" b="1" i="1" dirty="0">
                <a:solidFill>
                  <a:srgbClr val="C00000"/>
                </a:solidFill>
                <a:latin typeface="Palatino"/>
              </a:rPr>
              <a:t>These are they who are just men made perfect through Jesus the mediator of the new covenant, who wrought out this perfect atonement through the shedding of his own blood.</a:t>
            </a:r>
          </a:p>
          <a:p>
            <a:r>
              <a:rPr lang="en-US" sz="2000" b="1" i="1" dirty="0">
                <a:solidFill>
                  <a:srgbClr val="C00000"/>
                </a:solidFill>
                <a:latin typeface="Palatino"/>
              </a:rPr>
              <a:t> D&amp;C 76:69</a:t>
            </a:r>
            <a:endParaRPr lang="en-US" sz="2000" b="1" i="1" dirty="0">
              <a:solidFill>
                <a:srgbClr val="C00000"/>
              </a:solidFill>
            </a:endParaRPr>
          </a:p>
        </p:txBody>
      </p:sp>
      <p:pic>
        <p:nvPicPr>
          <p:cNvPr id="10242" name="Picture 2" descr="Image result for mediator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515" y="1349828"/>
            <a:ext cx="3810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p:cNvGrpSpPr/>
          <p:nvPr/>
        </p:nvGrpSpPr>
        <p:grpSpPr>
          <a:xfrm>
            <a:off x="1981200" y="762000"/>
            <a:ext cx="3276600" cy="5029200"/>
            <a:chOff x="2209800" y="381000"/>
            <a:chExt cx="3276600" cy="5029200"/>
          </a:xfrm>
        </p:grpSpPr>
        <p:sp>
          <p:nvSpPr>
            <p:cNvPr id="6" name="Donut 5"/>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5867400" y="2133600"/>
            <a:ext cx="3669288" cy="4346540"/>
            <a:chOff x="3810000" y="1749460"/>
            <a:chExt cx="3669288" cy="4346540"/>
          </a:xfrm>
        </p:grpSpPr>
        <p:sp>
          <p:nvSpPr>
            <p:cNvPr id="10" name="Donut 9"/>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724400" y="228600"/>
            <a:ext cx="7380514" cy="2585323"/>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Warnings to Women and Men</a:t>
            </a:r>
          </a:p>
          <a:p>
            <a:pPr algn="ctr"/>
            <a:endParaRPr lang="en-US" sz="5400" dirty="0">
              <a:latin typeface="MV Boli" panose="02000500030200090000" pitchFamily="2" charset="0"/>
              <a:cs typeface="MV Boli" panose="02000500030200090000" pitchFamily="2" charset="0"/>
            </a:endParaRPr>
          </a:p>
        </p:txBody>
      </p:sp>
      <p:pic>
        <p:nvPicPr>
          <p:cNvPr id="15" name="Picture 2" descr="https://encrypted-tbn1.gstatic.com/images?q=tbn:ANd9GcTh8PJRE-8C6Tw5DTcOo71NYz6NYhoM3IU1m_U97Hgw3hD80fr0sw"/>
          <p:cNvPicPr>
            <a:picLocks noChangeAspect="1" noChangeArrowheads="1"/>
          </p:cNvPicPr>
          <p:nvPr/>
        </p:nvPicPr>
        <p:blipFill>
          <a:blip r:embed="rId3" cstate="print"/>
          <a:srcRect/>
          <a:stretch>
            <a:fillRect/>
          </a:stretch>
        </p:blipFill>
        <p:spPr bwMode="auto">
          <a:xfrm>
            <a:off x="2840182" y="1648692"/>
            <a:ext cx="1600200" cy="1607343"/>
          </a:xfrm>
          <a:prstGeom prst="rect">
            <a:avLst/>
          </a:prstGeom>
          <a:noFill/>
        </p:spPr>
      </p:pic>
      <p:pic>
        <p:nvPicPr>
          <p:cNvPr id="16" name="Picture 6" descr="https://encrypted-tbn3.gstatic.com/images?q=tbn:ANd9GcTtsuRqh5gYwC1QPV1yFZGUWwExmILCm2NTx8--8VZwdhOAsiRqkg"/>
          <p:cNvPicPr>
            <a:picLocks noChangeAspect="1" noChangeArrowheads="1"/>
          </p:cNvPicPr>
          <p:nvPr/>
        </p:nvPicPr>
        <p:blipFill>
          <a:blip r:embed="rId4" cstate="print"/>
          <a:srcRect/>
          <a:stretch>
            <a:fillRect/>
          </a:stretch>
        </p:blipFill>
        <p:spPr bwMode="auto">
          <a:xfrm>
            <a:off x="6705600" y="4038601"/>
            <a:ext cx="1678432" cy="1685925"/>
          </a:xfrm>
          <a:prstGeom prst="rect">
            <a:avLst/>
          </a:prstGeom>
          <a:noFill/>
        </p:spPr>
      </p:pic>
    </p:spTree>
    <p:extLst>
      <p:ext uri="{BB962C8B-B14F-4D97-AF65-F5344CB8AC3E}">
        <p14:creationId xmlns:p14="http://schemas.microsoft.com/office/powerpoint/2010/main" val="11652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15686" y="152400"/>
            <a:ext cx="117348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Women</a:t>
            </a:r>
            <a:endParaRPr lang="en-US" sz="3600" dirty="0">
              <a:latin typeface="MV Boli" panose="02000500030200090000" pitchFamily="2" charset="0"/>
              <a:cs typeface="MV Boli" panose="02000500030200090000" pitchFamily="2" charset="0"/>
            </a:endParaRPr>
          </a:p>
        </p:txBody>
      </p:sp>
      <p:pic>
        <p:nvPicPr>
          <p:cNvPr id="18" name="Picture 2" descr="https://encrypted-tbn1.gstatic.com/images?q=tbn:ANd9GcTh8PJRE-8C6Tw5DTcOo71NYz6NYhoM3IU1m_U97Hgw3hD80fr0sw"/>
          <p:cNvPicPr>
            <a:picLocks noChangeAspect="1" noChangeArrowheads="1"/>
          </p:cNvPicPr>
          <p:nvPr/>
        </p:nvPicPr>
        <p:blipFill>
          <a:blip r:embed="rId3" cstate="print"/>
          <a:srcRect/>
          <a:stretch>
            <a:fillRect/>
          </a:stretch>
        </p:blipFill>
        <p:spPr bwMode="auto">
          <a:xfrm>
            <a:off x="359229" y="250372"/>
            <a:ext cx="1676061" cy="1683543"/>
          </a:xfrm>
          <a:prstGeom prst="rect">
            <a:avLst/>
          </a:prstGeom>
          <a:noFill/>
        </p:spPr>
      </p:pic>
      <p:sp>
        <p:nvSpPr>
          <p:cNvPr id="2" name="Rectangle 1"/>
          <p:cNvSpPr/>
          <p:nvPr/>
        </p:nvSpPr>
        <p:spPr>
          <a:xfrm>
            <a:off x="2917371" y="957229"/>
            <a:ext cx="7162800" cy="5355312"/>
          </a:xfrm>
          <a:prstGeom prst="rect">
            <a:avLst/>
          </a:prstGeom>
        </p:spPr>
        <p:txBody>
          <a:bodyPr wrap="square">
            <a:spAutoFit/>
          </a:bodyPr>
          <a:lstStyle/>
          <a:p>
            <a:r>
              <a:rPr lang="en-US" dirty="0">
                <a:latin typeface="Abadi" panose="020B0604020104020204" pitchFamily="34" charset="0"/>
              </a:rPr>
              <a:t>“The girl who chooses to be modest chooses to be respected. A boy who is honest with himself will admit that he likes a girl who is modest in speech, conduct, and dress. </a:t>
            </a:r>
          </a:p>
          <a:p>
            <a:endParaRPr lang="en-US" dirty="0">
              <a:latin typeface="Abadi" panose="020B0604020104020204" pitchFamily="34" charset="0"/>
            </a:endParaRPr>
          </a:p>
          <a:p>
            <a:r>
              <a:rPr lang="en-US" dirty="0">
                <a:latin typeface="Abadi" panose="020B0604020104020204" pitchFamily="34" charset="0"/>
              </a:rPr>
              <a:t>Modesty is one of the great virtues he looks for in the girl he hopes to marry. Most of us know what is modest, and most of us know when modesty ends and immodesty commences. </a:t>
            </a:r>
          </a:p>
          <a:p>
            <a:endParaRPr lang="en-US" dirty="0">
              <a:latin typeface="Abadi" panose="020B0604020104020204" pitchFamily="34" charset="0"/>
            </a:endParaRPr>
          </a:p>
          <a:p>
            <a:r>
              <a:rPr lang="en-US" dirty="0">
                <a:latin typeface="Abadi" panose="020B0604020104020204" pitchFamily="34" charset="0"/>
              </a:rPr>
              <a:t>We know that nothing detracts from the loveliness of a young lady more than immodesty in speech or immodesty in conduct. </a:t>
            </a:r>
          </a:p>
          <a:p>
            <a:endParaRPr lang="en-US" dirty="0">
              <a:latin typeface="Abadi" panose="020B0604020104020204" pitchFamily="34" charset="0"/>
            </a:endParaRPr>
          </a:p>
          <a:p>
            <a:r>
              <a:rPr lang="en-US" dirty="0">
                <a:latin typeface="Abadi" panose="020B0604020104020204" pitchFamily="34" charset="0"/>
              </a:rPr>
              <a:t>A girl fools only herself if she thinks she is impressing a boy by immodest conduct. </a:t>
            </a:r>
          </a:p>
          <a:p>
            <a:endParaRPr lang="en-US" dirty="0">
              <a:latin typeface="Abadi" panose="020B0604020104020204" pitchFamily="34" charset="0"/>
            </a:endParaRPr>
          </a:p>
          <a:p>
            <a:r>
              <a:rPr lang="en-US" dirty="0">
                <a:latin typeface="Abadi" panose="020B0604020104020204" pitchFamily="34" charset="0"/>
              </a:rPr>
              <a:t>The young lady who dresses in an immodest manner ceases to be attractive and embarrasses the young man. </a:t>
            </a:r>
          </a:p>
          <a:p>
            <a:endParaRPr lang="en-US" dirty="0">
              <a:latin typeface="Abadi" panose="020B0604020104020204" pitchFamily="34" charset="0"/>
            </a:endParaRPr>
          </a:p>
          <a:p>
            <a:r>
              <a:rPr lang="en-US" dirty="0">
                <a:latin typeface="Abadi" panose="020B0604020104020204" pitchFamily="34" charset="0"/>
              </a:rPr>
              <a:t>She has called his attention to the person rather than the personality. The girl who chooses to be modest, chooses to be respected.” (8)</a:t>
            </a:r>
            <a:endParaRPr lang="en-US" dirty="0"/>
          </a:p>
        </p:txBody>
      </p:sp>
      <p:sp>
        <p:nvSpPr>
          <p:cNvPr id="3" name="TextBox 2"/>
          <p:cNvSpPr txBox="1"/>
          <p:nvPr/>
        </p:nvSpPr>
        <p:spPr>
          <a:xfrm>
            <a:off x="87086" y="1970315"/>
            <a:ext cx="2438400" cy="707886"/>
          </a:xfrm>
          <a:prstGeom prst="rect">
            <a:avLst/>
          </a:prstGeom>
          <a:noFill/>
        </p:spPr>
        <p:txBody>
          <a:bodyPr wrap="square" rtlCol="0">
            <a:spAutoFit/>
          </a:bodyPr>
          <a:lstStyle/>
          <a:p>
            <a:r>
              <a:rPr lang="en-US" sz="2000" dirty="0"/>
              <a:t>Adorn themselves with modest apparel</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5505" y="121725"/>
            <a:ext cx="1186789" cy="1543790"/>
          </a:xfrm>
          <a:prstGeom prst="rect">
            <a:avLst/>
          </a:prstGeom>
        </p:spPr>
      </p:pic>
      <p:sp>
        <p:nvSpPr>
          <p:cNvPr id="11" name="TextBox 10"/>
          <p:cNvSpPr txBox="1"/>
          <p:nvPr/>
        </p:nvSpPr>
        <p:spPr>
          <a:xfrm>
            <a:off x="76200" y="6396335"/>
            <a:ext cx="2438400" cy="369332"/>
          </a:xfrm>
          <a:prstGeom prst="rect">
            <a:avLst/>
          </a:prstGeom>
          <a:noFill/>
        </p:spPr>
        <p:txBody>
          <a:bodyPr wrap="square" rtlCol="0">
            <a:spAutoFit/>
          </a:bodyPr>
          <a:lstStyle/>
          <a:p>
            <a:r>
              <a:rPr lang="en-US" dirty="0"/>
              <a:t>1 Timothy 2:9-10</a:t>
            </a:r>
          </a:p>
        </p:txBody>
      </p:sp>
    </p:spTree>
    <p:extLst>
      <p:ext uri="{BB962C8B-B14F-4D97-AF65-F5344CB8AC3E}">
        <p14:creationId xmlns:p14="http://schemas.microsoft.com/office/powerpoint/2010/main" val="186793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31572" y="0"/>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Three goals for Women</a:t>
            </a:r>
          </a:p>
        </p:txBody>
      </p:sp>
      <p:sp>
        <p:nvSpPr>
          <p:cNvPr id="12" name="TextBox 11"/>
          <p:cNvSpPr txBox="1"/>
          <p:nvPr/>
        </p:nvSpPr>
        <p:spPr>
          <a:xfrm>
            <a:off x="2383972" y="1502228"/>
            <a:ext cx="5105400" cy="1938992"/>
          </a:xfrm>
          <a:prstGeom prst="rect">
            <a:avLst/>
          </a:prstGeom>
          <a:noFill/>
        </p:spPr>
        <p:txBody>
          <a:bodyPr wrap="square" rtlCol="0">
            <a:spAutoFit/>
          </a:bodyPr>
          <a:lstStyle/>
          <a:p>
            <a:pPr marL="457200" indent="-457200">
              <a:buAutoNum type="arabicPeriod"/>
            </a:pPr>
            <a:r>
              <a:rPr lang="en-US" sz="2400" dirty="0"/>
              <a:t>Study diligently</a:t>
            </a:r>
          </a:p>
          <a:p>
            <a:pPr marL="457200" indent="-457200">
              <a:buAutoNum type="arabicPeriod"/>
            </a:pPr>
            <a:endParaRPr lang="en-US" sz="2400" dirty="0"/>
          </a:p>
          <a:p>
            <a:pPr marL="457200" indent="-457200">
              <a:buAutoNum type="arabicPeriod"/>
            </a:pPr>
            <a:r>
              <a:rPr lang="en-US" sz="2400" dirty="0"/>
              <a:t>Pray earnestly.</a:t>
            </a:r>
          </a:p>
          <a:p>
            <a:pPr marL="457200" indent="-457200">
              <a:buAutoNum type="arabicPeriod"/>
            </a:pPr>
            <a:endParaRPr lang="en-US" sz="2400" dirty="0"/>
          </a:p>
          <a:p>
            <a:pPr marL="457200" indent="-457200">
              <a:buAutoNum type="arabicPeriod"/>
            </a:pPr>
            <a:r>
              <a:rPr lang="en-US" sz="2400" dirty="0"/>
              <a:t>Serve willingly</a:t>
            </a:r>
          </a:p>
        </p:txBody>
      </p:sp>
      <p:sp>
        <p:nvSpPr>
          <p:cNvPr id="10" name="TextBox 9"/>
          <p:cNvSpPr txBox="1"/>
          <p:nvPr/>
        </p:nvSpPr>
        <p:spPr>
          <a:xfrm>
            <a:off x="152400" y="6396335"/>
            <a:ext cx="3657600" cy="369332"/>
          </a:xfrm>
          <a:prstGeom prst="rect">
            <a:avLst/>
          </a:prstGeom>
          <a:noFill/>
        </p:spPr>
        <p:txBody>
          <a:bodyPr wrap="square" rtlCol="0">
            <a:spAutoFit/>
          </a:bodyPr>
          <a:lstStyle/>
          <a:p>
            <a:r>
              <a:rPr lang="en-US" dirty="0"/>
              <a:t>(3)</a:t>
            </a:r>
          </a:p>
        </p:txBody>
      </p:sp>
      <p:sp>
        <p:nvSpPr>
          <p:cNvPr id="16" name="TextBox 15"/>
          <p:cNvSpPr txBox="1"/>
          <p:nvPr/>
        </p:nvSpPr>
        <p:spPr>
          <a:xfrm>
            <a:off x="4419103" y="4623460"/>
            <a:ext cx="6542315" cy="1569660"/>
          </a:xfrm>
          <a:prstGeom prst="rect">
            <a:avLst/>
          </a:prstGeom>
          <a:noFill/>
        </p:spPr>
        <p:txBody>
          <a:bodyPr wrap="square" rtlCol="0">
            <a:spAutoFit/>
          </a:bodyPr>
          <a:lstStyle/>
          <a:p>
            <a:r>
              <a:rPr lang="en-US" sz="2400" dirty="0"/>
              <a:t>“God planted within women something divine that expresses itself in quiet strength, in refinement, in peace, in goodness, in virtue, in truth, in love.”</a:t>
            </a:r>
          </a:p>
          <a:p>
            <a:r>
              <a:rPr lang="en-US" sz="2400" dirty="0"/>
              <a:t>—President Gordon B. Hinckley (3)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3" y="1228045"/>
            <a:ext cx="1876425" cy="2486025"/>
          </a:xfrm>
          <a:prstGeom prst="rect">
            <a:avLst/>
          </a:prstGeom>
        </p:spPr>
      </p:pic>
      <p:pic>
        <p:nvPicPr>
          <p:cNvPr id="4" name="Picture 3">
            <a:extLst>
              <a:ext uri="{FF2B5EF4-FFF2-40B4-BE49-F238E27FC236}">
                <a16:creationId xmlns:a16="http://schemas.microsoft.com/office/drawing/2014/main" id="{71CAE30A-0CE1-4D57-B333-613EAE777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947" y="1288555"/>
            <a:ext cx="2433061" cy="2841922"/>
          </a:xfrm>
          <a:prstGeom prst="rect">
            <a:avLst/>
          </a:prstGeom>
        </p:spPr>
      </p:pic>
    </p:spTree>
    <p:extLst>
      <p:ext uri="{BB962C8B-B14F-4D97-AF65-F5344CB8AC3E}">
        <p14:creationId xmlns:p14="http://schemas.microsoft.com/office/powerpoint/2010/main" val="30060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64228" y="0"/>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Women in the Church</a:t>
            </a:r>
          </a:p>
        </p:txBody>
      </p:sp>
      <p:sp>
        <p:nvSpPr>
          <p:cNvPr id="12" name="TextBox 11"/>
          <p:cNvSpPr txBox="1"/>
          <p:nvPr/>
        </p:nvSpPr>
        <p:spPr>
          <a:xfrm>
            <a:off x="4049486" y="925287"/>
            <a:ext cx="6858000" cy="1631216"/>
          </a:xfrm>
          <a:prstGeom prst="rect">
            <a:avLst/>
          </a:prstGeom>
          <a:noFill/>
        </p:spPr>
        <p:txBody>
          <a:bodyPr wrap="square" rtlCol="0">
            <a:spAutoFit/>
          </a:bodyPr>
          <a:lstStyle/>
          <a:p>
            <a:r>
              <a:rPr lang="en-US" sz="2000" dirty="0"/>
              <a:t>Some people have taken these verses to mean that women were not allowed to speak in church in Paul’s day. However, his recommendation that women “learn in silence” may have been an effort to correct a specific problem where some women were usurping the authority of Church leaders. (1) </a:t>
            </a:r>
          </a:p>
        </p:txBody>
      </p:sp>
      <p:sp>
        <p:nvSpPr>
          <p:cNvPr id="15" name="TextBox 14"/>
          <p:cNvSpPr txBox="1"/>
          <p:nvPr/>
        </p:nvSpPr>
        <p:spPr>
          <a:xfrm>
            <a:off x="87086" y="6396335"/>
            <a:ext cx="2438400" cy="369332"/>
          </a:xfrm>
          <a:prstGeom prst="rect">
            <a:avLst/>
          </a:prstGeom>
          <a:noFill/>
        </p:spPr>
        <p:txBody>
          <a:bodyPr wrap="square" rtlCol="0">
            <a:spAutoFit/>
          </a:bodyPr>
          <a:lstStyle/>
          <a:p>
            <a:r>
              <a:rPr lang="en-US" dirty="0"/>
              <a:t>1 Timothy 2:11-12</a:t>
            </a:r>
          </a:p>
        </p:txBody>
      </p:sp>
      <p:sp>
        <p:nvSpPr>
          <p:cNvPr id="10" name="TextBox 9"/>
          <p:cNvSpPr txBox="1"/>
          <p:nvPr/>
        </p:nvSpPr>
        <p:spPr>
          <a:xfrm>
            <a:off x="4811485" y="2971801"/>
            <a:ext cx="6836229" cy="1631216"/>
          </a:xfrm>
          <a:prstGeom prst="rect">
            <a:avLst/>
          </a:prstGeom>
          <a:noFill/>
        </p:spPr>
        <p:txBody>
          <a:bodyPr wrap="square" rtlCol="0">
            <a:spAutoFit/>
          </a:bodyPr>
          <a:lstStyle/>
          <a:p>
            <a:r>
              <a:rPr lang="en-US" sz="2000" dirty="0"/>
              <a:t>“Let your women keep silence in the churches: for it is not permitted unto them to </a:t>
            </a:r>
            <a:r>
              <a:rPr lang="en-US" sz="2000" dirty="0">
                <a:solidFill>
                  <a:srgbClr val="FF0000"/>
                </a:solidFill>
              </a:rPr>
              <a:t>speak</a:t>
            </a:r>
            <a:r>
              <a:rPr lang="en-US" sz="2000" dirty="0"/>
              <a:t>; but </a:t>
            </a:r>
            <a:r>
              <a:rPr lang="en-US" sz="2000" i="1" dirty="0"/>
              <a:t>they are commanded </a:t>
            </a:r>
            <a:r>
              <a:rPr lang="en-US" sz="2000" dirty="0"/>
              <a:t>to be under obedience, as also </a:t>
            </a:r>
            <a:r>
              <a:rPr lang="en-US" sz="2000" dirty="0" err="1"/>
              <a:t>saith</a:t>
            </a:r>
            <a:r>
              <a:rPr lang="en-US" sz="2000" dirty="0"/>
              <a:t> the law.” 1 Corinthians 14:34</a:t>
            </a:r>
          </a:p>
          <a:p>
            <a:endParaRPr lang="en-US" sz="2000" dirty="0"/>
          </a:p>
          <a:p>
            <a:r>
              <a:rPr lang="en-US" sz="2000" dirty="0"/>
              <a:t>JST: </a:t>
            </a:r>
            <a:r>
              <a:rPr lang="en-US" sz="2000" dirty="0">
                <a:solidFill>
                  <a:srgbClr val="FF0000"/>
                </a:solidFill>
              </a:rPr>
              <a:t>rule</a:t>
            </a:r>
          </a:p>
        </p:txBody>
      </p:sp>
      <p:grpSp>
        <p:nvGrpSpPr>
          <p:cNvPr id="5" name="Group 4"/>
          <p:cNvGrpSpPr/>
          <p:nvPr/>
        </p:nvGrpSpPr>
        <p:grpSpPr>
          <a:xfrm>
            <a:off x="3951515" y="5304745"/>
            <a:ext cx="7384596" cy="1411742"/>
            <a:chOff x="3951515" y="5304745"/>
            <a:chExt cx="7384596" cy="1411742"/>
          </a:xfrm>
        </p:grpSpPr>
        <p:sp>
          <p:nvSpPr>
            <p:cNvPr id="3" name="Rectangle 2"/>
            <p:cNvSpPr/>
            <p:nvPr/>
          </p:nvSpPr>
          <p:spPr>
            <a:xfrm>
              <a:off x="3951515" y="5408751"/>
              <a:ext cx="6096000" cy="1200329"/>
            </a:xfrm>
            <a:prstGeom prst="rect">
              <a:avLst/>
            </a:prstGeom>
          </p:spPr>
          <p:txBody>
            <a:bodyPr>
              <a:spAutoFit/>
            </a:bodyPr>
            <a:lstStyle/>
            <a:p>
              <a:r>
                <a:rPr lang="en-US" dirty="0">
                  <a:latin typeface="Open Sans"/>
                </a:rPr>
                <a:t>“Every sister in this Church who has made covenants with the Lord has a divine mandate to help save souls, to lead the women of the world, to strengthen the homes of Zion, and to build the kingdom of God.” (9)</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413" y="5304745"/>
              <a:ext cx="1127698" cy="1411742"/>
            </a:xfrm>
            <a:prstGeom prst="rect">
              <a:avLst/>
            </a:prstGeom>
          </p:spPr>
        </p:pic>
      </p:grpSp>
      <p:grpSp>
        <p:nvGrpSpPr>
          <p:cNvPr id="6" name="Group 5"/>
          <p:cNvGrpSpPr/>
          <p:nvPr/>
        </p:nvGrpSpPr>
        <p:grpSpPr>
          <a:xfrm>
            <a:off x="402772" y="1132115"/>
            <a:ext cx="3276600" cy="5029200"/>
            <a:chOff x="402772" y="1132115"/>
            <a:chExt cx="3276600" cy="5029200"/>
          </a:xfrm>
        </p:grpSpPr>
        <p:grpSp>
          <p:nvGrpSpPr>
            <p:cNvPr id="2" name="Group 16"/>
            <p:cNvGrpSpPr/>
            <p:nvPr/>
          </p:nvGrpSpPr>
          <p:grpSpPr>
            <a:xfrm>
              <a:off x="402772" y="1132115"/>
              <a:ext cx="3276600" cy="5029200"/>
              <a:chOff x="2209800" y="381000"/>
              <a:chExt cx="3276600" cy="5029200"/>
            </a:xfrm>
          </p:grpSpPr>
          <p:sp>
            <p:nvSpPr>
              <p:cNvPr id="18" name="Donut 17"/>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10" name="Picture 2" descr="Image result for women draw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96" y="1404258"/>
              <a:ext cx="2858558" cy="281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75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53343" y="97972"/>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A Bishop</a:t>
            </a:r>
          </a:p>
        </p:txBody>
      </p:sp>
      <p:sp>
        <p:nvSpPr>
          <p:cNvPr id="12" name="TextBox 11"/>
          <p:cNvSpPr txBox="1"/>
          <p:nvPr/>
        </p:nvSpPr>
        <p:spPr>
          <a:xfrm>
            <a:off x="2068286" y="881744"/>
            <a:ext cx="8545286" cy="1323439"/>
          </a:xfrm>
          <a:prstGeom prst="rect">
            <a:avLst/>
          </a:prstGeom>
          <a:noFill/>
        </p:spPr>
        <p:txBody>
          <a:bodyPr wrap="square" rtlCol="0">
            <a:spAutoFit/>
          </a:bodyPr>
          <a:lstStyle/>
          <a:p>
            <a:r>
              <a:rPr lang="en-US" sz="2000" dirty="0"/>
              <a:t>The title “bishop” is derived from the Greek word </a:t>
            </a:r>
            <a:r>
              <a:rPr lang="en-US" sz="2000" i="1" dirty="0" err="1"/>
              <a:t>episcopos</a:t>
            </a:r>
            <a:r>
              <a:rPr lang="en-US" sz="2000" i="1" dirty="0"/>
              <a:t>—epi,</a:t>
            </a:r>
            <a:r>
              <a:rPr lang="en-US" sz="2000" dirty="0"/>
              <a:t> which means “over” (as in the </a:t>
            </a:r>
            <a:r>
              <a:rPr lang="en-US" sz="2000" i="1" dirty="0"/>
              <a:t>epi</a:t>
            </a:r>
            <a:r>
              <a:rPr lang="en-US" sz="2000" dirty="0"/>
              <a:t>center of an earthquake, or the spot over which the quake centers), and </a:t>
            </a:r>
            <a:r>
              <a:rPr lang="en-US" sz="2000" i="1" dirty="0" err="1"/>
              <a:t>scopos</a:t>
            </a:r>
            <a:r>
              <a:rPr lang="en-US" sz="2000" i="1" dirty="0"/>
              <a:t>,</a:t>
            </a:r>
            <a:r>
              <a:rPr lang="en-US" sz="2000" dirty="0"/>
              <a:t> meaning “look” or “watch.” Therefore, an </a:t>
            </a:r>
            <a:r>
              <a:rPr lang="en-US" sz="2000" i="1" dirty="0" err="1"/>
              <a:t>episcopos</a:t>
            </a:r>
            <a:r>
              <a:rPr lang="en-US" sz="2000" i="1" dirty="0"/>
              <a:t>,</a:t>
            </a:r>
            <a:r>
              <a:rPr lang="en-US" sz="2000" dirty="0"/>
              <a:t> or bishop, is one who watches over the flock as an overseer or supervisor</a:t>
            </a:r>
          </a:p>
        </p:txBody>
      </p:sp>
      <p:sp>
        <p:nvSpPr>
          <p:cNvPr id="15" name="TextBox 14"/>
          <p:cNvSpPr txBox="1"/>
          <p:nvPr/>
        </p:nvSpPr>
        <p:spPr>
          <a:xfrm>
            <a:off x="0" y="6488668"/>
            <a:ext cx="2209800" cy="369332"/>
          </a:xfrm>
          <a:prstGeom prst="rect">
            <a:avLst/>
          </a:prstGeom>
          <a:noFill/>
        </p:spPr>
        <p:txBody>
          <a:bodyPr wrap="square" rtlCol="0">
            <a:spAutoFit/>
          </a:bodyPr>
          <a:lstStyle/>
          <a:p>
            <a:r>
              <a:rPr lang="en-US" dirty="0"/>
              <a:t>1 Timothy 3:1-3</a:t>
            </a:r>
          </a:p>
        </p:txBody>
      </p:sp>
      <p:sp>
        <p:nvSpPr>
          <p:cNvPr id="16" name="TextBox 15"/>
          <p:cNvSpPr txBox="1"/>
          <p:nvPr/>
        </p:nvSpPr>
        <p:spPr>
          <a:xfrm>
            <a:off x="5867400" y="3429001"/>
            <a:ext cx="4495800" cy="3046988"/>
          </a:xfrm>
          <a:prstGeom prst="rect">
            <a:avLst/>
          </a:prstGeom>
          <a:noFill/>
        </p:spPr>
        <p:txBody>
          <a:bodyPr wrap="square" rtlCol="0">
            <a:spAutoFit/>
          </a:bodyPr>
          <a:lstStyle/>
          <a:p>
            <a:r>
              <a:rPr lang="en-US" sz="2400" dirty="0"/>
              <a:t>“You must be men of integrity. You must stand as examples to the congregations over which you preside. You must stand on higher ground so that you can lift others. You must be absolutely honest, for you handle the funds of the Lord. …(5)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8989" y="4709432"/>
            <a:ext cx="1543050" cy="1924050"/>
          </a:xfrm>
          <a:prstGeom prst="rect">
            <a:avLst/>
          </a:prstGeom>
        </p:spPr>
      </p:pic>
      <p:sp>
        <p:nvSpPr>
          <p:cNvPr id="4" name="AutoShape 2" descr="Image result for bishop ld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905000" y="2209800"/>
            <a:ext cx="3669288" cy="4525089"/>
            <a:chOff x="1905000" y="2209800"/>
            <a:chExt cx="3669288" cy="4525089"/>
          </a:xfrm>
        </p:grpSpPr>
        <p:grpSp>
          <p:nvGrpSpPr>
            <p:cNvPr id="2" name="Group 11"/>
            <p:cNvGrpSpPr/>
            <p:nvPr/>
          </p:nvGrpSpPr>
          <p:grpSpPr>
            <a:xfrm>
              <a:off x="1905000" y="2209800"/>
              <a:ext cx="3669288" cy="4346540"/>
              <a:chOff x="3810000" y="1749460"/>
              <a:chExt cx="3669288" cy="4346540"/>
            </a:xfrm>
          </p:grpSpPr>
          <p:sp>
            <p:nvSpPr>
              <p:cNvPr id="10" name="Donut 9"/>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532" name="Picture 4" descr="Image result for bishop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185" y="3410631"/>
              <a:ext cx="2730273" cy="30737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92830" y="6488668"/>
              <a:ext cx="2209800" cy="246221"/>
            </a:xfrm>
            <a:prstGeom prst="rect">
              <a:avLst/>
            </a:prstGeom>
            <a:noFill/>
          </p:spPr>
          <p:txBody>
            <a:bodyPr wrap="square" rtlCol="0">
              <a:spAutoFit/>
            </a:bodyPr>
            <a:lstStyle/>
            <a:p>
              <a:pPr fontAlgn="base"/>
              <a:r>
                <a:rPr lang="en-US" sz="1000" dirty="0"/>
                <a:t>Bishop </a:t>
              </a:r>
              <a:r>
                <a:rPr lang="en-US" sz="1000" dirty="0" err="1"/>
                <a:t>Gérald</a:t>
              </a:r>
              <a:r>
                <a:rPr lang="en-US" sz="1000" dirty="0"/>
                <a:t> </a:t>
              </a:r>
              <a:r>
                <a:rPr lang="en-US" sz="1000" dirty="0" err="1"/>
                <a:t>Caussé</a:t>
              </a:r>
              <a:endParaRPr lang="en-US" sz="1000" dirty="0"/>
            </a:p>
          </p:txBody>
        </p:sp>
      </p:grpSp>
    </p:spTree>
    <p:extLst>
      <p:ext uri="{BB962C8B-B14F-4D97-AF65-F5344CB8AC3E}">
        <p14:creationId xmlns:p14="http://schemas.microsoft.com/office/powerpoint/2010/main" val="31060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6000" y="87086"/>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“Filthy Lucre”</a:t>
            </a:r>
          </a:p>
        </p:txBody>
      </p:sp>
      <p:sp>
        <p:nvSpPr>
          <p:cNvPr id="15" name="TextBox 14"/>
          <p:cNvSpPr txBox="1"/>
          <p:nvPr/>
        </p:nvSpPr>
        <p:spPr>
          <a:xfrm>
            <a:off x="76200" y="6488668"/>
            <a:ext cx="5562600" cy="369332"/>
          </a:xfrm>
          <a:prstGeom prst="rect">
            <a:avLst/>
          </a:prstGeom>
          <a:noFill/>
        </p:spPr>
        <p:txBody>
          <a:bodyPr wrap="square" rtlCol="0">
            <a:spAutoFit/>
          </a:bodyPr>
          <a:lstStyle/>
          <a:p>
            <a:r>
              <a:rPr lang="en-US" dirty="0"/>
              <a:t>1 Timothy 3:3</a:t>
            </a:r>
          </a:p>
        </p:txBody>
      </p:sp>
      <p:sp>
        <p:nvSpPr>
          <p:cNvPr id="16" name="TextBox 15"/>
          <p:cNvSpPr txBox="1"/>
          <p:nvPr/>
        </p:nvSpPr>
        <p:spPr>
          <a:xfrm>
            <a:off x="1099457" y="1077687"/>
            <a:ext cx="5257800" cy="1569660"/>
          </a:xfrm>
          <a:prstGeom prst="rect">
            <a:avLst/>
          </a:prstGeom>
          <a:noFill/>
        </p:spPr>
        <p:txBody>
          <a:bodyPr wrap="square" rtlCol="0">
            <a:spAutoFit/>
          </a:bodyPr>
          <a:lstStyle/>
          <a:p>
            <a:r>
              <a:rPr lang="en-US" sz="2400" dirty="0"/>
              <a:t>Filthy lucre is blood money; that which is obtained through theft and robbery. It is that obtained through gambling or the operation of gambling establishments. </a:t>
            </a:r>
          </a:p>
        </p:txBody>
      </p:sp>
      <p:sp>
        <p:nvSpPr>
          <p:cNvPr id="17" name="TextBox 16"/>
          <p:cNvSpPr txBox="1"/>
          <p:nvPr/>
        </p:nvSpPr>
        <p:spPr>
          <a:xfrm>
            <a:off x="4278087" y="3429000"/>
            <a:ext cx="4495800" cy="1569660"/>
          </a:xfrm>
          <a:prstGeom prst="rect">
            <a:avLst/>
          </a:prstGeom>
          <a:noFill/>
        </p:spPr>
        <p:txBody>
          <a:bodyPr wrap="square" rtlCol="0">
            <a:spAutoFit/>
          </a:bodyPr>
          <a:lstStyle/>
          <a:p>
            <a:r>
              <a:rPr lang="en-US" sz="2400" dirty="0"/>
              <a:t>Filthy Lucre is that had through sin or sinful operations and that which comes from the handling of liquor, beer, narcotics</a:t>
            </a:r>
          </a:p>
        </p:txBody>
      </p:sp>
      <p:sp>
        <p:nvSpPr>
          <p:cNvPr id="18" name="TextBox 17"/>
          <p:cNvSpPr txBox="1"/>
          <p:nvPr/>
        </p:nvSpPr>
        <p:spPr>
          <a:xfrm>
            <a:off x="4615543" y="5388430"/>
            <a:ext cx="4495800" cy="1200329"/>
          </a:xfrm>
          <a:prstGeom prst="rect">
            <a:avLst/>
          </a:prstGeom>
          <a:noFill/>
        </p:spPr>
        <p:txBody>
          <a:bodyPr wrap="square" rtlCol="0">
            <a:spAutoFit/>
          </a:bodyPr>
          <a:lstStyle/>
          <a:p>
            <a:r>
              <a:rPr lang="en-US" sz="2400" dirty="0"/>
              <a:t>Filthy Lucre is also money that comes from bribery, and from exploitation.</a:t>
            </a:r>
          </a:p>
        </p:txBody>
      </p:sp>
      <p:pic>
        <p:nvPicPr>
          <p:cNvPr id="21506" name="Picture 2" descr="Image result for gambling t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256" y="1089933"/>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beer bottle abstract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0894" y="2764971"/>
            <a:ext cx="2663697" cy="338545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bribery mone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78" t="2999"/>
          <a:stretch/>
        </p:blipFill>
        <p:spPr bwMode="auto">
          <a:xfrm>
            <a:off x="9024256" y="4180113"/>
            <a:ext cx="2726417" cy="246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3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500"/>
                                        <p:tgtEl>
                                          <p:spTgt spid="2150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ppt_x</p:attrName>
                                        </p:attrNameLst>
                                      </p:cBhvr>
                                      <p:tavLst>
                                        <p:tav tm="0">
                                          <p:val>
                                            <p:strVal val="#ppt_x-.2"/>
                                          </p:val>
                                        </p:tav>
                                        <p:tav tm="100000">
                                          <p:val>
                                            <p:strVal val="#ppt_x"/>
                                          </p:val>
                                        </p:tav>
                                      </p:tavLst>
                                    </p:anim>
                                    <p:anim calcmode="lin" valueType="num">
                                      <p:cBhvr>
                                        <p:cTn id="1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fade">
                                      <p:cBhvr>
                                        <p:cTn id="22" dur="500"/>
                                        <p:tgtEl>
                                          <p:spTgt spid="21508"/>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ppt_x</p:attrName>
                                        </p:attrNameLst>
                                      </p:cBhvr>
                                      <p:tavLst>
                                        <p:tav tm="0">
                                          <p:val>
                                            <p:strVal val="#ppt_x-.2"/>
                                          </p:val>
                                        </p:tav>
                                        <p:tav tm="100000">
                                          <p:val>
                                            <p:strVal val="#ppt_x"/>
                                          </p:val>
                                        </p:tav>
                                      </p:tavLst>
                                    </p:anim>
                                    <p:anim calcmode="lin" valueType="num">
                                      <p:cBhvr>
                                        <p:cTn id="2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611086" y="892629"/>
            <a:ext cx="6640286" cy="4524315"/>
          </a:xfrm>
          <a:prstGeom prst="rect">
            <a:avLst/>
          </a:prstGeom>
          <a:noFill/>
        </p:spPr>
        <p:txBody>
          <a:bodyPr wrap="square" rtlCol="0">
            <a:spAutoFit/>
          </a:bodyPr>
          <a:lstStyle/>
          <a:p>
            <a:r>
              <a:rPr lang="en-US" sz="2400" dirty="0"/>
              <a:t>“Compromise money is filthy, graft money is unclean, profits and commissions derived from the sale of worthless stocks are contaminated as is money derived from other deceptions, excessive charges, oppression to the poor and compensation which is not fully earned. </a:t>
            </a:r>
          </a:p>
          <a:p>
            <a:endParaRPr lang="en-US" sz="2400" dirty="0"/>
          </a:p>
          <a:p>
            <a:r>
              <a:rPr lang="en-US" sz="2400" dirty="0"/>
              <a:t>I feel strongly that men who accept wages or salary and do not give commensurate time, energy, devotion, and service are receiving money that is not clean. Certainly those who deal in the forbidden are recipients of filthy lucre.” (10)</a:t>
            </a:r>
          </a:p>
        </p:txBody>
      </p:sp>
      <p:pic>
        <p:nvPicPr>
          <p:cNvPr id="20482" name="Picture 2" descr="Image result for president spencer w. kim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954" y="1479777"/>
            <a:ext cx="2458100" cy="326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1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tan background">
            <a:extLst>
              <a:ext uri="{FF2B5EF4-FFF2-40B4-BE49-F238E27FC236}">
                <a16:creationId xmlns:a16="http://schemas.microsoft.com/office/drawing/2014/main" id="{11DC742B-14AF-4E5C-8F9E-E1685438CC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D132A6-623B-4FDA-84E7-4123AF7D6AF4}"/>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Men</a:t>
            </a:r>
          </a:p>
        </p:txBody>
      </p:sp>
      <p:sp>
        <p:nvSpPr>
          <p:cNvPr id="3" name="TextBox 2">
            <a:extLst>
              <a:ext uri="{FF2B5EF4-FFF2-40B4-BE49-F238E27FC236}">
                <a16:creationId xmlns:a16="http://schemas.microsoft.com/office/drawing/2014/main" id="{18E8FD58-5BAD-4F11-B6D0-6B0BF2D6E3A6}"/>
              </a:ext>
            </a:extLst>
          </p:cNvPr>
          <p:cNvSpPr txBox="1"/>
          <p:nvPr/>
        </p:nvSpPr>
        <p:spPr>
          <a:xfrm>
            <a:off x="315685" y="805544"/>
            <a:ext cx="11517085" cy="461665"/>
          </a:xfrm>
          <a:prstGeom prst="rect">
            <a:avLst/>
          </a:prstGeom>
          <a:noFill/>
        </p:spPr>
        <p:txBody>
          <a:bodyPr wrap="square" rtlCol="0">
            <a:spAutoFit/>
          </a:bodyPr>
          <a:lstStyle/>
          <a:p>
            <a:r>
              <a:rPr lang="en-US" sz="2400" dirty="0"/>
              <a:t>“One that </a:t>
            </a:r>
            <a:r>
              <a:rPr lang="en-US" sz="2400" dirty="0" err="1"/>
              <a:t>ruleth</a:t>
            </a:r>
            <a:r>
              <a:rPr lang="en-US" sz="2400" dirty="0"/>
              <a:t> </a:t>
            </a:r>
            <a:r>
              <a:rPr lang="en-US" sz="2400" dirty="0">
                <a:effectLst>
                  <a:glow rad="101600">
                    <a:schemeClr val="accent2">
                      <a:satMod val="175000"/>
                      <a:alpha val="40000"/>
                    </a:schemeClr>
                  </a:glow>
                </a:effectLst>
              </a:rPr>
              <a:t>well</a:t>
            </a:r>
            <a:r>
              <a:rPr lang="en-US" sz="2400" dirty="0"/>
              <a:t> his own house, having his children in subjection with all gravity;”</a:t>
            </a:r>
          </a:p>
        </p:txBody>
      </p:sp>
      <p:sp>
        <p:nvSpPr>
          <p:cNvPr id="4" name="TextBox 3">
            <a:extLst>
              <a:ext uri="{FF2B5EF4-FFF2-40B4-BE49-F238E27FC236}">
                <a16:creationId xmlns:a16="http://schemas.microsoft.com/office/drawing/2014/main" id="{E940605B-285C-481C-8317-2626E6600FB0}"/>
              </a:ext>
            </a:extLst>
          </p:cNvPr>
          <p:cNvSpPr txBox="1"/>
          <p:nvPr/>
        </p:nvSpPr>
        <p:spPr>
          <a:xfrm>
            <a:off x="1883229" y="1273629"/>
            <a:ext cx="7402285" cy="830997"/>
          </a:xfrm>
          <a:prstGeom prst="rect">
            <a:avLst/>
          </a:prstGeom>
          <a:noFill/>
        </p:spPr>
        <p:txBody>
          <a:bodyPr wrap="square" rtlCol="0">
            <a:spAutoFit/>
          </a:bodyPr>
          <a:lstStyle/>
          <a:p>
            <a:r>
              <a:rPr lang="en-US" sz="2400" dirty="0"/>
              <a:t>“(For if a man know not how to rule his own house, how shall he take care of the church of God?”</a:t>
            </a:r>
          </a:p>
        </p:txBody>
      </p:sp>
      <p:grpSp>
        <p:nvGrpSpPr>
          <p:cNvPr id="5" name="Group 4">
            <a:extLst>
              <a:ext uri="{FF2B5EF4-FFF2-40B4-BE49-F238E27FC236}">
                <a16:creationId xmlns:a16="http://schemas.microsoft.com/office/drawing/2014/main" id="{D7DBE9BF-1057-4944-B762-4EB11649D9CE}"/>
              </a:ext>
            </a:extLst>
          </p:cNvPr>
          <p:cNvGrpSpPr/>
          <p:nvPr/>
        </p:nvGrpSpPr>
        <p:grpSpPr>
          <a:xfrm>
            <a:off x="152400" y="2133599"/>
            <a:ext cx="3669288" cy="4346540"/>
            <a:chOff x="1905000" y="2209800"/>
            <a:chExt cx="3669288" cy="4346540"/>
          </a:xfrm>
        </p:grpSpPr>
        <p:grpSp>
          <p:nvGrpSpPr>
            <p:cNvPr id="6" name="Group 11">
              <a:extLst>
                <a:ext uri="{FF2B5EF4-FFF2-40B4-BE49-F238E27FC236}">
                  <a16:creationId xmlns:a16="http://schemas.microsoft.com/office/drawing/2014/main" id="{F2FC7B1C-7047-4DA9-875F-C875408A9384}"/>
                </a:ext>
              </a:extLst>
            </p:cNvPr>
            <p:cNvGrpSpPr/>
            <p:nvPr/>
          </p:nvGrpSpPr>
          <p:grpSpPr>
            <a:xfrm>
              <a:off x="1905000" y="2209800"/>
              <a:ext cx="3669288" cy="4346540"/>
              <a:chOff x="3810000" y="1749460"/>
              <a:chExt cx="3669288" cy="4346540"/>
            </a:xfrm>
          </p:grpSpPr>
          <p:sp>
            <p:nvSpPr>
              <p:cNvPr id="8" name="Donut 9">
                <a:extLst>
                  <a:ext uri="{FF2B5EF4-FFF2-40B4-BE49-F238E27FC236}">
                    <a16:creationId xmlns:a16="http://schemas.microsoft.com/office/drawing/2014/main" id="{FA1A4867-FF79-4860-9B0A-C4968F8CCD23}"/>
                  </a:ext>
                </a:extLst>
              </p:cNvPr>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10">
                <a:extLst>
                  <a:ext uri="{FF2B5EF4-FFF2-40B4-BE49-F238E27FC236}">
                    <a16:creationId xmlns:a16="http://schemas.microsoft.com/office/drawing/2014/main" id="{52F6548E-5A41-46F1-BF56-33F82FEBF6D8}"/>
                  </a:ext>
                </a:extLst>
              </p:cNvPr>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Image result for mans eyes">
              <a:extLst>
                <a:ext uri="{FF2B5EF4-FFF2-40B4-BE49-F238E27FC236}">
                  <a16:creationId xmlns:a16="http://schemas.microsoft.com/office/drawing/2014/main" id="{27A40EC6-3EBA-48E9-8D57-B6F801C26E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26"/>
            <a:stretch/>
          </p:blipFill>
          <p:spPr bwMode="auto">
            <a:xfrm>
              <a:off x="1937656" y="3516087"/>
              <a:ext cx="3201623" cy="27431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37CBB678-697C-4ED5-A510-222F080CF9E0}"/>
              </a:ext>
            </a:extLst>
          </p:cNvPr>
          <p:cNvSpPr/>
          <p:nvPr/>
        </p:nvSpPr>
        <p:spPr>
          <a:xfrm>
            <a:off x="4343400" y="2109044"/>
            <a:ext cx="7217229" cy="4524315"/>
          </a:xfrm>
          <a:prstGeom prst="rect">
            <a:avLst/>
          </a:prstGeom>
        </p:spPr>
        <p:txBody>
          <a:bodyPr wrap="square">
            <a:spAutoFit/>
          </a:bodyPr>
          <a:lstStyle/>
          <a:p>
            <a:r>
              <a:rPr lang="en-US" dirty="0"/>
              <a:t>With a knowledge of the plan of salvation as a foundation, a man who holds the priesthood looks upon marriage as a sacred privilege and obligation…</a:t>
            </a:r>
          </a:p>
          <a:p>
            <a:endParaRPr lang="en-US" b="0" i="0" dirty="0">
              <a:effectLst/>
            </a:endParaRPr>
          </a:p>
          <a:p>
            <a:r>
              <a:rPr lang="en-US" dirty="0"/>
              <a:t>A man who holds the priesthood has reverence for motherhood…</a:t>
            </a:r>
          </a:p>
          <a:p>
            <a:endParaRPr lang="en-US" b="0" i="0" dirty="0">
              <a:effectLst/>
            </a:endParaRPr>
          </a:p>
          <a:p>
            <a:r>
              <a:rPr lang="en-US" dirty="0"/>
              <a:t>Honor your wife’s unique and divinely appointed role as a mother in Israel and her special capacity to bear and nurture children. </a:t>
            </a:r>
          </a:p>
          <a:p>
            <a:endParaRPr lang="en-US" b="0" i="0" dirty="0">
              <a:effectLst/>
            </a:endParaRPr>
          </a:p>
          <a:p>
            <a:r>
              <a:rPr lang="en-US" dirty="0"/>
              <a:t>You share, as a loving partner, the care of the children. Help her to manage and keep up your home. Help teach, train, and discipline your children.</a:t>
            </a:r>
          </a:p>
          <a:p>
            <a:endParaRPr lang="en-US" b="0" i="0" dirty="0">
              <a:effectLst/>
            </a:endParaRPr>
          </a:p>
          <a:p>
            <a:r>
              <a:rPr lang="en-US" dirty="0"/>
              <a:t>A man who holds the priesthood regards the family as ordained of God. Your leadership of the family is your most important and sacred responsibility. The family is the most important unit in time and in eternity and, as such, transcends every other interest in life. (11)</a:t>
            </a:r>
            <a:endParaRPr lang="en-US" b="0" i="0" dirty="0">
              <a:effectLst/>
            </a:endParaRPr>
          </a:p>
        </p:txBody>
      </p:sp>
      <p:sp>
        <p:nvSpPr>
          <p:cNvPr id="11" name="TextBox 10">
            <a:extLst>
              <a:ext uri="{FF2B5EF4-FFF2-40B4-BE49-F238E27FC236}">
                <a16:creationId xmlns:a16="http://schemas.microsoft.com/office/drawing/2014/main" id="{37682BF2-9E67-48D1-8EDD-6A068514E18C}"/>
              </a:ext>
            </a:extLst>
          </p:cNvPr>
          <p:cNvSpPr txBox="1"/>
          <p:nvPr/>
        </p:nvSpPr>
        <p:spPr>
          <a:xfrm>
            <a:off x="76200" y="6488668"/>
            <a:ext cx="5562600" cy="369332"/>
          </a:xfrm>
          <a:prstGeom prst="rect">
            <a:avLst/>
          </a:prstGeom>
          <a:noFill/>
        </p:spPr>
        <p:txBody>
          <a:bodyPr wrap="square" rtlCol="0">
            <a:spAutoFit/>
          </a:bodyPr>
          <a:lstStyle/>
          <a:p>
            <a:r>
              <a:rPr lang="en-US" dirty="0"/>
              <a:t>1 Timothy 3:3</a:t>
            </a:r>
          </a:p>
        </p:txBody>
      </p:sp>
      <p:pic>
        <p:nvPicPr>
          <p:cNvPr id="12" name="Picture 11">
            <a:extLst>
              <a:ext uri="{FF2B5EF4-FFF2-40B4-BE49-F238E27FC236}">
                <a16:creationId xmlns:a16="http://schemas.microsoft.com/office/drawing/2014/main" id="{99019246-0C57-47CF-9A3B-F4AEDF1F3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5505" y="121725"/>
            <a:ext cx="1186789" cy="1543790"/>
          </a:xfrm>
          <a:prstGeom prst="rect">
            <a:avLst/>
          </a:prstGeom>
        </p:spPr>
      </p:pic>
    </p:spTree>
    <p:extLst>
      <p:ext uri="{BB962C8B-B14F-4D97-AF65-F5344CB8AC3E}">
        <p14:creationId xmlns:p14="http://schemas.microsoft.com/office/powerpoint/2010/main" val="19261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Pastoral Epistles</a:t>
            </a:r>
          </a:p>
        </p:txBody>
      </p:sp>
      <p:sp>
        <p:nvSpPr>
          <p:cNvPr id="79" name="TextBox 78"/>
          <p:cNvSpPr txBox="1"/>
          <p:nvPr/>
        </p:nvSpPr>
        <p:spPr>
          <a:xfrm>
            <a:off x="624688" y="2109457"/>
            <a:ext cx="4146487" cy="1200329"/>
          </a:xfrm>
          <a:prstGeom prst="rect">
            <a:avLst/>
          </a:prstGeom>
          <a:noFill/>
        </p:spPr>
        <p:txBody>
          <a:bodyPr wrap="square" rtlCol="0">
            <a:spAutoFit/>
          </a:bodyPr>
          <a:lstStyle/>
          <a:p>
            <a:r>
              <a:rPr lang="en-US" dirty="0"/>
              <a:t>The books of 1 Timothy, 2 Timothy, and Titus are known as the pastoral Epistles because they contain instruction to help leaders regulate the Church.</a:t>
            </a:r>
          </a:p>
        </p:txBody>
      </p:sp>
      <p:sp>
        <p:nvSpPr>
          <p:cNvPr id="3" name="Rectangle 2"/>
          <p:cNvSpPr/>
          <p:nvPr/>
        </p:nvSpPr>
        <p:spPr>
          <a:xfrm>
            <a:off x="2453489" y="782753"/>
            <a:ext cx="8084745" cy="923330"/>
          </a:xfrm>
          <a:prstGeom prst="rect">
            <a:avLst/>
          </a:prstGeom>
        </p:spPr>
        <p:txBody>
          <a:bodyPr wrap="square">
            <a:spAutoFit/>
          </a:bodyPr>
          <a:lstStyle/>
          <a:p>
            <a:r>
              <a:rPr lang="en-US" dirty="0">
                <a:latin typeface="Open Sans"/>
              </a:rPr>
              <a:t>Before writing this epistle, Paul had been released from his two-year imprisonment (house arrest) in Rome and was likely traveling widely, visiting regions where he had previously established branches of the Church</a:t>
            </a:r>
            <a:endParaRPr lang="en-US" dirty="0"/>
          </a:p>
        </p:txBody>
      </p:sp>
      <p:grpSp>
        <p:nvGrpSpPr>
          <p:cNvPr id="53" name="Group 52"/>
          <p:cNvGrpSpPr/>
          <p:nvPr/>
        </p:nvGrpSpPr>
        <p:grpSpPr>
          <a:xfrm>
            <a:off x="4959790" y="2507809"/>
            <a:ext cx="7232210" cy="4001632"/>
            <a:chOff x="588475" y="570368"/>
            <a:chExt cx="7232210" cy="4001632"/>
          </a:xfrm>
        </p:grpSpPr>
        <p:sp>
          <p:nvSpPr>
            <p:cNvPr id="54" name="Rectangle 53"/>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1"/>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2"/>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3"/>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4"/>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6"/>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7"/>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0"/>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11"/>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12"/>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ame 64"/>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extBox 65"/>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67" name="TextBox 66"/>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68" name="TextBox 67"/>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69" name="Group 68"/>
            <p:cNvGrpSpPr/>
            <p:nvPr/>
          </p:nvGrpSpPr>
          <p:grpSpPr>
            <a:xfrm>
              <a:off x="696146" y="884113"/>
              <a:ext cx="607553" cy="341122"/>
              <a:chOff x="2515892" y="1363947"/>
              <a:chExt cx="607553" cy="341122"/>
            </a:xfrm>
          </p:grpSpPr>
          <p:sp>
            <p:nvSpPr>
              <p:cNvPr id="104" name="TextBox 103"/>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105" name="5-Point Star 20"/>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71" name="TextBox 70"/>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72" name="TextBox 71"/>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73" name="TextBox 72"/>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74" name="TextBox 73"/>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75" name="TextBox 74"/>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76" name="TextBox 75"/>
            <p:cNvSpPr txBox="1"/>
            <p:nvPr/>
          </p:nvSpPr>
          <p:spPr>
            <a:xfrm>
              <a:off x="3826600" y="3002732"/>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77" name="TextBox 76"/>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78" name="Group 77"/>
            <p:cNvGrpSpPr/>
            <p:nvPr/>
          </p:nvGrpSpPr>
          <p:grpSpPr>
            <a:xfrm>
              <a:off x="6715191" y="3852140"/>
              <a:ext cx="717704" cy="286802"/>
              <a:chOff x="2523556" y="1418267"/>
              <a:chExt cx="607553" cy="286802"/>
            </a:xfrm>
          </p:grpSpPr>
          <p:sp>
            <p:nvSpPr>
              <p:cNvPr id="102" name="TextBox 101"/>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103" name="5-Point Star 32"/>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80" name="Freeform 21"/>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82" name="5-Point Star 35"/>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3" name="Group 82"/>
            <p:cNvGrpSpPr/>
            <p:nvPr/>
          </p:nvGrpSpPr>
          <p:grpSpPr>
            <a:xfrm>
              <a:off x="4433718" y="2077662"/>
              <a:ext cx="916880" cy="341122"/>
              <a:chOff x="2515892" y="1363947"/>
              <a:chExt cx="916880" cy="341122"/>
            </a:xfrm>
          </p:grpSpPr>
          <p:sp>
            <p:nvSpPr>
              <p:cNvPr id="84" name="TextBox 83"/>
              <p:cNvSpPr txBox="1"/>
              <p:nvPr/>
            </p:nvSpPr>
            <p:spPr>
              <a:xfrm>
                <a:off x="2515892" y="1363947"/>
                <a:ext cx="916880" cy="276999"/>
              </a:xfrm>
              <a:prstGeom prst="rect">
                <a:avLst/>
              </a:prstGeom>
              <a:noFill/>
            </p:spPr>
            <p:txBody>
              <a:bodyPr wrap="square" rtlCol="0">
                <a:spAutoFit/>
              </a:bodyPr>
              <a:lstStyle/>
              <a:p>
                <a:r>
                  <a:rPr lang="en-US" sz="1200" dirty="0"/>
                  <a:t>Ephesus</a:t>
                </a:r>
              </a:p>
            </p:txBody>
          </p:sp>
          <p:sp>
            <p:nvSpPr>
              <p:cNvPr id="85" name="5-Point Star 38"/>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p:cNvSpPr/>
          <p:nvPr/>
        </p:nvSpPr>
        <p:spPr>
          <a:xfrm>
            <a:off x="1602464" y="4617763"/>
            <a:ext cx="2779414" cy="1477328"/>
          </a:xfrm>
          <a:prstGeom prst="rect">
            <a:avLst/>
          </a:prstGeom>
        </p:spPr>
        <p:txBody>
          <a:bodyPr wrap="square">
            <a:spAutoFit/>
          </a:bodyPr>
          <a:lstStyle/>
          <a:p>
            <a:r>
              <a:rPr lang="en-US" dirty="0">
                <a:latin typeface="Open Sans"/>
              </a:rPr>
              <a:t>Paul wrote this epistle to Timothy, who had served with Paul during his second missionary journey. </a:t>
            </a:r>
            <a:endParaRPr lang="en-US" dirty="0"/>
          </a:p>
        </p:txBody>
      </p:sp>
      <p:sp>
        <p:nvSpPr>
          <p:cNvPr id="6" name="Rectangle 5"/>
          <p:cNvSpPr/>
          <p:nvPr/>
        </p:nvSpPr>
        <p:spPr>
          <a:xfrm>
            <a:off x="6096000" y="6488668"/>
            <a:ext cx="6096000" cy="369332"/>
          </a:xfrm>
          <a:prstGeom prst="rect">
            <a:avLst/>
          </a:prstGeom>
        </p:spPr>
        <p:txBody>
          <a:bodyPr>
            <a:spAutoFit/>
          </a:bodyPr>
          <a:lstStyle/>
          <a:p>
            <a:pPr algn="r"/>
            <a:r>
              <a:rPr lang="en-US" dirty="0"/>
              <a:t>(1)</a:t>
            </a:r>
          </a:p>
        </p:txBody>
      </p:sp>
      <p:grpSp>
        <p:nvGrpSpPr>
          <p:cNvPr id="106" name="Group 281"/>
          <p:cNvGrpSpPr/>
          <p:nvPr/>
        </p:nvGrpSpPr>
        <p:grpSpPr>
          <a:xfrm>
            <a:off x="256516" y="4243812"/>
            <a:ext cx="1031837" cy="2291907"/>
            <a:chOff x="2013412" y="762000"/>
            <a:chExt cx="2482388" cy="4875375"/>
          </a:xfrm>
        </p:grpSpPr>
        <p:sp>
          <p:nvSpPr>
            <p:cNvPr id="107" name="Oval 106"/>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 Diagonal Corner Rectangle 253"/>
            <p:cNvSpPr/>
            <p:nvPr/>
          </p:nvSpPr>
          <p:spPr>
            <a:xfrm rot="16200000">
              <a:off x="2438400" y="1066800"/>
              <a:ext cx="1752600" cy="1600200"/>
            </a:xfrm>
            <a:prstGeom prst="round2DiagRect">
              <a:avLst>
                <a:gd name="adj1" fmla="val 16667"/>
                <a:gd name="adj2" fmla="val 2004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2901859">
              <a:off x="2124008" y="3408792"/>
              <a:ext cx="442542" cy="66373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20226769">
              <a:off x="4068808" y="3446251"/>
              <a:ext cx="426992" cy="53170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2601367" y="1042638"/>
              <a:ext cx="1352140" cy="184066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57"/>
            <p:cNvGrpSpPr/>
            <p:nvPr/>
          </p:nvGrpSpPr>
          <p:grpSpPr>
            <a:xfrm>
              <a:off x="2590800" y="3733800"/>
              <a:ext cx="1524000" cy="506039"/>
              <a:chOff x="6096000" y="1376597"/>
              <a:chExt cx="3810000" cy="1867525"/>
            </a:xfrm>
          </p:grpSpPr>
          <p:grpSp>
            <p:nvGrpSpPr>
              <p:cNvPr id="168" name="Group 34"/>
              <p:cNvGrpSpPr/>
              <p:nvPr/>
            </p:nvGrpSpPr>
            <p:grpSpPr>
              <a:xfrm>
                <a:off x="6096000" y="1447800"/>
                <a:ext cx="3810000" cy="1752600"/>
                <a:chOff x="4800600" y="183630"/>
                <a:chExt cx="5791200" cy="1311639"/>
              </a:xfrm>
            </p:grpSpPr>
            <p:grpSp>
              <p:nvGrpSpPr>
                <p:cNvPr id="179" name="Group 28"/>
                <p:cNvGrpSpPr/>
                <p:nvPr/>
              </p:nvGrpSpPr>
              <p:grpSpPr>
                <a:xfrm>
                  <a:off x="4800600" y="184879"/>
                  <a:ext cx="2895600" cy="1295400"/>
                  <a:chOff x="4800600" y="184879"/>
                  <a:chExt cx="2895600" cy="1295400"/>
                </a:xfrm>
              </p:grpSpPr>
              <p:sp>
                <p:nvSpPr>
                  <p:cNvPr id="185" name="Flowchart: Decision 184"/>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Decision 185"/>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4-Point Star 305"/>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29"/>
                <p:cNvGrpSpPr/>
                <p:nvPr/>
              </p:nvGrpSpPr>
              <p:grpSpPr>
                <a:xfrm>
                  <a:off x="7696200" y="183630"/>
                  <a:ext cx="2895600" cy="1295400"/>
                  <a:chOff x="4800600" y="184879"/>
                  <a:chExt cx="2895600" cy="1295400"/>
                </a:xfrm>
              </p:grpSpPr>
              <p:sp>
                <p:nvSpPr>
                  <p:cNvPr id="182" name="Flowchart: Decision 181"/>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Decision 182"/>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4-Point Star 302"/>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4-Point Star 299"/>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Oval 168"/>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Flowchart: Delay 138"/>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58"/>
            <p:cNvGrpSpPr/>
            <p:nvPr/>
          </p:nvGrpSpPr>
          <p:grpSpPr>
            <a:xfrm>
              <a:off x="2514600" y="1066800"/>
              <a:ext cx="1524000" cy="506039"/>
              <a:chOff x="6096000" y="1376597"/>
              <a:chExt cx="3810000" cy="1867525"/>
            </a:xfrm>
          </p:grpSpPr>
          <p:grpSp>
            <p:nvGrpSpPr>
              <p:cNvPr id="144" name="Group 34"/>
              <p:cNvGrpSpPr/>
              <p:nvPr/>
            </p:nvGrpSpPr>
            <p:grpSpPr>
              <a:xfrm>
                <a:off x="6096000" y="1447800"/>
                <a:ext cx="3810000" cy="1752600"/>
                <a:chOff x="4800600" y="183630"/>
                <a:chExt cx="5791200" cy="1311639"/>
              </a:xfrm>
            </p:grpSpPr>
            <p:grpSp>
              <p:nvGrpSpPr>
                <p:cNvPr id="159" name="Group 308"/>
                <p:cNvGrpSpPr/>
                <p:nvPr/>
              </p:nvGrpSpPr>
              <p:grpSpPr>
                <a:xfrm>
                  <a:off x="4800600" y="184879"/>
                  <a:ext cx="2895600" cy="1295400"/>
                  <a:chOff x="4800600" y="184879"/>
                  <a:chExt cx="2895600" cy="1295400"/>
                </a:xfrm>
              </p:grpSpPr>
              <p:sp>
                <p:nvSpPr>
                  <p:cNvPr id="165" name="Flowchart: Decision 164"/>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Decision 165"/>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4-Point Star 285"/>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309"/>
                <p:cNvGrpSpPr/>
                <p:nvPr/>
              </p:nvGrpSpPr>
              <p:grpSpPr>
                <a:xfrm>
                  <a:off x="7696200" y="183630"/>
                  <a:ext cx="2895600" cy="1295400"/>
                  <a:chOff x="4800600" y="184879"/>
                  <a:chExt cx="2895600" cy="1295400"/>
                </a:xfrm>
              </p:grpSpPr>
              <p:sp>
                <p:nvSpPr>
                  <p:cNvPr id="162" name="Flowchart: Decision 161"/>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Decision 162"/>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4-Point Star 282"/>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4-Point Star 279"/>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Oval 148"/>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649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943600" y="762000"/>
            <a:ext cx="4724400" cy="5940088"/>
          </a:xfrm>
          <a:prstGeom prst="rect">
            <a:avLst/>
          </a:prstGeom>
          <a:noFill/>
        </p:spPr>
        <p:txBody>
          <a:bodyPr wrap="square" rtlCol="0">
            <a:spAutoFit/>
          </a:bodyPr>
          <a:lstStyle/>
          <a:p>
            <a:r>
              <a:rPr lang="en-US" sz="2000" dirty="0"/>
              <a:t>Dressing modestly, and unblemished by body piercings and tattoos</a:t>
            </a:r>
          </a:p>
          <a:p>
            <a:endParaRPr lang="en-US" sz="2000" dirty="0"/>
          </a:p>
          <a:p>
            <a:r>
              <a:rPr lang="en-US" sz="2000" dirty="0"/>
              <a:t>Choosing uplifting entertainment</a:t>
            </a:r>
          </a:p>
          <a:p>
            <a:endParaRPr lang="en-US" sz="2000" dirty="0"/>
          </a:p>
          <a:p>
            <a:r>
              <a:rPr lang="en-US" sz="2000" dirty="0"/>
              <a:t>Not using crude, profane or vulgar language or gestures.</a:t>
            </a:r>
          </a:p>
          <a:p>
            <a:endParaRPr lang="en-US" sz="2000" dirty="0"/>
          </a:p>
          <a:p>
            <a:r>
              <a:rPr lang="en-US" sz="2000" dirty="0"/>
              <a:t>Keeping sexually pure</a:t>
            </a:r>
          </a:p>
          <a:p>
            <a:endParaRPr lang="en-US" sz="2000" dirty="0"/>
          </a:p>
          <a:p>
            <a:r>
              <a:rPr lang="en-US" sz="2000" dirty="0"/>
              <a:t>Repentant</a:t>
            </a:r>
          </a:p>
          <a:p>
            <a:endParaRPr lang="en-US" sz="2000" dirty="0"/>
          </a:p>
          <a:p>
            <a:r>
              <a:rPr lang="en-US" sz="2000" dirty="0"/>
              <a:t>Honest</a:t>
            </a:r>
          </a:p>
          <a:p>
            <a:endParaRPr lang="en-US" sz="2000" dirty="0"/>
          </a:p>
          <a:p>
            <a:r>
              <a:rPr lang="en-US" sz="2000" dirty="0"/>
              <a:t>Sabbath observer</a:t>
            </a:r>
          </a:p>
          <a:p>
            <a:endParaRPr lang="en-US" sz="2000" dirty="0"/>
          </a:p>
          <a:p>
            <a:r>
              <a:rPr lang="en-US" sz="2000" dirty="0">
                <a:solidFill>
                  <a:srgbClr val="FF0000"/>
                </a:solidFill>
              </a:rPr>
              <a:t>Upholding Priesthood Authority</a:t>
            </a:r>
          </a:p>
          <a:p>
            <a:endParaRPr lang="en-US" sz="2000" dirty="0"/>
          </a:p>
          <a:p>
            <a:r>
              <a:rPr lang="en-US" sz="2000" dirty="0"/>
              <a:t>Having a Faith in Jesus Christ</a:t>
            </a:r>
          </a:p>
        </p:txBody>
      </p:sp>
      <p:sp>
        <p:nvSpPr>
          <p:cNvPr id="12" name="TextBox 11"/>
          <p:cNvSpPr txBox="1"/>
          <p:nvPr/>
        </p:nvSpPr>
        <p:spPr>
          <a:xfrm>
            <a:off x="1752600" y="762000"/>
            <a:ext cx="4191000" cy="5940088"/>
          </a:xfrm>
          <a:prstGeom prst="rect">
            <a:avLst/>
          </a:prstGeom>
          <a:noFill/>
        </p:spPr>
        <p:txBody>
          <a:bodyPr wrap="square" rtlCol="0">
            <a:spAutoFit/>
          </a:bodyPr>
          <a:lstStyle/>
          <a:p>
            <a:r>
              <a:rPr lang="en-US" sz="2000" dirty="0"/>
              <a:t>Choosing righteousness</a:t>
            </a:r>
          </a:p>
          <a:p>
            <a:endParaRPr lang="en-US" sz="2000" dirty="0"/>
          </a:p>
          <a:p>
            <a:r>
              <a:rPr lang="en-US" sz="2000" dirty="0"/>
              <a:t>Taking responsibility for your choices</a:t>
            </a:r>
          </a:p>
          <a:p>
            <a:endParaRPr lang="en-US" sz="2000" dirty="0"/>
          </a:p>
          <a:p>
            <a:r>
              <a:rPr lang="en-US" sz="2000" dirty="0"/>
              <a:t>Having Gratitude in your hearts</a:t>
            </a:r>
          </a:p>
          <a:p>
            <a:endParaRPr lang="en-US" sz="2000" dirty="0"/>
          </a:p>
          <a:p>
            <a:r>
              <a:rPr lang="en-US" sz="2000" dirty="0"/>
              <a:t>Having a desire for Education</a:t>
            </a:r>
          </a:p>
          <a:p>
            <a:endParaRPr lang="en-US" sz="2000" dirty="0"/>
          </a:p>
          <a:p>
            <a:r>
              <a:rPr lang="en-US" sz="2000" dirty="0"/>
              <a:t>Building a strong relationship with your family</a:t>
            </a:r>
          </a:p>
          <a:p>
            <a:endParaRPr lang="en-US" sz="2000" dirty="0"/>
          </a:p>
          <a:p>
            <a:r>
              <a:rPr lang="en-US" sz="2000" dirty="0"/>
              <a:t>Choosing friends with high standards</a:t>
            </a:r>
          </a:p>
          <a:p>
            <a:endParaRPr lang="en-US" sz="2000" dirty="0"/>
          </a:p>
          <a:p>
            <a:r>
              <a:rPr lang="en-US" sz="2000" dirty="0"/>
              <a:t>Serving others</a:t>
            </a:r>
          </a:p>
          <a:p>
            <a:endParaRPr lang="en-US" sz="2000" dirty="0"/>
          </a:p>
          <a:p>
            <a:r>
              <a:rPr lang="en-US" sz="2000" dirty="0"/>
              <a:t>Physically fit</a:t>
            </a:r>
          </a:p>
          <a:p>
            <a:endParaRPr lang="en-US" sz="2000" dirty="0"/>
          </a:p>
          <a:p>
            <a:r>
              <a:rPr lang="en-US" sz="2000" dirty="0"/>
              <a:t>Willing to pay tithes and offerings</a:t>
            </a:r>
          </a:p>
          <a:p>
            <a:endParaRPr lang="en-US" sz="2000" dirty="0"/>
          </a:p>
        </p:txBody>
      </p:sp>
      <p:sp>
        <p:nvSpPr>
          <p:cNvPr id="14" name="TextBox 13"/>
          <p:cNvSpPr txBox="1"/>
          <p:nvPr/>
        </p:nvSpPr>
        <p:spPr>
          <a:xfrm>
            <a:off x="0" y="0"/>
            <a:ext cx="12192000" cy="923330"/>
          </a:xfrm>
          <a:prstGeom prst="rect">
            <a:avLst/>
          </a:prstGeom>
          <a:noFill/>
        </p:spPr>
        <p:txBody>
          <a:bodyPr wrap="square" rtlCol="0">
            <a:spAutoFit/>
          </a:bodyPr>
          <a:lstStyle/>
          <a:p>
            <a:pPr algn="ctr"/>
            <a:r>
              <a:rPr lang="en-US" sz="5400" dirty="0">
                <a:latin typeface="Abadi" panose="020B0604020104020204" pitchFamily="34" charset="0"/>
              </a:rPr>
              <a:t>Qualities of Today's Woman</a:t>
            </a:r>
          </a:p>
        </p:txBody>
      </p:sp>
      <p:grpSp>
        <p:nvGrpSpPr>
          <p:cNvPr id="2" name="Group 16"/>
          <p:cNvGrpSpPr/>
          <p:nvPr/>
        </p:nvGrpSpPr>
        <p:grpSpPr>
          <a:xfrm>
            <a:off x="8534401" y="3124200"/>
            <a:ext cx="1390073" cy="2133600"/>
            <a:chOff x="2209800" y="381000"/>
            <a:chExt cx="3276600" cy="5029200"/>
          </a:xfrm>
        </p:grpSpPr>
        <p:sp>
          <p:nvSpPr>
            <p:cNvPr id="10" name="Donut 9"/>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4099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52600" y="762000"/>
            <a:ext cx="4191000" cy="5940088"/>
          </a:xfrm>
          <a:prstGeom prst="rect">
            <a:avLst/>
          </a:prstGeom>
          <a:noFill/>
        </p:spPr>
        <p:txBody>
          <a:bodyPr wrap="square" rtlCol="0">
            <a:spAutoFit/>
          </a:bodyPr>
          <a:lstStyle/>
          <a:p>
            <a:r>
              <a:rPr lang="en-US" sz="2000" dirty="0"/>
              <a:t>Choosing righteousness</a:t>
            </a:r>
          </a:p>
          <a:p>
            <a:endParaRPr lang="en-US" sz="2000" dirty="0"/>
          </a:p>
          <a:p>
            <a:r>
              <a:rPr lang="en-US" sz="2000" dirty="0"/>
              <a:t>Taking responsibility for your choices</a:t>
            </a:r>
          </a:p>
          <a:p>
            <a:endParaRPr lang="en-US" sz="2000" dirty="0"/>
          </a:p>
          <a:p>
            <a:r>
              <a:rPr lang="en-US" sz="2000" dirty="0"/>
              <a:t>Having Gratitude in your hearts</a:t>
            </a:r>
          </a:p>
          <a:p>
            <a:endParaRPr lang="en-US" sz="2000" dirty="0"/>
          </a:p>
          <a:p>
            <a:r>
              <a:rPr lang="en-US" sz="2000" dirty="0"/>
              <a:t>Having a desire for Education</a:t>
            </a:r>
          </a:p>
          <a:p>
            <a:endParaRPr lang="en-US" sz="2000" dirty="0"/>
          </a:p>
          <a:p>
            <a:r>
              <a:rPr lang="en-US" sz="2000" dirty="0"/>
              <a:t>Building a strong relationship with your family</a:t>
            </a:r>
          </a:p>
          <a:p>
            <a:endParaRPr lang="en-US" sz="2000" dirty="0"/>
          </a:p>
          <a:p>
            <a:r>
              <a:rPr lang="en-US" sz="2000" dirty="0"/>
              <a:t>Choosing friends with high standards</a:t>
            </a:r>
          </a:p>
          <a:p>
            <a:endParaRPr lang="en-US" sz="2000" dirty="0"/>
          </a:p>
          <a:p>
            <a:r>
              <a:rPr lang="en-US" sz="2000" dirty="0"/>
              <a:t>Serving others</a:t>
            </a:r>
          </a:p>
          <a:p>
            <a:endParaRPr lang="en-US" sz="2000" dirty="0"/>
          </a:p>
          <a:p>
            <a:r>
              <a:rPr lang="en-US" sz="2000" dirty="0"/>
              <a:t>Physically fit</a:t>
            </a:r>
          </a:p>
          <a:p>
            <a:endParaRPr lang="en-US" sz="2000" dirty="0"/>
          </a:p>
          <a:p>
            <a:r>
              <a:rPr lang="en-US" sz="2000" dirty="0"/>
              <a:t>Willing to pay tithes and offerings</a:t>
            </a:r>
          </a:p>
          <a:p>
            <a:endParaRPr lang="en-US" sz="2000" dirty="0"/>
          </a:p>
        </p:txBody>
      </p:sp>
      <p:grpSp>
        <p:nvGrpSpPr>
          <p:cNvPr id="2" name="Group 11"/>
          <p:cNvGrpSpPr/>
          <p:nvPr/>
        </p:nvGrpSpPr>
        <p:grpSpPr>
          <a:xfrm>
            <a:off x="8458200" y="3581400"/>
            <a:ext cx="1447800" cy="1828800"/>
            <a:chOff x="3810000" y="1749460"/>
            <a:chExt cx="3669288" cy="4346540"/>
          </a:xfrm>
        </p:grpSpPr>
        <p:sp>
          <p:nvSpPr>
            <p:cNvPr id="11" name="Donut 10"/>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ight Arrow 15"/>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286000" y="0"/>
            <a:ext cx="7696200" cy="923330"/>
          </a:xfrm>
          <a:prstGeom prst="rect">
            <a:avLst/>
          </a:prstGeom>
          <a:noFill/>
        </p:spPr>
        <p:txBody>
          <a:bodyPr wrap="square" rtlCol="0">
            <a:spAutoFit/>
          </a:bodyPr>
          <a:lstStyle/>
          <a:p>
            <a:pPr algn="ctr"/>
            <a:r>
              <a:rPr lang="en-US" sz="5400" dirty="0">
                <a:latin typeface="Abadi" panose="020B0604020104020204" pitchFamily="34" charset="0"/>
              </a:rPr>
              <a:t>Qualities of Today's Man</a:t>
            </a:r>
          </a:p>
        </p:txBody>
      </p:sp>
      <p:sp>
        <p:nvSpPr>
          <p:cNvPr id="15" name="TextBox 14"/>
          <p:cNvSpPr txBox="1"/>
          <p:nvPr/>
        </p:nvSpPr>
        <p:spPr>
          <a:xfrm>
            <a:off x="5943600" y="762000"/>
            <a:ext cx="4724400" cy="5940088"/>
          </a:xfrm>
          <a:prstGeom prst="rect">
            <a:avLst/>
          </a:prstGeom>
          <a:noFill/>
        </p:spPr>
        <p:txBody>
          <a:bodyPr wrap="square" rtlCol="0">
            <a:spAutoFit/>
          </a:bodyPr>
          <a:lstStyle/>
          <a:p>
            <a:r>
              <a:rPr lang="en-US" sz="2000" dirty="0"/>
              <a:t>Dressing modestly, and unblemished by body piercings and tattoos</a:t>
            </a:r>
          </a:p>
          <a:p>
            <a:endParaRPr lang="en-US" sz="2000" dirty="0"/>
          </a:p>
          <a:p>
            <a:r>
              <a:rPr lang="en-US" sz="2000" dirty="0"/>
              <a:t>Choosing uplifting entertainment</a:t>
            </a:r>
          </a:p>
          <a:p>
            <a:endParaRPr lang="en-US" sz="2000" dirty="0"/>
          </a:p>
          <a:p>
            <a:r>
              <a:rPr lang="en-US" sz="2000" dirty="0"/>
              <a:t>Not using crude, profane or vulgar language or gestures.</a:t>
            </a:r>
          </a:p>
          <a:p>
            <a:endParaRPr lang="en-US" sz="2000" dirty="0"/>
          </a:p>
          <a:p>
            <a:r>
              <a:rPr lang="en-US" sz="2000" dirty="0"/>
              <a:t>Keeping sexually pure</a:t>
            </a:r>
          </a:p>
          <a:p>
            <a:endParaRPr lang="en-US" sz="2000" dirty="0"/>
          </a:p>
          <a:p>
            <a:r>
              <a:rPr lang="en-US" sz="2000" dirty="0"/>
              <a:t>Repentant</a:t>
            </a:r>
          </a:p>
          <a:p>
            <a:endParaRPr lang="en-US" sz="2000" dirty="0"/>
          </a:p>
          <a:p>
            <a:r>
              <a:rPr lang="en-US" sz="2000" dirty="0"/>
              <a:t>Honest</a:t>
            </a:r>
          </a:p>
          <a:p>
            <a:endParaRPr lang="en-US" sz="2000" dirty="0"/>
          </a:p>
          <a:p>
            <a:r>
              <a:rPr lang="en-US" sz="2000" dirty="0"/>
              <a:t>Sabbath observer</a:t>
            </a:r>
          </a:p>
          <a:p>
            <a:endParaRPr lang="en-US" sz="2000" dirty="0"/>
          </a:p>
          <a:p>
            <a:r>
              <a:rPr lang="en-US" sz="2000" dirty="0">
                <a:solidFill>
                  <a:srgbClr val="FF0000"/>
                </a:solidFill>
              </a:rPr>
              <a:t>Upholding priesthood covenants</a:t>
            </a:r>
          </a:p>
          <a:p>
            <a:endParaRPr lang="en-US" sz="2000" dirty="0"/>
          </a:p>
          <a:p>
            <a:r>
              <a:rPr lang="en-US" sz="2000" dirty="0"/>
              <a:t>Having a Faith in Jesus Christ</a:t>
            </a:r>
          </a:p>
        </p:txBody>
      </p:sp>
    </p:spTree>
    <p:extLst>
      <p:ext uri="{BB962C8B-B14F-4D97-AF65-F5344CB8AC3E}">
        <p14:creationId xmlns:p14="http://schemas.microsoft.com/office/powerpoint/2010/main" val="1667623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F0DA09-0FEB-4391-A60B-E690AF775C08}"/>
              </a:ext>
            </a:extLst>
          </p:cNvPr>
          <p:cNvSpPr txBox="1"/>
          <p:nvPr/>
        </p:nvSpPr>
        <p:spPr>
          <a:xfrm>
            <a:off x="1955135" y="5543741"/>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Influences</a:t>
            </a:r>
          </a:p>
        </p:txBody>
      </p:sp>
      <p:sp>
        <p:nvSpPr>
          <p:cNvPr id="4" name="TextBox 3">
            <a:extLst>
              <a:ext uri="{FF2B5EF4-FFF2-40B4-BE49-F238E27FC236}">
                <a16:creationId xmlns:a16="http://schemas.microsoft.com/office/drawing/2014/main" id="{2D90D866-72A7-461B-BC3E-B1D18C32FD89}"/>
              </a:ext>
            </a:extLst>
          </p:cNvPr>
          <p:cNvSpPr txBox="1"/>
          <p:nvPr/>
        </p:nvSpPr>
        <p:spPr>
          <a:xfrm>
            <a:off x="76200" y="6488668"/>
            <a:ext cx="5562600" cy="369332"/>
          </a:xfrm>
          <a:prstGeom prst="rect">
            <a:avLst/>
          </a:prstGeom>
          <a:noFill/>
        </p:spPr>
        <p:txBody>
          <a:bodyPr wrap="square" rtlCol="0">
            <a:spAutoFit/>
          </a:bodyPr>
          <a:lstStyle/>
          <a:p>
            <a:r>
              <a:rPr lang="en-US" dirty="0"/>
              <a:t>1 Timothy 4</a:t>
            </a:r>
          </a:p>
        </p:txBody>
      </p:sp>
      <p:grpSp>
        <p:nvGrpSpPr>
          <p:cNvPr id="5" name="Group 4">
            <a:extLst>
              <a:ext uri="{FF2B5EF4-FFF2-40B4-BE49-F238E27FC236}">
                <a16:creationId xmlns:a16="http://schemas.microsoft.com/office/drawing/2014/main" id="{BF04DB6C-B9E7-498C-AE0C-DBB7ABFCBED8}"/>
              </a:ext>
            </a:extLst>
          </p:cNvPr>
          <p:cNvGrpSpPr/>
          <p:nvPr/>
        </p:nvGrpSpPr>
        <p:grpSpPr>
          <a:xfrm rot="16200000">
            <a:off x="3483427" y="3385456"/>
            <a:ext cx="1524000" cy="1447802"/>
            <a:chOff x="1066800" y="3428998"/>
            <a:chExt cx="1524000" cy="1447802"/>
          </a:xfrm>
        </p:grpSpPr>
        <p:sp>
          <p:nvSpPr>
            <p:cNvPr id="6" name="Block Arc 20">
              <a:extLst>
                <a:ext uri="{FF2B5EF4-FFF2-40B4-BE49-F238E27FC236}">
                  <a16:creationId xmlns:a16="http://schemas.microsoft.com/office/drawing/2014/main" id="{4036EDA2-EA38-4F69-A76E-439F04335E64}"/>
                </a:ext>
              </a:extLst>
            </p:cNvPr>
            <p:cNvSpPr/>
            <p:nvPr/>
          </p:nvSpPr>
          <p:spPr>
            <a:xfrm>
              <a:off x="1066800" y="3428998"/>
              <a:ext cx="1524000" cy="1409701"/>
            </a:xfrm>
            <a:custGeom>
              <a:avLst/>
              <a:gdLst>
                <a:gd name="connsiteX0" fmla="*/ 0 w 1524000"/>
                <a:gd name="connsiteY0" fmla="*/ 1409700 h 2819400"/>
                <a:gd name="connsiteX1" fmla="*/ 762000 w 1524000"/>
                <a:gd name="connsiteY1" fmla="*/ 0 h 2819400"/>
                <a:gd name="connsiteX2" fmla="*/ 1524000 w 1524000"/>
                <a:gd name="connsiteY2" fmla="*/ 1409700 h 2819400"/>
                <a:gd name="connsiteX3" fmla="*/ 1143000 w 1524000"/>
                <a:gd name="connsiteY3" fmla="*/ 1409700 h 2819400"/>
                <a:gd name="connsiteX4" fmla="*/ 762000 w 1524000"/>
                <a:gd name="connsiteY4" fmla="*/ 381000 h 2819400"/>
                <a:gd name="connsiteX5" fmla="*/ 381000 w 1524000"/>
                <a:gd name="connsiteY5" fmla="*/ 1409700 h 2819400"/>
                <a:gd name="connsiteX6" fmla="*/ 0 w 1524000"/>
                <a:gd name="connsiteY6" fmla="*/ 1409700 h 2819400"/>
                <a:gd name="connsiteX0" fmla="*/ 0 w 1524000"/>
                <a:gd name="connsiteY0" fmla="*/ 1411498 h 1411498"/>
                <a:gd name="connsiteX1" fmla="*/ 762000 w 1524000"/>
                <a:gd name="connsiteY1" fmla="*/ 1798 h 1411498"/>
                <a:gd name="connsiteX2" fmla="*/ 1524000 w 1524000"/>
                <a:gd name="connsiteY2" fmla="*/ 1411498 h 1411498"/>
                <a:gd name="connsiteX3" fmla="*/ 1143000 w 1524000"/>
                <a:gd name="connsiteY3" fmla="*/ 1411498 h 1411498"/>
                <a:gd name="connsiteX4" fmla="*/ 762000 w 1524000"/>
                <a:gd name="connsiteY4" fmla="*/ 382798 h 1411498"/>
                <a:gd name="connsiteX5" fmla="*/ 381000 w 1524000"/>
                <a:gd name="connsiteY5" fmla="*/ 1411498 h 1411498"/>
                <a:gd name="connsiteX6" fmla="*/ 0 w 1524000"/>
                <a:gd name="connsiteY6" fmla="*/ 1411498 h 1411498"/>
                <a:gd name="connsiteX0" fmla="*/ 0 w 1524000"/>
                <a:gd name="connsiteY0" fmla="*/ 1413079 h 1413079"/>
                <a:gd name="connsiteX1" fmla="*/ 762000 w 1524000"/>
                <a:gd name="connsiteY1" fmla="*/ 3379 h 1413079"/>
                <a:gd name="connsiteX2" fmla="*/ 1524000 w 1524000"/>
                <a:gd name="connsiteY2" fmla="*/ 1413079 h 1413079"/>
                <a:gd name="connsiteX3" fmla="*/ 1143000 w 1524000"/>
                <a:gd name="connsiteY3" fmla="*/ 1413079 h 1413079"/>
                <a:gd name="connsiteX4" fmla="*/ 762000 w 1524000"/>
                <a:gd name="connsiteY4" fmla="*/ 384379 h 1413079"/>
                <a:gd name="connsiteX5" fmla="*/ 381000 w 1524000"/>
                <a:gd name="connsiteY5" fmla="*/ 1413079 h 1413079"/>
                <a:gd name="connsiteX6" fmla="*/ 0 w 1524000"/>
                <a:gd name="connsiteY6" fmla="*/ 1413079 h 1413079"/>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0" h="1409701">
                  <a:moveTo>
                    <a:pt x="0" y="1409701"/>
                  </a:moveTo>
                  <a:cubicBezTo>
                    <a:pt x="0" y="631145"/>
                    <a:pt x="52835" y="0"/>
                    <a:pt x="762000" y="1"/>
                  </a:cubicBezTo>
                  <a:cubicBezTo>
                    <a:pt x="1471165" y="2"/>
                    <a:pt x="1524000" y="631145"/>
                    <a:pt x="1524000" y="1409701"/>
                  </a:cubicBezTo>
                  <a:lnTo>
                    <a:pt x="1143000" y="1409701"/>
                  </a:lnTo>
                  <a:cubicBezTo>
                    <a:pt x="1143000" y="841566"/>
                    <a:pt x="1112464" y="331574"/>
                    <a:pt x="762000" y="381001"/>
                  </a:cubicBezTo>
                  <a:cubicBezTo>
                    <a:pt x="518628" y="331574"/>
                    <a:pt x="381000" y="841566"/>
                    <a:pt x="381000" y="1409701"/>
                  </a:cubicBezTo>
                  <a:lnTo>
                    <a:pt x="0" y="1409701"/>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35EDCAA0-878F-4A33-ACF0-59B8212C6F00}"/>
                </a:ext>
              </a:extLst>
            </p:cNvPr>
            <p:cNvSpPr/>
            <p:nvPr/>
          </p:nvSpPr>
          <p:spPr>
            <a:xfrm>
              <a:off x="1066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721AAE-D64B-4751-894D-AA57C7086D2A}"/>
                </a:ext>
              </a:extLst>
            </p:cNvPr>
            <p:cNvSpPr/>
            <p:nvPr/>
          </p:nvSpPr>
          <p:spPr>
            <a:xfrm>
              <a:off x="2209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3E9B2353-93A7-4F9A-A25D-12A8BAC0F5AC}"/>
              </a:ext>
            </a:extLst>
          </p:cNvPr>
          <p:cNvSpPr/>
          <p:nvPr/>
        </p:nvSpPr>
        <p:spPr>
          <a:xfrm>
            <a:off x="4812406" y="684607"/>
            <a:ext cx="6096000" cy="1384995"/>
          </a:xfrm>
          <a:prstGeom prst="rect">
            <a:avLst/>
          </a:prstGeom>
        </p:spPr>
        <p:txBody>
          <a:bodyPr>
            <a:spAutoFit/>
          </a:bodyPr>
          <a:lstStyle/>
          <a:p>
            <a:r>
              <a:rPr lang="en-US" sz="2800" dirty="0">
                <a:solidFill>
                  <a:srgbClr val="333333"/>
                </a:solidFill>
                <a:latin typeface="MV Boli" panose="02000500030200090000" pitchFamily="2" charset="0"/>
                <a:cs typeface="MV Boli" panose="02000500030200090000" pitchFamily="2" charset="0"/>
              </a:rPr>
              <a:t>If the paper clip represents a person, what might the magnet represent?</a:t>
            </a:r>
            <a:endParaRPr lang="en-US"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458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2.91667E-6 4.44444E-6 L -0.22045 -0.01204 " pathEditMode="relative" rAng="0" ptsTypes="AA">
                                      <p:cBhvr>
                                        <p:cTn id="10" dur="2000" fill="hold"/>
                                        <p:tgtEl>
                                          <p:spTgt spid="5"/>
                                        </p:tgtEl>
                                        <p:attrNameLst>
                                          <p:attrName>ppt_x</p:attrName>
                                          <p:attrName>ppt_y</p:attrName>
                                        </p:attrNameLst>
                                      </p:cBhvr>
                                      <p:rCtr x="-11029"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DA13E2-8801-42CE-9A12-9335FA0392B8}"/>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Forbidding to Marry</a:t>
            </a:r>
          </a:p>
        </p:txBody>
      </p:sp>
      <p:sp>
        <p:nvSpPr>
          <p:cNvPr id="11" name="TextBox 10">
            <a:extLst>
              <a:ext uri="{FF2B5EF4-FFF2-40B4-BE49-F238E27FC236}">
                <a16:creationId xmlns:a16="http://schemas.microsoft.com/office/drawing/2014/main" id="{2546DA54-597A-423C-B115-128E6C76FF92}"/>
              </a:ext>
            </a:extLst>
          </p:cNvPr>
          <p:cNvSpPr txBox="1"/>
          <p:nvPr/>
        </p:nvSpPr>
        <p:spPr>
          <a:xfrm>
            <a:off x="302807" y="1011605"/>
            <a:ext cx="5505564" cy="1569660"/>
          </a:xfrm>
          <a:prstGeom prst="rect">
            <a:avLst/>
          </a:prstGeom>
          <a:noFill/>
        </p:spPr>
        <p:txBody>
          <a:bodyPr wrap="square" rtlCol="0">
            <a:spAutoFit/>
          </a:bodyPr>
          <a:lstStyle/>
          <a:p>
            <a:r>
              <a:rPr lang="en-US" sz="2400" dirty="0"/>
              <a:t>In Paul’s day, extreme asceticism—the practice of abstaining from physical pleasures in an effort to overcome desires of the flesh—was a threat to the Church.</a:t>
            </a:r>
          </a:p>
        </p:txBody>
      </p:sp>
      <p:sp>
        <p:nvSpPr>
          <p:cNvPr id="12" name="Rectangle 11">
            <a:extLst>
              <a:ext uri="{FF2B5EF4-FFF2-40B4-BE49-F238E27FC236}">
                <a16:creationId xmlns:a16="http://schemas.microsoft.com/office/drawing/2014/main" id="{7B0D285C-1555-4261-8F80-B91C3DAA4AF8}"/>
              </a:ext>
            </a:extLst>
          </p:cNvPr>
          <p:cNvSpPr/>
          <p:nvPr/>
        </p:nvSpPr>
        <p:spPr>
          <a:xfrm>
            <a:off x="4446432" y="3139354"/>
            <a:ext cx="7217229" cy="3108543"/>
          </a:xfrm>
          <a:prstGeom prst="rect">
            <a:avLst/>
          </a:prstGeom>
        </p:spPr>
        <p:txBody>
          <a:bodyPr wrap="square">
            <a:spAutoFit/>
          </a:bodyPr>
          <a:lstStyle/>
          <a:p>
            <a:r>
              <a:rPr lang="en-US" sz="2800" dirty="0"/>
              <a:t>Paul taught that bishops and deacons should be married and serve as good fathers, that capable adults should provide for the temporal needs of their family, that married women should love their husbands and children and care for their household, and that the last days would be characterized by disobedience to parents. (1)</a:t>
            </a:r>
            <a:endParaRPr lang="en-US" sz="2800" b="0" i="0" dirty="0">
              <a:effectLst/>
            </a:endParaRPr>
          </a:p>
        </p:txBody>
      </p:sp>
      <p:sp>
        <p:nvSpPr>
          <p:cNvPr id="13" name="TextBox 12">
            <a:extLst>
              <a:ext uri="{FF2B5EF4-FFF2-40B4-BE49-F238E27FC236}">
                <a16:creationId xmlns:a16="http://schemas.microsoft.com/office/drawing/2014/main" id="{7D742AFA-FD44-4AB4-B8DA-7B975493151B}"/>
              </a:ext>
            </a:extLst>
          </p:cNvPr>
          <p:cNvSpPr txBox="1"/>
          <p:nvPr/>
        </p:nvSpPr>
        <p:spPr>
          <a:xfrm>
            <a:off x="76200" y="6488668"/>
            <a:ext cx="5562600" cy="369332"/>
          </a:xfrm>
          <a:prstGeom prst="rect">
            <a:avLst/>
          </a:prstGeom>
          <a:noFill/>
        </p:spPr>
        <p:txBody>
          <a:bodyPr wrap="square" rtlCol="0">
            <a:spAutoFit/>
          </a:bodyPr>
          <a:lstStyle/>
          <a:p>
            <a:r>
              <a:rPr lang="en-US" dirty="0"/>
              <a:t>1 Timothy 4:1-11; 5:8, 14  Titus 1:6-7; 2:4-5</a:t>
            </a:r>
          </a:p>
        </p:txBody>
      </p:sp>
      <p:pic>
        <p:nvPicPr>
          <p:cNvPr id="16" name="Picture 15">
            <a:extLst>
              <a:ext uri="{FF2B5EF4-FFF2-40B4-BE49-F238E27FC236}">
                <a16:creationId xmlns:a16="http://schemas.microsoft.com/office/drawing/2014/main" id="{B776C07C-E051-4282-8C6A-2DF49665A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305" y="2822036"/>
            <a:ext cx="2401824" cy="3048000"/>
          </a:xfrm>
          <a:prstGeom prst="rect">
            <a:avLst/>
          </a:prstGeom>
        </p:spPr>
      </p:pic>
    </p:spTree>
    <p:extLst>
      <p:ext uri="{BB962C8B-B14F-4D97-AF65-F5344CB8AC3E}">
        <p14:creationId xmlns:p14="http://schemas.microsoft.com/office/powerpoint/2010/main" val="41269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14501E-C790-4436-93E1-4755C892D734}"/>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To Be An Example</a:t>
            </a:r>
          </a:p>
        </p:txBody>
      </p:sp>
      <p:sp>
        <p:nvSpPr>
          <p:cNvPr id="9" name="TextBox 8">
            <a:extLst>
              <a:ext uri="{FF2B5EF4-FFF2-40B4-BE49-F238E27FC236}">
                <a16:creationId xmlns:a16="http://schemas.microsoft.com/office/drawing/2014/main" id="{9B0B43E0-4E05-4365-B29B-30F281DB089F}"/>
              </a:ext>
            </a:extLst>
          </p:cNvPr>
          <p:cNvSpPr txBox="1"/>
          <p:nvPr/>
        </p:nvSpPr>
        <p:spPr>
          <a:xfrm>
            <a:off x="76200" y="6488668"/>
            <a:ext cx="5562600" cy="369332"/>
          </a:xfrm>
          <a:prstGeom prst="rect">
            <a:avLst/>
          </a:prstGeom>
          <a:noFill/>
        </p:spPr>
        <p:txBody>
          <a:bodyPr wrap="square" rtlCol="0">
            <a:spAutoFit/>
          </a:bodyPr>
          <a:lstStyle/>
          <a:p>
            <a:r>
              <a:rPr lang="en-US" dirty="0"/>
              <a:t>1 Timothy 4:13-16; 5:4,10</a:t>
            </a:r>
          </a:p>
        </p:txBody>
      </p:sp>
      <p:grpSp>
        <p:nvGrpSpPr>
          <p:cNvPr id="14" name="Group 13">
            <a:extLst>
              <a:ext uri="{FF2B5EF4-FFF2-40B4-BE49-F238E27FC236}">
                <a16:creationId xmlns:a16="http://schemas.microsoft.com/office/drawing/2014/main" id="{7F10DCB9-5DC1-4474-B6AD-1A96F3F8D15F}"/>
              </a:ext>
            </a:extLst>
          </p:cNvPr>
          <p:cNvGrpSpPr/>
          <p:nvPr/>
        </p:nvGrpSpPr>
        <p:grpSpPr>
          <a:xfrm>
            <a:off x="657651" y="830841"/>
            <a:ext cx="7159343" cy="2917705"/>
            <a:chOff x="1052506" y="758104"/>
            <a:chExt cx="7159343" cy="2917705"/>
          </a:xfrm>
        </p:grpSpPr>
        <p:sp>
          <p:nvSpPr>
            <p:cNvPr id="15" name="TextBox 14">
              <a:extLst>
                <a:ext uri="{FF2B5EF4-FFF2-40B4-BE49-F238E27FC236}">
                  <a16:creationId xmlns:a16="http://schemas.microsoft.com/office/drawing/2014/main" id="{614C8A95-8544-4DAF-8B17-961B263CBADD}"/>
                </a:ext>
              </a:extLst>
            </p:cNvPr>
            <p:cNvSpPr txBox="1"/>
            <p:nvPr/>
          </p:nvSpPr>
          <p:spPr>
            <a:xfrm>
              <a:off x="1196425" y="855741"/>
              <a:ext cx="3926293" cy="461665"/>
            </a:xfrm>
            <a:prstGeom prst="rect">
              <a:avLst/>
            </a:prstGeom>
            <a:noFill/>
          </p:spPr>
          <p:txBody>
            <a:bodyPr wrap="square" rtlCol="0">
              <a:spAutoFit/>
            </a:bodyPr>
            <a:lstStyle/>
            <a:p>
              <a:r>
                <a:rPr lang="en-US" sz="2400" dirty="0"/>
                <a:t>Staying in Physical Shape</a:t>
              </a:r>
            </a:p>
          </p:txBody>
        </p:sp>
        <p:sp>
          <p:nvSpPr>
            <p:cNvPr id="17" name="Rectangle 16">
              <a:extLst>
                <a:ext uri="{FF2B5EF4-FFF2-40B4-BE49-F238E27FC236}">
                  <a16:creationId xmlns:a16="http://schemas.microsoft.com/office/drawing/2014/main" id="{F3DDC734-F8EC-4BBF-B941-3A14EEA9CD62}"/>
                </a:ext>
              </a:extLst>
            </p:cNvPr>
            <p:cNvSpPr/>
            <p:nvPr/>
          </p:nvSpPr>
          <p:spPr>
            <a:xfrm>
              <a:off x="1052506" y="1429040"/>
              <a:ext cx="3935130" cy="2246769"/>
            </a:xfrm>
            <a:prstGeom prst="rect">
              <a:avLst/>
            </a:prstGeom>
          </p:spPr>
          <p:txBody>
            <a:bodyPr wrap="square">
              <a:spAutoFit/>
            </a:bodyPr>
            <a:lstStyle/>
            <a:p>
              <a:r>
                <a:rPr lang="en-US" sz="2000" dirty="0">
                  <a:latin typeface="Open Sans"/>
                </a:rPr>
                <a:t>Paul rejected the overvaluation of physical fitness and taught that reading, exhortation, doctrine, and cultivating gifts of the Spirit should take higher priority…Remember this was Roman influences.</a:t>
              </a:r>
              <a:endParaRPr lang="en-US" sz="2000" dirty="0"/>
            </a:p>
          </p:txBody>
        </p:sp>
        <p:pic>
          <p:nvPicPr>
            <p:cNvPr id="18" name="Picture 2" descr="Image result for roman athletics ancient">
              <a:extLst>
                <a:ext uri="{FF2B5EF4-FFF2-40B4-BE49-F238E27FC236}">
                  <a16:creationId xmlns:a16="http://schemas.microsoft.com/office/drawing/2014/main" id="{EE04BD88-0E5A-4792-9954-FCECF2A05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24" y="758104"/>
              <a:ext cx="2257425" cy="28479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8F286ADE-5183-4317-B8FD-16C5F2AB23CD}"/>
              </a:ext>
            </a:extLst>
          </p:cNvPr>
          <p:cNvGrpSpPr/>
          <p:nvPr/>
        </p:nvGrpSpPr>
        <p:grpSpPr>
          <a:xfrm>
            <a:off x="1911927" y="3721245"/>
            <a:ext cx="9429616" cy="2585593"/>
            <a:chOff x="1911927" y="3721245"/>
            <a:chExt cx="9429616" cy="2585593"/>
          </a:xfrm>
        </p:grpSpPr>
        <p:sp>
          <p:nvSpPr>
            <p:cNvPr id="20" name="Rectangle 19">
              <a:extLst>
                <a:ext uri="{FF2B5EF4-FFF2-40B4-BE49-F238E27FC236}">
                  <a16:creationId xmlns:a16="http://schemas.microsoft.com/office/drawing/2014/main" id="{D0D5BC40-B9BD-4BB5-834C-3143F6305896}"/>
                </a:ext>
              </a:extLst>
            </p:cNvPr>
            <p:cNvSpPr/>
            <p:nvPr/>
          </p:nvSpPr>
          <p:spPr>
            <a:xfrm>
              <a:off x="6785264" y="3721245"/>
              <a:ext cx="4556279" cy="523220"/>
            </a:xfrm>
            <a:prstGeom prst="rect">
              <a:avLst/>
            </a:prstGeom>
          </p:spPr>
          <p:txBody>
            <a:bodyPr wrap="square">
              <a:spAutoFit/>
            </a:bodyPr>
            <a:lstStyle/>
            <a:p>
              <a:r>
                <a:rPr lang="en-US" sz="2800" dirty="0"/>
                <a:t>Caring for others</a:t>
              </a:r>
              <a:endParaRPr lang="en-US" sz="2800" b="0" i="0" dirty="0">
                <a:effectLst/>
              </a:endParaRPr>
            </a:p>
          </p:txBody>
        </p:sp>
        <p:sp>
          <p:nvSpPr>
            <p:cNvPr id="21" name="Rectangle 20">
              <a:extLst>
                <a:ext uri="{FF2B5EF4-FFF2-40B4-BE49-F238E27FC236}">
                  <a16:creationId xmlns:a16="http://schemas.microsoft.com/office/drawing/2014/main" id="{4C0C5F9B-3F94-47FE-B192-4F53C1AA299A}"/>
                </a:ext>
              </a:extLst>
            </p:cNvPr>
            <p:cNvSpPr/>
            <p:nvPr/>
          </p:nvSpPr>
          <p:spPr>
            <a:xfrm>
              <a:off x="5997366" y="4231470"/>
              <a:ext cx="4944262" cy="1938992"/>
            </a:xfrm>
            <a:prstGeom prst="rect">
              <a:avLst/>
            </a:prstGeom>
          </p:spPr>
          <p:txBody>
            <a:bodyPr wrap="square">
              <a:spAutoFit/>
            </a:bodyPr>
            <a:lstStyle/>
            <a:p>
              <a:r>
                <a:rPr lang="en-US" sz="2000" dirty="0">
                  <a:solidFill>
                    <a:srgbClr val="333333"/>
                  </a:solidFill>
                </a:rPr>
                <a:t>Paul taught true principles about welfare assistance.</a:t>
              </a:r>
            </a:p>
            <a:p>
              <a:endParaRPr lang="en-US" sz="2000" dirty="0">
                <a:solidFill>
                  <a:srgbClr val="333333"/>
                </a:solidFill>
              </a:endParaRPr>
            </a:p>
            <a:p>
              <a:r>
                <a:rPr lang="en-US" sz="2000" dirty="0"/>
                <a:t>If family members would assist widows, the Church could avoid becoming “burdened down”</a:t>
              </a:r>
              <a:r>
                <a:rPr lang="en-US" sz="2000" dirty="0">
                  <a:solidFill>
                    <a:srgbClr val="333333"/>
                  </a:solidFill>
                </a:rPr>
                <a:t> </a:t>
              </a:r>
              <a:endParaRPr lang="en-US" sz="2000" dirty="0"/>
            </a:p>
          </p:txBody>
        </p:sp>
        <p:pic>
          <p:nvPicPr>
            <p:cNvPr id="22" name="Picture 4" descr="Image result for ancient caring for widows">
              <a:extLst>
                <a:ext uri="{FF2B5EF4-FFF2-40B4-BE49-F238E27FC236}">
                  <a16:creationId xmlns:a16="http://schemas.microsoft.com/office/drawing/2014/main" id="{708DA9DC-4F32-4769-A0DF-32640305F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1927" y="3955041"/>
              <a:ext cx="3637251" cy="2351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F5224DAA-C8A7-45B7-9E03-A5C910CF0852}"/>
              </a:ext>
            </a:extLst>
          </p:cNvPr>
          <p:cNvGrpSpPr/>
          <p:nvPr/>
        </p:nvGrpSpPr>
        <p:grpSpPr>
          <a:xfrm>
            <a:off x="8157120" y="1281313"/>
            <a:ext cx="3289208" cy="2390250"/>
            <a:chOff x="384206" y="4158361"/>
            <a:chExt cx="3289208" cy="2390250"/>
          </a:xfrm>
        </p:grpSpPr>
        <p:grpSp>
          <p:nvGrpSpPr>
            <p:cNvPr id="24" name="Group 23">
              <a:extLst>
                <a:ext uri="{FF2B5EF4-FFF2-40B4-BE49-F238E27FC236}">
                  <a16:creationId xmlns:a16="http://schemas.microsoft.com/office/drawing/2014/main" id="{6A9AEC47-1022-4CF6-8E84-D93CD4620CC7}"/>
                </a:ext>
              </a:extLst>
            </p:cNvPr>
            <p:cNvGrpSpPr/>
            <p:nvPr/>
          </p:nvGrpSpPr>
          <p:grpSpPr>
            <a:xfrm>
              <a:off x="384206" y="4158361"/>
              <a:ext cx="3289208" cy="2390250"/>
              <a:chOff x="609599" y="833642"/>
              <a:chExt cx="7941747" cy="5771225"/>
            </a:xfrm>
          </p:grpSpPr>
          <p:grpSp>
            <p:nvGrpSpPr>
              <p:cNvPr id="26" name="Group 14">
                <a:extLst>
                  <a:ext uri="{FF2B5EF4-FFF2-40B4-BE49-F238E27FC236}">
                    <a16:creationId xmlns:a16="http://schemas.microsoft.com/office/drawing/2014/main" id="{28C0E7F8-909C-4656-80AB-F6528835ECC0}"/>
                  </a:ext>
                </a:extLst>
              </p:cNvPr>
              <p:cNvGrpSpPr/>
              <p:nvPr/>
            </p:nvGrpSpPr>
            <p:grpSpPr>
              <a:xfrm rot="10800000">
                <a:off x="7696200" y="5257800"/>
                <a:ext cx="621450" cy="1347067"/>
                <a:chOff x="7010400" y="381000"/>
                <a:chExt cx="762000" cy="2033666"/>
              </a:xfrm>
            </p:grpSpPr>
            <p:sp>
              <p:nvSpPr>
                <p:cNvPr id="39" name="Rounded Rectangle 29">
                  <a:extLst>
                    <a:ext uri="{FF2B5EF4-FFF2-40B4-BE49-F238E27FC236}">
                      <a16:creationId xmlns:a16="http://schemas.microsoft.com/office/drawing/2014/main" id="{46560701-B380-47AF-BD7B-C2D2A39C733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A166D54-1D1C-4556-967A-1342C66DE67D}"/>
                    </a:ext>
                  </a:extLst>
                </p:cNvPr>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1">
                <a:extLst>
                  <a:ext uri="{FF2B5EF4-FFF2-40B4-BE49-F238E27FC236}">
                    <a16:creationId xmlns:a16="http://schemas.microsoft.com/office/drawing/2014/main" id="{50FFB41E-35B9-460B-BC05-46BFFADB937C}"/>
                  </a:ext>
                </a:extLst>
              </p:cNvPr>
              <p:cNvGrpSpPr/>
              <p:nvPr/>
            </p:nvGrpSpPr>
            <p:grpSpPr>
              <a:xfrm rot="10800000">
                <a:off x="939238" y="4923502"/>
                <a:ext cx="621450" cy="1347067"/>
                <a:chOff x="7010400" y="381000"/>
                <a:chExt cx="762000" cy="2033666"/>
              </a:xfrm>
            </p:grpSpPr>
            <p:sp>
              <p:nvSpPr>
                <p:cNvPr id="37" name="Rounded Rectangle 27">
                  <a:extLst>
                    <a:ext uri="{FF2B5EF4-FFF2-40B4-BE49-F238E27FC236}">
                      <a16:creationId xmlns:a16="http://schemas.microsoft.com/office/drawing/2014/main" id="{5A55F978-7E7B-42BA-BAE4-5D8245462B2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477D0E0-BF56-4E95-8C85-09E0605D0947}"/>
                    </a:ext>
                  </a:extLst>
                </p:cNvPr>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
                <a:extLst>
                  <a:ext uri="{FF2B5EF4-FFF2-40B4-BE49-F238E27FC236}">
                    <a16:creationId xmlns:a16="http://schemas.microsoft.com/office/drawing/2014/main" id="{6718F7F3-3DF4-4CA1-8E4D-B750A6815F00}"/>
                  </a:ext>
                </a:extLst>
              </p:cNvPr>
              <p:cNvSpPr/>
              <p:nvPr/>
            </p:nvSpPr>
            <p:spPr>
              <a:xfrm>
                <a:off x="985469" y="1795028"/>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3">
                <a:extLst>
                  <a:ext uri="{FF2B5EF4-FFF2-40B4-BE49-F238E27FC236}">
                    <a16:creationId xmlns:a16="http://schemas.microsoft.com/office/drawing/2014/main" id="{7CD95F10-BCD0-4006-889D-3003B5E7786B}"/>
                  </a:ext>
                </a:extLst>
              </p:cNvPr>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1">
                <a:extLst>
                  <a:ext uri="{FF2B5EF4-FFF2-40B4-BE49-F238E27FC236}">
                    <a16:creationId xmlns:a16="http://schemas.microsoft.com/office/drawing/2014/main" id="{2811B486-09F9-4B9F-8B01-7CE5A15425BF}"/>
                  </a:ext>
                </a:extLst>
              </p:cNvPr>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30CACF4-4AF7-4E5A-AA43-4EA4557DC69B}"/>
                  </a:ext>
                </a:extLst>
              </p:cNvPr>
              <p:cNvGrpSpPr/>
              <p:nvPr/>
            </p:nvGrpSpPr>
            <p:grpSpPr>
              <a:xfrm>
                <a:off x="899460" y="833642"/>
                <a:ext cx="621450" cy="986197"/>
                <a:chOff x="7031201" y="834275"/>
                <a:chExt cx="762000" cy="1488861"/>
              </a:xfrm>
            </p:grpSpPr>
            <p:sp>
              <p:nvSpPr>
                <p:cNvPr id="35" name="Rounded Rectangle 25">
                  <a:extLst>
                    <a:ext uri="{FF2B5EF4-FFF2-40B4-BE49-F238E27FC236}">
                      <a16:creationId xmlns:a16="http://schemas.microsoft.com/office/drawing/2014/main" id="{E6A69426-1CF1-4C4A-95B6-E26901D948DC}"/>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5">
                  <a:extLst>
                    <a:ext uri="{FF2B5EF4-FFF2-40B4-BE49-F238E27FC236}">
                      <a16:creationId xmlns:a16="http://schemas.microsoft.com/office/drawing/2014/main" id="{AEDAC35E-5941-4E78-84CB-55C1AC2AEA8F}"/>
                    </a:ext>
                  </a:extLst>
                </p:cNvPr>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6B57462E-029E-4CFB-98DD-B5A2F71DF551}"/>
                  </a:ext>
                </a:extLst>
              </p:cNvPr>
              <p:cNvGrpSpPr/>
              <p:nvPr/>
            </p:nvGrpSpPr>
            <p:grpSpPr>
              <a:xfrm>
                <a:off x="7646520" y="1148254"/>
                <a:ext cx="621450" cy="1017899"/>
                <a:chOff x="7087348" y="824753"/>
                <a:chExt cx="762000" cy="1536722"/>
              </a:xfrm>
            </p:grpSpPr>
            <p:sp>
              <p:nvSpPr>
                <p:cNvPr id="33" name="Rounded Rectangle 23">
                  <a:extLst>
                    <a:ext uri="{FF2B5EF4-FFF2-40B4-BE49-F238E27FC236}">
                      <a16:creationId xmlns:a16="http://schemas.microsoft.com/office/drawing/2014/main" id="{08B80B6E-8CBD-4629-B259-868EBDA0A38C}"/>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8651B38-8D8E-4B27-899F-7A561B4B22D2}"/>
                    </a:ext>
                  </a:extLst>
                </p:cNvPr>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92AC8B56-4A86-425C-A60F-90C2CC93696B}"/>
                </a:ext>
              </a:extLst>
            </p:cNvPr>
            <p:cNvSpPr/>
            <p:nvPr/>
          </p:nvSpPr>
          <p:spPr>
            <a:xfrm>
              <a:off x="799180" y="4626245"/>
              <a:ext cx="2437759" cy="1477328"/>
            </a:xfrm>
            <a:prstGeom prst="rect">
              <a:avLst/>
            </a:prstGeom>
          </p:spPr>
          <p:txBody>
            <a:bodyPr wrap="square">
              <a:spAutoFit/>
            </a:bodyPr>
            <a:lstStyle/>
            <a:p>
              <a:pPr algn="ctr"/>
              <a:r>
                <a:rPr lang="en-US" b="1" dirty="0"/>
                <a:t>If we are examples of the believers of Jesus Christ, we can help bring salvation to ourselves and others</a:t>
              </a:r>
              <a:endParaRPr lang="en-US" sz="1600" dirty="0"/>
            </a:p>
          </p:txBody>
        </p:sp>
      </p:grpSp>
    </p:spTree>
    <p:extLst>
      <p:ext uri="{BB962C8B-B14F-4D97-AF65-F5344CB8AC3E}">
        <p14:creationId xmlns:p14="http://schemas.microsoft.com/office/powerpoint/2010/main" val="29486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par>
                                <p:cTn id="18" presetID="1" presetClass="exit" presetSubtype="0" fill="hold" nodeType="with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C106738-60E3-4E45-9BC2-C63C266312D8}"/>
              </a:ext>
            </a:extLst>
          </p:cNvPr>
          <p:cNvSpPr txBox="1"/>
          <p:nvPr/>
        </p:nvSpPr>
        <p:spPr>
          <a:xfrm>
            <a:off x="83127" y="108857"/>
            <a:ext cx="11970328"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“Lay Hands Suddenly On No Man”</a:t>
            </a:r>
          </a:p>
        </p:txBody>
      </p:sp>
      <p:sp>
        <p:nvSpPr>
          <p:cNvPr id="42" name="TextBox 41">
            <a:extLst>
              <a:ext uri="{FF2B5EF4-FFF2-40B4-BE49-F238E27FC236}">
                <a16:creationId xmlns:a16="http://schemas.microsoft.com/office/drawing/2014/main" id="{D9B9146A-EC37-4D79-82A0-15AB39785479}"/>
              </a:ext>
            </a:extLst>
          </p:cNvPr>
          <p:cNvSpPr txBox="1"/>
          <p:nvPr/>
        </p:nvSpPr>
        <p:spPr>
          <a:xfrm>
            <a:off x="76200" y="6488668"/>
            <a:ext cx="5562600" cy="369332"/>
          </a:xfrm>
          <a:prstGeom prst="rect">
            <a:avLst/>
          </a:prstGeom>
          <a:noFill/>
        </p:spPr>
        <p:txBody>
          <a:bodyPr wrap="square" rtlCol="0">
            <a:spAutoFit/>
          </a:bodyPr>
          <a:lstStyle/>
          <a:p>
            <a:r>
              <a:rPr lang="en-US" dirty="0"/>
              <a:t>1 Timothy 3:1-7; 5:22</a:t>
            </a:r>
          </a:p>
        </p:txBody>
      </p:sp>
      <p:sp>
        <p:nvSpPr>
          <p:cNvPr id="43" name="Rectangle 42">
            <a:extLst>
              <a:ext uri="{FF2B5EF4-FFF2-40B4-BE49-F238E27FC236}">
                <a16:creationId xmlns:a16="http://schemas.microsoft.com/office/drawing/2014/main" id="{5B0DB7D0-1DF9-494D-8E21-4135716545EE}"/>
              </a:ext>
            </a:extLst>
          </p:cNvPr>
          <p:cNvSpPr/>
          <p:nvPr/>
        </p:nvSpPr>
        <p:spPr>
          <a:xfrm>
            <a:off x="1478973" y="1526555"/>
            <a:ext cx="6096000" cy="1200329"/>
          </a:xfrm>
          <a:prstGeom prst="rect">
            <a:avLst/>
          </a:prstGeom>
        </p:spPr>
        <p:txBody>
          <a:bodyPr>
            <a:spAutoFit/>
          </a:bodyPr>
          <a:lstStyle/>
          <a:p>
            <a:r>
              <a:rPr lang="en-US" dirty="0">
                <a:solidFill>
                  <a:srgbClr val="333333"/>
                </a:solidFill>
                <a:latin typeface="Open Sans"/>
              </a:rPr>
              <a:t>Men were not to be ordained without proper preparation. That preparation included ensuring that the one to be ordained was spiritually mature and worthy and seeking the Lord’s guidance.</a:t>
            </a:r>
            <a:endParaRPr lang="en-US" dirty="0"/>
          </a:p>
        </p:txBody>
      </p:sp>
      <p:pic>
        <p:nvPicPr>
          <p:cNvPr id="44" name="Picture 2" descr="man being ordained">
            <a:extLst>
              <a:ext uri="{FF2B5EF4-FFF2-40B4-BE49-F238E27FC236}">
                <a16:creationId xmlns:a16="http://schemas.microsoft.com/office/drawing/2014/main" id="{774DC1B6-00C9-4FCF-8767-324A36085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193" y="2951884"/>
            <a:ext cx="428625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84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E4C7515-964A-40A3-B8E8-FC13F8EF0B79}"/>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The Wealthy</a:t>
            </a:r>
          </a:p>
        </p:txBody>
      </p:sp>
      <p:sp>
        <p:nvSpPr>
          <p:cNvPr id="35" name="TextBox 34">
            <a:extLst>
              <a:ext uri="{FF2B5EF4-FFF2-40B4-BE49-F238E27FC236}">
                <a16:creationId xmlns:a16="http://schemas.microsoft.com/office/drawing/2014/main" id="{60B66F7A-C149-4DFF-B743-A05C2CB33FBA}"/>
              </a:ext>
            </a:extLst>
          </p:cNvPr>
          <p:cNvSpPr txBox="1"/>
          <p:nvPr/>
        </p:nvSpPr>
        <p:spPr>
          <a:xfrm>
            <a:off x="76200" y="6488668"/>
            <a:ext cx="5562600" cy="369332"/>
          </a:xfrm>
          <a:prstGeom prst="rect">
            <a:avLst/>
          </a:prstGeom>
          <a:noFill/>
        </p:spPr>
        <p:txBody>
          <a:bodyPr wrap="square" rtlCol="0">
            <a:spAutoFit/>
          </a:bodyPr>
          <a:lstStyle/>
          <a:p>
            <a:r>
              <a:rPr lang="en-US" dirty="0"/>
              <a:t>1 Timothy 6:10</a:t>
            </a:r>
          </a:p>
        </p:txBody>
      </p:sp>
      <p:sp>
        <p:nvSpPr>
          <p:cNvPr id="36" name="Rectangle 35">
            <a:extLst>
              <a:ext uri="{FF2B5EF4-FFF2-40B4-BE49-F238E27FC236}">
                <a16:creationId xmlns:a16="http://schemas.microsoft.com/office/drawing/2014/main" id="{2D411AB9-DAAA-41BB-959B-88902E1BEC2D}"/>
              </a:ext>
            </a:extLst>
          </p:cNvPr>
          <p:cNvSpPr/>
          <p:nvPr/>
        </p:nvSpPr>
        <p:spPr>
          <a:xfrm>
            <a:off x="855518" y="1218384"/>
            <a:ext cx="6096000" cy="2585323"/>
          </a:xfrm>
          <a:prstGeom prst="rect">
            <a:avLst/>
          </a:prstGeom>
        </p:spPr>
        <p:txBody>
          <a:bodyPr>
            <a:spAutoFit/>
          </a:bodyPr>
          <a:lstStyle/>
          <a:p>
            <a:r>
              <a:rPr lang="en-US" dirty="0">
                <a:latin typeface="Open Sans"/>
              </a:rPr>
              <a:t>Paul warned Timothy of the destructive influence that riches can have on those whose hearts are set on the things of the world. Paul’s warnings can be summarized by his statement that “the love of money is the root of all evil.” </a:t>
            </a:r>
          </a:p>
          <a:p>
            <a:endParaRPr lang="en-US" dirty="0">
              <a:latin typeface="Open Sans"/>
            </a:endParaRPr>
          </a:p>
          <a:p>
            <a:r>
              <a:rPr lang="en-US" dirty="0">
                <a:latin typeface="Open Sans"/>
              </a:rPr>
              <a:t>Paul also spoke about people who had “coveted after” money and as a result had “erred from the faith, and pierced themselves through with many sorrows” (1)</a:t>
            </a:r>
            <a:endParaRPr lang="en-US" dirty="0"/>
          </a:p>
        </p:txBody>
      </p:sp>
      <p:grpSp>
        <p:nvGrpSpPr>
          <p:cNvPr id="37" name="Group 36">
            <a:extLst>
              <a:ext uri="{FF2B5EF4-FFF2-40B4-BE49-F238E27FC236}">
                <a16:creationId xmlns:a16="http://schemas.microsoft.com/office/drawing/2014/main" id="{BC9CC71F-B9AD-4863-B92E-6058153FCA5F}"/>
              </a:ext>
            </a:extLst>
          </p:cNvPr>
          <p:cNvGrpSpPr/>
          <p:nvPr/>
        </p:nvGrpSpPr>
        <p:grpSpPr>
          <a:xfrm>
            <a:off x="4300105" y="4392757"/>
            <a:ext cx="7587095" cy="1771650"/>
            <a:chOff x="3718214" y="4610966"/>
            <a:chExt cx="7587095" cy="1771650"/>
          </a:xfrm>
        </p:grpSpPr>
        <p:sp>
          <p:nvSpPr>
            <p:cNvPr id="38" name="Rectangle 37">
              <a:extLst>
                <a:ext uri="{FF2B5EF4-FFF2-40B4-BE49-F238E27FC236}">
                  <a16:creationId xmlns:a16="http://schemas.microsoft.com/office/drawing/2014/main" id="{D22F2ABA-B738-44F6-9977-B37BAB118908}"/>
                </a:ext>
              </a:extLst>
            </p:cNvPr>
            <p:cNvSpPr/>
            <p:nvPr/>
          </p:nvSpPr>
          <p:spPr>
            <a:xfrm>
              <a:off x="5209309" y="4664610"/>
              <a:ext cx="6096000" cy="1477328"/>
            </a:xfrm>
            <a:prstGeom prst="rect">
              <a:avLst/>
            </a:prstGeom>
          </p:spPr>
          <p:txBody>
            <a:bodyPr>
              <a:spAutoFit/>
            </a:bodyPr>
            <a:lstStyle/>
            <a:p>
              <a:r>
                <a:rPr lang="en-US" dirty="0">
                  <a:solidFill>
                    <a:srgbClr val="333333"/>
                  </a:solidFill>
                  <a:latin typeface="Open Sans"/>
                </a:rPr>
                <a:t>“Our world is fraught with feelings of entitlement. Some of us feel embarrassed, ashamed, less worthwhile if our family does not have everything the neighbors have. As a result, we go into debt to buy things we can’t afford—and things we do not really need….”</a:t>
              </a:r>
              <a:endParaRPr lang="en-US" dirty="0"/>
            </a:p>
          </p:txBody>
        </p:sp>
        <p:pic>
          <p:nvPicPr>
            <p:cNvPr id="39" name="Picture 38">
              <a:extLst>
                <a:ext uri="{FF2B5EF4-FFF2-40B4-BE49-F238E27FC236}">
                  <a16:creationId xmlns:a16="http://schemas.microsoft.com/office/drawing/2014/main" id="{0B66F313-7724-4B15-B8B9-3A3FCDB5F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14" y="4610966"/>
              <a:ext cx="1409700" cy="1771650"/>
            </a:xfrm>
            <a:prstGeom prst="rect">
              <a:avLst/>
            </a:prstGeom>
          </p:spPr>
        </p:pic>
      </p:grpSp>
      <p:grpSp>
        <p:nvGrpSpPr>
          <p:cNvPr id="40" name="Group 39">
            <a:extLst>
              <a:ext uri="{FF2B5EF4-FFF2-40B4-BE49-F238E27FC236}">
                <a16:creationId xmlns:a16="http://schemas.microsoft.com/office/drawing/2014/main" id="{752468FA-3EEA-4219-9240-B3058B9A3327}"/>
              </a:ext>
            </a:extLst>
          </p:cNvPr>
          <p:cNvGrpSpPr/>
          <p:nvPr/>
        </p:nvGrpSpPr>
        <p:grpSpPr>
          <a:xfrm>
            <a:off x="457457" y="4003732"/>
            <a:ext cx="3289208" cy="2390250"/>
            <a:chOff x="384206" y="4158361"/>
            <a:chExt cx="3289208" cy="2390250"/>
          </a:xfrm>
        </p:grpSpPr>
        <p:grpSp>
          <p:nvGrpSpPr>
            <p:cNvPr id="45" name="Group 44">
              <a:extLst>
                <a:ext uri="{FF2B5EF4-FFF2-40B4-BE49-F238E27FC236}">
                  <a16:creationId xmlns:a16="http://schemas.microsoft.com/office/drawing/2014/main" id="{E8EBD9B9-3690-4443-A221-DE4C47105D1F}"/>
                </a:ext>
              </a:extLst>
            </p:cNvPr>
            <p:cNvGrpSpPr/>
            <p:nvPr/>
          </p:nvGrpSpPr>
          <p:grpSpPr>
            <a:xfrm>
              <a:off x="384206" y="4158361"/>
              <a:ext cx="3289208" cy="2390250"/>
              <a:chOff x="609599" y="833642"/>
              <a:chExt cx="7941747" cy="5771225"/>
            </a:xfrm>
          </p:grpSpPr>
          <p:grpSp>
            <p:nvGrpSpPr>
              <p:cNvPr id="47" name="Group 14">
                <a:extLst>
                  <a:ext uri="{FF2B5EF4-FFF2-40B4-BE49-F238E27FC236}">
                    <a16:creationId xmlns:a16="http://schemas.microsoft.com/office/drawing/2014/main" id="{41532300-6A13-40E6-B874-35E630DAF935}"/>
                  </a:ext>
                </a:extLst>
              </p:cNvPr>
              <p:cNvGrpSpPr/>
              <p:nvPr/>
            </p:nvGrpSpPr>
            <p:grpSpPr>
              <a:xfrm rot="10800000">
                <a:off x="7696200" y="5257800"/>
                <a:ext cx="621450" cy="1347067"/>
                <a:chOff x="7010400" y="381000"/>
                <a:chExt cx="762000" cy="2033666"/>
              </a:xfrm>
            </p:grpSpPr>
            <p:sp>
              <p:nvSpPr>
                <p:cNvPr id="60" name="Rounded Rectangle 29">
                  <a:extLst>
                    <a:ext uri="{FF2B5EF4-FFF2-40B4-BE49-F238E27FC236}">
                      <a16:creationId xmlns:a16="http://schemas.microsoft.com/office/drawing/2014/main" id="{A89B46DB-C2AF-4726-A088-79742F03048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3D01BFE-C93F-4349-AF1A-27037D7A8665}"/>
                    </a:ext>
                  </a:extLst>
                </p:cNvPr>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11">
                <a:extLst>
                  <a:ext uri="{FF2B5EF4-FFF2-40B4-BE49-F238E27FC236}">
                    <a16:creationId xmlns:a16="http://schemas.microsoft.com/office/drawing/2014/main" id="{F81754EE-CB6B-4FCE-A533-A4B0483DD9F1}"/>
                  </a:ext>
                </a:extLst>
              </p:cNvPr>
              <p:cNvGrpSpPr/>
              <p:nvPr/>
            </p:nvGrpSpPr>
            <p:grpSpPr>
              <a:xfrm rot="10800000">
                <a:off x="939238" y="4923502"/>
                <a:ext cx="621450" cy="1347067"/>
                <a:chOff x="7010400" y="381000"/>
                <a:chExt cx="762000" cy="2033666"/>
              </a:xfrm>
            </p:grpSpPr>
            <p:sp>
              <p:nvSpPr>
                <p:cNvPr id="58" name="Rounded Rectangle 27">
                  <a:extLst>
                    <a:ext uri="{FF2B5EF4-FFF2-40B4-BE49-F238E27FC236}">
                      <a16:creationId xmlns:a16="http://schemas.microsoft.com/office/drawing/2014/main" id="{D3421C5F-4683-415D-8C68-A9BCC4B2B0DB}"/>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73E5329-1461-4ADD-B015-F054FE4FFF8D}"/>
                    </a:ext>
                  </a:extLst>
                </p:cNvPr>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Wave 2">
                <a:extLst>
                  <a:ext uri="{FF2B5EF4-FFF2-40B4-BE49-F238E27FC236}">
                    <a16:creationId xmlns:a16="http://schemas.microsoft.com/office/drawing/2014/main" id="{E297FBD1-4475-40EA-B629-A17497335188}"/>
                  </a:ext>
                </a:extLst>
              </p:cNvPr>
              <p:cNvSpPr/>
              <p:nvPr/>
            </p:nvSpPr>
            <p:spPr>
              <a:xfrm>
                <a:off x="985469" y="1795028"/>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3">
                <a:extLst>
                  <a:ext uri="{FF2B5EF4-FFF2-40B4-BE49-F238E27FC236}">
                    <a16:creationId xmlns:a16="http://schemas.microsoft.com/office/drawing/2014/main" id="{7CBABD47-A87B-467F-B852-9162F41CE0F9}"/>
                  </a:ext>
                </a:extLst>
              </p:cNvPr>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1">
                <a:extLst>
                  <a:ext uri="{FF2B5EF4-FFF2-40B4-BE49-F238E27FC236}">
                    <a16:creationId xmlns:a16="http://schemas.microsoft.com/office/drawing/2014/main" id="{8E0FE879-ABBB-49F4-81E1-D2037BC9757D}"/>
                  </a:ext>
                </a:extLst>
              </p:cNvPr>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C377A5B-5F18-4D92-882B-F8BB15F47188}"/>
                  </a:ext>
                </a:extLst>
              </p:cNvPr>
              <p:cNvGrpSpPr/>
              <p:nvPr/>
            </p:nvGrpSpPr>
            <p:grpSpPr>
              <a:xfrm>
                <a:off x="899460" y="833642"/>
                <a:ext cx="621450" cy="986197"/>
                <a:chOff x="7031201" y="834275"/>
                <a:chExt cx="762000" cy="1488861"/>
              </a:xfrm>
            </p:grpSpPr>
            <p:sp>
              <p:nvSpPr>
                <p:cNvPr id="56" name="Rounded Rectangle 25">
                  <a:extLst>
                    <a:ext uri="{FF2B5EF4-FFF2-40B4-BE49-F238E27FC236}">
                      <a16:creationId xmlns:a16="http://schemas.microsoft.com/office/drawing/2014/main" id="{48F0B006-DC82-4CDA-9DA4-691CA3BED443}"/>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
                  <a:extLst>
                    <a:ext uri="{FF2B5EF4-FFF2-40B4-BE49-F238E27FC236}">
                      <a16:creationId xmlns:a16="http://schemas.microsoft.com/office/drawing/2014/main" id="{DD5279FF-4CCD-4005-88A7-B760E4F74B48}"/>
                    </a:ext>
                  </a:extLst>
                </p:cNvPr>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CCCD6E83-E16B-4FA7-9304-12AFF939F044}"/>
                  </a:ext>
                </a:extLst>
              </p:cNvPr>
              <p:cNvGrpSpPr/>
              <p:nvPr/>
            </p:nvGrpSpPr>
            <p:grpSpPr>
              <a:xfrm>
                <a:off x="7646520" y="1148254"/>
                <a:ext cx="621450" cy="1017899"/>
                <a:chOff x="7087348" y="824753"/>
                <a:chExt cx="762000" cy="1536722"/>
              </a:xfrm>
            </p:grpSpPr>
            <p:sp>
              <p:nvSpPr>
                <p:cNvPr id="54" name="Rounded Rectangle 23">
                  <a:extLst>
                    <a:ext uri="{FF2B5EF4-FFF2-40B4-BE49-F238E27FC236}">
                      <a16:creationId xmlns:a16="http://schemas.microsoft.com/office/drawing/2014/main" id="{4D7785C0-73F7-4E7F-B2F9-6CBD1C473249}"/>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6C2BE2-6285-4D3C-AE9D-048B04461352}"/>
                    </a:ext>
                  </a:extLst>
                </p:cNvPr>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Rectangle 45">
              <a:extLst>
                <a:ext uri="{FF2B5EF4-FFF2-40B4-BE49-F238E27FC236}">
                  <a16:creationId xmlns:a16="http://schemas.microsoft.com/office/drawing/2014/main" id="{14F12911-5ED8-4D8B-89BB-B11294E1D0A2}"/>
                </a:ext>
              </a:extLst>
            </p:cNvPr>
            <p:cNvSpPr/>
            <p:nvPr/>
          </p:nvSpPr>
          <p:spPr>
            <a:xfrm>
              <a:off x="799180" y="4626245"/>
              <a:ext cx="2437759" cy="1200329"/>
            </a:xfrm>
            <a:prstGeom prst="rect">
              <a:avLst/>
            </a:prstGeom>
          </p:spPr>
          <p:txBody>
            <a:bodyPr wrap="square">
              <a:spAutoFit/>
            </a:bodyPr>
            <a:lstStyle/>
            <a:p>
              <a:pPr algn="ctr"/>
              <a:r>
                <a:rPr lang="en-US" b="1" dirty="0"/>
                <a:t>The love of money leads to unrighteousness and apostasy</a:t>
              </a:r>
              <a:endParaRPr lang="en-US" sz="1600" dirty="0"/>
            </a:p>
          </p:txBody>
        </p:sp>
      </p:grpSp>
      <p:pic>
        <p:nvPicPr>
          <p:cNvPr id="62" name="Picture 4" descr="Image result for money falling gif">
            <a:extLst>
              <a:ext uri="{FF2B5EF4-FFF2-40B4-BE49-F238E27FC236}">
                <a16:creationId xmlns:a16="http://schemas.microsoft.com/office/drawing/2014/main" id="{06BB72F3-6238-47D9-BA7C-50E2834B39F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199" y="1152092"/>
            <a:ext cx="4916055" cy="27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39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outVertic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7109D5-CA59-4B92-A279-ED9E1B7671E9}"/>
              </a:ext>
            </a:extLst>
          </p:cNvPr>
          <p:cNvSpPr txBox="1"/>
          <p:nvPr/>
        </p:nvSpPr>
        <p:spPr>
          <a:xfrm>
            <a:off x="76200" y="6488668"/>
            <a:ext cx="5562600" cy="369332"/>
          </a:xfrm>
          <a:prstGeom prst="rect">
            <a:avLst/>
          </a:prstGeom>
          <a:noFill/>
        </p:spPr>
        <p:txBody>
          <a:bodyPr wrap="square" rtlCol="0">
            <a:spAutoFit/>
          </a:bodyPr>
          <a:lstStyle/>
          <a:p>
            <a:r>
              <a:rPr lang="en-US" dirty="0"/>
              <a:t>1 Timothy 6:10</a:t>
            </a:r>
          </a:p>
        </p:txBody>
      </p:sp>
      <p:pic>
        <p:nvPicPr>
          <p:cNvPr id="8" name="Picture 7">
            <a:extLst>
              <a:ext uri="{FF2B5EF4-FFF2-40B4-BE49-F238E27FC236}">
                <a16:creationId xmlns:a16="http://schemas.microsoft.com/office/drawing/2014/main" id="{7E7D36F9-14F0-4432-99E1-9ED932CEF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83" y="114734"/>
            <a:ext cx="866739" cy="1080221"/>
          </a:xfrm>
          <a:prstGeom prst="rect">
            <a:avLst/>
          </a:prstGeom>
        </p:spPr>
      </p:pic>
      <p:pic>
        <p:nvPicPr>
          <p:cNvPr id="9" name="Picture 2" descr="Image result for world turning gif">
            <a:extLst>
              <a:ext uri="{FF2B5EF4-FFF2-40B4-BE49-F238E27FC236}">
                <a16:creationId xmlns:a16="http://schemas.microsoft.com/office/drawing/2014/main" id="{0CB9E8C5-69E6-4D96-B16D-D218B8BD7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873" y="-25284"/>
            <a:ext cx="6941127" cy="6883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A80E02A-F924-4C36-994D-2A617A7F2648}"/>
              </a:ext>
            </a:extLst>
          </p:cNvPr>
          <p:cNvSpPr/>
          <p:nvPr/>
        </p:nvSpPr>
        <p:spPr>
          <a:xfrm>
            <a:off x="1084118" y="615711"/>
            <a:ext cx="3986645" cy="5262979"/>
          </a:xfrm>
          <a:prstGeom prst="rect">
            <a:avLst/>
          </a:prstGeom>
        </p:spPr>
        <p:txBody>
          <a:bodyPr wrap="square">
            <a:spAutoFit/>
          </a:bodyPr>
          <a:lstStyle/>
          <a:p>
            <a:r>
              <a:rPr lang="en-US" sz="2400" dirty="0"/>
              <a:t>“There is nothing inherently evil about money. The Good Samaritan used the same coinage to serve his fellowman that Judas used to betray the Master. It is ‘the </a:t>
            </a:r>
            <a:r>
              <a:rPr lang="en-US" sz="2400" i="1" dirty="0"/>
              <a:t>love of money</a:t>
            </a:r>
            <a:r>
              <a:rPr lang="en-US" sz="2400" dirty="0"/>
              <a:t> [which] is the root of all evil.’</a:t>
            </a:r>
          </a:p>
          <a:p>
            <a:endParaRPr lang="en-US" sz="2400" dirty="0"/>
          </a:p>
          <a:p>
            <a:r>
              <a:rPr lang="en-US" sz="2400" dirty="0"/>
              <a:t>The critical difference is the degree of spirituality we exercise in viewing, evaluating, and managing the things of this world.”</a:t>
            </a:r>
          </a:p>
        </p:txBody>
      </p:sp>
      <p:grpSp>
        <p:nvGrpSpPr>
          <p:cNvPr id="11" name="Group 10">
            <a:extLst>
              <a:ext uri="{FF2B5EF4-FFF2-40B4-BE49-F238E27FC236}">
                <a16:creationId xmlns:a16="http://schemas.microsoft.com/office/drawing/2014/main" id="{E627EAD2-AC6A-42E1-AD18-018C86661A71}"/>
              </a:ext>
            </a:extLst>
          </p:cNvPr>
          <p:cNvGrpSpPr/>
          <p:nvPr/>
        </p:nvGrpSpPr>
        <p:grpSpPr>
          <a:xfrm>
            <a:off x="5424311" y="4253113"/>
            <a:ext cx="3289208" cy="2390250"/>
            <a:chOff x="384206" y="4158361"/>
            <a:chExt cx="3289208" cy="2390250"/>
          </a:xfrm>
        </p:grpSpPr>
        <p:grpSp>
          <p:nvGrpSpPr>
            <p:cNvPr id="12" name="Group 11">
              <a:extLst>
                <a:ext uri="{FF2B5EF4-FFF2-40B4-BE49-F238E27FC236}">
                  <a16:creationId xmlns:a16="http://schemas.microsoft.com/office/drawing/2014/main" id="{D95AC2D5-BFE7-4450-B50B-EB2D160D3CEB}"/>
                </a:ext>
              </a:extLst>
            </p:cNvPr>
            <p:cNvGrpSpPr/>
            <p:nvPr/>
          </p:nvGrpSpPr>
          <p:grpSpPr>
            <a:xfrm>
              <a:off x="384206" y="4158361"/>
              <a:ext cx="3289208" cy="2390250"/>
              <a:chOff x="609599" y="833642"/>
              <a:chExt cx="7941747" cy="5771225"/>
            </a:xfrm>
          </p:grpSpPr>
          <p:grpSp>
            <p:nvGrpSpPr>
              <p:cNvPr id="14" name="Group 14">
                <a:extLst>
                  <a:ext uri="{FF2B5EF4-FFF2-40B4-BE49-F238E27FC236}">
                    <a16:creationId xmlns:a16="http://schemas.microsoft.com/office/drawing/2014/main" id="{3C69670E-DDED-422B-87BC-0602377205CD}"/>
                  </a:ext>
                </a:extLst>
              </p:cNvPr>
              <p:cNvGrpSpPr/>
              <p:nvPr/>
            </p:nvGrpSpPr>
            <p:grpSpPr>
              <a:xfrm rot="10800000">
                <a:off x="7696200" y="5257800"/>
                <a:ext cx="621450" cy="1347067"/>
                <a:chOff x="7010400" y="381000"/>
                <a:chExt cx="762000" cy="2033666"/>
              </a:xfrm>
            </p:grpSpPr>
            <p:sp>
              <p:nvSpPr>
                <p:cNvPr id="27" name="Rounded Rectangle 29">
                  <a:extLst>
                    <a:ext uri="{FF2B5EF4-FFF2-40B4-BE49-F238E27FC236}">
                      <a16:creationId xmlns:a16="http://schemas.microsoft.com/office/drawing/2014/main" id="{E8076AE5-AF25-4DF5-844A-28EE3950B0F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E1AC78-AFEA-4977-BA6C-6157CA2F2001}"/>
                    </a:ext>
                  </a:extLst>
                </p:cNvPr>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a:extLst>
                  <a:ext uri="{FF2B5EF4-FFF2-40B4-BE49-F238E27FC236}">
                    <a16:creationId xmlns:a16="http://schemas.microsoft.com/office/drawing/2014/main" id="{94D30B73-EF05-4351-A1AD-02ECACA1B30F}"/>
                  </a:ext>
                </a:extLst>
              </p:cNvPr>
              <p:cNvGrpSpPr/>
              <p:nvPr/>
            </p:nvGrpSpPr>
            <p:grpSpPr>
              <a:xfrm rot="10800000">
                <a:off x="939238" y="4923502"/>
                <a:ext cx="621450" cy="1347067"/>
                <a:chOff x="7010400" y="381000"/>
                <a:chExt cx="762000" cy="2033666"/>
              </a:xfrm>
            </p:grpSpPr>
            <p:sp>
              <p:nvSpPr>
                <p:cNvPr id="25" name="Rounded Rectangle 27">
                  <a:extLst>
                    <a:ext uri="{FF2B5EF4-FFF2-40B4-BE49-F238E27FC236}">
                      <a16:creationId xmlns:a16="http://schemas.microsoft.com/office/drawing/2014/main" id="{73CD7DA8-88EF-4A21-BF8A-6C4409DFF50F}"/>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AA8A82-1601-41BC-903E-C1ABD189B198}"/>
                    </a:ext>
                  </a:extLst>
                </p:cNvPr>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a:extLst>
                  <a:ext uri="{FF2B5EF4-FFF2-40B4-BE49-F238E27FC236}">
                    <a16:creationId xmlns:a16="http://schemas.microsoft.com/office/drawing/2014/main" id="{367015DD-6154-4039-955B-F17B0D64EBB3}"/>
                  </a:ext>
                </a:extLst>
              </p:cNvPr>
              <p:cNvSpPr/>
              <p:nvPr/>
            </p:nvSpPr>
            <p:spPr>
              <a:xfrm>
                <a:off x="985469" y="1795028"/>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a:extLst>
                  <a:ext uri="{FF2B5EF4-FFF2-40B4-BE49-F238E27FC236}">
                    <a16:creationId xmlns:a16="http://schemas.microsoft.com/office/drawing/2014/main" id="{6B5B81D6-7F52-4E83-8E5D-734BD27DC90B}"/>
                  </a:ext>
                </a:extLst>
              </p:cNvPr>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a:extLst>
                  <a:ext uri="{FF2B5EF4-FFF2-40B4-BE49-F238E27FC236}">
                    <a16:creationId xmlns:a16="http://schemas.microsoft.com/office/drawing/2014/main" id="{4558CF08-53F9-485B-94ED-EAAB3B115064}"/>
                  </a:ext>
                </a:extLst>
              </p:cNvPr>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735AF5A-1F87-4486-A906-A81381D2BBB1}"/>
                  </a:ext>
                </a:extLst>
              </p:cNvPr>
              <p:cNvGrpSpPr/>
              <p:nvPr/>
            </p:nvGrpSpPr>
            <p:grpSpPr>
              <a:xfrm>
                <a:off x="899460" y="833642"/>
                <a:ext cx="621450" cy="986197"/>
                <a:chOff x="7031201" y="834275"/>
                <a:chExt cx="762000" cy="1488861"/>
              </a:xfrm>
            </p:grpSpPr>
            <p:sp>
              <p:nvSpPr>
                <p:cNvPr id="23" name="Rounded Rectangle 25">
                  <a:extLst>
                    <a:ext uri="{FF2B5EF4-FFF2-40B4-BE49-F238E27FC236}">
                      <a16:creationId xmlns:a16="http://schemas.microsoft.com/office/drawing/2014/main" id="{69549B88-5A63-47BE-A1B5-DD7007EB0CC3}"/>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a:extLst>
                    <a:ext uri="{FF2B5EF4-FFF2-40B4-BE49-F238E27FC236}">
                      <a16:creationId xmlns:a16="http://schemas.microsoft.com/office/drawing/2014/main" id="{1D43EA98-F018-4485-9C64-A45D6B7EDE07}"/>
                    </a:ext>
                  </a:extLst>
                </p:cNvPr>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2EABBC4-5369-4474-9A02-5E9DB0677F3C}"/>
                  </a:ext>
                </a:extLst>
              </p:cNvPr>
              <p:cNvGrpSpPr/>
              <p:nvPr/>
            </p:nvGrpSpPr>
            <p:grpSpPr>
              <a:xfrm>
                <a:off x="7646520" y="1148254"/>
                <a:ext cx="621450" cy="1017899"/>
                <a:chOff x="7087348" y="824753"/>
                <a:chExt cx="762000" cy="1536722"/>
              </a:xfrm>
            </p:grpSpPr>
            <p:sp>
              <p:nvSpPr>
                <p:cNvPr id="21" name="Rounded Rectangle 23">
                  <a:extLst>
                    <a:ext uri="{FF2B5EF4-FFF2-40B4-BE49-F238E27FC236}">
                      <a16:creationId xmlns:a16="http://schemas.microsoft.com/office/drawing/2014/main" id="{A2EF0520-49FC-4031-88B1-D641703C293B}"/>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63CCE3-5492-44B7-A66A-DE7F437F6D30}"/>
                    </a:ext>
                  </a:extLst>
                </p:cNvPr>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a:extLst>
                <a:ext uri="{FF2B5EF4-FFF2-40B4-BE49-F238E27FC236}">
                  <a16:creationId xmlns:a16="http://schemas.microsoft.com/office/drawing/2014/main" id="{73F938DD-6CC4-44C0-91B6-3029C4DBA542}"/>
                </a:ext>
              </a:extLst>
            </p:cNvPr>
            <p:cNvSpPr/>
            <p:nvPr/>
          </p:nvSpPr>
          <p:spPr>
            <a:xfrm>
              <a:off x="799180" y="4626245"/>
              <a:ext cx="2437759" cy="1477328"/>
            </a:xfrm>
            <a:prstGeom prst="rect">
              <a:avLst/>
            </a:prstGeom>
          </p:spPr>
          <p:txBody>
            <a:bodyPr wrap="square">
              <a:spAutoFit/>
            </a:bodyPr>
            <a:lstStyle/>
            <a:p>
              <a:pPr algn="ctr"/>
              <a:r>
                <a:rPr lang="en-US" b="1" dirty="0"/>
                <a:t>If we trust in the living God and are rich in good works, then we can lay hold on eternal life</a:t>
              </a:r>
              <a:endParaRPr lang="en-US" sz="1600" dirty="0"/>
            </a:p>
          </p:txBody>
        </p:sp>
      </p:grpSp>
    </p:spTree>
    <p:extLst>
      <p:ext uri="{BB962C8B-B14F-4D97-AF65-F5344CB8AC3E}">
        <p14:creationId xmlns:p14="http://schemas.microsoft.com/office/powerpoint/2010/main" val="40316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A7CC1C-0D6B-4DFD-B7DE-3A3F7D07F9EF}"/>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Avoid Vain Babblings</a:t>
            </a:r>
          </a:p>
        </p:txBody>
      </p:sp>
      <p:sp>
        <p:nvSpPr>
          <p:cNvPr id="8" name="TextBox 7">
            <a:extLst>
              <a:ext uri="{FF2B5EF4-FFF2-40B4-BE49-F238E27FC236}">
                <a16:creationId xmlns:a16="http://schemas.microsoft.com/office/drawing/2014/main" id="{3CBED40F-7945-4B35-B173-0AB7165AA765}"/>
              </a:ext>
            </a:extLst>
          </p:cNvPr>
          <p:cNvSpPr txBox="1"/>
          <p:nvPr/>
        </p:nvSpPr>
        <p:spPr>
          <a:xfrm>
            <a:off x="76200" y="6488668"/>
            <a:ext cx="5562600" cy="369332"/>
          </a:xfrm>
          <a:prstGeom prst="rect">
            <a:avLst/>
          </a:prstGeom>
          <a:noFill/>
        </p:spPr>
        <p:txBody>
          <a:bodyPr wrap="square" rtlCol="0">
            <a:spAutoFit/>
          </a:bodyPr>
          <a:lstStyle/>
          <a:p>
            <a:r>
              <a:rPr lang="en-US" dirty="0"/>
              <a:t>1 Timothy 6:20</a:t>
            </a:r>
          </a:p>
        </p:txBody>
      </p:sp>
      <p:sp>
        <p:nvSpPr>
          <p:cNvPr id="9" name="Rectangle 8">
            <a:extLst>
              <a:ext uri="{FF2B5EF4-FFF2-40B4-BE49-F238E27FC236}">
                <a16:creationId xmlns:a16="http://schemas.microsoft.com/office/drawing/2014/main" id="{E1857EA3-9228-48F0-A545-1110CD653558}"/>
              </a:ext>
            </a:extLst>
          </p:cNvPr>
          <p:cNvSpPr/>
          <p:nvPr/>
        </p:nvSpPr>
        <p:spPr>
          <a:xfrm>
            <a:off x="824346" y="1072912"/>
            <a:ext cx="6096000" cy="2246769"/>
          </a:xfrm>
          <a:prstGeom prst="rect">
            <a:avLst/>
          </a:prstGeom>
        </p:spPr>
        <p:txBody>
          <a:bodyPr>
            <a:spAutoFit/>
          </a:bodyPr>
          <a:lstStyle/>
          <a:p>
            <a:r>
              <a:rPr lang="en-US" sz="2000" dirty="0"/>
              <a:t>Paul told Timothy to avoid “profane and vain babblings, and oppositions of science”. </a:t>
            </a:r>
          </a:p>
          <a:p>
            <a:endParaRPr lang="en-US" sz="2000" dirty="0"/>
          </a:p>
          <a:p>
            <a:r>
              <a:rPr lang="en-US" sz="2000" dirty="0"/>
              <a:t>“Science” is a translation of the Greek term </a:t>
            </a:r>
            <a:r>
              <a:rPr lang="en-US" sz="2000" i="1" dirty="0" err="1"/>
              <a:t>gnōseōs</a:t>
            </a:r>
            <a:r>
              <a:rPr lang="en-US" sz="2000" i="1" dirty="0"/>
              <a:t>,</a:t>
            </a:r>
            <a:r>
              <a:rPr lang="en-US" sz="2000" dirty="0"/>
              <a:t> = “knowledge,” and the term was probably referring specifically to the Gnostic movement that was then finding its way into early Christianity. </a:t>
            </a:r>
          </a:p>
        </p:txBody>
      </p:sp>
      <p:sp>
        <p:nvSpPr>
          <p:cNvPr id="10" name="Rectangle 9">
            <a:extLst>
              <a:ext uri="{FF2B5EF4-FFF2-40B4-BE49-F238E27FC236}">
                <a16:creationId xmlns:a16="http://schemas.microsoft.com/office/drawing/2014/main" id="{F9E7AB90-A6D3-44B1-9A2C-CD6712FBB78E}"/>
              </a:ext>
            </a:extLst>
          </p:cNvPr>
          <p:cNvSpPr/>
          <p:nvPr/>
        </p:nvSpPr>
        <p:spPr>
          <a:xfrm>
            <a:off x="4970319" y="4446400"/>
            <a:ext cx="6096000" cy="1569660"/>
          </a:xfrm>
          <a:prstGeom prst="rect">
            <a:avLst/>
          </a:prstGeom>
        </p:spPr>
        <p:txBody>
          <a:bodyPr>
            <a:spAutoFit/>
          </a:bodyPr>
          <a:lstStyle/>
          <a:p>
            <a:r>
              <a:rPr lang="en-US" sz="2400" dirty="0"/>
              <a:t>Gnostics believed that salvation was obtained by being instructed in secret knowledge (called </a:t>
            </a:r>
            <a:r>
              <a:rPr lang="en-US" sz="2400" i="1" dirty="0"/>
              <a:t>gnosis</a:t>
            </a:r>
            <a:r>
              <a:rPr lang="en-US" sz="2400" dirty="0"/>
              <a:t>). Gnosticism was a major source of controversy in second-century Christianity. </a:t>
            </a:r>
          </a:p>
        </p:txBody>
      </p:sp>
      <p:pic>
        <p:nvPicPr>
          <p:cNvPr id="11" name="Picture 2" descr="Image result for Gnostics ancient">
            <a:extLst>
              <a:ext uri="{FF2B5EF4-FFF2-40B4-BE49-F238E27FC236}">
                <a16:creationId xmlns:a16="http://schemas.microsoft.com/office/drawing/2014/main" id="{67B42DDC-F730-4CE0-B893-78DACA989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591" y="1018742"/>
            <a:ext cx="2097232" cy="297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lated image">
            <a:extLst>
              <a:ext uri="{FF2B5EF4-FFF2-40B4-BE49-F238E27FC236}">
                <a16:creationId xmlns:a16="http://schemas.microsoft.com/office/drawing/2014/main" id="{20414E8F-2BF5-4844-B882-3947B0958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955" y="3466175"/>
            <a:ext cx="2069524" cy="309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6740307"/>
          </a:xfrm>
          <a:prstGeom prst="rect">
            <a:avLst/>
          </a:prstGeom>
          <a:noFill/>
        </p:spPr>
        <p:txBody>
          <a:bodyPr wrap="square" rtlCol="0">
            <a:spAutoFit/>
          </a:bodyPr>
          <a:lstStyle/>
          <a:p>
            <a:r>
              <a:rPr lang="en-US" dirty="0"/>
              <a:t>Sources:</a:t>
            </a:r>
          </a:p>
          <a:p>
            <a:endParaRPr lang="en-US" dirty="0"/>
          </a:p>
          <a:p>
            <a:r>
              <a:rPr lang="en-US" dirty="0"/>
              <a:t>Suggested Hymn: #294 </a:t>
            </a:r>
            <a:r>
              <a:rPr lang="en-US" i="1" dirty="0"/>
              <a:t>Love At Home</a:t>
            </a:r>
          </a:p>
          <a:p>
            <a:endParaRPr lang="en-US" i="1" dirty="0"/>
          </a:p>
          <a:p>
            <a:r>
              <a:rPr lang="en-US" i="1" dirty="0"/>
              <a:t>Video: </a:t>
            </a:r>
          </a:p>
          <a:p>
            <a:r>
              <a:rPr lang="en-US" b="1" dirty="0"/>
              <a:t>2010 Worldwide Leadership Training</a:t>
            </a:r>
            <a:r>
              <a:rPr lang="en-US" dirty="0"/>
              <a:t> (1:08)</a:t>
            </a:r>
          </a:p>
          <a:p>
            <a:r>
              <a:rPr lang="en-US" b="1" dirty="0"/>
              <a:t>Charity: An Example of the Believers</a:t>
            </a:r>
            <a:r>
              <a:rPr lang="en-US" dirty="0"/>
              <a:t> (4:50)</a:t>
            </a:r>
            <a:endParaRPr lang="en-US" b="0" i="1" u="none" strike="noStrike" dirty="0">
              <a:effectLst/>
            </a:endParaRPr>
          </a:p>
          <a:p>
            <a:pPr marL="342900" indent="-342900">
              <a:buFontTx/>
              <a:buAutoNum type="arabicPeriod"/>
            </a:pPr>
            <a:endParaRPr lang="en-US" dirty="0"/>
          </a:p>
          <a:p>
            <a:pPr marL="342900" indent="-342900">
              <a:buFontTx/>
              <a:buAutoNum type="arabicPeriod"/>
            </a:pPr>
            <a:r>
              <a:rPr lang="en-US" dirty="0"/>
              <a:t>New Testament Institute Student Manual Chapter 47</a:t>
            </a:r>
          </a:p>
          <a:p>
            <a:pPr marL="342900" indent="-342900">
              <a:buFontTx/>
              <a:buAutoNum type="arabicPeriod"/>
            </a:pPr>
            <a:r>
              <a:rPr lang="en-US" i="1" dirty="0"/>
              <a:t>Who’s Who in the New Testament </a:t>
            </a:r>
            <a:r>
              <a:rPr lang="en-US" dirty="0"/>
              <a:t>by Richard J. Allen p 190</a:t>
            </a:r>
          </a:p>
          <a:p>
            <a:pPr marL="342900" indent="-342900">
              <a:buFontTx/>
              <a:buAutoNum type="arabicPeriod"/>
            </a:pPr>
            <a:r>
              <a:rPr lang="en-US" dirty="0"/>
              <a:t>President Thomas S. Monson (“Opening Remarks” [worldwide leadership training meeting, Nov. 2010], lds.org/broadcasts). Nov. 2007 Ensign “Three Goals to Guide You”</a:t>
            </a:r>
          </a:p>
          <a:p>
            <a:pPr marL="342900" indent="-342900">
              <a:buFontTx/>
              <a:buAutoNum type="arabicPeriod"/>
            </a:pPr>
            <a:r>
              <a:rPr lang="en-US" i="1" dirty="0"/>
              <a:t>Duties and Blessings of the Priesthood: Basic Manual for Priesthood Holders </a:t>
            </a:r>
            <a:r>
              <a:rPr lang="en-US" dirty="0"/>
              <a:t>Lesson 8</a:t>
            </a:r>
          </a:p>
          <a:p>
            <a:pPr marL="342900" indent="-342900">
              <a:buFontTx/>
              <a:buAutoNum type="arabicPeriod"/>
            </a:pPr>
            <a:r>
              <a:rPr lang="en-US" i="1" dirty="0"/>
              <a:t>Teachings of Gordon B. Hinckley</a:t>
            </a:r>
            <a:r>
              <a:rPr lang="en-US" dirty="0"/>
              <a:t> [1997], 620.  Bishops (“The Shepherds of Israel,”</a:t>
            </a:r>
            <a:r>
              <a:rPr lang="en-US" i="1" dirty="0"/>
              <a:t> Ensign</a:t>
            </a:r>
            <a:r>
              <a:rPr lang="en-US" dirty="0"/>
              <a:t> or </a:t>
            </a:r>
            <a:r>
              <a:rPr lang="en-US" i="1" dirty="0"/>
              <a:t>Liahona,</a:t>
            </a:r>
            <a:r>
              <a:rPr lang="en-US" dirty="0"/>
              <a:t> Nov. 2003, 60–61).</a:t>
            </a:r>
          </a:p>
          <a:p>
            <a:pPr marL="342900" indent="-342900">
              <a:buFontTx/>
              <a:buAutoNum type="arabicPeriod"/>
            </a:pPr>
            <a:r>
              <a:rPr lang="en-US" dirty="0"/>
              <a:t>Elder Bruce R. McConkie (</a:t>
            </a:r>
            <a:r>
              <a:rPr lang="en-US" i="1" dirty="0"/>
              <a:t>Doctrinal New Testament Commentary,</a:t>
            </a:r>
            <a:r>
              <a:rPr lang="en-US" dirty="0"/>
              <a:t> 3 vols. [1965–73], 3:71).</a:t>
            </a:r>
          </a:p>
          <a:p>
            <a:pPr marL="342900" indent="-342900">
              <a:buAutoNum type="arabicPeriod" startAt="7"/>
            </a:pPr>
            <a:r>
              <a:rPr lang="en-US" i="1" dirty="0"/>
              <a:t>Teachings of the Prophet Joseph Smith,</a:t>
            </a:r>
            <a:r>
              <a:rPr lang="en-US" dirty="0"/>
              <a:t> selected and arranged by Joseph Fielding Smith [Salt Lake City: Deseret Book Co., 1976], 55.)</a:t>
            </a:r>
          </a:p>
          <a:p>
            <a:pPr marL="342900" indent="-342900">
              <a:buFontTx/>
              <a:buAutoNum type="arabicPeriod" startAt="7"/>
            </a:pPr>
            <a:r>
              <a:rPr lang="en-US" i="1" dirty="0"/>
              <a:t>The Teachings of Howard W. Hunter, </a:t>
            </a:r>
            <a:r>
              <a:rPr lang="en-US" dirty="0"/>
              <a:t>edited by Clyde J. Williams [Salt Lake City: </a:t>
            </a:r>
            <a:r>
              <a:rPr lang="en-US" dirty="0" err="1"/>
              <a:t>Bookcraft</a:t>
            </a:r>
            <a:r>
              <a:rPr lang="en-US" dirty="0"/>
              <a:t>, 1997], 123.) Husbands- </a:t>
            </a:r>
            <a:r>
              <a:rPr lang="en-US" i="1" dirty="0"/>
              <a:t>Being a Righteous Husband and Father </a:t>
            </a:r>
            <a:r>
              <a:rPr lang="en-US" dirty="0"/>
              <a:t>Oct. 1994 Gen. Conf. </a:t>
            </a:r>
          </a:p>
          <a:p>
            <a:pPr marL="342900" indent="-342900">
              <a:buAutoNum type="arabicPeriod" startAt="7"/>
            </a:pPr>
            <a:r>
              <a:rPr lang="en-US" dirty="0"/>
              <a:t>Elder M. Russell Ballard ‘Great Indignation Meeting,’ </a:t>
            </a:r>
            <a:r>
              <a:rPr lang="en-US" i="1" dirty="0"/>
              <a:t>Deseret Evening News,</a:t>
            </a:r>
            <a:r>
              <a:rPr lang="en-US" dirty="0"/>
              <a:t> 15 Jan. 1870, 2)” (“Women of Righteousness,”</a:t>
            </a:r>
            <a:r>
              <a:rPr lang="en-US" i="1" dirty="0"/>
              <a:t> Ensign,</a:t>
            </a:r>
            <a:r>
              <a:rPr lang="en-US" dirty="0"/>
              <a:t> Apr. 2002, 70).</a:t>
            </a:r>
          </a:p>
          <a:p>
            <a:pPr marL="342900" indent="-342900">
              <a:buFontTx/>
              <a:buAutoNum type="arabicPeriod" startAt="7"/>
            </a:pPr>
            <a:r>
              <a:rPr lang="en-US" dirty="0"/>
              <a:t>Spencer W. Kimball Conference Report Oct 1953</a:t>
            </a:r>
          </a:p>
          <a:p>
            <a:pPr marL="342900" indent="-342900">
              <a:buFontTx/>
              <a:buAutoNum type="arabicPeriod" startAt="7"/>
            </a:pPr>
            <a:r>
              <a:rPr lang="en-US" dirty="0"/>
              <a:t>Elder Robert D. Hales (“Becoming Provident Providers Temporally and Spiritually,”</a:t>
            </a:r>
            <a:r>
              <a:rPr lang="en-US" i="1" dirty="0"/>
              <a:t> Ensign</a:t>
            </a:r>
            <a:r>
              <a:rPr lang="en-US" dirty="0"/>
              <a:t> or</a:t>
            </a:r>
            <a:r>
              <a:rPr lang="en-US" i="1" dirty="0"/>
              <a:t> Liahona,</a:t>
            </a:r>
            <a:r>
              <a:rPr lang="en-US" dirty="0"/>
              <a:t> May 2009, 8–10).</a:t>
            </a:r>
          </a:p>
          <a:p>
            <a:pPr marL="342900" indent="-342900">
              <a:buFontTx/>
              <a:buAutoNum type="arabicPeriod" startAt="7"/>
            </a:pPr>
            <a:r>
              <a:rPr lang="en-US" dirty="0"/>
              <a:t>Elder Dallin H. Oaks (“Spirituality,”</a:t>
            </a:r>
            <a:r>
              <a:rPr lang="en-US" i="1" dirty="0"/>
              <a:t> Ensign,</a:t>
            </a:r>
            <a:r>
              <a:rPr lang="en-US" dirty="0"/>
              <a:t> Nov. 1985, 63).</a:t>
            </a:r>
            <a:endParaRPr lang="en-US" i="1" dirty="0"/>
          </a:p>
        </p:txBody>
      </p:sp>
      <p:grpSp>
        <p:nvGrpSpPr>
          <p:cNvPr id="2" name="Group 7"/>
          <p:cNvGrpSpPr/>
          <p:nvPr/>
        </p:nvGrpSpPr>
        <p:grpSpPr>
          <a:xfrm>
            <a:off x="4471085" y="1040614"/>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9F8FD8AE-5366-4815-8B7C-A6B17825117C}"/>
              </a:ext>
            </a:extLst>
          </p:cNvPr>
          <p:cNvSpPr>
            <a:spLocks noGrp="1"/>
          </p:cNvSpPr>
          <p:nvPr/>
        </p:nvSpPr>
        <p:spPr>
          <a:xfrm>
            <a:off x="73209"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Timothy</a:t>
            </a:r>
          </a:p>
        </p:txBody>
      </p:sp>
      <p:sp>
        <p:nvSpPr>
          <p:cNvPr id="4" name="Rectangle 3"/>
          <p:cNvSpPr/>
          <p:nvPr/>
        </p:nvSpPr>
        <p:spPr>
          <a:xfrm>
            <a:off x="479833" y="1095965"/>
            <a:ext cx="8238653" cy="4801314"/>
          </a:xfrm>
          <a:prstGeom prst="rect">
            <a:avLst/>
          </a:prstGeom>
        </p:spPr>
        <p:txBody>
          <a:bodyPr wrap="square">
            <a:spAutoFit/>
          </a:bodyPr>
          <a:lstStyle/>
          <a:p>
            <a:r>
              <a:rPr lang="en-US" dirty="0">
                <a:latin typeface="Open Sans"/>
              </a:rPr>
              <a:t>His name means Honored of God, and sometimes referred in the New Testament as Timotheus (Greek form)</a:t>
            </a:r>
          </a:p>
          <a:p>
            <a:endParaRPr lang="en-US" dirty="0">
              <a:latin typeface="Open Sans"/>
            </a:endParaRPr>
          </a:p>
          <a:p>
            <a:r>
              <a:rPr lang="en-US" dirty="0">
                <a:latin typeface="Open Sans"/>
              </a:rPr>
              <a:t>He was a trusted young companion to Paul and mentioned 7 times in the New Testament and 17 more times as Timotheus</a:t>
            </a:r>
          </a:p>
          <a:p>
            <a:endParaRPr lang="en-US" dirty="0">
              <a:latin typeface="Open Sans"/>
            </a:endParaRPr>
          </a:p>
          <a:p>
            <a:r>
              <a:rPr lang="en-US" dirty="0">
                <a:latin typeface="Open Sans"/>
              </a:rPr>
              <a:t>Paul’s names for him: “my workfellow”, “my own son in faith”, “my beloved son, and faithful in the Lord”, “our fellow </a:t>
            </a:r>
            <a:r>
              <a:rPr lang="en-US" dirty="0" err="1">
                <a:latin typeface="Open Sans"/>
              </a:rPr>
              <a:t>labourer</a:t>
            </a:r>
            <a:r>
              <a:rPr lang="en-US" dirty="0">
                <a:latin typeface="Open Sans"/>
              </a:rPr>
              <a:t> in the gospel of Christ”</a:t>
            </a:r>
          </a:p>
          <a:p>
            <a:endParaRPr lang="en-US" dirty="0">
              <a:latin typeface="Open Sans"/>
            </a:endParaRPr>
          </a:p>
          <a:p>
            <a:r>
              <a:rPr lang="en-US" dirty="0">
                <a:latin typeface="Open Sans"/>
              </a:rPr>
              <a:t>Timothy served as Paul’s emissary or companion in multiple projects</a:t>
            </a:r>
          </a:p>
          <a:p>
            <a:endParaRPr lang="en-US" dirty="0">
              <a:latin typeface="Open Sans"/>
            </a:endParaRPr>
          </a:p>
          <a:p>
            <a:r>
              <a:rPr lang="en-US" dirty="0">
                <a:latin typeface="Open Sans"/>
              </a:rPr>
              <a:t>He was, at one point, imprisoned, and then set free. (Hebrews 13:23)</a:t>
            </a:r>
          </a:p>
          <a:p>
            <a:endParaRPr lang="en-US" dirty="0">
              <a:latin typeface="Open Sans"/>
            </a:endParaRPr>
          </a:p>
          <a:p>
            <a:r>
              <a:rPr lang="en-US" dirty="0">
                <a:latin typeface="Open Sans"/>
              </a:rPr>
              <a:t>He was considered an example of living the gospel of Christ and a faithful missionary and Church leader</a:t>
            </a:r>
          </a:p>
          <a:p>
            <a:endParaRPr lang="en-US" dirty="0">
              <a:latin typeface="Open Sans"/>
            </a:endParaRPr>
          </a:p>
          <a:p>
            <a:r>
              <a:rPr lang="en-US" dirty="0">
                <a:latin typeface="Open Sans"/>
              </a:rPr>
              <a:t>Timothy received a letter from Paul while he was serving in Ephesus</a:t>
            </a:r>
          </a:p>
        </p:txBody>
      </p:sp>
      <p:sp>
        <p:nvSpPr>
          <p:cNvPr id="6" name="Rectangle 5"/>
          <p:cNvSpPr/>
          <p:nvPr/>
        </p:nvSpPr>
        <p:spPr>
          <a:xfrm>
            <a:off x="6096000" y="6488668"/>
            <a:ext cx="6096000" cy="369332"/>
          </a:xfrm>
          <a:prstGeom prst="rect">
            <a:avLst/>
          </a:prstGeom>
        </p:spPr>
        <p:txBody>
          <a:bodyPr>
            <a:spAutoFit/>
          </a:bodyPr>
          <a:lstStyle/>
          <a:p>
            <a:pPr algn="r"/>
            <a:r>
              <a:rPr lang="en-US" dirty="0"/>
              <a:t>(2)</a:t>
            </a:r>
          </a:p>
        </p:txBody>
      </p:sp>
      <p:grpSp>
        <p:nvGrpSpPr>
          <p:cNvPr id="106" name="Group 281"/>
          <p:cNvGrpSpPr/>
          <p:nvPr/>
        </p:nvGrpSpPr>
        <p:grpSpPr>
          <a:xfrm>
            <a:off x="9581585" y="1636414"/>
            <a:ext cx="1599445" cy="3315832"/>
            <a:chOff x="2013412" y="762000"/>
            <a:chExt cx="2482388" cy="4875375"/>
          </a:xfrm>
        </p:grpSpPr>
        <p:sp>
          <p:nvSpPr>
            <p:cNvPr id="107" name="Oval 106"/>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 Diagonal Corner Rectangle 253"/>
            <p:cNvSpPr/>
            <p:nvPr/>
          </p:nvSpPr>
          <p:spPr>
            <a:xfrm rot="16200000">
              <a:off x="2438400" y="1066800"/>
              <a:ext cx="1752600" cy="1600200"/>
            </a:xfrm>
            <a:prstGeom prst="round2DiagRect">
              <a:avLst>
                <a:gd name="adj1" fmla="val 16667"/>
                <a:gd name="adj2" fmla="val 2004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2901859">
              <a:off x="2124008" y="3408792"/>
              <a:ext cx="442542" cy="66373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20226769">
              <a:off x="4068808" y="3446251"/>
              <a:ext cx="426992" cy="53170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2601367" y="1042638"/>
              <a:ext cx="1352140" cy="184066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57"/>
            <p:cNvGrpSpPr/>
            <p:nvPr/>
          </p:nvGrpSpPr>
          <p:grpSpPr>
            <a:xfrm>
              <a:off x="2590800" y="3733800"/>
              <a:ext cx="1524000" cy="506039"/>
              <a:chOff x="6096000" y="1376597"/>
              <a:chExt cx="3810000" cy="1867525"/>
            </a:xfrm>
          </p:grpSpPr>
          <p:grpSp>
            <p:nvGrpSpPr>
              <p:cNvPr id="168" name="Group 34"/>
              <p:cNvGrpSpPr/>
              <p:nvPr/>
            </p:nvGrpSpPr>
            <p:grpSpPr>
              <a:xfrm>
                <a:off x="6096000" y="1447800"/>
                <a:ext cx="3810000" cy="1752600"/>
                <a:chOff x="4800600" y="183630"/>
                <a:chExt cx="5791200" cy="1311639"/>
              </a:xfrm>
            </p:grpSpPr>
            <p:grpSp>
              <p:nvGrpSpPr>
                <p:cNvPr id="179" name="Group 28"/>
                <p:cNvGrpSpPr/>
                <p:nvPr/>
              </p:nvGrpSpPr>
              <p:grpSpPr>
                <a:xfrm>
                  <a:off x="4800600" y="184879"/>
                  <a:ext cx="2895600" cy="1295400"/>
                  <a:chOff x="4800600" y="184879"/>
                  <a:chExt cx="2895600" cy="1295400"/>
                </a:xfrm>
              </p:grpSpPr>
              <p:sp>
                <p:nvSpPr>
                  <p:cNvPr id="185" name="Flowchart: Decision 184"/>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Decision 185"/>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4-Point Star 305"/>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29"/>
                <p:cNvGrpSpPr/>
                <p:nvPr/>
              </p:nvGrpSpPr>
              <p:grpSpPr>
                <a:xfrm>
                  <a:off x="7696200" y="183630"/>
                  <a:ext cx="2895600" cy="1295400"/>
                  <a:chOff x="4800600" y="184879"/>
                  <a:chExt cx="2895600" cy="1295400"/>
                </a:xfrm>
              </p:grpSpPr>
              <p:sp>
                <p:nvSpPr>
                  <p:cNvPr id="182" name="Flowchart: Decision 181"/>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Decision 182"/>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4-Point Star 302"/>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4-Point Star 299"/>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Oval 168"/>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Flowchart: Delay 138"/>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58"/>
            <p:cNvGrpSpPr/>
            <p:nvPr/>
          </p:nvGrpSpPr>
          <p:grpSpPr>
            <a:xfrm>
              <a:off x="2514600" y="1066800"/>
              <a:ext cx="1524000" cy="506039"/>
              <a:chOff x="6096000" y="1376597"/>
              <a:chExt cx="3810000" cy="1867525"/>
            </a:xfrm>
          </p:grpSpPr>
          <p:grpSp>
            <p:nvGrpSpPr>
              <p:cNvPr id="144" name="Group 34"/>
              <p:cNvGrpSpPr/>
              <p:nvPr/>
            </p:nvGrpSpPr>
            <p:grpSpPr>
              <a:xfrm>
                <a:off x="6096000" y="1447800"/>
                <a:ext cx="3810000" cy="1752600"/>
                <a:chOff x="4800600" y="183630"/>
                <a:chExt cx="5791200" cy="1311639"/>
              </a:xfrm>
            </p:grpSpPr>
            <p:grpSp>
              <p:nvGrpSpPr>
                <p:cNvPr id="159" name="Group 308"/>
                <p:cNvGrpSpPr/>
                <p:nvPr/>
              </p:nvGrpSpPr>
              <p:grpSpPr>
                <a:xfrm>
                  <a:off x="4800600" y="184879"/>
                  <a:ext cx="2895600" cy="1295400"/>
                  <a:chOff x="4800600" y="184879"/>
                  <a:chExt cx="2895600" cy="1295400"/>
                </a:xfrm>
              </p:grpSpPr>
              <p:sp>
                <p:nvSpPr>
                  <p:cNvPr id="165" name="Flowchart: Decision 164"/>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Decision 165"/>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4-Point Star 285"/>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309"/>
                <p:cNvGrpSpPr/>
                <p:nvPr/>
              </p:nvGrpSpPr>
              <p:grpSpPr>
                <a:xfrm>
                  <a:off x="7696200" y="183630"/>
                  <a:ext cx="2895600" cy="1295400"/>
                  <a:chOff x="4800600" y="184879"/>
                  <a:chExt cx="2895600" cy="1295400"/>
                </a:xfrm>
              </p:grpSpPr>
              <p:sp>
                <p:nvSpPr>
                  <p:cNvPr id="162" name="Flowchart: Decision 161"/>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Decision 162"/>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4-Point Star 282"/>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4-Point Star 279"/>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Oval 148"/>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2095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animEffect transition="in" filter="wipe(down)">
                                      <p:cBhvr>
                                        <p:cTn id="9" dur="580">
                                          <p:stCondLst>
                                            <p:cond delay="0"/>
                                          </p:stCondLst>
                                        </p:cTn>
                                        <p:tgtEl>
                                          <p:spTgt spid="106"/>
                                        </p:tgtEl>
                                      </p:cBhvr>
                                    </p:animEffect>
                                    <p:anim calcmode="lin" valueType="num">
                                      <p:cBhvr>
                                        <p:cTn id="10"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15" dur="26">
                                          <p:stCondLst>
                                            <p:cond delay="650"/>
                                          </p:stCondLst>
                                        </p:cTn>
                                        <p:tgtEl>
                                          <p:spTgt spid="106"/>
                                        </p:tgtEl>
                                      </p:cBhvr>
                                      <p:to x="100000" y="60000"/>
                                    </p:animScale>
                                    <p:animScale>
                                      <p:cBhvr>
                                        <p:cTn id="16" dur="166" decel="50000">
                                          <p:stCondLst>
                                            <p:cond delay="676"/>
                                          </p:stCondLst>
                                        </p:cTn>
                                        <p:tgtEl>
                                          <p:spTgt spid="106"/>
                                        </p:tgtEl>
                                      </p:cBhvr>
                                      <p:to x="100000" y="100000"/>
                                    </p:animScale>
                                    <p:animScale>
                                      <p:cBhvr>
                                        <p:cTn id="17" dur="26">
                                          <p:stCondLst>
                                            <p:cond delay="1312"/>
                                          </p:stCondLst>
                                        </p:cTn>
                                        <p:tgtEl>
                                          <p:spTgt spid="106"/>
                                        </p:tgtEl>
                                      </p:cBhvr>
                                      <p:to x="100000" y="80000"/>
                                    </p:animScale>
                                    <p:animScale>
                                      <p:cBhvr>
                                        <p:cTn id="18" dur="166" decel="50000">
                                          <p:stCondLst>
                                            <p:cond delay="1338"/>
                                          </p:stCondLst>
                                        </p:cTn>
                                        <p:tgtEl>
                                          <p:spTgt spid="106"/>
                                        </p:tgtEl>
                                      </p:cBhvr>
                                      <p:to x="100000" y="100000"/>
                                    </p:animScale>
                                    <p:animScale>
                                      <p:cBhvr>
                                        <p:cTn id="19" dur="26">
                                          <p:stCondLst>
                                            <p:cond delay="1642"/>
                                          </p:stCondLst>
                                        </p:cTn>
                                        <p:tgtEl>
                                          <p:spTgt spid="106"/>
                                        </p:tgtEl>
                                      </p:cBhvr>
                                      <p:to x="100000" y="90000"/>
                                    </p:animScale>
                                    <p:animScale>
                                      <p:cBhvr>
                                        <p:cTn id="20" dur="166" decel="50000">
                                          <p:stCondLst>
                                            <p:cond delay="1668"/>
                                          </p:stCondLst>
                                        </p:cTn>
                                        <p:tgtEl>
                                          <p:spTgt spid="106"/>
                                        </p:tgtEl>
                                      </p:cBhvr>
                                      <p:to x="100000" y="100000"/>
                                    </p:animScale>
                                    <p:animScale>
                                      <p:cBhvr>
                                        <p:cTn id="21" dur="26">
                                          <p:stCondLst>
                                            <p:cond delay="1808"/>
                                          </p:stCondLst>
                                        </p:cTn>
                                        <p:tgtEl>
                                          <p:spTgt spid="106"/>
                                        </p:tgtEl>
                                      </p:cBhvr>
                                      <p:to x="100000" y="95000"/>
                                    </p:animScale>
                                    <p:animScale>
                                      <p:cBhvr>
                                        <p:cTn id="22" dur="166" decel="50000">
                                          <p:stCondLst>
                                            <p:cond delay="1834"/>
                                          </p:stCondLst>
                                        </p:cTn>
                                        <p:tgtEl>
                                          <p:spTgt spid="10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21154044"/>
              </p:ext>
            </p:extLst>
          </p:nvPr>
        </p:nvGraphicFramePr>
        <p:xfrm>
          <a:off x="63374" y="99589"/>
          <a:ext cx="3938258" cy="5974080"/>
        </p:xfrm>
        <a:graphic>
          <a:graphicData uri="http://schemas.openxmlformats.org/drawingml/2006/table">
            <a:tbl>
              <a:tblPr firstRow="1" bandRow="1">
                <a:tableStyleId>{5940675A-B579-460E-94D1-54222C63F5DA}</a:tableStyleId>
              </a:tblPr>
              <a:tblGrid>
                <a:gridCol w="2779414">
                  <a:extLst>
                    <a:ext uri="{9D8B030D-6E8A-4147-A177-3AD203B41FA5}">
                      <a16:colId xmlns:a16="http://schemas.microsoft.com/office/drawing/2014/main" val="3815724195"/>
                    </a:ext>
                  </a:extLst>
                </a:gridCol>
                <a:gridCol w="1158844">
                  <a:extLst>
                    <a:ext uri="{9D8B030D-6E8A-4147-A177-3AD203B41FA5}">
                      <a16:colId xmlns:a16="http://schemas.microsoft.com/office/drawing/2014/main" val="3481700596"/>
                    </a:ext>
                  </a:extLst>
                </a:gridCol>
              </a:tblGrid>
              <a:tr h="228378">
                <a:tc gridSpan="2">
                  <a:txBody>
                    <a:bodyPr/>
                    <a:lstStyle/>
                    <a:p>
                      <a:pPr algn="ctr" fontAlgn="base"/>
                      <a:r>
                        <a:rPr lang="en-US" sz="1200" b="0" i="0" dirty="0">
                          <a:solidFill>
                            <a:srgbClr val="434444"/>
                          </a:solidFill>
                          <a:effectLst/>
                          <a:latin typeface="+mn-lt"/>
                        </a:rPr>
                        <a:t>Paul’s First Letter to Timothy</a:t>
                      </a:r>
                    </a:p>
                    <a:p>
                      <a:pPr algn="ctr" fontAlgn="base"/>
                      <a:r>
                        <a:rPr lang="en-US" sz="1200" b="0" i="0" dirty="0">
                          <a:solidFill>
                            <a:srgbClr val="434444"/>
                          </a:solidFill>
                          <a:effectLst/>
                          <a:latin typeface="+mn-lt"/>
                        </a:rPr>
                        <a:t>Written from Macedonia to Ephesus  </a:t>
                      </a:r>
                      <a:r>
                        <a:rPr lang="en-US" sz="1200" b="0" i="0" kern="1200" dirty="0">
                          <a:solidFill>
                            <a:schemeClr val="tx1"/>
                          </a:solidFill>
                          <a:effectLst/>
                          <a:latin typeface="+mn-lt"/>
                          <a:ea typeface="+mn-ea"/>
                          <a:cs typeface="+mn-cs"/>
                        </a:rPr>
                        <a:t>sometime between A.D. 64 and 65 </a:t>
                      </a:r>
                      <a:r>
                        <a:rPr lang="en-US" sz="1200" b="0" i="0" dirty="0">
                          <a:solidFill>
                            <a:srgbClr val="434444"/>
                          </a:solidFill>
                          <a:effectLst/>
                          <a:latin typeface="+mn-lt"/>
                        </a:rPr>
                        <a:t>(1 Timothy)</a:t>
                      </a: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228378">
                <a:tc>
                  <a:txBody>
                    <a:bodyPr/>
                    <a:lstStyle/>
                    <a:p>
                      <a:pPr algn="ctr" fontAlgn="base"/>
                      <a:r>
                        <a:rPr lang="en-US" sz="1200">
                          <a:solidFill>
                            <a:srgbClr val="434444"/>
                          </a:solidFill>
                          <a:effectLst/>
                          <a:latin typeface="+mn-lt"/>
                        </a:rPr>
                        <a:t>Teach Only True Doctrine</a:t>
                      </a:r>
                    </a:p>
                  </a:txBody>
                  <a:tcPr marL="95250" marR="95250" marT="66675" marB="66675" anchor="ctr"/>
                </a:tc>
                <a:tc>
                  <a:txBody>
                    <a:bodyPr/>
                    <a:lstStyle/>
                    <a:p>
                      <a:pPr algn="l" fontAlgn="base"/>
                      <a:r>
                        <a:rPr lang="en-US" sz="1200">
                          <a:solidFill>
                            <a:srgbClr val="434444"/>
                          </a:solidFill>
                          <a:effectLst/>
                          <a:latin typeface="+mn-lt"/>
                        </a:rPr>
                        <a:t>1:1–11</a:t>
                      </a:r>
                    </a:p>
                  </a:txBody>
                  <a:tcPr marL="95250" marR="95250" marT="66675" marB="66675" anchor="ctr"/>
                </a:tc>
                <a:extLst>
                  <a:ext uri="{0D108BD9-81ED-4DB2-BD59-A6C34878D82A}">
                    <a16:rowId xmlns:a16="http://schemas.microsoft.com/office/drawing/2014/main" val="10001"/>
                  </a:ext>
                </a:extLst>
              </a:tr>
              <a:tr h="228378">
                <a:tc>
                  <a:txBody>
                    <a:bodyPr/>
                    <a:lstStyle/>
                    <a:p>
                      <a:pPr algn="ctr" fontAlgn="base"/>
                      <a:r>
                        <a:rPr lang="en-US" sz="1200">
                          <a:solidFill>
                            <a:srgbClr val="434444"/>
                          </a:solidFill>
                          <a:effectLst/>
                          <a:latin typeface="+mn-lt"/>
                        </a:rPr>
                        <a:t>Christ Came to Save Repentant Sinners</a:t>
                      </a:r>
                    </a:p>
                  </a:txBody>
                  <a:tcPr marL="95250" marR="95250" marT="66675" marB="66675" anchor="ctr"/>
                </a:tc>
                <a:tc>
                  <a:txBody>
                    <a:bodyPr/>
                    <a:lstStyle/>
                    <a:p>
                      <a:pPr algn="l" fontAlgn="base"/>
                      <a:r>
                        <a:rPr lang="en-US" sz="1200">
                          <a:solidFill>
                            <a:srgbClr val="434444"/>
                          </a:solidFill>
                          <a:effectLst/>
                          <a:latin typeface="+mn-lt"/>
                        </a:rPr>
                        <a:t>1:12–17</a:t>
                      </a:r>
                    </a:p>
                  </a:txBody>
                  <a:tcPr marL="95250" marR="95250" marT="66675" marB="66675" anchor="ctr"/>
                </a:tc>
                <a:extLst>
                  <a:ext uri="{0D108BD9-81ED-4DB2-BD59-A6C34878D82A}">
                    <a16:rowId xmlns:a16="http://schemas.microsoft.com/office/drawing/2014/main" val="1840552135"/>
                  </a:ext>
                </a:extLst>
              </a:tr>
              <a:tr h="228378">
                <a:tc>
                  <a:txBody>
                    <a:bodyPr/>
                    <a:lstStyle/>
                    <a:p>
                      <a:pPr algn="ctr" fontAlgn="base"/>
                      <a:r>
                        <a:rPr lang="en-US" sz="1200">
                          <a:solidFill>
                            <a:srgbClr val="434444"/>
                          </a:solidFill>
                          <a:effectLst/>
                          <a:latin typeface="+mn-lt"/>
                        </a:rPr>
                        <a:t>Timothy’s Responsibility</a:t>
                      </a:r>
                    </a:p>
                  </a:txBody>
                  <a:tcPr marL="95250" marR="95250" marT="66675" marB="66675" anchor="ctr"/>
                </a:tc>
                <a:tc>
                  <a:txBody>
                    <a:bodyPr/>
                    <a:lstStyle/>
                    <a:p>
                      <a:pPr algn="l" fontAlgn="base"/>
                      <a:r>
                        <a:rPr lang="en-US" sz="1200">
                          <a:solidFill>
                            <a:srgbClr val="434444"/>
                          </a:solidFill>
                          <a:effectLst/>
                          <a:latin typeface="+mn-lt"/>
                        </a:rPr>
                        <a:t>1:18–20</a:t>
                      </a:r>
                    </a:p>
                  </a:txBody>
                  <a:tcPr marL="95250" marR="95250" marT="66675" marB="66675" anchor="ctr"/>
                </a:tc>
                <a:extLst>
                  <a:ext uri="{0D108BD9-81ED-4DB2-BD59-A6C34878D82A}">
                    <a16:rowId xmlns:a16="http://schemas.microsoft.com/office/drawing/2014/main" val="10002"/>
                  </a:ext>
                </a:extLst>
              </a:tr>
              <a:tr h="228378">
                <a:tc>
                  <a:txBody>
                    <a:bodyPr/>
                    <a:lstStyle/>
                    <a:p>
                      <a:pPr algn="ctr" fontAlgn="base"/>
                      <a:r>
                        <a:rPr lang="en-US" sz="1200">
                          <a:solidFill>
                            <a:srgbClr val="434444"/>
                          </a:solidFill>
                          <a:effectLst/>
                          <a:latin typeface="+mn-lt"/>
                        </a:rPr>
                        <a:t>Prayers of Thanks Are Pleasing to Our Mediator</a:t>
                      </a:r>
                    </a:p>
                  </a:txBody>
                  <a:tcPr marL="95250" marR="95250" marT="66675" marB="66675" anchor="ctr"/>
                </a:tc>
                <a:tc>
                  <a:txBody>
                    <a:bodyPr/>
                    <a:lstStyle/>
                    <a:p>
                      <a:pPr algn="l" fontAlgn="base"/>
                      <a:r>
                        <a:rPr lang="en-US" sz="1200">
                          <a:solidFill>
                            <a:srgbClr val="434444"/>
                          </a:solidFill>
                          <a:effectLst/>
                          <a:latin typeface="+mn-lt"/>
                        </a:rPr>
                        <a:t>2:1–8</a:t>
                      </a:r>
                    </a:p>
                  </a:txBody>
                  <a:tcPr marL="95250" marR="95250" marT="66675" marB="66675" anchor="ctr"/>
                </a:tc>
                <a:extLst>
                  <a:ext uri="{0D108BD9-81ED-4DB2-BD59-A6C34878D82A}">
                    <a16:rowId xmlns:a16="http://schemas.microsoft.com/office/drawing/2014/main" val="10003"/>
                  </a:ext>
                </a:extLst>
              </a:tr>
              <a:tr h="228378">
                <a:tc>
                  <a:txBody>
                    <a:bodyPr/>
                    <a:lstStyle/>
                    <a:p>
                      <a:pPr algn="ctr" fontAlgn="base"/>
                      <a:r>
                        <a:rPr lang="en-US" sz="1200">
                          <a:solidFill>
                            <a:srgbClr val="434444"/>
                          </a:solidFill>
                          <a:effectLst/>
                          <a:latin typeface="+mn-lt"/>
                        </a:rPr>
                        <a:t>The Conduct of Women in Worship Services</a:t>
                      </a:r>
                    </a:p>
                  </a:txBody>
                  <a:tcPr marL="95250" marR="95250" marT="66675" marB="66675" anchor="ctr"/>
                </a:tc>
                <a:tc>
                  <a:txBody>
                    <a:bodyPr/>
                    <a:lstStyle/>
                    <a:p>
                      <a:pPr algn="l" fontAlgn="base"/>
                      <a:r>
                        <a:rPr lang="en-US" sz="1200">
                          <a:solidFill>
                            <a:srgbClr val="434444"/>
                          </a:solidFill>
                          <a:effectLst/>
                          <a:latin typeface="+mn-lt"/>
                        </a:rPr>
                        <a:t>2:9–15</a:t>
                      </a:r>
                    </a:p>
                  </a:txBody>
                  <a:tcPr marL="95250" marR="95250" marT="66675" marB="66675" anchor="ctr"/>
                </a:tc>
                <a:extLst>
                  <a:ext uri="{0D108BD9-81ED-4DB2-BD59-A6C34878D82A}">
                    <a16:rowId xmlns:a16="http://schemas.microsoft.com/office/drawing/2014/main" val="10004"/>
                  </a:ext>
                </a:extLst>
              </a:tr>
              <a:tr h="228378">
                <a:tc>
                  <a:txBody>
                    <a:bodyPr/>
                    <a:lstStyle/>
                    <a:p>
                      <a:pPr algn="ctr" fontAlgn="base"/>
                      <a:r>
                        <a:rPr lang="en-US" sz="1200">
                          <a:solidFill>
                            <a:srgbClr val="434444"/>
                          </a:solidFill>
                          <a:effectLst/>
                          <a:latin typeface="+mn-lt"/>
                        </a:rPr>
                        <a:t>Requirements for a Bishop</a:t>
                      </a:r>
                    </a:p>
                  </a:txBody>
                  <a:tcPr marL="95250" marR="95250" marT="66675" marB="66675" anchor="ctr"/>
                </a:tc>
                <a:tc>
                  <a:txBody>
                    <a:bodyPr/>
                    <a:lstStyle/>
                    <a:p>
                      <a:pPr algn="l" fontAlgn="base"/>
                      <a:r>
                        <a:rPr lang="en-US" sz="1200">
                          <a:solidFill>
                            <a:srgbClr val="434444"/>
                          </a:solidFill>
                          <a:effectLst/>
                          <a:latin typeface="+mn-lt"/>
                        </a:rPr>
                        <a:t>3:1–7</a:t>
                      </a:r>
                    </a:p>
                  </a:txBody>
                  <a:tcPr marL="95250" marR="95250" marT="66675" marB="66675" anchor="ctr"/>
                </a:tc>
                <a:extLst>
                  <a:ext uri="{0D108BD9-81ED-4DB2-BD59-A6C34878D82A}">
                    <a16:rowId xmlns:a16="http://schemas.microsoft.com/office/drawing/2014/main" val="3692654622"/>
                  </a:ext>
                </a:extLst>
              </a:tr>
              <a:tr h="228378">
                <a:tc>
                  <a:txBody>
                    <a:bodyPr/>
                    <a:lstStyle/>
                    <a:p>
                      <a:pPr algn="ctr" fontAlgn="base"/>
                      <a:r>
                        <a:rPr lang="en-US" sz="1200">
                          <a:solidFill>
                            <a:srgbClr val="434444"/>
                          </a:solidFill>
                          <a:effectLst/>
                          <a:latin typeface="+mn-lt"/>
                        </a:rPr>
                        <a:t>Description of a Worthy Deacon</a:t>
                      </a:r>
                    </a:p>
                  </a:txBody>
                  <a:tcPr marL="95250" marR="95250" marT="66675" marB="66675" anchor="ctr"/>
                </a:tc>
                <a:tc>
                  <a:txBody>
                    <a:bodyPr/>
                    <a:lstStyle/>
                    <a:p>
                      <a:pPr algn="l" fontAlgn="base"/>
                      <a:r>
                        <a:rPr lang="en-US" sz="1200" dirty="0">
                          <a:solidFill>
                            <a:srgbClr val="434444"/>
                          </a:solidFill>
                          <a:effectLst/>
                          <a:latin typeface="+mn-lt"/>
                        </a:rPr>
                        <a:t>3:8–13</a:t>
                      </a:r>
                    </a:p>
                  </a:txBody>
                  <a:tcPr marL="95250" marR="95250" marT="66675" marB="66675" anchor="ctr"/>
                </a:tc>
                <a:extLst>
                  <a:ext uri="{0D108BD9-81ED-4DB2-BD59-A6C34878D82A}">
                    <a16:rowId xmlns:a16="http://schemas.microsoft.com/office/drawing/2014/main" val="2455425042"/>
                  </a:ext>
                </a:extLst>
              </a:tr>
              <a:tr h="228378">
                <a:tc>
                  <a:txBody>
                    <a:bodyPr/>
                    <a:lstStyle/>
                    <a:p>
                      <a:pPr algn="l" fontAlgn="base"/>
                      <a:r>
                        <a:rPr lang="en-US" sz="1200">
                          <a:solidFill>
                            <a:srgbClr val="434444"/>
                          </a:solidFill>
                          <a:effectLst/>
                          <a:latin typeface="+mn-lt"/>
                        </a:rPr>
                        <a:t>The Mystery of Godliness</a:t>
                      </a:r>
                    </a:p>
                  </a:txBody>
                  <a:tcPr marL="95250" marR="95250" marT="66675" marB="66675" anchor="ctr"/>
                </a:tc>
                <a:tc>
                  <a:txBody>
                    <a:bodyPr/>
                    <a:lstStyle/>
                    <a:p>
                      <a:pPr algn="l" fontAlgn="base"/>
                      <a:r>
                        <a:rPr lang="en-US" sz="1200">
                          <a:solidFill>
                            <a:srgbClr val="434444"/>
                          </a:solidFill>
                          <a:effectLst/>
                          <a:latin typeface="+mn-lt"/>
                        </a:rPr>
                        <a:t>3:14–16</a:t>
                      </a:r>
                    </a:p>
                  </a:txBody>
                  <a:tcPr marL="95250" marR="95250" marT="66675" marB="66675" anchor="ctr"/>
                </a:tc>
                <a:extLst>
                  <a:ext uri="{0D108BD9-81ED-4DB2-BD59-A6C34878D82A}">
                    <a16:rowId xmlns:a16="http://schemas.microsoft.com/office/drawing/2014/main" val="2296674029"/>
                  </a:ext>
                </a:extLst>
              </a:tr>
              <a:tr h="228378">
                <a:tc>
                  <a:txBody>
                    <a:bodyPr/>
                    <a:lstStyle/>
                    <a:p>
                      <a:pPr algn="l" fontAlgn="base"/>
                      <a:r>
                        <a:rPr lang="en-US" sz="1200">
                          <a:solidFill>
                            <a:srgbClr val="434444"/>
                          </a:solidFill>
                          <a:effectLst/>
                          <a:latin typeface="+mn-lt"/>
                        </a:rPr>
                        <a:t>Signs of Latter-day Apostasy</a:t>
                      </a:r>
                    </a:p>
                  </a:txBody>
                  <a:tcPr marL="95250" marR="95250" marT="66675" marB="66675" anchor="ctr"/>
                </a:tc>
                <a:tc>
                  <a:txBody>
                    <a:bodyPr/>
                    <a:lstStyle/>
                    <a:p>
                      <a:pPr algn="l" fontAlgn="base"/>
                      <a:r>
                        <a:rPr lang="en-US" sz="1200">
                          <a:solidFill>
                            <a:srgbClr val="434444"/>
                          </a:solidFill>
                          <a:effectLst/>
                          <a:latin typeface="+mn-lt"/>
                        </a:rPr>
                        <a:t>4:1–11</a:t>
                      </a:r>
                    </a:p>
                  </a:txBody>
                  <a:tcPr marL="95250" marR="95250" marT="66675" marB="66675" anchor="ctr"/>
                </a:tc>
                <a:extLst>
                  <a:ext uri="{0D108BD9-81ED-4DB2-BD59-A6C34878D82A}">
                    <a16:rowId xmlns:a16="http://schemas.microsoft.com/office/drawing/2014/main" val="2090752342"/>
                  </a:ext>
                </a:extLst>
              </a:tr>
              <a:tr h="228378">
                <a:tc>
                  <a:txBody>
                    <a:bodyPr/>
                    <a:lstStyle/>
                    <a:p>
                      <a:pPr algn="l" fontAlgn="base"/>
                      <a:r>
                        <a:rPr lang="en-US" sz="1200">
                          <a:solidFill>
                            <a:srgbClr val="434444"/>
                          </a:solidFill>
                          <a:effectLst/>
                          <a:latin typeface="+mn-lt"/>
                        </a:rPr>
                        <a:t>“Be Thou an Example of the Believers”</a:t>
                      </a:r>
                    </a:p>
                  </a:txBody>
                  <a:tcPr marL="95250" marR="95250" marT="66675" marB="66675" anchor="ctr"/>
                </a:tc>
                <a:tc>
                  <a:txBody>
                    <a:bodyPr/>
                    <a:lstStyle/>
                    <a:p>
                      <a:pPr algn="l" fontAlgn="base"/>
                      <a:r>
                        <a:rPr lang="en-US" sz="1200">
                          <a:solidFill>
                            <a:srgbClr val="434444"/>
                          </a:solidFill>
                          <a:effectLst/>
                          <a:latin typeface="+mn-lt"/>
                        </a:rPr>
                        <a:t>4:12–16</a:t>
                      </a:r>
                    </a:p>
                  </a:txBody>
                  <a:tcPr marL="95250" marR="95250" marT="66675" marB="66675" anchor="ctr"/>
                </a:tc>
                <a:extLst>
                  <a:ext uri="{0D108BD9-81ED-4DB2-BD59-A6C34878D82A}">
                    <a16:rowId xmlns:a16="http://schemas.microsoft.com/office/drawing/2014/main" val="1361453872"/>
                  </a:ext>
                </a:extLst>
              </a:tr>
              <a:tr h="228378">
                <a:tc>
                  <a:txBody>
                    <a:bodyPr/>
                    <a:lstStyle/>
                    <a:p>
                      <a:pPr algn="l" fontAlgn="base"/>
                      <a:r>
                        <a:rPr lang="en-US" sz="1200">
                          <a:solidFill>
                            <a:srgbClr val="434444"/>
                          </a:solidFill>
                          <a:effectLst/>
                          <a:latin typeface="+mn-lt"/>
                        </a:rPr>
                        <a:t>Saints Commanded to Care for Their Worthy Poor</a:t>
                      </a:r>
                    </a:p>
                  </a:txBody>
                  <a:tcPr marL="95250" marR="95250" marT="66675" marB="66675" anchor="ctr"/>
                </a:tc>
                <a:tc>
                  <a:txBody>
                    <a:bodyPr/>
                    <a:lstStyle/>
                    <a:p>
                      <a:pPr algn="l" fontAlgn="base"/>
                      <a:r>
                        <a:rPr lang="en-US" sz="1200">
                          <a:solidFill>
                            <a:srgbClr val="434444"/>
                          </a:solidFill>
                          <a:effectLst/>
                          <a:latin typeface="+mn-lt"/>
                        </a:rPr>
                        <a:t>5:1–16</a:t>
                      </a:r>
                    </a:p>
                  </a:txBody>
                  <a:tcPr marL="95250" marR="95250" marT="66675" marB="66675" anchor="ctr"/>
                </a:tc>
                <a:extLst>
                  <a:ext uri="{0D108BD9-81ED-4DB2-BD59-A6C34878D82A}">
                    <a16:rowId xmlns:a16="http://schemas.microsoft.com/office/drawing/2014/main" val="1158865775"/>
                  </a:ext>
                </a:extLst>
              </a:tr>
              <a:tr h="228378">
                <a:tc>
                  <a:txBody>
                    <a:bodyPr/>
                    <a:lstStyle/>
                    <a:p>
                      <a:pPr algn="l" fontAlgn="base"/>
                      <a:r>
                        <a:rPr lang="en-US" sz="1200">
                          <a:solidFill>
                            <a:srgbClr val="434444"/>
                          </a:solidFill>
                          <a:effectLst/>
                          <a:latin typeface="+mn-lt"/>
                        </a:rPr>
                        <a:t>The Responsibility of Elders</a:t>
                      </a:r>
                    </a:p>
                  </a:txBody>
                  <a:tcPr marL="95250" marR="95250" marT="66675" marB="66675" anchor="ctr"/>
                </a:tc>
                <a:tc>
                  <a:txBody>
                    <a:bodyPr/>
                    <a:lstStyle/>
                    <a:p>
                      <a:pPr algn="l" fontAlgn="base"/>
                      <a:r>
                        <a:rPr lang="en-US" sz="1200">
                          <a:solidFill>
                            <a:srgbClr val="434444"/>
                          </a:solidFill>
                          <a:effectLst/>
                          <a:latin typeface="+mn-lt"/>
                        </a:rPr>
                        <a:t>5:17–25</a:t>
                      </a:r>
                    </a:p>
                  </a:txBody>
                  <a:tcPr marL="95250" marR="95250" marT="66675" marB="66675" anchor="ctr"/>
                </a:tc>
                <a:extLst>
                  <a:ext uri="{0D108BD9-81ED-4DB2-BD59-A6C34878D82A}">
                    <a16:rowId xmlns:a16="http://schemas.microsoft.com/office/drawing/2014/main" val="2956444082"/>
                  </a:ext>
                </a:extLst>
              </a:tr>
              <a:tr h="228378">
                <a:tc>
                  <a:txBody>
                    <a:bodyPr/>
                    <a:lstStyle/>
                    <a:p>
                      <a:pPr algn="l" fontAlgn="base"/>
                      <a:r>
                        <a:rPr lang="en-US" sz="1200">
                          <a:solidFill>
                            <a:srgbClr val="434444"/>
                          </a:solidFill>
                          <a:effectLst/>
                          <a:latin typeface="+mn-lt"/>
                        </a:rPr>
                        <a:t>Slaves Are to Respect Their Masters</a:t>
                      </a:r>
                    </a:p>
                  </a:txBody>
                  <a:tcPr marL="95250" marR="95250" marT="66675" marB="66675" anchor="ctr"/>
                </a:tc>
                <a:tc>
                  <a:txBody>
                    <a:bodyPr/>
                    <a:lstStyle/>
                    <a:p>
                      <a:pPr algn="l" fontAlgn="base"/>
                      <a:r>
                        <a:rPr lang="en-US" sz="1200">
                          <a:solidFill>
                            <a:srgbClr val="434444"/>
                          </a:solidFill>
                          <a:effectLst/>
                          <a:latin typeface="+mn-lt"/>
                        </a:rPr>
                        <a:t>6:1, 2</a:t>
                      </a:r>
                    </a:p>
                  </a:txBody>
                  <a:tcPr marL="95250" marR="95250" marT="66675" marB="66675" anchor="ctr"/>
                </a:tc>
                <a:extLst>
                  <a:ext uri="{0D108BD9-81ED-4DB2-BD59-A6C34878D82A}">
                    <a16:rowId xmlns:a16="http://schemas.microsoft.com/office/drawing/2014/main" val="2767636032"/>
                  </a:ext>
                </a:extLst>
              </a:tr>
              <a:tr h="228378">
                <a:tc>
                  <a:txBody>
                    <a:bodyPr/>
                    <a:lstStyle/>
                    <a:p>
                      <a:pPr algn="l" fontAlgn="base"/>
                      <a:r>
                        <a:rPr lang="en-US" sz="1200">
                          <a:solidFill>
                            <a:srgbClr val="434444"/>
                          </a:solidFill>
                          <a:effectLst/>
                          <a:latin typeface="+mn-lt"/>
                        </a:rPr>
                        <a:t>Sound Teaching About Wealth</a:t>
                      </a:r>
                    </a:p>
                  </a:txBody>
                  <a:tcPr marL="95250" marR="95250" marT="66675" marB="66675" anchor="ctr"/>
                </a:tc>
                <a:tc>
                  <a:txBody>
                    <a:bodyPr/>
                    <a:lstStyle/>
                    <a:p>
                      <a:pPr algn="l" fontAlgn="base"/>
                      <a:r>
                        <a:rPr lang="en-US" sz="1200">
                          <a:solidFill>
                            <a:srgbClr val="434444"/>
                          </a:solidFill>
                          <a:effectLst/>
                          <a:latin typeface="+mn-lt"/>
                        </a:rPr>
                        <a:t>6:3–10</a:t>
                      </a:r>
                    </a:p>
                  </a:txBody>
                  <a:tcPr marL="95250" marR="95250" marT="66675" marB="66675" anchor="ctr"/>
                </a:tc>
                <a:extLst>
                  <a:ext uri="{0D108BD9-81ED-4DB2-BD59-A6C34878D82A}">
                    <a16:rowId xmlns:a16="http://schemas.microsoft.com/office/drawing/2014/main" val="2129751564"/>
                  </a:ext>
                </a:extLst>
              </a:tr>
              <a:tr h="228378">
                <a:tc>
                  <a:txBody>
                    <a:bodyPr/>
                    <a:lstStyle/>
                    <a:p>
                      <a:pPr algn="l" fontAlgn="base"/>
                      <a:r>
                        <a:rPr lang="en-US" sz="1200">
                          <a:solidFill>
                            <a:srgbClr val="434444"/>
                          </a:solidFill>
                          <a:effectLst/>
                          <a:latin typeface="+mn-lt"/>
                        </a:rPr>
                        <a:t>Timothy—Fight the Good Fight</a:t>
                      </a:r>
                    </a:p>
                  </a:txBody>
                  <a:tcPr marL="95250" marR="95250" marT="66675" marB="66675" anchor="ctr"/>
                </a:tc>
                <a:tc>
                  <a:txBody>
                    <a:bodyPr/>
                    <a:lstStyle/>
                    <a:p>
                      <a:pPr algn="l" fontAlgn="base"/>
                      <a:r>
                        <a:rPr lang="en-US" sz="1200" dirty="0">
                          <a:solidFill>
                            <a:srgbClr val="434444"/>
                          </a:solidFill>
                          <a:effectLst/>
                          <a:latin typeface="+mn-lt"/>
                        </a:rPr>
                        <a:t>6:11–21</a:t>
                      </a:r>
                    </a:p>
                  </a:txBody>
                  <a:tcPr marL="95250" marR="95250" marT="66675" marB="66675" anchor="ctr"/>
                </a:tc>
                <a:extLst>
                  <a:ext uri="{0D108BD9-81ED-4DB2-BD59-A6C34878D82A}">
                    <a16:rowId xmlns:a16="http://schemas.microsoft.com/office/drawing/2014/main" val="2010455700"/>
                  </a:ext>
                </a:extLst>
              </a:tr>
            </a:tbl>
          </a:graphicData>
        </a:graphic>
      </p:graphicFrame>
      <p:sp>
        <p:nvSpPr>
          <p:cNvPr id="3" name="TextBox 2"/>
          <p:cNvSpPr txBox="1"/>
          <p:nvPr/>
        </p:nvSpPr>
        <p:spPr>
          <a:xfrm>
            <a:off x="0" y="6086678"/>
            <a:ext cx="3992578" cy="246221"/>
          </a:xfrm>
          <a:prstGeom prst="rect">
            <a:avLst/>
          </a:prstGeom>
          <a:noFill/>
        </p:spPr>
        <p:txBody>
          <a:bodyPr wrap="square" rtlCol="0">
            <a:spAutoFit/>
          </a:bodyPr>
          <a:lstStyle/>
          <a:p>
            <a:r>
              <a:rPr lang="en-US" sz="1000" dirty="0"/>
              <a:t>Life and Teachings of Jesus and His Apostles Chapter 44</a:t>
            </a:r>
          </a:p>
        </p:txBody>
      </p:sp>
      <p:sp>
        <p:nvSpPr>
          <p:cNvPr id="5" name="Rectangle 4"/>
          <p:cNvSpPr/>
          <p:nvPr/>
        </p:nvSpPr>
        <p:spPr>
          <a:xfrm>
            <a:off x="4010684" y="86285"/>
            <a:ext cx="8181315" cy="2123658"/>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Concerned for Reliable Bishops 1 Timothy 1:3:</a:t>
            </a:r>
          </a:p>
          <a:p>
            <a:r>
              <a:rPr lang="en-US" sz="1200" dirty="0">
                <a:solidFill>
                  <a:srgbClr val="444444"/>
                </a:solidFill>
                <a:latin typeface="Abadi" panose="020B0604020104020204" pitchFamily="34" charset="0"/>
              </a:rPr>
              <a:t>"Paul's concern for reliable bishops suggests his purpose in writing. The earliest post-apostolic letters picture the bishop as the critical leader in the fight against apostasy. Paul said that he had excommunicated two who apparently spoke against the constituted authorities, 'whom I have delivered unto Satan, that they may learn not to blaspheme' (1 Tim. 1:20). Paul told Timothy to remain at Ephesus; the apostle was on his way to Macedonia, perhaps to visit the Philippian branch again (1 Tim. 1:3). He had assigned Timothy 'so you may command certain people not to teach different doctrines' (1 Tim. 1:3, literal trans.). Thus, true priesthood is linked with true doctrine. In these critical needs Paul not only instructed but planned to return 'shortly' to throw his strength into the battle (1 Tim. 3:14). There is an urgency in 1 Timothy from the opening warning about rebuking false teachers to the closing language of command. 'O Timothy, guard what has been entrusted to you' (1 Tim. 6:20, RSV) is spoken in sober warning against those reforming the revealed gospel." (Richard Lloyd Anderson, </a:t>
            </a:r>
            <a:r>
              <a:rPr lang="en-US" sz="1200" i="1" dirty="0">
                <a:solidFill>
                  <a:srgbClr val="444444"/>
                </a:solidFill>
                <a:latin typeface="Abadi" panose="020B0604020104020204" pitchFamily="34" charset="0"/>
              </a:rPr>
              <a:t>Understanding Paul</a:t>
            </a:r>
            <a:r>
              <a:rPr lang="en-US" sz="1200" dirty="0">
                <a:solidFill>
                  <a:srgbClr val="444444"/>
                </a:solidFill>
                <a:latin typeface="Abadi" panose="020B0604020104020204" pitchFamily="34" charset="0"/>
              </a:rPr>
              <a:t> [Salt Lake City: Deseret Book Co., 1983], 317.)</a:t>
            </a:r>
            <a:endParaRPr lang="en-US" sz="1200" dirty="0"/>
          </a:p>
        </p:txBody>
      </p:sp>
      <p:sp>
        <p:nvSpPr>
          <p:cNvPr id="6" name="Rectangle 5"/>
          <p:cNvSpPr/>
          <p:nvPr/>
        </p:nvSpPr>
        <p:spPr>
          <a:xfrm>
            <a:off x="4005081" y="2199992"/>
            <a:ext cx="8186919" cy="4524315"/>
          </a:xfrm>
          <a:prstGeom prst="rect">
            <a:avLst/>
          </a:prstGeom>
          <a:ln>
            <a:solidFill>
              <a:schemeClr val="tx1"/>
            </a:solidFill>
          </a:ln>
        </p:spPr>
        <p:txBody>
          <a:bodyPr wrap="square">
            <a:spAutoFit/>
          </a:bodyPr>
          <a:lstStyle/>
          <a:p>
            <a:pPr fontAlgn="base"/>
            <a:r>
              <a:rPr lang="en-US" sz="1200" b="1" dirty="0">
                <a:solidFill>
                  <a:srgbClr val="333333"/>
                </a:solidFill>
                <a:latin typeface="Open Sans"/>
              </a:rPr>
              <a:t>Fables and Endless Genealogies 1 Timothy 1:4; 4:7:</a:t>
            </a:r>
          </a:p>
          <a:p>
            <a:pPr fontAlgn="base"/>
            <a:r>
              <a:rPr lang="en-US" sz="1200" dirty="0">
                <a:solidFill>
                  <a:srgbClr val="333333"/>
                </a:solidFill>
                <a:latin typeface="Open Sans"/>
              </a:rPr>
              <a:t>“‘The Jews had scrupulously preserved their genealogical tables, till the advent of Christ … but we are told that Herod destroyed the public registers: he, being an Idumean, was jealous of the noble origin of the Jews: and that none might be able to reproach him with his descent, he ordered the genealogical tables, which were kept among the archives in the temple, to be burned. … </a:t>
            </a:r>
          </a:p>
          <a:p>
            <a:pPr fontAlgn="base"/>
            <a:endParaRPr lang="en-US" sz="1200" dirty="0">
              <a:solidFill>
                <a:srgbClr val="333333"/>
              </a:solidFill>
              <a:latin typeface="Open Sans"/>
            </a:endParaRPr>
          </a:p>
          <a:p>
            <a:pPr fontAlgn="base"/>
            <a:r>
              <a:rPr lang="en-US" sz="1200" dirty="0">
                <a:solidFill>
                  <a:srgbClr val="333333"/>
                </a:solidFill>
                <a:latin typeface="Open Sans"/>
              </a:rPr>
              <a:t>From this time the Jews could refer to their genealogies only from </a:t>
            </a:r>
            <a:r>
              <a:rPr lang="en-US" sz="1200" i="1" dirty="0">
                <a:solidFill>
                  <a:srgbClr val="333333"/>
                </a:solidFill>
                <a:latin typeface="Open Sans"/>
              </a:rPr>
              <a:t>memory,</a:t>
            </a:r>
            <a:r>
              <a:rPr lang="en-US" sz="1200" dirty="0">
                <a:solidFill>
                  <a:srgbClr val="333333"/>
                </a:solidFill>
                <a:latin typeface="Open Sans"/>
              </a:rPr>
              <a:t> or from those imperfect tables which had been preserved in private hands; and to make out any regular line from these, must have been </a:t>
            </a:r>
            <a:r>
              <a:rPr lang="en-US" sz="1200" i="1" dirty="0">
                <a:solidFill>
                  <a:srgbClr val="333333"/>
                </a:solidFill>
                <a:latin typeface="Open Sans"/>
              </a:rPr>
              <a:t>endless</a:t>
            </a:r>
            <a:r>
              <a:rPr lang="en-US" sz="1200" dirty="0">
                <a:solidFill>
                  <a:srgbClr val="333333"/>
                </a:solidFill>
                <a:latin typeface="Open Sans"/>
              </a:rPr>
              <a:t> and uncertain. It is probably to this the apostle refers; I mean the endless and useless labor which the attempt to make out these genealogies, must produce; the authentic tables being destroyed.’</a:t>
            </a:r>
          </a:p>
          <a:p>
            <a:pPr fontAlgn="base"/>
            <a:r>
              <a:rPr lang="en-US" sz="1200" dirty="0">
                <a:solidFill>
                  <a:srgbClr val="333333"/>
                </a:solidFill>
                <a:latin typeface="Open Sans"/>
              </a:rPr>
              <a:t>“So we may well conclude that Paul’s denunciation was towards doubtful and untruthful genealogies which had been tampered with for improper purposes.” (Smith, </a:t>
            </a:r>
            <a:r>
              <a:rPr lang="en-US" sz="1200" i="1" dirty="0">
                <a:solidFill>
                  <a:srgbClr val="333333"/>
                </a:solidFill>
                <a:latin typeface="Open Sans"/>
              </a:rPr>
              <a:t>Answers to Gospel Questions,</a:t>
            </a:r>
            <a:r>
              <a:rPr lang="en-US" sz="1200" dirty="0">
                <a:solidFill>
                  <a:srgbClr val="333333"/>
                </a:solidFill>
                <a:latin typeface="Open Sans"/>
              </a:rPr>
              <a:t> 1:214–15.)</a:t>
            </a:r>
          </a:p>
          <a:p>
            <a:pPr fontAlgn="base"/>
            <a:r>
              <a:rPr lang="en-US" sz="1200" dirty="0"/>
              <a:t>Paul may also have had reference to the Jewish tendency to take great pride in their ancestry and in their belief that genealogical descent was a proof of God’s favor (John 8:37–45). This, Paul says, is a fable. God’s favor is given on the basis of righteousness, not ancestry. Life and Teachings of Jesus and His Apostles Chapter 44</a:t>
            </a:r>
          </a:p>
          <a:p>
            <a:pPr fontAlgn="base"/>
            <a:endParaRPr lang="en-US" sz="1200" b="0" i="0" dirty="0">
              <a:solidFill>
                <a:srgbClr val="333333"/>
              </a:solidFill>
              <a:effectLst/>
              <a:latin typeface="Open Sans"/>
            </a:endParaRPr>
          </a:p>
          <a:p>
            <a:pPr fontAlgn="base"/>
            <a:r>
              <a:rPr lang="en-US" sz="1200" dirty="0"/>
              <a:t>"Paul was living in a time of conflict and confusion. False teachers abounded, preaching false doctrines and fables. Two specific problems existed relating to genealogies:</a:t>
            </a:r>
          </a:p>
          <a:p>
            <a:r>
              <a:rPr lang="en-US" sz="1200" dirty="0"/>
              <a:t>"(1) Some apostate teachers recited their genealogies to give credence to their claims as coming with authority. Many Jews had become arrogant because of their illustrious ancestors. Some even flaunted their lineage when opposing the Savior himself: "We be Abraham's seed" (John 8:33), they said, as if to indicate that they were thereby natural inheritors of the truth.</a:t>
            </a:r>
          </a:p>
          <a:p>
            <a:r>
              <a:rPr lang="en-US" sz="1200" dirty="0"/>
              <a:t> </a:t>
            </a:r>
          </a:p>
          <a:p>
            <a:r>
              <a:rPr lang="en-US" sz="1200" dirty="0"/>
              <a:t>"(2) Some of the apostate Jewish teachers were guilty of manufacturing their own genealogies-creating them in hopes of giving the added weight of authority to their teachings. </a:t>
            </a:r>
            <a:r>
              <a:rPr lang="en-US" sz="1200" dirty="0">
                <a:solidFill>
                  <a:srgbClr val="444444"/>
                </a:solidFill>
                <a:latin typeface="Abadi" panose="020B0604020104020204" pitchFamily="34" charset="0"/>
              </a:rPr>
              <a:t>George H. Fudge, "I Have a Question," </a:t>
            </a:r>
            <a:r>
              <a:rPr lang="en-US" sz="1200" i="1" dirty="0">
                <a:solidFill>
                  <a:srgbClr val="444444"/>
                </a:solidFill>
                <a:latin typeface="Abadi" panose="020B0604020104020204" pitchFamily="34" charset="0"/>
              </a:rPr>
              <a:t>Ensign</a:t>
            </a:r>
            <a:r>
              <a:rPr lang="en-US" sz="1200" dirty="0">
                <a:solidFill>
                  <a:srgbClr val="444444"/>
                </a:solidFill>
                <a:latin typeface="Abadi" panose="020B0604020104020204" pitchFamily="34" charset="0"/>
              </a:rPr>
              <a:t>, Mar. 1986, 49</a:t>
            </a:r>
            <a:endParaRPr lang="en-US" sz="1200" b="0" i="0" dirty="0">
              <a:solidFill>
                <a:srgbClr val="333333"/>
              </a:solidFill>
              <a:effectLst/>
              <a:latin typeface="Open Sans"/>
            </a:endParaRPr>
          </a:p>
        </p:txBody>
      </p:sp>
    </p:spTree>
    <p:extLst>
      <p:ext uri="{BB962C8B-B14F-4D97-AF65-F5344CB8AC3E}">
        <p14:creationId xmlns:p14="http://schemas.microsoft.com/office/powerpoint/2010/main" val="1507604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5192486" cy="1384995"/>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Those Who Teach 1 Timothy 1:3-7, 18-20:</a:t>
            </a:r>
          </a:p>
          <a:p>
            <a:r>
              <a:rPr lang="en-US" sz="1200" dirty="0">
                <a:solidFill>
                  <a:srgbClr val="444444"/>
                </a:solidFill>
              </a:rPr>
              <a:t>Those who teach must make sure the doctrine remains pure and that it is taught. Teach by the Spirit, using the scriptures and the approved curriculum. Do not introduce or dwell on speculative and questionable topics…In a word that is filled with sin, conflict, and confusion, we can find peace and safety in knowing and living the revealed truths of the gospel. Elder M. Russell Ballard Conf. Report Oct 1993, 104; or Ensign, Nov. 1993, 77</a:t>
            </a:r>
            <a:endParaRPr lang="en-US" sz="1200" dirty="0"/>
          </a:p>
        </p:txBody>
      </p:sp>
      <p:sp>
        <p:nvSpPr>
          <p:cNvPr id="6" name="Rectangle 5"/>
          <p:cNvSpPr/>
          <p:nvPr/>
        </p:nvSpPr>
        <p:spPr>
          <a:xfrm>
            <a:off x="0" y="1372678"/>
            <a:ext cx="5214257" cy="4524315"/>
          </a:xfrm>
          <a:prstGeom prst="rect">
            <a:avLst/>
          </a:prstGeom>
          <a:ln>
            <a:solidFill>
              <a:schemeClr val="tx1"/>
            </a:solidFill>
          </a:ln>
        </p:spPr>
        <p:txBody>
          <a:bodyPr wrap="square">
            <a:spAutoFit/>
          </a:bodyPr>
          <a:lstStyle/>
          <a:p>
            <a:pPr fontAlgn="base"/>
            <a:r>
              <a:rPr lang="en-US" sz="1200" b="1" dirty="0"/>
              <a:t>Women 1 Timothy 2:14:</a:t>
            </a:r>
          </a:p>
          <a:p>
            <a:pPr fontAlgn="base"/>
            <a:r>
              <a:rPr lang="en-US" sz="1200" dirty="0"/>
              <a:t>“It was Eve who first transgressed the limits of Eden in order to initiate the conditions of mortality. Her act, whatever its nature, was formally a transgression but eternally a glorious necessity to open the doorway toward eternal life. Adam showed his wisdom by doing the same. And thus Eve and ‘Adam fell that men might be’ [2 Nephi 2:25].</a:t>
            </a:r>
          </a:p>
          <a:p>
            <a:pPr fontAlgn="base"/>
            <a:r>
              <a:rPr lang="en-US" sz="1200" dirty="0"/>
              <a:t>“Some Christians condemn Eve for her act, concluding that she and her daughters are somehow flawed by it. Not the Latter-day Saints! Informed by revelation, we celebrate Eve’s act and honor her wisdom and courage in the great episode called the Fall. … Joseph Smith taught that it was not a ‘sin,’ because God had decreed it (see </a:t>
            </a:r>
            <a:r>
              <a:rPr lang="en-US" sz="1200" i="1" dirty="0"/>
              <a:t>The Words of Joseph Smith,</a:t>
            </a:r>
            <a:r>
              <a:rPr lang="en-US" sz="1200" dirty="0"/>
              <a:t> ed. Andrew F. </a:t>
            </a:r>
            <a:r>
              <a:rPr lang="en-US" sz="1200" dirty="0" err="1"/>
              <a:t>Ehat</a:t>
            </a:r>
            <a:r>
              <a:rPr lang="en-US" sz="1200" dirty="0"/>
              <a:t> and Lyndon W. Cook, [1980], p. 63). …</a:t>
            </a:r>
          </a:p>
          <a:p>
            <a:pPr fontAlgn="base"/>
            <a:r>
              <a:rPr lang="en-US" sz="1200" dirty="0"/>
              <a:t>“Modern revelation shows that our first parents understood the necessity of the Fall. Adam declared, ‘Blessed be the name of God, for because of my transgression my eyes are opened, and in this life I shall have joy, and again in the flesh I shall see God’ (Moses 5:10).</a:t>
            </a:r>
          </a:p>
          <a:p>
            <a:pPr fontAlgn="base"/>
            <a:r>
              <a:rPr lang="en-US" sz="1200" dirty="0"/>
              <a:t>“Note the different perspective and the special wisdom of Eve, who focused on the purpose and effect of the great plan of happiness: ‘Were it not for our transgression we never should have had seed, and never should have known good and evil, and the joy of our redemption, and the eternal life which God giveth unto all the obedient’ (v. 11). In his vision of the redemption of the dead, President Joseph F. Smith saw ‘the great and mighty ones’ assembled to meet the Son of God, and among them was ‘our glorious Mother Eve’ (D&amp;C 138:38–9)” Elder Dallin H. Oaks (“The Great Plan of Happiness,”</a:t>
            </a:r>
            <a:r>
              <a:rPr lang="en-US" sz="1200" i="1" dirty="0"/>
              <a:t> Ensign,</a:t>
            </a:r>
            <a:r>
              <a:rPr lang="en-US" sz="1200" dirty="0"/>
              <a:t> Nov. 1993, 73).</a:t>
            </a:r>
            <a:endParaRPr lang="en-US" sz="1200" b="0" i="0" dirty="0">
              <a:effectLst/>
            </a:endParaRPr>
          </a:p>
        </p:txBody>
      </p:sp>
      <p:sp>
        <p:nvSpPr>
          <p:cNvPr id="4" name="Rectangle 3"/>
          <p:cNvSpPr/>
          <p:nvPr/>
        </p:nvSpPr>
        <p:spPr>
          <a:xfrm>
            <a:off x="5236030" y="1372612"/>
            <a:ext cx="6955970" cy="2862322"/>
          </a:xfrm>
          <a:prstGeom prst="rect">
            <a:avLst/>
          </a:prstGeom>
          <a:ln>
            <a:solidFill>
              <a:schemeClr val="tx1"/>
            </a:solidFill>
          </a:ln>
        </p:spPr>
        <p:txBody>
          <a:bodyPr wrap="square">
            <a:spAutoFit/>
          </a:bodyPr>
          <a:lstStyle/>
          <a:p>
            <a:pPr fontAlgn="base"/>
            <a:r>
              <a:rPr lang="en-US" sz="1200" b="1" dirty="0">
                <a:solidFill>
                  <a:srgbClr val="333333"/>
                </a:solidFill>
              </a:rPr>
              <a:t>Bishop </a:t>
            </a:r>
            <a:r>
              <a:rPr lang="en-US" sz="1200" b="1" dirty="0" err="1">
                <a:solidFill>
                  <a:srgbClr val="333333"/>
                </a:solidFill>
              </a:rPr>
              <a:t>Gérald</a:t>
            </a:r>
            <a:r>
              <a:rPr lang="en-US" sz="1200" b="1" dirty="0">
                <a:solidFill>
                  <a:srgbClr val="333333"/>
                </a:solidFill>
              </a:rPr>
              <a:t> </a:t>
            </a:r>
            <a:r>
              <a:rPr lang="en-US" sz="1200" b="1" dirty="0" err="1">
                <a:solidFill>
                  <a:srgbClr val="333333"/>
                </a:solidFill>
              </a:rPr>
              <a:t>Caussé</a:t>
            </a:r>
            <a:r>
              <a:rPr lang="en-US" sz="1200" b="1" dirty="0">
                <a:solidFill>
                  <a:srgbClr val="333333"/>
                </a:solidFill>
              </a:rPr>
              <a:t>, </a:t>
            </a:r>
            <a:r>
              <a:rPr lang="en-US" sz="1200" dirty="0">
                <a:solidFill>
                  <a:srgbClr val="333333"/>
                </a:solidFill>
              </a:rPr>
              <a:t>of France, was named the presiding bishop of The Church of Jesus Christ of Latter-day Saints on October 9, 2015. He filled the vacancy created by Gary E. Stevenson, who became a member of the Quorum of the Twelve Apostles on October 3, 2015. </a:t>
            </a:r>
          </a:p>
          <a:p>
            <a:pPr fontAlgn="base"/>
            <a:r>
              <a:rPr lang="en-US" sz="1200" dirty="0">
                <a:solidFill>
                  <a:srgbClr val="333333"/>
                </a:solidFill>
              </a:rPr>
              <a:t>Prior to this assignment, Bishop </a:t>
            </a:r>
            <a:r>
              <a:rPr lang="en-US" sz="1200" dirty="0" err="1">
                <a:solidFill>
                  <a:srgbClr val="333333"/>
                </a:solidFill>
              </a:rPr>
              <a:t>Caussé</a:t>
            </a:r>
            <a:r>
              <a:rPr lang="en-US" sz="1200" dirty="0">
                <a:solidFill>
                  <a:srgbClr val="333333"/>
                </a:solidFill>
              </a:rPr>
              <a:t> served as the first counselor in the Presiding Bishopric since March 2012. He previously served as </a:t>
            </a:r>
            <a:r>
              <a:rPr lang="en-US" sz="1200" dirty="0" err="1">
                <a:solidFill>
                  <a:srgbClr val="333333"/>
                </a:solidFill>
              </a:rPr>
              <a:t>as</a:t>
            </a:r>
            <a:r>
              <a:rPr lang="en-US" sz="1200" dirty="0">
                <a:solidFill>
                  <a:srgbClr val="333333"/>
                </a:solidFill>
              </a:rPr>
              <a:t> a General Authority Seventy and as a counselor in the Europe Area Presidency. He is the third presiding bishop born outside the United States and the first for whom English is a second language.</a:t>
            </a:r>
          </a:p>
          <a:p>
            <a:pPr fontAlgn="base"/>
            <a:r>
              <a:rPr lang="en-US" sz="1200" dirty="0">
                <a:solidFill>
                  <a:srgbClr val="333333"/>
                </a:solidFill>
              </a:rPr>
              <a:t>Bishop </a:t>
            </a:r>
            <a:r>
              <a:rPr lang="en-US" sz="1200" dirty="0" err="1">
                <a:solidFill>
                  <a:srgbClr val="333333"/>
                </a:solidFill>
              </a:rPr>
              <a:t>Caussé</a:t>
            </a:r>
            <a:r>
              <a:rPr lang="en-US" sz="1200" dirty="0">
                <a:solidFill>
                  <a:srgbClr val="333333"/>
                </a:solidFill>
              </a:rPr>
              <a:t> received a master’s degree in business from ESSEC in 1987. His career has been in the food industry, where he worked with several supermarket chains and food distribution companies. At the time of his call as a General Authority Seventy, he was the general manager of Pomona, a food distribution company in France.</a:t>
            </a:r>
          </a:p>
          <a:p>
            <a:pPr fontAlgn="base"/>
            <a:r>
              <a:rPr lang="en-US" sz="1200" dirty="0">
                <a:solidFill>
                  <a:srgbClr val="333333"/>
                </a:solidFill>
              </a:rPr>
              <a:t>Bishop </a:t>
            </a:r>
            <a:r>
              <a:rPr lang="en-US" sz="1200" dirty="0" err="1">
                <a:solidFill>
                  <a:srgbClr val="333333"/>
                </a:solidFill>
              </a:rPr>
              <a:t>Caussé</a:t>
            </a:r>
            <a:r>
              <a:rPr lang="en-US" sz="1200" dirty="0">
                <a:solidFill>
                  <a:srgbClr val="333333"/>
                </a:solidFill>
              </a:rPr>
              <a:t> has served in numerous Church callings, including elders quorum president, bishop’s counselor, stake president’s counselor, stake president, and Area Seventy.</a:t>
            </a:r>
          </a:p>
          <a:p>
            <a:pPr fontAlgn="base"/>
            <a:r>
              <a:rPr lang="en-US" sz="1200" dirty="0" err="1"/>
              <a:t>Gérald</a:t>
            </a:r>
            <a:r>
              <a:rPr lang="en-US" sz="1200" dirty="0"/>
              <a:t> </a:t>
            </a:r>
            <a:r>
              <a:rPr lang="en-US" sz="1200" dirty="0" err="1"/>
              <a:t>Caussé</a:t>
            </a:r>
            <a:r>
              <a:rPr lang="en-US" sz="1200" dirty="0"/>
              <a:t> was born in Bordeaux, France, on May 20, 1963. He married </a:t>
            </a:r>
            <a:r>
              <a:rPr lang="en-US" sz="1200" dirty="0" err="1"/>
              <a:t>Valérie</a:t>
            </a:r>
            <a:r>
              <a:rPr lang="en-US" sz="1200" dirty="0"/>
              <a:t> Lucienne </a:t>
            </a:r>
            <a:r>
              <a:rPr lang="en-US" sz="1200" dirty="0" err="1"/>
              <a:t>Babin</a:t>
            </a:r>
            <a:r>
              <a:rPr lang="en-US" sz="1200" dirty="0"/>
              <a:t> in August 1986. They are the parents of five children. Lds.org General Authorities and General Officers</a:t>
            </a:r>
            <a:endParaRPr lang="en-US" sz="1200" b="0" i="0" dirty="0">
              <a:solidFill>
                <a:srgbClr val="333333"/>
              </a:solidFill>
              <a:effectLst/>
            </a:endParaRPr>
          </a:p>
        </p:txBody>
      </p:sp>
      <p:sp>
        <p:nvSpPr>
          <p:cNvPr id="7" name="TextBox 6"/>
          <p:cNvSpPr txBox="1"/>
          <p:nvPr/>
        </p:nvSpPr>
        <p:spPr>
          <a:xfrm>
            <a:off x="5203372" y="0"/>
            <a:ext cx="6988628" cy="1384995"/>
          </a:xfrm>
          <a:prstGeom prst="rect">
            <a:avLst/>
          </a:prstGeom>
          <a:noFill/>
          <a:ln>
            <a:solidFill>
              <a:schemeClr val="tx1"/>
            </a:solidFill>
          </a:ln>
        </p:spPr>
        <p:txBody>
          <a:bodyPr wrap="square" rtlCol="0">
            <a:spAutoFit/>
          </a:bodyPr>
          <a:lstStyle/>
          <a:p>
            <a:r>
              <a:rPr lang="en-US" sz="1200" b="1" dirty="0"/>
              <a:t>‘May women speak in church? </a:t>
            </a:r>
            <a:r>
              <a:rPr lang="en-US" sz="1200" dirty="0"/>
              <a:t>Yes, in the sense of teaching, counseling, testifying, exhorting, and the like; no, in the sense of assuming rule over the Church as such, and in attempting to give direction as to how God’s affairs on earth shall be regulated: ‘A woman has no right to found or organize a church—God never sent them to do it.’ </a:t>
            </a:r>
          </a:p>
          <a:p>
            <a:r>
              <a:rPr lang="en-US" sz="1200" dirty="0"/>
              <a:t>Paul is here telling the sisters they are subject to the priesthood, that it is not their province to rule and reign, that the bishop’s wife is not the bishop.”—Bruce R. McConkie </a:t>
            </a:r>
            <a:r>
              <a:rPr lang="en-US" sz="1200" dirty="0">
                <a:solidFill>
                  <a:prstClr val="black"/>
                </a:solidFill>
              </a:rPr>
              <a:t>“Doctrines of the New Testament Commentaries” </a:t>
            </a:r>
            <a:r>
              <a:rPr lang="en-US" sz="1200" dirty="0" err="1">
                <a:solidFill>
                  <a:prstClr val="black"/>
                </a:solidFill>
              </a:rPr>
              <a:t>pg</a:t>
            </a:r>
            <a:r>
              <a:rPr lang="en-US" sz="1200" dirty="0">
                <a:solidFill>
                  <a:prstClr val="black"/>
                </a:solidFill>
              </a:rPr>
              <a:t> 2:387-88</a:t>
            </a:r>
            <a:endParaRPr lang="en-US" sz="1200" dirty="0"/>
          </a:p>
        </p:txBody>
      </p:sp>
      <p:sp>
        <p:nvSpPr>
          <p:cNvPr id="8" name="Rectangle 7"/>
          <p:cNvSpPr/>
          <p:nvPr/>
        </p:nvSpPr>
        <p:spPr>
          <a:xfrm>
            <a:off x="5236030" y="4255333"/>
            <a:ext cx="6955970" cy="1754326"/>
          </a:xfrm>
          <a:prstGeom prst="rect">
            <a:avLst/>
          </a:prstGeom>
          <a:ln>
            <a:solidFill>
              <a:schemeClr val="tx1"/>
            </a:solidFill>
          </a:ln>
        </p:spPr>
        <p:txBody>
          <a:bodyPr wrap="square">
            <a:spAutoFit/>
          </a:bodyPr>
          <a:lstStyle/>
          <a:p>
            <a:pPr fontAlgn="base"/>
            <a:r>
              <a:rPr lang="en-US" sz="1200" b="1" dirty="0"/>
              <a:t>Forbidding to Marry 1 Timothy 4:1-5: </a:t>
            </a:r>
          </a:p>
          <a:p>
            <a:pPr fontAlgn="base"/>
            <a:r>
              <a:rPr lang="en-US" sz="1200" dirty="0"/>
              <a:t>“False prophets and false teachers … attempt to change the God-given and scripturally based doctrines that protect the sanctity of marriage, the divine nature of the family, and the essential doctrine of personal morality. They advocate a redefinition of morality to justify fornication, adultery, and homosexual relationships. Some openly champion the legalization of so-called same-gender marriages. To justify their rejection of God’s immutable laws that protect the family, these false prophets and false teachers even attack the inspired proclamation on the family issued to the world in 1995 by the First Presidency and the Twelve Apostles” (“Beware of False Prophets and False Teachers,”</a:t>
            </a:r>
            <a:r>
              <a:rPr lang="en-US" sz="1200" i="1" dirty="0"/>
              <a:t> Elder M. Russell Ballard Ensign,</a:t>
            </a:r>
            <a:r>
              <a:rPr lang="en-US" sz="1200" dirty="0"/>
              <a:t> Nov. 1999, 64; see also D&amp;C 49:15).</a:t>
            </a:r>
            <a:endParaRPr lang="en-US" sz="1200" b="0" i="0" dirty="0">
              <a:solidFill>
                <a:srgbClr val="333333"/>
              </a:solidFill>
              <a:effectLst/>
            </a:endParaRPr>
          </a:p>
        </p:txBody>
      </p:sp>
    </p:spTree>
    <p:extLst>
      <p:ext uri="{BB962C8B-B14F-4D97-AF65-F5344CB8AC3E}">
        <p14:creationId xmlns:p14="http://schemas.microsoft.com/office/powerpoint/2010/main" val="93089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416320"/>
          </a:xfrm>
          <a:prstGeom prst="rect">
            <a:avLst/>
          </a:prstGeom>
          <a:ln>
            <a:solidFill>
              <a:schemeClr val="tx1"/>
            </a:solidFill>
          </a:ln>
        </p:spPr>
        <p:txBody>
          <a:bodyPr>
            <a:spAutoFit/>
          </a:bodyPr>
          <a:lstStyle/>
          <a:p>
            <a:pPr fontAlgn="base"/>
            <a:r>
              <a:rPr lang="en-US" sz="1200" b="1" dirty="0">
                <a:solidFill>
                  <a:srgbClr val="333333"/>
                </a:solidFill>
              </a:rPr>
              <a:t>Riches and Wealth 1 Timothy 6:10:</a:t>
            </a:r>
          </a:p>
          <a:p>
            <a:pPr fontAlgn="base"/>
            <a:r>
              <a:rPr lang="en-US" sz="1200" dirty="0">
                <a:solidFill>
                  <a:srgbClr val="333333"/>
                </a:solidFill>
              </a:rPr>
              <a:t>“Our world is fraught with feelings of entitlement. Some of us feel embarrassed, ashamed, less worthwhile if our family does not have everything the neighbors have. As a result, we go into debt to buy things we can’t afford—and things we do not really need. Whenever we do this, we become poor temporally </a:t>
            </a:r>
            <a:r>
              <a:rPr lang="en-US" sz="1200" i="1" dirty="0">
                <a:solidFill>
                  <a:srgbClr val="333333"/>
                </a:solidFill>
              </a:rPr>
              <a:t>and</a:t>
            </a:r>
            <a:r>
              <a:rPr lang="en-US" sz="1200" dirty="0">
                <a:solidFill>
                  <a:srgbClr val="333333"/>
                </a:solidFill>
              </a:rPr>
              <a:t> spiritually. We give away some of our precious, priceless agency and put ourselves in self-imposed servitude. Money we could have used to care for ourselves and others must now be used to pay our debts. What remains is often only enough to meet our most basic physical needs. Living at the subsistence level, we become depressed, our self-worth is affected, and our relationships with family, friends, neighbors, and the Lord are weakened. We do not have the time, energy, or interest to seek spiritual things. …</a:t>
            </a:r>
          </a:p>
          <a:p>
            <a:pPr fontAlgn="base"/>
            <a:r>
              <a:rPr lang="en-US" sz="1200" dirty="0">
                <a:solidFill>
                  <a:srgbClr val="333333"/>
                </a:solidFill>
              </a:rPr>
              <a:t>“… When faced with the choice to buy, consume, or engage in worldly things and activities, we all need to learn to say to one another, ‘We </a:t>
            </a:r>
            <a:r>
              <a:rPr lang="en-US" sz="1200" i="1" dirty="0">
                <a:solidFill>
                  <a:srgbClr val="333333"/>
                </a:solidFill>
              </a:rPr>
              <a:t>can’t</a:t>
            </a:r>
            <a:r>
              <a:rPr lang="en-US" sz="1200" dirty="0">
                <a:solidFill>
                  <a:srgbClr val="333333"/>
                </a:solidFill>
              </a:rPr>
              <a:t> afford it, even though we want it!’ or ‘We </a:t>
            </a:r>
            <a:r>
              <a:rPr lang="en-US" sz="1200" i="1" dirty="0">
                <a:solidFill>
                  <a:srgbClr val="333333"/>
                </a:solidFill>
              </a:rPr>
              <a:t>can</a:t>
            </a:r>
            <a:r>
              <a:rPr lang="en-US" sz="1200" dirty="0">
                <a:solidFill>
                  <a:srgbClr val="333333"/>
                </a:solidFill>
              </a:rPr>
              <a:t> afford it, but we don’t </a:t>
            </a:r>
            <a:r>
              <a:rPr lang="en-US" sz="1200" i="1" dirty="0">
                <a:solidFill>
                  <a:srgbClr val="333333"/>
                </a:solidFill>
              </a:rPr>
              <a:t>need</a:t>
            </a:r>
            <a:r>
              <a:rPr lang="en-US" sz="1200" dirty="0">
                <a:solidFill>
                  <a:srgbClr val="333333"/>
                </a:solidFill>
              </a:rPr>
              <a:t> it—and we really don’t even want it!’ …</a:t>
            </a:r>
          </a:p>
          <a:p>
            <a:pPr fontAlgn="base"/>
            <a:r>
              <a:rPr lang="en-US" sz="1200" dirty="0"/>
              <a:t>“Whenever we want to experience or possess something that will impact us and our resources, we may want to ask ourselves, ‘Is the benefit temporary, or will it have eternal value and significance?’ Truthfully answering these questions may help us avoid excessive debt and other addictive behavior” Elder Robert D. Hales (“Becoming Provident Providers Temporally and Spiritually,”</a:t>
            </a:r>
            <a:r>
              <a:rPr lang="en-US" sz="1200" i="1" dirty="0"/>
              <a:t> Ensign</a:t>
            </a:r>
            <a:r>
              <a:rPr lang="en-US" sz="1200" dirty="0"/>
              <a:t> or</a:t>
            </a:r>
            <a:r>
              <a:rPr lang="en-US" sz="1200" i="1" dirty="0"/>
              <a:t> Liahona,</a:t>
            </a:r>
            <a:r>
              <a:rPr lang="en-US" sz="1200" dirty="0"/>
              <a:t> May 2009, 8–10).</a:t>
            </a:r>
            <a:endParaRPr lang="en-US" sz="1200" b="0" i="0" dirty="0">
              <a:solidFill>
                <a:srgbClr val="333333"/>
              </a:solidFill>
              <a:effectLst/>
            </a:endParaRPr>
          </a:p>
        </p:txBody>
      </p:sp>
    </p:spTree>
    <p:extLst>
      <p:ext uri="{BB962C8B-B14F-4D97-AF65-F5344CB8AC3E}">
        <p14:creationId xmlns:p14="http://schemas.microsoft.com/office/powerpoint/2010/main" val="94783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Unauthorized Practice</a:t>
            </a:r>
          </a:p>
        </p:txBody>
      </p:sp>
      <p:sp>
        <p:nvSpPr>
          <p:cNvPr id="4" name="Rectangle 3"/>
          <p:cNvSpPr/>
          <p:nvPr/>
        </p:nvSpPr>
        <p:spPr>
          <a:xfrm>
            <a:off x="624688" y="914896"/>
            <a:ext cx="8111905" cy="3416320"/>
          </a:xfrm>
          <a:prstGeom prst="rect">
            <a:avLst/>
          </a:prstGeom>
        </p:spPr>
        <p:txBody>
          <a:bodyPr wrap="square">
            <a:spAutoFit/>
          </a:bodyPr>
          <a:lstStyle/>
          <a:p>
            <a:r>
              <a:rPr lang="en-US" dirty="0"/>
              <a:t>“I’m reminded of an experience I had many years ago when I served as a bishop. During the opening exercises of our priesthood meeting one Sunday morning, we were preparing to ordain a young man to the office of priest. </a:t>
            </a:r>
          </a:p>
          <a:p>
            <a:endParaRPr lang="en-US" dirty="0"/>
          </a:p>
          <a:p>
            <a:r>
              <a:rPr lang="en-US" dirty="0"/>
              <a:t>Visiting our ward that day was a high councilor who also served as a temple worker. </a:t>
            </a:r>
          </a:p>
          <a:p>
            <a:endParaRPr lang="en-US" dirty="0"/>
          </a:p>
          <a:p>
            <a:r>
              <a:rPr lang="en-US" dirty="0"/>
              <a:t>As I prepared to have the young man sit down to face the congregation so that we could proceed with the ordination, the high councilor stopped me and said, ‘Bishop, I always have those being ordained turned to face the temple.’ </a:t>
            </a:r>
          </a:p>
          <a:p>
            <a:endParaRPr lang="en-US" dirty="0"/>
          </a:p>
          <a:p>
            <a:r>
              <a:rPr lang="en-US" dirty="0"/>
              <a:t>He repositioned the chair so that the young man would be facing in the direction of the temple. I immediately recognized an unauthorized practice.”</a:t>
            </a:r>
            <a:endParaRPr lang="en-US" dirty="0">
              <a:latin typeface="Open Sans"/>
            </a:endParaRPr>
          </a:p>
        </p:txBody>
      </p:sp>
      <p:sp>
        <p:nvSpPr>
          <p:cNvPr id="6" name="Rectangle 5"/>
          <p:cNvSpPr/>
          <p:nvPr/>
        </p:nvSpPr>
        <p:spPr>
          <a:xfrm>
            <a:off x="6096000" y="6488668"/>
            <a:ext cx="6096000" cy="369332"/>
          </a:xfrm>
          <a:prstGeom prst="rect">
            <a:avLst/>
          </a:prstGeom>
        </p:spPr>
        <p:txBody>
          <a:bodyPr>
            <a:spAutoFit/>
          </a:bodyPr>
          <a:lstStyle/>
          <a:p>
            <a:pPr algn="r"/>
            <a:r>
              <a:rPr lang="en-US" dirty="0"/>
              <a:t>(3)</a:t>
            </a:r>
          </a:p>
        </p:txBody>
      </p:sp>
      <p:pic>
        <p:nvPicPr>
          <p:cNvPr id="5122" name="Picture 2" descr="Image result for president monson as a bi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502" y="843576"/>
            <a:ext cx="2128602" cy="20874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alt Lake Temple"/>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9299" y="4375086"/>
            <a:ext cx="4014080" cy="23846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ordination l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8654" y="4375653"/>
            <a:ext cx="3042436" cy="21905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Image result for ordination l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19039" y="4383198"/>
            <a:ext cx="3042436" cy="21905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43602" y="4823296"/>
            <a:ext cx="3078180" cy="1477328"/>
          </a:xfrm>
          <a:prstGeom prst="rect">
            <a:avLst/>
          </a:prstGeom>
        </p:spPr>
        <p:txBody>
          <a:bodyPr wrap="square">
            <a:spAutoFit/>
          </a:bodyPr>
          <a:lstStyle/>
          <a:p>
            <a:pPr algn="ctr"/>
            <a:r>
              <a:rPr lang="en-US" dirty="0">
                <a:latin typeface="Open Sans"/>
              </a:rPr>
              <a:t>As bishop, President Monson, rather than the high councilor, </a:t>
            </a:r>
            <a:r>
              <a:rPr lang="en-US" dirty="0">
                <a:effectLst>
                  <a:glow rad="139700">
                    <a:schemeClr val="accent1">
                      <a:satMod val="175000"/>
                      <a:alpha val="40000"/>
                    </a:schemeClr>
                  </a:glow>
                </a:effectLst>
                <a:latin typeface="Open Sans"/>
              </a:rPr>
              <a:t>was authorized to preside over the Lord’s work in his ward</a:t>
            </a:r>
            <a:r>
              <a:rPr lang="en-US" dirty="0">
                <a:latin typeface="Open Sans"/>
              </a:rPr>
              <a:t>.</a:t>
            </a:r>
            <a:endParaRPr lang="en-US" dirty="0"/>
          </a:p>
        </p:txBody>
      </p:sp>
    </p:spTree>
    <p:extLst>
      <p:ext uri="{BB962C8B-B14F-4D97-AF65-F5344CB8AC3E}">
        <p14:creationId xmlns:p14="http://schemas.microsoft.com/office/powerpoint/2010/main" val="5146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Apostolic Calling</a:t>
            </a:r>
          </a:p>
        </p:txBody>
      </p:sp>
      <p:sp>
        <p:nvSpPr>
          <p:cNvPr id="4" name="Rectangle 3"/>
          <p:cNvSpPr/>
          <p:nvPr/>
        </p:nvSpPr>
        <p:spPr>
          <a:xfrm>
            <a:off x="3159658" y="806254"/>
            <a:ext cx="8111905" cy="369332"/>
          </a:xfrm>
          <a:prstGeom prst="rect">
            <a:avLst/>
          </a:prstGeom>
        </p:spPr>
        <p:txBody>
          <a:bodyPr wrap="square">
            <a:spAutoFit/>
          </a:bodyPr>
          <a:lstStyle/>
          <a:p>
            <a:r>
              <a:rPr lang="en-US" dirty="0"/>
              <a:t>“an apostle of Jesus Christ by the commandment of God”</a:t>
            </a:r>
            <a:endParaRPr lang="en-US" dirty="0">
              <a:latin typeface="Open Sans"/>
            </a:endParaRPr>
          </a:p>
        </p:txBody>
      </p:sp>
      <p:sp>
        <p:nvSpPr>
          <p:cNvPr id="6" name="Rectangle 5"/>
          <p:cNvSpPr/>
          <p:nvPr/>
        </p:nvSpPr>
        <p:spPr>
          <a:xfrm>
            <a:off x="6096000" y="6488668"/>
            <a:ext cx="6096000" cy="369332"/>
          </a:xfrm>
          <a:prstGeom prst="rect">
            <a:avLst/>
          </a:prstGeom>
        </p:spPr>
        <p:txBody>
          <a:bodyPr>
            <a:spAutoFit/>
          </a:bodyPr>
          <a:lstStyle/>
          <a:p>
            <a:pPr algn="r"/>
            <a:r>
              <a:rPr lang="en-US" dirty="0"/>
              <a:t>(4)</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Open Sans"/>
              </a:rPr>
              <a:t>1 Timothy 1:3</a:t>
            </a:r>
            <a:endParaRPr lang="en-US" dirty="0"/>
          </a:p>
        </p:txBody>
      </p:sp>
      <p:sp>
        <p:nvSpPr>
          <p:cNvPr id="7" name="Rectangle 6"/>
          <p:cNvSpPr/>
          <p:nvPr/>
        </p:nvSpPr>
        <p:spPr>
          <a:xfrm>
            <a:off x="132782" y="1355043"/>
            <a:ext cx="4801355" cy="1477328"/>
          </a:xfrm>
          <a:prstGeom prst="rect">
            <a:avLst/>
          </a:prstGeom>
        </p:spPr>
        <p:txBody>
          <a:bodyPr wrap="square">
            <a:spAutoFit/>
          </a:bodyPr>
          <a:lstStyle/>
          <a:p>
            <a:r>
              <a:rPr lang="en-US" dirty="0">
                <a:latin typeface="Open Sans"/>
              </a:rPr>
              <a:t>A bishop/branch presidents are called by inspiration of the Lord and ordained by a stake president/stake mission president under the direction of the First Presidency of the Church and the Quorum of the Twelve.  </a:t>
            </a:r>
            <a:endParaRPr lang="en-US" dirty="0"/>
          </a:p>
        </p:txBody>
      </p:sp>
      <p:grpSp>
        <p:nvGrpSpPr>
          <p:cNvPr id="13" name="Group 12"/>
          <p:cNvGrpSpPr/>
          <p:nvPr/>
        </p:nvGrpSpPr>
        <p:grpSpPr>
          <a:xfrm>
            <a:off x="4870763" y="1362192"/>
            <a:ext cx="2181638" cy="1217574"/>
            <a:chOff x="4458812" y="1063427"/>
            <a:chExt cx="3100584" cy="1730438"/>
          </a:xfrm>
        </p:grpSpPr>
        <p:grpSp>
          <p:nvGrpSpPr>
            <p:cNvPr id="14" name="Group 13"/>
            <p:cNvGrpSpPr/>
            <p:nvPr/>
          </p:nvGrpSpPr>
          <p:grpSpPr>
            <a:xfrm>
              <a:off x="4458812" y="1338795"/>
              <a:ext cx="1076099" cy="1455070"/>
              <a:chOff x="6696052" y="1382055"/>
              <a:chExt cx="1076099" cy="1455070"/>
            </a:xfrm>
            <a:solidFill>
              <a:schemeClr val="tx1"/>
            </a:solidFill>
          </p:grpSpPr>
          <p:sp>
            <p:nvSpPr>
              <p:cNvPr id="21" name="Oval 2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483297" y="1338795"/>
              <a:ext cx="1076099" cy="1455070"/>
              <a:chOff x="6696052" y="1382055"/>
              <a:chExt cx="1076099" cy="1455070"/>
            </a:xfrm>
            <a:solidFill>
              <a:schemeClr val="tx1"/>
            </a:solidFill>
          </p:grpSpPr>
          <p:sp>
            <p:nvSpPr>
              <p:cNvPr id="19" name="Oval 1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339218" y="1063427"/>
              <a:ext cx="1271794" cy="1719683"/>
              <a:chOff x="6696052" y="1382055"/>
              <a:chExt cx="1076099" cy="1455070"/>
            </a:xfrm>
            <a:solidFill>
              <a:schemeClr val="tx1"/>
            </a:solidFill>
          </p:grpSpPr>
          <p:sp>
            <p:nvSpPr>
              <p:cNvPr id="17" name="Oval 16"/>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ectangle 7"/>
          <p:cNvSpPr/>
          <p:nvPr/>
        </p:nvSpPr>
        <p:spPr>
          <a:xfrm>
            <a:off x="3129481" y="5604592"/>
            <a:ext cx="6096000" cy="646331"/>
          </a:xfrm>
          <a:prstGeom prst="rect">
            <a:avLst/>
          </a:prstGeom>
        </p:spPr>
        <p:txBody>
          <a:bodyPr>
            <a:spAutoFit/>
          </a:bodyPr>
          <a:lstStyle/>
          <a:p>
            <a:r>
              <a:rPr lang="en-US" dirty="0">
                <a:latin typeface="Open Sans"/>
              </a:rPr>
              <a:t>Bishops and branch presidents are called to care for the spiritual well-being of the members of their Church units.</a:t>
            </a:r>
            <a:endParaRPr lang="en-US" dirty="0"/>
          </a:p>
        </p:txBody>
      </p:sp>
      <p:grpSp>
        <p:nvGrpSpPr>
          <p:cNvPr id="12" name="Group 11"/>
          <p:cNvGrpSpPr/>
          <p:nvPr/>
        </p:nvGrpSpPr>
        <p:grpSpPr>
          <a:xfrm>
            <a:off x="3524814" y="3712757"/>
            <a:ext cx="4750053" cy="1655947"/>
            <a:chOff x="1533052" y="3948148"/>
            <a:chExt cx="7912728" cy="2331836"/>
          </a:xfrm>
        </p:grpSpPr>
        <p:grpSp>
          <p:nvGrpSpPr>
            <p:cNvPr id="11" name="Group 10"/>
            <p:cNvGrpSpPr/>
            <p:nvPr/>
          </p:nvGrpSpPr>
          <p:grpSpPr>
            <a:xfrm>
              <a:off x="1533052" y="4064095"/>
              <a:ext cx="7912728" cy="2215889"/>
              <a:chOff x="1533052" y="4064095"/>
              <a:chExt cx="7912728" cy="2215889"/>
            </a:xfrm>
          </p:grpSpPr>
          <p:grpSp>
            <p:nvGrpSpPr>
              <p:cNvPr id="24" name="Group 23"/>
              <p:cNvGrpSpPr/>
              <p:nvPr/>
            </p:nvGrpSpPr>
            <p:grpSpPr>
              <a:xfrm>
                <a:off x="1578904" y="4064095"/>
                <a:ext cx="7828740" cy="2215889"/>
                <a:chOff x="534738" y="3258336"/>
                <a:chExt cx="7828740" cy="2215889"/>
              </a:xfrm>
              <a:solidFill>
                <a:schemeClr val="tx1"/>
              </a:solidFill>
            </p:grpSpPr>
            <p:grpSp>
              <p:nvGrpSpPr>
                <p:cNvPr id="25" name="Group 24"/>
                <p:cNvGrpSpPr/>
                <p:nvPr/>
              </p:nvGrpSpPr>
              <p:grpSpPr>
                <a:xfrm>
                  <a:off x="534738" y="3258336"/>
                  <a:ext cx="1076099" cy="1455070"/>
                  <a:chOff x="6696052" y="1382055"/>
                  <a:chExt cx="1076099" cy="1455070"/>
                </a:xfrm>
                <a:grpFill/>
              </p:grpSpPr>
              <p:sp>
                <p:nvSpPr>
                  <p:cNvPr id="59" name="Oval 5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754147" y="3258336"/>
                  <a:ext cx="1076099" cy="1455070"/>
                  <a:chOff x="6696052" y="1382055"/>
                  <a:chExt cx="1076099" cy="1455070"/>
                </a:xfrm>
                <a:grpFill/>
              </p:grpSpPr>
              <p:sp>
                <p:nvSpPr>
                  <p:cNvPr id="57" name="Oval 5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Delay 5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947096" y="3258336"/>
                  <a:ext cx="1076099" cy="1455070"/>
                  <a:chOff x="6696052" y="1382055"/>
                  <a:chExt cx="1076099" cy="1455070"/>
                </a:xfrm>
                <a:grpFill/>
              </p:grpSpPr>
              <p:sp>
                <p:nvSpPr>
                  <p:cNvPr id="55" name="Oval 54"/>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140045" y="3258336"/>
                  <a:ext cx="1076099" cy="1455070"/>
                  <a:chOff x="6696052" y="1382055"/>
                  <a:chExt cx="1076099" cy="1455070"/>
                </a:xfrm>
                <a:grpFill/>
              </p:grpSpPr>
              <p:sp>
                <p:nvSpPr>
                  <p:cNvPr id="53" name="Oval 52"/>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elay 53"/>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332994" y="3258336"/>
                  <a:ext cx="1076099" cy="1455070"/>
                  <a:chOff x="6696052" y="1382055"/>
                  <a:chExt cx="1076099" cy="1455070"/>
                </a:xfrm>
                <a:grpFill/>
              </p:grpSpPr>
              <p:sp>
                <p:nvSpPr>
                  <p:cNvPr id="51" name="Oval 50"/>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525943" y="3258336"/>
                  <a:ext cx="1076099" cy="1455070"/>
                  <a:chOff x="6696052" y="1382055"/>
                  <a:chExt cx="1076099" cy="1455070"/>
                </a:xfrm>
                <a:grpFill/>
              </p:grpSpPr>
              <p:sp>
                <p:nvSpPr>
                  <p:cNvPr id="49" name="Oval 4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elay 4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6041927" y="4019155"/>
                  <a:ext cx="1076099" cy="1455070"/>
                  <a:chOff x="6696052" y="1382055"/>
                  <a:chExt cx="1076099" cy="1455070"/>
                </a:xfrm>
                <a:grpFill/>
              </p:grpSpPr>
              <p:sp>
                <p:nvSpPr>
                  <p:cNvPr id="47" name="Oval 4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858456" y="4019155"/>
                  <a:ext cx="1076099" cy="1455070"/>
                  <a:chOff x="6696052" y="1382055"/>
                  <a:chExt cx="1076099" cy="1455070"/>
                </a:xfrm>
                <a:grpFill/>
              </p:grpSpPr>
              <p:sp>
                <p:nvSpPr>
                  <p:cNvPr id="45" name="Oval 44"/>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3661660" y="3985871"/>
                  <a:ext cx="1076099" cy="1455070"/>
                  <a:chOff x="6696052" y="1382055"/>
                  <a:chExt cx="1076099" cy="1455070"/>
                </a:xfrm>
                <a:grpFill/>
              </p:grpSpPr>
              <p:sp>
                <p:nvSpPr>
                  <p:cNvPr id="43" name="Oval 42"/>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404654" y="3985871"/>
                  <a:ext cx="1076099" cy="1455070"/>
                  <a:chOff x="6696052" y="1382055"/>
                  <a:chExt cx="1076099" cy="1455070"/>
                </a:xfrm>
                <a:grpFill/>
              </p:grpSpPr>
              <p:sp>
                <p:nvSpPr>
                  <p:cNvPr id="41" name="Oval 40"/>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287379" y="3985871"/>
                  <a:ext cx="1076099" cy="1455070"/>
                  <a:chOff x="6696052" y="1382055"/>
                  <a:chExt cx="1076099" cy="1455070"/>
                </a:xfrm>
                <a:grpFill/>
              </p:grpSpPr>
              <p:sp>
                <p:nvSpPr>
                  <p:cNvPr id="39" name="Oval 3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168101" y="3985871"/>
                  <a:ext cx="1076099" cy="1455070"/>
                  <a:chOff x="6696052" y="1382055"/>
                  <a:chExt cx="1076099" cy="1455070"/>
                </a:xfrm>
                <a:grpFill/>
              </p:grpSpPr>
              <p:sp>
                <p:nvSpPr>
                  <p:cNvPr id="37" name="Oval 3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533052" y="4341137"/>
                <a:ext cx="1124138" cy="541698"/>
                <a:chOff x="1533052" y="4341137"/>
                <a:chExt cx="1124138" cy="541698"/>
              </a:xfrm>
            </p:grpSpPr>
            <p:sp>
              <p:nvSpPr>
                <p:cNvPr id="9" name="Moon 8"/>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5161983" y="4375842"/>
                <a:ext cx="1124138" cy="541698"/>
                <a:chOff x="1533052" y="4341137"/>
                <a:chExt cx="1124138" cy="541698"/>
              </a:xfrm>
            </p:grpSpPr>
            <p:sp>
              <p:nvSpPr>
                <p:cNvPr id="66" name="Moon 65"/>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3432770" y="5190653"/>
                <a:ext cx="1124138" cy="541698"/>
                <a:chOff x="1533052" y="4341137"/>
                <a:chExt cx="1124138" cy="541698"/>
              </a:xfrm>
            </p:grpSpPr>
            <p:sp>
              <p:nvSpPr>
                <p:cNvPr id="69" name="Moon 68"/>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8321642" y="5263081"/>
                <a:ext cx="1124138" cy="541698"/>
                <a:chOff x="1533052" y="4341137"/>
                <a:chExt cx="1124138" cy="541698"/>
              </a:xfrm>
            </p:grpSpPr>
            <p:sp>
              <p:nvSpPr>
                <p:cNvPr id="72" name="Moon 71"/>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691202" y="5317402"/>
                <a:ext cx="1124138" cy="541698"/>
                <a:chOff x="1533052" y="4341137"/>
                <a:chExt cx="1124138" cy="541698"/>
              </a:xfrm>
            </p:grpSpPr>
            <p:sp>
              <p:nvSpPr>
                <p:cNvPr id="75" name="Moon 74"/>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Oval 76"/>
            <p:cNvSpPr/>
            <p:nvPr/>
          </p:nvSpPr>
          <p:spPr>
            <a:xfrm>
              <a:off x="7904812" y="3948148"/>
              <a:ext cx="406270" cy="31603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7876515" y="1058014"/>
            <a:ext cx="3892990" cy="2585323"/>
          </a:xfrm>
          <a:prstGeom prst="rect">
            <a:avLst/>
          </a:prstGeom>
        </p:spPr>
        <p:txBody>
          <a:bodyPr wrap="square">
            <a:spAutoFit/>
          </a:bodyPr>
          <a:lstStyle/>
          <a:p>
            <a:endParaRPr lang="en-US" dirty="0">
              <a:latin typeface="Open Sans"/>
            </a:endParaRPr>
          </a:p>
          <a:p>
            <a:r>
              <a:rPr lang="en-US" dirty="0">
                <a:latin typeface="Open Sans"/>
              </a:rPr>
              <a:t>The bishop is the presiding high priest and presides over all the members in his ward. In addition, he is the president of the priests quorum and, together with his counselors, is responsible to watch over and nurture the young men and young women in the ward.</a:t>
            </a:r>
            <a:endParaRPr lang="en-US" dirty="0"/>
          </a:p>
        </p:txBody>
      </p:sp>
    </p:spTree>
    <p:extLst>
      <p:ext uri="{BB962C8B-B14F-4D97-AF65-F5344CB8AC3E}">
        <p14:creationId xmlns:p14="http://schemas.microsoft.com/office/powerpoint/2010/main" val="42893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Responsibilities</a:t>
            </a:r>
          </a:p>
        </p:txBody>
      </p:sp>
      <p:sp>
        <p:nvSpPr>
          <p:cNvPr id="6" name="Rectangle 5"/>
          <p:cNvSpPr/>
          <p:nvPr/>
        </p:nvSpPr>
        <p:spPr>
          <a:xfrm>
            <a:off x="6096000" y="6488668"/>
            <a:ext cx="6096000" cy="369332"/>
          </a:xfrm>
          <a:prstGeom prst="rect">
            <a:avLst/>
          </a:prstGeom>
        </p:spPr>
        <p:txBody>
          <a:bodyPr>
            <a:spAutoFit/>
          </a:bodyPr>
          <a:lstStyle/>
          <a:p>
            <a:pPr algn="r"/>
            <a:r>
              <a:rPr lang="en-US" dirty="0"/>
              <a:t>(4)</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Open Sans"/>
              </a:rPr>
              <a:t>1 Timothy 1:3-7</a:t>
            </a:r>
            <a:endParaRPr lang="en-US" dirty="0"/>
          </a:p>
        </p:txBody>
      </p:sp>
      <p:sp>
        <p:nvSpPr>
          <p:cNvPr id="78" name="Rectangle 77"/>
          <p:cNvSpPr/>
          <p:nvPr/>
        </p:nvSpPr>
        <p:spPr>
          <a:xfrm>
            <a:off x="381001" y="623653"/>
            <a:ext cx="3048000" cy="1200329"/>
          </a:xfrm>
          <a:prstGeom prst="rect">
            <a:avLst/>
          </a:prstGeom>
        </p:spPr>
        <p:txBody>
          <a:bodyPr wrap="square">
            <a:spAutoFit/>
          </a:bodyPr>
          <a:lstStyle/>
          <a:p>
            <a:pPr algn="ctr"/>
            <a:r>
              <a:rPr lang="en-US" dirty="0"/>
              <a:t>Paul instructed Timothy to stay in Ephesus and protect the Church from false teachings</a:t>
            </a:r>
          </a:p>
        </p:txBody>
      </p:sp>
      <p:grpSp>
        <p:nvGrpSpPr>
          <p:cNvPr id="95" name="Group 94"/>
          <p:cNvGrpSpPr/>
          <p:nvPr/>
        </p:nvGrpSpPr>
        <p:grpSpPr>
          <a:xfrm>
            <a:off x="3147263" y="653143"/>
            <a:ext cx="5303501" cy="5573486"/>
            <a:chOff x="3147263" y="653143"/>
            <a:chExt cx="5303501" cy="5573486"/>
          </a:xfrm>
        </p:grpSpPr>
        <p:grpSp>
          <p:nvGrpSpPr>
            <p:cNvPr id="90" name="Group 89"/>
            <p:cNvGrpSpPr/>
            <p:nvPr/>
          </p:nvGrpSpPr>
          <p:grpSpPr>
            <a:xfrm>
              <a:off x="3147263" y="653143"/>
              <a:ext cx="5303501" cy="5573486"/>
              <a:chOff x="1372892" y="1190208"/>
              <a:chExt cx="5303501" cy="4385541"/>
            </a:xfrm>
          </p:grpSpPr>
          <p:sp>
            <p:nvSpPr>
              <p:cNvPr id="106" name="Rectangle: Rounded Corners 105"/>
              <p:cNvSpPr/>
              <p:nvPr/>
            </p:nvSpPr>
            <p:spPr>
              <a:xfrm>
                <a:off x="2402725" y="1695800"/>
                <a:ext cx="3204927" cy="3278972"/>
              </a:xfrm>
              <a:prstGeom prst="roundRect">
                <a:avLst>
                  <a:gd name="adj" fmla="val 3841"/>
                </a:avLst>
              </a:prstGeom>
              <a:solidFill>
                <a:srgbClr val="F7D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1463104" y="1190208"/>
                <a:ext cx="5213289" cy="1148280"/>
                <a:chOff x="2263366" y="2643613"/>
                <a:chExt cx="5213289" cy="1148280"/>
              </a:xfrm>
            </p:grpSpPr>
            <p:grpSp>
              <p:nvGrpSpPr>
                <p:cNvPr id="86" name="Group 85"/>
                <p:cNvGrpSpPr/>
                <p:nvPr/>
              </p:nvGrpSpPr>
              <p:grpSpPr>
                <a:xfrm>
                  <a:off x="2263366" y="2643613"/>
                  <a:ext cx="1158844" cy="1113576"/>
                  <a:chOff x="2281473" y="2598345"/>
                  <a:chExt cx="1158844" cy="1113576"/>
                </a:xfrm>
              </p:grpSpPr>
              <p:sp>
                <p:nvSpPr>
                  <p:cNvPr id="89" name="Freeform: Shape 88"/>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Direct Access Storage 79"/>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rot="10800000">
                  <a:off x="6317811" y="2678317"/>
                  <a:ext cx="1158844" cy="1113576"/>
                  <a:chOff x="2281473" y="2598345"/>
                  <a:chExt cx="1158844" cy="1113576"/>
                </a:xfrm>
              </p:grpSpPr>
              <p:sp>
                <p:nvSpPr>
                  <p:cNvPr id="92" name="Freeform: Shape 91"/>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Direct Access Storage 92"/>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Rounded Corners 86"/>
                <p:cNvSpPr/>
                <p:nvPr/>
              </p:nvSpPr>
              <p:spPr>
                <a:xfrm>
                  <a:off x="3268301" y="2942376"/>
                  <a:ext cx="3204927" cy="561315"/>
                </a:xfrm>
                <a:prstGeom prst="roundRect">
                  <a:avLst>
                    <a:gd name="adj" fmla="val 27957"/>
                  </a:avLst>
                </a:prstGeom>
                <a:solidFill>
                  <a:srgbClr val="F7D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1372892" y="4427469"/>
                <a:ext cx="5213289" cy="1148280"/>
                <a:chOff x="2263366" y="2643613"/>
                <a:chExt cx="5213289" cy="1148280"/>
              </a:xfrm>
            </p:grpSpPr>
            <p:grpSp>
              <p:nvGrpSpPr>
                <p:cNvPr id="97" name="Group 96"/>
                <p:cNvGrpSpPr/>
                <p:nvPr/>
              </p:nvGrpSpPr>
              <p:grpSpPr>
                <a:xfrm>
                  <a:off x="2263366" y="2643613"/>
                  <a:ext cx="1158844" cy="1113576"/>
                  <a:chOff x="2281473" y="2598345"/>
                  <a:chExt cx="1158844" cy="1113576"/>
                </a:xfrm>
              </p:grpSpPr>
              <p:sp>
                <p:nvSpPr>
                  <p:cNvPr id="102" name="Freeform: Shape 101"/>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Direct Access Storage 102"/>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rot="10800000">
                  <a:off x="6317811" y="2678317"/>
                  <a:ext cx="1158844" cy="1113576"/>
                  <a:chOff x="2281473" y="2598345"/>
                  <a:chExt cx="1158844" cy="1113576"/>
                </a:xfrm>
              </p:grpSpPr>
              <p:sp>
                <p:nvSpPr>
                  <p:cNvPr id="100" name="Freeform: Shape 99"/>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Direct Access Storage 100"/>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Rounded Corners 98"/>
                <p:cNvSpPr/>
                <p:nvPr/>
              </p:nvSpPr>
              <p:spPr>
                <a:xfrm>
                  <a:off x="3268301" y="2942376"/>
                  <a:ext cx="3204927" cy="561315"/>
                </a:xfrm>
                <a:prstGeom prst="roundRect">
                  <a:avLst>
                    <a:gd name="adj" fmla="val 27957"/>
                  </a:avLst>
                </a:prstGeom>
                <a:solidFill>
                  <a:srgbClr val="F7D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4349543" y="1792305"/>
              <a:ext cx="3172486" cy="3416320"/>
            </a:xfrm>
            <a:prstGeom prst="rect">
              <a:avLst/>
            </a:prstGeom>
          </p:spPr>
          <p:txBody>
            <a:bodyPr wrap="square">
              <a:spAutoFit/>
            </a:bodyPr>
            <a:lstStyle/>
            <a:p>
              <a:r>
                <a:rPr lang="en-US" dirty="0"/>
                <a:t> </a:t>
              </a:r>
              <a:r>
                <a:rPr lang="en-US" i="1" dirty="0"/>
                <a:t>Fables =</a:t>
              </a:r>
              <a:r>
                <a:rPr lang="en-US" dirty="0"/>
                <a:t> false teachings; heeding</a:t>
              </a:r>
            </a:p>
            <a:p>
              <a:endParaRPr lang="en-US" dirty="0"/>
            </a:p>
            <a:p>
              <a:r>
                <a:rPr lang="en-US" dirty="0"/>
                <a:t>“endless genealogies” = the false tradition that salvation came only to those of the chosen seed of Abraham, who were often known by their lengthy or endless genealogies; </a:t>
              </a:r>
            </a:p>
            <a:p>
              <a:endParaRPr lang="en-US" dirty="0"/>
            </a:p>
            <a:p>
              <a:r>
                <a:rPr lang="en-US" dirty="0"/>
                <a:t>“vain jangling” = pointless discussion</a:t>
              </a:r>
            </a:p>
          </p:txBody>
        </p:sp>
      </p:grpSp>
      <p:sp>
        <p:nvSpPr>
          <p:cNvPr id="94" name="Rectangle 93"/>
          <p:cNvSpPr/>
          <p:nvPr/>
        </p:nvSpPr>
        <p:spPr>
          <a:xfrm>
            <a:off x="8098969" y="2311177"/>
            <a:ext cx="3624943" cy="2677656"/>
          </a:xfrm>
          <a:prstGeom prst="rect">
            <a:avLst/>
          </a:prstGeom>
        </p:spPr>
        <p:txBody>
          <a:bodyPr wrap="square">
            <a:spAutoFit/>
          </a:bodyPr>
          <a:lstStyle/>
          <a:p>
            <a:pPr algn="ctr"/>
            <a:r>
              <a:rPr lang="en-US" sz="2800" b="1" dirty="0">
                <a:solidFill>
                  <a:srgbClr val="333333"/>
                </a:solidFill>
                <a:effectLst>
                  <a:glow rad="101600">
                    <a:schemeClr val="accent2">
                      <a:satMod val="175000"/>
                      <a:alpha val="40000"/>
                    </a:schemeClr>
                  </a:glow>
                </a:effectLst>
                <a:latin typeface="Open Sans"/>
              </a:rPr>
              <a:t>Priesthood leaders have the responsibility to ensure that true doctrine and correct practices are taught</a:t>
            </a:r>
            <a:endParaRPr lang="en-US" sz="2800" dirty="0">
              <a:effectLst>
                <a:glow rad="101600">
                  <a:schemeClr val="accent2">
                    <a:satMod val="175000"/>
                    <a:alpha val="40000"/>
                  </a:schemeClr>
                </a:glow>
              </a:effectLst>
            </a:endParaRPr>
          </a:p>
        </p:txBody>
      </p:sp>
    </p:spTree>
    <p:extLst>
      <p:ext uri="{BB962C8B-B14F-4D97-AF65-F5344CB8AC3E}">
        <p14:creationId xmlns:p14="http://schemas.microsoft.com/office/powerpoint/2010/main" val="14087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outHorizontal)">
                                      <p:cBhvr>
                                        <p:cTn id="7" dur="125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anim calcmode="lin" valueType="num">
                                      <p:cBhvr>
                                        <p:cTn id="13" dur="1000" fill="hold"/>
                                        <p:tgtEl>
                                          <p:spTgt spid="94"/>
                                        </p:tgtEl>
                                        <p:attrNameLst>
                                          <p:attrName>ppt_x</p:attrName>
                                        </p:attrNameLst>
                                      </p:cBhvr>
                                      <p:tavLst>
                                        <p:tav tm="0">
                                          <p:val>
                                            <p:strVal val="#ppt_x"/>
                                          </p:val>
                                        </p:tav>
                                        <p:tav tm="100000">
                                          <p:val>
                                            <p:strVal val="#ppt_x"/>
                                          </p:val>
                                        </p:tav>
                                      </p:tavLst>
                                    </p:anim>
                                    <p:anim calcmode="lin" valueType="num">
                                      <p:cBhvr>
                                        <p:cTn id="14"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Authority</a:t>
            </a:r>
          </a:p>
        </p:txBody>
      </p:sp>
      <p:sp>
        <p:nvSpPr>
          <p:cNvPr id="4" name="Rectangle 3"/>
          <p:cNvSpPr/>
          <p:nvPr/>
        </p:nvSpPr>
        <p:spPr>
          <a:xfrm>
            <a:off x="592031" y="1219696"/>
            <a:ext cx="8111905" cy="1938992"/>
          </a:xfrm>
          <a:prstGeom prst="rect">
            <a:avLst/>
          </a:prstGeom>
        </p:spPr>
        <p:txBody>
          <a:bodyPr wrap="square">
            <a:spAutoFit/>
          </a:bodyPr>
          <a:lstStyle/>
          <a:p>
            <a:r>
              <a:rPr lang="en-US" sz="2400" dirty="0"/>
              <a:t>“I could see the potential for it to become more widespread in practice. Although much younger than the high councilor, I knew what needed to be done. I turned the chair back so that it was again facing the congregation and said to him, ‘In our ward, we face the congregation”.</a:t>
            </a:r>
            <a:endParaRPr lang="en-US" sz="2400" dirty="0">
              <a:latin typeface="Open Sans"/>
            </a:endParaRPr>
          </a:p>
        </p:txBody>
      </p:sp>
      <p:sp>
        <p:nvSpPr>
          <p:cNvPr id="6" name="Rectangle 5"/>
          <p:cNvSpPr/>
          <p:nvPr/>
        </p:nvSpPr>
        <p:spPr>
          <a:xfrm>
            <a:off x="6096000" y="6488668"/>
            <a:ext cx="6096000" cy="369332"/>
          </a:xfrm>
          <a:prstGeom prst="rect">
            <a:avLst/>
          </a:prstGeom>
        </p:spPr>
        <p:txBody>
          <a:bodyPr>
            <a:spAutoFit/>
          </a:bodyPr>
          <a:lstStyle/>
          <a:p>
            <a:pPr algn="r"/>
            <a:r>
              <a:rPr lang="en-US" dirty="0"/>
              <a:t>(3)</a:t>
            </a:r>
          </a:p>
        </p:txBody>
      </p:sp>
      <p:pic>
        <p:nvPicPr>
          <p:cNvPr id="5122" name="Picture 2" descr="Image result for president monson as a bi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502" y="843576"/>
            <a:ext cx="2128602" cy="20874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ordination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397" y="3156452"/>
            <a:ext cx="3042436" cy="219055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lds congregation"/>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57519" y="3712030"/>
            <a:ext cx="4824162" cy="265407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21104" y="5340804"/>
            <a:ext cx="6399439" cy="1507874"/>
            <a:chOff x="121104" y="5340804"/>
            <a:chExt cx="6399439" cy="1507874"/>
          </a:xfrm>
        </p:grpSpPr>
        <p:sp>
          <p:nvSpPr>
            <p:cNvPr id="14" name="Rectangle 13"/>
            <p:cNvSpPr/>
            <p:nvPr/>
          </p:nvSpPr>
          <p:spPr>
            <a:xfrm>
              <a:off x="1393371" y="5525239"/>
              <a:ext cx="5127172" cy="1323439"/>
            </a:xfrm>
            <a:prstGeom prst="rect">
              <a:avLst/>
            </a:prstGeom>
          </p:spPr>
          <p:txBody>
            <a:bodyPr wrap="square">
              <a:spAutoFit/>
            </a:bodyPr>
            <a:lstStyle/>
            <a:p>
              <a:r>
                <a:rPr lang="en-US" sz="1600" dirty="0"/>
                <a:t>“I have spoken before about the importance of keeping the doctrine of the Church pure, and seeing that it is taught in all of our meetings. … Small aberrations in doctrinal teaching can lead to large and evil falsehoods.”</a:t>
              </a:r>
            </a:p>
            <a:p>
              <a:r>
                <a:rPr lang="en-US" sz="1600" dirty="0"/>
                <a:t>(5)</a:t>
              </a:r>
              <a:endParaRPr lang="en-US" sz="1600" dirty="0">
                <a:latin typeface="Open Sans"/>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04" y="5340804"/>
              <a:ext cx="1103270" cy="1375682"/>
            </a:xfrm>
            <a:prstGeom prst="rect">
              <a:avLst/>
            </a:prstGeom>
          </p:spPr>
        </p:pic>
      </p:grpSp>
    </p:spTree>
    <p:extLst>
      <p:ext uri="{BB962C8B-B14F-4D97-AF65-F5344CB8AC3E}">
        <p14:creationId xmlns:p14="http://schemas.microsoft.com/office/powerpoint/2010/main" val="195903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True or False Doctrine?</a:t>
            </a:r>
          </a:p>
        </p:txBody>
      </p:sp>
      <p:sp>
        <p:nvSpPr>
          <p:cNvPr id="6" name="Rectangle 5"/>
          <p:cNvSpPr/>
          <p:nvPr/>
        </p:nvSpPr>
        <p:spPr>
          <a:xfrm>
            <a:off x="6096000" y="6488668"/>
            <a:ext cx="6096000" cy="369332"/>
          </a:xfrm>
          <a:prstGeom prst="rect">
            <a:avLst/>
          </a:prstGeom>
        </p:spPr>
        <p:txBody>
          <a:bodyPr>
            <a:spAutoFit/>
          </a:bodyPr>
          <a:lstStyle/>
          <a:p>
            <a:pPr algn="r"/>
            <a:r>
              <a:rPr lang="en-US" dirty="0"/>
              <a:t>(5)</a:t>
            </a:r>
          </a:p>
        </p:txBody>
      </p:sp>
      <p:sp>
        <p:nvSpPr>
          <p:cNvPr id="10" name="Rectangle 9"/>
          <p:cNvSpPr/>
          <p:nvPr/>
        </p:nvSpPr>
        <p:spPr>
          <a:xfrm>
            <a:off x="0" y="6488668"/>
            <a:ext cx="3078180" cy="369332"/>
          </a:xfrm>
          <a:prstGeom prst="rect">
            <a:avLst/>
          </a:prstGeom>
        </p:spPr>
        <p:txBody>
          <a:bodyPr wrap="square">
            <a:spAutoFit/>
          </a:bodyPr>
          <a:lstStyle/>
          <a:p>
            <a:r>
              <a:rPr lang="en-US" dirty="0">
                <a:latin typeface="Open Sans"/>
              </a:rPr>
              <a:t>1 Timothy 1:3-7</a:t>
            </a:r>
            <a:endParaRPr lang="en-US" dirty="0"/>
          </a:p>
        </p:txBody>
      </p:sp>
      <p:sp>
        <p:nvSpPr>
          <p:cNvPr id="7" name="Rectangle 6"/>
          <p:cNvSpPr/>
          <p:nvPr/>
        </p:nvSpPr>
        <p:spPr>
          <a:xfrm>
            <a:off x="4082143" y="1225689"/>
            <a:ext cx="7750628" cy="5355312"/>
          </a:xfrm>
          <a:prstGeom prst="rect">
            <a:avLst/>
          </a:prstGeom>
        </p:spPr>
        <p:txBody>
          <a:bodyPr wrap="square">
            <a:spAutoFit/>
          </a:bodyPr>
          <a:lstStyle/>
          <a:p>
            <a:pPr fontAlgn="base"/>
            <a:r>
              <a:rPr lang="en-US" b="1" i="1" dirty="0">
                <a:solidFill>
                  <a:srgbClr val="333333"/>
                </a:solidFill>
                <a:latin typeface="Open Sans"/>
              </a:rPr>
              <a:t>The Light of Christ.</a:t>
            </a:r>
            <a:r>
              <a:rPr lang="en-US" b="1" dirty="0">
                <a:solidFill>
                  <a:srgbClr val="333333"/>
                </a:solidFill>
                <a:latin typeface="Open Sans"/>
              </a:rPr>
              <a:t> </a:t>
            </a:r>
            <a:r>
              <a:rPr lang="en-US" dirty="0">
                <a:solidFill>
                  <a:srgbClr val="333333"/>
                </a:solidFill>
                <a:latin typeface="Open Sans"/>
              </a:rPr>
              <a:t>“The Light of Christ … prompts all rational individuals throughout the earth to distinguish truth from error, right from wrong. It activates your conscience.”</a:t>
            </a:r>
          </a:p>
          <a:p>
            <a:pPr fontAlgn="base"/>
            <a:endParaRPr lang="en-US" dirty="0">
              <a:solidFill>
                <a:srgbClr val="333333"/>
              </a:solidFill>
              <a:latin typeface="Open Sans"/>
            </a:endParaRPr>
          </a:p>
          <a:p>
            <a:pPr fontAlgn="base"/>
            <a:r>
              <a:rPr lang="en-US" b="1" i="1" dirty="0">
                <a:solidFill>
                  <a:srgbClr val="333333"/>
                </a:solidFill>
                <a:latin typeface="Open Sans"/>
              </a:rPr>
              <a:t>The Holy Ghost.</a:t>
            </a:r>
            <a:r>
              <a:rPr lang="en-US" b="1" dirty="0">
                <a:solidFill>
                  <a:srgbClr val="333333"/>
                </a:solidFill>
                <a:latin typeface="Open Sans"/>
              </a:rPr>
              <a:t> </a:t>
            </a:r>
            <a:r>
              <a:rPr lang="en-US" dirty="0">
                <a:solidFill>
                  <a:srgbClr val="333333"/>
                </a:solidFill>
                <a:latin typeface="Open Sans"/>
              </a:rPr>
              <a:t>“The Spirit of truth … will guide you into all truth” </a:t>
            </a:r>
          </a:p>
          <a:p>
            <a:pPr fontAlgn="base"/>
            <a:r>
              <a:rPr lang="en-US" dirty="0">
                <a:solidFill>
                  <a:srgbClr val="333333"/>
                </a:solidFill>
                <a:latin typeface="Open Sans"/>
              </a:rPr>
              <a:t>(</a:t>
            </a:r>
            <a:r>
              <a:rPr lang="en-US" dirty="0">
                <a:solidFill>
                  <a:srgbClr val="FFFF00"/>
                </a:solidFill>
                <a:latin typeface="Open Sans"/>
              </a:rPr>
              <a:t>John 16:13</a:t>
            </a:r>
            <a:r>
              <a:rPr lang="en-US" dirty="0">
                <a:solidFill>
                  <a:srgbClr val="333333"/>
                </a:solidFill>
                <a:latin typeface="Open Sans"/>
              </a:rPr>
              <a:t>).</a:t>
            </a:r>
          </a:p>
          <a:p>
            <a:pPr fontAlgn="base"/>
            <a:endParaRPr lang="en-US" dirty="0">
              <a:solidFill>
                <a:srgbClr val="333333"/>
              </a:solidFill>
              <a:latin typeface="Open Sans"/>
            </a:endParaRPr>
          </a:p>
          <a:p>
            <a:pPr fontAlgn="base"/>
            <a:r>
              <a:rPr lang="en-US" b="1" i="1" dirty="0">
                <a:solidFill>
                  <a:srgbClr val="333333"/>
                </a:solidFill>
                <a:latin typeface="Open Sans"/>
              </a:rPr>
              <a:t>Scriptures.</a:t>
            </a:r>
            <a:r>
              <a:rPr lang="en-US" b="1" dirty="0">
                <a:solidFill>
                  <a:srgbClr val="333333"/>
                </a:solidFill>
                <a:latin typeface="Open Sans"/>
              </a:rPr>
              <a:t> </a:t>
            </a:r>
            <a:r>
              <a:rPr lang="en-US" dirty="0">
                <a:solidFill>
                  <a:srgbClr val="333333"/>
                </a:solidFill>
                <a:latin typeface="Open Sans"/>
              </a:rPr>
              <a:t>“God uses scripture to unmask erroneous thinking, false traditions, and sin with its devastating effects.” The Book of Mormon is especially important in this regard, for it “exposes the enemies of Christ. It confounds false doctrines and lays down contention. (</a:t>
            </a:r>
            <a:r>
              <a:rPr lang="en-US" dirty="0">
                <a:solidFill>
                  <a:srgbClr val="FFFF00"/>
                </a:solidFill>
                <a:latin typeface="Open Sans"/>
              </a:rPr>
              <a:t>2 Ne. 3:12</a:t>
            </a:r>
            <a:r>
              <a:rPr lang="en-US" dirty="0">
                <a:solidFill>
                  <a:srgbClr val="333333"/>
                </a:solidFill>
                <a:latin typeface="Open Sans"/>
              </a:rPr>
              <a:t>.)”</a:t>
            </a:r>
          </a:p>
          <a:p>
            <a:pPr fontAlgn="base"/>
            <a:endParaRPr lang="en-US" dirty="0">
              <a:solidFill>
                <a:srgbClr val="333333"/>
              </a:solidFill>
              <a:latin typeface="Open Sans"/>
            </a:endParaRPr>
          </a:p>
          <a:p>
            <a:pPr fontAlgn="base"/>
            <a:r>
              <a:rPr lang="en-US" b="1" i="1" dirty="0">
                <a:solidFill>
                  <a:srgbClr val="333333"/>
                </a:solidFill>
                <a:latin typeface="Open Sans"/>
              </a:rPr>
              <a:t>Modern prophets.</a:t>
            </a:r>
            <a:r>
              <a:rPr lang="en-US" b="1" dirty="0">
                <a:solidFill>
                  <a:srgbClr val="333333"/>
                </a:solidFill>
                <a:latin typeface="Open Sans"/>
              </a:rPr>
              <a:t> </a:t>
            </a:r>
            <a:r>
              <a:rPr lang="en-US" dirty="0">
                <a:solidFill>
                  <a:srgbClr val="333333"/>
                </a:solidFill>
                <a:latin typeface="Open Sans"/>
              </a:rPr>
              <a:t>“[A prophet’s] responsibility is to make known God’s will and true character to mankind. … A prophet denounces sin and foretells its consequences.”</a:t>
            </a:r>
          </a:p>
          <a:p>
            <a:pPr fontAlgn="base"/>
            <a:endParaRPr lang="en-US" dirty="0">
              <a:solidFill>
                <a:srgbClr val="333333"/>
              </a:solidFill>
              <a:latin typeface="Open Sans"/>
            </a:endParaRPr>
          </a:p>
          <a:p>
            <a:pPr fontAlgn="base"/>
            <a:r>
              <a:rPr lang="en-US" b="1" i="1" dirty="0">
                <a:solidFill>
                  <a:srgbClr val="333333"/>
                </a:solidFill>
                <a:latin typeface="Open Sans"/>
              </a:rPr>
              <a:t>Education.</a:t>
            </a:r>
            <a:r>
              <a:rPr lang="en-US" b="1" dirty="0">
                <a:solidFill>
                  <a:srgbClr val="333333"/>
                </a:solidFill>
                <a:latin typeface="Open Sans"/>
              </a:rPr>
              <a:t> </a:t>
            </a:r>
            <a:r>
              <a:rPr lang="en-US" dirty="0">
                <a:solidFill>
                  <a:srgbClr val="333333"/>
                </a:solidFill>
                <a:latin typeface="Open Sans"/>
              </a:rPr>
              <a:t>“A saint … seeks learning by study, and also by faith. Education … enables one to discern truth from error, particularly through studying the scriptures. ( </a:t>
            </a:r>
            <a:r>
              <a:rPr lang="en-US" dirty="0">
                <a:solidFill>
                  <a:srgbClr val="FFFF00"/>
                </a:solidFill>
                <a:latin typeface="Open Sans"/>
              </a:rPr>
              <a:t>D&amp;C 88:118</a:t>
            </a:r>
            <a:r>
              <a:rPr lang="en-US" dirty="0">
                <a:solidFill>
                  <a:srgbClr val="333333"/>
                </a:solidFill>
                <a:latin typeface="Open Sans"/>
              </a:rPr>
              <a:t>.)”</a:t>
            </a:r>
            <a:endParaRPr lang="en-US" b="0" i="0" dirty="0">
              <a:solidFill>
                <a:srgbClr val="333333"/>
              </a:solidFill>
              <a:effectLst/>
              <a:latin typeface="Open Sans"/>
            </a:endParaRPr>
          </a:p>
        </p:txBody>
      </p:sp>
      <p:sp>
        <p:nvSpPr>
          <p:cNvPr id="13" name="Rectangle 12"/>
          <p:cNvSpPr/>
          <p:nvPr/>
        </p:nvSpPr>
        <p:spPr>
          <a:xfrm>
            <a:off x="4463142" y="675410"/>
            <a:ext cx="4528458" cy="461665"/>
          </a:xfrm>
          <a:prstGeom prst="rect">
            <a:avLst/>
          </a:prstGeom>
        </p:spPr>
        <p:txBody>
          <a:bodyPr wrap="square">
            <a:spAutoFit/>
          </a:bodyPr>
          <a:lstStyle/>
          <a:p>
            <a:r>
              <a:rPr lang="en-US" sz="2400" dirty="0"/>
              <a:t>How Do You Know?</a:t>
            </a:r>
            <a:endParaRPr lang="en-US" sz="2400" dirty="0">
              <a:latin typeface="Open Sans"/>
            </a:endParaRPr>
          </a:p>
        </p:txBody>
      </p:sp>
      <p:grpSp>
        <p:nvGrpSpPr>
          <p:cNvPr id="15" name="Group 14"/>
          <p:cNvGrpSpPr/>
          <p:nvPr/>
        </p:nvGrpSpPr>
        <p:grpSpPr>
          <a:xfrm>
            <a:off x="620485" y="979714"/>
            <a:ext cx="2547258" cy="5127171"/>
            <a:chOff x="4267200" y="1219200"/>
            <a:chExt cx="1828800" cy="4343400"/>
          </a:xfrm>
        </p:grpSpPr>
        <p:sp>
          <p:nvSpPr>
            <p:cNvPr id="16" name="Freeform: Shape 15"/>
            <p:cNvSpPr/>
            <p:nvPr/>
          </p:nvSpPr>
          <p:spPr>
            <a:xfrm>
              <a:off x="4267200" y="1219200"/>
              <a:ext cx="1828800" cy="4343400"/>
            </a:xfrm>
            <a:custGeom>
              <a:avLst/>
              <a:gdLst>
                <a:gd name="connsiteX0" fmla="*/ 914400 w 1828800"/>
                <a:gd name="connsiteY0" fmla="*/ 0 h 4343400"/>
                <a:gd name="connsiteX1" fmla="*/ 1828800 w 1828800"/>
                <a:gd name="connsiteY1" fmla="*/ 1371600 h 4343400"/>
                <a:gd name="connsiteX2" fmla="*/ 1270326 w 1828800"/>
                <a:gd name="connsiteY2" fmla="*/ 2635413 h 4343400"/>
                <a:gd name="connsiteX3" fmla="*/ 1200665 w 1828800"/>
                <a:gd name="connsiteY3" fmla="*/ 2673658 h 4343400"/>
                <a:gd name="connsiteX4" fmla="*/ 1247056 w 1828800"/>
                <a:gd name="connsiteY4" fmla="*/ 2708386 h 4343400"/>
                <a:gd name="connsiteX5" fmla="*/ 1320800 w 1828800"/>
                <a:gd name="connsiteY5" fmla="*/ 2857500 h 4343400"/>
                <a:gd name="connsiteX6" fmla="*/ 1286867 w 1828800"/>
                <a:gd name="connsiteY6" fmla="*/ 2961312 h 4343400"/>
                <a:gd name="connsiteX7" fmla="*/ 1253097 w 1828800"/>
                <a:gd name="connsiteY7" fmla="*/ 2999740 h 4343400"/>
                <a:gd name="connsiteX8" fmla="*/ 1286867 w 1828800"/>
                <a:gd name="connsiteY8" fmla="*/ 3126005 h 4343400"/>
                <a:gd name="connsiteX9" fmla="*/ 1320800 w 1828800"/>
                <a:gd name="connsiteY9" fmla="*/ 3467100 h 4343400"/>
                <a:gd name="connsiteX10" fmla="*/ 889000 w 1828800"/>
                <a:gd name="connsiteY10" fmla="*/ 4343400 h 4343400"/>
                <a:gd name="connsiteX11" fmla="*/ 457200 w 1828800"/>
                <a:gd name="connsiteY11" fmla="*/ 3467100 h 4343400"/>
                <a:gd name="connsiteX12" fmla="*/ 491133 w 1828800"/>
                <a:gd name="connsiteY12" fmla="*/ 3126005 h 4343400"/>
                <a:gd name="connsiteX13" fmla="*/ 524904 w 1828800"/>
                <a:gd name="connsiteY13" fmla="*/ 2999740 h 4343400"/>
                <a:gd name="connsiteX14" fmla="*/ 491133 w 1828800"/>
                <a:gd name="connsiteY14" fmla="*/ 2961312 h 4343400"/>
                <a:gd name="connsiteX15" fmla="*/ 457200 w 1828800"/>
                <a:gd name="connsiteY15" fmla="*/ 2857500 h 4343400"/>
                <a:gd name="connsiteX16" fmla="*/ 583671 w 1828800"/>
                <a:gd name="connsiteY16" fmla="*/ 2668915 h 4343400"/>
                <a:gd name="connsiteX17" fmla="*/ 602251 w 1828800"/>
                <a:gd name="connsiteY17" fmla="*/ 2659447 h 4343400"/>
                <a:gd name="connsiteX18" fmla="*/ 558475 w 1828800"/>
                <a:gd name="connsiteY18" fmla="*/ 2635413 h 4343400"/>
                <a:gd name="connsiteX19" fmla="*/ 0 w 1828800"/>
                <a:gd name="connsiteY19" fmla="*/ 1371600 h 4343400"/>
                <a:gd name="connsiteX20" fmla="*/ 914400 w 1828800"/>
                <a:gd name="connsiteY20"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8800" h="4343400">
                  <a:moveTo>
                    <a:pt x="914400" y="0"/>
                  </a:moveTo>
                  <a:cubicBezTo>
                    <a:pt x="1419409" y="0"/>
                    <a:pt x="1828800" y="614086"/>
                    <a:pt x="1828800" y="1371600"/>
                  </a:cubicBezTo>
                  <a:cubicBezTo>
                    <a:pt x="1828800" y="1939735"/>
                    <a:pt x="1598518" y="2427193"/>
                    <a:pt x="1270326" y="2635413"/>
                  </a:cubicBezTo>
                  <a:lnTo>
                    <a:pt x="1200665" y="2673658"/>
                  </a:lnTo>
                  <a:lnTo>
                    <a:pt x="1247056" y="2708386"/>
                  </a:lnTo>
                  <a:cubicBezTo>
                    <a:pt x="1293614" y="2750951"/>
                    <a:pt x="1320800" y="2802265"/>
                    <a:pt x="1320800" y="2857500"/>
                  </a:cubicBezTo>
                  <a:cubicBezTo>
                    <a:pt x="1320800" y="2894324"/>
                    <a:pt x="1308718" y="2929404"/>
                    <a:pt x="1286867" y="2961312"/>
                  </a:cubicBezTo>
                  <a:lnTo>
                    <a:pt x="1253097" y="2999740"/>
                  </a:lnTo>
                  <a:lnTo>
                    <a:pt x="1286867" y="3126005"/>
                  </a:lnTo>
                  <a:cubicBezTo>
                    <a:pt x="1308718" y="3230844"/>
                    <a:pt x="1320800" y="3346108"/>
                    <a:pt x="1320800" y="3467100"/>
                  </a:cubicBezTo>
                  <a:cubicBezTo>
                    <a:pt x="1320800" y="3951067"/>
                    <a:pt x="1127477" y="4343400"/>
                    <a:pt x="889000" y="4343400"/>
                  </a:cubicBezTo>
                  <a:cubicBezTo>
                    <a:pt x="650523" y="4343400"/>
                    <a:pt x="457200" y="3951067"/>
                    <a:pt x="457200" y="3467100"/>
                  </a:cubicBezTo>
                  <a:cubicBezTo>
                    <a:pt x="457200" y="3346108"/>
                    <a:pt x="469283" y="3230844"/>
                    <a:pt x="491133" y="3126005"/>
                  </a:cubicBezTo>
                  <a:lnTo>
                    <a:pt x="524904" y="2999740"/>
                  </a:lnTo>
                  <a:lnTo>
                    <a:pt x="491133" y="2961312"/>
                  </a:lnTo>
                  <a:cubicBezTo>
                    <a:pt x="469283" y="2929404"/>
                    <a:pt x="457200" y="2894324"/>
                    <a:pt x="457200" y="2857500"/>
                  </a:cubicBezTo>
                  <a:cubicBezTo>
                    <a:pt x="457200" y="2783853"/>
                    <a:pt x="505531" y="2717178"/>
                    <a:pt x="583671" y="2668915"/>
                  </a:cubicBezTo>
                  <a:lnTo>
                    <a:pt x="602251" y="2659447"/>
                  </a:lnTo>
                  <a:lnTo>
                    <a:pt x="558475" y="2635413"/>
                  </a:lnTo>
                  <a:cubicBezTo>
                    <a:pt x="230282" y="2427193"/>
                    <a:pt x="0" y="1939735"/>
                    <a:pt x="0" y="1371600"/>
                  </a:cubicBezTo>
                  <a:cubicBezTo>
                    <a:pt x="0" y="614086"/>
                    <a:pt x="409391" y="0"/>
                    <a:pt x="914400"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419600" y="1447800"/>
              <a:ext cx="1524000" cy="228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278316" y="1513115"/>
            <a:ext cx="1310754" cy="2145978"/>
            <a:chOff x="1278316" y="1513115"/>
            <a:chExt cx="1310754" cy="2145978"/>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316" y="1513115"/>
              <a:ext cx="1310754" cy="21459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702" y="1625564"/>
              <a:ext cx="1120140" cy="1495044"/>
            </a:xfrm>
            <a:prstGeom prst="ellipse">
              <a:avLst/>
            </a:prstGeom>
            <a:ln>
              <a:noFill/>
            </a:ln>
            <a:effectLst>
              <a:softEdge rad="112500"/>
            </a:effectLst>
          </p:spPr>
        </p:pic>
      </p:gr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3226" t="9405" r="13947" b="19748"/>
          <a:stretch/>
        </p:blipFill>
        <p:spPr>
          <a:xfrm>
            <a:off x="1050751" y="1915887"/>
            <a:ext cx="1733451" cy="117565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469" y="1587271"/>
            <a:ext cx="1476375" cy="1876425"/>
          </a:xfrm>
          <a:prstGeom prst="ellipse">
            <a:avLst/>
          </a:prstGeom>
          <a:ln>
            <a:noFill/>
          </a:ln>
          <a:effectLst>
            <a:softEdge rad="112500"/>
          </a:effectLst>
        </p:spPr>
      </p:pic>
      <p:grpSp>
        <p:nvGrpSpPr>
          <p:cNvPr id="24" name="Group 23"/>
          <p:cNvGrpSpPr/>
          <p:nvPr/>
        </p:nvGrpSpPr>
        <p:grpSpPr>
          <a:xfrm>
            <a:off x="1293922" y="2190323"/>
            <a:ext cx="1176995" cy="613093"/>
            <a:chOff x="5656507" y="2552569"/>
            <a:chExt cx="1176995" cy="613093"/>
          </a:xfrm>
        </p:grpSpPr>
        <p:grpSp>
          <p:nvGrpSpPr>
            <p:cNvPr id="25" name="Group 24"/>
            <p:cNvGrpSpPr/>
            <p:nvPr/>
          </p:nvGrpSpPr>
          <p:grpSpPr>
            <a:xfrm>
              <a:off x="6658427" y="2717729"/>
              <a:ext cx="165758" cy="447933"/>
              <a:chOff x="8242972" y="1553341"/>
              <a:chExt cx="165758" cy="447933"/>
            </a:xfrm>
          </p:grpSpPr>
          <p:sp>
            <p:nvSpPr>
              <p:cNvPr id="28" name="Rounded Rectangle 11"/>
              <p:cNvSpPr/>
              <p:nvPr/>
            </p:nvSpPr>
            <p:spPr>
              <a:xfrm>
                <a:off x="8289727" y="1553341"/>
                <a:ext cx="57769" cy="2286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44460" y="1709066"/>
                <a:ext cx="160713" cy="160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8242972" y="1781420"/>
                <a:ext cx="165758" cy="2198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an 3"/>
            <p:cNvSpPr/>
            <p:nvPr/>
          </p:nvSpPr>
          <p:spPr>
            <a:xfrm>
              <a:off x="5874244" y="2635532"/>
              <a:ext cx="741522" cy="371192"/>
            </a:xfrm>
            <a:prstGeom prst="can">
              <a:avLst>
                <a:gd name="adj" fmla="val 3578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p:cNvSpPr/>
            <p:nvPr/>
          </p:nvSpPr>
          <p:spPr>
            <a:xfrm>
              <a:off x="5656507" y="2552569"/>
              <a:ext cx="1176995" cy="333672"/>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88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The Law</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Open Sans"/>
              </a:rPr>
              <a:t>1 Timothy 1:3-7</a:t>
            </a:r>
            <a:endParaRPr lang="en-US" dirty="0"/>
          </a:p>
        </p:txBody>
      </p:sp>
      <p:sp>
        <p:nvSpPr>
          <p:cNvPr id="7" name="Rectangle 6"/>
          <p:cNvSpPr/>
          <p:nvPr/>
        </p:nvSpPr>
        <p:spPr>
          <a:xfrm>
            <a:off x="1443058" y="126791"/>
            <a:ext cx="3172486" cy="2308324"/>
          </a:xfrm>
          <a:prstGeom prst="rect">
            <a:avLst/>
          </a:prstGeom>
        </p:spPr>
        <p:txBody>
          <a:bodyPr wrap="square">
            <a:spAutoFit/>
          </a:bodyPr>
          <a:lstStyle/>
          <a:p>
            <a:r>
              <a:rPr lang="en-US" dirty="0"/>
              <a:t>“The Church is not a debating society; it is not searching for a system of salvation; it is not a forum for social or political philosophies. It is, rather, the Lord’s kingdom with a commission to teach his truths for the salvation of men” (6)</a:t>
            </a:r>
          </a:p>
        </p:txBody>
      </p:sp>
      <p:sp>
        <p:nvSpPr>
          <p:cNvPr id="2" name="Rectangle 1"/>
          <p:cNvSpPr/>
          <p:nvPr/>
        </p:nvSpPr>
        <p:spPr>
          <a:xfrm>
            <a:off x="5551713" y="819834"/>
            <a:ext cx="6096000" cy="646331"/>
          </a:xfrm>
          <a:prstGeom prst="rect">
            <a:avLst/>
          </a:prstGeom>
        </p:spPr>
        <p:txBody>
          <a:bodyPr>
            <a:spAutoFit/>
          </a:bodyPr>
          <a:lstStyle/>
          <a:p>
            <a:r>
              <a:rPr lang="en-US" dirty="0">
                <a:latin typeface="Open Sans"/>
              </a:rPr>
              <a:t>Paul warned against those who desired to be teachers of God’s law but did not have a correct understanding of it.</a:t>
            </a:r>
            <a:endParaRPr lang="en-US" dirty="0"/>
          </a:p>
        </p:txBody>
      </p:sp>
      <p:sp>
        <p:nvSpPr>
          <p:cNvPr id="4" name="Rectangle 3"/>
          <p:cNvSpPr/>
          <p:nvPr/>
        </p:nvSpPr>
        <p:spPr>
          <a:xfrm>
            <a:off x="4985657" y="3568398"/>
            <a:ext cx="6096000" cy="2585323"/>
          </a:xfrm>
          <a:prstGeom prst="rect">
            <a:avLst/>
          </a:prstGeom>
        </p:spPr>
        <p:txBody>
          <a:bodyPr>
            <a:spAutoFit/>
          </a:bodyPr>
          <a:lstStyle/>
          <a:p>
            <a:r>
              <a:rPr lang="en-US" dirty="0"/>
              <a:t>Without law all must certainly fall into chaos... [It is] for this reason, that law is beneficial to promote peace and happiness among men. And as before remarked, God is the source from whence proceeds all good; and if man is benefited by law, then certainly, law is good; and if law is good, then law, or the principle of it emanated from God; for God is </a:t>
            </a:r>
          </a:p>
          <a:p>
            <a:r>
              <a:rPr lang="en-US" dirty="0"/>
              <a:t>the source of all good; consequently, then, </a:t>
            </a:r>
          </a:p>
          <a:p>
            <a:r>
              <a:rPr lang="en-US" dirty="0"/>
              <a:t>he was the first Author of law, or the principle </a:t>
            </a:r>
          </a:p>
          <a:p>
            <a:r>
              <a:rPr lang="en-US" dirty="0"/>
              <a:t>of it, to mankind. (7)</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41" y="312964"/>
            <a:ext cx="984588" cy="137432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426" y="5088419"/>
            <a:ext cx="1324713" cy="1606295"/>
          </a:xfrm>
          <a:prstGeom prst="rect">
            <a:avLst/>
          </a:prstGeom>
        </p:spPr>
      </p:pic>
      <p:grpSp>
        <p:nvGrpSpPr>
          <p:cNvPr id="31" name="Group 30"/>
          <p:cNvGrpSpPr/>
          <p:nvPr/>
        </p:nvGrpSpPr>
        <p:grpSpPr>
          <a:xfrm>
            <a:off x="925286" y="3287486"/>
            <a:ext cx="3507299" cy="2465203"/>
            <a:chOff x="2597905" y="990600"/>
            <a:chExt cx="4280882" cy="3008937"/>
          </a:xfrm>
        </p:grpSpPr>
        <p:grpSp>
          <p:nvGrpSpPr>
            <p:cNvPr id="32" name="Group 31"/>
            <p:cNvGrpSpPr/>
            <p:nvPr/>
          </p:nvGrpSpPr>
          <p:grpSpPr>
            <a:xfrm>
              <a:off x="3810000" y="990600"/>
              <a:ext cx="1881778" cy="2381349"/>
              <a:chOff x="2819400" y="3657600"/>
              <a:chExt cx="1447800" cy="2121932"/>
            </a:xfrm>
          </p:grpSpPr>
          <p:sp>
            <p:nvSpPr>
              <p:cNvPr id="54" name="TextBox 53"/>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55" name="Rectangle 54"/>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 Holy Bible</a:t>
                </a:r>
              </a:p>
            </p:txBody>
          </p:sp>
          <p:sp>
            <p:nvSpPr>
              <p:cNvPr id="58" name="Rectangle 57"/>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rot="1664940">
              <a:off x="4920625" y="2018337"/>
              <a:ext cx="1958162" cy="1981200"/>
              <a:chOff x="685801" y="3352800"/>
              <a:chExt cx="1958162" cy="1981200"/>
            </a:xfrm>
          </p:grpSpPr>
          <p:grpSp>
            <p:nvGrpSpPr>
              <p:cNvPr id="44" name="Group 32"/>
              <p:cNvGrpSpPr/>
              <p:nvPr/>
            </p:nvGrpSpPr>
            <p:grpSpPr>
              <a:xfrm>
                <a:off x="685801" y="3352800"/>
                <a:ext cx="1958162" cy="1981200"/>
                <a:chOff x="2494858" y="2667000"/>
                <a:chExt cx="3886200" cy="3931920"/>
              </a:xfrm>
            </p:grpSpPr>
            <p:grpSp>
              <p:nvGrpSpPr>
                <p:cNvPr id="47" name="Group 13"/>
                <p:cNvGrpSpPr/>
                <p:nvPr/>
              </p:nvGrpSpPr>
              <p:grpSpPr>
                <a:xfrm>
                  <a:off x="3048000" y="2667000"/>
                  <a:ext cx="2971800" cy="3931920"/>
                  <a:chOff x="152400" y="152400"/>
                  <a:chExt cx="4953000" cy="6553200"/>
                </a:xfrm>
              </p:grpSpPr>
              <p:sp>
                <p:nvSpPr>
                  <p:cNvPr id="51" name="Rounded Rectangle 1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2494858" y="3544738"/>
                  <a:ext cx="3886200" cy="1341976"/>
                </a:xfrm>
                <a:prstGeom prst="rect">
                  <a:avLst/>
                </a:prstGeom>
                <a:noFill/>
              </p:spPr>
              <p:txBody>
                <a:bodyPr wrap="square" rtlCol="0">
                  <a:spAutoFit/>
                </a:bodyPr>
                <a:lstStyle/>
                <a:p>
                  <a:pPr algn="ctr"/>
                  <a:r>
                    <a:rPr lang="en-US" sz="1000" dirty="0">
                      <a:solidFill>
                        <a:srgbClr val="FFC000"/>
                      </a:solidFill>
                      <a:latin typeface="Californian FB" pitchFamily="18" charset="0"/>
                    </a:rPr>
                    <a:t>Doctrine</a:t>
                  </a:r>
                </a:p>
                <a:p>
                  <a:pPr algn="ctr"/>
                  <a:r>
                    <a:rPr lang="en-US" sz="1000" dirty="0">
                      <a:solidFill>
                        <a:srgbClr val="FFC000"/>
                      </a:solidFill>
                      <a:latin typeface="Californian FB" pitchFamily="18" charset="0"/>
                    </a:rPr>
                    <a:t>And</a:t>
                  </a:r>
                </a:p>
                <a:p>
                  <a:pPr algn="ctr"/>
                  <a:r>
                    <a:rPr lang="en-US" sz="1000" dirty="0">
                      <a:solidFill>
                        <a:srgbClr val="FFC000"/>
                      </a:solidFill>
                      <a:latin typeface="Californian FB" pitchFamily="18" charset="0"/>
                    </a:rPr>
                    <a:t>Covenants</a:t>
                  </a:r>
                </a:p>
              </p:txBody>
            </p:sp>
            <p:sp>
              <p:nvSpPr>
                <p:cNvPr id="49" name="TextBox 48"/>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50" name="Straight Connector 49"/>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20047769">
              <a:off x="2597905" y="1765695"/>
              <a:ext cx="2038882" cy="2040119"/>
              <a:chOff x="2698685" y="2667000"/>
              <a:chExt cx="3886200" cy="3931920"/>
            </a:xfrm>
          </p:grpSpPr>
          <p:grpSp>
            <p:nvGrpSpPr>
              <p:cNvPr id="35" name="Group 13"/>
              <p:cNvGrpSpPr/>
              <p:nvPr/>
            </p:nvGrpSpPr>
            <p:grpSpPr>
              <a:xfrm>
                <a:off x="3048000" y="2667000"/>
                <a:ext cx="2971800" cy="3931920"/>
                <a:chOff x="152400" y="152400"/>
                <a:chExt cx="4953000" cy="6553200"/>
              </a:xfrm>
            </p:grpSpPr>
            <p:sp>
              <p:nvSpPr>
                <p:cNvPr id="41" name="Rounded Rectangle 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2698685" y="3135122"/>
                <a:ext cx="3886200" cy="1665224"/>
              </a:xfrm>
              <a:prstGeom prst="rect">
                <a:avLst/>
              </a:prstGeom>
              <a:noFill/>
            </p:spPr>
            <p:txBody>
              <a:bodyPr wrap="square" rtlCol="0">
                <a:spAutoFit/>
              </a:bodyPr>
              <a:lstStyle/>
              <a:p>
                <a:pPr algn="ctr"/>
                <a:r>
                  <a:rPr lang="en-US" sz="1000" dirty="0">
                    <a:solidFill>
                      <a:srgbClr val="FFC000"/>
                    </a:solidFill>
                    <a:latin typeface="Californian FB" pitchFamily="18" charset="0"/>
                  </a:rPr>
                  <a:t>The </a:t>
                </a:r>
              </a:p>
              <a:p>
                <a:pPr algn="ctr"/>
                <a:r>
                  <a:rPr lang="en-US" sz="1000" dirty="0">
                    <a:solidFill>
                      <a:srgbClr val="FFC000"/>
                    </a:solidFill>
                    <a:latin typeface="Californian FB" pitchFamily="18" charset="0"/>
                  </a:rPr>
                  <a:t>Book</a:t>
                </a:r>
              </a:p>
              <a:p>
                <a:pPr algn="ctr"/>
                <a:r>
                  <a:rPr lang="en-US" sz="1000" dirty="0">
                    <a:solidFill>
                      <a:srgbClr val="FFC000"/>
                    </a:solidFill>
                    <a:latin typeface="Californian FB" pitchFamily="18" charset="0"/>
                  </a:rPr>
                  <a:t> of </a:t>
                </a:r>
              </a:p>
              <a:p>
                <a:pPr algn="ctr"/>
                <a:r>
                  <a:rPr lang="en-US" sz="1000" dirty="0">
                    <a:solidFill>
                      <a:srgbClr val="FFC000"/>
                    </a:solidFill>
                    <a:latin typeface="Californian FB" pitchFamily="18" charset="0"/>
                  </a:rPr>
                  <a:t>Mormon</a:t>
                </a:r>
              </a:p>
            </p:txBody>
          </p:sp>
          <p:sp>
            <p:nvSpPr>
              <p:cNvPr id="37" name="TextBox 36"/>
              <p:cNvSpPr txBox="1"/>
              <p:nvPr/>
            </p:nvSpPr>
            <p:spPr>
              <a:xfrm>
                <a:off x="3124199" y="5164303"/>
                <a:ext cx="2667001" cy="651610"/>
              </a:xfrm>
              <a:prstGeom prst="rect">
                <a:avLst/>
              </a:prstGeom>
              <a:noFill/>
            </p:spPr>
            <p:txBody>
              <a:bodyPr wrap="square" rtlCol="0">
                <a:spAutoFit/>
              </a:bodyPr>
              <a:lstStyle/>
              <a:p>
                <a:pPr algn="ctr"/>
                <a:r>
                  <a:rPr lang="en-US" sz="600" dirty="0">
                    <a:solidFill>
                      <a:srgbClr val="FFC000"/>
                    </a:solidFill>
                    <a:latin typeface="Californian FB" pitchFamily="18" charset="0"/>
                  </a:rPr>
                  <a:t>ANOTHER TESTAMENT </a:t>
                </a:r>
              </a:p>
              <a:p>
                <a:pPr algn="ctr"/>
                <a:r>
                  <a:rPr lang="en-US" sz="600" dirty="0">
                    <a:solidFill>
                      <a:srgbClr val="FFC000"/>
                    </a:solidFill>
                    <a:latin typeface="Californian FB" pitchFamily="18" charset="0"/>
                  </a:rPr>
                  <a:t>OF JESUS CHRIST</a:t>
                </a:r>
              </a:p>
            </p:txBody>
          </p:sp>
          <p:cxnSp>
            <p:nvCxnSpPr>
              <p:cNvPr id="38" name="Straight Connector 37"/>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6868886" y="1291926"/>
            <a:ext cx="3254451" cy="2048860"/>
            <a:chOff x="6868886" y="1291926"/>
            <a:chExt cx="3254451" cy="2048860"/>
          </a:xfrm>
        </p:grpSpPr>
        <p:grpSp>
          <p:nvGrpSpPr>
            <p:cNvPr id="59" name="Group 58"/>
            <p:cNvGrpSpPr/>
            <p:nvPr/>
          </p:nvGrpSpPr>
          <p:grpSpPr>
            <a:xfrm>
              <a:off x="9231085" y="1291926"/>
              <a:ext cx="892252" cy="2048860"/>
              <a:chOff x="8036233" y="453313"/>
              <a:chExt cx="2354749" cy="5407161"/>
            </a:xfrm>
          </p:grpSpPr>
          <p:grpSp>
            <p:nvGrpSpPr>
              <p:cNvPr id="60" name="Group 59"/>
              <p:cNvGrpSpPr/>
              <p:nvPr/>
            </p:nvGrpSpPr>
            <p:grpSpPr>
              <a:xfrm>
                <a:off x="8036233" y="2010964"/>
                <a:ext cx="1541680" cy="3849510"/>
                <a:chOff x="1662848" y="914400"/>
                <a:chExt cx="2158158" cy="5388829"/>
              </a:xfrm>
            </p:grpSpPr>
            <p:sp>
              <p:nvSpPr>
                <p:cNvPr id="63" name="Rounded Rectangle 44"/>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46"/>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47"/>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48"/>
                <p:cNvSpPr/>
                <p:nvPr/>
              </p:nvSpPr>
              <p:spPr>
                <a:xfrm rot="13702551">
                  <a:off x="2083759" y="1895715"/>
                  <a:ext cx="333947" cy="117576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49"/>
                <p:cNvSpPr/>
                <p:nvPr/>
              </p:nvSpPr>
              <p:spPr>
                <a:xfrm rot="8271028">
                  <a:off x="2168397" y="2602420"/>
                  <a:ext cx="356166" cy="113973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50"/>
                <p:cNvSpPr/>
                <p:nvPr/>
              </p:nvSpPr>
              <p:spPr>
                <a:xfrm rot="3015473">
                  <a:off x="3189516" y="1811448"/>
                  <a:ext cx="333171" cy="92980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ounded Rectangle 51"/>
              <p:cNvSpPr/>
              <p:nvPr/>
            </p:nvSpPr>
            <p:spPr>
              <a:xfrm rot="20575826">
                <a:off x="9247646" y="2093450"/>
                <a:ext cx="238001" cy="86642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885714" y="453313"/>
                <a:ext cx="505268" cy="923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grpSp>
        <p:grpSp>
          <p:nvGrpSpPr>
            <p:cNvPr id="71" name="Group 18"/>
            <p:cNvGrpSpPr/>
            <p:nvPr/>
          </p:nvGrpSpPr>
          <p:grpSpPr>
            <a:xfrm>
              <a:off x="6868886" y="1698171"/>
              <a:ext cx="2177143" cy="1273629"/>
              <a:chOff x="965200" y="2286000"/>
              <a:chExt cx="7302500" cy="2743200"/>
            </a:xfrm>
          </p:grpSpPr>
          <p:sp>
            <p:nvSpPr>
              <p:cNvPr id="73" name="Rectangle 72"/>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4" idx="1"/>
                <a:endCxn id="7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 name="Oval 9"/>
            <p:cNvSpPr/>
            <p:nvPr/>
          </p:nvSpPr>
          <p:spPr>
            <a:xfrm>
              <a:off x="7053943" y="1981200"/>
              <a:ext cx="337457" cy="33745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630886" y="2133600"/>
              <a:ext cx="522514" cy="522514"/>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338458" y="1839686"/>
              <a:ext cx="337457" cy="33745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866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1027</TotalTime>
  <Words>5460</Words>
  <Application>Microsoft Office PowerPoint</Application>
  <PresentationFormat>Widescreen</PresentationFormat>
  <Paragraphs>376</Paragraphs>
  <Slides>32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Californian FB</vt:lpstr>
      <vt:lpstr>Palatino</vt:lpstr>
      <vt:lpstr>Colonna MT</vt:lpstr>
      <vt:lpstr>Arial</vt:lpstr>
      <vt:lpstr>Calibri Light</vt:lpstr>
      <vt:lpstr>MV Boli</vt:lpstr>
      <vt:lpstr>Comic Sans MS</vt:lpstr>
      <vt:lpstr>Calibri</vt:lpstr>
      <vt:lpstr>Abadi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144</cp:revision>
  <dcterms:created xsi:type="dcterms:W3CDTF">2016-05-16T13:36:31Z</dcterms:created>
  <dcterms:modified xsi:type="dcterms:W3CDTF">2020-09-10T15:54:10Z</dcterms:modified>
</cp:coreProperties>
</file>