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96" r:id="rId2"/>
    <p:sldId id="300" r:id="rId3"/>
    <p:sldId id="302" r:id="rId4"/>
    <p:sldId id="322" r:id="rId5"/>
    <p:sldId id="323" r:id="rId6"/>
    <p:sldId id="304" r:id="rId7"/>
    <p:sldId id="303" r:id="rId8"/>
    <p:sldId id="324" r:id="rId9"/>
    <p:sldId id="306" r:id="rId10"/>
    <p:sldId id="307" r:id="rId11"/>
    <p:sldId id="326" r:id="rId12"/>
    <p:sldId id="309" r:id="rId13"/>
    <p:sldId id="310" r:id="rId14"/>
    <p:sldId id="311" r:id="rId15"/>
    <p:sldId id="312" r:id="rId16"/>
    <p:sldId id="313" r:id="rId17"/>
    <p:sldId id="316" r:id="rId18"/>
    <p:sldId id="318" r:id="rId19"/>
    <p:sldId id="327" r:id="rId20"/>
    <p:sldId id="328" r:id="rId21"/>
    <p:sldId id="329" r:id="rId22"/>
    <p:sldId id="319" r:id="rId23"/>
    <p:sldId id="330" r:id="rId24"/>
    <p:sldId id="331" r:id="rId25"/>
    <p:sldId id="315" r:id="rId26"/>
    <p:sldId id="332" r:id="rId27"/>
    <p:sldId id="333" r:id="rId28"/>
    <p:sldId id="284" r:id="rId29"/>
    <p:sldId id="286" r:id="rId30"/>
    <p:sldId id="325" r:id="rId31"/>
    <p:sldId id="299" r:id="rId32"/>
  </p:sldIdLst>
  <p:sldSz cx="12192000" cy="6858000"/>
  <p:notesSz cx="6858000" cy="9144000"/>
  <p:embeddedFontLst>
    <p:embeddedFont>
      <p:font typeface="Abadi" panose="020B0604020104020204" pitchFamily="34"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alifornian FB" panose="0207040306080B030204" pitchFamily="18" charset="0"/>
      <p:regular r:id="rId41"/>
      <p:bold r:id="rId42"/>
      <p:italic r:id="rId43"/>
    </p:embeddedFont>
    <p:embeddedFont>
      <p:font typeface="Castellar" panose="020A0402060406010301" pitchFamily="18" charset="0"/>
      <p:regular r:id="rId44"/>
    </p:embeddedFont>
    <p:embeddedFont>
      <p:font typeface="Colonna MT" panose="04020805060202030203" pitchFamily="82" charset="0"/>
      <p:regular r:id="rId45"/>
    </p:embeddedFont>
    <p:embeddedFont>
      <p:font typeface="Comic Sans MS" panose="030F0702030302020204" pitchFamily="66" charset="0"/>
      <p:regular r:id="rId46"/>
      <p:bold r:id="rId47"/>
      <p:italic r:id="rId48"/>
      <p:boldItalic r:id="rId49"/>
    </p:embeddedFont>
    <p:embeddedFont>
      <p:font typeface="Rockwell Extra Bold" panose="02060903040505020403" pitchFamily="18" charset="0"/>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hyperlink" Target="http://www.google.com/url?sa=i&amp;rct=j&amp;q=&amp;esrc=s&amp;frm=1&amp;source=images&amp;cd=&amp;cad=rja&amp;docid=TSvnFf5QWLcN2M&amp;tbnid=d5qT_JWNkDng0M:&amp;ved=0CAUQjRw&amp;url=http://nearemmaus.com/2012/08/page/2/&amp;ei=U25QUdLxJoeg2QXk_IDgDQ&amp;psig=AFQjCNFgrOlSp6WwZ57d1hJWKF-lYDPOow&amp;ust=1364311965977819" TargetMode="External"/><Relationship Id="rId4" Type="http://schemas.openxmlformats.org/officeDocument/2006/relationships/image" Target="../media/image41.gif"/></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6F65A5-447B-4CDA-84DA-65141FAD8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72973" y="862342"/>
            <a:ext cx="10797766" cy="1569660"/>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Paul’s Last Words</a:t>
            </a:r>
          </a:p>
          <a:p>
            <a:pPr algn="ctr"/>
            <a:r>
              <a:rPr lang="en-US" sz="4800" dirty="0">
                <a:solidFill>
                  <a:schemeClr val="bg1"/>
                </a:solidFill>
                <a:latin typeface="Rockwell Extra Bold" panose="02060903040505020403" pitchFamily="18" charset="0"/>
                <a:ea typeface="Wednesday" pitchFamily="2" charset="0"/>
              </a:rPr>
              <a:t>2 Timothy</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131 and 132</a:t>
            </a:r>
          </a:p>
        </p:txBody>
      </p:sp>
      <p:grpSp>
        <p:nvGrpSpPr>
          <p:cNvPr id="4" name="Group 3"/>
          <p:cNvGrpSpPr/>
          <p:nvPr/>
        </p:nvGrpSpPr>
        <p:grpSpPr>
          <a:xfrm>
            <a:off x="848008" y="2239401"/>
            <a:ext cx="3050721" cy="2895600"/>
            <a:chOff x="848008" y="2239401"/>
            <a:chExt cx="3050721" cy="2895600"/>
          </a:xfrm>
        </p:grpSpPr>
        <p:pic>
          <p:nvPicPr>
            <p:cNvPr id="3" name="Picture 2" descr="Image result for rome pris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52" r="10332"/>
            <a:stretch/>
          </p:blipFill>
          <p:spPr bwMode="auto">
            <a:xfrm>
              <a:off x="896293" y="2435382"/>
              <a:ext cx="2933324" cy="2616452"/>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848008" y="2239401"/>
              <a:ext cx="3050721" cy="2895600"/>
              <a:chOff x="304800" y="3429000"/>
              <a:chExt cx="3050721" cy="2895600"/>
            </a:xfrm>
          </p:grpSpPr>
          <p:grpSp>
            <p:nvGrpSpPr>
              <p:cNvPr id="87" name="Group 86"/>
              <p:cNvGrpSpPr/>
              <p:nvPr/>
            </p:nvGrpSpPr>
            <p:grpSpPr>
              <a:xfrm rot="2107423">
                <a:off x="1281104" y="3790950"/>
                <a:ext cx="376315" cy="879933"/>
                <a:chOff x="7696200" y="914400"/>
                <a:chExt cx="685800" cy="2438400"/>
              </a:xfrm>
            </p:grpSpPr>
            <p:sp>
              <p:nvSpPr>
                <p:cNvPr id="135" name="Moon 13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31" name="Moon 13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2028864" y="5256478"/>
                <a:ext cx="248519" cy="434702"/>
                <a:chOff x="2438400" y="402137"/>
                <a:chExt cx="2514600" cy="4398463"/>
              </a:xfrm>
            </p:grpSpPr>
            <p:sp>
              <p:nvSpPr>
                <p:cNvPr id="127"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Wave 124"/>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 name="Rectangle 5"/>
          <p:cNvSpPr/>
          <p:nvPr/>
        </p:nvSpPr>
        <p:spPr>
          <a:xfrm>
            <a:off x="4349367" y="3342048"/>
            <a:ext cx="4164594" cy="923330"/>
          </a:xfrm>
          <a:prstGeom prst="rect">
            <a:avLst/>
          </a:prstGeom>
        </p:spPr>
        <p:txBody>
          <a:bodyPr wrap="square">
            <a:spAutoFit/>
          </a:bodyPr>
          <a:lstStyle/>
          <a:p>
            <a:r>
              <a:rPr lang="en-US" i="1" dirty="0">
                <a:solidFill>
                  <a:schemeClr val="bg1"/>
                </a:solidFill>
              </a:rPr>
              <a:t>“I have fought a good fight, I have finished my course, I have kept the faith”</a:t>
            </a:r>
          </a:p>
          <a:p>
            <a:r>
              <a:rPr lang="en-US" i="1" dirty="0">
                <a:solidFill>
                  <a:schemeClr val="bg1"/>
                </a:solidFill>
              </a:rPr>
              <a:t>2 Timothy 4:7</a:t>
            </a:r>
          </a:p>
        </p:txBody>
      </p:sp>
      <p:sp>
        <p:nvSpPr>
          <p:cNvPr id="140" name="Oval 139"/>
          <p:cNvSpPr/>
          <p:nvPr/>
        </p:nvSpPr>
        <p:spPr>
          <a:xfrm>
            <a:off x="8524009" y="3217718"/>
            <a:ext cx="3124200" cy="3276600"/>
          </a:xfrm>
          <a:prstGeom prst="ellipse">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22"/>
          <p:cNvGrpSpPr/>
          <p:nvPr/>
        </p:nvGrpSpPr>
        <p:grpSpPr>
          <a:xfrm>
            <a:off x="8668773" y="3628325"/>
            <a:ext cx="1575425" cy="2691140"/>
            <a:chOff x="1034514" y="381000"/>
            <a:chExt cx="3573526" cy="5820373"/>
          </a:xfrm>
        </p:grpSpPr>
        <p:grpSp>
          <p:nvGrpSpPr>
            <p:cNvPr id="174" name="Group 2"/>
            <p:cNvGrpSpPr/>
            <p:nvPr/>
          </p:nvGrpSpPr>
          <p:grpSpPr>
            <a:xfrm>
              <a:off x="2133600" y="381000"/>
              <a:ext cx="1701350" cy="1531511"/>
              <a:chOff x="355828" y="2514600"/>
              <a:chExt cx="1701350" cy="1531511"/>
            </a:xfrm>
          </p:grpSpPr>
          <p:sp>
            <p:nvSpPr>
              <p:cNvPr id="191" name="Round Diagonal Corner Rectangle 3"/>
              <p:cNvSpPr/>
              <p:nvPr/>
            </p:nvSpPr>
            <p:spPr>
              <a:xfrm rot="16200000">
                <a:off x="1301490" y="2432309"/>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 Diagonal Corner Rectangle 4"/>
              <p:cNvSpPr/>
              <p:nvPr/>
            </p:nvSpPr>
            <p:spPr>
              <a:xfrm rot="10800000">
                <a:off x="355828" y="2530891"/>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 Diagonal Corner Rectangle 5"/>
              <p:cNvSpPr/>
              <p:nvPr/>
            </p:nvSpPr>
            <p:spPr>
              <a:xfrm rot="4509265" flipH="1">
                <a:off x="1297572" y="3290422"/>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6"/>
            <p:cNvGrpSpPr/>
            <p:nvPr/>
          </p:nvGrpSpPr>
          <p:grpSpPr>
            <a:xfrm>
              <a:off x="1447800" y="1066800"/>
              <a:ext cx="1697432" cy="1515220"/>
              <a:chOff x="355828" y="2530891"/>
              <a:chExt cx="1697432" cy="1515220"/>
            </a:xfrm>
          </p:grpSpPr>
          <p:sp>
            <p:nvSpPr>
              <p:cNvPr id="189" name="Round Diagonal Corner Rectangle 7"/>
              <p:cNvSpPr/>
              <p:nvPr/>
            </p:nvSpPr>
            <p:spPr>
              <a:xfrm rot="10800000">
                <a:off x="355828" y="2530891"/>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 Diagonal Corner Rectangle 8"/>
              <p:cNvSpPr/>
              <p:nvPr/>
            </p:nvSpPr>
            <p:spPr>
              <a:xfrm rot="4509265" flipH="1">
                <a:off x="1297572" y="3290422"/>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9"/>
            <p:cNvGrpSpPr/>
            <p:nvPr/>
          </p:nvGrpSpPr>
          <p:grpSpPr>
            <a:xfrm rot="20842491">
              <a:off x="1059470" y="1995987"/>
              <a:ext cx="1697432" cy="1515220"/>
              <a:chOff x="355828" y="2530891"/>
              <a:chExt cx="1697432" cy="1515220"/>
            </a:xfrm>
          </p:grpSpPr>
          <p:sp>
            <p:nvSpPr>
              <p:cNvPr id="187" name="Round Diagonal Corner Rectangle 10"/>
              <p:cNvSpPr/>
              <p:nvPr/>
            </p:nvSpPr>
            <p:spPr>
              <a:xfrm rot="10800000">
                <a:off x="355828" y="2530891"/>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 Diagonal Corner Rectangle 11"/>
              <p:cNvSpPr/>
              <p:nvPr/>
            </p:nvSpPr>
            <p:spPr>
              <a:xfrm rot="4509265" flipH="1">
                <a:off x="1297572" y="3290422"/>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2"/>
            <p:cNvGrpSpPr/>
            <p:nvPr/>
          </p:nvGrpSpPr>
          <p:grpSpPr>
            <a:xfrm rot="20133163">
              <a:off x="1034514" y="3049273"/>
              <a:ext cx="1697432" cy="1515220"/>
              <a:chOff x="355828" y="2530891"/>
              <a:chExt cx="1697432" cy="1515220"/>
            </a:xfrm>
          </p:grpSpPr>
          <p:sp>
            <p:nvSpPr>
              <p:cNvPr id="185" name="Round Diagonal Corner Rectangle 72"/>
              <p:cNvSpPr/>
              <p:nvPr/>
            </p:nvSpPr>
            <p:spPr>
              <a:xfrm rot="10800000">
                <a:off x="355828" y="2530891"/>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 Diagonal Corner Rectangle 73"/>
              <p:cNvSpPr/>
              <p:nvPr/>
            </p:nvSpPr>
            <p:spPr>
              <a:xfrm rot="4509265" flipH="1">
                <a:off x="1297572" y="3290422"/>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5"/>
            <p:cNvGrpSpPr/>
            <p:nvPr/>
          </p:nvGrpSpPr>
          <p:grpSpPr>
            <a:xfrm rot="17835365">
              <a:off x="1661261" y="4001433"/>
              <a:ext cx="1697432" cy="1515220"/>
              <a:chOff x="355828" y="2530891"/>
              <a:chExt cx="1697432" cy="1515220"/>
            </a:xfrm>
          </p:grpSpPr>
          <p:sp>
            <p:nvSpPr>
              <p:cNvPr id="183" name="Round Diagonal Corner Rectangle 16"/>
              <p:cNvSpPr/>
              <p:nvPr/>
            </p:nvSpPr>
            <p:spPr>
              <a:xfrm rot="10800000">
                <a:off x="355828" y="2530891"/>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 Diagonal Corner Rectangle 17"/>
              <p:cNvSpPr/>
              <p:nvPr/>
            </p:nvSpPr>
            <p:spPr>
              <a:xfrm rot="4509265" flipH="1">
                <a:off x="1297572" y="3290422"/>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8"/>
            <p:cNvGrpSpPr/>
            <p:nvPr/>
          </p:nvGrpSpPr>
          <p:grpSpPr>
            <a:xfrm rot="17659691">
              <a:off x="2629658" y="4595047"/>
              <a:ext cx="1697432" cy="1515220"/>
              <a:chOff x="355828" y="2530891"/>
              <a:chExt cx="1697432" cy="1515220"/>
            </a:xfrm>
          </p:grpSpPr>
          <p:sp>
            <p:nvSpPr>
              <p:cNvPr id="181" name="Round Diagonal Corner Rectangle 19"/>
              <p:cNvSpPr/>
              <p:nvPr/>
            </p:nvSpPr>
            <p:spPr>
              <a:xfrm rot="10800000">
                <a:off x="355828" y="2530891"/>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 Diagonal Corner Rectangle 20"/>
              <p:cNvSpPr/>
              <p:nvPr/>
            </p:nvSpPr>
            <p:spPr>
              <a:xfrm rot="4509265" flipH="1">
                <a:off x="1297572" y="3290422"/>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Freeform 21"/>
            <p:cNvSpPr/>
            <p:nvPr/>
          </p:nvSpPr>
          <p:spPr>
            <a:xfrm>
              <a:off x="1770060" y="1049311"/>
              <a:ext cx="2837980" cy="4813055"/>
            </a:xfrm>
            <a:custGeom>
              <a:avLst/>
              <a:gdLst>
                <a:gd name="connsiteX0" fmla="*/ 1227973 w 2837980"/>
                <a:gd name="connsiteY0" fmla="*/ 0 h 4813055"/>
                <a:gd name="connsiteX1" fmla="*/ 1212983 w 2837980"/>
                <a:gd name="connsiteY1" fmla="*/ 44971 h 4813055"/>
                <a:gd name="connsiteX2" fmla="*/ 1153022 w 2837980"/>
                <a:gd name="connsiteY2" fmla="*/ 104932 h 4813055"/>
                <a:gd name="connsiteX3" fmla="*/ 1078071 w 2837980"/>
                <a:gd name="connsiteY3" fmla="*/ 209863 h 4813055"/>
                <a:gd name="connsiteX4" fmla="*/ 1048091 w 2837980"/>
                <a:gd name="connsiteY4" fmla="*/ 254833 h 4813055"/>
                <a:gd name="connsiteX5" fmla="*/ 958150 w 2837980"/>
                <a:gd name="connsiteY5" fmla="*/ 374755 h 4813055"/>
                <a:gd name="connsiteX6" fmla="*/ 943160 w 2837980"/>
                <a:gd name="connsiteY6" fmla="*/ 419725 h 4813055"/>
                <a:gd name="connsiteX7" fmla="*/ 883199 w 2837980"/>
                <a:gd name="connsiteY7" fmla="*/ 479686 h 4813055"/>
                <a:gd name="connsiteX8" fmla="*/ 823238 w 2837980"/>
                <a:gd name="connsiteY8" fmla="*/ 539646 h 4813055"/>
                <a:gd name="connsiteX9" fmla="*/ 748288 w 2837980"/>
                <a:gd name="connsiteY9" fmla="*/ 614597 h 4813055"/>
                <a:gd name="connsiteX10" fmla="*/ 718307 w 2837980"/>
                <a:gd name="connsiteY10" fmla="*/ 644578 h 4813055"/>
                <a:gd name="connsiteX11" fmla="*/ 673337 w 2837980"/>
                <a:gd name="connsiteY11" fmla="*/ 674558 h 4813055"/>
                <a:gd name="connsiteX12" fmla="*/ 658347 w 2837980"/>
                <a:gd name="connsiteY12" fmla="*/ 719528 h 4813055"/>
                <a:gd name="connsiteX13" fmla="*/ 583396 w 2837980"/>
                <a:gd name="connsiteY13" fmla="*/ 779489 h 4813055"/>
                <a:gd name="connsiteX14" fmla="*/ 523435 w 2837980"/>
                <a:gd name="connsiteY14" fmla="*/ 839450 h 4813055"/>
                <a:gd name="connsiteX15" fmla="*/ 493455 w 2837980"/>
                <a:gd name="connsiteY15" fmla="*/ 884420 h 4813055"/>
                <a:gd name="connsiteX16" fmla="*/ 433494 w 2837980"/>
                <a:gd name="connsiteY16" fmla="*/ 944381 h 4813055"/>
                <a:gd name="connsiteX17" fmla="*/ 373533 w 2837980"/>
                <a:gd name="connsiteY17" fmla="*/ 1019332 h 4813055"/>
                <a:gd name="connsiteX18" fmla="*/ 343553 w 2837980"/>
                <a:gd name="connsiteY18" fmla="*/ 1064302 h 4813055"/>
                <a:gd name="connsiteX19" fmla="*/ 268602 w 2837980"/>
                <a:gd name="connsiteY19" fmla="*/ 1169233 h 4813055"/>
                <a:gd name="connsiteX20" fmla="*/ 208642 w 2837980"/>
                <a:gd name="connsiteY20" fmla="*/ 1289155 h 4813055"/>
                <a:gd name="connsiteX21" fmla="*/ 178661 w 2837980"/>
                <a:gd name="connsiteY21" fmla="*/ 1379096 h 4813055"/>
                <a:gd name="connsiteX22" fmla="*/ 163671 w 2837980"/>
                <a:gd name="connsiteY22" fmla="*/ 1424066 h 4813055"/>
                <a:gd name="connsiteX23" fmla="*/ 148681 w 2837980"/>
                <a:gd name="connsiteY23" fmla="*/ 1484027 h 4813055"/>
                <a:gd name="connsiteX24" fmla="*/ 118701 w 2837980"/>
                <a:gd name="connsiteY24" fmla="*/ 1528997 h 4813055"/>
                <a:gd name="connsiteX25" fmla="*/ 103710 w 2837980"/>
                <a:gd name="connsiteY25" fmla="*/ 1573968 h 4813055"/>
                <a:gd name="connsiteX26" fmla="*/ 88720 w 2837980"/>
                <a:gd name="connsiteY26" fmla="*/ 1663909 h 4813055"/>
                <a:gd name="connsiteX27" fmla="*/ 73730 w 2837980"/>
                <a:gd name="connsiteY27" fmla="*/ 1708879 h 4813055"/>
                <a:gd name="connsiteX28" fmla="*/ 43750 w 2837980"/>
                <a:gd name="connsiteY28" fmla="*/ 2053653 h 4813055"/>
                <a:gd name="connsiteX29" fmla="*/ 28760 w 2837980"/>
                <a:gd name="connsiteY29" fmla="*/ 2098623 h 4813055"/>
                <a:gd name="connsiteX30" fmla="*/ 28760 w 2837980"/>
                <a:gd name="connsiteY30" fmla="*/ 3043004 h 4813055"/>
                <a:gd name="connsiteX31" fmla="*/ 58740 w 2837980"/>
                <a:gd name="connsiteY31" fmla="*/ 3132945 h 4813055"/>
                <a:gd name="connsiteX32" fmla="*/ 118701 w 2837980"/>
                <a:gd name="connsiteY32" fmla="*/ 3207896 h 4813055"/>
                <a:gd name="connsiteX33" fmla="*/ 148681 w 2837980"/>
                <a:gd name="connsiteY33" fmla="*/ 3252866 h 4813055"/>
                <a:gd name="connsiteX34" fmla="*/ 208642 w 2837980"/>
                <a:gd name="connsiteY34" fmla="*/ 3342807 h 4813055"/>
                <a:gd name="connsiteX35" fmla="*/ 223632 w 2837980"/>
                <a:gd name="connsiteY35" fmla="*/ 3387778 h 4813055"/>
                <a:gd name="connsiteX36" fmla="*/ 298583 w 2837980"/>
                <a:gd name="connsiteY36" fmla="*/ 3477719 h 4813055"/>
                <a:gd name="connsiteX37" fmla="*/ 343553 w 2837980"/>
                <a:gd name="connsiteY37" fmla="*/ 3507699 h 4813055"/>
                <a:gd name="connsiteX38" fmla="*/ 373533 w 2837980"/>
                <a:gd name="connsiteY38" fmla="*/ 3552669 h 4813055"/>
                <a:gd name="connsiteX39" fmla="*/ 433494 w 2837980"/>
                <a:gd name="connsiteY39" fmla="*/ 3657600 h 4813055"/>
                <a:gd name="connsiteX40" fmla="*/ 553415 w 2837980"/>
                <a:gd name="connsiteY40" fmla="*/ 3747541 h 4813055"/>
                <a:gd name="connsiteX41" fmla="*/ 628366 w 2837980"/>
                <a:gd name="connsiteY41" fmla="*/ 3807502 h 4813055"/>
                <a:gd name="connsiteX42" fmla="*/ 673337 w 2837980"/>
                <a:gd name="connsiteY42" fmla="*/ 3822492 h 4813055"/>
                <a:gd name="connsiteX43" fmla="*/ 793258 w 2837980"/>
                <a:gd name="connsiteY43" fmla="*/ 3912433 h 4813055"/>
                <a:gd name="connsiteX44" fmla="*/ 928170 w 2837980"/>
                <a:gd name="connsiteY44" fmla="*/ 3972394 h 4813055"/>
                <a:gd name="connsiteX45" fmla="*/ 1048091 w 2837980"/>
                <a:gd name="connsiteY45" fmla="*/ 4017364 h 4813055"/>
                <a:gd name="connsiteX46" fmla="*/ 1093061 w 2837980"/>
                <a:gd name="connsiteY46" fmla="*/ 4047345 h 4813055"/>
                <a:gd name="connsiteX47" fmla="*/ 1197992 w 2837980"/>
                <a:gd name="connsiteY47" fmla="*/ 4092315 h 4813055"/>
                <a:gd name="connsiteX48" fmla="*/ 1227973 w 2837980"/>
                <a:gd name="connsiteY48" fmla="*/ 4122296 h 4813055"/>
                <a:gd name="connsiteX49" fmla="*/ 1317914 w 2837980"/>
                <a:gd name="connsiteY49" fmla="*/ 4182256 h 4813055"/>
                <a:gd name="connsiteX50" fmla="*/ 1362884 w 2837980"/>
                <a:gd name="connsiteY50" fmla="*/ 4212237 h 4813055"/>
                <a:gd name="connsiteX51" fmla="*/ 1407855 w 2837980"/>
                <a:gd name="connsiteY51" fmla="*/ 4227227 h 4813055"/>
                <a:gd name="connsiteX52" fmla="*/ 1527776 w 2837980"/>
                <a:gd name="connsiteY52" fmla="*/ 4287187 h 4813055"/>
                <a:gd name="connsiteX53" fmla="*/ 1587737 w 2837980"/>
                <a:gd name="connsiteY53" fmla="*/ 4347148 h 4813055"/>
                <a:gd name="connsiteX54" fmla="*/ 1617717 w 2837980"/>
                <a:gd name="connsiteY54" fmla="*/ 4392119 h 4813055"/>
                <a:gd name="connsiteX55" fmla="*/ 1677678 w 2837980"/>
                <a:gd name="connsiteY55" fmla="*/ 4407109 h 4813055"/>
                <a:gd name="connsiteX56" fmla="*/ 1767619 w 2837980"/>
                <a:gd name="connsiteY56" fmla="*/ 4437089 h 4813055"/>
                <a:gd name="connsiteX57" fmla="*/ 1902530 w 2837980"/>
                <a:gd name="connsiteY57" fmla="*/ 4482059 h 4813055"/>
                <a:gd name="connsiteX58" fmla="*/ 1947501 w 2837980"/>
                <a:gd name="connsiteY58" fmla="*/ 4497050 h 4813055"/>
                <a:gd name="connsiteX59" fmla="*/ 2037442 w 2837980"/>
                <a:gd name="connsiteY59" fmla="*/ 4542020 h 4813055"/>
                <a:gd name="connsiteX60" fmla="*/ 2112392 w 2837980"/>
                <a:gd name="connsiteY60" fmla="*/ 4601981 h 4813055"/>
                <a:gd name="connsiteX61" fmla="*/ 2142373 w 2837980"/>
                <a:gd name="connsiteY61" fmla="*/ 4631961 h 4813055"/>
                <a:gd name="connsiteX62" fmla="*/ 2217324 w 2837980"/>
                <a:gd name="connsiteY62" fmla="*/ 4646951 h 4813055"/>
                <a:gd name="connsiteX63" fmla="*/ 2262294 w 2837980"/>
                <a:gd name="connsiteY63" fmla="*/ 4661941 h 4813055"/>
                <a:gd name="connsiteX64" fmla="*/ 2352235 w 2837980"/>
                <a:gd name="connsiteY64" fmla="*/ 4706912 h 4813055"/>
                <a:gd name="connsiteX65" fmla="*/ 2487147 w 2837980"/>
                <a:gd name="connsiteY65" fmla="*/ 4766873 h 4813055"/>
                <a:gd name="connsiteX66" fmla="*/ 2667029 w 2837980"/>
                <a:gd name="connsiteY66" fmla="*/ 4781863 h 4813055"/>
                <a:gd name="connsiteX67" fmla="*/ 2756970 w 2837980"/>
                <a:gd name="connsiteY67" fmla="*/ 4796853 h 4813055"/>
                <a:gd name="connsiteX68" fmla="*/ 2831920 w 2837980"/>
                <a:gd name="connsiteY68" fmla="*/ 4811843 h 481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837980" h="4813055">
                  <a:moveTo>
                    <a:pt x="1227973" y="0"/>
                  </a:moveTo>
                  <a:cubicBezTo>
                    <a:pt x="1222976" y="14990"/>
                    <a:pt x="1222167" y="32113"/>
                    <a:pt x="1212983" y="44971"/>
                  </a:cubicBezTo>
                  <a:cubicBezTo>
                    <a:pt x="1196554" y="67972"/>
                    <a:pt x="1153022" y="104932"/>
                    <a:pt x="1153022" y="104932"/>
                  </a:cubicBezTo>
                  <a:cubicBezTo>
                    <a:pt x="1115839" y="216482"/>
                    <a:pt x="1172916" y="67595"/>
                    <a:pt x="1078071" y="209863"/>
                  </a:cubicBezTo>
                  <a:cubicBezTo>
                    <a:pt x="1068078" y="224853"/>
                    <a:pt x="1059345" y="240765"/>
                    <a:pt x="1048091" y="254833"/>
                  </a:cubicBezTo>
                  <a:cubicBezTo>
                    <a:pt x="1007504" y="305567"/>
                    <a:pt x="988035" y="285101"/>
                    <a:pt x="958150" y="374755"/>
                  </a:cubicBezTo>
                  <a:cubicBezTo>
                    <a:pt x="953153" y="389745"/>
                    <a:pt x="952344" y="406867"/>
                    <a:pt x="943160" y="419725"/>
                  </a:cubicBezTo>
                  <a:cubicBezTo>
                    <a:pt x="926731" y="442726"/>
                    <a:pt x="883199" y="479686"/>
                    <a:pt x="883199" y="479686"/>
                  </a:cubicBezTo>
                  <a:cubicBezTo>
                    <a:pt x="852108" y="572958"/>
                    <a:pt x="894303" y="486347"/>
                    <a:pt x="823238" y="539646"/>
                  </a:cubicBezTo>
                  <a:cubicBezTo>
                    <a:pt x="794972" y="560845"/>
                    <a:pt x="773271" y="589613"/>
                    <a:pt x="748288" y="614597"/>
                  </a:cubicBezTo>
                  <a:cubicBezTo>
                    <a:pt x="738294" y="624591"/>
                    <a:pt x="730067" y="636738"/>
                    <a:pt x="718307" y="644578"/>
                  </a:cubicBezTo>
                  <a:lnTo>
                    <a:pt x="673337" y="674558"/>
                  </a:lnTo>
                  <a:cubicBezTo>
                    <a:pt x="668340" y="689548"/>
                    <a:pt x="666477" y="705979"/>
                    <a:pt x="658347" y="719528"/>
                  </a:cubicBezTo>
                  <a:cubicBezTo>
                    <a:pt x="640336" y="749546"/>
                    <a:pt x="608628" y="757861"/>
                    <a:pt x="583396" y="779489"/>
                  </a:cubicBezTo>
                  <a:cubicBezTo>
                    <a:pt x="561935" y="797884"/>
                    <a:pt x="539114" y="815931"/>
                    <a:pt x="523435" y="839450"/>
                  </a:cubicBezTo>
                  <a:cubicBezTo>
                    <a:pt x="513442" y="854440"/>
                    <a:pt x="505179" y="870741"/>
                    <a:pt x="493455" y="884420"/>
                  </a:cubicBezTo>
                  <a:cubicBezTo>
                    <a:pt x="475060" y="905881"/>
                    <a:pt x="449173" y="920862"/>
                    <a:pt x="433494" y="944381"/>
                  </a:cubicBezTo>
                  <a:cubicBezTo>
                    <a:pt x="341220" y="1082791"/>
                    <a:pt x="458972" y="912534"/>
                    <a:pt x="373533" y="1019332"/>
                  </a:cubicBezTo>
                  <a:cubicBezTo>
                    <a:pt x="362279" y="1033400"/>
                    <a:pt x="354024" y="1049642"/>
                    <a:pt x="343553" y="1064302"/>
                  </a:cubicBezTo>
                  <a:cubicBezTo>
                    <a:pt x="250569" y="1194481"/>
                    <a:pt x="339271" y="1063234"/>
                    <a:pt x="268602" y="1169233"/>
                  </a:cubicBezTo>
                  <a:cubicBezTo>
                    <a:pt x="234153" y="1272582"/>
                    <a:pt x="260968" y="1236828"/>
                    <a:pt x="208642" y="1289155"/>
                  </a:cubicBezTo>
                  <a:lnTo>
                    <a:pt x="178661" y="1379096"/>
                  </a:lnTo>
                  <a:cubicBezTo>
                    <a:pt x="173664" y="1394086"/>
                    <a:pt x="167503" y="1408737"/>
                    <a:pt x="163671" y="1424066"/>
                  </a:cubicBezTo>
                  <a:cubicBezTo>
                    <a:pt x="158674" y="1444053"/>
                    <a:pt x="156797" y="1465091"/>
                    <a:pt x="148681" y="1484027"/>
                  </a:cubicBezTo>
                  <a:cubicBezTo>
                    <a:pt x="141584" y="1500586"/>
                    <a:pt x="126758" y="1512883"/>
                    <a:pt x="118701" y="1528997"/>
                  </a:cubicBezTo>
                  <a:cubicBezTo>
                    <a:pt x="111634" y="1543130"/>
                    <a:pt x="108707" y="1558978"/>
                    <a:pt x="103710" y="1573968"/>
                  </a:cubicBezTo>
                  <a:cubicBezTo>
                    <a:pt x="98713" y="1603948"/>
                    <a:pt x="95313" y="1634239"/>
                    <a:pt x="88720" y="1663909"/>
                  </a:cubicBezTo>
                  <a:cubicBezTo>
                    <a:pt x="85292" y="1679334"/>
                    <a:pt x="75475" y="1693175"/>
                    <a:pt x="73730" y="1708879"/>
                  </a:cubicBezTo>
                  <a:cubicBezTo>
                    <a:pt x="58144" y="1849155"/>
                    <a:pt x="66940" y="1926109"/>
                    <a:pt x="43750" y="2053653"/>
                  </a:cubicBezTo>
                  <a:cubicBezTo>
                    <a:pt x="40923" y="2069199"/>
                    <a:pt x="33757" y="2083633"/>
                    <a:pt x="28760" y="2098623"/>
                  </a:cubicBezTo>
                  <a:cubicBezTo>
                    <a:pt x="18783" y="2437844"/>
                    <a:pt x="0" y="2707467"/>
                    <a:pt x="28760" y="3043004"/>
                  </a:cubicBezTo>
                  <a:cubicBezTo>
                    <a:pt x="31459" y="3074491"/>
                    <a:pt x="41210" y="3106651"/>
                    <a:pt x="58740" y="3132945"/>
                  </a:cubicBezTo>
                  <a:cubicBezTo>
                    <a:pt x="151014" y="3271355"/>
                    <a:pt x="33262" y="3101098"/>
                    <a:pt x="118701" y="3207896"/>
                  </a:cubicBezTo>
                  <a:cubicBezTo>
                    <a:pt x="129955" y="3221964"/>
                    <a:pt x="138688" y="3237876"/>
                    <a:pt x="148681" y="3252866"/>
                  </a:cubicBezTo>
                  <a:cubicBezTo>
                    <a:pt x="184324" y="3359796"/>
                    <a:pt x="133783" y="3230520"/>
                    <a:pt x="208642" y="3342807"/>
                  </a:cubicBezTo>
                  <a:cubicBezTo>
                    <a:pt x="217407" y="3355954"/>
                    <a:pt x="215792" y="3374059"/>
                    <a:pt x="223632" y="3387778"/>
                  </a:cubicBezTo>
                  <a:cubicBezTo>
                    <a:pt x="235907" y="3409260"/>
                    <a:pt x="274229" y="3458236"/>
                    <a:pt x="298583" y="3477719"/>
                  </a:cubicBezTo>
                  <a:cubicBezTo>
                    <a:pt x="312651" y="3488973"/>
                    <a:pt x="328563" y="3497706"/>
                    <a:pt x="343553" y="3507699"/>
                  </a:cubicBezTo>
                  <a:cubicBezTo>
                    <a:pt x="353546" y="3522689"/>
                    <a:pt x="364595" y="3537027"/>
                    <a:pt x="373533" y="3552669"/>
                  </a:cubicBezTo>
                  <a:cubicBezTo>
                    <a:pt x="404309" y="3606527"/>
                    <a:pt x="396973" y="3611948"/>
                    <a:pt x="433494" y="3657600"/>
                  </a:cubicBezTo>
                  <a:cubicBezTo>
                    <a:pt x="486686" y="3724091"/>
                    <a:pt x="457490" y="3651616"/>
                    <a:pt x="553415" y="3747541"/>
                  </a:cubicBezTo>
                  <a:cubicBezTo>
                    <a:pt x="581300" y="3775426"/>
                    <a:pt x="590547" y="3788593"/>
                    <a:pt x="628366" y="3807502"/>
                  </a:cubicBezTo>
                  <a:cubicBezTo>
                    <a:pt x="642499" y="3814568"/>
                    <a:pt x="658347" y="3817495"/>
                    <a:pt x="673337" y="3822492"/>
                  </a:cubicBezTo>
                  <a:cubicBezTo>
                    <a:pt x="759461" y="3908616"/>
                    <a:pt x="714769" y="3886270"/>
                    <a:pt x="793258" y="3912433"/>
                  </a:cubicBezTo>
                  <a:cubicBezTo>
                    <a:pt x="879779" y="3970114"/>
                    <a:pt x="794378" y="3918877"/>
                    <a:pt x="928170" y="3972394"/>
                  </a:cubicBezTo>
                  <a:cubicBezTo>
                    <a:pt x="1017791" y="4008242"/>
                    <a:pt x="977593" y="3993865"/>
                    <a:pt x="1048091" y="4017364"/>
                  </a:cubicBezTo>
                  <a:cubicBezTo>
                    <a:pt x="1063081" y="4027358"/>
                    <a:pt x="1076947" y="4039288"/>
                    <a:pt x="1093061" y="4047345"/>
                  </a:cubicBezTo>
                  <a:cubicBezTo>
                    <a:pt x="1173013" y="4087321"/>
                    <a:pt x="1104409" y="4029926"/>
                    <a:pt x="1197992" y="4092315"/>
                  </a:cubicBezTo>
                  <a:cubicBezTo>
                    <a:pt x="1209751" y="4100155"/>
                    <a:pt x="1216666" y="4113816"/>
                    <a:pt x="1227973" y="4122296"/>
                  </a:cubicBezTo>
                  <a:cubicBezTo>
                    <a:pt x="1256798" y="4143915"/>
                    <a:pt x="1287934" y="4162269"/>
                    <a:pt x="1317914" y="4182256"/>
                  </a:cubicBezTo>
                  <a:cubicBezTo>
                    <a:pt x="1332904" y="4192249"/>
                    <a:pt x="1345793" y="4206540"/>
                    <a:pt x="1362884" y="4212237"/>
                  </a:cubicBezTo>
                  <a:cubicBezTo>
                    <a:pt x="1377874" y="4217234"/>
                    <a:pt x="1393722" y="4220161"/>
                    <a:pt x="1407855" y="4227227"/>
                  </a:cubicBezTo>
                  <a:cubicBezTo>
                    <a:pt x="1549458" y="4298027"/>
                    <a:pt x="1426367" y="4253384"/>
                    <a:pt x="1527776" y="4287187"/>
                  </a:cubicBezTo>
                  <a:cubicBezTo>
                    <a:pt x="1547763" y="4307174"/>
                    <a:pt x="1572058" y="4323629"/>
                    <a:pt x="1587737" y="4347148"/>
                  </a:cubicBezTo>
                  <a:cubicBezTo>
                    <a:pt x="1597730" y="4362138"/>
                    <a:pt x="1602727" y="4382125"/>
                    <a:pt x="1617717" y="4392119"/>
                  </a:cubicBezTo>
                  <a:cubicBezTo>
                    <a:pt x="1634859" y="4403547"/>
                    <a:pt x="1657945" y="4401189"/>
                    <a:pt x="1677678" y="4407109"/>
                  </a:cubicBezTo>
                  <a:cubicBezTo>
                    <a:pt x="1707947" y="4416190"/>
                    <a:pt x="1737639" y="4427096"/>
                    <a:pt x="1767619" y="4437089"/>
                  </a:cubicBezTo>
                  <a:lnTo>
                    <a:pt x="1902530" y="4482059"/>
                  </a:lnTo>
                  <a:cubicBezTo>
                    <a:pt x="1917520" y="4487056"/>
                    <a:pt x="1934354" y="4488285"/>
                    <a:pt x="1947501" y="4497050"/>
                  </a:cubicBezTo>
                  <a:cubicBezTo>
                    <a:pt x="2005618" y="4535795"/>
                    <a:pt x="1975380" y="4521333"/>
                    <a:pt x="2037442" y="4542020"/>
                  </a:cubicBezTo>
                  <a:cubicBezTo>
                    <a:pt x="2097152" y="4631586"/>
                    <a:pt x="2031943" y="4553712"/>
                    <a:pt x="2112392" y="4601981"/>
                  </a:cubicBezTo>
                  <a:cubicBezTo>
                    <a:pt x="2124511" y="4609252"/>
                    <a:pt x="2129383" y="4626394"/>
                    <a:pt x="2142373" y="4631961"/>
                  </a:cubicBezTo>
                  <a:cubicBezTo>
                    <a:pt x="2165791" y="4641997"/>
                    <a:pt x="2192606" y="4640772"/>
                    <a:pt x="2217324" y="4646951"/>
                  </a:cubicBezTo>
                  <a:cubicBezTo>
                    <a:pt x="2232653" y="4650783"/>
                    <a:pt x="2247304" y="4656944"/>
                    <a:pt x="2262294" y="4661941"/>
                  </a:cubicBezTo>
                  <a:cubicBezTo>
                    <a:pt x="2391167" y="4747857"/>
                    <a:pt x="2228119" y="4644854"/>
                    <a:pt x="2352235" y="4706912"/>
                  </a:cubicBezTo>
                  <a:cubicBezTo>
                    <a:pt x="2415393" y="4738491"/>
                    <a:pt x="2394336" y="4759139"/>
                    <a:pt x="2487147" y="4766873"/>
                  </a:cubicBezTo>
                  <a:cubicBezTo>
                    <a:pt x="2547108" y="4771870"/>
                    <a:pt x="2607228" y="4775219"/>
                    <a:pt x="2667029" y="4781863"/>
                  </a:cubicBezTo>
                  <a:cubicBezTo>
                    <a:pt x="2697237" y="4785219"/>
                    <a:pt x="2727166" y="4790892"/>
                    <a:pt x="2756970" y="4796853"/>
                  </a:cubicBezTo>
                  <a:cubicBezTo>
                    <a:pt x="2837980" y="4813055"/>
                    <a:pt x="2792399" y="4811843"/>
                    <a:pt x="2831920" y="4811843"/>
                  </a:cubicBezTo>
                </a:path>
              </a:pathLst>
            </a:cu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 name="Group 23"/>
          <p:cNvGrpSpPr/>
          <p:nvPr/>
        </p:nvGrpSpPr>
        <p:grpSpPr>
          <a:xfrm flipH="1">
            <a:off x="9989314" y="3621995"/>
            <a:ext cx="1575425" cy="2691140"/>
            <a:chOff x="1034514" y="381000"/>
            <a:chExt cx="3573526" cy="5820373"/>
          </a:xfrm>
        </p:grpSpPr>
        <p:grpSp>
          <p:nvGrpSpPr>
            <p:cNvPr id="154" name="Group 24"/>
            <p:cNvGrpSpPr/>
            <p:nvPr/>
          </p:nvGrpSpPr>
          <p:grpSpPr>
            <a:xfrm>
              <a:off x="2133600" y="381000"/>
              <a:ext cx="1701350" cy="1531511"/>
              <a:chOff x="355828" y="2514600"/>
              <a:chExt cx="1701350" cy="1531511"/>
            </a:xfrm>
          </p:grpSpPr>
          <p:sp>
            <p:nvSpPr>
              <p:cNvPr id="171" name="Round Diagonal Corner Rectangle 3"/>
              <p:cNvSpPr/>
              <p:nvPr/>
            </p:nvSpPr>
            <p:spPr>
              <a:xfrm rot="16200000">
                <a:off x="1301490" y="2432309"/>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 Diagonal Corner Rectangle 4"/>
              <p:cNvSpPr/>
              <p:nvPr/>
            </p:nvSpPr>
            <p:spPr>
              <a:xfrm rot="10800000">
                <a:off x="355828" y="2530891"/>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5"/>
              <p:cNvSpPr/>
              <p:nvPr/>
            </p:nvSpPr>
            <p:spPr>
              <a:xfrm rot="4509265" flipH="1">
                <a:off x="1297572" y="3290422"/>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6"/>
            <p:cNvGrpSpPr/>
            <p:nvPr/>
          </p:nvGrpSpPr>
          <p:grpSpPr>
            <a:xfrm>
              <a:off x="1447800" y="1066800"/>
              <a:ext cx="1697432" cy="1515220"/>
              <a:chOff x="355828" y="2530891"/>
              <a:chExt cx="1697432" cy="1515220"/>
            </a:xfrm>
          </p:grpSpPr>
          <p:sp>
            <p:nvSpPr>
              <p:cNvPr id="169" name="Round Diagonal Corner Rectangle 7"/>
              <p:cNvSpPr/>
              <p:nvPr/>
            </p:nvSpPr>
            <p:spPr>
              <a:xfrm rot="10800000">
                <a:off x="355828" y="2530891"/>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57"/>
              <p:cNvSpPr/>
              <p:nvPr/>
            </p:nvSpPr>
            <p:spPr>
              <a:xfrm rot="4509265" flipH="1">
                <a:off x="1297572" y="3290422"/>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9"/>
            <p:cNvGrpSpPr/>
            <p:nvPr/>
          </p:nvGrpSpPr>
          <p:grpSpPr>
            <a:xfrm rot="20842491">
              <a:off x="1059470" y="1995987"/>
              <a:ext cx="1697432" cy="1515220"/>
              <a:chOff x="355828" y="2530891"/>
              <a:chExt cx="1697432" cy="1515220"/>
            </a:xfrm>
          </p:grpSpPr>
          <p:sp>
            <p:nvSpPr>
              <p:cNvPr id="167" name="Round Diagonal Corner Rectangle 54"/>
              <p:cNvSpPr/>
              <p:nvPr/>
            </p:nvSpPr>
            <p:spPr>
              <a:xfrm rot="10800000">
                <a:off x="355828" y="2530891"/>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55"/>
              <p:cNvSpPr/>
              <p:nvPr/>
            </p:nvSpPr>
            <p:spPr>
              <a:xfrm rot="4509265" flipH="1">
                <a:off x="1297572" y="3290422"/>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2"/>
            <p:cNvGrpSpPr/>
            <p:nvPr/>
          </p:nvGrpSpPr>
          <p:grpSpPr>
            <a:xfrm rot="20133163">
              <a:off x="1034514" y="3049273"/>
              <a:ext cx="1697432" cy="1515220"/>
              <a:chOff x="355828" y="2530891"/>
              <a:chExt cx="1697432" cy="1515220"/>
            </a:xfrm>
          </p:grpSpPr>
          <p:sp>
            <p:nvSpPr>
              <p:cNvPr id="165" name="Round Diagonal Corner Rectangle 52"/>
              <p:cNvSpPr/>
              <p:nvPr/>
            </p:nvSpPr>
            <p:spPr>
              <a:xfrm rot="10800000">
                <a:off x="355828" y="2530891"/>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53"/>
              <p:cNvSpPr/>
              <p:nvPr/>
            </p:nvSpPr>
            <p:spPr>
              <a:xfrm rot="4509265" flipH="1">
                <a:off x="1297572" y="3290422"/>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
            <p:cNvGrpSpPr/>
            <p:nvPr/>
          </p:nvGrpSpPr>
          <p:grpSpPr>
            <a:xfrm rot="17835365">
              <a:off x="1661261" y="4001433"/>
              <a:ext cx="1697432" cy="1515220"/>
              <a:chOff x="355828" y="2530891"/>
              <a:chExt cx="1697432" cy="1515220"/>
            </a:xfrm>
          </p:grpSpPr>
          <p:sp>
            <p:nvSpPr>
              <p:cNvPr id="163" name="Round Diagonal Corner Rectangle 50"/>
              <p:cNvSpPr/>
              <p:nvPr/>
            </p:nvSpPr>
            <p:spPr>
              <a:xfrm rot="10800000">
                <a:off x="355828" y="2530891"/>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51"/>
              <p:cNvSpPr/>
              <p:nvPr/>
            </p:nvSpPr>
            <p:spPr>
              <a:xfrm rot="4509265" flipH="1">
                <a:off x="1297572" y="3290422"/>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8"/>
            <p:cNvGrpSpPr/>
            <p:nvPr/>
          </p:nvGrpSpPr>
          <p:grpSpPr>
            <a:xfrm rot="17659691">
              <a:off x="2629658" y="4595047"/>
              <a:ext cx="1697432" cy="1515220"/>
              <a:chOff x="355828" y="2530891"/>
              <a:chExt cx="1697432" cy="1515220"/>
            </a:xfrm>
          </p:grpSpPr>
          <p:sp>
            <p:nvSpPr>
              <p:cNvPr id="161" name="Round Diagonal Corner Rectangle 48"/>
              <p:cNvSpPr/>
              <p:nvPr/>
            </p:nvSpPr>
            <p:spPr>
              <a:xfrm rot="10800000">
                <a:off x="355828" y="2530891"/>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49"/>
              <p:cNvSpPr/>
              <p:nvPr/>
            </p:nvSpPr>
            <p:spPr>
              <a:xfrm rot="4509265" flipH="1">
                <a:off x="1297572" y="3290422"/>
                <a:ext cx="673398" cy="837979"/>
              </a:xfrm>
              <a:prstGeom prst="round2DiagRect">
                <a:avLst>
                  <a:gd name="adj1" fmla="val 0"/>
                  <a:gd name="adj2" fmla="val 500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Freeform 47"/>
            <p:cNvSpPr/>
            <p:nvPr/>
          </p:nvSpPr>
          <p:spPr>
            <a:xfrm>
              <a:off x="1770060" y="1049311"/>
              <a:ext cx="2837980" cy="4813055"/>
            </a:xfrm>
            <a:custGeom>
              <a:avLst/>
              <a:gdLst>
                <a:gd name="connsiteX0" fmla="*/ 1227973 w 2837980"/>
                <a:gd name="connsiteY0" fmla="*/ 0 h 4813055"/>
                <a:gd name="connsiteX1" fmla="*/ 1212983 w 2837980"/>
                <a:gd name="connsiteY1" fmla="*/ 44971 h 4813055"/>
                <a:gd name="connsiteX2" fmla="*/ 1153022 w 2837980"/>
                <a:gd name="connsiteY2" fmla="*/ 104932 h 4813055"/>
                <a:gd name="connsiteX3" fmla="*/ 1078071 w 2837980"/>
                <a:gd name="connsiteY3" fmla="*/ 209863 h 4813055"/>
                <a:gd name="connsiteX4" fmla="*/ 1048091 w 2837980"/>
                <a:gd name="connsiteY4" fmla="*/ 254833 h 4813055"/>
                <a:gd name="connsiteX5" fmla="*/ 958150 w 2837980"/>
                <a:gd name="connsiteY5" fmla="*/ 374755 h 4813055"/>
                <a:gd name="connsiteX6" fmla="*/ 943160 w 2837980"/>
                <a:gd name="connsiteY6" fmla="*/ 419725 h 4813055"/>
                <a:gd name="connsiteX7" fmla="*/ 883199 w 2837980"/>
                <a:gd name="connsiteY7" fmla="*/ 479686 h 4813055"/>
                <a:gd name="connsiteX8" fmla="*/ 823238 w 2837980"/>
                <a:gd name="connsiteY8" fmla="*/ 539646 h 4813055"/>
                <a:gd name="connsiteX9" fmla="*/ 748288 w 2837980"/>
                <a:gd name="connsiteY9" fmla="*/ 614597 h 4813055"/>
                <a:gd name="connsiteX10" fmla="*/ 718307 w 2837980"/>
                <a:gd name="connsiteY10" fmla="*/ 644578 h 4813055"/>
                <a:gd name="connsiteX11" fmla="*/ 673337 w 2837980"/>
                <a:gd name="connsiteY11" fmla="*/ 674558 h 4813055"/>
                <a:gd name="connsiteX12" fmla="*/ 658347 w 2837980"/>
                <a:gd name="connsiteY12" fmla="*/ 719528 h 4813055"/>
                <a:gd name="connsiteX13" fmla="*/ 583396 w 2837980"/>
                <a:gd name="connsiteY13" fmla="*/ 779489 h 4813055"/>
                <a:gd name="connsiteX14" fmla="*/ 523435 w 2837980"/>
                <a:gd name="connsiteY14" fmla="*/ 839450 h 4813055"/>
                <a:gd name="connsiteX15" fmla="*/ 493455 w 2837980"/>
                <a:gd name="connsiteY15" fmla="*/ 884420 h 4813055"/>
                <a:gd name="connsiteX16" fmla="*/ 433494 w 2837980"/>
                <a:gd name="connsiteY16" fmla="*/ 944381 h 4813055"/>
                <a:gd name="connsiteX17" fmla="*/ 373533 w 2837980"/>
                <a:gd name="connsiteY17" fmla="*/ 1019332 h 4813055"/>
                <a:gd name="connsiteX18" fmla="*/ 343553 w 2837980"/>
                <a:gd name="connsiteY18" fmla="*/ 1064302 h 4813055"/>
                <a:gd name="connsiteX19" fmla="*/ 268602 w 2837980"/>
                <a:gd name="connsiteY19" fmla="*/ 1169233 h 4813055"/>
                <a:gd name="connsiteX20" fmla="*/ 208642 w 2837980"/>
                <a:gd name="connsiteY20" fmla="*/ 1289155 h 4813055"/>
                <a:gd name="connsiteX21" fmla="*/ 178661 w 2837980"/>
                <a:gd name="connsiteY21" fmla="*/ 1379096 h 4813055"/>
                <a:gd name="connsiteX22" fmla="*/ 163671 w 2837980"/>
                <a:gd name="connsiteY22" fmla="*/ 1424066 h 4813055"/>
                <a:gd name="connsiteX23" fmla="*/ 148681 w 2837980"/>
                <a:gd name="connsiteY23" fmla="*/ 1484027 h 4813055"/>
                <a:gd name="connsiteX24" fmla="*/ 118701 w 2837980"/>
                <a:gd name="connsiteY24" fmla="*/ 1528997 h 4813055"/>
                <a:gd name="connsiteX25" fmla="*/ 103710 w 2837980"/>
                <a:gd name="connsiteY25" fmla="*/ 1573968 h 4813055"/>
                <a:gd name="connsiteX26" fmla="*/ 88720 w 2837980"/>
                <a:gd name="connsiteY26" fmla="*/ 1663909 h 4813055"/>
                <a:gd name="connsiteX27" fmla="*/ 73730 w 2837980"/>
                <a:gd name="connsiteY27" fmla="*/ 1708879 h 4813055"/>
                <a:gd name="connsiteX28" fmla="*/ 43750 w 2837980"/>
                <a:gd name="connsiteY28" fmla="*/ 2053653 h 4813055"/>
                <a:gd name="connsiteX29" fmla="*/ 28760 w 2837980"/>
                <a:gd name="connsiteY29" fmla="*/ 2098623 h 4813055"/>
                <a:gd name="connsiteX30" fmla="*/ 28760 w 2837980"/>
                <a:gd name="connsiteY30" fmla="*/ 3043004 h 4813055"/>
                <a:gd name="connsiteX31" fmla="*/ 58740 w 2837980"/>
                <a:gd name="connsiteY31" fmla="*/ 3132945 h 4813055"/>
                <a:gd name="connsiteX32" fmla="*/ 118701 w 2837980"/>
                <a:gd name="connsiteY32" fmla="*/ 3207896 h 4813055"/>
                <a:gd name="connsiteX33" fmla="*/ 148681 w 2837980"/>
                <a:gd name="connsiteY33" fmla="*/ 3252866 h 4813055"/>
                <a:gd name="connsiteX34" fmla="*/ 208642 w 2837980"/>
                <a:gd name="connsiteY34" fmla="*/ 3342807 h 4813055"/>
                <a:gd name="connsiteX35" fmla="*/ 223632 w 2837980"/>
                <a:gd name="connsiteY35" fmla="*/ 3387778 h 4813055"/>
                <a:gd name="connsiteX36" fmla="*/ 298583 w 2837980"/>
                <a:gd name="connsiteY36" fmla="*/ 3477719 h 4813055"/>
                <a:gd name="connsiteX37" fmla="*/ 343553 w 2837980"/>
                <a:gd name="connsiteY37" fmla="*/ 3507699 h 4813055"/>
                <a:gd name="connsiteX38" fmla="*/ 373533 w 2837980"/>
                <a:gd name="connsiteY38" fmla="*/ 3552669 h 4813055"/>
                <a:gd name="connsiteX39" fmla="*/ 433494 w 2837980"/>
                <a:gd name="connsiteY39" fmla="*/ 3657600 h 4813055"/>
                <a:gd name="connsiteX40" fmla="*/ 553415 w 2837980"/>
                <a:gd name="connsiteY40" fmla="*/ 3747541 h 4813055"/>
                <a:gd name="connsiteX41" fmla="*/ 628366 w 2837980"/>
                <a:gd name="connsiteY41" fmla="*/ 3807502 h 4813055"/>
                <a:gd name="connsiteX42" fmla="*/ 673337 w 2837980"/>
                <a:gd name="connsiteY42" fmla="*/ 3822492 h 4813055"/>
                <a:gd name="connsiteX43" fmla="*/ 793258 w 2837980"/>
                <a:gd name="connsiteY43" fmla="*/ 3912433 h 4813055"/>
                <a:gd name="connsiteX44" fmla="*/ 928170 w 2837980"/>
                <a:gd name="connsiteY44" fmla="*/ 3972394 h 4813055"/>
                <a:gd name="connsiteX45" fmla="*/ 1048091 w 2837980"/>
                <a:gd name="connsiteY45" fmla="*/ 4017364 h 4813055"/>
                <a:gd name="connsiteX46" fmla="*/ 1093061 w 2837980"/>
                <a:gd name="connsiteY46" fmla="*/ 4047345 h 4813055"/>
                <a:gd name="connsiteX47" fmla="*/ 1197992 w 2837980"/>
                <a:gd name="connsiteY47" fmla="*/ 4092315 h 4813055"/>
                <a:gd name="connsiteX48" fmla="*/ 1227973 w 2837980"/>
                <a:gd name="connsiteY48" fmla="*/ 4122296 h 4813055"/>
                <a:gd name="connsiteX49" fmla="*/ 1317914 w 2837980"/>
                <a:gd name="connsiteY49" fmla="*/ 4182256 h 4813055"/>
                <a:gd name="connsiteX50" fmla="*/ 1362884 w 2837980"/>
                <a:gd name="connsiteY50" fmla="*/ 4212237 h 4813055"/>
                <a:gd name="connsiteX51" fmla="*/ 1407855 w 2837980"/>
                <a:gd name="connsiteY51" fmla="*/ 4227227 h 4813055"/>
                <a:gd name="connsiteX52" fmla="*/ 1527776 w 2837980"/>
                <a:gd name="connsiteY52" fmla="*/ 4287187 h 4813055"/>
                <a:gd name="connsiteX53" fmla="*/ 1587737 w 2837980"/>
                <a:gd name="connsiteY53" fmla="*/ 4347148 h 4813055"/>
                <a:gd name="connsiteX54" fmla="*/ 1617717 w 2837980"/>
                <a:gd name="connsiteY54" fmla="*/ 4392119 h 4813055"/>
                <a:gd name="connsiteX55" fmla="*/ 1677678 w 2837980"/>
                <a:gd name="connsiteY55" fmla="*/ 4407109 h 4813055"/>
                <a:gd name="connsiteX56" fmla="*/ 1767619 w 2837980"/>
                <a:gd name="connsiteY56" fmla="*/ 4437089 h 4813055"/>
                <a:gd name="connsiteX57" fmla="*/ 1902530 w 2837980"/>
                <a:gd name="connsiteY57" fmla="*/ 4482059 h 4813055"/>
                <a:gd name="connsiteX58" fmla="*/ 1947501 w 2837980"/>
                <a:gd name="connsiteY58" fmla="*/ 4497050 h 4813055"/>
                <a:gd name="connsiteX59" fmla="*/ 2037442 w 2837980"/>
                <a:gd name="connsiteY59" fmla="*/ 4542020 h 4813055"/>
                <a:gd name="connsiteX60" fmla="*/ 2112392 w 2837980"/>
                <a:gd name="connsiteY60" fmla="*/ 4601981 h 4813055"/>
                <a:gd name="connsiteX61" fmla="*/ 2142373 w 2837980"/>
                <a:gd name="connsiteY61" fmla="*/ 4631961 h 4813055"/>
                <a:gd name="connsiteX62" fmla="*/ 2217324 w 2837980"/>
                <a:gd name="connsiteY62" fmla="*/ 4646951 h 4813055"/>
                <a:gd name="connsiteX63" fmla="*/ 2262294 w 2837980"/>
                <a:gd name="connsiteY63" fmla="*/ 4661941 h 4813055"/>
                <a:gd name="connsiteX64" fmla="*/ 2352235 w 2837980"/>
                <a:gd name="connsiteY64" fmla="*/ 4706912 h 4813055"/>
                <a:gd name="connsiteX65" fmla="*/ 2487147 w 2837980"/>
                <a:gd name="connsiteY65" fmla="*/ 4766873 h 4813055"/>
                <a:gd name="connsiteX66" fmla="*/ 2667029 w 2837980"/>
                <a:gd name="connsiteY66" fmla="*/ 4781863 h 4813055"/>
                <a:gd name="connsiteX67" fmla="*/ 2756970 w 2837980"/>
                <a:gd name="connsiteY67" fmla="*/ 4796853 h 4813055"/>
                <a:gd name="connsiteX68" fmla="*/ 2831920 w 2837980"/>
                <a:gd name="connsiteY68" fmla="*/ 4811843 h 481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837980" h="4813055">
                  <a:moveTo>
                    <a:pt x="1227973" y="0"/>
                  </a:moveTo>
                  <a:cubicBezTo>
                    <a:pt x="1222976" y="14990"/>
                    <a:pt x="1222167" y="32113"/>
                    <a:pt x="1212983" y="44971"/>
                  </a:cubicBezTo>
                  <a:cubicBezTo>
                    <a:pt x="1196554" y="67972"/>
                    <a:pt x="1153022" y="104932"/>
                    <a:pt x="1153022" y="104932"/>
                  </a:cubicBezTo>
                  <a:cubicBezTo>
                    <a:pt x="1115839" y="216482"/>
                    <a:pt x="1172916" y="67595"/>
                    <a:pt x="1078071" y="209863"/>
                  </a:cubicBezTo>
                  <a:cubicBezTo>
                    <a:pt x="1068078" y="224853"/>
                    <a:pt x="1059345" y="240765"/>
                    <a:pt x="1048091" y="254833"/>
                  </a:cubicBezTo>
                  <a:cubicBezTo>
                    <a:pt x="1007504" y="305567"/>
                    <a:pt x="988035" y="285101"/>
                    <a:pt x="958150" y="374755"/>
                  </a:cubicBezTo>
                  <a:cubicBezTo>
                    <a:pt x="953153" y="389745"/>
                    <a:pt x="952344" y="406867"/>
                    <a:pt x="943160" y="419725"/>
                  </a:cubicBezTo>
                  <a:cubicBezTo>
                    <a:pt x="926731" y="442726"/>
                    <a:pt x="883199" y="479686"/>
                    <a:pt x="883199" y="479686"/>
                  </a:cubicBezTo>
                  <a:cubicBezTo>
                    <a:pt x="852108" y="572958"/>
                    <a:pt x="894303" y="486347"/>
                    <a:pt x="823238" y="539646"/>
                  </a:cubicBezTo>
                  <a:cubicBezTo>
                    <a:pt x="794972" y="560845"/>
                    <a:pt x="773271" y="589613"/>
                    <a:pt x="748288" y="614597"/>
                  </a:cubicBezTo>
                  <a:cubicBezTo>
                    <a:pt x="738294" y="624591"/>
                    <a:pt x="730067" y="636738"/>
                    <a:pt x="718307" y="644578"/>
                  </a:cubicBezTo>
                  <a:lnTo>
                    <a:pt x="673337" y="674558"/>
                  </a:lnTo>
                  <a:cubicBezTo>
                    <a:pt x="668340" y="689548"/>
                    <a:pt x="666477" y="705979"/>
                    <a:pt x="658347" y="719528"/>
                  </a:cubicBezTo>
                  <a:cubicBezTo>
                    <a:pt x="640336" y="749546"/>
                    <a:pt x="608628" y="757861"/>
                    <a:pt x="583396" y="779489"/>
                  </a:cubicBezTo>
                  <a:cubicBezTo>
                    <a:pt x="561935" y="797884"/>
                    <a:pt x="539114" y="815931"/>
                    <a:pt x="523435" y="839450"/>
                  </a:cubicBezTo>
                  <a:cubicBezTo>
                    <a:pt x="513442" y="854440"/>
                    <a:pt x="505179" y="870741"/>
                    <a:pt x="493455" y="884420"/>
                  </a:cubicBezTo>
                  <a:cubicBezTo>
                    <a:pt x="475060" y="905881"/>
                    <a:pt x="449173" y="920862"/>
                    <a:pt x="433494" y="944381"/>
                  </a:cubicBezTo>
                  <a:cubicBezTo>
                    <a:pt x="341220" y="1082791"/>
                    <a:pt x="458972" y="912534"/>
                    <a:pt x="373533" y="1019332"/>
                  </a:cubicBezTo>
                  <a:cubicBezTo>
                    <a:pt x="362279" y="1033400"/>
                    <a:pt x="354024" y="1049642"/>
                    <a:pt x="343553" y="1064302"/>
                  </a:cubicBezTo>
                  <a:cubicBezTo>
                    <a:pt x="250569" y="1194481"/>
                    <a:pt x="339271" y="1063234"/>
                    <a:pt x="268602" y="1169233"/>
                  </a:cubicBezTo>
                  <a:cubicBezTo>
                    <a:pt x="234153" y="1272582"/>
                    <a:pt x="260968" y="1236828"/>
                    <a:pt x="208642" y="1289155"/>
                  </a:cubicBezTo>
                  <a:lnTo>
                    <a:pt x="178661" y="1379096"/>
                  </a:lnTo>
                  <a:cubicBezTo>
                    <a:pt x="173664" y="1394086"/>
                    <a:pt x="167503" y="1408737"/>
                    <a:pt x="163671" y="1424066"/>
                  </a:cubicBezTo>
                  <a:cubicBezTo>
                    <a:pt x="158674" y="1444053"/>
                    <a:pt x="156797" y="1465091"/>
                    <a:pt x="148681" y="1484027"/>
                  </a:cubicBezTo>
                  <a:cubicBezTo>
                    <a:pt x="141584" y="1500586"/>
                    <a:pt x="126758" y="1512883"/>
                    <a:pt x="118701" y="1528997"/>
                  </a:cubicBezTo>
                  <a:cubicBezTo>
                    <a:pt x="111634" y="1543130"/>
                    <a:pt x="108707" y="1558978"/>
                    <a:pt x="103710" y="1573968"/>
                  </a:cubicBezTo>
                  <a:cubicBezTo>
                    <a:pt x="98713" y="1603948"/>
                    <a:pt x="95313" y="1634239"/>
                    <a:pt x="88720" y="1663909"/>
                  </a:cubicBezTo>
                  <a:cubicBezTo>
                    <a:pt x="85292" y="1679334"/>
                    <a:pt x="75475" y="1693175"/>
                    <a:pt x="73730" y="1708879"/>
                  </a:cubicBezTo>
                  <a:cubicBezTo>
                    <a:pt x="58144" y="1849155"/>
                    <a:pt x="66940" y="1926109"/>
                    <a:pt x="43750" y="2053653"/>
                  </a:cubicBezTo>
                  <a:cubicBezTo>
                    <a:pt x="40923" y="2069199"/>
                    <a:pt x="33757" y="2083633"/>
                    <a:pt x="28760" y="2098623"/>
                  </a:cubicBezTo>
                  <a:cubicBezTo>
                    <a:pt x="18783" y="2437844"/>
                    <a:pt x="0" y="2707467"/>
                    <a:pt x="28760" y="3043004"/>
                  </a:cubicBezTo>
                  <a:cubicBezTo>
                    <a:pt x="31459" y="3074491"/>
                    <a:pt x="41210" y="3106651"/>
                    <a:pt x="58740" y="3132945"/>
                  </a:cubicBezTo>
                  <a:cubicBezTo>
                    <a:pt x="151014" y="3271355"/>
                    <a:pt x="33262" y="3101098"/>
                    <a:pt x="118701" y="3207896"/>
                  </a:cubicBezTo>
                  <a:cubicBezTo>
                    <a:pt x="129955" y="3221964"/>
                    <a:pt x="138688" y="3237876"/>
                    <a:pt x="148681" y="3252866"/>
                  </a:cubicBezTo>
                  <a:cubicBezTo>
                    <a:pt x="184324" y="3359796"/>
                    <a:pt x="133783" y="3230520"/>
                    <a:pt x="208642" y="3342807"/>
                  </a:cubicBezTo>
                  <a:cubicBezTo>
                    <a:pt x="217407" y="3355954"/>
                    <a:pt x="215792" y="3374059"/>
                    <a:pt x="223632" y="3387778"/>
                  </a:cubicBezTo>
                  <a:cubicBezTo>
                    <a:pt x="235907" y="3409260"/>
                    <a:pt x="274229" y="3458236"/>
                    <a:pt x="298583" y="3477719"/>
                  </a:cubicBezTo>
                  <a:cubicBezTo>
                    <a:pt x="312651" y="3488973"/>
                    <a:pt x="328563" y="3497706"/>
                    <a:pt x="343553" y="3507699"/>
                  </a:cubicBezTo>
                  <a:cubicBezTo>
                    <a:pt x="353546" y="3522689"/>
                    <a:pt x="364595" y="3537027"/>
                    <a:pt x="373533" y="3552669"/>
                  </a:cubicBezTo>
                  <a:cubicBezTo>
                    <a:pt x="404309" y="3606527"/>
                    <a:pt x="396973" y="3611948"/>
                    <a:pt x="433494" y="3657600"/>
                  </a:cubicBezTo>
                  <a:cubicBezTo>
                    <a:pt x="486686" y="3724091"/>
                    <a:pt x="457490" y="3651616"/>
                    <a:pt x="553415" y="3747541"/>
                  </a:cubicBezTo>
                  <a:cubicBezTo>
                    <a:pt x="581300" y="3775426"/>
                    <a:pt x="590547" y="3788593"/>
                    <a:pt x="628366" y="3807502"/>
                  </a:cubicBezTo>
                  <a:cubicBezTo>
                    <a:pt x="642499" y="3814568"/>
                    <a:pt x="658347" y="3817495"/>
                    <a:pt x="673337" y="3822492"/>
                  </a:cubicBezTo>
                  <a:cubicBezTo>
                    <a:pt x="759461" y="3908616"/>
                    <a:pt x="714769" y="3886270"/>
                    <a:pt x="793258" y="3912433"/>
                  </a:cubicBezTo>
                  <a:cubicBezTo>
                    <a:pt x="879779" y="3970114"/>
                    <a:pt x="794378" y="3918877"/>
                    <a:pt x="928170" y="3972394"/>
                  </a:cubicBezTo>
                  <a:cubicBezTo>
                    <a:pt x="1017791" y="4008242"/>
                    <a:pt x="977593" y="3993865"/>
                    <a:pt x="1048091" y="4017364"/>
                  </a:cubicBezTo>
                  <a:cubicBezTo>
                    <a:pt x="1063081" y="4027358"/>
                    <a:pt x="1076947" y="4039288"/>
                    <a:pt x="1093061" y="4047345"/>
                  </a:cubicBezTo>
                  <a:cubicBezTo>
                    <a:pt x="1173013" y="4087321"/>
                    <a:pt x="1104409" y="4029926"/>
                    <a:pt x="1197992" y="4092315"/>
                  </a:cubicBezTo>
                  <a:cubicBezTo>
                    <a:pt x="1209751" y="4100155"/>
                    <a:pt x="1216666" y="4113816"/>
                    <a:pt x="1227973" y="4122296"/>
                  </a:cubicBezTo>
                  <a:cubicBezTo>
                    <a:pt x="1256798" y="4143915"/>
                    <a:pt x="1287934" y="4162269"/>
                    <a:pt x="1317914" y="4182256"/>
                  </a:cubicBezTo>
                  <a:cubicBezTo>
                    <a:pt x="1332904" y="4192249"/>
                    <a:pt x="1345793" y="4206540"/>
                    <a:pt x="1362884" y="4212237"/>
                  </a:cubicBezTo>
                  <a:cubicBezTo>
                    <a:pt x="1377874" y="4217234"/>
                    <a:pt x="1393722" y="4220161"/>
                    <a:pt x="1407855" y="4227227"/>
                  </a:cubicBezTo>
                  <a:cubicBezTo>
                    <a:pt x="1549458" y="4298027"/>
                    <a:pt x="1426367" y="4253384"/>
                    <a:pt x="1527776" y="4287187"/>
                  </a:cubicBezTo>
                  <a:cubicBezTo>
                    <a:pt x="1547763" y="4307174"/>
                    <a:pt x="1572058" y="4323629"/>
                    <a:pt x="1587737" y="4347148"/>
                  </a:cubicBezTo>
                  <a:cubicBezTo>
                    <a:pt x="1597730" y="4362138"/>
                    <a:pt x="1602727" y="4382125"/>
                    <a:pt x="1617717" y="4392119"/>
                  </a:cubicBezTo>
                  <a:cubicBezTo>
                    <a:pt x="1634859" y="4403547"/>
                    <a:pt x="1657945" y="4401189"/>
                    <a:pt x="1677678" y="4407109"/>
                  </a:cubicBezTo>
                  <a:cubicBezTo>
                    <a:pt x="1707947" y="4416190"/>
                    <a:pt x="1737639" y="4427096"/>
                    <a:pt x="1767619" y="4437089"/>
                  </a:cubicBezTo>
                  <a:lnTo>
                    <a:pt x="1902530" y="4482059"/>
                  </a:lnTo>
                  <a:cubicBezTo>
                    <a:pt x="1917520" y="4487056"/>
                    <a:pt x="1934354" y="4488285"/>
                    <a:pt x="1947501" y="4497050"/>
                  </a:cubicBezTo>
                  <a:cubicBezTo>
                    <a:pt x="2005618" y="4535795"/>
                    <a:pt x="1975380" y="4521333"/>
                    <a:pt x="2037442" y="4542020"/>
                  </a:cubicBezTo>
                  <a:cubicBezTo>
                    <a:pt x="2097152" y="4631586"/>
                    <a:pt x="2031943" y="4553712"/>
                    <a:pt x="2112392" y="4601981"/>
                  </a:cubicBezTo>
                  <a:cubicBezTo>
                    <a:pt x="2124511" y="4609252"/>
                    <a:pt x="2129383" y="4626394"/>
                    <a:pt x="2142373" y="4631961"/>
                  </a:cubicBezTo>
                  <a:cubicBezTo>
                    <a:pt x="2165791" y="4641997"/>
                    <a:pt x="2192606" y="4640772"/>
                    <a:pt x="2217324" y="4646951"/>
                  </a:cubicBezTo>
                  <a:cubicBezTo>
                    <a:pt x="2232653" y="4650783"/>
                    <a:pt x="2247304" y="4656944"/>
                    <a:pt x="2262294" y="4661941"/>
                  </a:cubicBezTo>
                  <a:cubicBezTo>
                    <a:pt x="2391167" y="4747857"/>
                    <a:pt x="2228119" y="4644854"/>
                    <a:pt x="2352235" y="4706912"/>
                  </a:cubicBezTo>
                  <a:cubicBezTo>
                    <a:pt x="2415393" y="4738491"/>
                    <a:pt x="2394336" y="4759139"/>
                    <a:pt x="2487147" y="4766873"/>
                  </a:cubicBezTo>
                  <a:cubicBezTo>
                    <a:pt x="2547108" y="4771870"/>
                    <a:pt x="2607228" y="4775219"/>
                    <a:pt x="2667029" y="4781863"/>
                  </a:cubicBezTo>
                  <a:cubicBezTo>
                    <a:pt x="2697237" y="4785219"/>
                    <a:pt x="2727166" y="4790892"/>
                    <a:pt x="2756970" y="4796853"/>
                  </a:cubicBezTo>
                  <a:cubicBezTo>
                    <a:pt x="2837980" y="4813055"/>
                    <a:pt x="2792399" y="4811843"/>
                    <a:pt x="2831920" y="4811843"/>
                  </a:cubicBezTo>
                </a:path>
              </a:pathLst>
            </a:cu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228601"/>
            <a:ext cx="8686800" cy="707886"/>
          </a:xfrm>
          <a:prstGeom prst="rect">
            <a:avLst/>
          </a:prstGeom>
          <a:noFill/>
        </p:spPr>
        <p:txBody>
          <a:bodyPr wrap="square" rtlCol="0">
            <a:spAutoFit/>
          </a:bodyPr>
          <a:lstStyle/>
          <a:p>
            <a:pPr algn="ctr"/>
            <a:r>
              <a:rPr lang="en-US" sz="4000" dirty="0">
                <a:solidFill>
                  <a:schemeClr val="bg1"/>
                </a:solidFill>
                <a:latin typeface="Rockwell Extra Bold" panose="02060903040505020403" pitchFamily="18" charset="0"/>
              </a:rPr>
              <a:t>Paul Was Called an Apostle</a:t>
            </a:r>
          </a:p>
        </p:txBody>
      </p:sp>
      <p:sp>
        <p:nvSpPr>
          <p:cNvPr id="7" name="TextBox 6"/>
          <p:cNvSpPr txBox="1"/>
          <p:nvPr/>
        </p:nvSpPr>
        <p:spPr>
          <a:xfrm>
            <a:off x="5602941" y="2156012"/>
            <a:ext cx="5029200" cy="2062103"/>
          </a:xfrm>
          <a:prstGeom prst="rect">
            <a:avLst/>
          </a:prstGeom>
          <a:noFill/>
        </p:spPr>
        <p:txBody>
          <a:bodyPr wrap="square" rtlCol="0">
            <a:spAutoFit/>
          </a:bodyPr>
          <a:lstStyle/>
          <a:p>
            <a:r>
              <a:rPr lang="en-US" sz="3200" dirty="0">
                <a:solidFill>
                  <a:schemeClr val="bg1"/>
                </a:solidFill>
              </a:rPr>
              <a:t>“Whereunto I am appointed a preacher, and an apostle, and a teacher of the Gentiles.”</a:t>
            </a:r>
          </a:p>
        </p:txBody>
      </p:sp>
      <p:sp>
        <p:nvSpPr>
          <p:cNvPr id="8" name="TextBox 7"/>
          <p:cNvSpPr txBox="1"/>
          <p:nvPr/>
        </p:nvSpPr>
        <p:spPr>
          <a:xfrm>
            <a:off x="152401" y="6378713"/>
            <a:ext cx="3657600" cy="400110"/>
          </a:xfrm>
          <a:prstGeom prst="rect">
            <a:avLst/>
          </a:prstGeom>
          <a:noFill/>
        </p:spPr>
        <p:txBody>
          <a:bodyPr wrap="square" rtlCol="0">
            <a:spAutoFit/>
          </a:bodyPr>
          <a:lstStyle/>
          <a:p>
            <a:r>
              <a:rPr lang="en-US" sz="2000" dirty="0">
                <a:solidFill>
                  <a:schemeClr val="bg1"/>
                </a:solidFill>
              </a:rPr>
              <a:t>2 Timothy 1:11</a:t>
            </a:r>
          </a:p>
        </p:txBody>
      </p:sp>
      <p:pic>
        <p:nvPicPr>
          <p:cNvPr id="3" name="Picture 2">
            <a:extLst>
              <a:ext uri="{FF2B5EF4-FFF2-40B4-BE49-F238E27FC236}">
                <a16:creationId xmlns:a16="http://schemas.microsoft.com/office/drawing/2014/main" id="{EB0D9DA4-48CB-4ADB-83A5-8EA660D76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321" y="1208157"/>
            <a:ext cx="3749244" cy="4697848"/>
          </a:xfrm>
          <a:prstGeom prst="rect">
            <a:avLst/>
          </a:prstGeom>
        </p:spPr>
      </p:pic>
    </p:spTree>
    <p:extLst>
      <p:ext uri="{BB962C8B-B14F-4D97-AF65-F5344CB8AC3E}">
        <p14:creationId xmlns:p14="http://schemas.microsoft.com/office/powerpoint/2010/main" val="247306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8"/>
          <p:cNvGrpSpPr/>
          <p:nvPr/>
        </p:nvGrpSpPr>
        <p:grpSpPr>
          <a:xfrm>
            <a:off x="860755" y="234126"/>
            <a:ext cx="10672979" cy="6529745"/>
            <a:chOff x="965200" y="2286000"/>
            <a:chExt cx="7302500" cy="2743200"/>
          </a:xfrm>
        </p:grpSpPr>
        <p:sp>
          <p:nvSpPr>
            <p:cNvPr id="15" name="Rectangle 14"/>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a:endCxn id="1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008307" y="267246"/>
            <a:ext cx="10386625" cy="646331"/>
          </a:xfrm>
          <a:prstGeom prst="rect">
            <a:avLst/>
          </a:prstGeom>
          <a:solidFill>
            <a:srgbClr val="0070C0"/>
          </a:solidFill>
        </p:spPr>
        <p:txBody>
          <a:bodyPr wrap="square">
            <a:spAutoFit/>
          </a:bodyPr>
          <a:lstStyle/>
          <a:p>
            <a:pPr algn="ctr"/>
            <a:r>
              <a:rPr lang="en-US" dirty="0">
                <a:solidFill>
                  <a:schemeClr val="bg1"/>
                </a:solidFill>
                <a:effectLst>
                  <a:glow rad="139700">
                    <a:schemeClr val="accent2">
                      <a:satMod val="175000"/>
                      <a:alpha val="40000"/>
                    </a:schemeClr>
                  </a:glow>
                </a:effectLst>
                <a:latin typeface="Calibri" panose="020F0502020204030204" pitchFamily="34" charset="0"/>
              </a:rPr>
              <a:t>Paul used the metaphors of a soldier, an athlete, and a husbandman (or farmer) to teach Timothy how to remain strong in the faith despite hardship.</a:t>
            </a:r>
            <a:endParaRPr lang="en-US" dirty="0">
              <a:solidFill>
                <a:schemeClr val="bg1"/>
              </a:solidFill>
              <a:effectLst>
                <a:glow rad="139700">
                  <a:schemeClr val="accent2">
                    <a:satMod val="175000"/>
                    <a:alpha val="40000"/>
                  </a:schemeClr>
                </a:glow>
              </a:effectLst>
            </a:endParaRPr>
          </a:p>
        </p:txBody>
      </p:sp>
      <p:grpSp>
        <p:nvGrpSpPr>
          <p:cNvPr id="4" name="Group 3"/>
          <p:cNvGrpSpPr/>
          <p:nvPr/>
        </p:nvGrpSpPr>
        <p:grpSpPr>
          <a:xfrm>
            <a:off x="1088064" y="1629935"/>
            <a:ext cx="3326839" cy="4736929"/>
            <a:chOff x="1088064" y="1629935"/>
            <a:chExt cx="3326839" cy="4736929"/>
          </a:xfrm>
        </p:grpSpPr>
        <p:grpSp>
          <p:nvGrpSpPr>
            <p:cNvPr id="40" name="Group 39"/>
            <p:cNvGrpSpPr/>
            <p:nvPr/>
          </p:nvGrpSpPr>
          <p:grpSpPr>
            <a:xfrm>
              <a:off x="1808921" y="1629935"/>
              <a:ext cx="1202793" cy="3271475"/>
              <a:chOff x="6722008" y="3261010"/>
              <a:chExt cx="1202793" cy="3271475"/>
            </a:xfrm>
            <a:solidFill>
              <a:srgbClr val="00B050"/>
            </a:solidFill>
          </p:grpSpPr>
          <p:grpSp>
            <p:nvGrpSpPr>
              <p:cNvPr id="41" name="Group 40"/>
              <p:cNvGrpSpPr/>
              <p:nvPr/>
            </p:nvGrpSpPr>
            <p:grpSpPr>
              <a:xfrm>
                <a:off x="6990032" y="3427586"/>
                <a:ext cx="918741" cy="3104899"/>
                <a:chOff x="1597580" y="3692448"/>
                <a:chExt cx="918741" cy="3104899"/>
              </a:xfrm>
              <a:grpFill/>
            </p:grpSpPr>
            <p:sp>
              <p:nvSpPr>
                <p:cNvPr id="45" name="Rounded Rectangle 32"/>
                <p:cNvSpPr/>
                <p:nvPr/>
              </p:nvSpPr>
              <p:spPr>
                <a:xfrm>
                  <a:off x="2272119" y="4575143"/>
                  <a:ext cx="244202" cy="1003311"/>
                </a:xfrm>
                <a:prstGeom prst="roundRect">
                  <a:avLst>
                    <a:gd name="adj" fmla="val 50000"/>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33"/>
                <p:cNvSpPr/>
                <p:nvPr/>
              </p:nvSpPr>
              <p:spPr>
                <a:xfrm rot="9011515">
                  <a:off x="1597580" y="3969442"/>
                  <a:ext cx="236120" cy="1011321"/>
                </a:xfrm>
                <a:prstGeom prst="roundRect">
                  <a:avLst>
                    <a:gd name="adj" fmla="val 50000"/>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37477" y="3692448"/>
                  <a:ext cx="754690" cy="754759"/>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30"/>
                <p:cNvSpPr/>
                <p:nvPr/>
              </p:nvSpPr>
              <p:spPr>
                <a:xfrm>
                  <a:off x="1822018" y="4499530"/>
                  <a:ext cx="587257" cy="1450430"/>
                </a:xfrm>
                <a:prstGeom prst="roundRect">
                  <a:avLst>
                    <a:gd name="adj" fmla="val 50000"/>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34"/>
                <p:cNvSpPr/>
                <p:nvPr/>
              </p:nvSpPr>
              <p:spPr>
                <a:xfrm rot="21241552">
                  <a:off x="2180282" y="5627275"/>
                  <a:ext cx="259297" cy="1170072"/>
                </a:xfrm>
                <a:prstGeom prst="roundRect">
                  <a:avLst>
                    <a:gd name="adj" fmla="val 50000"/>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35"/>
                <p:cNvSpPr/>
                <p:nvPr/>
              </p:nvSpPr>
              <p:spPr>
                <a:xfrm rot="264249">
                  <a:off x="1789551" y="5692753"/>
                  <a:ext cx="259297" cy="1094974"/>
                </a:xfrm>
                <a:prstGeom prst="roundRect">
                  <a:avLst>
                    <a:gd name="adj" fmla="val 50000"/>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33"/>
              <p:cNvSpPr/>
              <p:nvPr/>
            </p:nvSpPr>
            <p:spPr>
              <a:xfrm rot="3298747">
                <a:off x="7000407" y="3336964"/>
                <a:ext cx="237500" cy="794298"/>
              </a:xfrm>
              <a:prstGeom prst="roundRect">
                <a:avLst>
                  <a:gd name="adj" fmla="val 50000"/>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elay 42"/>
              <p:cNvSpPr/>
              <p:nvPr/>
            </p:nvSpPr>
            <p:spPr>
              <a:xfrm rot="16200000">
                <a:off x="7229978" y="3146397"/>
                <a:ext cx="580210" cy="809436"/>
              </a:xfrm>
              <a:prstGeom prst="flowChartDelay">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rot="16872432">
                <a:off x="6810575" y="4197733"/>
                <a:ext cx="1877895" cy="326227"/>
              </a:xfrm>
              <a:custGeom>
                <a:avLst/>
                <a:gdLst>
                  <a:gd name="connsiteX0" fmla="*/ 2676512 w 2676512"/>
                  <a:gd name="connsiteY0" fmla="*/ 347557 h 409939"/>
                  <a:gd name="connsiteX1" fmla="*/ 2676512 w 2676512"/>
                  <a:gd name="connsiteY1" fmla="*/ 391973 h 409939"/>
                  <a:gd name="connsiteX2" fmla="*/ 2665407 w 2676512"/>
                  <a:gd name="connsiteY2" fmla="*/ 403078 h 409939"/>
                  <a:gd name="connsiteX3" fmla="*/ 915881 w 2676512"/>
                  <a:gd name="connsiteY3" fmla="*/ 403078 h 409939"/>
                  <a:gd name="connsiteX4" fmla="*/ 931471 w 2676512"/>
                  <a:gd name="connsiteY4" fmla="*/ 409939 h 409939"/>
                  <a:gd name="connsiteX5" fmla="*/ 0 w 2676512"/>
                  <a:gd name="connsiteY5" fmla="*/ 409939 h 409939"/>
                  <a:gd name="connsiteX6" fmla="*/ 0 w 2676512"/>
                  <a:gd name="connsiteY6" fmla="*/ 0 h 409939"/>
                  <a:gd name="connsiteX7" fmla="*/ 483745 w 2676512"/>
                  <a:gd name="connsiteY7" fmla="*/ 212896 h 409939"/>
                  <a:gd name="connsiteX8" fmla="*/ 2201719 w 2676512"/>
                  <a:gd name="connsiteY8" fmla="*/ 212895 h 409939"/>
                  <a:gd name="connsiteX9" fmla="*/ 2224370 w 2676512"/>
                  <a:gd name="connsiteY9" fmla="*/ 235546 h 409939"/>
                  <a:gd name="connsiteX10" fmla="*/ 2224370 w 2676512"/>
                  <a:gd name="connsiteY10" fmla="*/ 326148 h 409939"/>
                  <a:gd name="connsiteX11" fmla="*/ 2220102 w 2676512"/>
                  <a:gd name="connsiteY11" fmla="*/ 336452 h 409939"/>
                  <a:gd name="connsiteX12" fmla="*/ 2665407 w 2676512"/>
                  <a:gd name="connsiteY12" fmla="*/ 336452 h 409939"/>
                  <a:gd name="connsiteX13" fmla="*/ 2676512 w 2676512"/>
                  <a:gd name="connsiteY13" fmla="*/ 347557 h 40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6512" h="409939">
                    <a:moveTo>
                      <a:pt x="2676512" y="347557"/>
                    </a:moveTo>
                    <a:lnTo>
                      <a:pt x="2676512" y="391973"/>
                    </a:lnTo>
                    <a:cubicBezTo>
                      <a:pt x="2676512" y="398107"/>
                      <a:pt x="2671540" y="403078"/>
                      <a:pt x="2665407" y="403078"/>
                    </a:cubicBezTo>
                    <a:lnTo>
                      <a:pt x="915881" y="403078"/>
                    </a:lnTo>
                    <a:lnTo>
                      <a:pt x="931471" y="409939"/>
                    </a:lnTo>
                    <a:lnTo>
                      <a:pt x="0" y="409939"/>
                    </a:lnTo>
                    <a:lnTo>
                      <a:pt x="0" y="0"/>
                    </a:lnTo>
                    <a:lnTo>
                      <a:pt x="483745" y="212896"/>
                    </a:lnTo>
                    <a:lnTo>
                      <a:pt x="2201719" y="212895"/>
                    </a:lnTo>
                    <a:cubicBezTo>
                      <a:pt x="2214229" y="212895"/>
                      <a:pt x="2224370" y="223036"/>
                      <a:pt x="2224370" y="235546"/>
                    </a:cubicBezTo>
                    <a:lnTo>
                      <a:pt x="2224370" y="326148"/>
                    </a:lnTo>
                    <a:lnTo>
                      <a:pt x="2220102" y="336452"/>
                    </a:lnTo>
                    <a:lnTo>
                      <a:pt x="2665407" y="336452"/>
                    </a:lnTo>
                    <a:cubicBezTo>
                      <a:pt x="2671540" y="336452"/>
                      <a:pt x="2676512" y="341424"/>
                      <a:pt x="2676512" y="347557"/>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p:cNvSpPr/>
            <p:nvPr/>
          </p:nvSpPr>
          <p:spPr>
            <a:xfrm>
              <a:off x="1088064" y="5166535"/>
              <a:ext cx="3326839" cy="1200329"/>
            </a:xfrm>
            <a:prstGeom prst="rect">
              <a:avLst/>
            </a:prstGeom>
            <a:solidFill>
              <a:srgbClr val="0070C0"/>
            </a:solidFill>
          </p:spPr>
          <p:txBody>
            <a:bodyPr wrap="square">
              <a:spAutoFit/>
            </a:bodyPr>
            <a:lstStyle/>
            <a:p>
              <a:pPr algn="ctr"/>
              <a:r>
                <a:rPr lang="en-US" dirty="0">
                  <a:solidFill>
                    <a:schemeClr val="bg1"/>
                  </a:solidFill>
                </a:rPr>
                <a:t> </a:t>
              </a:r>
              <a:r>
                <a:rPr lang="en-US" i="1" dirty="0">
                  <a:solidFill>
                    <a:schemeClr val="bg1"/>
                  </a:solidFill>
                </a:rPr>
                <a:t>A good soldier dutifully endures hardships and sets aside other affairs to please his or her superior</a:t>
              </a:r>
              <a:endParaRPr lang="en-US" dirty="0">
                <a:solidFill>
                  <a:schemeClr val="bg1"/>
                </a:solidFill>
                <a:effectLst>
                  <a:glow rad="139700">
                    <a:schemeClr val="accent2">
                      <a:satMod val="175000"/>
                      <a:alpha val="40000"/>
                    </a:schemeClr>
                  </a:glow>
                </a:effectLst>
              </a:endParaRPr>
            </a:p>
          </p:txBody>
        </p:sp>
      </p:grpSp>
      <p:grpSp>
        <p:nvGrpSpPr>
          <p:cNvPr id="5" name="Group 4"/>
          <p:cNvGrpSpPr/>
          <p:nvPr/>
        </p:nvGrpSpPr>
        <p:grpSpPr>
          <a:xfrm>
            <a:off x="4322925" y="2105360"/>
            <a:ext cx="3886667" cy="4237430"/>
            <a:chOff x="4322925" y="2105360"/>
            <a:chExt cx="3886667" cy="4237430"/>
          </a:xfrm>
        </p:grpSpPr>
        <p:grpSp>
          <p:nvGrpSpPr>
            <p:cNvPr id="22" name="Group 21"/>
            <p:cNvGrpSpPr/>
            <p:nvPr/>
          </p:nvGrpSpPr>
          <p:grpSpPr>
            <a:xfrm>
              <a:off x="4322925" y="2105360"/>
              <a:ext cx="3703241" cy="2715277"/>
              <a:chOff x="6148130" y="1487184"/>
              <a:chExt cx="5149257" cy="3775520"/>
            </a:xfrm>
          </p:grpSpPr>
          <p:sp>
            <p:nvSpPr>
              <p:cNvPr id="23" name="Oval 22"/>
              <p:cNvSpPr/>
              <p:nvPr/>
            </p:nvSpPr>
            <p:spPr>
              <a:xfrm>
                <a:off x="10104524" y="1487184"/>
                <a:ext cx="1027416" cy="10274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427481">
                <a:off x="9053943" y="2493749"/>
                <a:ext cx="2221276" cy="3212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9"/>
              <p:cNvSpPr/>
              <p:nvPr/>
            </p:nvSpPr>
            <p:spPr>
              <a:xfrm rot="18990557">
                <a:off x="8705882" y="2096556"/>
                <a:ext cx="980610" cy="33869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0"/>
              <p:cNvSpPr/>
              <p:nvPr/>
            </p:nvSpPr>
            <p:spPr>
              <a:xfrm rot="18755186">
                <a:off x="10650178" y="2860862"/>
                <a:ext cx="980610" cy="31380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3331815">
                <a:off x="9236369" y="2494149"/>
                <a:ext cx="991578" cy="1240971"/>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3203122">
                <a:off x="8790295" y="3344302"/>
                <a:ext cx="467271" cy="980696"/>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23"/>
              <p:cNvSpPr/>
              <p:nvPr/>
            </p:nvSpPr>
            <p:spPr>
              <a:xfrm rot="12145031">
                <a:off x="7756795" y="3712285"/>
                <a:ext cx="1174145" cy="307062"/>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24"/>
              <p:cNvSpPr/>
              <p:nvPr/>
            </p:nvSpPr>
            <p:spPr>
              <a:xfrm rot="14935518">
                <a:off x="8753868" y="4212221"/>
                <a:ext cx="1760498" cy="340467"/>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25"/>
              <p:cNvSpPr/>
              <p:nvPr/>
            </p:nvSpPr>
            <p:spPr>
              <a:xfrm rot="10800000" flipV="1">
                <a:off x="6677468" y="4388461"/>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26"/>
              <p:cNvSpPr/>
              <p:nvPr/>
            </p:nvSpPr>
            <p:spPr>
              <a:xfrm rot="10800000" flipV="1">
                <a:off x="6148130" y="3811790"/>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27"/>
              <p:cNvSpPr/>
              <p:nvPr/>
            </p:nvSpPr>
            <p:spPr>
              <a:xfrm rot="10800000" flipV="1">
                <a:off x="6896244" y="3007363"/>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28"/>
              <p:cNvSpPr/>
              <p:nvPr/>
            </p:nvSpPr>
            <p:spPr>
              <a:xfrm rot="10800000" flipV="1">
                <a:off x="6376572" y="2435248"/>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29"/>
              <p:cNvSpPr/>
              <p:nvPr/>
            </p:nvSpPr>
            <p:spPr>
              <a:xfrm rot="10800000" flipV="1">
                <a:off x="7265170" y="1873157"/>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ectangle 71"/>
            <p:cNvSpPr/>
            <p:nvPr/>
          </p:nvSpPr>
          <p:spPr>
            <a:xfrm>
              <a:off x="4882753" y="5696459"/>
              <a:ext cx="3326839" cy="646331"/>
            </a:xfrm>
            <a:prstGeom prst="rect">
              <a:avLst/>
            </a:prstGeom>
            <a:solidFill>
              <a:srgbClr val="0070C0"/>
            </a:solidFill>
          </p:spPr>
          <p:txBody>
            <a:bodyPr wrap="square">
              <a:spAutoFit/>
            </a:bodyPr>
            <a:lstStyle/>
            <a:p>
              <a:pPr algn="ctr"/>
              <a:r>
                <a:rPr lang="en-US" i="1" dirty="0">
                  <a:solidFill>
                    <a:schemeClr val="bg1"/>
                  </a:solidFill>
                </a:rPr>
                <a:t>An athlete can be victorious only if he or she obeys the rules.</a:t>
              </a:r>
              <a:endParaRPr lang="en-US" dirty="0">
                <a:solidFill>
                  <a:schemeClr val="bg1"/>
                </a:solidFill>
                <a:effectLst>
                  <a:glow rad="139700">
                    <a:schemeClr val="accent2">
                      <a:satMod val="175000"/>
                      <a:alpha val="40000"/>
                    </a:schemeClr>
                  </a:glow>
                </a:effectLst>
              </a:endParaRPr>
            </a:p>
          </p:txBody>
        </p:sp>
      </p:grpSp>
      <p:grpSp>
        <p:nvGrpSpPr>
          <p:cNvPr id="6" name="Group 5"/>
          <p:cNvGrpSpPr/>
          <p:nvPr/>
        </p:nvGrpSpPr>
        <p:grpSpPr>
          <a:xfrm>
            <a:off x="8658959" y="1478203"/>
            <a:ext cx="2360953" cy="4865594"/>
            <a:chOff x="8658959" y="1478203"/>
            <a:chExt cx="2360953" cy="4865594"/>
          </a:xfrm>
        </p:grpSpPr>
        <p:grpSp>
          <p:nvGrpSpPr>
            <p:cNvPr id="51" name="Group 50"/>
            <p:cNvGrpSpPr/>
            <p:nvPr/>
          </p:nvGrpSpPr>
          <p:grpSpPr>
            <a:xfrm>
              <a:off x="8895663" y="1478203"/>
              <a:ext cx="1376347" cy="3490255"/>
              <a:chOff x="5767561" y="3042230"/>
              <a:chExt cx="1376347" cy="3490255"/>
            </a:xfrm>
            <a:solidFill>
              <a:schemeClr val="accent6">
                <a:lumMod val="75000"/>
              </a:schemeClr>
            </a:solidFill>
          </p:grpSpPr>
          <p:grpSp>
            <p:nvGrpSpPr>
              <p:cNvPr id="52" name="Group 51"/>
              <p:cNvGrpSpPr/>
              <p:nvPr/>
            </p:nvGrpSpPr>
            <p:grpSpPr>
              <a:xfrm>
                <a:off x="5767561" y="3042230"/>
                <a:ext cx="1302059" cy="3490255"/>
                <a:chOff x="5767561" y="3042230"/>
                <a:chExt cx="1302059" cy="3490255"/>
              </a:xfrm>
              <a:grpFill/>
            </p:grpSpPr>
            <p:grpSp>
              <p:nvGrpSpPr>
                <p:cNvPr id="55" name="Group 54"/>
                <p:cNvGrpSpPr/>
                <p:nvPr/>
              </p:nvGrpSpPr>
              <p:grpSpPr>
                <a:xfrm>
                  <a:off x="5819002" y="3427586"/>
                  <a:ext cx="895990" cy="3104899"/>
                  <a:chOff x="1673902" y="3692448"/>
                  <a:chExt cx="895990" cy="3104899"/>
                </a:xfrm>
                <a:grpFill/>
              </p:grpSpPr>
              <p:sp>
                <p:nvSpPr>
                  <p:cNvPr id="65" name="Rounded Rectangle 32"/>
                  <p:cNvSpPr/>
                  <p:nvPr/>
                </p:nvSpPr>
                <p:spPr>
                  <a:xfrm rot="20159675">
                    <a:off x="2325690" y="4547228"/>
                    <a:ext cx="244202" cy="1003311"/>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33"/>
                  <p:cNvSpPr/>
                  <p:nvPr/>
                </p:nvSpPr>
                <p:spPr>
                  <a:xfrm rot="1317232">
                    <a:off x="1673902" y="4563376"/>
                    <a:ext cx="236120" cy="1011321"/>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37477" y="3692448"/>
                    <a:ext cx="754690" cy="754759"/>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30"/>
                  <p:cNvSpPr/>
                  <p:nvPr/>
                </p:nvSpPr>
                <p:spPr>
                  <a:xfrm>
                    <a:off x="1821193" y="4522217"/>
                    <a:ext cx="587257" cy="1450430"/>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34"/>
                  <p:cNvSpPr/>
                  <p:nvPr/>
                </p:nvSpPr>
                <p:spPr>
                  <a:xfrm rot="21241552">
                    <a:off x="2180282" y="5627275"/>
                    <a:ext cx="259297" cy="1170072"/>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35"/>
                  <p:cNvSpPr/>
                  <p:nvPr/>
                </p:nvSpPr>
                <p:spPr>
                  <a:xfrm rot="264249">
                    <a:off x="1789551" y="5692753"/>
                    <a:ext cx="259297" cy="1094974"/>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6711334" y="3509865"/>
                  <a:ext cx="358286" cy="3021339"/>
                  <a:chOff x="7397368" y="3178835"/>
                  <a:chExt cx="419792" cy="2985846"/>
                </a:xfrm>
                <a:grpFill/>
              </p:grpSpPr>
              <p:sp>
                <p:nvSpPr>
                  <p:cNvPr id="61" name="Rectangle: Rounded Corners 60"/>
                  <p:cNvSpPr/>
                  <p:nvPr/>
                </p:nvSpPr>
                <p:spPr>
                  <a:xfrm>
                    <a:off x="7490106" y="3930026"/>
                    <a:ext cx="215233" cy="2234655"/>
                  </a:xfrm>
                  <a:prstGeom prst="roundRect">
                    <a:avLst>
                      <a:gd name="adj" fmla="val 48293"/>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p:cNvSpPr/>
                  <p:nvPr/>
                </p:nvSpPr>
                <p:spPr>
                  <a:xfrm>
                    <a:off x="7397368" y="3178835"/>
                    <a:ext cx="74647" cy="533960"/>
                  </a:xfrm>
                  <a:prstGeom prst="roundRect">
                    <a:avLst>
                      <a:gd name="adj" fmla="val 48293"/>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p:cNvSpPr/>
                  <p:nvPr/>
                </p:nvSpPr>
                <p:spPr>
                  <a:xfrm>
                    <a:off x="7540052" y="3185017"/>
                    <a:ext cx="124637" cy="533960"/>
                  </a:xfrm>
                  <a:prstGeom prst="roundRect">
                    <a:avLst>
                      <a:gd name="adj" fmla="val 48293"/>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p:cNvSpPr/>
                  <p:nvPr/>
                </p:nvSpPr>
                <p:spPr>
                  <a:xfrm>
                    <a:off x="7719843" y="3178835"/>
                    <a:ext cx="97317" cy="590563"/>
                  </a:xfrm>
                  <a:prstGeom prst="roundRect">
                    <a:avLst>
                      <a:gd name="adj" fmla="val 48293"/>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5767561" y="3042230"/>
                  <a:ext cx="1035054" cy="677049"/>
                  <a:chOff x="5384246" y="1562865"/>
                  <a:chExt cx="1254195" cy="1008597"/>
                </a:xfrm>
                <a:grpFill/>
              </p:grpSpPr>
              <p:sp>
                <p:nvSpPr>
                  <p:cNvPr id="58" name="Oval 57"/>
                  <p:cNvSpPr/>
                  <p:nvPr/>
                </p:nvSpPr>
                <p:spPr>
                  <a:xfrm>
                    <a:off x="5666757" y="1562865"/>
                    <a:ext cx="408897" cy="754759"/>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889821" y="1563232"/>
                    <a:ext cx="373577" cy="754759"/>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5400000">
                    <a:off x="5750715" y="1683736"/>
                    <a:ext cx="521257" cy="125419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Oval 53"/>
              <p:cNvSpPr/>
              <p:nvPr/>
            </p:nvSpPr>
            <p:spPr>
              <a:xfrm>
                <a:off x="6622651" y="3931821"/>
                <a:ext cx="521257" cy="754759"/>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8658959" y="5420467"/>
              <a:ext cx="2360953" cy="923330"/>
            </a:xfrm>
            <a:prstGeom prst="rect">
              <a:avLst/>
            </a:prstGeom>
            <a:solidFill>
              <a:srgbClr val="0070C0"/>
            </a:solidFill>
          </p:spPr>
          <p:txBody>
            <a:bodyPr wrap="square">
              <a:spAutoFit/>
            </a:bodyPr>
            <a:lstStyle/>
            <a:p>
              <a:pPr algn="ctr"/>
              <a:r>
                <a:rPr lang="en-US" i="1" dirty="0">
                  <a:solidFill>
                    <a:schemeClr val="bg1"/>
                  </a:solidFill>
                </a:rPr>
                <a:t>A farmer must work hard to enjoy the fruits of his or her labors</a:t>
              </a:r>
              <a:endParaRPr lang="en-US" dirty="0">
                <a:solidFill>
                  <a:schemeClr val="bg1"/>
                </a:solidFill>
                <a:effectLst>
                  <a:glow rad="139700">
                    <a:schemeClr val="accent2">
                      <a:satMod val="175000"/>
                      <a:alpha val="40000"/>
                    </a:schemeClr>
                  </a:glow>
                </a:effectLst>
              </a:endParaRPr>
            </a:p>
          </p:txBody>
        </p:sp>
      </p:grpSp>
      <p:sp>
        <p:nvSpPr>
          <p:cNvPr id="74" name="TextBox 73"/>
          <p:cNvSpPr txBox="1"/>
          <p:nvPr/>
        </p:nvSpPr>
        <p:spPr>
          <a:xfrm>
            <a:off x="922683" y="6440080"/>
            <a:ext cx="3657600" cy="400110"/>
          </a:xfrm>
          <a:prstGeom prst="rect">
            <a:avLst/>
          </a:prstGeom>
          <a:noFill/>
        </p:spPr>
        <p:txBody>
          <a:bodyPr wrap="square" rtlCol="0">
            <a:spAutoFit/>
          </a:bodyPr>
          <a:lstStyle/>
          <a:p>
            <a:r>
              <a:rPr lang="en-US" sz="2000" dirty="0">
                <a:solidFill>
                  <a:schemeClr val="bg1"/>
                </a:solidFill>
              </a:rPr>
              <a:t>2 Timothy 2:3-6</a:t>
            </a:r>
          </a:p>
        </p:txBody>
      </p:sp>
    </p:spTree>
    <p:extLst>
      <p:ext uri="{BB962C8B-B14F-4D97-AF65-F5344CB8AC3E}">
        <p14:creationId xmlns:p14="http://schemas.microsoft.com/office/powerpoint/2010/main" val="258885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76400" y="152688"/>
            <a:ext cx="8686800" cy="707886"/>
          </a:xfrm>
          <a:prstGeom prst="rect">
            <a:avLst/>
          </a:prstGeom>
          <a:noFill/>
        </p:spPr>
        <p:txBody>
          <a:bodyPr wrap="square" rtlCol="0">
            <a:spAutoFit/>
          </a:bodyPr>
          <a:lstStyle/>
          <a:p>
            <a:pPr algn="ctr"/>
            <a:r>
              <a:rPr lang="en-US" sz="4000" dirty="0">
                <a:solidFill>
                  <a:schemeClr val="bg1"/>
                </a:solidFill>
                <a:latin typeface="Rockwell Extra Bold" panose="02060903040505020403" pitchFamily="18" charset="0"/>
              </a:rPr>
              <a:t>Nephi’s Testifies</a:t>
            </a:r>
          </a:p>
        </p:txBody>
      </p:sp>
      <p:sp>
        <p:nvSpPr>
          <p:cNvPr id="7" name="TextBox 6"/>
          <p:cNvSpPr txBox="1"/>
          <p:nvPr/>
        </p:nvSpPr>
        <p:spPr>
          <a:xfrm>
            <a:off x="1073524" y="1483210"/>
            <a:ext cx="4482353" cy="1569660"/>
          </a:xfrm>
          <a:prstGeom prst="rect">
            <a:avLst/>
          </a:prstGeom>
          <a:noFill/>
        </p:spPr>
        <p:txBody>
          <a:bodyPr wrap="square" rtlCol="0">
            <a:spAutoFit/>
          </a:bodyPr>
          <a:lstStyle/>
          <a:p>
            <a:r>
              <a:rPr lang="en-US" sz="2400" dirty="0">
                <a:solidFill>
                  <a:schemeClr val="bg1"/>
                </a:solidFill>
              </a:rPr>
              <a:t>“…Wherefore, if ye shall be obedient to the commandments, and endure to the end, ye shall be saved at the last day…”</a:t>
            </a:r>
          </a:p>
        </p:txBody>
      </p:sp>
      <p:sp>
        <p:nvSpPr>
          <p:cNvPr id="8" name="TextBox 7"/>
          <p:cNvSpPr txBox="1"/>
          <p:nvPr/>
        </p:nvSpPr>
        <p:spPr>
          <a:xfrm>
            <a:off x="76201" y="6322849"/>
            <a:ext cx="3657600" cy="400110"/>
          </a:xfrm>
          <a:prstGeom prst="rect">
            <a:avLst/>
          </a:prstGeom>
          <a:noFill/>
        </p:spPr>
        <p:txBody>
          <a:bodyPr wrap="square" rtlCol="0">
            <a:spAutoFit/>
          </a:bodyPr>
          <a:lstStyle/>
          <a:p>
            <a:r>
              <a:rPr lang="en-US" sz="2000" dirty="0">
                <a:solidFill>
                  <a:schemeClr val="bg1"/>
                </a:solidFill>
              </a:rPr>
              <a:t>1 Nephi 22:31</a:t>
            </a:r>
          </a:p>
        </p:txBody>
      </p:sp>
      <p:sp>
        <p:nvSpPr>
          <p:cNvPr id="12" name="TextBox 11"/>
          <p:cNvSpPr txBox="1"/>
          <p:nvPr/>
        </p:nvSpPr>
        <p:spPr>
          <a:xfrm>
            <a:off x="6400800" y="4267201"/>
            <a:ext cx="4222376" cy="2308324"/>
          </a:xfrm>
          <a:prstGeom prst="rect">
            <a:avLst/>
          </a:prstGeom>
          <a:noFill/>
        </p:spPr>
        <p:txBody>
          <a:bodyPr wrap="square" rtlCol="0">
            <a:spAutoFit/>
          </a:bodyPr>
          <a:lstStyle/>
          <a:p>
            <a:r>
              <a:rPr lang="en-US" sz="2400" dirty="0">
                <a:solidFill>
                  <a:schemeClr val="bg1"/>
                </a:solidFill>
              </a:rPr>
              <a:t>“And, if you keep my commandments and endure to the end you shall have eternal life, which gift is the greatest of all the gifts of God.”</a:t>
            </a:r>
          </a:p>
          <a:p>
            <a:r>
              <a:rPr lang="en-US" sz="2400" dirty="0">
                <a:solidFill>
                  <a:schemeClr val="bg1"/>
                </a:solidFill>
              </a:rPr>
              <a:t>--D&amp;C 14:7</a:t>
            </a:r>
          </a:p>
        </p:txBody>
      </p:sp>
      <p:pic>
        <p:nvPicPr>
          <p:cNvPr id="3" name="Picture 2">
            <a:extLst>
              <a:ext uri="{FF2B5EF4-FFF2-40B4-BE49-F238E27FC236}">
                <a16:creationId xmlns:a16="http://schemas.microsoft.com/office/drawing/2014/main" id="{DE241BE0-6203-4FE4-922F-3D6630CBA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674" y="1081086"/>
            <a:ext cx="2057400" cy="3019425"/>
          </a:xfrm>
          <a:prstGeom prst="rect">
            <a:avLst/>
          </a:prstGeom>
        </p:spPr>
      </p:pic>
      <p:pic>
        <p:nvPicPr>
          <p:cNvPr id="5" name="Picture 4">
            <a:extLst>
              <a:ext uri="{FF2B5EF4-FFF2-40B4-BE49-F238E27FC236}">
                <a16:creationId xmlns:a16="http://schemas.microsoft.com/office/drawing/2014/main" id="{46DFEAF6-BCCF-4056-9FBF-9B81AF344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00" y="3875165"/>
            <a:ext cx="4141143" cy="1943543"/>
          </a:xfrm>
          <a:prstGeom prst="rect">
            <a:avLst/>
          </a:prstGeom>
        </p:spPr>
      </p:pic>
    </p:spTree>
    <p:extLst>
      <p:ext uri="{BB962C8B-B14F-4D97-AF65-F5344CB8AC3E}">
        <p14:creationId xmlns:p14="http://schemas.microsoft.com/office/powerpoint/2010/main" val="145957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228600"/>
            <a:ext cx="8686800" cy="707886"/>
          </a:xfrm>
          <a:prstGeom prst="rect">
            <a:avLst/>
          </a:prstGeom>
          <a:noFill/>
        </p:spPr>
        <p:txBody>
          <a:bodyPr wrap="square" rtlCol="0">
            <a:spAutoFit/>
          </a:bodyPr>
          <a:lstStyle/>
          <a:p>
            <a:pPr algn="ctr"/>
            <a:r>
              <a:rPr lang="en-US" sz="4000" dirty="0">
                <a:solidFill>
                  <a:schemeClr val="bg1"/>
                </a:solidFill>
                <a:latin typeface="Rockwell Extra Bold" panose="02060903040505020403" pitchFamily="18" charset="0"/>
              </a:rPr>
              <a:t>A General Apostasy</a:t>
            </a:r>
          </a:p>
        </p:txBody>
      </p:sp>
      <p:sp>
        <p:nvSpPr>
          <p:cNvPr id="7" name="TextBox 6"/>
          <p:cNvSpPr txBox="1"/>
          <p:nvPr/>
        </p:nvSpPr>
        <p:spPr>
          <a:xfrm>
            <a:off x="1362635" y="2190725"/>
            <a:ext cx="3429000" cy="1815882"/>
          </a:xfrm>
          <a:prstGeom prst="rect">
            <a:avLst/>
          </a:prstGeom>
          <a:noFill/>
        </p:spPr>
        <p:txBody>
          <a:bodyPr wrap="square" rtlCol="0">
            <a:spAutoFit/>
          </a:bodyPr>
          <a:lstStyle/>
          <a:p>
            <a:r>
              <a:rPr lang="en-US" sz="2800" dirty="0">
                <a:solidFill>
                  <a:schemeClr val="bg1"/>
                </a:solidFill>
              </a:rPr>
              <a:t>There is evidence that the Church in Paul’s day was falling away from the truth.</a:t>
            </a:r>
          </a:p>
        </p:txBody>
      </p:sp>
      <p:sp>
        <p:nvSpPr>
          <p:cNvPr id="8" name="TextBox 7"/>
          <p:cNvSpPr txBox="1"/>
          <p:nvPr/>
        </p:nvSpPr>
        <p:spPr>
          <a:xfrm>
            <a:off x="98613" y="6457890"/>
            <a:ext cx="3657600" cy="400110"/>
          </a:xfrm>
          <a:prstGeom prst="rect">
            <a:avLst/>
          </a:prstGeom>
          <a:noFill/>
        </p:spPr>
        <p:txBody>
          <a:bodyPr wrap="square" rtlCol="0">
            <a:spAutoFit/>
          </a:bodyPr>
          <a:lstStyle/>
          <a:p>
            <a:r>
              <a:rPr lang="en-US" sz="2000" dirty="0">
                <a:solidFill>
                  <a:schemeClr val="bg1"/>
                </a:solidFill>
              </a:rPr>
              <a:t>2 Timothy 3; Nephi 22:31</a:t>
            </a:r>
          </a:p>
        </p:txBody>
      </p:sp>
      <p:pic>
        <p:nvPicPr>
          <p:cNvPr id="3" name="Picture 2">
            <a:extLst>
              <a:ext uri="{FF2B5EF4-FFF2-40B4-BE49-F238E27FC236}">
                <a16:creationId xmlns:a16="http://schemas.microsoft.com/office/drawing/2014/main" id="{172FE20E-6034-4287-9931-6EBEC3FF5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461" y="1244599"/>
            <a:ext cx="5404678" cy="5052199"/>
          </a:xfrm>
          <a:prstGeom prst="rect">
            <a:avLst/>
          </a:prstGeom>
        </p:spPr>
      </p:pic>
    </p:spTree>
    <p:extLst>
      <p:ext uri="{BB962C8B-B14F-4D97-AF65-F5344CB8AC3E}">
        <p14:creationId xmlns:p14="http://schemas.microsoft.com/office/powerpoint/2010/main" val="408437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5835" y="228601"/>
            <a:ext cx="11591365" cy="707886"/>
          </a:xfrm>
          <a:prstGeom prst="rect">
            <a:avLst/>
          </a:prstGeom>
          <a:noFill/>
        </p:spPr>
        <p:txBody>
          <a:bodyPr wrap="square" rtlCol="0">
            <a:spAutoFit/>
          </a:bodyPr>
          <a:lstStyle/>
          <a:p>
            <a:pPr algn="ctr"/>
            <a:r>
              <a:rPr lang="en-US" sz="4000" dirty="0">
                <a:solidFill>
                  <a:schemeClr val="bg1"/>
                </a:solidFill>
                <a:latin typeface="Rockwell Extra Bold" panose="02060903040505020403" pitchFamily="18" charset="0"/>
              </a:rPr>
              <a:t>When would Apostasy take place?</a:t>
            </a:r>
          </a:p>
        </p:txBody>
      </p:sp>
      <p:sp>
        <p:nvSpPr>
          <p:cNvPr id="7" name="TextBox 6"/>
          <p:cNvSpPr txBox="1"/>
          <p:nvPr/>
        </p:nvSpPr>
        <p:spPr>
          <a:xfrm>
            <a:off x="2362200" y="2362200"/>
            <a:ext cx="3429000" cy="523220"/>
          </a:xfrm>
          <a:prstGeom prst="rect">
            <a:avLst/>
          </a:prstGeom>
          <a:noFill/>
        </p:spPr>
        <p:txBody>
          <a:bodyPr wrap="square" rtlCol="0">
            <a:spAutoFit/>
          </a:bodyPr>
          <a:lstStyle/>
          <a:p>
            <a:r>
              <a:rPr lang="en-US" sz="2800" dirty="0">
                <a:solidFill>
                  <a:schemeClr val="bg1"/>
                </a:solidFill>
              </a:rPr>
              <a:t>Acts 20:31</a:t>
            </a:r>
          </a:p>
        </p:txBody>
      </p:sp>
      <p:sp>
        <p:nvSpPr>
          <p:cNvPr id="12" name="TextBox 11"/>
          <p:cNvSpPr txBox="1"/>
          <p:nvPr/>
        </p:nvSpPr>
        <p:spPr>
          <a:xfrm>
            <a:off x="5029200" y="4343401"/>
            <a:ext cx="5486400" cy="1384995"/>
          </a:xfrm>
          <a:prstGeom prst="rect">
            <a:avLst/>
          </a:prstGeom>
          <a:noFill/>
        </p:spPr>
        <p:txBody>
          <a:bodyPr wrap="square" rtlCol="0">
            <a:spAutoFit/>
          </a:bodyPr>
          <a:lstStyle/>
          <a:p>
            <a:endParaRPr lang="en-US" sz="2800" dirty="0">
              <a:solidFill>
                <a:schemeClr val="bg1"/>
              </a:solidFill>
            </a:endParaRPr>
          </a:p>
          <a:p>
            <a:r>
              <a:rPr lang="en-US" sz="2800" dirty="0">
                <a:solidFill>
                  <a:schemeClr val="bg1"/>
                </a:solidFill>
              </a:rPr>
              <a:t>“…Three years I ceased not to warn everyone night and day with tears.”</a:t>
            </a:r>
          </a:p>
        </p:txBody>
      </p:sp>
      <p:pic>
        <p:nvPicPr>
          <p:cNvPr id="3" name="Picture 2">
            <a:extLst>
              <a:ext uri="{FF2B5EF4-FFF2-40B4-BE49-F238E27FC236}">
                <a16:creationId xmlns:a16="http://schemas.microsoft.com/office/drawing/2014/main" id="{1773771C-9599-401D-83C2-E96A8696A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965" y="1165088"/>
            <a:ext cx="3429000" cy="3497307"/>
          </a:xfrm>
          <a:prstGeom prst="rect">
            <a:avLst/>
          </a:prstGeom>
        </p:spPr>
      </p:pic>
    </p:spTree>
    <p:extLst>
      <p:ext uri="{BB962C8B-B14F-4D97-AF65-F5344CB8AC3E}">
        <p14:creationId xmlns:p14="http://schemas.microsoft.com/office/powerpoint/2010/main" val="262167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228600"/>
            <a:ext cx="8686800" cy="707886"/>
          </a:xfrm>
          <a:prstGeom prst="rect">
            <a:avLst/>
          </a:prstGeom>
          <a:noFill/>
        </p:spPr>
        <p:txBody>
          <a:bodyPr wrap="square" rtlCol="0">
            <a:spAutoFit/>
          </a:bodyPr>
          <a:lstStyle/>
          <a:p>
            <a:pPr algn="ctr"/>
            <a:r>
              <a:rPr lang="en-US" sz="4000" dirty="0">
                <a:solidFill>
                  <a:schemeClr val="bg1"/>
                </a:solidFill>
                <a:latin typeface="Rockwell Extra Bold" panose="02060903040505020403" pitchFamily="18" charset="0"/>
              </a:rPr>
              <a:t>Church Continues</a:t>
            </a:r>
          </a:p>
        </p:txBody>
      </p:sp>
      <p:sp>
        <p:nvSpPr>
          <p:cNvPr id="7" name="TextBox 6"/>
          <p:cNvSpPr txBox="1"/>
          <p:nvPr/>
        </p:nvSpPr>
        <p:spPr>
          <a:xfrm>
            <a:off x="425823" y="1165086"/>
            <a:ext cx="3429000" cy="2246769"/>
          </a:xfrm>
          <a:prstGeom prst="rect">
            <a:avLst/>
          </a:prstGeom>
          <a:noFill/>
        </p:spPr>
        <p:txBody>
          <a:bodyPr wrap="square" rtlCol="0">
            <a:spAutoFit/>
          </a:bodyPr>
          <a:lstStyle/>
          <a:p>
            <a:r>
              <a:rPr lang="en-US" sz="2800" dirty="0">
                <a:solidFill>
                  <a:schemeClr val="bg1"/>
                </a:solidFill>
              </a:rPr>
              <a:t>Although some may apostatize in our day, the church will not be withdrawn from the earth again.</a:t>
            </a:r>
          </a:p>
        </p:txBody>
      </p:sp>
      <p:sp>
        <p:nvSpPr>
          <p:cNvPr id="8" name="TextBox 7"/>
          <p:cNvSpPr txBox="1"/>
          <p:nvPr/>
        </p:nvSpPr>
        <p:spPr>
          <a:xfrm>
            <a:off x="6858000" y="6064553"/>
            <a:ext cx="5115904" cy="584775"/>
          </a:xfrm>
          <a:prstGeom prst="rect">
            <a:avLst/>
          </a:prstGeom>
          <a:noFill/>
        </p:spPr>
        <p:txBody>
          <a:bodyPr wrap="square" rtlCol="0">
            <a:spAutoFit/>
          </a:bodyPr>
          <a:lstStyle/>
          <a:p>
            <a:r>
              <a:rPr lang="en-US" sz="3200" dirty="0">
                <a:solidFill>
                  <a:schemeClr val="bg1"/>
                </a:solidFill>
                <a:effectLst>
                  <a:glow rad="101600">
                    <a:schemeClr val="accent6">
                      <a:satMod val="175000"/>
                      <a:alpha val="40000"/>
                    </a:schemeClr>
                  </a:glow>
                </a:effectLst>
              </a:rPr>
              <a:t>D&amp;C 65:2-6   Read all verses</a:t>
            </a:r>
          </a:p>
        </p:txBody>
      </p:sp>
      <p:sp>
        <p:nvSpPr>
          <p:cNvPr id="12" name="TextBox 11"/>
          <p:cNvSpPr txBox="1"/>
          <p:nvPr/>
        </p:nvSpPr>
        <p:spPr>
          <a:xfrm>
            <a:off x="1828800" y="5469460"/>
            <a:ext cx="5486400" cy="954107"/>
          </a:xfrm>
          <a:prstGeom prst="rect">
            <a:avLst/>
          </a:prstGeom>
          <a:noFill/>
        </p:spPr>
        <p:txBody>
          <a:bodyPr wrap="square" rtlCol="0">
            <a:spAutoFit/>
          </a:bodyPr>
          <a:lstStyle/>
          <a:p>
            <a:r>
              <a:rPr lang="en-US" sz="2800" dirty="0">
                <a:solidFill>
                  <a:schemeClr val="bg1"/>
                </a:solidFill>
              </a:rPr>
              <a:t>“Wherefore, may the kingdom of God go forth…”</a:t>
            </a:r>
          </a:p>
        </p:txBody>
      </p:sp>
      <p:sp>
        <p:nvSpPr>
          <p:cNvPr id="9" name="TextBox 8"/>
          <p:cNvSpPr txBox="1"/>
          <p:nvPr/>
        </p:nvSpPr>
        <p:spPr>
          <a:xfrm>
            <a:off x="4953000" y="4542712"/>
            <a:ext cx="3810000" cy="830997"/>
          </a:xfrm>
          <a:prstGeom prst="rect">
            <a:avLst/>
          </a:prstGeom>
          <a:noFill/>
        </p:spPr>
        <p:txBody>
          <a:bodyPr wrap="square" rtlCol="0">
            <a:spAutoFit/>
          </a:bodyPr>
          <a:lstStyle/>
          <a:p>
            <a:r>
              <a:rPr lang="en-US" sz="2400" dirty="0">
                <a:solidFill>
                  <a:schemeClr val="bg1"/>
                </a:solidFill>
              </a:rPr>
              <a:t>“…and it shall stand for ever.”</a:t>
            </a:r>
          </a:p>
          <a:p>
            <a:r>
              <a:rPr lang="en-US" sz="2400" dirty="0">
                <a:solidFill>
                  <a:schemeClr val="bg1"/>
                </a:solidFill>
              </a:rPr>
              <a:t>Daniel 2:44-45</a:t>
            </a:r>
          </a:p>
        </p:txBody>
      </p:sp>
      <p:pic>
        <p:nvPicPr>
          <p:cNvPr id="3" name="Picture 2">
            <a:extLst>
              <a:ext uri="{FF2B5EF4-FFF2-40B4-BE49-F238E27FC236}">
                <a16:creationId xmlns:a16="http://schemas.microsoft.com/office/drawing/2014/main" id="{F40A6A73-C052-46D6-B763-C7CFC12D0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693" y="1069442"/>
            <a:ext cx="4890614" cy="3175724"/>
          </a:xfrm>
          <a:prstGeom prst="rect">
            <a:avLst/>
          </a:prstGeom>
        </p:spPr>
      </p:pic>
    </p:spTree>
    <p:extLst>
      <p:ext uri="{BB962C8B-B14F-4D97-AF65-F5344CB8AC3E}">
        <p14:creationId xmlns:p14="http://schemas.microsoft.com/office/powerpoint/2010/main" val="296917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8482" y="1260819"/>
            <a:ext cx="6096000" cy="4154984"/>
          </a:xfrm>
          <a:prstGeom prst="rect">
            <a:avLst/>
          </a:prstGeom>
          <a:noFill/>
        </p:spPr>
        <p:txBody>
          <a:bodyPr wrap="square" rtlCol="0">
            <a:spAutoFit/>
          </a:bodyPr>
          <a:lstStyle/>
          <a:p>
            <a:r>
              <a:rPr lang="en-US" sz="2400" dirty="0">
                <a:solidFill>
                  <a:schemeClr val="bg1"/>
                </a:solidFill>
              </a:rPr>
              <a:t>“There are still those, not a few, who criticize and rebel, who apostatize and lift their voices against this work…</a:t>
            </a:r>
          </a:p>
          <a:p>
            <a:endParaRPr lang="en-US" sz="2400" dirty="0">
              <a:solidFill>
                <a:schemeClr val="bg1"/>
              </a:solidFill>
            </a:endParaRPr>
          </a:p>
          <a:p>
            <a:r>
              <a:rPr lang="en-US" sz="2400" dirty="0">
                <a:solidFill>
                  <a:schemeClr val="bg1"/>
                </a:solidFill>
              </a:rPr>
              <a:t>I suppose we always will have them as long as we are trying to do the work of the Lord. The honest in heart will detect that which is true and that which is false…</a:t>
            </a:r>
          </a:p>
          <a:p>
            <a:endParaRPr lang="en-US" sz="2400" dirty="0">
              <a:solidFill>
                <a:schemeClr val="bg1"/>
              </a:solidFill>
            </a:endParaRPr>
          </a:p>
          <a:p>
            <a:r>
              <a:rPr lang="en-US" sz="2400" dirty="0">
                <a:solidFill>
                  <a:schemeClr val="bg1"/>
                </a:solidFill>
              </a:rPr>
              <a:t>We are a body of Christian solders “marching as to war, with the cross of Jesus going on before.”</a:t>
            </a:r>
          </a:p>
        </p:txBody>
      </p:sp>
      <p:pic>
        <p:nvPicPr>
          <p:cNvPr id="10" name="Picture 9" descr="Gordon b hinckley 1.jpg"/>
          <p:cNvPicPr>
            <a:picLocks noChangeAspect="1"/>
          </p:cNvPicPr>
          <p:nvPr/>
        </p:nvPicPr>
        <p:blipFill>
          <a:blip r:embed="rId3" cstate="print"/>
          <a:stretch>
            <a:fillRect/>
          </a:stretch>
        </p:blipFill>
        <p:spPr>
          <a:xfrm>
            <a:off x="8198223" y="2073517"/>
            <a:ext cx="2680447" cy="3342286"/>
          </a:xfrm>
          <a:prstGeom prst="rect">
            <a:avLst/>
          </a:prstGeom>
        </p:spPr>
      </p:pic>
      <p:sp>
        <p:nvSpPr>
          <p:cNvPr id="2" name="Rectangle 1"/>
          <p:cNvSpPr/>
          <p:nvPr/>
        </p:nvSpPr>
        <p:spPr>
          <a:xfrm>
            <a:off x="11749250" y="6377499"/>
            <a:ext cx="442750" cy="369332"/>
          </a:xfrm>
          <a:prstGeom prst="rect">
            <a:avLst/>
          </a:prstGeom>
        </p:spPr>
        <p:txBody>
          <a:bodyPr wrap="none">
            <a:spAutoFit/>
          </a:bodyPr>
          <a:lstStyle/>
          <a:p>
            <a:r>
              <a:rPr lang="en-US" dirty="0">
                <a:solidFill>
                  <a:schemeClr val="bg1"/>
                </a:solidFill>
              </a:rPr>
              <a:t>(2)</a:t>
            </a:r>
            <a:endParaRPr lang="en-US" dirty="0"/>
          </a:p>
        </p:txBody>
      </p:sp>
    </p:spTree>
    <p:extLst>
      <p:ext uri="{BB962C8B-B14F-4D97-AF65-F5344CB8AC3E}">
        <p14:creationId xmlns:p14="http://schemas.microsoft.com/office/powerpoint/2010/main" val="17573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91400" y="990601"/>
            <a:ext cx="2514600" cy="461665"/>
          </a:xfrm>
          <a:prstGeom prst="rect">
            <a:avLst/>
          </a:prstGeom>
          <a:noFill/>
        </p:spPr>
        <p:txBody>
          <a:bodyPr wrap="square" rtlCol="0">
            <a:spAutoFit/>
          </a:bodyPr>
          <a:lstStyle/>
          <a:p>
            <a:r>
              <a:rPr lang="en-US" sz="2400" dirty="0">
                <a:solidFill>
                  <a:schemeClr val="bg1"/>
                </a:solidFill>
              </a:rPr>
              <a:t>Lovers of own self</a:t>
            </a:r>
          </a:p>
        </p:txBody>
      </p:sp>
      <p:sp>
        <p:nvSpPr>
          <p:cNvPr id="4" name="TextBox 3"/>
          <p:cNvSpPr txBox="1"/>
          <p:nvPr/>
        </p:nvSpPr>
        <p:spPr>
          <a:xfrm>
            <a:off x="3541874" y="2191032"/>
            <a:ext cx="5334000" cy="769441"/>
          </a:xfrm>
          <a:prstGeom prst="rect">
            <a:avLst/>
          </a:prstGeom>
          <a:noFill/>
        </p:spPr>
        <p:txBody>
          <a:bodyPr wrap="square" rtlCol="0">
            <a:spAutoFit/>
          </a:bodyPr>
          <a:lstStyle/>
          <a:p>
            <a:pPr algn="ctr"/>
            <a:r>
              <a:rPr lang="en-US" sz="4400" dirty="0">
                <a:solidFill>
                  <a:srgbClr val="FFFF00"/>
                </a:solidFill>
                <a:latin typeface="Castellar" pitchFamily="18" charset="0"/>
              </a:rPr>
              <a:t>Iniquities</a:t>
            </a:r>
          </a:p>
        </p:txBody>
      </p:sp>
      <p:sp>
        <p:nvSpPr>
          <p:cNvPr id="6" name="TextBox 5"/>
          <p:cNvSpPr txBox="1"/>
          <p:nvPr/>
        </p:nvSpPr>
        <p:spPr>
          <a:xfrm>
            <a:off x="150159" y="6396335"/>
            <a:ext cx="6096000" cy="461665"/>
          </a:xfrm>
          <a:prstGeom prst="rect">
            <a:avLst/>
          </a:prstGeom>
          <a:noFill/>
        </p:spPr>
        <p:txBody>
          <a:bodyPr wrap="square" rtlCol="0">
            <a:spAutoFit/>
          </a:bodyPr>
          <a:lstStyle/>
          <a:p>
            <a:r>
              <a:rPr lang="en-US" sz="2400" dirty="0">
                <a:solidFill>
                  <a:schemeClr val="bg1"/>
                </a:solidFill>
              </a:rPr>
              <a:t>2 Timothy 3:1-5</a:t>
            </a:r>
          </a:p>
        </p:txBody>
      </p:sp>
      <p:sp>
        <p:nvSpPr>
          <p:cNvPr id="10" name="TextBox 9"/>
          <p:cNvSpPr txBox="1"/>
          <p:nvPr/>
        </p:nvSpPr>
        <p:spPr>
          <a:xfrm>
            <a:off x="8153400" y="1828801"/>
            <a:ext cx="2514600" cy="461665"/>
          </a:xfrm>
          <a:prstGeom prst="rect">
            <a:avLst/>
          </a:prstGeom>
          <a:noFill/>
        </p:spPr>
        <p:txBody>
          <a:bodyPr wrap="square" rtlCol="0">
            <a:spAutoFit/>
          </a:bodyPr>
          <a:lstStyle/>
          <a:p>
            <a:r>
              <a:rPr lang="en-US" sz="2400" dirty="0">
                <a:solidFill>
                  <a:schemeClr val="accent6">
                    <a:lumMod val="20000"/>
                    <a:lumOff val="80000"/>
                  </a:schemeClr>
                </a:solidFill>
              </a:rPr>
              <a:t>covetousness</a:t>
            </a:r>
          </a:p>
        </p:txBody>
      </p:sp>
      <p:sp>
        <p:nvSpPr>
          <p:cNvPr id="11" name="TextBox 10"/>
          <p:cNvSpPr txBox="1"/>
          <p:nvPr/>
        </p:nvSpPr>
        <p:spPr>
          <a:xfrm>
            <a:off x="8610600" y="2590801"/>
            <a:ext cx="2514600" cy="461665"/>
          </a:xfrm>
          <a:prstGeom prst="rect">
            <a:avLst/>
          </a:prstGeom>
          <a:noFill/>
        </p:spPr>
        <p:txBody>
          <a:bodyPr wrap="square" rtlCol="0">
            <a:spAutoFit/>
          </a:bodyPr>
          <a:lstStyle/>
          <a:p>
            <a:r>
              <a:rPr lang="en-US" sz="2400" dirty="0">
                <a:solidFill>
                  <a:schemeClr val="accent5">
                    <a:lumMod val="20000"/>
                    <a:lumOff val="80000"/>
                  </a:schemeClr>
                </a:solidFill>
              </a:rPr>
              <a:t>boasters</a:t>
            </a:r>
          </a:p>
        </p:txBody>
      </p:sp>
      <p:sp>
        <p:nvSpPr>
          <p:cNvPr id="12" name="TextBox 11"/>
          <p:cNvSpPr txBox="1"/>
          <p:nvPr/>
        </p:nvSpPr>
        <p:spPr>
          <a:xfrm>
            <a:off x="8839200" y="3352801"/>
            <a:ext cx="2514600" cy="461665"/>
          </a:xfrm>
          <a:prstGeom prst="rect">
            <a:avLst/>
          </a:prstGeom>
          <a:noFill/>
        </p:spPr>
        <p:txBody>
          <a:bodyPr wrap="square" rtlCol="0">
            <a:spAutoFit/>
          </a:bodyPr>
          <a:lstStyle/>
          <a:p>
            <a:r>
              <a:rPr lang="en-US" sz="2400" dirty="0">
                <a:solidFill>
                  <a:schemeClr val="accent4">
                    <a:lumMod val="20000"/>
                    <a:lumOff val="80000"/>
                  </a:schemeClr>
                </a:solidFill>
              </a:rPr>
              <a:t>prideful</a:t>
            </a:r>
          </a:p>
        </p:txBody>
      </p:sp>
      <p:sp>
        <p:nvSpPr>
          <p:cNvPr id="13" name="TextBox 12"/>
          <p:cNvSpPr txBox="1"/>
          <p:nvPr/>
        </p:nvSpPr>
        <p:spPr>
          <a:xfrm>
            <a:off x="8382000" y="4114801"/>
            <a:ext cx="2514600" cy="461665"/>
          </a:xfrm>
          <a:prstGeom prst="rect">
            <a:avLst/>
          </a:prstGeom>
          <a:noFill/>
        </p:spPr>
        <p:txBody>
          <a:bodyPr wrap="square" rtlCol="0">
            <a:spAutoFit/>
          </a:bodyPr>
          <a:lstStyle/>
          <a:p>
            <a:r>
              <a:rPr lang="en-US" sz="2400" dirty="0">
                <a:solidFill>
                  <a:schemeClr val="accent3">
                    <a:lumMod val="20000"/>
                    <a:lumOff val="80000"/>
                  </a:schemeClr>
                </a:solidFill>
              </a:rPr>
              <a:t>blasphemers</a:t>
            </a:r>
          </a:p>
        </p:txBody>
      </p:sp>
      <p:sp>
        <p:nvSpPr>
          <p:cNvPr id="14" name="TextBox 13"/>
          <p:cNvSpPr txBox="1"/>
          <p:nvPr/>
        </p:nvSpPr>
        <p:spPr>
          <a:xfrm>
            <a:off x="7620000" y="4800601"/>
            <a:ext cx="2514600" cy="830997"/>
          </a:xfrm>
          <a:prstGeom prst="rect">
            <a:avLst/>
          </a:prstGeom>
          <a:noFill/>
        </p:spPr>
        <p:txBody>
          <a:bodyPr wrap="square" rtlCol="0">
            <a:spAutoFit/>
          </a:bodyPr>
          <a:lstStyle/>
          <a:p>
            <a:r>
              <a:rPr lang="en-US" sz="2400" dirty="0">
                <a:solidFill>
                  <a:schemeClr val="accent2">
                    <a:lumMod val="20000"/>
                    <a:lumOff val="80000"/>
                  </a:schemeClr>
                </a:solidFill>
              </a:rPr>
              <a:t>Disobedient </a:t>
            </a:r>
          </a:p>
          <a:p>
            <a:r>
              <a:rPr lang="en-US" sz="2400" dirty="0">
                <a:solidFill>
                  <a:schemeClr val="accent2">
                    <a:lumMod val="20000"/>
                    <a:lumOff val="80000"/>
                  </a:schemeClr>
                </a:solidFill>
              </a:rPr>
              <a:t>to parents</a:t>
            </a:r>
          </a:p>
        </p:txBody>
      </p:sp>
      <p:sp>
        <p:nvSpPr>
          <p:cNvPr id="15" name="TextBox 14"/>
          <p:cNvSpPr txBox="1"/>
          <p:nvPr/>
        </p:nvSpPr>
        <p:spPr>
          <a:xfrm>
            <a:off x="6477000" y="5867401"/>
            <a:ext cx="2514600" cy="461665"/>
          </a:xfrm>
          <a:prstGeom prst="rect">
            <a:avLst/>
          </a:prstGeom>
          <a:noFill/>
        </p:spPr>
        <p:txBody>
          <a:bodyPr wrap="square" rtlCol="0">
            <a:spAutoFit/>
          </a:bodyPr>
          <a:lstStyle/>
          <a:p>
            <a:r>
              <a:rPr lang="en-US" sz="2400" dirty="0">
                <a:solidFill>
                  <a:schemeClr val="accent1">
                    <a:lumMod val="20000"/>
                    <a:lumOff val="80000"/>
                  </a:schemeClr>
                </a:solidFill>
              </a:rPr>
              <a:t>unthankful</a:t>
            </a:r>
          </a:p>
        </p:txBody>
      </p:sp>
      <p:sp>
        <p:nvSpPr>
          <p:cNvPr id="16" name="TextBox 15"/>
          <p:cNvSpPr txBox="1"/>
          <p:nvPr/>
        </p:nvSpPr>
        <p:spPr>
          <a:xfrm>
            <a:off x="5486400" y="6248401"/>
            <a:ext cx="2514600" cy="461665"/>
          </a:xfrm>
          <a:prstGeom prst="rect">
            <a:avLst/>
          </a:prstGeom>
          <a:noFill/>
        </p:spPr>
        <p:txBody>
          <a:bodyPr wrap="square" rtlCol="0">
            <a:spAutoFit/>
          </a:bodyPr>
          <a:lstStyle/>
          <a:p>
            <a:r>
              <a:rPr lang="en-US" sz="2400" dirty="0">
                <a:solidFill>
                  <a:schemeClr val="bg2">
                    <a:lumMod val="90000"/>
                  </a:schemeClr>
                </a:solidFill>
              </a:rPr>
              <a:t>unholy</a:t>
            </a:r>
          </a:p>
        </p:txBody>
      </p:sp>
      <p:sp>
        <p:nvSpPr>
          <p:cNvPr id="17" name="TextBox 16"/>
          <p:cNvSpPr txBox="1"/>
          <p:nvPr/>
        </p:nvSpPr>
        <p:spPr>
          <a:xfrm>
            <a:off x="3200400" y="5715001"/>
            <a:ext cx="2514600" cy="461665"/>
          </a:xfrm>
          <a:prstGeom prst="rect">
            <a:avLst/>
          </a:prstGeom>
          <a:noFill/>
        </p:spPr>
        <p:txBody>
          <a:bodyPr wrap="square" rtlCol="0">
            <a:spAutoFit/>
          </a:bodyPr>
          <a:lstStyle/>
          <a:p>
            <a:r>
              <a:rPr lang="en-US" sz="2400" dirty="0">
                <a:solidFill>
                  <a:schemeClr val="accent6">
                    <a:lumMod val="20000"/>
                    <a:lumOff val="80000"/>
                  </a:schemeClr>
                </a:solidFill>
              </a:rPr>
              <a:t>natural affection</a:t>
            </a:r>
          </a:p>
        </p:txBody>
      </p:sp>
      <p:sp>
        <p:nvSpPr>
          <p:cNvPr id="18" name="TextBox 17"/>
          <p:cNvSpPr txBox="1"/>
          <p:nvPr/>
        </p:nvSpPr>
        <p:spPr>
          <a:xfrm>
            <a:off x="2362200" y="4953001"/>
            <a:ext cx="2514600" cy="461665"/>
          </a:xfrm>
          <a:prstGeom prst="rect">
            <a:avLst/>
          </a:prstGeom>
          <a:noFill/>
        </p:spPr>
        <p:txBody>
          <a:bodyPr wrap="square" rtlCol="0">
            <a:spAutoFit/>
          </a:bodyPr>
          <a:lstStyle/>
          <a:p>
            <a:r>
              <a:rPr lang="en-US" sz="2400" dirty="0">
                <a:solidFill>
                  <a:schemeClr val="accent5">
                    <a:lumMod val="20000"/>
                    <a:lumOff val="80000"/>
                  </a:schemeClr>
                </a:solidFill>
              </a:rPr>
              <a:t>trucebreakers</a:t>
            </a:r>
          </a:p>
        </p:txBody>
      </p:sp>
      <p:sp>
        <p:nvSpPr>
          <p:cNvPr id="19" name="TextBox 18"/>
          <p:cNvSpPr txBox="1"/>
          <p:nvPr/>
        </p:nvSpPr>
        <p:spPr>
          <a:xfrm>
            <a:off x="1981200" y="4191001"/>
            <a:ext cx="2514600" cy="461665"/>
          </a:xfrm>
          <a:prstGeom prst="rect">
            <a:avLst/>
          </a:prstGeom>
          <a:noFill/>
        </p:spPr>
        <p:txBody>
          <a:bodyPr wrap="square" rtlCol="0">
            <a:spAutoFit/>
          </a:bodyPr>
          <a:lstStyle/>
          <a:p>
            <a:r>
              <a:rPr lang="en-US" sz="2400" dirty="0">
                <a:solidFill>
                  <a:schemeClr val="accent4">
                    <a:lumMod val="20000"/>
                    <a:lumOff val="80000"/>
                  </a:schemeClr>
                </a:solidFill>
              </a:rPr>
              <a:t>False accusers</a:t>
            </a:r>
          </a:p>
        </p:txBody>
      </p:sp>
      <p:sp>
        <p:nvSpPr>
          <p:cNvPr id="20" name="TextBox 19"/>
          <p:cNvSpPr txBox="1"/>
          <p:nvPr/>
        </p:nvSpPr>
        <p:spPr>
          <a:xfrm>
            <a:off x="1752600" y="3505201"/>
            <a:ext cx="2514600" cy="461665"/>
          </a:xfrm>
          <a:prstGeom prst="rect">
            <a:avLst/>
          </a:prstGeom>
          <a:noFill/>
        </p:spPr>
        <p:txBody>
          <a:bodyPr wrap="square" rtlCol="0">
            <a:spAutoFit/>
          </a:bodyPr>
          <a:lstStyle/>
          <a:p>
            <a:r>
              <a:rPr lang="en-US" sz="2400" dirty="0">
                <a:solidFill>
                  <a:schemeClr val="accent3">
                    <a:lumMod val="20000"/>
                    <a:lumOff val="80000"/>
                  </a:schemeClr>
                </a:solidFill>
              </a:rPr>
              <a:t>incontinent</a:t>
            </a:r>
          </a:p>
        </p:txBody>
      </p:sp>
      <p:sp>
        <p:nvSpPr>
          <p:cNvPr id="21" name="TextBox 20"/>
          <p:cNvSpPr txBox="1"/>
          <p:nvPr/>
        </p:nvSpPr>
        <p:spPr>
          <a:xfrm>
            <a:off x="2209800" y="2971801"/>
            <a:ext cx="2514600" cy="461665"/>
          </a:xfrm>
          <a:prstGeom prst="rect">
            <a:avLst/>
          </a:prstGeom>
          <a:noFill/>
        </p:spPr>
        <p:txBody>
          <a:bodyPr wrap="square" rtlCol="0">
            <a:spAutoFit/>
          </a:bodyPr>
          <a:lstStyle/>
          <a:p>
            <a:r>
              <a:rPr lang="en-US" sz="2400" dirty="0">
                <a:solidFill>
                  <a:schemeClr val="accent2">
                    <a:lumMod val="20000"/>
                    <a:lumOff val="80000"/>
                  </a:schemeClr>
                </a:solidFill>
              </a:rPr>
              <a:t>fierce</a:t>
            </a:r>
            <a:r>
              <a:rPr lang="en-US" sz="2400" dirty="0">
                <a:solidFill>
                  <a:schemeClr val="bg1"/>
                </a:solidFill>
              </a:rPr>
              <a:t> </a:t>
            </a:r>
          </a:p>
        </p:txBody>
      </p:sp>
      <p:sp>
        <p:nvSpPr>
          <p:cNvPr id="22" name="TextBox 21"/>
          <p:cNvSpPr txBox="1"/>
          <p:nvPr/>
        </p:nvSpPr>
        <p:spPr>
          <a:xfrm>
            <a:off x="2057400" y="2133600"/>
            <a:ext cx="2514600" cy="707886"/>
          </a:xfrm>
          <a:prstGeom prst="rect">
            <a:avLst/>
          </a:prstGeom>
          <a:noFill/>
        </p:spPr>
        <p:txBody>
          <a:bodyPr wrap="square" rtlCol="0">
            <a:spAutoFit/>
          </a:bodyPr>
          <a:lstStyle/>
          <a:p>
            <a:r>
              <a:rPr lang="en-US" sz="2000" dirty="0">
                <a:solidFill>
                  <a:schemeClr val="accent1">
                    <a:lumMod val="20000"/>
                    <a:lumOff val="80000"/>
                  </a:schemeClr>
                </a:solidFill>
              </a:rPr>
              <a:t>Despisers of those that are good</a:t>
            </a:r>
          </a:p>
        </p:txBody>
      </p:sp>
      <p:sp>
        <p:nvSpPr>
          <p:cNvPr id="23" name="TextBox 22"/>
          <p:cNvSpPr txBox="1"/>
          <p:nvPr/>
        </p:nvSpPr>
        <p:spPr>
          <a:xfrm>
            <a:off x="2743200" y="1371600"/>
            <a:ext cx="2514600" cy="707886"/>
          </a:xfrm>
          <a:prstGeom prst="rect">
            <a:avLst/>
          </a:prstGeom>
          <a:noFill/>
        </p:spPr>
        <p:txBody>
          <a:bodyPr wrap="square" rtlCol="0">
            <a:spAutoFit/>
          </a:bodyPr>
          <a:lstStyle/>
          <a:p>
            <a:r>
              <a:rPr lang="en-US" sz="2000" dirty="0">
                <a:solidFill>
                  <a:schemeClr val="bg2">
                    <a:lumMod val="90000"/>
                  </a:schemeClr>
                </a:solidFill>
              </a:rPr>
              <a:t>Traitors, heady, high-minded</a:t>
            </a:r>
          </a:p>
        </p:txBody>
      </p:sp>
      <p:sp>
        <p:nvSpPr>
          <p:cNvPr id="24" name="TextBox 23"/>
          <p:cNvSpPr txBox="1"/>
          <p:nvPr/>
        </p:nvSpPr>
        <p:spPr>
          <a:xfrm>
            <a:off x="2971800" y="838200"/>
            <a:ext cx="2514600" cy="400110"/>
          </a:xfrm>
          <a:prstGeom prst="rect">
            <a:avLst/>
          </a:prstGeom>
          <a:noFill/>
        </p:spPr>
        <p:txBody>
          <a:bodyPr wrap="square" rtlCol="0">
            <a:spAutoFit/>
          </a:bodyPr>
          <a:lstStyle/>
          <a:p>
            <a:r>
              <a:rPr lang="en-US" sz="2000" dirty="0">
                <a:solidFill>
                  <a:srgbClr val="FFFFCC"/>
                </a:solidFill>
              </a:rPr>
              <a:t>Lovers of pleasure</a:t>
            </a:r>
          </a:p>
        </p:txBody>
      </p:sp>
      <p:sp>
        <p:nvSpPr>
          <p:cNvPr id="25" name="TextBox 24"/>
          <p:cNvSpPr txBox="1"/>
          <p:nvPr/>
        </p:nvSpPr>
        <p:spPr>
          <a:xfrm>
            <a:off x="4953000" y="1"/>
            <a:ext cx="2514600" cy="1015663"/>
          </a:xfrm>
          <a:prstGeom prst="rect">
            <a:avLst/>
          </a:prstGeom>
          <a:noFill/>
        </p:spPr>
        <p:txBody>
          <a:bodyPr wrap="square" rtlCol="0">
            <a:spAutoFit/>
          </a:bodyPr>
          <a:lstStyle/>
          <a:p>
            <a:pPr algn="ctr"/>
            <a:r>
              <a:rPr lang="en-US" sz="2000" dirty="0">
                <a:solidFill>
                  <a:schemeClr val="accent3">
                    <a:lumMod val="40000"/>
                    <a:lumOff val="60000"/>
                  </a:schemeClr>
                </a:solidFill>
              </a:rPr>
              <a:t>Having a form of godliness, but denying the power</a:t>
            </a:r>
          </a:p>
        </p:txBody>
      </p:sp>
      <p:grpSp>
        <p:nvGrpSpPr>
          <p:cNvPr id="32" name="Group 31"/>
          <p:cNvGrpSpPr/>
          <p:nvPr/>
        </p:nvGrpSpPr>
        <p:grpSpPr>
          <a:xfrm>
            <a:off x="4788911" y="3422812"/>
            <a:ext cx="2813643" cy="2012214"/>
            <a:chOff x="384206" y="4158361"/>
            <a:chExt cx="3289208" cy="2390250"/>
          </a:xfrm>
        </p:grpSpPr>
        <p:grpSp>
          <p:nvGrpSpPr>
            <p:cNvPr id="33" name="Group 32"/>
            <p:cNvGrpSpPr/>
            <p:nvPr/>
          </p:nvGrpSpPr>
          <p:grpSpPr>
            <a:xfrm>
              <a:off x="384206" y="4158361"/>
              <a:ext cx="3289208" cy="2390250"/>
              <a:chOff x="609599" y="833642"/>
              <a:chExt cx="7941747" cy="5771225"/>
            </a:xfrm>
          </p:grpSpPr>
          <p:grpSp>
            <p:nvGrpSpPr>
              <p:cNvPr id="35" name="Group 14"/>
              <p:cNvGrpSpPr/>
              <p:nvPr/>
            </p:nvGrpSpPr>
            <p:grpSpPr>
              <a:xfrm rot="10800000">
                <a:off x="7696200" y="5257800"/>
                <a:ext cx="621450" cy="1347067"/>
                <a:chOff x="7010400" y="381000"/>
                <a:chExt cx="762000" cy="2033666"/>
              </a:xfrm>
            </p:grpSpPr>
            <p:sp>
              <p:nvSpPr>
                <p:cNvPr id="48"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1"/>
              <p:cNvGrpSpPr/>
              <p:nvPr/>
            </p:nvGrpSpPr>
            <p:grpSpPr>
              <a:xfrm rot="10800000">
                <a:off x="939238" y="4923502"/>
                <a:ext cx="621450" cy="1347067"/>
                <a:chOff x="7010400" y="381000"/>
                <a:chExt cx="762000" cy="2033666"/>
              </a:xfrm>
            </p:grpSpPr>
            <p:sp>
              <p:nvSpPr>
                <p:cNvPr id="46"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899460" y="833642"/>
                <a:ext cx="621450" cy="986197"/>
                <a:chOff x="7031201" y="834275"/>
                <a:chExt cx="762000" cy="1488861"/>
              </a:xfrm>
            </p:grpSpPr>
            <p:sp>
              <p:nvSpPr>
                <p:cNvPr id="44"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646520" y="1148254"/>
                <a:ext cx="621450" cy="1017899"/>
                <a:chOff x="7087348" y="824753"/>
                <a:chExt cx="762000" cy="1536722"/>
              </a:xfrm>
            </p:grpSpPr>
            <p:sp>
              <p:nvSpPr>
                <p:cNvPr id="42"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Rectangle 33"/>
            <p:cNvSpPr/>
            <p:nvPr/>
          </p:nvSpPr>
          <p:spPr>
            <a:xfrm>
              <a:off x="791162" y="4860965"/>
              <a:ext cx="2437759" cy="987117"/>
            </a:xfrm>
            <a:prstGeom prst="rect">
              <a:avLst/>
            </a:prstGeom>
          </p:spPr>
          <p:txBody>
            <a:bodyPr wrap="square">
              <a:spAutoFit/>
            </a:bodyPr>
            <a:lstStyle/>
            <a:p>
              <a:pPr algn="ctr"/>
              <a:r>
                <a:rPr lang="en-US" sz="1600" b="1" dirty="0"/>
                <a:t>If we purge ourselves of iniquity, we can better serve the Lord</a:t>
              </a:r>
              <a:endParaRPr lang="en-US" sz="1600" dirty="0"/>
            </a:p>
          </p:txBody>
        </p:sp>
      </p:grpSp>
    </p:spTree>
    <p:extLst>
      <p:ext uri="{BB962C8B-B14F-4D97-AF65-F5344CB8AC3E}">
        <p14:creationId xmlns:p14="http://schemas.microsoft.com/office/powerpoint/2010/main" val="275879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0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20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20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2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20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barn(outVertical)">
                                      <p:cBhvr>
                                        <p:cTn id="9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61529" y="6329366"/>
            <a:ext cx="6096000" cy="461665"/>
          </a:xfrm>
          <a:prstGeom prst="rect">
            <a:avLst/>
          </a:prstGeom>
          <a:noFill/>
        </p:spPr>
        <p:txBody>
          <a:bodyPr wrap="square" rtlCol="0">
            <a:spAutoFit/>
          </a:bodyPr>
          <a:lstStyle/>
          <a:p>
            <a:pPr algn="r"/>
            <a:r>
              <a:rPr lang="en-US" sz="2400" dirty="0">
                <a:solidFill>
                  <a:schemeClr val="bg1"/>
                </a:solidFill>
              </a:rPr>
              <a:t>(4)</a:t>
            </a:r>
          </a:p>
        </p:txBody>
      </p:sp>
      <p:sp>
        <p:nvSpPr>
          <p:cNvPr id="9" name="TextBox 8"/>
          <p:cNvSpPr txBox="1"/>
          <p:nvPr/>
        </p:nvSpPr>
        <p:spPr>
          <a:xfrm>
            <a:off x="1044389" y="1133358"/>
            <a:ext cx="6270810" cy="4524315"/>
          </a:xfrm>
          <a:prstGeom prst="rect">
            <a:avLst/>
          </a:prstGeom>
          <a:noFill/>
        </p:spPr>
        <p:txBody>
          <a:bodyPr wrap="square" rtlCol="0">
            <a:spAutoFit/>
          </a:bodyPr>
          <a:lstStyle/>
          <a:p>
            <a:r>
              <a:rPr lang="en-US" sz="3600" dirty="0">
                <a:solidFill>
                  <a:schemeClr val="bg1"/>
                </a:solidFill>
              </a:rPr>
              <a:t>“…the word of God, as found in the scriptures, in the words of living prophets, and in personal revelation, has the power to fortify the Saints and arm them with the spirit so they can resist evil, hold fast to the good, and find joy in this life.”</a:t>
            </a:r>
          </a:p>
        </p:txBody>
      </p:sp>
      <p:pic>
        <p:nvPicPr>
          <p:cNvPr id="10" name="Picture 9" descr="Ezra t benson.jpg"/>
          <p:cNvPicPr>
            <a:picLocks noChangeAspect="1"/>
          </p:cNvPicPr>
          <p:nvPr/>
        </p:nvPicPr>
        <p:blipFill>
          <a:blip r:embed="rId3" cstate="print"/>
          <a:stretch>
            <a:fillRect/>
          </a:stretch>
        </p:blipFill>
        <p:spPr>
          <a:xfrm>
            <a:off x="8359587" y="1660662"/>
            <a:ext cx="2761129" cy="3906420"/>
          </a:xfrm>
          <a:prstGeom prst="rect">
            <a:avLst/>
          </a:prstGeom>
        </p:spPr>
      </p:pic>
    </p:spTree>
    <p:extLst>
      <p:ext uri="{BB962C8B-B14F-4D97-AF65-F5344CB8AC3E}">
        <p14:creationId xmlns:p14="http://schemas.microsoft.com/office/powerpoint/2010/main" val="357967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87198"/>
            <a:ext cx="8686800" cy="923330"/>
          </a:xfrm>
          <a:prstGeom prst="rect">
            <a:avLst/>
          </a:prstGeom>
          <a:noFill/>
        </p:spPr>
        <p:txBody>
          <a:bodyPr wrap="square" rtlCol="0">
            <a:spAutoFit/>
          </a:bodyPr>
          <a:lstStyle/>
          <a:p>
            <a:pPr algn="ctr" fontAlgn="base"/>
            <a:r>
              <a:rPr lang="en-US" sz="5400" dirty="0" err="1">
                <a:solidFill>
                  <a:schemeClr val="bg1"/>
                </a:solidFill>
                <a:latin typeface="Rockwell Extra Bold" panose="02060903040505020403" pitchFamily="18" charset="0"/>
              </a:rPr>
              <a:t>Jannes</a:t>
            </a:r>
            <a:r>
              <a:rPr lang="en-US" sz="5400" dirty="0">
                <a:solidFill>
                  <a:schemeClr val="bg1"/>
                </a:solidFill>
                <a:latin typeface="Rockwell Extra Bold" panose="02060903040505020403" pitchFamily="18" charset="0"/>
              </a:rPr>
              <a:t> and </a:t>
            </a:r>
            <a:r>
              <a:rPr lang="en-US" sz="5400" dirty="0" err="1">
                <a:solidFill>
                  <a:schemeClr val="bg1"/>
                </a:solidFill>
                <a:latin typeface="Rockwell Extra Bold" panose="02060903040505020403" pitchFamily="18" charset="0"/>
              </a:rPr>
              <a:t>Jambres</a:t>
            </a:r>
            <a:endParaRPr lang="en-US" sz="5400" dirty="0">
              <a:solidFill>
                <a:schemeClr val="bg1"/>
              </a:solidFill>
              <a:latin typeface="Rockwell Extra Bold" panose="02060903040505020403" pitchFamily="18" charset="0"/>
            </a:endParaRPr>
          </a:p>
        </p:txBody>
      </p:sp>
      <p:sp>
        <p:nvSpPr>
          <p:cNvPr id="7" name="TextBox 6"/>
          <p:cNvSpPr txBox="1"/>
          <p:nvPr/>
        </p:nvSpPr>
        <p:spPr>
          <a:xfrm>
            <a:off x="425823" y="1165086"/>
            <a:ext cx="6364942" cy="1200329"/>
          </a:xfrm>
          <a:prstGeom prst="rect">
            <a:avLst/>
          </a:prstGeom>
          <a:noFill/>
        </p:spPr>
        <p:txBody>
          <a:bodyPr wrap="square" rtlCol="0">
            <a:spAutoFit/>
          </a:bodyPr>
          <a:lstStyle/>
          <a:p>
            <a:r>
              <a:rPr lang="en-US" sz="2400" dirty="0">
                <a:solidFill>
                  <a:schemeClr val="bg1"/>
                </a:solidFill>
              </a:rPr>
              <a:t>According to a Jewish tradition, </a:t>
            </a:r>
            <a:r>
              <a:rPr lang="en-US" sz="2400" dirty="0" err="1">
                <a:solidFill>
                  <a:schemeClr val="bg1"/>
                </a:solidFill>
              </a:rPr>
              <a:t>Jannes</a:t>
            </a:r>
            <a:r>
              <a:rPr lang="en-US" sz="2400" dirty="0">
                <a:solidFill>
                  <a:schemeClr val="bg1"/>
                </a:solidFill>
              </a:rPr>
              <a:t> and </a:t>
            </a:r>
            <a:r>
              <a:rPr lang="en-US" sz="2400" dirty="0" err="1">
                <a:solidFill>
                  <a:schemeClr val="bg1"/>
                </a:solidFill>
              </a:rPr>
              <a:t>Jambres</a:t>
            </a:r>
            <a:r>
              <a:rPr lang="en-US" sz="2400" dirty="0">
                <a:solidFill>
                  <a:schemeClr val="bg1"/>
                </a:solidFill>
              </a:rPr>
              <a:t> were the names of the two magicians in Pharaoh’s court who opposed Moses and Aaron</a:t>
            </a:r>
          </a:p>
        </p:txBody>
      </p:sp>
      <p:sp>
        <p:nvSpPr>
          <p:cNvPr id="9" name="TextBox 8"/>
          <p:cNvSpPr txBox="1"/>
          <p:nvPr/>
        </p:nvSpPr>
        <p:spPr>
          <a:xfrm>
            <a:off x="6790765" y="2197575"/>
            <a:ext cx="5082988" cy="2862322"/>
          </a:xfrm>
          <a:prstGeom prst="rect">
            <a:avLst/>
          </a:prstGeom>
          <a:noFill/>
        </p:spPr>
        <p:txBody>
          <a:bodyPr wrap="square" rtlCol="0">
            <a:spAutoFit/>
          </a:bodyPr>
          <a:lstStyle/>
          <a:p>
            <a:pPr fontAlgn="base"/>
            <a:r>
              <a:rPr lang="en-US" sz="2000" b="1" i="1" dirty="0">
                <a:solidFill>
                  <a:srgbClr val="C00000"/>
                </a:solidFill>
              </a:rPr>
              <a:t>Then Pharaoh also called the wise men and the sorcerers: now the magicians of Egypt, they also did in like manner with their enchantments.</a:t>
            </a:r>
          </a:p>
          <a:p>
            <a:pPr fontAlgn="base"/>
            <a:endParaRPr lang="en-US" sz="2000" b="1" i="1" dirty="0">
              <a:solidFill>
                <a:srgbClr val="C00000"/>
              </a:solidFill>
            </a:endParaRPr>
          </a:p>
          <a:p>
            <a:pPr fontAlgn="base"/>
            <a:r>
              <a:rPr lang="en-US" sz="2000" b="1" i="1" dirty="0">
                <a:solidFill>
                  <a:srgbClr val="C00000"/>
                </a:solidFill>
              </a:rPr>
              <a:t>For they cast down every man his rod, and they became serpents: but Aaron’s rod swallowed up their rods.</a:t>
            </a:r>
          </a:p>
          <a:p>
            <a:pPr fontAlgn="base"/>
            <a:r>
              <a:rPr lang="en-US" sz="2000" b="1" i="1" dirty="0">
                <a:solidFill>
                  <a:srgbClr val="C00000"/>
                </a:solidFill>
              </a:rPr>
              <a:t>Exodus 7:11-12</a:t>
            </a:r>
          </a:p>
        </p:txBody>
      </p:sp>
      <p:pic>
        <p:nvPicPr>
          <p:cNvPr id="1026" name="Picture 2" descr="Image result for aaron's rod swallowed up their r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23" y="2528887"/>
            <a:ext cx="60960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0159" y="6396335"/>
            <a:ext cx="6096000" cy="461665"/>
          </a:xfrm>
          <a:prstGeom prst="rect">
            <a:avLst/>
          </a:prstGeom>
          <a:noFill/>
        </p:spPr>
        <p:txBody>
          <a:bodyPr wrap="square" rtlCol="0">
            <a:spAutoFit/>
          </a:bodyPr>
          <a:lstStyle/>
          <a:p>
            <a:r>
              <a:rPr lang="en-US" sz="2400" dirty="0">
                <a:solidFill>
                  <a:schemeClr val="bg1"/>
                </a:solidFill>
              </a:rPr>
              <a:t>2 Timothy 3:8</a:t>
            </a:r>
          </a:p>
        </p:txBody>
      </p:sp>
      <p:sp>
        <p:nvSpPr>
          <p:cNvPr id="13" name="TextBox 12"/>
          <p:cNvSpPr txBox="1"/>
          <p:nvPr/>
        </p:nvSpPr>
        <p:spPr>
          <a:xfrm>
            <a:off x="5994027" y="6347726"/>
            <a:ext cx="6096000" cy="461665"/>
          </a:xfrm>
          <a:prstGeom prst="rect">
            <a:avLst/>
          </a:prstGeom>
          <a:noFill/>
        </p:spPr>
        <p:txBody>
          <a:bodyPr wrap="square" rtlCol="0">
            <a:spAutoFit/>
          </a:bodyPr>
          <a:lstStyle/>
          <a:p>
            <a:pPr algn="r"/>
            <a:r>
              <a:rPr lang="en-US" sz="2400" dirty="0">
                <a:solidFill>
                  <a:schemeClr val="bg1"/>
                </a:solidFill>
              </a:rPr>
              <a:t>(1)</a:t>
            </a:r>
          </a:p>
        </p:txBody>
      </p:sp>
    </p:spTree>
    <p:extLst>
      <p:ext uri="{BB962C8B-B14F-4D97-AF65-F5344CB8AC3E}">
        <p14:creationId xmlns:p14="http://schemas.microsoft.com/office/powerpoint/2010/main" val="347547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1492" y="83744"/>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2 Timothy</a:t>
            </a:r>
          </a:p>
        </p:txBody>
      </p:sp>
      <p:pic>
        <p:nvPicPr>
          <p:cNvPr id="3" name="Picture 2" descr="Image result for rome pris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52" r="10332"/>
          <a:stretch/>
        </p:blipFill>
        <p:spPr bwMode="auto">
          <a:xfrm>
            <a:off x="3802454" y="1548141"/>
            <a:ext cx="4517679" cy="40296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3496" y="706667"/>
            <a:ext cx="3711921" cy="923330"/>
          </a:xfrm>
          <a:prstGeom prst="rect">
            <a:avLst/>
          </a:prstGeom>
        </p:spPr>
        <p:txBody>
          <a:bodyPr wrap="square">
            <a:spAutoFit/>
          </a:bodyPr>
          <a:lstStyle/>
          <a:p>
            <a:r>
              <a:rPr lang="en-US" dirty="0">
                <a:solidFill>
                  <a:schemeClr val="bg1"/>
                </a:solidFill>
                <a:latin typeface="Calibri" panose="020F0502020204030204" pitchFamily="34" charset="0"/>
              </a:rPr>
              <a:t>Paul wrote the epistle during his second imprisonment in Rome shortly before his martyrdom </a:t>
            </a:r>
            <a:endParaRPr lang="en-US" dirty="0">
              <a:solidFill>
                <a:schemeClr val="bg1"/>
              </a:solidFill>
            </a:endParaRPr>
          </a:p>
        </p:txBody>
      </p:sp>
      <p:sp>
        <p:nvSpPr>
          <p:cNvPr id="6" name="Rectangle 5"/>
          <p:cNvSpPr/>
          <p:nvPr/>
        </p:nvSpPr>
        <p:spPr>
          <a:xfrm>
            <a:off x="162961" y="2748317"/>
            <a:ext cx="3376944" cy="2585323"/>
          </a:xfrm>
          <a:prstGeom prst="rect">
            <a:avLst/>
          </a:prstGeom>
        </p:spPr>
        <p:txBody>
          <a:bodyPr wrap="square">
            <a:spAutoFit/>
          </a:bodyPr>
          <a:lstStyle/>
          <a:p>
            <a:r>
              <a:rPr lang="en-US" dirty="0">
                <a:solidFill>
                  <a:schemeClr val="bg1"/>
                </a:solidFill>
                <a:latin typeface="Calibri" panose="020F0502020204030204" pitchFamily="34" charset="0"/>
              </a:rPr>
              <a:t>During his imprisonment Paul was in chains he was likely in a cell or dungeon and exposed to the elements, and his friends struggled to locate him.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Luke was apparently his only regular visitor, and Paul expected that his life was coming to an end.</a:t>
            </a:r>
            <a:endParaRPr lang="en-US" dirty="0">
              <a:solidFill>
                <a:schemeClr val="bg1"/>
              </a:solidFill>
            </a:endParaRPr>
          </a:p>
        </p:txBody>
      </p:sp>
      <p:sp>
        <p:nvSpPr>
          <p:cNvPr id="7" name="Rectangle 6"/>
          <p:cNvSpPr/>
          <p:nvPr/>
        </p:nvSpPr>
        <p:spPr>
          <a:xfrm>
            <a:off x="0" y="6488668"/>
            <a:ext cx="3780715" cy="369332"/>
          </a:xfrm>
          <a:prstGeom prst="rect">
            <a:avLst/>
          </a:prstGeom>
        </p:spPr>
        <p:txBody>
          <a:bodyPr wrap="none">
            <a:spAutoFit/>
          </a:bodyPr>
          <a:lstStyle/>
          <a:p>
            <a:r>
              <a:rPr lang="en-US" dirty="0">
                <a:solidFill>
                  <a:schemeClr val="bg1"/>
                </a:solidFill>
                <a:latin typeface="Calibri" panose="020F0502020204030204" pitchFamily="34" charset="0"/>
              </a:rPr>
              <a:t> 2 Timothy 1:16-17; 2:9; 4:13,21; 4:6-8</a:t>
            </a:r>
            <a:endParaRPr lang="en-US" dirty="0">
              <a:solidFill>
                <a:schemeClr val="bg1"/>
              </a:solidFill>
            </a:endParaRPr>
          </a:p>
        </p:txBody>
      </p:sp>
      <p:sp>
        <p:nvSpPr>
          <p:cNvPr id="8" name="Rectangle 7"/>
          <p:cNvSpPr/>
          <p:nvPr/>
        </p:nvSpPr>
        <p:spPr>
          <a:xfrm>
            <a:off x="8507239" y="2336067"/>
            <a:ext cx="3684761" cy="2862322"/>
          </a:xfrm>
          <a:prstGeom prst="rect">
            <a:avLst/>
          </a:prstGeom>
        </p:spPr>
        <p:txBody>
          <a:bodyPr wrap="square">
            <a:spAutoFit/>
          </a:bodyPr>
          <a:lstStyle/>
          <a:p>
            <a:r>
              <a:rPr lang="en-US" dirty="0">
                <a:solidFill>
                  <a:schemeClr val="bg1"/>
                </a:solidFill>
                <a:latin typeface="Calibri" panose="020F0502020204030204" pitchFamily="34" charset="0"/>
              </a:rPr>
              <a:t>At the end of his letter, Paul requested that Timothy and Mark visit him and bring him a few items that he had left behind. Although Paul’s letter was addressed specifically to Timothy, its counsel can be applied to those who live in “the last days” because Paul taught of challenges and solutions that are relevant to our day as well as his.</a:t>
            </a:r>
            <a:endParaRPr lang="en-US" dirty="0">
              <a:solidFill>
                <a:schemeClr val="bg1"/>
              </a:solidFill>
            </a:endParaRPr>
          </a:p>
        </p:txBody>
      </p:sp>
    </p:spTree>
    <p:extLst>
      <p:ext uri="{BB962C8B-B14F-4D97-AF65-F5344CB8AC3E}">
        <p14:creationId xmlns:p14="http://schemas.microsoft.com/office/powerpoint/2010/main" val="350446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87198"/>
            <a:ext cx="8686800" cy="923330"/>
          </a:xfrm>
          <a:prstGeom prst="rect">
            <a:avLst/>
          </a:prstGeom>
          <a:noFill/>
        </p:spPr>
        <p:txBody>
          <a:bodyPr wrap="square" rtlCol="0">
            <a:spAutoFit/>
          </a:bodyPr>
          <a:lstStyle/>
          <a:p>
            <a:pPr algn="ctr" fontAlgn="base"/>
            <a:r>
              <a:rPr lang="en-US" sz="5400" dirty="0">
                <a:solidFill>
                  <a:schemeClr val="bg1"/>
                </a:solidFill>
                <a:latin typeface="Rockwell Extra Bold" panose="02060903040505020403" pitchFamily="18" charset="0"/>
              </a:rPr>
              <a:t>Doctrinal Mastery</a:t>
            </a:r>
          </a:p>
        </p:txBody>
      </p:sp>
      <p:sp>
        <p:nvSpPr>
          <p:cNvPr id="9" name="TextBox 8"/>
          <p:cNvSpPr txBox="1"/>
          <p:nvPr/>
        </p:nvSpPr>
        <p:spPr>
          <a:xfrm>
            <a:off x="5678056" y="1076936"/>
            <a:ext cx="6266896" cy="5262979"/>
          </a:xfrm>
          <a:prstGeom prst="rect">
            <a:avLst/>
          </a:prstGeom>
          <a:noFill/>
        </p:spPr>
        <p:txBody>
          <a:bodyPr wrap="square" rtlCol="0">
            <a:spAutoFit/>
          </a:bodyPr>
          <a:lstStyle/>
          <a:p>
            <a:pPr fontAlgn="base"/>
            <a:r>
              <a:rPr lang="en-US" sz="2800" dirty="0">
                <a:solidFill>
                  <a:schemeClr val="bg1"/>
                </a:solidFill>
              </a:rPr>
              <a:t>And that from a child thou hast known the holy scriptures, which are able to make thee wise unto salvation through faith which is in Christ Jesus.</a:t>
            </a:r>
          </a:p>
          <a:p>
            <a:pPr fontAlgn="base"/>
            <a:endParaRPr lang="en-US" sz="2800" dirty="0">
              <a:solidFill>
                <a:schemeClr val="bg1"/>
              </a:solidFill>
            </a:endParaRPr>
          </a:p>
          <a:p>
            <a:pPr fontAlgn="base"/>
            <a:r>
              <a:rPr lang="en-US" sz="2800" dirty="0">
                <a:solidFill>
                  <a:schemeClr val="bg1"/>
                </a:solidFill>
              </a:rPr>
              <a:t>All scripture </a:t>
            </a:r>
            <a:r>
              <a:rPr lang="en-US" sz="2800" i="1" dirty="0">
                <a:solidFill>
                  <a:schemeClr val="bg1"/>
                </a:solidFill>
              </a:rPr>
              <a:t>is</a:t>
            </a:r>
            <a:r>
              <a:rPr lang="en-US" sz="2800" dirty="0">
                <a:solidFill>
                  <a:schemeClr val="bg1"/>
                </a:solidFill>
              </a:rPr>
              <a:t> given by inspiration of God, and </a:t>
            </a:r>
            <a:r>
              <a:rPr lang="en-US" sz="2800" i="1" dirty="0">
                <a:solidFill>
                  <a:schemeClr val="bg1"/>
                </a:solidFill>
              </a:rPr>
              <a:t>is </a:t>
            </a:r>
            <a:r>
              <a:rPr lang="en-US" sz="2800" dirty="0">
                <a:solidFill>
                  <a:schemeClr val="bg1"/>
                </a:solidFill>
              </a:rPr>
              <a:t>profitable for doctrine, for reproof, for correction, for instruction in righteousness:</a:t>
            </a:r>
          </a:p>
          <a:p>
            <a:pPr fontAlgn="base"/>
            <a:endParaRPr lang="en-US" sz="2800" dirty="0">
              <a:solidFill>
                <a:schemeClr val="bg1"/>
              </a:solidFill>
            </a:endParaRPr>
          </a:p>
          <a:p>
            <a:pPr fontAlgn="base"/>
            <a:r>
              <a:rPr lang="en-US" sz="2800" dirty="0">
                <a:solidFill>
                  <a:schemeClr val="bg1"/>
                </a:solidFill>
              </a:rPr>
              <a:t>That the man of God may be perfect, </a:t>
            </a:r>
            <a:r>
              <a:rPr lang="en-US" sz="2800" dirty="0" err="1">
                <a:solidFill>
                  <a:schemeClr val="bg1"/>
                </a:solidFill>
              </a:rPr>
              <a:t>throughly</a:t>
            </a:r>
            <a:r>
              <a:rPr lang="en-US" sz="2800" dirty="0">
                <a:solidFill>
                  <a:schemeClr val="bg1"/>
                </a:solidFill>
              </a:rPr>
              <a:t> furnished unto all good works.</a:t>
            </a:r>
          </a:p>
        </p:txBody>
      </p:sp>
      <p:grpSp>
        <p:nvGrpSpPr>
          <p:cNvPr id="8" name="Group 7"/>
          <p:cNvGrpSpPr/>
          <p:nvPr/>
        </p:nvGrpSpPr>
        <p:grpSpPr>
          <a:xfrm>
            <a:off x="1059645" y="1841999"/>
            <a:ext cx="2810519" cy="3640943"/>
            <a:chOff x="2819400" y="3657598"/>
            <a:chExt cx="1365515" cy="2048764"/>
          </a:xfrm>
        </p:grpSpPr>
        <p:sp>
          <p:nvSpPr>
            <p:cNvPr id="12" name="Rectangle 11"/>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C000"/>
                  </a:solidFill>
                  <a:latin typeface="Colonna MT" pitchFamily="82" charset="0"/>
                </a:rPr>
                <a:t>2 </a:t>
              </a:r>
              <a:r>
                <a:rPr lang="en-US" sz="4000" dirty="0">
                  <a:solidFill>
                    <a:srgbClr val="FFC000"/>
                  </a:solidFill>
                  <a:latin typeface="Colonna MT" pitchFamily="82" charset="0"/>
                </a:rPr>
                <a:t>Timothy</a:t>
              </a:r>
            </a:p>
            <a:p>
              <a:pPr algn="ctr"/>
              <a:r>
                <a:rPr lang="en-US" sz="4000" dirty="0">
                  <a:solidFill>
                    <a:srgbClr val="FFC000"/>
                  </a:solidFill>
                  <a:latin typeface="Colonna MT" pitchFamily="82" charset="0"/>
                </a:rPr>
                <a:t>3:15-17</a:t>
              </a:r>
            </a:p>
          </p:txBody>
        </p:sp>
        <p:sp>
          <p:nvSpPr>
            <p:cNvPr id="15" name="Rectangle 14"/>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rrow: Right 1"/>
          <p:cNvSpPr/>
          <p:nvPr/>
        </p:nvSpPr>
        <p:spPr>
          <a:xfrm>
            <a:off x="4128247" y="3106271"/>
            <a:ext cx="1438835" cy="8279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17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0-#ppt_w/2"/>
                                          </p:val>
                                        </p:tav>
                                        <p:tav tm="100000">
                                          <p:val>
                                            <p:strVal val="#ppt_x"/>
                                          </p:val>
                                        </p:tav>
                                      </p:tavLst>
                                    </p:anim>
                                    <p:anim calcmode="lin" valueType="num">
                                      <p:cBhvr additive="base">
                                        <p:cTn id="8" dur="12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0-#ppt_w/2"/>
                                          </p:val>
                                        </p:tav>
                                        <p:tav tm="100000">
                                          <p:val>
                                            <p:strVal val="#ppt_x"/>
                                          </p:val>
                                        </p:tav>
                                      </p:tavLst>
                                    </p:anim>
                                    <p:anim calcmode="lin" valueType="num">
                                      <p:cBhvr additive="base">
                                        <p:cTn id="12" dur="12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87198"/>
            <a:ext cx="8686800" cy="923330"/>
          </a:xfrm>
          <a:prstGeom prst="rect">
            <a:avLst/>
          </a:prstGeom>
          <a:noFill/>
        </p:spPr>
        <p:txBody>
          <a:bodyPr wrap="square" rtlCol="0">
            <a:spAutoFit/>
          </a:bodyPr>
          <a:lstStyle/>
          <a:p>
            <a:pPr algn="ctr" fontAlgn="base"/>
            <a:r>
              <a:rPr lang="en-US" sz="5400" dirty="0">
                <a:solidFill>
                  <a:schemeClr val="bg1"/>
                </a:solidFill>
                <a:latin typeface="Rockwell Extra Bold" panose="02060903040505020403" pitchFamily="18" charset="0"/>
              </a:rPr>
              <a:t>Scriptures Provide</a:t>
            </a:r>
          </a:p>
        </p:txBody>
      </p:sp>
      <p:sp>
        <p:nvSpPr>
          <p:cNvPr id="9" name="TextBox 8"/>
          <p:cNvSpPr txBox="1"/>
          <p:nvPr/>
        </p:nvSpPr>
        <p:spPr>
          <a:xfrm>
            <a:off x="3240742" y="1208644"/>
            <a:ext cx="6145306" cy="1323439"/>
          </a:xfrm>
          <a:prstGeom prst="rect">
            <a:avLst/>
          </a:prstGeom>
          <a:noFill/>
        </p:spPr>
        <p:txBody>
          <a:bodyPr wrap="square" rtlCol="0">
            <a:spAutoFit/>
          </a:bodyPr>
          <a:lstStyle/>
          <a:p>
            <a:pPr fontAlgn="base"/>
            <a:r>
              <a:rPr lang="en-US" sz="2000" dirty="0">
                <a:solidFill>
                  <a:schemeClr val="bg1"/>
                </a:solidFill>
              </a:rPr>
              <a:t>According to Paul, “the holy scriptures … are able to make thee wise unto salvation” and “all scripture is given by inspiration of God, and is profitable for doctrine, for reproof, for correction, for instruction in righteousness” </a:t>
            </a:r>
          </a:p>
        </p:txBody>
      </p:sp>
      <p:sp>
        <p:nvSpPr>
          <p:cNvPr id="11" name="TextBox 10"/>
          <p:cNvSpPr txBox="1"/>
          <p:nvPr/>
        </p:nvSpPr>
        <p:spPr>
          <a:xfrm>
            <a:off x="150159" y="6396335"/>
            <a:ext cx="6096000" cy="461665"/>
          </a:xfrm>
          <a:prstGeom prst="rect">
            <a:avLst/>
          </a:prstGeom>
          <a:noFill/>
        </p:spPr>
        <p:txBody>
          <a:bodyPr wrap="square" rtlCol="0">
            <a:spAutoFit/>
          </a:bodyPr>
          <a:lstStyle/>
          <a:p>
            <a:r>
              <a:rPr lang="en-US" sz="2400" dirty="0">
                <a:solidFill>
                  <a:schemeClr val="bg1"/>
                </a:solidFill>
              </a:rPr>
              <a:t>2 Timothy 3:15-16</a:t>
            </a:r>
          </a:p>
        </p:txBody>
      </p:sp>
      <p:grpSp>
        <p:nvGrpSpPr>
          <p:cNvPr id="5" name="Group 4"/>
          <p:cNvGrpSpPr/>
          <p:nvPr/>
        </p:nvGrpSpPr>
        <p:grpSpPr>
          <a:xfrm>
            <a:off x="4513729" y="4204210"/>
            <a:ext cx="7072541" cy="2422957"/>
            <a:chOff x="4513729" y="4204210"/>
            <a:chExt cx="7072541" cy="2422957"/>
          </a:xfrm>
        </p:grpSpPr>
        <p:sp>
          <p:nvSpPr>
            <p:cNvPr id="3" name="Rectangle 2"/>
            <p:cNvSpPr/>
            <p:nvPr/>
          </p:nvSpPr>
          <p:spPr>
            <a:xfrm>
              <a:off x="4513729" y="4688175"/>
              <a:ext cx="6096000" cy="1938992"/>
            </a:xfrm>
            <a:prstGeom prst="rect">
              <a:avLst/>
            </a:prstGeom>
          </p:spPr>
          <p:txBody>
            <a:bodyPr>
              <a:spAutoFit/>
            </a:bodyPr>
            <a:lstStyle/>
            <a:p>
              <a:r>
                <a:rPr lang="en-US" sz="2000" dirty="0">
                  <a:solidFill>
                    <a:schemeClr val="bg1"/>
                  </a:solidFill>
                  <a:latin typeface="Calibri" panose="020F0502020204030204" pitchFamily="34" charset="0"/>
                </a:rPr>
                <a:t>“In moments of fear or doubt or troubling times, hold the ground you have already won. … When those moments come and issues surface, the resolution of which is not immediately forthcoming, </a:t>
              </a:r>
              <a:r>
                <a:rPr lang="en-US" sz="2000" i="1" dirty="0">
                  <a:solidFill>
                    <a:schemeClr val="bg1"/>
                  </a:solidFill>
                  <a:latin typeface="Calibri" panose="020F0502020204030204" pitchFamily="34" charset="0"/>
                </a:rPr>
                <a:t>hold fast to what you already know and stand strong until additional knowledge comes.</a:t>
              </a:r>
              <a:r>
                <a:rPr lang="en-US" sz="2000" dirty="0">
                  <a:solidFill>
                    <a:schemeClr val="bg1"/>
                  </a:solidFill>
                  <a:latin typeface="Calibri" panose="020F0502020204030204" pitchFamily="34" charset="0"/>
                </a:rPr>
                <a:t>” (5)</a:t>
              </a:r>
              <a:endParaRPr lang="en-US" sz="20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3677" y="4204210"/>
              <a:ext cx="1252593" cy="1564578"/>
            </a:xfrm>
            <a:prstGeom prst="rect">
              <a:avLst/>
            </a:prstGeom>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865" y="2773440"/>
            <a:ext cx="3810000" cy="3454400"/>
          </a:xfrm>
          <a:prstGeom prst="rect">
            <a:avLst/>
          </a:prstGeom>
        </p:spPr>
      </p:pic>
    </p:spTree>
    <p:extLst>
      <p:ext uri="{BB962C8B-B14F-4D97-AF65-F5344CB8AC3E}">
        <p14:creationId xmlns:p14="http://schemas.microsoft.com/office/powerpoint/2010/main" val="181019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031876" y="224496"/>
            <a:ext cx="4128247" cy="2919931"/>
            <a:chOff x="384206" y="4158361"/>
            <a:chExt cx="3289208" cy="2390250"/>
          </a:xfrm>
        </p:grpSpPr>
        <p:grpSp>
          <p:nvGrpSpPr>
            <p:cNvPr id="18" name="Group 17"/>
            <p:cNvGrpSpPr/>
            <p:nvPr/>
          </p:nvGrpSpPr>
          <p:grpSpPr>
            <a:xfrm>
              <a:off x="384206" y="4158361"/>
              <a:ext cx="3289208" cy="2390250"/>
              <a:chOff x="609599" y="833642"/>
              <a:chExt cx="7941747" cy="5771225"/>
            </a:xfrm>
          </p:grpSpPr>
          <p:grpSp>
            <p:nvGrpSpPr>
              <p:cNvPr id="20" name="Group 14"/>
              <p:cNvGrpSpPr/>
              <p:nvPr/>
            </p:nvGrpSpPr>
            <p:grpSpPr>
              <a:xfrm rot="10800000">
                <a:off x="7696200" y="5257800"/>
                <a:ext cx="621450" cy="1347067"/>
                <a:chOff x="7010400" y="381000"/>
                <a:chExt cx="762000" cy="2033666"/>
              </a:xfrm>
            </p:grpSpPr>
            <p:sp>
              <p:nvSpPr>
                <p:cNvPr id="33"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1"/>
              <p:cNvGrpSpPr/>
              <p:nvPr/>
            </p:nvGrpSpPr>
            <p:grpSpPr>
              <a:xfrm rot="10800000">
                <a:off x="939238" y="4923502"/>
                <a:ext cx="621450" cy="1347067"/>
                <a:chOff x="7010400" y="381000"/>
                <a:chExt cx="762000" cy="2033666"/>
              </a:xfrm>
            </p:grpSpPr>
            <p:sp>
              <p:nvSpPr>
                <p:cNvPr id="31"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899460" y="833642"/>
                <a:ext cx="621450" cy="986197"/>
                <a:chOff x="7031201" y="834275"/>
                <a:chExt cx="762000" cy="1488861"/>
              </a:xfrm>
            </p:grpSpPr>
            <p:sp>
              <p:nvSpPr>
                <p:cNvPr id="29"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646520" y="1148254"/>
                <a:ext cx="621450" cy="1017899"/>
                <a:chOff x="7087348" y="824753"/>
                <a:chExt cx="762000" cy="1536722"/>
              </a:xfrm>
            </p:grpSpPr>
            <p:sp>
              <p:nvSpPr>
                <p:cNvPr id="27"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ectangle 18"/>
            <p:cNvSpPr/>
            <p:nvPr/>
          </p:nvSpPr>
          <p:spPr>
            <a:xfrm>
              <a:off x="863137" y="4673352"/>
              <a:ext cx="2253024" cy="1436088"/>
            </a:xfrm>
            <a:prstGeom prst="rect">
              <a:avLst/>
            </a:prstGeom>
          </p:spPr>
          <p:txBody>
            <a:bodyPr wrap="square">
              <a:spAutoFit/>
            </a:bodyPr>
            <a:lstStyle/>
            <a:p>
              <a:pPr algn="ctr"/>
              <a:r>
                <a:rPr lang="en-US" b="1" dirty="0"/>
                <a:t>If we continue in the truths we have learned from trusted sources and in the scriptures, we can overcome the spiritual peril of the last days.</a:t>
              </a:r>
              <a:endParaRPr lang="en-US" sz="1600" dirty="0"/>
            </a:p>
          </p:txBody>
        </p:sp>
      </p:grpSp>
      <p:sp>
        <p:nvSpPr>
          <p:cNvPr id="3" name="Rectangle 2"/>
          <p:cNvSpPr/>
          <p:nvPr/>
        </p:nvSpPr>
        <p:spPr>
          <a:xfrm>
            <a:off x="710918" y="3979623"/>
            <a:ext cx="7844118" cy="1754326"/>
          </a:xfrm>
          <a:prstGeom prst="rect">
            <a:avLst/>
          </a:prstGeom>
        </p:spPr>
        <p:txBody>
          <a:bodyPr wrap="square">
            <a:spAutoFit/>
          </a:bodyPr>
          <a:lstStyle/>
          <a:p>
            <a:r>
              <a:rPr lang="en-US" sz="3600" dirty="0">
                <a:effectLst>
                  <a:glow rad="139700">
                    <a:schemeClr val="accent2">
                      <a:satMod val="175000"/>
                      <a:alpha val="40000"/>
                    </a:schemeClr>
                  </a:glow>
                </a:effectLst>
                <a:latin typeface="Calibri" panose="020F0502020204030204" pitchFamily="34" charset="0"/>
              </a:rPr>
              <a:t>How can relying on the scriptures and on the truths we have learned help us overcome the perils of our day?</a:t>
            </a:r>
            <a:endParaRPr lang="en-US" sz="3600" dirty="0">
              <a:effectLst>
                <a:glow rad="139700">
                  <a:schemeClr val="accent2">
                    <a:satMod val="175000"/>
                    <a:alpha val="40000"/>
                  </a:schemeClr>
                </a:glow>
              </a:effectLst>
            </a:endParaRPr>
          </a:p>
        </p:txBody>
      </p:sp>
      <p:pic>
        <p:nvPicPr>
          <p:cNvPr id="35" name="Picture 2" descr="http://www.uni.edu/becker/anImated%20question%20mark%2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1037" y="2975291"/>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20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031876" y="224496"/>
            <a:ext cx="4128247" cy="2919931"/>
            <a:chOff x="384206" y="4158361"/>
            <a:chExt cx="3289208" cy="2390250"/>
          </a:xfrm>
        </p:grpSpPr>
        <p:grpSp>
          <p:nvGrpSpPr>
            <p:cNvPr id="18" name="Group 17"/>
            <p:cNvGrpSpPr/>
            <p:nvPr/>
          </p:nvGrpSpPr>
          <p:grpSpPr>
            <a:xfrm>
              <a:off x="384206" y="4158361"/>
              <a:ext cx="3289208" cy="2390250"/>
              <a:chOff x="609599" y="833642"/>
              <a:chExt cx="7941747" cy="5771225"/>
            </a:xfrm>
          </p:grpSpPr>
          <p:grpSp>
            <p:nvGrpSpPr>
              <p:cNvPr id="20" name="Group 14"/>
              <p:cNvGrpSpPr/>
              <p:nvPr/>
            </p:nvGrpSpPr>
            <p:grpSpPr>
              <a:xfrm rot="10800000">
                <a:off x="7696200" y="5257800"/>
                <a:ext cx="621450" cy="1347067"/>
                <a:chOff x="7010400" y="381000"/>
                <a:chExt cx="762000" cy="2033666"/>
              </a:xfrm>
            </p:grpSpPr>
            <p:sp>
              <p:nvSpPr>
                <p:cNvPr id="33"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1"/>
              <p:cNvGrpSpPr/>
              <p:nvPr/>
            </p:nvGrpSpPr>
            <p:grpSpPr>
              <a:xfrm rot="10800000">
                <a:off x="939238" y="4923502"/>
                <a:ext cx="621450" cy="1347067"/>
                <a:chOff x="7010400" y="381000"/>
                <a:chExt cx="762000" cy="2033666"/>
              </a:xfrm>
            </p:grpSpPr>
            <p:sp>
              <p:nvSpPr>
                <p:cNvPr id="31"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899460" y="833642"/>
                <a:ext cx="621450" cy="986197"/>
                <a:chOff x="7031201" y="834275"/>
                <a:chExt cx="762000" cy="1488861"/>
              </a:xfrm>
            </p:grpSpPr>
            <p:sp>
              <p:nvSpPr>
                <p:cNvPr id="29"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646520" y="1148254"/>
                <a:ext cx="621450" cy="1017899"/>
                <a:chOff x="7087348" y="824753"/>
                <a:chExt cx="762000" cy="1536722"/>
              </a:xfrm>
            </p:grpSpPr>
            <p:sp>
              <p:nvSpPr>
                <p:cNvPr id="27"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ectangle 18"/>
            <p:cNvSpPr/>
            <p:nvPr/>
          </p:nvSpPr>
          <p:spPr>
            <a:xfrm>
              <a:off x="863137" y="4673352"/>
              <a:ext cx="2253024" cy="1209338"/>
            </a:xfrm>
            <a:prstGeom prst="rect">
              <a:avLst/>
            </a:prstGeom>
          </p:spPr>
          <p:txBody>
            <a:bodyPr wrap="square">
              <a:spAutoFit/>
            </a:bodyPr>
            <a:lstStyle/>
            <a:p>
              <a:pPr algn="ctr"/>
              <a:r>
                <a:rPr lang="en-US" b="1" dirty="0"/>
                <a:t>As we study the scriptures, we can learn doctrine and receive correction and instruction that will help us grow toward perfection</a:t>
              </a:r>
              <a:endParaRPr lang="en-US" sz="1600" dirty="0"/>
            </a:p>
          </p:txBody>
        </p:sp>
      </p:grpSp>
      <p:sp>
        <p:nvSpPr>
          <p:cNvPr id="3" name="Rectangle 2"/>
          <p:cNvSpPr/>
          <p:nvPr/>
        </p:nvSpPr>
        <p:spPr>
          <a:xfrm>
            <a:off x="2128253" y="3270574"/>
            <a:ext cx="11068706" cy="646331"/>
          </a:xfrm>
          <a:prstGeom prst="rect">
            <a:avLst/>
          </a:prstGeom>
        </p:spPr>
        <p:txBody>
          <a:bodyPr wrap="square">
            <a:spAutoFit/>
          </a:bodyPr>
          <a:lstStyle/>
          <a:p>
            <a:r>
              <a:rPr lang="en-US" sz="3600" dirty="0">
                <a:effectLst>
                  <a:glow rad="139700">
                    <a:schemeClr val="accent2">
                      <a:satMod val="175000"/>
                      <a:alpha val="40000"/>
                    </a:schemeClr>
                  </a:glow>
                </a:effectLst>
                <a:latin typeface="Calibri" panose="020F0502020204030204" pitchFamily="34" charset="0"/>
              </a:rPr>
              <a:t>Doctrine,  Correction,  or Instruction </a:t>
            </a:r>
            <a:endParaRPr lang="en-US" sz="3600" dirty="0">
              <a:effectLst>
                <a:glow rad="139700">
                  <a:schemeClr val="accent2">
                    <a:satMod val="175000"/>
                    <a:alpha val="40000"/>
                  </a:schemeClr>
                </a:glow>
              </a:effectLst>
            </a:endParaRPr>
          </a:p>
        </p:txBody>
      </p:sp>
      <p:grpSp>
        <p:nvGrpSpPr>
          <p:cNvPr id="36" name="Group 35"/>
          <p:cNvGrpSpPr/>
          <p:nvPr/>
        </p:nvGrpSpPr>
        <p:grpSpPr>
          <a:xfrm>
            <a:off x="308676" y="224496"/>
            <a:ext cx="3507299" cy="2465203"/>
            <a:chOff x="2597905" y="990600"/>
            <a:chExt cx="4280882" cy="3008937"/>
          </a:xfrm>
        </p:grpSpPr>
        <p:grpSp>
          <p:nvGrpSpPr>
            <p:cNvPr id="37" name="Group 36"/>
            <p:cNvGrpSpPr/>
            <p:nvPr/>
          </p:nvGrpSpPr>
          <p:grpSpPr>
            <a:xfrm>
              <a:off x="3810000" y="990600"/>
              <a:ext cx="1881778" cy="2381349"/>
              <a:chOff x="2819400" y="3657600"/>
              <a:chExt cx="1447800" cy="2121932"/>
            </a:xfrm>
          </p:grpSpPr>
          <p:sp>
            <p:nvSpPr>
              <p:cNvPr id="59" name="TextBox 58"/>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60" name="Rectangle 59"/>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C000"/>
                    </a:solidFill>
                    <a:latin typeface="Colonna MT" pitchFamily="82" charset="0"/>
                  </a:rPr>
                  <a:t> Holy Bible</a:t>
                </a:r>
              </a:p>
            </p:txBody>
          </p:sp>
          <p:sp>
            <p:nvSpPr>
              <p:cNvPr id="63" name="Rectangle 62"/>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rot="1664940">
              <a:off x="4920625" y="2018337"/>
              <a:ext cx="1958162" cy="1981200"/>
              <a:chOff x="685801" y="3352800"/>
              <a:chExt cx="1958162" cy="1981200"/>
            </a:xfrm>
          </p:grpSpPr>
          <p:grpSp>
            <p:nvGrpSpPr>
              <p:cNvPr id="49" name="Group 32"/>
              <p:cNvGrpSpPr/>
              <p:nvPr/>
            </p:nvGrpSpPr>
            <p:grpSpPr>
              <a:xfrm>
                <a:off x="685801" y="3352800"/>
                <a:ext cx="1958162" cy="1981200"/>
                <a:chOff x="2494858" y="2667000"/>
                <a:chExt cx="3886200" cy="3931920"/>
              </a:xfrm>
            </p:grpSpPr>
            <p:grpSp>
              <p:nvGrpSpPr>
                <p:cNvPr id="52" name="Group 13"/>
                <p:cNvGrpSpPr/>
                <p:nvPr/>
              </p:nvGrpSpPr>
              <p:grpSpPr>
                <a:xfrm>
                  <a:off x="3048000" y="2667000"/>
                  <a:ext cx="2971800" cy="3931920"/>
                  <a:chOff x="152400" y="152400"/>
                  <a:chExt cx="4953000" cy="6553200"/>
                </a:xfrm>
              </p:grpSpPr>
              <p:sp>
                <p:nvSpPr>
                  <p:cNvPr id="56" name="Rounded Rectangle 15"/>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6"/>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17"/>
                  <p:cNvSpPr/>
                  <p:nvPr/>
                </p:nvSpPr>
                <p:spPr>
                  <a:xfrm>
                    <a:off x="152400" y="152400"/>
                    <a:ext cx="4648199"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2494858" y="3544738"/>
                  <a:ext cx="3886200" cy="1341976"/>
                </a:xfrm>
                <a:prstGeom prst="rect">
                  <a:avLst/>
                </a:prstGeom>
                <a:noFill/>
              </p:spPr>
              <p:txBody>
                <a:bodyPr wrap="square" rtlCol="0">
                  <a:spAutoFit/>
                </a:bodyPr>
                <a:lstStyle/>
                <a:p>
                  <a:pPr algn="ctr"/>
                  <a:r>
                    <a:rPr lang="en-US" sz="1000" dirty="0">
                      <a:solidFill>
                        <a:srgbClr val="FFC000"/>
                      </a:solidFill>
                      <a:latin typeface="Californian FB" pitchFamily="18" charset="0"/>
                    </a:rPr>
                    <a:t>Doctrine</a:t>
                  </a:r>
                </a:p>
                <a:p>
                  <a:pPr algn="ctr"/>
                  <a:r>
                    <a:rPr lang="en-US" sz="1000" dirty="0">
                      <a:solidFill>
                        <a:srgbClr val="FFC000"/>
                      </a:solidFill>
                      <a:latin typeface="Californian FB" pitchFamily="18" charset="0"/>
                    </a:rPr>
                    <a:t>And</a:t>
                  </a:r>
                </a:p>
                <a:p>
                  <a:pPr algn="ctr"/>
                  <a:r>
                    <a:rPr lang="en-US" sz="1000" dirty="0">
                      <a:solidFill>
                        <a:srgbClr val="FFC000"/>
                      </a:solidFill>
                      <a:latin typeface="Californian FB" pitchFamily="18" charset="0"/>
                    </a:rPr>
                    <a:t>Covenants</a:t>
                  </a:r>
                </a:p>
              </p:txBody>
            </p:sp>
            <p:sp>
              <p:nvSpPr>
                <p:cNvPr id="54" name="TextBox 53"/>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55" name="Straight Connector 54"/>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a:off x="1138517" y="3810000"/>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02659" y="4473389"/>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rot="20047769">
              <a:off x="2597905" y="1765695"/>
              <a:ext cx="2038882" cy="2040119"/>
              <a:chOff x="2698685" y="2667000"/>
              <a:chExt cx="3886200" cy="3931920"/>
            </a:xfrm>
          </p:grpSpPr>
          <p:grpSp>
            <p:nvGrpSpPr>
              <p:cNvPr id="40" name="Group 13"/>
              <p:cNvGrpSpPr/>
              <p:nvPr/>
            </p:nvGrpSpPr>
            <p:grpSpPr>
              <a:xfrm>
                <a:off x="3048000" y="2667000"/>
                <a:ext cx="2971800" cy="3931920"/>
                <a:chOff x="152400" y="152400"/>
                <a:chExt cx="4953000" cy="6553200"/>
              </a:xfrm>
            </p:grpSpPr>
            <p:sp>
              <p:nvSpPr>
                <p:cNvPr id="46" name="Rounded Rectangle 25"/>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26"/>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27"/>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2698685" y="3135122"/>
                <a:ext cx="3886200" cy="1665224"/>
              </a:xfrm>
              <a:prstGeom prst="rect">
                <a:avLst/>
              </a:prstGeom>
              <a:noFill/>
            </p:spPr>
            <p:txBody>
              <a:bodyPr wrap="square" rtlCol="0">
                <a:spAutoFit/>
              </a:bodyPr>
              <a:lstStyle/>
              <a:p>
                <a:pPr algn="ctr"/>
                <a:r>
                  <a:rPr lang="en-US" sz="1000" dirty="0">
                    <a:solidFill>
                      <a:srgbClr val="FFC000"/>
                    </a:solidFill>
                    <a:latin typeface="Californian FB" pitchFamily="18" charset="0"/>
                  </a:rPr>
                  <a:t>The </a:t>
                </a:r>
              </a:p>
              <a:p>
                <a:pPr algn="ctr"/>
                <a:r>
                  <a:rPr lang="en-US" sz="1000" dirty="0">
                    <a:solidFill>
                      <a:srgbClr val="FFC000"/>
                    </a:solidFill>
                    <a:latin typeface="Californian FB" pitchFamily="18" charset="0"/>
                  </a:rPr>
                  <a:t>Book</a:t>
                </a:r>
              </a:p>
              <a:p>
                <a:pPr algn="ctr"/>
                <a:r>
                  <a:rPr lang="en-US" sz="1000" dirty="0">
                    <a:solidFill>
                      <a:srgbClr val="FFC000"/>
                    </a:solidFill>
                    <a:latin typeface="Californian FB" pitchFamily="18" charset="0"/>
                  </a:rPr>
                  <a:t> of </a:t>
                </a:r>
              </a:p>
              <a:p>
                <a:pPr algn="ctr"/>
                <a:r>
                  <a:rPr lang="en-US" sz="1000" dirty="0">
                    <a:solidFill>
                      <a:srgbClr val="FFC000"/>
                    </a:solidFill>
                    <a:latin typeface="Californian FB" pitchFamily="18" charset="0"/>
                  </a:rPr>
                  <a:t>Mormon</a:t>
                </a:r>
              </a:p>
            </p:txBody>
          </p:sp>
          <p:sp>
            <p:nvSpPr>
              <p:cNvPr id="42" name="TextBox 41"/>
              <p:cNvSpPr txBox="1"/>
              <p:nvPr/>
            </p:nvSpPr>
            <p:spPr>
              <a:xfrm>
                <a:off x="3124199" y="5164303"/>
                <a:ext cx="2667001" cy="651610"/>
              </a:xfrm>
              <a:prstGeom prst="rect">
                <a:avLst/>
              </a:prstGeom>
              <a:noFill/>
            </p:spPr>
            <p:txBody>
              <a:bodyPr wrap="square" rtlCol="0">
                <a:spAutoFit/>
              </a:bodyPr>
              <a:lstStyle/>
              <a:p>
                <a:pPr algn="ctr"/>
                <a:r>
                  <a:rPr lang="en-US" sz="600" dirty="0">
                    <a:solidFill>
                      <a:srgbClr val="FFC000"/>
                    </a:solidFill>
                    <a:latin typeface="Californian FB" pitchFamily="18" charset="0"/>
                  </a:rPr>
                  <a:t>ANOTHER TESTAMENT </a:t>
                </a:r>
              </a:p>
              <a:p>
                <a:pPr algn="ctr"/>
                <a:r>
                  <a:rPr lang="en-US" sz="600" dirty="0">
                    <a:solidFill>
                      <a:srgbClr val="FFC000"/>
                    </a:solidFill>
                    <a:latin typeface="Californian FB" pitchFamily="18" charset="0"/>
                  </a:rPr>
                  <a:t>OF JESUS CHRIST</a:t>
                </a:r>
              </a:p>
            </p:txBody>
          </p:sp>
          <p:cxnSp>
            <p:nvCxnSpPr>
              <p:cNvPr id="43" name="Straight Connector 42"/>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289711" y="4962756"/>
            <a:ext cx="11902289" cy="1477328"/>
          </a:xfrm>
          <a:prstGeom prst="rect">
            <a:avLst/>
          </a:prstGeom>
        </p:spPr>
        <p:txBody>
          <a:bodyPr wrap="square">
            <a:spAutoFit/>
          </a:bodyPr>
          <a:lstStyle/>
          <a:p>
            <a:r>
              <a:rPr lang="en-US" dirty="0">
                <a:solidFill>
                  <a:schemeClr val="bg1"/>
                </a:solidFill>
                <a:latin typeface="Calibri" panose="020F0502020204030204" pitchFamily="34" charset="0"/>
              </a:rPr>
              <a:t>(1) to understand a doctrine of the gospel;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(2) by offering reproof or correction concerning something in their thinking, choices, or behavior that was not right; or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(3) by providing an answer to a prayer or giving instruction on how they might solve a problem. </a:t>
            </a:r>
            <a:endParaRPr lang="en-US" dirty="0">
              <a:solidFill>
                <a:schemeClr val="bg1"/>
              </a:solidFill>
            </a:endParaRPr>
          </a:p>
        </p:txBody>
      </p:sp>
      <p:sp>
        <p:nvSpPr>
          <p:cNvPr id="4" name="TextBox 3"/>
          <p:cNvSpPr txBox="1"/>
          <p:nvPr/>
        </p:nvSpPr>
        <p:spPr>
          <a:xfrm>
            <a:off x="1928389" y="4037846"/>
            <a:ext cx="9587618" cy="707886"/>
          </a:xfrm>
          <a:prstGeom prst="rect">
            <a:avLst/>
          </a:prstGeom>
          <a:noFill/>
        </p:spPr>
        <p:txBody>
          <a:bodyPr wrap="square" rtlCol="0">
            <a:spAutoFit/>
          </a:bodyPr>
          <a:lstStyle/>
          <a:p>
            <a:r>
              <a:rPr lang="en-US" sz="4000" dirty="0"/>
              <a:t>In what ways has the scriptures help you?</a:t>
            </a:r>
          </a:p>
        </p:txBody>
      </p:sp>
      <p:sp>
        <p:nvSpPr>
          <p:cNvPr id="5" name="Circle: Hollow 4"/>
          <p:cNvSpPr/>
          <p:nvPr/>
        </p:nvSpPr>
        <p:spPr>
          <a:xfrm>
            <a:off x="1910281" y="3132499"/>
            <a:ext cx="2308634" cy="977774"/>
          </a:xfrm>
          <a:prstGeom prst="donut">
            <a:avLst>
              <a:gd name="adj" fmla="val 11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Circle: Hollow 63"/>
          <p:cNvSpPr/>
          <p:nvPr/>
        </p:nvSpPr>
        <p:spPr>
          <a:xfrm>
            <a:off x="3932891" y="3104852"/>
            <a:ext cx="2418786" cy="977774"/>
          </a:xfrm>
          <a:prstGeom prst="donut">
            <a:avLst>
              <a:gd name="adj" fmla="val 11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Circle: Hollow 64"/>
          <p:cNvSpPr/>
          <p:nvPr/>
        </p:nvSpPr>
        <p:spPr>
          <a:xfrm>
            <a:off x="6727421" y="3131043"/>
            <a:ext cx="2473105" cy="977774"/>
          </a:xfrm>
          <a:prstGeom prst="donut">
            <a:avLst>
              <a:gd name="adj" fmla="val 11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8270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53" presetClass="entr" presetSubtype="16"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fltVal val="0"/>
                                          </p:val>
                                        </p:tav>
                                        <p:tav tm="100000">
                                          <p:val>
                                            <p:strVal val="#ppt_w"/>
                                          </p:val>
                                        </p:tav>
                                      </p:tavLst>
                                    </p:anim>
                                    <p:anim calcmode="lin" valueType="num">
                                      <p:cBhvr>
                                        <p:cTn id="26" dur="500" fill="hold"/>
                                        <p:tgtEl>
                                          <p:spTgt spid="64"/>
                                        </p:tgtEl>
                                        <p:attrNameLst>
                                          <p:attrName>ppt_h</p:attrName>
                                        </p:attrNameLst>
                                      </p:cBhvr>
                                      <p:tavLst>
                                        <p:tav tm="0">
                                          <p:val>
                                            <p:fltVal val="0"/>
                                          </p:val>
                                        </p:tav>
                                        <p:tav tm="100000">
                                          <p:val>
                                            <p:strVal val="#ppt_h"/>
                                          </p:val>
                                        </p:tav>
                                      </p:tavLst>
                                    </p:anim>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childTnLst>
                                </p:cTn>
                              </p:par>
                              <p:par>
                                <p:cTn id="32" presetID="10" presetClass="exit" presetSubtype="0" fill="hold" grpId="1" nodeType="withEffect">
                                  <p:stCondLst>
                                    <p:cond delay="0"/>
                                  </p:stCondLst>
                                  <p:childTnLst>
                                    <p:animEffect transition="out" filter="fade">
                                      <p:cBhvr>
                                        <p:cTn id="33" dur="500"/>
                                        <p:tgtEl>
                                          <p:spTgt spid="64"/>
                                        </p:tgtEl>
                                      </p:cBhvr>
                                    </p:animEffect>
                                    <p:set>
                                      <p:cBhvr>
                                        <p:cTn id="34" dur="1" fill="hold">
                                          <p:stCondLst>
                                            <p:cond delay="499"/>
                                          </p:stCondLst>
                                        </p:cTn>
                                        <p:tgtEl>
                                          <p:spTgt spid="64"/>
                                        </p:tgtEl>
                                        <p:attrNameLst>
                                          <p:attrName>style.visibility</p:attrName>
                                        </p:attrNameLst>
                                      </p:cBhvr>
                                      <p:to>
                                        <p:strVal val="hidden"/>
                                      </p:to>
                                    </p:set>
                                  </p:childTnLst>
                                </p:cTn>
                              </p:par>
                              <p:par>
                                <p:cTn id="35" presetID="53"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4" grpId="0" animBg="1"/>
      <p:bldP spid="64" grpId="1"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8715" y="418935"/>
            <a:ext cx="6145306" cy="3046988"/>
          </a:xfrm>
          <a:prstGeom prst="rect">
            <a:avLst/>
          </a:prstGeom>
          <a:noFill/>
        </p:spPr>
        <p:txBody>
          <a:bodyPr wrap="square" rtlCol="0">
            <a:spAutoFit/>
          </a:bodyPr>
          <a:lstStyle/>
          <a:p>
            <a:pPr fontAlgn="base"/>
            <a:r>
              <a:rPr lang="en-US" sz="2400" dirty="0">
                <a:solidFill>
                  <a:schemeClr val="bg1"/>
                </a:solidFill>
              </a:rPr>
              <a:t>“Don’t yield to Satan’s lie that you don’t have time to study the scriptures. Choose to take time to study them. Feasting on the word of God each day is more important than sleep, school, work, television shows, video games, or social media. You may need to reorganize your priorities to provide time for the study of the word of God. If so, do it!</a:t>
            </a:r>
          </a:p>
        </p:txBody>
      </p:sp>
      <p:sp>
        <p:nvSpPr>
          <p:cNvPr id="11" name="TextBox 10"/>
          <p:cNvSpPr txBox="1"/>
          <p:nvPr/>
        </p:nvSpPr>
        <p:spPr>
          <a:xfrm>
            <a:off x="150159" y="6396335"/>
            <a:ext cx="6096000" cy="461665"/>
          </a:xfrm>
          <a:prstGeom prst="rect">
            <a:avLst/>
          </a:prstGeom>
          <a:noFill/>
        </p:spPr>
        <p:txBody>
          <a:bodyPr wrap="square" rtlCol="0">
            <a:spAutoFit/>
          </a:bodyPr>
          <a:lstStyle/>
          <a:p>
            <a:r>
              <a:rPr lang="en-US" sz="2400" dirty="0">
                <a:solidFill>
                  <a:schemeClr val="bg1"/>
                </a:solidFill>
              </a:rPr>
              <a:t>2 Timothy 3:16-17</a:t>
            </a:r>
          </a:p>
        </p:txBody>
      </p:sp>
      <p:sp>
        <p:nvSpPr>
          <p:cNvPr id="2" name="Rectangle 1"/>
          <p:cNvSpPr/>
          <p:nvPr/>
        </p:nvSpPr>
        <p:spPr>
          <a:xfrm>
            <a:off x="5489863" y="4657636"/>
            <a:ext cx="6096000" cy="1200329"/>
          </a:xfrm>
          <a:prstGeom prst="rect">
            <a:avLst/>
          </a:prstGeom>
        </p:spPr>
        <p:txBody>
          <a:bodyPr>
            <a:spAutoFit/>
          </a:bodyPr>
          <a:lstStyle/>
          <a:p>
            <a:pPr fontAlgn="base"/>
            <a:r>
              <a:rPr lang="en-US" sz="2400" dirty="0">
                <a:solidFill>
                  <a:schemeClr val="bg1"/>
                </a:solidFill>
              </a:rPr>
              <a:t>“… As you dedicate time every day, personally and with your family, to the study of God’s word, peace will prevail in your life.” (6)</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2017" y="5444144"/>
            <a:ext cx="960397" cy="1205693"/>
          </a:xfrm>
          <a:prstGeom prst="rect">
            <a:avLst/>
          </a:prstGeom>
        </p:spPr>
      </p:pic>
      <p:pic>
        <p:nvPicPr>
          <p:cNvPr id="1026" name="Picture 2" descr="Image result for studying the scriptures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7772" y="618257"/>
            <a:ext cx="4060250" cy="27068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udying the scriptures l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902" y="3544165"/>
            <a:ext cx="428625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1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114300"/>
            <a:ext cx="8686800"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rPr>
              <a:t>False Teachers</a:t>
            </a:r>
          </a:p>
        </p:txBody>
      </p:sp>
      <p:sp>
        <p:nvSpPr>
          <p:cNvPr id="6" name="TextBox 5"/>
          <p:cNvSpPr txBox="1"/>
          <p:nvPr/>
        </p:nvSpPr>
        <p:spPr>
          <a:xfrm>
            <a:off x="152400" y="6327072"/>
            <a:ext cx="6096000" cy="461665"/>
          </a:xfrm>
          <a:prstGeom prst="rect">
            <a:avLst/>
          </a:prstGeom>
          <a:noFill/>
        </p:spPr>
        <p:txBody>
          <a:bodyPr wrap="square" rtlCol="0">
            <a:spAutoFit/>
          </a:bodyPr>
          <a:lstStyle/>
          <a:p>
            <a:r>
              <a:rPr lang="en-US" sz="2400" dirty="0">
                <a:solidFill>
                  <a:schemeClr val="bg1"/>
                </a:solidFill>
              </a:rPr>
              <a:t>2 Timothy 4:1-5</a:t>
            </a:r>
          </a:p>
        </p:txBody>
      </p:sp>
      <p:sp>
        <p:nvSpPr>
          <p:cNvPr id="8" name="TextBox 7"/>
          <p:cNvSpPr txBox="1"/>
          <p:nvPr/>
        </p:nvSpPr>
        <p:spPr>
          <a:xfrm>
            <a:off x="751608" y="1340428"/>
            <a:ext cx="6979227" cy="1323439"/>
          </a:xfrm>
          <a:prstGeom prst="rect">
            <a:avLst/>
          </a:prstGeom>
          <a:noFill/>
        </p:spPr>
        <p:txBody>
          <a:bodyPr wrap="square" rtlCol="0">
            <a:spAutoFit/>
          </a:bodyPr>
          <a:lstStyle/>
          <a:p>
            <a:r>
              <a:rPr lang="en-US" sz="2000" dirty="0">
                <a:solidFill>
                  <a:schemeClr val="bg1"/>
                </a:solidFill>
              </a:rPr>
              <a:t>Paul’s words foreshadow the coming of the Great Apostasy, when people would “not endure sound doctrine” but instead would seek after false teachers who would say what their listeners’ “itching ears” wanted to hear. </a:t>
            </a:r>
          </a:p>
        </p:txBody>
      </p:sp>
      <p:sp>
        <p:nvSpPr>
          <p:cNvPr id="2" name="Rectangle 1"/>
          <p:cNvSpPr/>
          <p:nvPr/>
        </p:nvSpPr>
        <p:spPr>
          <a:xfrm>
            <a:off x="4907972" y="4006426"/>
            <a:ext cx="6096000" cy="2554545"/>
          </a:xfrm>
          <a:prstGeom prst="rect">
            <a:avLst/>
          </a:prstGeom>
        </p:spPr>
        <p:txBody>
          <a:bodyPr>
            <a:spAutoFit/>
          </a:bodyPr>
          <a:lstStyle/>
          <a:p>
            <a:pPr algn="ctr"/>
            <a:r>
              <a:rPr lang="en-US" sz="3200" dirty="0">
                <a:solidFill>
                  <a:schemeClr val="bg1"/>
                </a:solidFill>
              </a:rPr>
              <a:t>“itching ears” </a:t>
            </a:r>
          </a:p>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Those who choose to listen only to those things that they wish to hear.</a:t>
            </a:r>
          </a:p>
        </p:txBody>
      </p:sp>
      <p:grpSp>
        <p:nvGrpSpPr>
          <p:cNvPr id="5" name="Group 4"/>
          <p:cNvGrpSpPr/>
          <p:nvPr/>
        </p:nvGrpSpPr>
        <p:grpSpPr>
          <a:xfrm>
            <a:off x="7325590" y="2140527"/>
            <a:ext cx="1030878" cy="1288473"/>
            <a:chOff x="9549245" y="904009"/>
            <a:chExt cx="1030878" cy="1288473"/>
          </a:xfrm>
        </p:grpSpPr>
        <p:pic>
          <p:nvPicPr>
            <p:cNvPr id="17" name="Picture 2" descr="Image result for person symbol blue"/>
            <p:cNvPicPr>
              <a:picLocks noChangeAspect="1" noChangeArrowheads="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30407" t="11052" r="57722" b="-1"/>
            <a:stretch/>
          </p:blipFill>
          <p:spPr bwMode="auto">
            <a:xfrm>
              <a:off x="9587345" y="910936"/>
              <a:ext cx="992778" cy="1279344"/>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p:cNvSpPr/>
            <p:nvPr/>
          </p:nvSpPr>
          <p:spPr>
            <a:xfrm>
              <a:off x="9549245" y="904009"/>
              <a:ext cx="1028700" cy="1288473"/>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a:off x="5597235" y="2563089"/>
            <a:ext cx="1046473" cy="1295570"/>
            <a:chOff x="7997536" y="2448790"/>
            <a:chExt cx="1046473" cy="1295570"/>
          </a:xfrm>
        </p:grpSpPr>
        <p:pic>
          <p:nvPicPr>
            <p:cNvPr id="14" name="Picture 2" descr="Image result for person symbol blue"/>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56049" t="7569" r="31247"/>
            <a:stretch/>
          </p:blipFill>
          <p:spPr bwMode="auto">
            <a:xfrm>
              <a:off x="8033030" y="2479342"/>
              <a:ext cx="1010979" cy="1265018"/>
            </a:xfrm>
            <a:prstGeom prst="rect">
              <a:avLst/>
            </a:prstGeom>
            <a:noFill/>
            <a:extLst>
              <a:ext uri="{909E8E84-426E-40DD-AFC4-6F175D3DCCD1}">
                <a14:hiddenFill xmlns:a14="http://schemas.microsoft.com/office/drawing/2010/main">
                  <a:solidFill>
                    <a:srgbClr val="FFFFFF"/>
                  </a:solidFill>
                </a14:hiddenFill>
              </a:ext>
            </a:extLst>
          </p:spPr>
        </p:pic>
        <p:sp>
          <p:nvSpPr>
            <p:cNvPr id="18" name="Frame 17"/>
            <p:cNvSpPr/>
            <p:nvPr/>
          </p:nvSpPr>
          <p:spPr>
            <a:xfrm>
              <a:off x="7997536" y="2448790"/>
              <a:ext cx="1028700" cy="1288473"/>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p:nvGrpSpPr>
        <p:grpSpPr>
          <a:xfrm>
            <a:off x="8735290" y="2583872"/>
            <a:ext cx="1038772" cy="1288473"/>
            <a:chOff x="9888681" y="3238500"/>
            <a:chExt cx="1038772" cy="1288473"/>
          </a:xfrm>
        </p:grpSpPr>
        <p:pic>
          <p:nvPicPr>
            <p:cNvPr id="11" name="Picture 2" descr="Image result for person symbol blue"/>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42955" t="5752" r="43820"/>
            <a:stretch/>
          </p:blipFill>
          <p:spPr bwMode="auto">
            <a:xfrm>
              <a:off x="9912927" y="3255819"/>
              <a:ext cx="1014526" cy="1264226"/>
            </a:xfrm>
            <a:prstGeom prst="rect">
              <a:avLst/>
            </a:prstGeom>
            <a:noFill/>
            <a:extLst>
              <a:ext uri="{909E8E84-426E-40DD-AFC4-6F175D3DCCD1}">
                <a14:hiddenFill xmlns:a14="http://schemas.microsoft.com/office/drawing/2010/main">
                  <a:solidFill>
                    <a:srgbClr val="FFFFFF"/>
                  </a:solidFill>
                </a14:hiddenFill>
              </a:ext>
            </a:extLst>
          </p:spPr>
        </p:pic>
        <p:sp>
          <p:nvSpPr>
            <p:cNvPr id="19" name="Frame 18"/>
            <p:cNvSpPr/>
            <p:nvPr/>
          </p:nvSpPr>
          <p:spPr>
            <a:xfrm>
              <a:off x="9888681" y="3238500"/>
              <a:ext cx="1028700" cy="1288473"/>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p:cNvGrpSpPr/>
          <p:nvPr/>
        </p:nvGrpSpPr>
        <p:grpSpPr>
          <a:xfrm>
            <a:off x="4267199" y="3768437"/>
            <a:ext cx="1028700" cy="1310595"/>
            <a:chOff x="8059881" y="973282"/>
            <a:chExt cx="1028700" cy="1310595"/>
          </a:xfrm>
        </p:grpSpPr>
        <p:pic>
          <p:nvPicPr>
            <p:cNvPr id="23" name="Picture 2" descr="Related image"/>
            <p:cNvPicPr>
              <a:picLocks noChangeAspect="1" noChangeArrowheads="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52565" t="26408" r="34206"/>
            <a:stretch/>
          </p:blipFill>
          <p:spPr bwMode="auto">
            <a:xfrm>
              <a:off x="8136082" y="1025237"/>
              <a:ext cx="935181" cy="1258640"/>
            </a:xfrm>
            <a:prstGeom prst="rect">
              <a:avLst/>
            </a:prstGeom>
            <a:noFill/>
            <a:extLst>
              <a:ext uri="{909E8E84-426E-40DD-AFC4-6F175D3DCCD1}">
                <a14:hiddenFill xmlns:a14="http://schemas.microsoft.com/office/drawing/2010/main">
                  <a:solidFill>
                    <a:srgbClr val="FFFFFF"/>
                  </a:solidFill>
                </a14:hiddenFill>
              </a:ext>
            </a:extLst>
          </p:spPr>
        </p:pic>
        <p:sp>
          <p:nvSpPr>
            <p:cNvPr id="25" name="Frame 24"/>
            <p:cNvSpPr/>
            <p:nvPr/>
          </p:nvSpPr>
          <p:spPr>
            <a:xfrm>
              <a:off x="8059881" y="973282"/>
              <a:ext cx="1028700" cy="1288473"/>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p:cNvGrpSpPr/>
          <p:nvPr/>
        </p:nvGrpSpPr>
        <p:grpSpPr>
          <a:xfrm>
            <a:off x="1721426" y="3820390"/>
            <a:ext cx="1028700" cy="1288473"/>
            <a:chOff x="6605154" y="2459181"/>
            <a:chExt cx="1028700" cy="1288473"/>
          </a:xfrm>
        </p:grpSpPr>
        <p:pic>
          <p:nvPicPr>
            <p:cNvPr id="24" name="Picture 2" descr="Related image"/>
            <p:cNvPicPr>
              <a:picLocks noChangeAspect="1" noChangeArrowheads="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35139" t="20557" r="50579"/>
            <a:stretch/>
          </p:blipFill>
          <p:spPr bwMode="auto">
            <a:xfrm>
              <a:off x="6670964" y="2507672"/>
              <a:ext cx="924790" cy="1202660"/>
            </a:xfrm>
            <a:prstGeom prst="rect">
              <a:avLst/>
            </a:prstGeom>
            <a:noFill/>
            <a:extLst>
              <a:ext uri="{909E8E84-426E-40DD-AFC4-6F175D3DCCD1}">
                <a14:hiddenFill xmlns:a14="http://schemas.microsoft.com/office/drawing/2010/main">
                  <a:solidFill>
                    <a:srgbClr val="FFFFFF"/>
                  </a:solidFill>
                </a14:hiddenFill>
              </a:ext>
            </a:extLst>
          </p:spPr>
        </p:pic>
        <p:sp>
          <p:nvSpPr>
            <p:cNvPr id="26" name="Frame 25"/>
            <p:cNvSpPr/>
            <p:nvPr/>
          </p:nvSpPr>
          <p:spPr>
            <a:xfrm>
              <a:off x="6605154" y="2459181"/>
              <a:ext cx="1028700" cy="1288473"/>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p:cNvGrpSpPr/>
          <p:nvPr/>
        </p:nvGrpSpPr>
        <p:grpSpPr>
          <a:xfrm>
            <a:off x="526473" y="2978728"/>
            <a:ext cx="1052946" cy="1291936"/>
            <a:chOff x="2718954" y="3020291"/>
            <a:chExt cx="1052947" cy="1291936"/>
          </a:xfrm>
        </p:grpSpPr>
        <p:pic>
          <p:nvPicPr>
            <p:cNvPr id="2054" name="Picture 6" descr="Related image"/>
            <p:cNvPicPr>
              <a:picLocks noChangeAspect="1" noChangeArrowheads="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l="23883" t="5303" r="23711"/>
            <a:stretch/>
          </p:blipFill>
          <p:spPr bwMode="auto">
            <a:xfrm>
              <a:off x="2732812" y="3034145"/>
              <a:ext cx="1039089" cy="1278082"/>
            </a:xfrm>
            <a:prstGeom prst="rect">
              <a:avLst/>
            </a:prstGeom>
            <a:noFill/>
            <a:extLst>
              <a:ext uri="{909E8E84-426E-40DD-AFC4-6F175D3DCCD1}">
                <a14:hiddenFill xmlns:a14="http://schemas.microsoft.com/office/drawing/2010/main">
                  <a:solidFill>
                    <a:srgbClr val="FFFFFF"/>
                  </a:solidFill>
                </a14:hiddenFill>
              </a:ext>
            </a:extLst>
          </p:spPr>
        </p:pic>
        <p:sp>
          <p:nvSpPr>
            <p:cNvPr id="34" name="Frame 33"/>
            <p:cNvSpPr/>
            <p:nvPr/>
          </p:nvSpPr>
          <p:spPr>
            <a:xfrm>
              <a:off x="2718954" y="3020291"/>
              <a:ext cx="1028700" cy="1288473"/>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a:off x="2961409" y="2961409"/>
            <a:ext cx="1028700" cy="1288473"/>
            <a:chOff x="4218709" y="3106882"/>
            <a:chExt cx="1028700" cy="1288473"/>
          </a:xfrm>
        </p:grpSpPr>
        <p:pic>
          <p:nvPicPr>
            <p:cNvPr id="2056" name="Picture 8" descr="Image result for facebook icon"/>
            <p:cNvPicPr>
              <a:picLocks noChangeAspect="1" noChangeArrowheads="1"/>
            </p:cNvPicPr>
            <p:nvPr/>
          </p:nvPicPr>
          <p:blipFill rotWithShape="1">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l="30578" t="6515" r="31167"/>
            <a:stretch/>
          </p:blipFill>
          <p:spPr bwMode="auto">
            <a:xfrm>
              <a:off x="4218709" y="3148445"/>
              <a:ext cx="1007918" cy="1238034"/>
            </a:xfrm>
            <a:prstGeom prst="rect">
              <a:avLst/>
            </a:prstGeom>
            <a:noFill/>
            <a:extLst>
              <a:ext uri="{909E8E84-426E-40DD-AFC4-6F175D3DCCD1}">
                <a14:hiddenFill xmlns:a14="http://schemas.microsoft.com/office/drawing/2010/main">
                  <a:solidFill>
                    <a:srgbClr val="FFFFFF"/>
                  </a:solidFill>
                </a14:hiddenFill>
              </a:ext>
            </a:extLst>
          </p:spPr>
        </p:pic>
        <p:sp>
          <p:nvSpPr>
            <p:cNvPr id="37" name="Frame 36"/>
            <p:cNvSpPr/>
            <p:nvPr/>
          </p:nvSpPr>
          <p:spPr>
            <a:xfrm>
              <a:off x="4218709" y="3106882"/>
              <a:ext cx="1028700" cy="1288473"/>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2048"/>
          <p:cNvGrpSpPr/>
          <p:nvPr/>
        </p:nvGrpSpPr>
        <p:grpSpPr>
          <a:xfrm>
            <a:off x="10110353" y="3979718"/>
            <a:ext cx="1440008" cy="1496292"/>
            <a:chOff x="3054926" y="5122718"/>
            <a:chExt cx="1440008" cy="1496292"/>
          </a:xfrm>
        </p:grpSpPr>
        <p:sp>
          <p:nvSpPr>
            <p:cNvPr id="2048" name="Rectangle 2047"/>
            <p:cNvSpPr/>
            <p:nvPr/>
          </p:nvSpPr>
          <p:spPr>
            <a:xfrm>
              <a:off x="3086100" y="5143501"/>
              <a:ext cx="1143000" cy="147550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Image result for ears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6491" y="5196320"/>
              <a:ext cx="1398443" cy="1398443"/>
            </a:xfrm>
            <a:prstGeom prst="rect">
              <a:avLst/>
            </a:prstGeom>
            <a:noFill/>
            <a:extLst>
              <a:ext uri="{909E8E84-426E-40DD-AFC4-6F175D3DCCD1}">
                <a14:hiddenFill xmlns:a14="http://schemas.microsoft.com/office/drawing/2010/main">
                  <a:solidFill>
                    <a:srgbClr val="FFFFFF"/>
                  </a:solidFill>
                </a14:hiddenFill>
              </a:ext>
            </a:extLst>
          </p:spPr>
        </p:pic>
        <p:sp>
          <p:nvSpPr>
            <p:cNvPr id="41" name="Frame 40"/>
            <p:cNvSpPr/>
            <p:nvPr/>
          </p:nvSpPr>
          <p:spPr>
            <a:xfrm>
              <a:off x="3054926" y="5122718"/>
              <a:ext cx="1194955" cy="1496291"/>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53" name="Group 2052"/>
          <p:cNvGrpSpPr/>
          <p:nvPr/>
        </p:nvGrpSpPr>
        <p:grpSpPr>
          <a:xfrm>
            <a:off x="436418" y="369037"/>
            <a:ext cx="887453" cy="877872"/>
            <a:chOff x="883227" y="317083"/>
            <a:chExt cx="887453" cy="877872"/>
          </a:xfrm>
        </p:grpSpPr>
        <p:sp>
          <p:nvSpPr>
            <p:cNvPr id="2051" name="Rectangle 2050"/>
            <p:cNvSpPr/>
            <p:nvPr/>
          </p:nvSpPr>
          <p:spPr>
            <a:xfrm>
              <a:off x="883227" y="332508"/>
              <a:ext cx="883228" cy="86244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889571" y="317083"/>
              <a:ext cx="881109" cy="877872"/>
              <a:chOff x="304800" y="3429000"/>
              <a:chExt cx="3050721" cy="2895600"/>
            </a:xfrm>
            <a:solidFill>
              <a:schemeClr val="tx2">
                <a:lumMod val="60000"/>
                <a:lumOff val="40000"/>
              </a:schemeClr>
            </a:solidFill>
          </p:grpSpPr>
          <p:grpSp>
            <p:nvGrpSpPr>
              <p:cNvPr id="46" name="Group 45"/>
              <p:cNvGrpSpPr/>
              <p:nvPr/>
            </p:nvGrpSpPr>
            <p:grpSpPr>
              <a:xfrm rot="2107423">
                <a:off x="1281104" y="3790950"/>
                <a:ext cx="376315" cy="879933"/>
                <a:chOff x="7696200" y="914400"/>
                <a:chExt cx="685800" cy="2438400"/>
              </a:xfrm>
              <a:grpFill/>
            </p:grpSpPr>
            <p:sp>
              <p:nvSpPr>
                <p:cNvPr id="78" name="Moon 77"/>
                <p:cNvSpPr/>
                <p:nvPr/>
              </p:nvSpPr>
              <p:spPr>
                <a:xfrm>
                  <a:off x="7696200" y="9144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20700267">
                  <a:off x="7848600" y="9144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19916241">
                  <a:off x="7848600" y="1066800"/>
                  <a:ext cx="457200" cy="19050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772400" y="1066800"/>
                  <a:ext cx="381000" cy="18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19262140" flipH="1">
                <a:off x="1950772" y="3835879"/>
                <a:ext cx="376315" cy="801380"/>
                <a:chOff x="7696200" y="914400"/>
                <a:chExt cx="685800" cy="2438400"/>
              </a:xfrm>
              <a:grpFill/>
            </p:grpSpPr>
            <p:sp>
              <p:nvSpPr>
                <p:cNvPr id="74" name="Moon 73"/>
                <p:cNvSpPr/>
                <p:nvPr/>
              </p:nvSpPr>
              <p:spPr>
                <a:xfrm>
                  <a:off x="7696200" y="9144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20700267">
                  <a:off x="7848600" y="9144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19916241">
                  <a:off x="7848600" y="1066800"/>
                  <a:ext cx="457200" cy="19050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7772400" y="1066800"/>
                  <a:ext cx="381000" cy="18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rapezoid 47"/>
              <p:cNvSpPr/>
              <p:nvPr/>
            </p:nvSpPr>
            <p:spPr>
              <a:xfrm>
                <a:off x="1326235" y="4478277"/>
                <a:ext cx="983316" cy="1742909"/>
              </a:xfrm>
              <a:prstGeom prst="trapezoid">
                <a:avLst>
                  <a:gd name="adj" fmla="val 2090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0431102">
                <a:off x="1854274" y="4700732"/>
                <a:ext cx="541243" cy="1050241"/>
              </a:xfrm>
              <a:prstGeom prst="trapezoid">
                <a:avLst>
                  <a:gd name="adj" fmla="val 2090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195734">
                <a:off x="1208420" y="4677609"/>
                <a:ext cx="541243" cy="1050241"/>
              </a:xfrm>
              <a:prstGeom prst="trapezoid">
                <a:avLst>
                  <a:gd name="adj" fmla="val 2090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1342034" y="4606667"/>
                <a:ext cx="925176" cy="1407690"/>
              </a:xfrm>
              <a:prstGeom prst="trapezoid">
                <a:avLst>
                  <a:gd name="adj" fmla="val 2090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18695">
                <a:off x="1362172" y="4662553"/>
                <a:ext cx="417597" cy="1300386"/>
              </a:xfrm>
              <a:prstGeom prst="trapezoid">
                <a:avLst>
                  <a:gd name="adj" fmla="val 2090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1332773">
                <a:off x="1833573" y="4664733"/>
                <a:ext cx="417597" cy="1301568"/>
              </a:xfrm>
              <a:prstGeom prst="trapezoid">
                <a:avLst>
                  <a:gd name="adj" fmla="val 2090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525932" y="4245837"/>
                <a:ext cx="526415" cy="7234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395750" y="3908738"/>
                <a:ext cx="809529" cy="89081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a:off x="1549947" y="4539734"/>
                <a:ext cx="462588" cy="371175"/>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lay 56"/>
              <p:cNvSpPr/>
              <p:nvPr/>
            </p:nvSpPr>
            <p:spPr>
              <a:xfrm rot="16200000">
                <a:off x="1636878" y="3657345"/>
                <a:ext cx="296939" cy="578236"/>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699119" y="4608751"/>
                <a:ext cx="148961" cy="9713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99"/>
              <p:cNvSpPr/>
              <p:nvPr/>
            </p:nvSpPr>
            <p:spPr>
              <a:xfrm>
                <a:off x="718457" y="5704114"/>
                <a:ext cx="2223407" cy="51707"/>
              </a:xfrm>
              <a:prstGeom prst="roundRect">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00"/>
              <p:cNvSpPr/>
              <p:nvPr/>
            </p:nvSpPr>
            <p:spPr>
              <a:xfrm>
                <a:off x="718457" y="5755821"/>
                <a:ext cx="2223407" cy="15512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101"/>
              <p:cNvSpPr/>
              <p:nvPr/>
            </p:nvSpPr>
            <p:spPr>
              <a:xfrm>
                <a:off x="821871" y="5910943"/>
                <a:ext cx="155121" cy="36195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102"/>
              <p:cNvSpPr/>
              <p:nvPr/>
            </p:nvSpPr>
            <p:spPr>
              <a:xfrm>
                <a:off x="1028700" y="5910943"/>
                <a:ext cx="103414" cy="29408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103"/>
              <p:cNvSpPr/>
              <p:nvPr/>
            </p:nvSpPr>
            <p:spPr>
              <a:xfrm>
                <a:off x="2579914" y="5910943"/>
                <a:ext cx="155121" cy="36195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104"/>
              <p:cNvSpPr/>
              <p:nvPr/>
            </p:nvSpPr>
            <p:spPr>
              <a:xfrm>
                <a:off x="2786743" y="5910943"/>
                <a:ext cx="103414" cy="29408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80407" y="5548993"/>
                <a:ext cx="259845" cy="17926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269671" y="5548993"/>
                <a:ext cx="259845" cy="17926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7"/>
              <p:cNvGrpSpPr/>
              <p:nvPr/>
            </p:nvGrpSpPr>
            <p:grpSpPr>
              <a:xfrm>
                <a:off x="2028864" y="5256478"/>
                <a:ext cx="248519" cy="434702"/>
                <a:chOff x="2438400" y="402137"/>
                <a:chExt cx="2514600" cy="4398463"/>
              </a:xfrm>
              <a:grpFill/>
            </p:grpSpPr>
            <p:sp>
              <p:nvSpPr>
                <p:cNvPr id="70" name="Snip Same Side Corner Rectangle 110"/>
                <p:cNvSpPr/>
                <p:nvPr/>
              </p:nvSpPr>
              <p:spPr>
                <a:xfrm>
                  <a:off x="2438400" y="2590800"/>
                  <a:ext cx="2514600" cy="2209800"/>
                </a:xfrm>
                <a:prstGeom prst="snip2SameRect">
                  <a:avLst>
                    <a:gd name="adj1" fmla="val 22772"/>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607040" y="2286000"/>
                  <a:ext cx="21336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744450" y="2333469"/>
                  <a:ext cx="1872521" cy="39474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1691934">
                  <a:off x="3953023" y="402137"/>
                  <a:ext cx="368787" cy="2396126"/>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Wave 67"/>
              <p:cNvSpPr/>
              <p:nvPr/>
            </p:nvSpPr>
            <p:spPr>
              <a:xfrm>
                <a:off x="1338943" y="5600700"/>
                <a:ext cx="672193" cy="103414"/>
              </a:xfrm>
              <a:prstGeom prst="wave">
                <a:avLst>
                  <a:gd name="adj1" fmla="val 11429"/>
                  <a:gd name="adj2" fmla="val 0"/>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ame 68"/>
              <p:cNvSpPr/>
              <p:nvPr/>
            </p:nvSpPr>
            <p:spPr>
              <a:xfrm>
                <a:off x="304800" y="3429000"/>
                <a:ext cx="3050721" cy="2895600"/>
              </a:xfrm>
              <a:prstGeom prst="frame">
                <a:avLst>
                  <a:gd name="adj1" fmla="val 7194"/>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06431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7363" y="914400"/>
            <a:ext cx="4634345" cy="461665"/>
          </a:xfrm>
          <a:prstGeom prst="rect">
            <a:avLst/>
          </a:prstGeom>
          <a:noFill/>
        </p:spPr>
        <p:txBody>
          <a:bodyPr wrap="square" rtlCol="0">
            <a:spAutoFit/>
          </a:bodyPr>
          <a:lstStyle/>
          <a:p>
            <a:r>
              <a:rPr lang="en-US" sz="2400" dirty="0">
                <a:solidFill>
                  <a:schemeClr val="bg1"/>
                </a:solidFill>
              </a:rPr>
              <a:t>Paul was ready to be offered</a:t>
            </a:r>
          </a:p>
        </p:txBody>
      </p:sp>
      <p:sp>
        <p:nvSpPr>
          <p:cNvPr id="4" name="TextBox 3"/>
          <p:cNvSpPr txBox="1"/>
          <p:nvPr/>
        </p:nvSpPr>
        <p:spPr>
          <a:xfrm>
            <a:off x="1828800" y="114300"/>
            <a:ext cx="8686800" cy="707886"/>
          </a:xfrm>
          <a:prstGeom prst="rect">
            <a:avLst/>
          </a:prstGeom>
          <a:noFill/>
        </p:spPr>
        <p:txBody>
          <a:bodyPr wrap="square" rtlCol="0">
            <a:spAutoFit/>
          </a:bodyPr>
          <a:lstStyle/>
          <a:p>
            <a:pPr algn="ctr"/>
            <a:r>
              <a:rPr lang="en-US" sz="4000" dirty="0">
                <a:solidFill>
                  <a:schemeClr val="bg1"/>
                </a:solidFill>
                <a:latin typeface="Rockwell Extra Bold" panose="02060903040505020403" pitchFamily="18" charset="0"/>
              </a:rPr>
              <a:t>I Have Fought a Good Fight</a:t>
            </a:r>
          </a:p>
        </p:txBody>
      </p:sp>
      <p:sp>
        <p:nvSpPr>
          <p:cNvPr id="6" name="TextBox 5"/>
          <p:cNvSpPr txBox="1"/>
          <p:nvPr/>
        </p:nvSpPr>
        <p:spPr>
          <a:xfrm>
            <a:off x="152400" y="6327072"/>
            <a:ext cx="6096000" cy="461665"/>
          </a:xfrm>
          <a:prstGeom prst="rect">
            <a:avLst/>
          </a:prstGeom>
          <a:noFill/>
        </p:spPr>
        <p:txBody>
          <a:bodyPr wrap="square" rtlCol="0">
            <a:spAutoFit/>
          </a:bodyPr>
          <a:lstStyle/>
          <a:p>
            <a:r>
              <a:rPr lang="en-US" sz="2400" dirty="0">
                <a:solidFill>
                  <a:schemeClr val="bg1"/>
                </a:solidFill>
              </a:rPr>
              <a:t>2 Timothy 4:7-8</a:t>
            </a:r>
          </a:p>
        </p:txBody>
      </p:sp>
      <p:sp>
        <p:nvSpPr>
          <p:cNvPr id="8" name="TextBox 7"/>
          <p:cNvSpPr txBox="1"/>
          <p:nvPr/>
        </p:nvSpPr>
        <p:spPr>
          <a:xfrm>
            <a:off x="4191000" y="4114801"/>
            <a:ext cx="6096000" cy="2585323"/>
          </a:xfrm>
          <a:prstGeom prst="rect">
            <a:avLst/>
          </a:prstGeom>
          <a:noFill/>
        </p:spPr>
        <p:txBody>
          <a:bodyPr wrap="square" rtlCol="0">
            <a:spAutoFit/>
          </a:bodyPr>
          <a:lstStyle/>
          <a:p>
            <a:r>
              <a:rPr lang="en-US" dirty="0">
                <a:solidFill>
                  <a:schemeClr val="bg1"/>
                </a:solidFill>
              </a:rPr>
              <a:t> “Enduring to the end means that we have planted our lives firmly on gospel soil, staying in the mainstream of the Church, humbly serving our fellow men, living </a:t>
            </a:r>
            <a:r>
              <a:rPr lang="en-US" dirty="0" err="1">
                <a:solidFill>
                  <a:schemeClr val="bg1"/>
                </a:solidFill>
              </a:rPr>
              <a:t>Christlike</a:t>
            </a:r>
            <a:r>
              <a:rPr lang="en-US" dirty="0">
                <a:solidFill>
                  <a:schemeClr val="bg1"/>
                </a:solidFill>
              </a:rPr>
              <a:t> lives, and keeping our covenants. </a:t>
            </a:r>
          </a:p>
          <a:p>
            <a:endParaRPr lang="en-US" dirty="0">
              <a:solidFill>
                <a:schemeClr val="bg1"/>
              </a:solidFill>
            </a:endParaRPr>
          </a:p>
          <a:p>
            <a:r>
              <a:rPr lang="en-US" dirty="0">
                <a:solidFill>
                  <a:schemeClr val="bg1"/>
                </a:solidFill>
              </a:rPr>
              <a:t>Those who endure are balanced, consistent, humble, constantly improving, and without guile. Their testimony is not based on worldly reasons—it is based on truth, knowledge, experience, and the Spirit.” (7)</a:t>
            </a:r>
            <a:endParaRPr lang="en-US" sz="24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188" y="4717471"/>
            <a:ext cx="1382684" cy="1728355"/>
          </a:xfrm>
          <a:prstGeom prst="rect">
            <a:avLst/>
          </a:prstGeom>
        </p:spPr>
      </p:pic>
      <p:grpSp>
        <p:nvGrpSpPr>
          <p:cNvPr id="5" name="Group 4"/>
          <p:cNvGrpSpPr/>
          <p:nvPr/>
        </p:nvGrpSpPr>
        <p:grpSpPr>
          <a:xfrm>
            <a:off x="425095" y="1534389"/>
            <a:ext cx="3450713" cy="2944091"/>
            <a:chOff x="425095" y="1534389"/>
            <a:chExt cx="3450713" cy="2944091"/>
          </a:xfrm>
        </p:grpSpPr>
        <p:grpSp>
          <p:nvGrpSpPr>
            <p:cNvPr id="11" name="Group 18"/>
            <p:cNvGrpSpPr/>
            <p:nvPr/>
          </p:nvGrpSpPr>
          <p:grpSpPr>
            <a:xfrm>
              <a:off x="425095" y="1534389"/>
              <a:ext cx="3450713" cy="2944091"/>
              <a:chOff x="762000" y="685800"/>
              <a:chExt cx="6587913" cy="5083387"/>
            </a:xfrm>
          </p:grpSpPr>
          <p:sp>
            <p:nvSpPr>
              <p:cNvPr id="34" name="Oval 33"/>
              <p:cNvSpPr/>
              <p:nvPr/>
            </p:nvSpPr>
            <p:spPr>
              <a:xfrm flipH="1">
                <a:off x="2912071" y="4899660"/>
                <a:ext cx="2292389" cy="86952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01"/>
              <p:cNvSpPr/>
              <p:nvPr/>
            </p:nvSpPr>
            <p:spPr>
              <a:xfrm rot="16200000" flipH="1">
                <a:off x="4033709" y="-909509"/>
                <a:ext cx="228601" cy="5095620"/>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flipH="1">
                <a:off x="3130973" y="4899660"/>
                <a:ext cx="1939713" cy="735753"/>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3"/>
              <p:cNvGrpSpPr/>
              <p:nvPr/>
            </p:nvGrpSpPr>
            <p:grpSpPr>
              <a:xfrm flipH="1">
                <a:off x="3799840" y="685800"/>
                <a:ext cx="601980" cy="4615180"/>
                <a:chOff x="4038600" y="0"/>
                <a:chExt cx="685800" cy="5867400"/>
              </a:xfrm>
            </p:grpSpPr>
            <p:sp>
              <p:nvSpPr>
                <p:cNvPr id="65" name="Isosceles Triangle 64"/>
                <p:cNvSpPr/>
                <p:nvPr/>
              </p:nvSpPr>
              <p:spPr>
                <a:xfrm>
                  <a:off x="4267200" y="228600"/>
                  <a:ext cx="228600" cy="76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
                <p:cNvSpPr/>
                <p:nvPr/>
              </p:nvSpPr>
              <p:spPr>
                <a:xfrm>
                  <a:off x="4267200" y="990600"/>
                  <a:ext cx="228600" cy="2286000"/>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4"/>
                <p:cNvSpPr/>
                <p:nvPr/>
              </p:nvSpPr>
              <p:spPr>
                <a:xfrm>
                  <a:off x="4267200" y="3352800"/>
                  <a:ext cx="228600" cy="2514600"/>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5"/>
                <p:cNvSpPr/>
                <p:nvPr/>
              </p:nvSpPr>
              <p:spPr>
                <a:xfrm>
                  <a:off x="4191000" y="3124200"/>
                  <a:ext cx="381000" cy="457200"/>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7"/>
                <p:cNvSpPr/>
                <p:nvPr/>
              </p:nvSpPr>
              <p:spPr>
                <a:xfrm>
                  <a:off x="4191000" y="914400"/>
                  <a:ext cx="381000" cy="457200"/>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11"/>
                <p:cNvSpPr/>
                <p:nvPr/>
              </p:nvSpPr>
              <p:spPr>
                <a:xfrm>
                  <a:off x="4038600" y="0"/>
                  <a:ext cx="685800" cy="68580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5"/>
              <p:cNvGrpSpPr/>
              <p:nvPr/>
            </p:nvGrpSpPr>
            <p:grpSpPr>
              <a:xfrm flipH="1">
                <a:off x="5410200" y="1524000"/>
                <a:ext cx="1939713" cy="2431625"/>
                <a:chOff x="1066800" y="2258995"/>
                <a:chExt cx="2209800" cy="2770205"/>
              </a:xfrm>
            </p:grpSpPr>
            <p:sp>
              <p:nvSpPr>
                <p:cNvPr id="53" name="Oval 52"/>
                <p:cNvSpPr/>
                <p:nvPr/>
              </p:nvSpPr>
              <p:spPr>
                <a:xfrm>
                  <a:off x="1066800" y="4191000"/>
                  <a:ext cx="2209800" cy="83820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14"/>
                <p:cNvGrpSpPr/>
                <p:nvPr/>
              </p:nvGrpSpPr>
              <p:grpSpPr>
                <a:xfrm rot="1206892">
                  <a:off x="1673878" y="2258995"/>
                  <a:ext cx="240914" cy="2243809"/>
                  <a:chOff x="1524000" y="685800"/>
                  <a:chExt cx="990600" cy="6400800"/>
                </a:xfrm>
              </p:grpSpPr>
              <p:sp>
                <p:nvSpPr>
                  <p:cNvPr id="61" name="Donut 127"/>
                  <p:cNvSpPr/>
                  <p:nvPr/>
                </p:nvSpPr>
                <p:spPr>
                  <a:xfrm>
                    <a:off x="1524000" y="6858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128"/>
                  <p:cNvSpPr/>
                  <p:nvPr/>
                </p:nvSpPr>
                <p:spPr>
                  <a:xfrm>
                    <a:off x="1524000" y="20574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129"/>
                  <p:cNvSpPr/>
                  <p:nvPr/>
                </p:nvSpPr>
                <p:spPr>
                  <a:xfrm>
                    <a:off x="1524000" y="34290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130"/>
                  <p:cNvSpPr/>
                  <p:nvPr/>
                </p:nvSpPr>
                <p:spPr>
                  <a:xfrm>
                    <a:off x="1524000" y="48006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19"/>
                <p:cNvGrpSpPr/>
                <p:nvPr/>
              </p:nvGrpSpPr>
              <p:grpSpPr>
                <a:xfrm rot="20393108" flipH="1">
                  <a:off x="2283479" y="2258995"/>
                  <a:ext cx="240914" cy="2243809"/>
                  <a:chOff x="1524000" y="685800"/>
                  <a:chExt cx="990600" cy="6400800"/>
                </a:xfrm>
              </p:grpSpPr>
              <p:sp>
                <p:nvSpPr>
                  <p:cNvPr id="57" name="Donut 123"/>
                  <p:cNvSpPr/>
                  <p:nvPr/>
                </p:nvSpPr>
                <p:spPr>
                  <a:xfrm>
                    <a:off x="1524000" y="6858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onut 21"/>
                  <p:cNvSpPr/>
                  <p:nvPr/>
                </p:nvSpPr>
                <p:spPr>
                  <a:xfrm>
                    <a:off x="1524000" y="20574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22"/>
                  <p:cNvSpPr/>
                  <p:nvPr/>
                </p:nvSpPr>
                <p:spPr>
                  <a:xfrm>
                    <a:off x="1524000" y="34290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126"/>
                  <p:cNvSpPr/>
                  <p:nvPr/>
                </p:nvSpPr>
                <p:spPr>
                  <a:xfrm>
                    <a:off x="1524000" y="48006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6" name="Oval 55"/>
                <p:cNvSpPr/>
                <p:nvPr/>
              </p:nvSpPr>
              <p:spPr>
                <a:xfrm>
                  <a:off x="1295400" y="4267200"/>
                  <a:ext cx="1752600" cy="664779"/>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6"/>
              <p:cNvGrpSpPr/>
              <p:nvPr/>
            </p:nvGrpSpPr>
            <p:grpSpPr>
              <a:xfrm flipH="1">
                <a:off x="762000" y="1524000"/>
                <a:ext cx="1939713" cy="2431625"/>
                <a:chOff x="1066800" y="2258995"/>
                <a:chExt cx="2209800" cy="2770205"/>
              </a:xfrm>
            </p:grpSpPr>
            <p:sp>
              <p:nvSpPr>
                <p:cNvPr id="41" name="Oval 40"/>
                <p:cNvSpPr/>
                <p:nvPr/>
              </p:nvSpPr>
              <p:spPr>
                <a:xfrm>
                  <a:off x="1066800" y="4191000"/>
                  <a:ext cx="2209800" cy="83820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4"/>
                <p:cNvGrpSpPr/>
                <p:nvPr/>
              </p:nvGrpSpPr>
              <p:grpSpPr>
                <a:xfrm rot="1206892">
                  <a:off x="1673878" y="2258995"/>
                  <a:ext cx="240914" cy="2243809"/>
                  <a:chOff x="1524000" y="685800"/>
                  <a:chExt cx="990600" cy="6400800"/>
                </a:xfrm>
              </p:grpSpPr>
              <p:sp>
                <p:nvSpPr>
                  <p:cNvPr id="49" name="Donut 115"/>
                  <p:cNvSpPr/>
                  <p:nvPr/>
                </p:nvSpPr>
                <p:spPr>
                  <a:xfrm>
                    <a:off x="1524000" y="6858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116"/>
                  <p:cNvSpPr/>
                  <p:nvPr/>
                </p:nvSpPr>
                <p:spPr>
                  <a:xfrm>
                    <a:off x="1524000" y="20574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117"/>
                  <p:cNvSpPr/>
                  <p:nvPr/>
                </p:nvSpPr>
                <p:spPr>
                  <a:xfrm>
                    <a:off x="1524000" y="34290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118"/>
                  <p:cNvSpPr/>
                  <p:nvPr/>
                </p:nvSpPr>
                <p:spPr>
                  <a:xfrm>
                    <a:off x="1524000" y="48006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19"/>
                <p:cNvGrpSpPr/>
                <p:nvPr/>
              </p:nvGrpSpPr>
              <p:grpSpPr>
                <a:xfrm rot="20393108" flipH="1">
                  <a:off x="2283479" y="2258995"/>
                  <a:ext cx="240914" cy="2243809"/>
                  <a:chOff x="1524000" y="685800"/>
                  <a:chExt cx="990600" cy="6400800"/>
                </a:xfrm>
              </p:grpSpPr>
              <p:sp>
                <p:nvSpPr>
                  <p:cNvPr id="45" name="Donut 111"/>
                  <p:cNvSpPr/>
                  <p:nvPr/>
                </p:nvSpPr>
                <p:spPr>
                  <a:xfrm>
                    <a:off x="1524000" y="6858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112"/>
                  <p:cNvSpPr/>
                  <p:nvPr/>
                </p:nvSpPr>
                <p:spPr>
                  <a:xfrm>
                    <a:off x="1524000" y="20574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113"/>
                  <p:cNvSpPr/>
                  <p:nvPr/>
                </p:nvSpPr>
                <p:spPr>
                  <a:xfrm>
                    <a:off x="1524000" y="34290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114"/>
                  <p:cNvSpPr/>
                  <p:nvPr/>
                </p:nvSpPr>
                <p:spPr>
                  <a:xfrm>
                    <a:off x="1524000" y="4800600"/>
                    <a:ext cx="990600" cy="2286000"/>
                  </a:xfrm>
                  <a:prstGeom prst="donut">
                    <a:avLst>
                      <a:gd name="adj" fmla="val 1660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 name="Oval 43"/>
                <p:cNvSpPr/>
                <p:nvPr/>
              </p:nvSpPr>
              <p:spPr>
                <a:xfrm>
                  <a:off x="1295400" y="4267200"/>
                  <a:ext cx="1752600" cy="664779"/>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p:cNvGrpSpPr/>
            <p:nvPr/>
          </p:nvGrpSpPr>
          <p:grpSpPr>
            <a:xfrm>
              <a:off x="602672" y="2619036"/>
              <a:ext cx="692103" cy="705263"/>
              <a:chOff x="6911993" y="3315227"/>
              <a:chExt cx="1604464" cy="1634972"/>
            </a:xfrm>
          </p:grpSpPr>
          <p:sp>
            <p:nvSpPr>
              <p:cNvPr id="72" name="Chord 71"/>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7123631" y="3315227"/>
                <a:ext cx="1334569" cy="1485372"/>
                <a:chOff x="7123631" y="3315227"/>
                <a:chExt cx="1334569" cy="1485372"/>
              </a:xfrm>
            </p:grpSpPr>
            <p:sp>
              <p:nvSpPr>
                <p:cNvPr id="74" name="Freeform 21"/>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22"/>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23"/>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4368" y="2505507"/>
              <a:ext cx="562841" cy="7598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8432" name="Group 18431"/>
          <p:cNvGrpSpPr/>
          <p:nvPr/>
        </p:nvGrpSpPr>
        <p:grpSpPr>
          <a:xfrm>
            <a:off x="5943613" y="757731"/>
            <a:ext cx="2774359" cy="3295757"/>
            <a:chOff x="4488886" y="549912"/>
            <a:chExt cx="2774359" cy="3295757"/>
          </a:xfrm>
        </p:grpSpPr>
        <p:pic>
          <p:nvPicPr>
            <p:cNvPr id="18434" name="Picture 2" descr="http://nearemmaus.files.wordpress.com/2012/08/apostle_paul_vatican_33.jpg">
              <a:hlinkClick r:id="rId5"/>
            </p:cNvPr>
            <p:cNvPicPr>
              <a:picLocks noChangeAspect="1" noChangeArrowheads="1"/>
            </p:cNvPicPr>
            <p:nvPr/>
          </p:nvPicPr>
          <p:blipFill>
            <a:blip r:embed="rId6" cstate="print"/>
            <a:srcRect l="14000" t="2996" r="30000" b="1124"/>
            <a:stretch>
              <a:fillRect/>
            </a:stretch>
          </p:blipFill>
          <p:spPr bwMode="auto">
            <a:xfrm>
              <a:off x="4951700" y="1212273"/>
              <a:ext cx="1712336" cy="1956955"/>
            </a:xfrm>
            <a:prstGeom prst="rect">
              <a:avLst/>
            </a:prstGeom>
            <a:noFill/>
          </p:spPr>
        </p:pic>
        <p:pic>
          <p:nvPicPr>
            <p:cNvPr id="78" name="Picture 12" descr="https://az480170.vo.msecnd.net/debd7172-44dc-4681-b074-d940a93cc4e1/img/prd/f25f42a1-9f0b-4e01-a8a4-9516eed4ced3/l_05frame_defr_hp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4228187" y="810611"/>
              <a:ext cx="3295757" cy="27743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57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127" y="114300"/>
            <a:ext cx="11980718" cy="707886"/>
          </a:xfrm>
          <a:prstGeom prst="rect">
            <a:avLst/>
          </a:prstGeom>
          <a:noFill/>
        </p:spPr>
        <p:txBody>
          <a:bodyPr wrap="square" rtlCol="0">
            <a:spAutoFit/>
          </a:bodyPr>
          <a:lstStyle/>
          <a:p>
            <a:pPr algn="ctr"/>
            <a:r>
              <a:rPr lang="en-US" sz="4000" dirty="0">
                <a:solidFill>
                  <a:schemeClr val="bg1"/>
                </a:solidFill>
                <a:latin typeface="Rockwell Extra Bold" panose="02060903040505020403" pitchFamily="18" charset="0"/>
              </a:rPr>
              <a:t>Crowned With Righteousness</a:t>
            </a:r>
          </a:p>
        </p:txBody>
      </p:sp>
      <p:sp>
        <p:nvSpPr>
          <p:cNvPr id="6" name="TextBox 5"/>
          <p:cNvSpPr txBox="1"/>
          <p:nvPr/>
        </p:nvSpPr>
        <p:spPr>
          <a:xfrm>
            <a:off x="152400" y="6327072"/>
            <a:ext cx="6096000" cy="461665"/>
          </a:xfrm>
          <a:prstGeom prst="rect">
            <a:avLst/>
          </a:prstGeom>
          <a:noFill/>
        </p:spPr>
        <p:txBody>
          <a:bodyPr wrap="square" rtlCol="0">
            <a:spAutoFit/>
          </a:bodyPr>
          <a:lstStyle/>
          <a:p>
            <a:r>
              <a:rPr lang="en-US" sz="2400" dirty="0">
                <a:solidFill>
                  <a:schemeClr val="bg1"/>
                </a:solidFill>
              </a:rPr>
              <a:t>2 Timothy 4:8; 17</a:t>
            </a:r>
          </a:p>
        </p:txBody>
      </p:sp>
      <p:sp>
        <p:nvSpPr>
          <p:cNvPr id="8" name="TextBox 7"/>
          <p:cNvSpPr txBox="1"/>
          <p:nvPr/>
        </p:nvSpPr>
        <p:spPr>
          <a:xfrm>
            <a:off x="96982" y="1018310"/>
            <a:ext cx="3602182" cy="3416320"/>
          </a:xfrm>
          <a:prstGeom prst="rect">
            <a:avLst/>
          </a:prstGeom>
          <a:noFill/>
        </p:spPr>
        <p:txBody>
          <a:bodyPr wrap="square" rtlCol="0">
            <a:spAutoFit/>
          </a:bodyPr>
          <a:lstStyle/>
          <a:p>
            <a:r>
              <a:rPr lang="en-US" dirty="0">
                <a:solidFill>
                  <a:schemeClr val="bg1"/>
                </a:solidFill>
              </a:rPr>
              <a:t>A reference to the crowns of olive branches that were given to the victors in ancient Greek athletic contests. Paul then pointed out that an eternal crown will be given to all Saints who righteously endure to the end and prepare for the Second Coming of the Lord. Paul testified that throughout his persecution, “the Lord stood with [him], and strengthened” him as he preached the gospel. (1)</a:t>
            </a:r>
            <a:endParaRPr lang="en-US" sz="2400" dirty="0">
              <a:solidFill>
                <a:schemeClr val="bg1"/>
              </a:solidFill>
            </a:endParaRPr>
          </a:p>
        </p:txBody>
      </p:sp>
      <p:pic>
        <p:nvPicPr>
          <p:cNvPr id="3074" name="Picture 2" descr="Image result for roman crow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773" y="1375930"/>
            <a:ext cx="5294168" cy="297986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9112827" y="1633104"/>
            <a:ext cx="2899064" cy="5224896"/>
            <a:chOff x="9112827" y="1633104"/>
            <a:chExt cx="2899064" cy="5224896"/>
          </a:xfrm>
        </p:grpSpPr>
        <p:sp>
          <p:nvSpPr>
            <p:cNvPr id="10" name="Rectangle 9"/>
            <p:cNvSpPr/>
            <p:nvPr/>
          </p:nvSpPr>
          <p:spPr>
            <a:xfrm>
              <a:off x="9112827" y="2887682"/>
              <a:ext cx="2899064" cy="3970318"/>
            </a:xfrm>
            <a:prstGeom prst="rect">
              <a:avLst/>
            </a:prstGeom>
          </p:spPr>
          <p:txBody>
            <a:bodyPr wrap="square">
              <a:spAutoFit/>
            </a:bodyPr>
            <a:lstStyle/>
            <a:p>
              <a:pPr fontAlgn="base"/>
              <a:r>
                <a:rPr lang="en-US" dirty="0">
                  <a:solidFill>
                    <a:schemeClr val="bg1"/>
                  </a:solidFill>
                </a:rPr>
                <a:t>“Paul’s calling and election had been made sure. He was sealed up unto eternal life. He had kept the commandments, been tried at all hazards, and the Lord had given him the promise: ‘Son, Thou shalt be exalted.’ And since no man is or can be exalted alone, this is one of the crowning reasons why we know Paul was married.” (8)</a:t>
              </a:r>
            </a:p>
            <a:p>
              <a:pPr fontAlgn="base"/>
              <a:endParaRPr lang="en-US" dirty="0">
                <a:solidFill>
                  <a:schemeClr val="bg1"/>
                </a:solidFill>
                <a:latin typeface="Calibri" panose="020F050202020403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7410" y="1633104"/>
              <a:ext cx="817625" cy="1141268"/>
            </a:xfrm>
            <a:prstGeom prst="rect">
              <a:avLst/>
            </a:prstGeom>
          </p:spPr>
        </p:pic>
      </p:grpSp>
      <p:grpSp>
        <p:nvGrpSpPr>
          <p:cNvPr id="77" name="Group 76"/>
          <p:cNvGrpSpPr/>
          <p:nvPr/>
        </p:nvGrpSpPr>
        <p:grpSpPr>
          <a:xfrm>
            <a:off x="4499521" y="4408977"/>
            <a:ext cx="3416519" cy="2095732"/>
            <a:chOff x="384206" y="4158361"/>
            <a:chExt cx="3289208" cy="2390250"/>
          </a:xfrm>
        </p:grpSpPr>
        <p:grpSp>
          <p:nvGrpSpPr>
            <p:cNvPr id="79" name="Group 78"/>
            <p:cNvGrpSpPr/>
            <p:nvPr/>
          </p:nvGrpSpPr>
          <p:grpSpPr>
            <a:xfrm>
              <a:off x="384206" y="4158361"/>
              <a:ext cx="3289208" cy="2390250"/>
              <a:chOff x="609599" y="833642"/>
              <a:chExt cx="7941747" cy="5771225"/>
            </a:xfrm>
          </p:grpSpPr>
          <p:grpSp>
            <p:nvGrpSpPr>
              <p:cNvPr id="81" name="Group 14"/>
              <p:cNvGrpSpPr/>
              <p:nvPr/>
            </p:nvGrpSpPr>
            <p:grpSpPr>
              <a:xfrm rot="10800000">
                <a:off x="7696200" y="5257800"/>
                <a:ext cx="621450" cy="1347067"/>
                <a:chOff x="7010400" y="381000"/>
                <a:chExt cx="762000" cy="2033666"/>
              </a:xfrm>
            </p:grpSpPr>
            <p:sp>
              <p:nvSpPr>
                <p:cNvPr id="94"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1"/>
              <p:cNvGrpSpPr/>
              <p:nvPr/>
            </p:nvGrpSpPr>
            <p:grpSpPr>
              <a:xfrm rot="10800000">
                <a:off x="939238" y="4923502"/>
                <a:ext cx="621450" cy="1347067"/>
                <a:chOff x="7010400" y="381000"/>
                <a:chExt cx="762000" cy="2033666"/>
              </a:xfrm>
            </p:grpSpPr>
            <p:sp>
              <p:nvSpPr>
                <p:cNvPr id="92"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899460" y="833642"/>
                <a:ext cx="621450" cy="986197"/>
                <a:chOff x="7031201" y="834275"/>
                <a:chExt cx="762000" cy="1488861"/>
              </a:xfrm>
            </p:grpSpPr>
            <p:sp>
              <p:nvSpPr>
                <p:cNvPr id="90"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646520" y="1148254"/>
                <a:ext cx="621450" cy="1017899"/>
                <a:chOff x="7087348" y="824753"/>
                <a:chExt cx="762000" cy="1536722"/>
              </a:xfrm>
            </p:grpSpPr>
            <p:sp>
              <p:nvSpPr>
                <p:cNvPr id="88"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Rectangle 79"/>
            <p:cNvSpPr/>
            <p:nvPr/>
          </p:nvSpPr>
          <p:spPr>
            <a:xfrm>
              <a:off x="796462" y="4630116"/>
              <a:ext cx="2437759" cy="1542685"/>
            </a:xfrm>
            <a:prstGeom prst="rect">
              <a:avLst/>
            </a:prstGeom>
          </p:spPr>
          <p:txBody>
            <a:bodyPr wrap="square">
              <a:spAutoFit/>
            </a:bodyPr>
            <a:lstStyle/>
            <a:p>
              <a:pPr algn="ctr"/>
              <a:r>
                <a:rPr lang="en-US" b="1" dirty="0"/>
                <a:t>If we remain faithful in all the Lord requires of us, we will receive a crown of righteousness</a:t>
              </a:r>
              <a:endParaRPr lang="en-US" sz="1600" dirty="0"/>
            </a:p>
          </p:txBody>
        </p:sp>
      </p:grpSp>
    </p:spTree>
    <p:extLst>
      <p:ext uri="{BB962C8B-B14F-4D97-AF65-F5344CB8AC3E}">
        <p14:creationId xmlns:p14="http://schemas.microsoft.com/office/powerpoint/2010/main" val="261456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barn(outVertical)">
                                      <p:cBhvr>
                                        <p:cTn id="1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#152 </a:t>
            </a:r>
            <a:r>
              <a:rPr lang="en-US" i="1" dirty="0">
                <a:solidFill>
                  <a:schemeClr val="bg1"/>
                </a:solidFill>
              </a:rPr>
              <a:t>God Be With You Till We Meet Again</a:t>
            </a:r>
          </a:p>
          <a:p>
            <a:endParaRPr lang="en-US" dirty="0">
              <a:solidFill>
                <a:schemeClr val="bg1"/>
              </a:solidFill>
            </a:endParaRPr>
          </a:p>
          <a:p>
            <a:endParaRPr lang="en-US" i="1" dirty="0">
              <a:solidFill>
                <a:schemeClr val="bg1"/>
              </a:solidFill>
            </a:endParaRPr>
          </a:p>
          <a:p>
            <a:r>
              <a:rPr lang="en-US" i="1" dirty="0">
                <a:solidFill>
                  <a:schemeClr val="bg1"/>
                </a:solidFill>
              </a:rPr>
              <a:t>Videos:  </a:t>
            </a:r>
          </a:p>
          <a:p>
            <a:r>
              <a:rPr lang="en-US" b="1" dirty="0">
                <a:solidFill>
                  <a:schemeClr val="bg1"/>
                </a:solidFill>
              </a:rPr>
              <a:t>Stay within the Lines</a:t>
            </a:r>
            <a:r>
              <a:rPr lang="en-US" dirty="0">
                <a:solidFill>
                  <a:schemeClr val="bg1"/>
                </a:solidFill>
              </a:rPr>
              <a:t> (5:10)</a:t>
            </a:r>
          </a:p>
          <a:p>
            <a:r>
              <a:rPr lang="en-US" b="1" dirty="0">
                <a:solidFill>
                  <a:schemeClr val="bg1"/>
                </a:solidFill>
              </a:rPr>
              <a:t>Defenders of the Family Proclamation</a:t>
            </a:r>
            <a:r>
              <a:rPr lang="en-US" dirty="0">
                <a:solidFill>
                  <a:schemeClr val="bg1"/>
                </a:solidFill>
              </a:rPr>
              <a:t> (1:46)</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47</a:t>
            </a:r>
          </a:p>
          <a:p>
            <a:pPr marL="342900" indent="-342900">
              <a:buFontTx/>
              <a:buAutoNum type="arabicPeriod"/>
            </a:pPr>
            <a:r>
              <a:rPr lang="en-US" dirty="0">
                <a:solidFill>
                  <a:schemeClr val="bg1"/>
                </a:solidFill>
              </a:rPr>
              <a:t>President Gordon B. Hinckley (“God Hath Not Given Us the Spirit of Fear,”</a:t>
            </a:r>
            <a:r>
              <a:rPr lang="en-US" i="1" dirty="0">
                <a:solidFill>
                  <a:schemeClr val="bg1"/>
                </a:solidFill>
              </a:rPr>
              <a:t> Ensign,</a:t>
            </a:r>
            <a:r>
              <a:rPr lang="en-US" dirty="0">
                <a:solidFill>
                  <a:schemeClr val="bg1"/>
                </a:solidFill>
              </a:rPr>
              <a:t> Oct. 1984, 2). ("Converts and Young Men," </a:t>
            </a:r>
            <a:r>
              <a:rPr lang="en-US" i="1" dirty="0">
                <a:solidFill>
                  <a:schemeClr val="bg1"/>
                </a:solidFill>
              </a:rPr>
              <a:t>Ensign</a:t>
            </a:r>
            <a:r>
              <a:rPr lang="en-US" dirty="0">
                <a:solidFill>
                  <a:schemeClr val="bg1"/>
                </a:solidFill>
              </a:rPr>
              <a:t>, May 1997, 49); Gordon B. Hinckley  Apr. 1996 Conf. Report or Ensign May 1996</a:t>
            </a:r>
          </a:p>
          <a:p>
            <a:pPr marL="342900" indent="-342900">
              <a:buFontTx/>
              <a:buAutoNum type="arabicPeriod"/>
            </a:pPr>
            <a:r>
              <a:rPr lang="en-US" dirty="0">
                <a:solidFill>
                  <a:schemeClr val="bg1"/>
                </a:solidFill>
              </a:rPr>
              <a:t>President Thomas S. Monson (“Be of Good Cheer,”</a:t>
            </a:r>
            <a:r>
              <a:rPr lang="en-US" i="1" dirty="0">
                <a:solidFill>
                  <a:schemeClr val="bg1"/>
                </a:solidFill>
              </a:rPr>
              <a:t> Ensign</a:t>
            </a:r>
            <a:r>
              <a:rPr lang="en-US" dirty="0">
                <a:solidFill>
                  <a:schemeClr val="bg1"/>
                </a:solidFill>
              </a:rPr>
              <a:t> or </a:t>
            </a:r>
            <a:r>
              <a:rPr lang="en-US" i="1" dirty="0" err="1">
                <a:solidFill>
                  <a:schemeClr val="bg1"/>
                </a:solidFill>
              </a:rPr>
              <a:t>Liahona</a:t>
            </a:r>
            <a:r>
              <a:rPr lang="en-US" i="1" dirty="0">
                <a:solidFill>
                  <a:schemeClr val="bg1"/>
                </a:solidFill>
              </a:rPr>
              <a:t>,</a:t>
            </a:r>
            <a:r>
              <a:rPr lang="en-US" dirty="0">
                <a:solidFill>
                  <a:schemeClr val="bg1"/>
                </a:solidFill>
              </a:rPr>
              <a:t> May 2009, 89).</a:t>
            </a:r>
          </a:p>
          <a:p>
            <a:pPr marL="342900" indent="-342900">
              <a:buFontTx/>
              <a:buAutoNum type="arabicPeriod"/>
            </a:pPr>
            <a:r>
              <a:rPr lang="en-US" dirty="0">
                <a:solidFill>
                  <a:schemeClr val="bg1"/>
                </a:solidFill>
              </a:rPr>
              <a:t>President Ezra Taft Benson “The Power of the Word” Ensign May 1986</a:t>
            </a:r>
          </a:p>
          <a:p>
            <a:pPr marL="342900" indent="-342900">
              <a:buFontTx/>
              <a:buAutoNum type="arabicPeriod"/>
            </a:pPr>
            <a:r>
              <a:rPr lang="en-US" dirty="0">
                <a:solidFill>
                  <a:schemeClr val="bg1"/>
                </a:solidFill>
              </a:rPr>
              <a:t>Elder Jeffrey R. Holland  (“Lord, I Believe,”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2013, 93–94).</a:t>
            </a:r>
          </a:p>
          <a:p>
            <a:pPr marL="342900" indent="-342900">
              <a:buFontTx/>
              <a:buAutoNum type="arabicPeriod"/>
            </a:pPr>
            <a:r>
              <a:rPr lang="en-US" dirty="0">
                <a:solidFill>
                  <a:schemeClr val="bg1"/>
                </a:solidFill>
              </a:rPr>
              <a:t>Elder Richard G. Scott (“Make the Exercise of Faith Your First Priority,”</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2014, 93).</a:t>
            </a:r>
          </a:p>
          <a:p>
            <a:pPr marL="342900" indent="-342900">
              <a:buFontTx/>
              <a:buAutoNum type="arabicPeriod"/>
            </a:pPr>
            <a:r>
              <a:rPr lang="en-US" dirty="0">
                <a:solidFill>
                  <a:schemeClr val="bg1"/>
                </a:solidFill>
              </a:rPr>
              <a:t>Elder Joseph B. Wirthlin (“Press On,”</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2004, 101).</a:t>
            </a:r>
          </a:p>
          <a:p>
            <a:pPr marL="342900" indent="-342900">
              <a:buFontTx/>
              <a:buAutoNum type="arabicPeriod"/>
            </a:pPr>
            <a:r>
              <a:rPr lang="en-US" dirty="0">
                <a:solidFill>
                  <a:schemeClr val="bg1"/>
                </a:solidFill>
              </a:rPr>
              <a:t>Elder Bruce R. McConkie </a:t>
            </a:r>
            <a:r>
              <a:rPr lang="en-US" i="1" dirty="0">
                <a:solidFill>
                  <a:schemeClr val="bg1"/>
                </a:solidFill>
              </a:rPr>
              <a:t>DNTC,</a:t>
            </a:r>
            <a:r>
              <a:rPr lang="en-US" dirty="0">
                <a:solidFill>
                  <a:schemeClr val="bg1"/>
                </a:solidFill>
              </a:rPr>
              <a:t> 3:116.)</a:t>
            </a:r>
            <a:endParaRPr lang="en-US" i="1" dirty="0">
              <a:solidFill>
                <a:schemeClr val="bg1"/>
              </a:solidFill>
            </a:endParaRPr>
          </a:p>
        </p:txBody>
      </p:sp>
      <p:grpSp>
        <p:nvGrpSpPr>
          <p:cNvPr id="2" name="Group 7"/>
          <p:cNvGrpSpPr/>
          <p:nvPr/>
        </p:nvGrpSpPr>
        <p:grpSpPr>
          <a:xfrm>
            <a:off x="4595776" y="1362732"/>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DC36E6C1-20F0-44A5-8400-465ABCD9CFD6}"/>
              </a:ext>
            </a:extLst>
          </p:cNvPr>
          <p:cNvSpPr>
            <a:spLocks noGrp="1"/>
          </p:cNvSpPr>
          <p:nvPr/>
        </p:nvSpPr>
        <p:spPr>
          <a:xfrm>
            <a:off x="118112" y="643522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9571795"/>
              </p:ext>
            </p:extLst>
          </p:nvPr>
        </p:nvGraphicFramePr>
        <p:xfrm>
          <a:off x="63374" y="99589"/>
          <a:ext cx="3938258" cy="3211830"/>
        </p:xfrm>
        <a:graphic>
          <a:graphicData uri="http://schemas.openxmlformats.org/drawingml/2006/table">
            <a:tbl>
              <a:tblPr firstRow="1" bandRow="1">
                <a:tableStyleId>{5940675A-B579-460E-94D1-54222C63F5DA}</a:tableStyleId>
              </a:tblPr>
              <a:tblGrid>
                <a:gridCol w="2779414">
                  <a:extLst>
                    <a:ext uri="{9D8B030D-6E8A-4147-A177-3AD203B41FA5}">
                      <a16:colId xmlns:a16="http://schemas.microsoft.com/office/drawing/2014/main" val="3815724195"/>
                    </a:ext>
                  </a:extLst>
                </a:gridCol>
                <a:gridCol w="1158844">
                  <a:extLst>
                    <a:ext uri="{9D8B030D-6E8A-4147-A177-3AD203B41FA5}">
                      <a16:colId xmlns:a16="http://schemas.microsoft.com/office/drawing/2014/main" val="3481700596"/>
                    </a:ext>
                  </a:extLst>
                </a:gridCol>
              </a:tblGrid>
              <a:tr h="681990">
                <a:tc gridSpan="2">
                  <a:txBody>
                    <a:bodyPr/>
                    <a:lstStyle/>
                    <a:p>
                      <a:pPr algn="ctr" fontAlgn="base"/>
                      <a:r>
                        <a:rPr lang="en-US" sz="1200" b="0" i="0" kern="1200" dirty="0">
                          <a:solidFill>
                            <a:schemeClr val="tx1"/>
                          </a:solidFill>
                          <a:effectLst/>
                          <a:latin typeface="+mn-lt"/>
                          <a:ea typeface="+mn-ea"/>
                          <a:cs typeface="+mn-cs"/>
                        </a:rPr>
                        <a:t>The Second Letter of Paul to Timothy in Ephesus</a:t>
                      </a:r>
                    </a:p>
                    <a:p>
                      <a:pPr algn="ctr" fontAlgn="base"/>
                      <a:r>
                        <a:rPr lang="en-US" sz="1200" b="0" i="0" kern="1200" dirty="0">
                          <a:solidFill>
                            <a:schemeClr val="tx1"/>
                          </a:solidFill>
                          <a:effectLst/>
                          <a:latin typeface="+mn-lt"/>
                          <a:ea typeface="+mn-ea"/>
                          <a:cs typeface="+mn-cs"/>
                        </a:rPr>
                        <a:t>Written from Roman Imprisonment, sometime between A.D. 64 and 65 </a:t>
                      </a: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316230">
                <a:tc>
                  <a:txBody>
                    <a:bodyPr/>
                    <a:lstStyle/>
                    <a:p>
                      <a:pPr algn="l" fontAlgn="base"/>
                      <a:r>
                        <a:rPr lang="en-US" sz="1200">
                          <a:solidFill>
                            <a:srgbClr val="434444"/>
                          </a:solidFill>
                          <a:effectLst/>
                        </a:rPr>
                        <a:t>Timothy’s Gifts of the Spirit</a:t>
                      </a:r>
                    </a:p>
                  </a:txBody>
                  <a:tcPr marL="95250" marR="95250" marT="66675" marB="66675" anchor="ctr"/>
                </a:tc>
                <a:tc>
                  <a:txBody>
                    <a:bodyPr/>
                    <a:lstStyle/>
                    <a:p>
                      <a:pPr algn="l" fontAlgn="base"/>
                      <a:r>
                        <a:rPr lang="en-US" sz="1200">
                          <a:solidFill>
                            <a:srgbClr val="434444"/>
                          </a:solidFill>
                          <a:effectLst/>
                        </a:rPr>
                        <a:t>1:1–18</a:t>
                      </a:r>
                    </a:p>
                  </a:txBody>
                  <a:tcPr marL="95250" marR="95250" marT="66675" marB="66675" anchor="ctr"/>
                </a:tc>
                <a:extLst>
                  <a:ext uri="{0D108BD9-81ED-4DB2-BD59-A6C34878D82A}">
                    <a16:rowId xmlns:a16="http://schemas.microsoft.com/office/drawing/2014/main" val="10001"/>
                  </a:ext>
                </a:extLst>
              </a:tr>
              <a:tr h="316230">
                <a:tc>
                  <a:txBody>
                    <a:bodyPr/>
                    <a:lstStyle/>
                    <a:p>
                      <a:pPr algn="l" fontAlgn="base"/>
                      <a:r>
                        <a:rPr lang="en-US" sz="1200">
                          <a:solidFill>
                            <a:srgbClr val="434444"/>
                          </a:solidFill>
                          <a:effectLst/>
                        </a:rPr>
                        <a:t>How Timothy Should Face Hardships</a:t>
                      </a:r>
                    </a:p>
                  </a:txBody>
                  <a:tcPr marL="95250" marR="95250" marT="66675" marB="66675" anchor="ctr"/>
                </a:tc>
                <a:tc>
                  <a:txBody>
                    <a:bodyPr/>
                    <a:lstStyle/>
                    <a:p>
                      <a:pPr algn="l" fontAlgn="base"/>
                      <a:r>
                        <a:rPr lang="en-US" sz="1200">
                          <a:solidFill>
                            <a:srgbClr val="434444"/>
                          </a:solidFill>
                          <a:effectLst/>
                        </a:rPr>
                        <a:t>2:1–7</a:t>
                      </a:r>
                    </a:p>
                  </a:txBody>
                  <a:tcPr marL="95250" marR="95250" marT="66675" marB="66675" anchor="ctr"/>
                </a:tc>
                <a:extLst>
                  <a:ext uri="{0D108BD9-81ED-4DB2-BD59-A6C34878D82A}">
                    <a16:rowId xmlns:a16="http://schemas.microsoft.com/office/drawing/2014/main" val="1840552135"/>
                  </a:ext>
                </a:extLst>
              </a:tr>
              <a:tr h="316230">
                <a:tc>
                  <a:txBody>
                    <a:bodyPr/>
                    <a:lstStyle/>
                    <a:p>
                      <a:pPr algn="l" fontAlgn="base"/>
                      <a:r>
                        <a:rPr lang="en-US" sz="1200">
                          <a:solidFill>
                            <a:srgbClr val="434444"/>
                          </a:solidFill>
                          <a:effectLst/>
                        </a:rPr>
                        <a:t>Christ Gives Eternal Glory to the Elect</a:t>
                      </a:r>
                    </a:p>
                  </a:txBody>
                  <a:tcPr marL="95250" marR="95250" marT="66675" marB="66675" anchor="ctr"/>
                </a:tc>
                <a:tc>
                  <a:txBody>
                    <a:bodyPr/>
                    <a:lstStyle/>
                    <a:p>
                      <a:pPr algn="l" fontAlgn="base"/>
                      <a:r>
                        <a:rPr lang="en-US" sz="1200">
                          <a:solidFill>
                            <a:srgbClr val="434444"/>
                          </a:solidFill>
                          <a:effectLst/>
                        </a:rPr>
                        <a:t>2:8–13</a:t>
                      </a:r>
                    </a:p>
                  </a:txBody>
                  <a:tcPr marL="95250" marR="95250" marT="66675" marB="66675" anchor="ctr"/>
                </a:tc>
                <a:extLst>
                  <a:ext uri="{0D108BD9-81ED-4DB2-BD59-A6C34878D82A}">
                    <a16:rowId xmlns:a16="http://schemas.microsoft.com/office/drawing/2014/main" val="10002"/>
                  </a:ext>
                </a:extLst>
              </a:tr>
              <a:tr h="316230">
                <a:tc>
                  <a:txBody>
                    <a:bodyPr/>
                    <a:lstStyle/>
                    <a:p>
                      <a:pPr algn="l" fontAlgn="base"/>
                      <a:r>
                        <a:rPr lang="en-US" sz="1200">
                          <a:solidFill>
                            <a:srgbClr val="434444"/>
                          </a:solidFill>
                          <a:effectLst/>
                        </a:rPr>
                        <a:t>Shun Contention, Seek Godliness</a:t>
                      </a:r>
                    </a:p>
                  </a:txBody>
                  <a:tcPr marL="95250" marR="95250" marT="66675" marB="66675" anchor="ctr"/>
                </a:tc>
                <a:tc>
                  <a:txBody>
                    <a:bodyPr/>
                    <a:lstStyle/>
                    <a:p>
                      <a:pPr algn="l" fontAlgn="base"/>
                      <a:r>
                        <a:rPr lang="en-US" sz="1200">
                          <a:solidFill>
                            <a:srgbClr val="434444"/>
                          </a:solidFill>
                          <a:effectLst/>
                        </a:rPr>
                        <a:t>2:14–26</a:t>
                      </a:r>
                    </a:p>
                  </a:txBody>
                  <a:tcPr marL="95250" marR="95250" marT="66675" marB="66675" anchor="ctr"/>
                </a:tc>
                <a:extLst>
                  <a:ext uri="{0D108BD9-81ED-4DB2-BD59-A6C34878D82A}">
                    <a16:rowId xmlns:a16="http://schemas.microsoft.com/office/drawing/2014/main" val="10003"/>
                  </a:ext>
                </a:extLst>
              </a:tr>
              <a:tr h="316230">
                <a:tc>
                  <a:txBody>
                    <a:bodyPr/>
                    <a:lstStyle/>
                    <a:p>
                      <a:pPr algn="l" fontAlgn="base"/>
                      <a:r>
                        <a:rPr lang="en-US" sz="1200">
                          <a:solidFill>
                            <a:srgbClr val="434444"/>
                          </a:solidFill>
                          <a:effectLst/>
                        </a:rPr>
                        <a:t>Dangers of the Last Days</a:t>
                      </a:r>
                    </a:p>
                  </a:txBody>
                  <a:tcPr marL="95250" marR="95250" marT="66675" marB="66675" anchor="ctr"/>
                </a:tc>
                <a:tc>
                  <a:txBody>
                    <a:bodyPr/>
                    <a:lstStyle/>
                    <a:p>
                      <a:pPr algn="l" fontAlgn="base"/>
                      <a:r>
                        <a:rPr lang="en-US" sz="1200">
                          <a:solidFill>
                            <a:srgbClr val="434444"/>
                          </a:solidFill>
                          <a:effectLst/>
                        </a:rPr>
                        <a:t>3:1–13</a:t>
                      </a:r>
                    </a:p>
                  </a:txBody>
                  <a:tcPr marL="95250" marR="95250" marT="66675" marB="66675" anchor="ctr"/>
                </a:tc>
                <a:extLst>
                  <a:ext uri="{0D108BD9-81ED-4DB2-BD59-A6C34878D82A}">
                    <a16:rowId xmlns:a16="http://schemas.microsoft.com/office/drawing/2014/main" val="10004"/>
                  </a:ext>
                </a:extLst>
              </a:tr>
              <a:tr h="316230">
                <a:tc>
                  <a:txBody>
                    <a:bodyPr/>
                    <a:lstStyle/>
                    <a:p>
                      <a:pPr algn="l" fontAlgn="base"/>
                      <a:r>
                        <a:rPr lang="en-US" sz="1200">
                          <a:solidFill>
                            <a:srgbClr val="434444"/>
                          </a:solidFill>
                          <a:effectLst/>
                        </a:rPr>
                        <a:t>Scriptures Guide Man to Salvation</a:t>
                      </a:r>
                    </a:p>
                  </a:txBody>
                  <a:tcPr marL="95250" marR="95250" marT="66675" marB="66675" anchor="ctr"/>
                </a:tc>
                <a:tc>
                  <a:txBody>
                    <a:bodyPr/>
                    <a:lstStyle/>
                    <a:p>
                      <a:pPr algn="l" fontAlgn="base"/>
                      <a:r>
                        <a:rPr lang="en-US" sz="1200">
                          <a:solidFill>
                            <a:srgbClr val="434444"/>
                          </a:solidFill>
                          <a:effectLst/>
                        </a:rPr>
                        <a:t>3:14–17</a:t>
                      </a:r>
                    </a:p>
                  </a:txBody>
                  <a:tcPr marL="95250" marR="95250" marT="66675" marB="66675" anchor="ctr"/>
                </a:tc>
                <a:extLst>
                  <a:ext uri="{0D108BD9-81ED-4DB2-BD59-A6C34878D82A}">
                    <a16:rowId xmlns:a16="http://schemas.microsoft.com/office/drawing/2014/main" val="3692654622"/>
                  </a:ext>
                </a:extLst>
              </a:tr>
              <a:tr h="316230">
                <a:tc>
                  <a:txBody>
                    <a:bodyPr/>
                    <a:lstStyle/>
                    <a:p>
                      <a:pPr algn="l" fontAlgn="base"/>
                      <a:r>
                        <a:rPr lang="en-US" sz="1200">
                          <a:solidFill>
                            <a:srgbClr val="434444"/>
                          </a:solidFill>
                          <a:effectLst/>
                        </a:rPr>
                        <a:t>Timothy Exhorted to “Preach the Word”</a:t>
                      </a:r>
                    </a:p>
                  </a:txBody>
                  <a:tcPr marL="95250" marR="95250" marT="66675" marB="66675" anchor="ctr"/>
                </a:tc>
                <a:tc>
                  <a:txBody>
                    <a:bodyPr/>
                    <a:lstStyle/>
                    <a:p>
                      <a:pPr algn="l" fontAlgn="base"/>
                      <a:r>
                        <a:rPr lang="en-US" sz="1200">
                          <a:solidFill>
                            <a:srgbClr val="434444"/>
                          </a:solidFill>
                          <a:effectLst/>
                        </a:rPr>
                        <a:t>4:1–5</a:t>
                      </a:r>
                    </a:p>
                  </a:txBody>
                  <a:tcPr marL="95250" marR="95250" marT="66675" marB="66675" anchor="ctr"/>
                </a:tc>
                <a:extLst>
                  <a:ext uri="{0D108BD9-81ED-4DB2-BD59-A6C34878D82A}">
                    <a16:rowId xmlns:a16="http://schemas.microsoft.com/office/drawing/2014/main" val="2455425042"/>
                  </a:ext>
                </a:extLst>
              </a:tr>
              <a:tr h="316230">
                <a:tc>
                  <a:txBody>
                    <a:bodyPr/>
                    <a:lstStyle/>
                    <a:p>
                      <a:pPr algn="l" fontAlgn="base"/>
                      <a:r>
                        <a:rPr lang="en-US" sz="1200">
                          <a:solidFill>
                            <a:srgbClr val="434444"/>
                          </a:solidFill>
                          <a:effectLst/>
                        </a:rPr>
                        <a:t>Paul and All Saints Assured of Exaltation</a:t>
                      </a:r>
                    </a:p>
                  </a:txBody>
                  <a:tcPr marL="95250" marR="95250" marT="66675" marB="66675" anchor="ctr"/>
                </a:tc>
                <a:tc>
                  <a:txBody>
                    <a:bodyPr/>
                    <a:lstStyle/>
                    <a:p>
                      <a:pPr algn="l" fontAlgn="base"/>
                      <a:r>
                        <a:rPr lang="en-US" sz="1200" dirty="0">
                          <a:solidFill>
                            <a:srgbClr val="434444"/>
                          </a:solidFill>
                          <a:effectLst/>
                        </a:rPr>
                        <a:t>4:6–22</a:t>
                      </a:r>
                    </a:p>
                  </a:txBody>
                  <a:tcPr marL="95250" marR="95250" marT="66675" marB="66675" anchor="ctr"/>
                </a:tc>
                <a:extLst>
                  <a:ext uri="{0D108BD9-81ED-4DB2-BD59-A6C34878D82A}">
                    <a16:rowId xmlns:a16="http://schemas.microsoft.com/office/drawing/2014/main" val="2296674029"/>
                  </a:ext>
                </a:extLst>
              </a:tr>
            </a:tbl>
          </a:graphicData>
        </a:graphic>
      </p:graphicFrame>
      <p:sp>
        <p:nvSpPr>
          <p:cNvPr id="3" name="TextBox 2"/>
          <p:cNvSpPr txBox="1"/>
          <p:nvPr/>
        </p:nvSpPr>
        <p:spPr>
          <a:xfrm>
            <a:off x="0" y="3325370"/>
            <a:ext cx="3992578" cy="246221"/>
          </a:xfrm>
          <a:prstGeom prst="rect">
            <a:avLst/>
          </a:prstGeom>
          <a:noFill/>
        </p:spPr>
        <p:txBody>
          <a:bodyPr wrap="square" rtlCol="0">
            <a:spAutoFit/>
          </a:bodyPr>
          <a:lstStyle/>
          <a:p>
            <a:r>
              <a:rPr lang="en-US" sz="1000" dirty="0"/>
              <a:t>Life and Teachings of Jesus and His Apostles Chapter 45</a:t>
            </a:r>
          </a:p>
        </p:txBody>
      </p:sp>
      <p:sp>
        <p:nvSpPr>
          <p:cNvPr id="4" name="Rectangle 3"/>
          <p:cNvSpPr/>
          <p:nvPr/>
        </p:nvSpPr>
        <p:spPr>
          <a:xfrm>
            <a:off x="4010686" y="3700575"/>
            <a:ext cx="8024432" cy="2677656"/>
          </a:xfrm>
          <a:prstGeom prst="rect">
            <a:avLst/>
          </a:prstGeom>
          <a:ln>
            <a:solidFill>
              <a:schemeClr val="tx1"/>
            </a:solidFill>
          </a:ln>
        </p:spPr>
        <p:txBody>
          <a:bodyPr wrap="square">
            <a:spAutoFit/>
          </a:bodyPr>
          <a:lstStyle/>
          <a:p>
            <a:r>
              <a:rPr lang="en-US" sz="1200" b="1" dirty="0"/>
              <a:t>Grandmother 2 Timothy 1:5:</a:t>
            </a:r>
          </a:p>
          <a:p>
            <a:r>
              <a:rPr lang="en-US" sz="1200" dirty="0"/>
              <a:t>"The word 'grandmother' appears in the Bible but once-in connection with Lois, the grandmother of Timothy. Paul addressed this same Timothy as 'my dearly beloved son.' (2 Tim. 1:2.) The one verse in the Bible that mentions Lois and her daughter Eunice, Timothy's mother, is surpassingly beautiful, illuminating not only the faith of Timothy but eloquently painting a picture of family fidelity for three generations. Paul writes, 'When I call to remembrance the unfeigned faith that is in thee, which dwelt first in thy grandmother Lois, and thy mother Eunice; and I am persuaded that in thee also. ...' (2 Tim. 1:5.)</a:t>
            </a:r>
          </a:p>
          <a:p>
            <a:r>
              <a:rPr lang="en-US" sz="1200" dirty="0"/>
              <a:t> </a:t>
            </a:r>
          </a:p>
          <a:p>
            <a:r>
              <a:rPr lang="en-US" sz="1200" dirty="0"/>
              <a:t>"The hope of every mother and grandmother is underscored in these few words. As a woman seeks to increase in faith and good works she does so not to her own glory, but to fashion a legacy for her children and her children's children to inherit. Lois and Eunice lived in a generation when the gospel was a fresh, bright gift, newly restored from God in the person of his son Jesus Christ. How they must have rejoiced as they received its truth into their lives. Their home was </a:t>
            </a:r>
            <a:r>
              <a:rPr lang="en-US" sz="1200" dirty="0" err="1"/>
              <a:t>Lystra</a:t>
            </a:r>
            <a:r>
              <a:rPr lang="en-US" sz="1200" dirty="0"/>
              <a:t>, a city in the Roman province of Galatia. Eunice was a Jewess married to a Greek, whose name is not given. We may infer that she was a widow much of her life. Ties of kinship strengthened the family in that day where a grandmother and mother joined forces and faith to train their choice son. Ann N. Madsen, "Cameos: The Women of the New Testament," </a:t>
            </a:r>
            <a:r>
              <a:rPr lang="en-US" sz="1200" i="1" dirty="0"/>
              <a:t>Ensign</a:t>
            </a:r>
            <a:r>
              <a:rPr lang="en-US" sz="1200" dirty="0"/>
              <a:t>, Sept. 1975, 43)</a:t>
            </a:r>
          </a:p>
        </p:txBody>
      </p:sp>
      <p:sp>
        <p:nvSpPr>
          <p:cNvPr id="5" name="Rectangle 4"/>
          <p:cNvSpPr/>
          <p:nvPr/>
        </p:nvSpPr>
        <p:spPr>
          <a:xfrm>
            <a:off x="4001632" y="99589"/>
            <a:ext cx="8033486" cy="3416320"/>
          </a:xfrm>
          <a:prstGeom prst="rect">
            <a:avLst/>
          </a:prstGeom>
          <a:ln>
            <a:solidFill>
              <a:schemeClr val="tx1"/>
            </a:solidFill>
          </a:ln>
        </p:spPr>
        <p:txBody>
          <a:bodyPr wrap="square">
            <a:spAutoFit/>
          </a:bodyPr>
          <a:lstStyle/>
          <a:p>
            <a:r>
              <a:rPr lang="en-US" sz="1200" b="1" dirty="0">
                <a:solidFill>
                  <a:srgbClr val="444444"/>
                </a:solidFill>
                <a:latin typeface="Abadi" panose="020B0604020104020204" pitchFamily="34" charset="0"/>
              </a:rPr>
              <a:t>Christ had Abolished Death 2 Timothy 1:10:</a:t>
            </a:r>
          </a:p>
          <a:p>
            <a:r>
              <a:rPr lang="en-US" sz="1200" dirty="0">
                <a:solidFill>
                  <a:srgbClr val="444444"/>
                </a:solidFill>
                <a:latin typeface="Abadi" panose="020B0604020104020204" pitchFamily="34" charset="0"/>
              </a:rPr>
              <a:t>We bear record that he is the only mediator between man and God; that through his atoning sacrifice fallen man may be reconciled with God; and that he "hath abolished death, and hath brought life and immortality to light through the gospel" (2 Tim. 1:10).</a:t>
            </a:r>
          </a:p>
          <a:p>
            <a:r>
              <a:rPr lang="en-US" sz="1200" dirty="0">
                <a:solidFill>
                  <a:srgbClr val="444444"/>
                </a:solidFill>
                <a:latin typeface="Abadi" panose="020B0604020104020204" pitchFamily="34" charset="0"/>
              </a:rPr>
              <a:t> </a:t>
            </a:r>
          </a:p>
          <a:p>
            <a:r>
              <a:rPr lang="en-US" sz="1200" dirty="0">
                <a:solidFill>
                  <a:srgbClr val="444444"/>
                </a:solidFill>
                <a:latin typeface="Abadi" panose="020B0604020104020204" pitchFamily="34" charset="0"/>
              </a:rPr>
              <a:t>...There is no salvation in worshiping false gods; there is no salvation in false religion; there is no salvation in error in any form.</a:t>
            </a:r>
          </a:p>
          <a:p>
            <a:r>
              <a:rPr lang="en-US" sz="1200" dirty="0">
                <a:solidFill>
                  <a:srgbClr val="444444"/>
                </a:solidFill>
                <a:latin typeface="Abadi" panose="020B0604020104020204" pitchFamily="34" charset="0"/>
              </a:rPr>
              <a:t> </a:t>
            </a:r>
          </a:p>
          <a:p>
            <a:r>
              <a:rPr lang="en-US" sz="1200" dirty="0">
                <a:solidFill>
                  <a:srgbClr val="444444"/>
                </a:solidFill>
                <a:latin typeface="Abadi" panose="020B0604020104020204" pitchFamily="34" charset="0"/>
              </a:rPr>
              <a:t>Man alone cannot save himself. No man can call forth his own crumbling dust from the grave and cause it to live again in immortal glory. No man can create a celestial heaven whose inhabitants shall dwell in eternal splendor forever.</a:t>
            </a:r>
          </a:p>
          <a:p>
            <a:r>
              <a:rPr lang="en-US" sz="1200" dirty="0">
                <a:solidFill>
                  <a:srgbClr val="444444"/>
                </a:solidFill>
                <a:latin typeface="Abadi" panose="020B0604020104020204" pitchFamily="34" charset="0"/>
              </a:rPr>
              <a:t> </a:t>
            </a:r>
          </a:p>
          <a:p>
            <a:r>
              <a:rPr lang="en-US" sz="1200" dirty="0">
                <a:solidFill>
                  <a:srgbClr val="444444"/>
                </a:solidFill>
                <a:latin typeface="Abadi" panose="020B0604020104020204" pitchFamily="34" charset="0"/>
              </a:rPr>
              <a:t>All the idols and icons and images combined, since the world began until the end of time, will never have power to cleanse and perfect a single human soul.</a:t>
            </a:r>
          </a:p>
          <a:p>
            <a:r>
              <a:rPr lang="en-US" sz="1200" dirty="0">
                <a:solidFill>
                  <a:srgbClr val="444444"/>
                </a:solidFill>
                <a:latin typeface="Abadi" panose="020B0604020104020204" pitchFamily="34" charset="0"/>
              </a:rPr>
              <a:t> </a:t>
            </a:r>
          </a:p>
          <a:p>
            <a:r>
              <a:rPr lang="en-US" sz="1200" dirty="0">
                <a:solidFill>
                  <a:srgbClr val="444444"/>
                </a:solidFill>
                <a:latin typeface="Abadi" panose="020B0604020104020204" pitchFamily="34" charset="0"/>
              </a:rPr>
              <a:t>...But those who turn to Christ, who believe his gospel, and join his church, and live his laws, and who thereby worship the Father in his holy name-such shall find peace and safety and salvation. In the world men shall have tribulation; in Christ they shall find peace (see John 16:33). Elder Bruce R. McConkie ("The Lord God of the Restoration," </a:t>
            </a:r>
            <a:r>
              <a:rPr lang="en-US" sz="1200" i="1" dirty="0">
                <a:solidFill>
                  <a:srgbClr val="444444"/>
                </a:solidFill>
                <a:latin typeface="Abadi" panose="020B0604020104020204" pitchFamily="34" charset="0"/>
              </a:rPr>
              <a:t>Ensign</a:t>
            </a:r>
            <a:r>
              <a:rPr lang="en-US" sz="1200" dirty="0">
                <a:solidFill>
                  <a:srgbClr val="444444"/>
                </a:solidFill>
                <a:latin typeface="Abadi" panose="020B0604020104020204" pitchFamily="34" charset="0"/>
              </a:rPr>
              <a:t>, Nov. 1980, 51)</a:t>
            </a:r>
            <a:endParaRPr lang="en-US" sz="1200" b="0" i="0" dirty="0">
              <a:solidFill>
                <a:srgbClr val="444444"/>
              </a:solidFill>
              <a:effectLst/>
              <a:latin typeface="Abadi" panose="020B0604020104020204" pitchFamily="34" charset="0"/>
            </a:endParaRPr>
          </a:p>
        </p:txBody>
      </p:sp>
      <p:sp>
        <p:nvSpPr>
          <p:cNvPr id="6" name="Rectangle 5"/>
          <p:cNvSpPr/>
          <p:nvPr/>
        </p:nvSpPr>
        <p:spPr>
          <a:xfrm>
            <a:off x="63374" y="3585542"/>
            <a:ext cx="3938258" cy="3046988"/>
          </a:xfrm>
          <a:prstGeom prst="rect">
            <a:avLst/>
          </a:prstGeom>
          <a:ln>
            <a:solidFill>
              <a:schemeClr val="tx1"/>
            </a:solidFill>
          </a:ln>
        </p:spPr>
        <p:txBody>
          <a:bodyPr wrap="square">
            <a:spAutoFit/>
          </a:bodyPr>
          <a:lstStyle/>
          <a:p>
            <a:r>
              <a:rPr lang="en-US" sz="1200" b="1" dirty="0"/>
              <a:t>Be Not Ashamed 2 Timothy 1:8:</a:t>
            </a:r>
          </a:p>
          <a:p>
            <a:r>
              <a:rPr lang="en-US" sz="1200" dirty="0"/>
              <a:t>It is not God who has given us the spirit of fear; this comes from the adversary. So many of us are fearful of what our peers will say, that we will be looked upon with disdain and criticized if we stand for what is right. But I remind you that "wickedness never was happiness" (Alma 41:10). Evil never was happiness. Sin never was happiness. Happiness lies in the power and the love and the sweet simplicity of the gospel of Jesus Christ.</a:t>
            </a:r>
          </a:p>
          <a:p>
            <a:r>
              <a:rPr lang="en-US" sz="1200" dirty="0"/>
              <a:t> </a:t>
            </a:r>
          </a:p>
          <a:p>
            <a:r>
              <a:rPr lang="en-US" sz="1200" dirty="0"/>
              <a:t>We need not be prudish. We need not slink off in a corner, as it were. We need not be ashamed. We have the greatest thing in the world, the gospel of the risen Lord. Paul gives us a mandate: "Be not thou therefore ashamed of the testimony of our Lord" (2 Tim. 1:8). President Gordon B. Hinckley  ("Converts and Young Men," </a:t>
            </a:r>
            <a:r>
              <a:rPr lang="en-US" sz="1200" i="1" dirty="0"/>
              <a:t>Ensign</a:t>
            </a:r>
            <a:r>
              <a:rPr lang="en-US" sz="1200" dirty="0"/>
              <a:t>, May 1997, 49)</a:t>
            </a:r>
          </a:p>
        </p:txBody>
      </p:sp>
    </p:spTree>
    <p:extLst>
      <p:ext uri="{BB962C8B-B14F-4D97-AF65-F5344CB8AC3E}">
        <p14:creationId xmlns:p14="http://schemas.microsoft.com/office/powerpoint/2010/main" val="150760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09738" y="15913"/>
            <a:ext cx="8686800" cy="923330"/>
          </a:xfrm>
          <a:prstGeom prst="rect">
            <a:avLst/>
          </a:prstGeom>
          <a:noFill/>
        </p:spPr>
        <p:txBody>
          <a:bodyPr wrap="square" rtlCol="0">
            <a:spAutoFit/>
          </a:bodyPr>
          <a:lstStyle/>
          <a:p>
            <a:pPr algn="ctr"/>
            <a:r>
              <a:rPr lang="en-US" sz="5400" dirty="0">
                <a:solidFill>
                  <a:schemeClr val="bg1"/>
                </a:solidFill>
                <a:latin typeface="Rockwell Extra Bold" panose="02060903040505020403" pitchFamily="18" charset="0"/>
              </a:rPr>
              <a:t>Promised Joy</a:t>
            </a:r>
          </a:p>
        </p:txBody>
      </p:sp>
      <p:sp>
        <p:nvSpPr>
          <p:cNvPr id="4" name="TextBox 3"/>
          <p:cNvSpPr txBox="1"/>
          <p:nvPr/>
        </p:nvSpPr>
        <p:spPr>
          <a:xfrm>
            <a:off x="5351928" y="4952385"/>
            <a:ext cx="5970496" cy="1815882"/>
          </a:xfrm>
          <a:prstGeom prst="rect">
            <a:avLst/>
          </a:prstGeom>
          <a:noFill/>
        </p:spPr>
        <p:txBody>
          <a:bodyPr wrap="square" rtlCol="0">
            <a:spAutoFit/>
          </a:bodyPr>
          <a:lstStyle/>
          <a:p>
            <a:r>
              <a:rPr lang="en-US" sz="2800" b="1" dirty="0">
                <a:solidFill>
                  <a:srgbClr val="C00000"/>
                </a:solidFill>
              </a:rPr>
              <a:t>“Hitherto have ye asked nothing in my name: ask, and ye shall receive, that your joy may be full.”</a:t>
            </a:r>
          </a:p>
          <a:p>
            <a:r>
              <a:rPr lang="en-US" sz="2800" b="1" dirty="0">
                <a:solidFill>
                  <a:srgbClr val="C00000"/>
                </a:solidFill>
              </a:rPr>
              <a:t>—John 16:24</a:t>
            </a:r>
          </a:p>
        </p:txBody>
      </p:sp>
      <p:sp>
        <p:nvSpPr>
          <p:cNvPr id="7" name="TextBox 6"/>
          <p:cNvSpPr txBox="1"/>
          <p:nvPr/>
        </p:nvSpPr>
        <p:spPr>
          <a:xfrm>
            <a:off x="1031748" y="1398657"/>
            <a:ext cx="4575676" cy="1569660"/>
          </a:xfrm>
          <a:prstGeom prst="rect">
            <a:avLst/>
          </a:prstGeom>
          <a:noFill/>
        </p:spPr>
        <p:txBody>
          <a:bodyPr wrap="square" rtlCol="0">
            <a:spAutoFit/>
          </a:bodyPr>
          <a:lstStyle/>
          <a:p>
            <a:r>
              <a:rPr lang="en-US" sz="2400" dirty="0">
                <a:solidFill>
                  <a:schemeClr val="bg1"/>
                </a:solidFill>
              </a:rPr>
              <a:t>Paul counsels on how to successfully complete your life’s journey and secure the deep joy promised by the Savior.</a:t>
            </a:r>
          </a:p>
        </p:txBody>
      </p:sp>
      <p:sp>
        <p:nvSpPr>
          <p:cNvPr id="10" name="Rectangle 9"/>
          <p:cNvSpPr/>
          <p:nvPr/>
        </p:nvSpPr>
        <p:spPr>
          <a:xfrm>
            <a:off x="255315" y="6379595"/>
            <a:ext cx="3978624" cy="461665"/>
          </a:xfrm>
          <a:prstGeom prst="rect">
            <a:avLst/>
          </a:prstGeom>
        </p:spPr>
        <p:txBody>
          <a:bodyPr wrap="square">
            <a:spAutoFit/>
          </a:bodyPr>
          <a:lstStyle/>
          <a:p>
            <a:r>
              <a:rPr lang="en-US" sz="2400" dirty="0">
                <a:solidFill>
                  <a:schemeClr val="bg1"/>
                </a:solidFill>
              </a:rPr>
              <a:t>2 Timothy 1:4</a:t>
            </a:r>
          </a:p>
        </p:txBody>
      </p:sp>
      <p:pic>
        <p:nvPicPr>
          <p:cNvPr id="3" name="Picture 2">
            <a:extLst>
              <a:ext uri="{FF2B5EF4-FFF2-40B4-BE49-F238E27FC236}">
                <a16:creationId xmlns:a16="http://schemas.microsoft.com/office/drawing/2014/main" id="{D72D2C93-E67B-4B07-87E3-D57B7242E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078" y="3267730"/>
            <a:ext cx="2298192" cy="2865120"/>
          </a:xfrm>
          <a:prstGeom prst="rect">
            <a:avLst/>
          </a:prstGeom>
        </p:spPr>
      </p:pic>
      <p:pic>
        <p:nvPicPr>
          <p:cNvPr id="11" name="Picture 10">
            <a:extLst>
              <a:ext uri="{FF2B5EF4-FFF2-40B4-BE49-F238E27FC236}">
                <a16:creationId xmlns:a16="http://schemas.microsoft.com/office/drawing/2014/main" id="{82F5ED9A-7B76-434E-982F-E5D925FBF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2925" y="955156"/>
            <a:ext cx="2938272" cy="3590544"/>
          </a:xfrm>
          <a:prstGeom prst="rect">
            <a:avLst/>
          </a:prstGeom>
        </p:spPr>
      </p:pic>
    </p:spTree>
    <p:extLst>
      <p:ext uri="{BB962C8B-B14F-4D97-AF65-F5344CB8AC3E}">
        <p14:creationId xmlns:p14="http://schemas.microsoft.com/office/powerpoint/2010/main" val="13387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693024" cy="6740307"/>
          </a:xfrm>
          <a:prstGeom prst="rect">
            <a:avLst/>
          </a:prstGeom>
          <a:ln>
            <a:solidFill>
              <a:schemeClr val="tx1"/>
            </a:solidFill>
          </a:ln>
        </p:spPr>
        <p:txBody>
          <a:bodyPr wrap="square">
            <a:spAutoFit/>
          </a:bodyPr>
          <a:lstStyle/>
          <a:p>
            <a:r>
              <a:rPr lang="en-US" sz="1200" b="1" dirty="0">
                <a:solidFill>
                  <a:srgbClr val="444444"/>
                </a:solidFill>
                <a:latin typeface="Abadi" panose="020B0604020104020204" pitchFamily="34" charset="0"/>
              </a:rPr>
              <a:t>The House of </a:t>
            </a:r>
            <a:r>
              <a:rPr lang="en-US" sz="1200" b="1" dirty="0" err="1">
                <a:solidFill>
                  <a:srgbClr val="444444"/>
                </a:solidFill>
                <a:latin typeface="Abadi" panose="020B0604020104020204" pitchFamily="34" charset="0"/>
              </a:rPr>
              <a:t>Onesiphorus</a:t>
            </a:r>
            <a:r>
              <a:rPr lang="en-US" sz="1200" b="1" dirty="0">
                <a:solidFill>
                  <a:srgbClr val="444444"/>
                </a:solidFill>
                <a:latin typeface="Abadi" panose="020B0604020104020204" pitchFamily="34" charset="0"/>
              </a:rPr>
              <a:t> 2 Timothy 1:16:</a:t>
            </a:r>
          </a:p>
          <a:p>
            <a:r>
              <a:rPr lang="en-US" sz="1200" dirty="0">
                <a:solidFill>
                  <a:srgbClr val="444444"/>
                </a:solidFill>
                <a:latin typeface="Abadi" panose="020B0604020104020204" pitchFamily="34" charset="0"/>
              </a:rPr>
              <a:t>"Another Ephesian friend of the Apostle was the noble-minded and warm-hearted </a:t>
            </a:r>
            <a:r>
              <a:rPr lang="en-US" sz="1200" dirty="0" err="1">
                <a:solidFill>
                  <a:srgbClr val="444444"/>
                </a:solidFill>
                <a:latin typeface="Abadi" panose="020B0604020104020204" pitchFamily="34" charset="0"/>
              </a:rPr>
              <a:t>Onesiphorus</a:t>
            </a:r>
            <a:r>
              <a:rPr lang="en-US" sz="1200" dirty="0">
                <a:solidFill>
                  <a:srgbClr val="444444"/>
                </a:solidFill>
                <a:latin typeface="Abadi" panose="020B0604020104020204" pitchFamily="34" charset="0"/>
              </a:rPr>
              <a:t>, who was probably one of his numerous converts. How touchingly St. Paul speaks of him to Timothy when comparing his devotedness with the defection of the cowardly </a:t>
            </a:r>
            <a:r>
              <a:rPr lang="en-US" sz="1200" dirty="0" err="1">
                <a:solidFill>
                  <a:srgbClr val="444444"/>
                </a:solidFill>
                <a:latin typeface="Abadi" panose="020B0604020104020204" pitchFamily="34" charset="0"/>
              </a:rPr>
              <a:t>Asiatics</a:t>
            </a:r>
            <a:r>
              <a:rPr lang="en-US" sz="1200" dirty="0">
                <a:solidFill>
                  <a:srgbClr val="444444"/>
                </a:solidFill>
                <a:latin typeface="Abadi" panose="020B0604020104020204" pitchFamily="34" charset="0"/>
              </a:rPr>
              <a:t>, among whom he singles out the two men </a:t>
            </a:r>
            <a:r>
              <a:rPr lang="en-US" sz="1200" dirty="0" err="1">
                <a:solidFill>
                  <a:srgbClr val="444444"/>
                </a:solidFill>
                <a:latin typeface="Abadi" panose="020B0604020104020204" pitchFamily="34" charset="0"/>
              </a:rPr>
              <a:t>Phygellus</a:t>
            </a:r>
            <a:r>
              <a:rPr lang="en-US" sz="1200" dirty="0">
                <a:solidFill>
                  <a:srgbClr val="444444"/>
                </a:solidFill>
                <a:latin typeface="Abadi" panose="020B0604020104020204" pitchFamily="34" charset="0"/>
              </a:rPr>
              <a:t> and </a:t>
            </a:r>
            <a:r>
              <a:rPr lang="en-US" sz="1200" dirty="0" err="1">
                <a:solidFill>
                  <a:srgbClr val="444444"/>
                </a:solidFill>
                <a:latin typeface="Abadi" panose="020B0604020104020204" pitchFamily="34" charset="0"/>
              </a:rPr>
              <a:t>Hermogenes</a:t>
            </a:r>
            <a:r>
              <a:rPr lang="en-US" sz="1200" dirty="0">
                <a:solidFill>
                  <a:srgbClr val="444444"/>
                </a:solidFill>
                <a:latin typeface="Abadi" panose="020B0604020104020204" pitchFamily="34" charset="0"/>
              </a:rPr>
              <a:t>! </a:t>
            </a:r>
            <a:r>
              <a:rPr lang="en-US" sz="1200" dirty="0" err="1">
                <a:solidFill>
                  <a:srgbClr val="444444"/>
                </a:solidFill>
                <a:latin typeface="Abadi" panose="020B0604020104020204" pitchFamily="34" charset="0"/>
              </a:rPr>
              <a:t>Onesiphorus</a:t>
            </a:r>
            <a:r>
              <a:rPr lang="en-US" sz="1200" dirty="0">
                <a:solidFill>
                  <a:srgbClr val="444444"/>
                </a:solidFill>
                <a:latin typeface="Abadi" panose="020B0604020104020204" pitchFamily="34" charset="0"/>
              </a:rPr>
              <a:t> had come to Rome for some purpose of which we have no knowledge, but being aware that Paul was somewhere in that city as a prisoner, he diligently searched for him, and did not cease to do so till he had found him in his prison cell (II Tim. 1:15-17). During the Apostle's first Roman imprisonment it would have been always easy to trace him, for he dwelt then in his own hired house, or preached as publicly as a prisoner could do, and was doubtless known by name not only to all Christians but also to very many of the Pagan residents of the city. It was, however, quite another thing during his second and final imprisonment in A. D. 66. There he had no liberty whatever, and it is just possible that his actual whereabouts was not known even to many of the Roman Christians. He had comparatively few friends who visited him at that time while confined in the dreaded Mamertine dungeon, for, as Dr. Farrar puts it,-'in a city thronged with prisoners and under a government rife with suspicions, upon which it acted with the most cynical unscrupulousness, it was by no means a safe or pleasant task to find an obscure, aged, and deeply implicated victim.' </a:t>
            </a:r>
            <a:r>
              <a:rPr lang="en-US" sz="1200" dirty="0" err="1">
                <a:solidFill>
                  <a:srgbClr val="444444"/>
                </a:solidFill>
                <a:latin typeface="Abadi" panose="020B0604020104020204" pitchFamily="34" charset="0"/>
              </a:rPr>
              <a:t>Onesiphorus</a:t>
            </a:r>
            <a:r>
              <a:rPr lang="en-US" sz="1200" dirty="0">
                <a:solidFill>
                  <a:srgbClr val="444444"/>
                </a:solidFill>
                <a:latin typeface="Abadi" panose="020B0604020104020204" pitchFamily="34" charset="0"/>
              </a:rPr>
              <a:t> was, however, above such base timidity, and his search for his friend was eventually rewarded, and when he had found him, this staunch and bold fellow-Christian was not satisfied with a single visit, but readily faced the dangers which attended such interviews and went again and again. The Apostle told Timothy that </a:t>
            </a:r>
            <a:r>
              <a:rPr lang="en-US" sz="1200" dirty="0" err="1">
                <a:solidFill>
                  <a:srgbClr val="444444"/>
                </a:solidFill>
                <a:latin typeface="Abadi" panose="020B0604020104020204" pitchFamily="34" charset="0"/>
              </a:rPr>
              <a:t>Onesiphorus</a:t>
            </a:r>
            <a:r>
              <a:rPr lang="en-US" sz="1200" dirty="0">
                <a:solidFill>
                  <a:srgbClr val="444444"/>
                </a:solidFill>
                <a:latin typeface="Abadi" panose="020B0604020104020204" pitchFamily="34" charset="0"/>
              </a:rPr>
              <a:t> 'oft refreshed him' by his loving visits and companionship... This servant of the Lord proved himself to be in very truth to the aged Apostle in his time of calamity and desertion, what his Greek name (</a:t>
            </a:r>
            <a:r>
              <a:rPr lang="en-US" sz="1200" dirty="0" err="1">
                <a:solidFill>
                  <a:srgbClr val="444444"/>
                </a:solidFill>
                <a:latin typeface="Abadi" panose="020B0604020104020204" pitchFamily="34" charset="0"/>
              </a:rPr>
              <a:t>Onesiphorus</a:t>
            </a:r>
            <a:r>
              <a:rPr lang="en-US" sz="1200" dirty="0">
                <a:solidFill>
                  <a:srgbClr val="444444"/>
                </a:solidFill>
                <a:latin typeface="Abadi" panose="020B0604020104020204" pitchFamily="34" charset="0"/>
              </a:rPr>
              <a:t>) implies, namely a 'Profit Bringer.'" (St. Paul's Companions in Rome. by Col. R. M. Bryce-Thomas., </a:t>
            </a:r>
            <a:r>
              <a:rPr lang="en-US" sz="1200" i="1" dirty="0">
                <a:solidFill>
                  <a:srgbClr val="444444"/>
                </a:solidFill>
                <a:latin typeface="Abadi" panose="020B0604020104020204" pitchFamily="34" charset="0"/>
              </a:rPr>
              <a:t>Improvement Era, 1909</a:t>
            </a:r>
            <a:r>
              <a:rPr lang="en-US" sz="1200" dirty="0">
                <a:solidFill>
                  <a:srgbClr val="444444"/>
                </a:solidFill>
                <a:latin typeface="Abadi" panose="020B0604020104020204" pitchFamily="34" charset="0"/>
              </a:rPr>
              <a:t>, Vol. Xii. August, 1909. No. 10)</a:t>
            </a:r>
            <a:endParaRPr lang="en-US" sz="1200" dirty="0"/>
          </a:p>
        </p:txBody>
      </p:sp>
      <p:sp>
        <p:nvSpPr>
          <p:cNvPr id="3" name="Rectangle 2"/>
          <p:cNvSpPr/>
          <p:nvPr/>
        </p:nvSpPr>
        <p:spPr>
          <a:xfrm>
            <a:off x="4693024" y="4801315"/>
            <a:ext cx="7498976" cy="1569660"/>
          </a:xfrm>
          <a:prstGeom prst="rect">
            <a:avLst/>
          </a:prstGeom>
          <a:ln>
            <a:solidFill>
              <a:schemeClr val="tx1"/>
            </a:solidFill>
          </a:ln>
        </p:spPr>
        <p:txBody>
          <a:bodyPr wrap="square">
            <a:spAutoFit/>
          </a:bodyPr>
          <a:lstStyle/>
          <a:p>
            <a:r>
              <a:rPr lang="en-US" sz="1200" b="1"/>
              <a:t>Scripture Knowledge 2 Timothy 3:15-17:</a:t>
            </a:r>
          </a:p>
          <a:p>
            <a:r>
              <a:rPr lang="en-US" sz="1200"/>
              <a:t>“The scriptures contain the words of Christ and are a reservoir of living water to which we have ready access and from which we can drink deeply and long. You and I must look to and come unto Christ, who is ‘the fountain of living waters’ (1 Nephi 11:25; compare Ether 8:26; 12:28), by reading (see Mosiah 1:5), studying (see D&amp;C 26:1, searching (see John 5:39; Alma 17:2), and feasting (see 2 Nephi 32:3) upon the words of Christ as contained in the holy scriptures. By so doing, we can receive both spiritual direction and protection during our mortal journey” Elder David A. Bednar (“A Reservoir of Living Water” [Church Educational System fireside for young adults, Feb. 4, 2007], 1; si.lds.org).</a:t>
            </a:r>
            <a:endParaRPr lang="en-US" sz="1200" dirty="0"/>
          </a:p>
        </p:txBody>
      </p:sp>
      <p:sp>
        <p:nvSpPr>
          <p:cNvPr id="4" name="Rectangle 3"/>
          <p:cNvSpPr/>
          <p:nvPr/>
        </p:nvSpPr>
        <p:spPr>
          <a:xfrm>
            <a:off x="4693024" y="0"/>
            <a:ext cx="7498976" cy="3416320"/>
          </a:xfrm>
          <a:prstGeom prst="rect">
            <a:avLst/>
          </a:prstGeom>
          <a:ln>
            <a:solidFill>
              <a:schemeClr val="tx1"/>
            </a:solidFill>
          </a:ln>
        </p:spPr>
        <p:txBody>
          <a:bodyPr wrap="square">
            <a:spAutoFit/>
          </a:bodyPr>
          <a:lstStyle/>
          <a:p>
            <a:r>
              <a:rPr lang="en-US" sz="1200" b="1" dirty="0">
                <a:latin typeface="Abadi" panose="020B0604020104020204" pitchFamily="34" charset="0"/>
              </a:rPr>
              <a:t>These last days 2 Timothy 3:1:</a:t>
            </a:r>
          </a:p>
          <a:p>
            <a:r>
              <a:rPr lang="en-US" sz="1200" dirty="0">
                <a:latin typeface="Abadi" panose="020B0604020104020204" pitchFamily="34" charset="0"/>
              </a:rPr>
              <a:t>"In this last dispensation there will be great tribulation. (See Matt. 24:21.) We know that there will be wars and rumors of wars (see D&amp;C 45:16) and that the whole earth will be in commotion (see D&amp;C 45:26). All dispensations have had their perilous times, but our day will include genuine peril. (See 2 Tim. 3:1.) Evil men will flourish (see 2 Tim. 3:13), but then evil men have very often flourished. Calamities will come and iniquity will abound. (See D&amp;C 45:27.)</a:t>
            </a:r>
          </a:p>
          <a:p>
            <a:r>
              <a:rPr lang="en-US" sz="1200" dirty="0">
                <a:latin typeface="Abadi" panose="020B0604020104020204" pitchFamily="34" charset="0"/>
              </a:rPr>
              <a:t> </a:t>
            </a:r>
          </a:p>
          <a:p>
            <a:r>
              <a:rPr lang="en-US" sz="1200" dirty="0">
                <a:latin typeface="Abadi" panose="020B0604020104020204" pitchFamily="34" charset="0"/>
              </a:rPr>
              <a:t>"Inevitably the natural result of some of these kinds of prophecies is fear, and that is not fear limited to a younger generation. It is fear shared by those of any age who don't understand what we understand.</a:t>
            </a:r>
          </a:p>
          <a:p>
            <a:r>
              <a:rPr lang="en-US" sz="1200" dirty="0">
                <a:latin typeface="Abadi" panose="020B0604020104020204" pitchFamily="34" charset="0"/>
              </a:rPr>
              <a:t> </a:t>
            </a:r>
          </a:p>
          <a:p>
            <a:r>
              <a:rPr lang="en-US" sz="1200" dirty="0">
                <a:latin typeface="Abadi" panose="020B0604020104020204" pitchFamily="34" charset="0"/>
              </a:rPr>
              <a:t>"But I want to stress that these feelings are not necessary for faithful Latter-day Saints, and they do not come from God. To ancient Israel, the great Jehovah said:</a:t>
            </a:r>
          </a:p>
          <a:p>
            <a:r>
              <a:rPr lang="en-US" sz="1200" dirty="0">
                <a:latin typeface="Abadi" panose="020B0604020104020204" pitchFamily="34" charset="0"/>
              </a:rPr>
              <a:t> </a:t>
            </a:r>
          </a:p>
          <a:p>
            <a:pPr marL="914400"/>
            <a:r>
              <a:rPr lang="en-US" sz="1200" dirty="0">
                <a:latin typeface="Abadi" panose="020B0604020104020204" pitchFamily="34" charset="0"/>
              </a:rPr>
              <a:t>'Be strong and of a good courage, fear not, nor be afraid of them: for the Lord thy God, he it is that doth go with thee; he will not fail thee, nor forsake thee. ...</a:t>
            </a:r>
          </a:p>
          <a:p>
            <a:pPr marL="914400"/>
            <a:r>
              <a:rPr lang="en-US" sz="1200" dirty="0">
                <a:latin typeface="Abadi" panose="020B0604020104020204" pitchFamily="34" charset="0"/>
              </a:rPr>
              <a:t>And the Lord, he it is that doth go before thee; he will be with thee, he will not fail thee, neither forsake thee: fear not, neither be dismayed.' (Deut. 31:6, 8.)"  President Howard W. Hunter "An Anchor to the Souls of Men," </a:t>
            </a:r>
            <a:r>
              <a:rPr lang="en-US" sz="1200" i="1" dirty="0">
                <a:latin typeface="Abadi" panose="020B0604020104020204" pitchFamily="34" charset="0"/>
              </a:rPr>
              <a:t>Ensign</a:t>
            </a:r>
            <a:r>
              <a:rPr lang="en-US" sz="1200" dirty="0">
                <a:latin typeface="Abadi" panose="020B0604020104020204" pitchFamily="34" charset="0"/>
              </a:rPr>
              <a:t>, Oct. 1993, 71)</a:t>
            </a:r>
            <a:endParaRPr lang="en-US" sz="1200" b="0" i="0" dirty="0">
              <a:effectLst/>
              <a:latin typeface="Abadi" panose="020B0604020104020204" pitchFamily="34" charset="0"/>
            </a:endParaRPr>
          </a:p>
        </p:txBody>
      </p:sp>
      <p:sp>
        <p:nvSpPr>
          <p:cNvPr id="5" name="Rectangle 4"/>
          <p:cNvSpPr/>
          <p:nvPr/>
        </p:nvSpPr>
        <p:spPr>
          <a:xfrm>
            <a:off x="4693024" y="3416320"/>
            <a:ext cx="7498976" cy="1200329"/>
          </a:xfrm>
          <a:prstGeom prst="rect">
            <a:avLst/>
          </a:prstGeom>
          <a:ln>
            <a:solidFill>
              <a:schemeClr val="tx1"/>
            </a:solidFill>
          </a:ln>
        </p:spPr>
        <p:txBody>
          <a:bodyPr wrap="square">
            <a:spAutoFit/>
          </a:bodyPr>
          <a:lstStyle/>
          <a:p>
            <a:r>
              <a:rPr lang="en-US" sz="1200" b="1" dirty="0" err="1">
                <a:latin typeface="Abadi" panose="020B0604020104020204" pitchFamily="34" charset="0"/>
              </a:rPr>
              <a:t>Jannes</a:t>
            </a:r>
            <a:r>
              <a:rPr lang="en-US" sz="1200" b="1" dirty="0">
                <a:latin typeface="Abadi" panose="020B0604020104020204" pitchFamily="34" charset="0"/>
              </a:rPr>
              <a:t> and </a:t>
            </a:r>
            <a:r>
              <a:rPr lang="en-US" sz="1200" b="1" dirty="0" err="1">
                <a:latin typeface="Abadi" panose="020B0604020104020204" pitchFamily="34" charset="0"/>
              </a:rPr>
              <a:t>Jambres</a:t>
            </a:r>
            <a:r>
              <a:rPr lang="en-US" sz="1200" b="1" dirty="0">
                <a:latin typeface="Abadi" panose="020B0604020104020204" pitchFamily="34" charset="0"/>
              </a:rPr>
              <a:t>: 2 Timothy 3:8-9:</a:t>
            </a:r>
          </a:p>
          <a:p>
            <a:r>
              <a:rPr lang="en-US" sz="1200" dirty="0">
                <a:latin typeface="Abadi" panose="020B0604020104020204" pitchFamily="34" charset="0"/>
              </a:rPr>
              <a:t>"For assuredly Moses, being sent by God into Egypt, did many miracles, which the Lord commanded him to do before Pharaoh king of Egypt. And there were there </a:t>
            </a:r>
            <a:r>
              <a:rPr lang="en-US" sz="1200" dirty="0" err="1">
                <a:latin typeface="Abadi" panose="020B0604020104020204" pitchFamily="34" charset="0"/>
              </a:rPr>
              <a:t>Jannes</a:t>
            </a:r>
            <a:r>
              <a:rPr lang="en-US" sz="1200" dirty="0">
                <a:latin typeface="Abadi" panose="020B0604020104020204" pitchFamily="34" charset="0"/>
              </a:rPr>
              <a:t> and </a:t>
            </a:r>
            <a:r>
              <a:rPr lang="en-US" sz="1200" dirty="0" err="1">
                <a:latin typeface="Abadi" panose="020B0604020104020204" pitchFamily="34" charset="0"/>
              </a:rPr>
              <a:t>Jambres</a:t>
            </a:r>
            <a:r>
              <a:rPr lang="en-US" sz="1200" dirty="0">
                <a:latin typeface="Abadi" panose="020B0604020104020204" pitchFamily="34" charset="0"/>
              </a:rPr>
              <a:t>, servants of Pharaoh, and they also did not a few of the miracles which Moses did; and the Egyptians took them to be gods-this </a:t>
            </a:r>
            <a:r>
              <a:rPr lang="en-US" sz="1200" dirty="0" err="1">
                <a:latin typeface="Abadi" panose="020B0604020104020204" pitchFamily="34" charset="0"/>
              </a:rPr>
              <a:t>Jannes</a:t>
            </a:r>
            <a:r>
              <a:rPr lang="en-US" sz="1200" dirty="0">
                <a:latin typeface="Abadi" panose="020B0604020104020204" pitchFamily="34" charset="0"/>
              </a:rPr>
              <a:t> and this </a:t>
            </a:r>
            <a:r>
              <a:rPr lang="en-US" sz="1200" dirty="0" err="1">
                <a:latin typeface="Abadi" panose="020B0604020104020204" pitchFamily="34" charset="0"/>
              </a:rPr>
              <a:t>Jambres</a:t>
            </a:r>
            <a:r>
              <a:rPr lang="en-US" sz="1200" dirty="0">
                <a:latin typeface="Abadi" panose="020B0604020104020204" pitchFamily="34" charset="0"/>
              </a:rPr>
              <a:t>. But, since the miracles which they did were not of God, both they and those who believed in them were destroyed." (</a:t>
            </a:r>
            <a:r>
              <a:rPr lang="en-US" sz="1200" i="1" dirty="0">
                <a:latin typeface="Abadi" panose="020B0604020104020204" pitchFamily="34" charset="0"/>
              </a:rPr>
              <a:t>New Testament </a:t>
            </a:r>
            <a:r>
              <a:rPr lang="en-US" sz="1200" i="1" dirty="0" err="1">
                <a:latin typeface="Abadi" panose="020B0604020104020204" pitchFamily="34" charset="0"/>
              </a:rPr>
              <a:t>Pseudepigrapha</a:t>
            </a:r>
            <a:r>
              <a:rPr lang="en-US" sz="1200" i="1" dirty="0">
                <a:latin typeface="Abadi" panose="020B0604020104020204" pitchFamily="34" charset="0"/>
              </a:rPr>
              <a:t>, </a:t>
            </a:r>
            <a:r>
              <a:rPr lang="en-US" sz="1200" dirty="0">
                <a:latin typeface="Abadi" panose="020B0604020104020204" pitchFamily="34" charset="0"/>
              </a:rPr>
              <a:t>The Gospel of Nicodemus, The Acts of Pilate, chap. 5)</a:t>
            </a:r>
            <a:endParaRPr lang="en-US" sz="1200" dirty="0"/>
          </a:p>
        </p:txBody>
      </p:sp>
    </p:spTree>
    <p:extLst>
      <p:ext uri="{BB962C8B-B14F-4D97-AF65-F5344CB8AC3E}">
        <p14:creationId xmlns:p14="http://schemas.microsoft.com/office/powerpoint/2010/main" val="366516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5174673" cy="830997"/>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All false doctrines are </a:t>
            </a:r>
            <a:r>
              <a:rPr lang="en-US" sz="1200" b="1" i="1" dirty="0">
                <a:latin typeface="Calibri" panose="020F0502020204030204" pitchFamily="34" charset="0"/>
              </a:rPr>
              <a:t>fables.</a:t>
            </a:r>
            <a:r>
              <a:rPr lang="en-US" sz="1200" b="1" dirty="0">
                <a:latin typeface="Calibri" panose="020F0502020204030204" pitchFamily="34" charset="0"/>
              </a:rPr>
              <a:t> 2 Timothy 4:4:</a:t>
            </a:r>
          </a:p>
          <a:p>
            <a:pPr fontAlgn="base"/>
            <a:r>
              <a:rPr lang="en-US" sz="1200" dirty="0">
                <a:latin typeface="Calibri" panose="020F0502020204030204" pitchFamily="34" charset="0"/>
              </a:rPr>
              <a:t>Stories which have been imagined, fabricated, and invented as opposed to the gospel which is real and true. (2 Pet. 1:16.) Apostasy consists in turning from true doctrine to fables.” (McConkie, </a:t>
            </a:r>
            <a:r>
              <a:rPr lang="en-US" sz="1200" i="1" dirty="0">
                <a:latin typeface="Calibri" panose="020F0502020204030204" pitchFamily="34" charset="0"/>
              </a:rPr>
              <a:t>Mormon Doctrine,</a:t>
            </a:r>
            <a:r>
              <a:rPr lang="en-US" sz="1200" dirty="0">
                <a:latin typeface="Calibri" panose="020F0502020204030204" pitchFamily="34" charset="0"/>
              </a:rPr>
              <a:t> p. 261.)</a:t>
            </a:r>
            <a:endParaRPr lang="en-US" sz="1200" b="0" i="0" dirty="0">
              <a:effectLst/>
              <a:latin typeface="Calibri" panose="020F0502020204030204" pitchFamily="34" charset="0"/>
            </a:endParaRPr>
          </a:p>
        </p:txBody>
      </p:sp>
      <p:sp>
        <p:nvSpPr>
          <p:cNvPr id="3" name="Rectangle 2"/>
          <p:cNvSpPr/>
          <p:nvPr/>
        </p:nvSpPr>
        <p:spPr>
          <a:xfrm>
            <a:off x="0" y="844155"/>
            <a:ext cx="5185064" cy="2308324"/>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Was Paul to Be Martyred before His Time?  2 Timothy 4:6, 7. </a:t>
            </a:r>
          </a:p>
          <a:p>
            <a:pPr fontAlgn="base"/>
            <a:r>
              <a:rPr lang="en-US" sz="1200" dirty="0">
                <a:latin typeface="Calibri" panose="020F0502020204030204" pitchFamily="34" charset="0"/>
              </a:rPr>
              <a:t>“It will be recalled that Peter was released from prison by an angel and protected in many ways ’till his work was finished. And Paul likewise. No violence could take his life until he had borne his testimony to Rome and Greece and other lands. But finally he made the prophetic statement to Timothy: ‘For I am now ready to be offered, and the time of my departure is at hand. I have fought a good fight, I have finished my course, I have kept the faith.’ (2 Tim. 4:6, 7.) There was no fear in his approach to eternity—only assurance and calm resignation to the inevitable martyrdom which he faced. He did not want to die but was willing thus to seal his testimony of the Redeemer,” (Spencer W. Kimball in </a:t>
            </a:r>
            <a:r>
              <a:rPr lang="en-US" sz="1200" i="1" dirty="0">
                <a:latin typeface="Calibri" panose="020F0502020204030204" pitchFamily="34" charset="0"/>
              </a:rPr>
              <a:t>CR,</a:t>
            </a:r>
            <a:r>
              <a:rPr lang="en-US" sz="1200" dirty="0">
                <a:latin typeface="Calibri" panose="020F0502020204030204" pitchFamily="34" charset="0"/>
              </a:rPr>
              <a:t> Apr. 1946, p. 46.)</a:t>
            </a:r>
          </a:p>
          <a:p>
            <a:pPr fontAlgn="base"/>
            <a:endParaRPr lang="en-US" sz="1200" b="0" i="0" dirty="0">
              <a:effectLst/>
              <a:latin typeface="Calibri" panose="020F0502020204030204" pitchFamily="34" charset="0"/>
            </a:endParaRPr>
          </a:p>
        </p:txBody>
      </p:sp>
      <p:sp>
        <p:nvSpPr>
          <p:cNvPr id="4" name="Rectangle 3"/>
          <p:cNvSpPr/>
          <p:nvPr/>
        </p:nvSpPr>
        <p:spPr>
          <a:xfrm>
            <a:off x="-2" y="3152479"/>
            <a:ext cx="5174673" cy="3231654"/>
          </a:xfrm>
          <a:prstGeom prst="rect">
            <a:avLst/>
          </a:prstGeom>
          <a:ln>
            <a:solidFill>
              <a:schemeClr val="tx1"/>
            </a:solidFill>
          </a:ln>
        </p:spPr>
        <p:txBody>
          <a:bodyPr wrap="square">
            <a:spAutoFit/>
          </a:bodyPr>
          <a:lstStyle/>
          <a:p>
            <a:r>
              <a:rPr lang="en-US" sz="1200" b="1" dirty="0">
                <a:solidFill>
                  <a:srgbClr val="333333"/>
                </a:solidFill>
              </a:rPr>
              <a:t>Crown of Righteousness Symbol 2 Timothy 4: 8:</a:t>
            </a:r>
          </a:p>
          <a:p>
            <a:r>
              <a:rPr lang="en-US" sz="1200" dirty="0">
                <a:solidFill>
                  <a:srgbClr val="333333"/>
                </a:solidFill>
              </a:rPr>
              <a:t>A crown of laurels is a wreath or garland of laurel leaves worn in ancient Greek and Roman times as a symbol of victory or status. The laurel tree was sacred to the god Apollo, and a wreath of laurel leaves was given as the prize at the Pythian games, a forerunner of the modern Olympic games held in honor of Apollo. </a:t>
            </a:r>
          </a:p>
          <a:p>
            <a:r>
              <a:rPr lang="en-US" sz="1200" dirty="0"/>
              <a:t>The symbolic importance of the laurel tree has been passed down to modern times in a number of ways. The expression "resting on his laurels" is commonly used to describe a person who is so satisfied with his past achievements that he is no longer trying to accomplish anything new. It is also the source of the word "baccalaureate," indicating academic achievement. The terms "poet laureate" and "Nobel laureate" also derive directly from the practice of bestowing a laurel garland for a victory or a notable achievement. The laurel tree, also known a bay laurel, was very important to the ancient Greeks. It is the source of bay leaves, a popular herb commonly used for seasoning soups and sauces. Several traditional medicines are made from bay laurel extract, and the essential oil of bay laurel is reputed to relieve arthritis and rheumatism. </a:t>
            </a:r>
            <a:r>
              <a:rPr lang="en-US" sz="1200" dirty="0">
                <a:solidFill>
                  <a:srgbClr val="333333"/>
                </a:solidFill>
              </a:rPr>
              <a:t>World view reference.com</a:t>
            </a:r>
          </a:p>
        </p:txBody>
      </p:sp>
      <p:sp>
        <p:nvSpPr>
          <p:cNvPr id="5" name="Rectangle 4"/>
          <p:cNvSpPr/>
          <p:nvPr/>
        </p:nvSpPr>
        <p:spPr>
          <a:xfrm>
            <a:off x="5188526" y="0"/>
            <a:ext cx="7003473" cy="2492990"/>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“I Have Fought a Good Fight” 2 Timothy 4:7-8:</a:t>
            </a:r>
          </a:p>
          <a:p>
            <a:pPr fontAlgn="base"/>
            <a:r>
              <a:rPr lang="en-US" sz="1200" dirty="0">
                <a:latin typeface="Calibri" panose="020F0502020204030204" pitchFamily="34" charset="0"/>
              </a:rPr>
              <a:t>“In life, we are not brought to earth just to be born into mortality. We came with a mission and a purpose, and that is to endure to the end. …</a:t>
            </a:r>
          </a:p>
          <a:p>
            <a:pPr fontAlgn="base"/>
            <a:r>
              <a:rPr lang="en-US" sz="1200" dirty="0">
                <a:latin typeface="Calibri" panose="020F0502020204030204" pitchFamily="34" charset="0"/>
              </a:rPr>
              <a:t>“If you have taken missteps in your youth, don’t let discouragement overcome you. The Lord’s judgments are not spiritual grade-point averages—with past sins and mistakes averaged into the final grade. He has promised that ‘he who has repented of his sins, the same is forgiven, and I, the Lord, remember them no more’ (D&amp;C 58:42).</a:t>
            </a:r>
          </a:p>
          <a:p>
            <a:pPr fontAlgn="base"/>
            <a:r>
              <a:rPr lang="en-US" sz="1200" dirty="0">
                <a:latin typeface="Calibri" panose="020F0502020204030204" pitchFamily="34" charset="0"/>
              </a:rPr>
              <a:t>“So, if you are not where you want to be, decide today to get there.</a:t>
            </a:r>
          </a:p>
          <a:p>
            <a:pPr fontAlgn="base"/>
            <a:r>
              <a:rPr lang="en-US" sz="1200" dirty="0">
                <a:latin typeface="Calibri" panose="020F0502020204030204" pitchFamily="34" charset="0"/>
              </a:rPr>
              <a:t>“Our lifetime degree will be graded on how well we live up to the covenants made in our saving ordinances—baptism, receiving the Holy Ghost, washings, </a:t>
            </a:r>
            <a:r>
              <a:rPr lang="en-US" sz="1200" dirty="0" err="1">
                <a:latin typeface="Calibri" panose="020F0502020204030204" pitchFamily="34" charset="0"/>
              </a:rPr>
              <a:t>anointings</a:t>
            </a:r>
            <a:r>
              <a:rPr lang="en-US" sz="1200" dirty="0">
                <a:latin typeface="Calibri" panose="020F0502020204030204" pitchFamily="34" charset="0"/>
              </a:rPr>
              <a:t>, endowments, and sealings.</a:t>
            </a:r>
          </a:p>
          <a:p>
            <a:pPr fontAlgn="base"/>
            <a:r>
              <a:rPr lang="en-US" sz="1200" dirty="0">
                <a:latin typeface="Calibri" panose="020F0502020204030204" pitchFamily="34" charset="0"/>
              </a:rPr>
              <a:t>“You </a:t>
            </a:r>
            <a:r>
              <a:rPr lang="en-US" sz="1200" i="1" dirty="0">
                <a:latin typeface="Calibri" panose="020F0502020204030204" pitchFamily="34" charset="0"/>
              </a:rPr>
              <a:t>can</a:t>
            </a:r>
            <a:r>
              <a:rPr lang="en-US" sz="1200" dirty="0">
                <a:latin typeface="Calibri" panose="020F0502020204030204" pitchFamily="34" charset="0"/>
              </a:rPr>
              <a:t> cross the finish line with everyone else.</a:t>
            </a:r>
          </a:p>
          <a:p>
            <a:pPr fontAlgn="base"/>
            <a:r>
              <a:rPr lang="en-US" sz="1200" dirty="0">
                <a:latin typeface="Calibri" panose="020F0502020204030204" pitchFamily="34" charset="0"/>
              </a:rPr>
              <a:t>“‘Go forward and not backward. Courage, … and on, on to the victory!’ (D&amp;C 128:22)”</a:t>
            </a:r>
          </a:p>
          <a:p>
            <a:pPr fontAlgn="base"/>
            <a:r>
              <a:rPr lang="en-US" sz="1200" dirty="0">
                <a:latin typeface="Calibri" panose="020F0502020204030204" pitchFamily="34" charset="0"/>
              </a:rPr>
              <a:t>Elder Robert D. Hales (“Ten Axioms to Guide Your Life,”</a:t>
            </a:r>
            <a:r>
              <a:rPr lang="en-US" sz="1200" i="1" dirty="0">
                <a:latin typeface="Calibri" panose="020F0502020204030204" pitchFamily="34" charset="0"/>
              </a:rPr>
              <a:t> Ensign,</a:t>
            </a:r>
            <a:r>
              <a:rPr lang="en-US" sz="1200" dirty="0">
                <a:latin typeface="Calibri" panose="020F0502020204030204" pitchFamily="34" charset="0"/>
              </a:rPr>
              <a:t> Feb. 2007, 29).</a:t>
            </a:r>
            <a:endParaRPr lang="en-US" sz="1200" b="0" i="0" dirty="0">
              <a:effectLst/>
              <a:latin typeface="Calibri" panose="020F0502020204030204" pitchFamily="34" charset="0"/>
            </a:endParaRPr>
          </a:p>
        </p:txBody>
      </p:sp>
      <p:sp>
        <p:nvSpPr>
          <p:cNvPr id="6" name="Rectangle 5"/>
          <p:cNvSpPr/>
          <p:nvPr/>
        </p:nvSpPr>
        <p:spPr>
          <a:xfrm>
            <a:off x="5188527" y="2500745"/>
            <a:ext cx="7003473" cy="4154984"/>
          </a:xfrm>
          <a:prstGeom prst="rect">
            <a:avLst/>
          </a:prstGeom>
          <a:ln>
            <a:solidFill>
              <a:schemeClr val="tx1"/>
            </a:solidFill>
          </a:ln>
        </p:spPr>
        <p:txBody>
          <a:bodyPr wrap="square">
            <a:spAutoFit/>
          </a:bodyPr>
          <a:lstStyle/>
          <a:p>
            <a:r>
              <a:rPr lang="en-US" sz="1100" b="1" dirty="0"/>
              <a:t>Paul’s Death: </a:t>
            </a:r>
          </a:p>
          <a:p>
            <a:r>
              <a:rPr lang="en-US" sz="1100" b="1" dirty="0"/>
              <a:t>The New Testament does not say when or how Paul died. </a:t>
            </a:r>
            <a:r>
              <a:rPr lang="en-US" sz="1100" dirty="0"/>
              <a:t>There is an early tradition found in the writing of Ignatius, probably around 110 AD, that Paul was martyred. Dionysius of Corinth, in a letter to the Romans (166–174 AD), stated that Paul and Peter were martyred in Italy. Eusebius also cites the Dionysius passage.</a:t>
            </a:r>
          </a:p>
          <a:p>
            <a:r>
              <a:rPr lang="en-US" sz="1100" dirty="0"/>
              <a:t>The Acts of Paul, an apocryphal work written around 160, describes the martyrdom of Paul. According to the Acts of Paul, Nero condemned Paul to death by decapitation. The date of Paul's death is believed to have occurred after the Great Fire of Rome in July 64, but before the last year of Nero's reign, in 68. A legend later developed that his martyrdom occurred at the </a:t>
            </a:r>
            <a:r>
              <a:rPr lang="en-US" sz="1100" dirty="0" err="1"/>
              <a:t>Acquae</a:t>
            </a:r>
            <a:r>
              <a:rPr lang="en-US" sz="1100" dirty="0"/>
              <a:t> </a:t>
            </a:r>
            <a:r>
              <a:rPr lang="en-US" sz="1100" dirty="0" err="1"/>
              <a:t>Salviae</a:t>
            </a:r>
            <a:r>
              <a:rPr lang="en-US" sz="1100" dirty="0"/>
              <a:t>, on the Via </a:t>
            </a:r>
            <a:r>
              <a:rPr lang="en-US" sz="1100" dirty="0" err="1"/>
              <a:t>Laurentina</a:t>
            </a:r>
            <a:r>
              <a:rPr lang="en-US" sz="1100" dirty="0"/>
              <a:t>. According to this legend, after Paul was decapitated, his severed head rebounded three times, giving rise to a source of water each time that it touched the ground, which is how the place earned the name "San Paolo </a:t>
            </a:r>
            <a:r>
              <a:rPr lang="en-US" sz="1100" dirty="0" err="1"/>
              <a:t>alle</a:t>
            </a:r>
            <a:r>
              <a:rPr lang="en-US" sz="1100" dirty="0"/>
              <a:t> Tre </a:t>
            </a:r>
            <a:r>
              <a:rPr lang="en-US" sz="1100" dirty="0" err="1"/>
              <a:t>Fontane</a:t>
            </a:r>
            <a:r>
              <a:rPr lang="en-US" sz="1100" dirty="0"/>
              <a:t>" ("St Paul at the Three Fountains").</a:t>
            </a:r>
            <a:r>
              <a:rPr lang="en-US" sz="1100" baseline="30000" dirty="0"/>
              <a:t> </a:t>
            </a:r>
            <a:r>
              <a:rPr lang="en-US" sz="1100" dirty="0"/>
              <a:t>Also according to legend, Paul's body was buried outside the walls of Rome, at the second mile on the Via </a:t>
            </a:r>
            <a:r>
              <a:rPr lang="en-US" sz="1100" dirty="0" err="1"/>
              <a:t>Ostiensis</a:t>
            </a:r>
            <a:r>
              <a:rPr lang="en-US" sz="1100" dirty="0"/>
              <a:t>, on the estate owned by a Christian woman named Lucina. It was here, in the fourth century, that the Emperor Constantine built a first church. Then, between the fourth and fifth centuries it was considerably enlarged by the Emperors </a:t>
            </a:r>
            <a:r>
              <a:rPr lang="en-US" sz="1100" dirty="0" err="1"/>
              <a:t>Valentinian</a:t>
            </a:r>
            <a:r>
              <a:rPr lang="en-US" sz="1100" dirty="0"/>
              <a:t> I, </a:t>
            </a:r>
            <a:r>
              <a:rPr lang="en-US" sz="1100" dirty="0" err="1"/>
              <a:t>Valentinian</a:t>
            </a:r>
            <a:r>
              <a:rPr lang="en-US" sz="1100" dirty="0"/>
              <a:t> II, Theodosius I, and Arcadius. The present-day Basilica of Saint Paul Outside the Walls was built there in 1800.</a:t>
            </a:r>
          </a:p>
          <a:p>
            <a:r>
              <a:rPr lang="en-US" sz="1100" dirty="0"/>
              <a:t>Tertullian in his </a:t>
            </a:r>
            <a:r>
              <a:rPr lang="en-US" sz="1100" i="1" dirty="0"/>
              <a:t>Prescription Against Heretics</a:t>
            </a:r>
            <a:r>
              <a:rPr lang="en-US" sz="1100" dirty="0"/>
              <a:t> (200 AD) writes that Paul had a similar death to that of John the Baptist, who was beheaded.</a:t>
            </a:r>
          </a:p>
          <a:p>
            <a:r>
              <a:rPr lang="en-US" sz="1100" dirty="0"/>
              <a:t>Eusebius of Caesarea in his </a:t>
            </a:r>
            <a:r>
              <a:rPr lang="en-US" sz="1100" i="1" dirty="0"/>
              <a:t>Church History</a:t>
            </a:r>
            <a:r>
              <a:rPr lang="en-US" sz="1100" dirty="0"/>
              <a:t> (320 AD) testifies that Paul was beheaded in Rome and Peter crucified. He wrote that the tombs of these two apostles, with their inscriptions, were extant in his time; and quotes as his authority a holy man of the name of Caius.</a:t>
            </a:r>
          </a:p>
          <a:p>
            <a:r>
              <a:rPr lang="en-US" sz="1100" dirty="0" err="1"/>
              <a:t>Lactantius</a:t>
            </a:r>
            <a:r>
              <a:rPr lang="en-US" sz="1100" dirty="0"/>
              <a:t> wrote that Nero "crucified Peter, and slew Paul." (318 AD)</a:t>
            </a:r>
          </a:p>
          <a:p>
            <a:r>
              <a:rPr lang="en-US" sz="1100" dirty="0"/>
              <a:t>Jerome in his </a:t>
            </a:r>
            <a:r>
              <a:rPr lang="en-US" sz="1100" i="1" dirty="0"/>
              <a:t>De </a:t>
            </a:r>
            <a:r>
              <a:rPr lang="en-US" sz="1100" i="1" dirty="0" err="1"/>
              <a:t>Viris</a:t>
            </a:r>
            <a:r>
              <a:rPr lang="en-US" sz="1100" i="1" dirty="0"/>
              <a:t> </a:t>
            </a:r>
            <a:r>
              <a:rPr lang="en-US" sz="1100" i="1" dirty="0" err="1"/>
              <a:t>Illustribus</a:t>
            </a:r>
            <a:r>
              <a:rPr lang="en-US" sz="1100" i="1" dirty="0"/>
              <a:t> (On Illustrious Men)</a:t>
            </a:r>
            <a:r>
              <a:rPr lang="en-US" sz="1100" dirty="0"/>
              <a:t> (392 AD) states that Paul was beheaded at Rome.</a:t>
            </a:r>
          </a:p>
          <a:p>
            <a:r>
              <a:rPr lang="en-US" sz="1100" dirty="0"/>
              <a:t>John Chrysostom (c. 349–407) wrote that Nero knew Paul personally and had him killed.</a:t>
            </a:r>
          </a:p>
          <a:p>
            <a:r>
              <a:rPr lang="en-US" sz="1100" dirty="0" err="1"/>
              <a:t>Sulpicius</a:t>
            </a:r>
            <a:r>
              <a:rPr lang="en-US" sz="1100" dirty="0"/>
              <a:t> Severus says Nero killed Peter and Paul. (403 AD). Wikipedia</a:t>
            </a:r>
          </a:p>
        </p:txBody>
      </p:sp>
    </p:spTree>
    <p:extLst>
      <p:ext uri="{BB962C8B-B14F-4D97-AF65-F5344CB8AC3E}">
        <p14:creationId xmlns:p14="http://schemas.microsoft.com/office/powerpoint/2010/main" val="40996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09" y="73849"/>
            <a:ext cx="10884475" cy="5829010"/>
          </a:xfrm>
          <a:prstGeom prst="rect">
            <a:avLst/>
          </a:prstGeom>
        </p:spPr>
      </p:pic>
      <p:sp>
        <p:nvSpPr>
          <p:cNvPr id="21" name="Rectangle 20"/>
          <p:cNvSpPr/>
          <p:nvPr/>
        </p:nvSpPr>
        <p:spPr>
          <a:xfrm>
            <a:off x="3147589" y="1750698"/>
            <a:ext cx="6403817" cy="3416320"/>
          </a:xfrm>
          <a:prstGeom prst="rect">
            <a:avLst/>
          </a:prstGeom>
        </p:spPr>
        <p:txBody>
          <a:bodyPr wrap="square">
            <a:spAutoFit/>
          </a:bodyPr>
          <a:lstStyle/>
          <a:p>
            <a:r>
              <a:rPr lang="en-US" dirty="0">
                <a:solidFill>
                  <a:schemeClr val="bg1"/>
                </a:solidFill>
                <a:latin typeface="Calibri" panose="020F0502020204030204" pitchFamily="34" charset="0"/>
              </a:rPr>
              <a:t>“Who among us can say that he or she has not felt fear?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 know of no one who has been entirely spared. Some, of course, experience fear to a greater degree than do others. Some are able to rise above it quickly, but others are trapped and pulled down by it and even driven to defeat.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We suffer from the fear of ridicule, the fear of failure, the fear of loneliness, the fear of ignorance. Some fear the present, some the future. Some carry the burden of sin and would give almost anything to unshackle themselves from those burdens but fear to change their lives” (2)</a:t>
            </a:r>
            <a:endParaRPr lang="en-US" dirty="0">
              <a:solidFill>
                <a:schemeClr val="bg1"/>
              </a:solidFill>
            </a:endParaRPr>
          </a:p>
        </p:txBody>
      </p:sp>
      <p:grpSp>
        <p:nvGrpSpPr>
          <p:cNvPr id="31" name="Group 30"/>
          <p:cNvGrpSpPr/>
          <p:nvPr/>
        </p:nvGrpSpPr>
        <p:grpSpPr>
          <a:xfrm>
            <a:off x="1157383" y="298764"/>
            <a:ext cx="1095375" cy="1622693"/>
            <a:chOff x="1157383" y="298764"/>
            <a:chExt cx="1095375" cy="1622693"/>
          </a:xfrm>
        </p:grpSpPr>
        <p:pic>
          <p:nvPicPr>
            <p:cNvPr id="2050" name="Picture 2" descr="President Gordon B. Hinck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383" y="464132"/>
              <a:ext cx="1095375" cy="1457325"/>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1222218" y="298764"/>
              <a:ext cx="81481" cy="262551"/>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flipH="1">
              <a:off x="1999307" y="306309"/>
              <a:ext cx="82990" cy="262551"/>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4" descr="Image result for fear teen"/>
          <p:cNvPicPr>
            <a:picLocks noChangeAspect="1" noChangeArrowheads="1"/>
          </p:cNvPicPr>
          <p:nvPr/>
        </p:nvPicPr>
        <p:blipFill rotWithShape="1">
          <a:blip r:embed="rId5">
            <a:extLst>
              <a:ext uri="{28A0092B-C50C-407E-A947-70E740481C1C}">
                <a14:useLocalDpi xmlns:a14="http://schemas.microsoft.com/office/drawing/2010/main" val="0"/>
              </a:ext>
            </a:extLst>
          </a:blip>
          <a:srcRect l="28661" t="10834" r="12885" b="12040"/>
          <a:stretch/>
        </p:blipFill>
        <p:spPr bwMode="auto">
          <a:xfrm>
            <a:off x="9171161" y="669956"/>
            <a:ext cx="2000816" cy="17555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ear tee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9143"/>
          <a:stretch/>
        </p:blipFill>
        <p:spPr bwMode="auto">
          <a:xfrm>
            <a:off x="990993" y="3621386"/>
            <a:ext cx="2051142" cy="150287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2077277" y="6087122"/>
            <a:ext cx="7583679" cy="523220"/>
          </a:xfrm>
          <a:prstGeom prst="rect">
            <a:avLst/>
          </a:prstGeom>
          <a:solidFill>
            <a:schemeClr val="accent4">
              <a:lumMod val="50000"/>
            </a:schemeClr>
          </a:solidFill>
        </p:spPr>
        <p:txBody>
          <a:bodyPr wrap="none">
            <a:spAutoFit/>
          </a:bodyPr>
          <a:lstStyle/>
          <a:p>
            <a:r>
              <a:rPr lang="en-US" sz="2800" dirty="0">
                <a:solidFill>
                  <a:schemeClr val="bg1"/>
                </a:solidFill>
                <a:effectLst>
                  <a:glow rad="139700">
                    <a:schemeClr val="accent2">
                      <a:satMod val="175000"/>
                      <a:alpha val="40000"/>
                    </a:schemeClr>
                  </a:glow>
                </a:effectLst>
                <a:latin typeface="Calibri" panose="020F0502020204030204" pitchFamily="34" charset="0"/>
              </a:rPr>
              <a:t>How could fear affect our ability to live the gospel?</a:t>
            </a:r>
            <a:endParaRPr lang="en-US" sz="2800" dirty="0">
              <a:solidFill>
                <a:schemeClr val="bg1"/>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32271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59388" y="1062371"/>
            <a:ext cx="4812341" cy="1569660"/>
          </a:xfrm>
          <a:prstGeom prst="rect">
            <a:avLst/>
          </a:prstGeom>
        </p:spPr>
        <p:txBody>
          <a:bodyPr wrap="square">
            <a:spAutoFit/>
          </a:bodyPr>
          <a:lstStyle/>
          <a:p>
            <a:r>
              <a:rPr lang="en-US" sz="2400" dirty="0">
                <a:solidFill>
                  <a:schemeClr val="bg1"/>
                </a:solidFill>
              </a:rPr>
              <a:t>Paul admonished Timothy to rekindle the gift of the Holy Ghost, or to earnestly seek to have the Holy Ghost to be with him.</a:t>
            </a:r>
          </a:p>
        </p:txBody>
      </p:sp>
      <p:sp>
        <p:nvSpPr>
          <p:cNvPr id="12" name="TextBox 11"/>
          <p:cNvSpPr txBox="1"/>
          <p:nvPr/>
        </p:nvSpPr>
        <p:spPr>
          <a:xfrm>
            <a:off x="591492" y="83744"/>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Stir Up-Rekindle</a:t>
            </a:r>
          </a:p>
        </p:txBody>
      </p:sp>
      <p:sp>
        <p:nvSpPr>
          <p:cNvPr id="13" name="Rectangle 12"/>
          <p:cNvSpPr/>
          <p:nvPr/>
        </p:nvSpPr>
        <p:spPr>
          <a:xfrm>
            <a:off x="255315" y="6379595"/>
            <a:ext cx="3978624" cy="461665"/>
          </a:xfrm>
          <a:prstGeom prst="rect">
            <a:avLst/>
          </a:prstGeom>
        </p:spPr>
        <p:txBody>
          <a:bodyPr wrap="square">
            <a:spAutoFit/>
          </a:bodyPr>
          <a:lstStyle/>
          <a:p>
            <a:r>
              <a:rPr lang="en-US" sz="2400" dirty="0">
                <a:solidFill>
                  <a:schemeClr val="bg1"/>
                </a:solidFill>
              </a:rPr>
              <a:t>2 Timothy 1:6-7</a:t>
            </a:r>
          </a:p>
        </p:txBody>
      </p:sp>
      <p:grpSp>
        <p:nvGrpSpPr>
          <p:cNvPr id="4" name="Group 3"/>
          <p:cNvGrpSpPr/>
          <p:nvPr/>
        </p:nvGrpSpPr>
        <p:grpSpPr>
          <a:xfrm>
            <a:off x="5278735" y="3057311"/>
            <a:ext cx="6669537" cy="3375408"/>
            <a:chOff x="5278735" y="3235019"/>
            <a:chExt cx="6669537" cy="3375408"/>
          </a:xfrm>
        </p:grpSpPr>
        <p:sp>
          <p:nvSpPr>
            <p:cNvPr id="2" name="Rectangle 1"/>
            <p:cNvSpPr/>
            <p:nvPr/>
          </p:nvSpPr>
          <p:spPr>
            <a:xfrm>
              <a:off x="5278735" y="3235019"/>
              <a:ext cx="6096000" cy="2862322"/>
            </a:xfrm>
            <a:prstGeom prst="rect">
              <a:avLst/>
            </a:prstGeom>
          </p:spPr>
          <p:txBody>
            <a:bodyPr>
              <a:spAutoFit/>
            </a:bodyPr>
            <a:lstStyle/>
            <a:p>
              <a:r>
                <a:rPr lang="en-US" dirty="0">
                  <a:solidFill>
                    <a:schemeClr val="bg1"/>
                  </a:solidFill>
                  <a:latin typeface="Calibri" panose="020F0502020204030204" pitchFamily="34" charset="0"/>
                </a:rPr>
                <a:t>“The history of the Church in this, the dispensation of the </a:t>
              </a:r>
              <a:r>
                <a:rPr lang="en-US" dirty="0" err="1">
                  <a:solidFill>
                    <a:schemeClr val="bg1"/>
                  </a:solidFill>
                  <a:latin typeface="Calibri" panose="020F0502020204030204" pitchFamily="34" charset="0"/>
                </a:rPr>
                <a:t>fulness</a:t>
              </a:r>
              <a:r>
                <a:rPr lang="en-US" dirty="0">
                  <a:solidFill>
                    <a:schemeClr val="bg1"/>
                  </a:solidFill>
                  <a:latin typeface="Calibri" panose="020F0502020204030204" pitchFamily="34" charset="0"/>
                </a:rPr>
                <a:t> of times, is replete with the experiences of those who have struggled and yet who have remained steadfast and of good cheer as they have made the gospel of Jesus Christ the center of their lives. This attitude is what will pull us through whatever comes our way. </a:t>
              </a:r>
            </a:p>
            <a:p>
              <a:r>
                <a:rPr lang="en-US" dirty="0">
                  <a:solidFill>
                    <a:schemeClr val="bg1"/>
                  </a:solidFill>
                  <a:latin typeface="Calibri" panose="020F0502020204030204" pitchFamily="34" charset="0"/>
                </a:rPr>
                <a:t>It will not remove our troubles from us but</a:t>
              </a:r>
            </a:p>
            <a:p>
              <a:r>
                <a:rPr lang="en-US" dirty="0">
                  <a:solidFill>
                    <a:schemeClr val="bg1"/>
                  </a:solidFill>
                  <a:latin typeface="Calibri" panose="020F0502020204030204" pitchFamily="34" charset="0"/>
                </a:rPr>
                <a:t>rather will enable us to face our challenges, </a:t>
              </a:r>
            </a:p>
            <a:p>
              <a:r>
                <a:rPr lang="en-US" dirty="0">
                  <a:solidFill>
                    <a:schemeClr val="bg1"/>
                  </a:solidFill>
                  <a:latin typeface="Calibri" panose="020F0502020204030204" pitchFamily="34" charset="0"/>
                </a:rPr>
                <a:t>to meet them head on, and to emerge victorious.”</a:t>
              </a:r>
            </a:p>
            <a:p>
              <a:r>
                <a:rPr lang="en-US" dirty="0">
                  <a:solidFill>
                    <a:schemeClr val="bg1"/>
                  </a:solidFill>
                  <a:latin typeface="Calibri" panose="020F0502020204030204" pitchFamily="34" charset="0"/>
                </a:rPr>
                <a:t> (3)</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1897" y="4734002"/>
              <a:ext cx="1476375" cy="1876425"/>
            </a:xfrm>
            <a:prstGeom prst="rect">
              <a:avLst/>
            </a:prstGeom>
          </p:spPr>
        </p:pic>
      </p:grpSp>
      <p:pic>
        <p:nvPicPr>
          <p:cNvPr id="1026" name="Picture 2" descr="Paul in prison c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757" y="2912585"/>
            <a:ext cx="428625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04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5847" y="228600"/>
            <a:ext cx="12026153" cy="707886"/>
          </a:xfrm>
          <a:prstGeom prst="rect">
            <a:avLst/>
          </a:prstGeom>
          <a:noFill/>
        </p:spPr>
        <p:txBody>
          <a:bodyPr wrap="square" rtlCol="0">
            <a:spAutoFit/>
          </a:bodyPr>
          <a:lstStyle/>
          <a:p>
            <a:pPr algn="ctr"/>
            <a:r>
              <a:rPr lang="en-US" sz="4000" dirty="0">
                <a:solidFill>
                  <a:schemeClr val="bg1"/>
                </a:solidFill>
                <a:latin typeface="Rockwell Extra Bold" panose="02060903040505020403" pitchFamily="18" charset="0"/>
              </a:rPr>
              <a:t>Worldly Fear VS Godly Fear</a:t>
            </a:r>
          </a:p>
        </p:txBody>
      </p:sp>
      <p:sp>
        <p:nvSpPr>
          <p:cNvPr id="4" name="TextBox 3"/>
          <p:cNvSpPr txBox="1"/>
          <p:nvPr/>
        </p:nvSpPr>
        <p:spPr>
          <a:xfrm>
            <a:off x="4800210" y="4046080"/>
            <a:ext cx="3285443" cy="1569660"/>
          </a:xfrm>
          <a:prstGeom prst="rect">
            <a:avLst/>
          </a:prstGeom>
          <a:noFill/>
        </p:spPr>
        <p:txBody>
          <a:bodyPr wrap="square" rtlCol="0">
            <a:spAutoFit/>
          </a:bodyPr>
          <a:lstStyle/>
          <a:p>
            <a:r>
              <a:rPr lang="en-US" sz="2400" dirty="0">
                <a:solidFill>
                  <a:schemeClr val="bg1"/>
                </a:solidFill>
              </a:rPr>
              <a:t>To fear the Lord is “to feel reverence and awe for Him and to obey His commandments” </a:t>
            </a:r>
          </a:p>
        </p:txBody>
      </p:sp>
      <p:sp>
        <p:nvSpPr>
          <p:cNvPr id="7" name="TextBox 6"/>
          <p:cNvSpPr txBox="1"/>
          <p:nvPr/>
        </p:nvSpPr>
        <p:spPr>
          <a:xfrm>
            <a:off x="300394" y="1033276"/>
            <a:ext cx="4388224" cy="1569660"/>
          </a:xfrm>
          <a:prstGeom prst="rect">
            <a:avLst/>
          </a:prstGeom>
          <a:noFill/>
        </p:spPr>
        <p:txBody>
          <a:bodyPr wrap="square" rtlCol="0">
            <a:spAutoFit/>
          </a:bodyPr>
          <a:lstStyle/>
          <a:p>
            <a:r>
              <a:rPr lang="en-US" sz="2400" dirty="0">
                <a:solidFill>
                  <a:schemeClr val="bg1"/>
                </a:solidFill>
              </a:rPr>
              <a:t>Wordily fear creates anxiety, uncertainty, and alarm and differs from what the scriptures refer to as “the fear of the Lord” </a:t>
            </a:r>
          </a:p>
        </p:txBody>
      </p:sp>
      <p:sp>
        <p:nvSpPr>
          <p:cNvPr id="8" name="TextBox 7"/>
          <p:cNvSpPr txBox="1"/>
          <p:nvPr/>
        </p:nvSpPr>
        <p:spPr>
          <a:xfrm>
            <a:off x="165847" y="6457890"/>
            <a:ext cx="3657600" cy="400110"/>
          </a:xfrm>
          <a:prstGeom prst="rect">
            <a:avLst/>
          </a:prstGeom>
          <a:noFill/>
        </p:spPr>
        <p:txBody>
          <a:bodyPr wrap="square" rtlCol="0">
            <a:spAutoFit/>
          </a:bodyPr>
          <a:lstStyle/>
          <a:p>
            <a:r>
              <a:rPr lang="en-US" sz="2000" dirty="0">
                <a:solidFill>
                  <a:schemeClr val="bg1"/>
                </a:solidFill>
              </a:rPr>
              <a:t>2 Timothy 1:7-9</a:t>
            </a:r>
          </a:p>
        </p:txBody>
      </p:sp>
      <p:grpSp>
        <p:nvGrpSpPr>
          <p:cNvPr id="11" name="Group 10"/>
          <p:cNvGrpSpPr/>
          <p:nvPr/>
        </p:nvGrpSpPr>
        <p:grpSpPr>
          <a:xfrm>
            <a:off x="8309543" y="3428999"/>
            <a:ext cx="3658566" cy="2983866"/>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96462" y="4710243"/>
              <a:ext cx="2437759" cy="1183425"/>
            </a:xfrm>
            <a:prstGeom prst="rect">
              <a:avLst/>
            </a:prstGeom>
          </p:spPr>
          <p:txBody>
            <a:bodyPr wrap="square">
              <a:spAutoFit/>
            </a:bodyPr>
            <a:lstStyle/>
            <a:p>
              <a:pPr algn="ctr"/>
              <a:r>
                <a:rPr lang="en-US" sz="1600" dirty="0">
                  <a:solidFill>
                    <a:srgbClr val="333333"/>
                  </a:solidFill>
                  <a:latin typeface="Calibri" panose="020F0502020204030204" pitchFamily="34" charset="0"/>
                </a:rPr>
                <a:t> </a:t>
              </a:r>
              <a:r>
                <a:rPr lang="en-US" b="1" dirty="0"/>
                <a:t>As we earnestly seek to have the Spirit to be with us, we can overcome fear and be unashamed of our testimony of Jesus Christ.</a:t>
              </a:r>
              <a:endParaRPr lang="en-US" sz="1600" dirty="0"/>
            </a:p>
          </p:txBody>
        </p:sp>
      </p:grpSp>
      <p:pic>
        <p:nvPicPr>
          <p:cNvPr id="4098" name="Picture 2" descr="Image result for fear and anxi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494" y="1212181"/>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157" y="2715951"/>
            <a:ext cx="3524076" cy="352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38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228600"/>
            <a:ext cx="11882718" cy="707886"/>
          </a:xfrm>
          <a:prstGeom prst="rect">
            <a:avLst/>
          </a:prstGeom>
          <a:noFill/>
        </p:spPr>
        <p:txBody>
          <a:bodyPr wrap="square" rtlCol="0">
            <a:spAutoFit/>
          </a:bodyPr>
          <a:lstStyle/>
          <a:p>
            <a:pPr algn="ctr"/>
            <a:r>
              <a:rPr lang="en-US" sz="4000" dirty="0">
                <a:solidFill>
                  <a:schemeClr val="bg1"/>
                </a:solidFill>
                <a:latin typeface="Rockwell Extra Bold" panose="02060903040505020403" pitchFamily="18" charset="0"/>
              </a:rPr>
              <a:t>Be Not Ashamed and Hold Fast</a:t>
            </a:r>
          </a:p>
        </p:txBody>
      </p:sp>
      <p:sp>
        <p:nvSpPr>
          <p:cNvPr id="4" name="TextBox 3"/>
          <p:cNvSpPr txBox="1"/>
          <p:nvPr/>
        </p:nvSpPr>
        <p:spPr>
          <a:xfrm>
            <a:off x="5456659" y="4936428"/>
            <a:ext cx="3657600" cy="1754326"/>
          </a:xfrm>
          <a:prstGeom prst="rect">
            <a:avLst/>
          </a:prstGeom>
          <a:noFill/>
        </p:spPr>
        <p:txBody>
          <a:bodyPr wrap="square" rtlCol="0">
            <a:spAutoFit/>
          </a:bodyPr>
          <a:lstStyle/>
          <a:p>
            <a:r>
              <a:rPr lang="en-US" dirty="0">
                <a:solidFill>
                  <a:schemeClr val="bg1"/>
                </a:solidFill>
              </a:rPr>
              <a:t>“If we were called upon to stand before God and give an accounting of ourselves, could we do it without embarrassment? This is Paul's great plea to his young friend. It is his plea to each of you.” (2)</a:t>
            </a:r>
            <a:endParaRPr lang="en-US" sz="2000" dirty="0">
              <a:solidFill>
                <a:schemeClr val="bg1"/>
              </a:solidFill>
            </a:endParaRPr>
          </a:p>
        </p:txBody>
      </p:sp>
      <p:sp>
        <p:nvSpPr>
          <p:cNvPr id="7" name="TextBox 6"/>
          <p:cNvSpPr txBox="1"/>
          <p:nvPr/>
        </p:nvSpPr>
        <p:spPr>
          <a:xfrm>
            <a:off x="642611" y="1117724"/>
            <a:ext cx="4798047" cy="1569660"/>
          </a:xfrm>
          <a:prstGeom prst="rect">
            <a:avLst/>
          </a:prstGeom>
          <a:noFill/>
        </p:spPr>
        <p:txBody>
          <a:bodyPr wrap="square" rtlCol="0">
            <a:spAutoFit/>
          </a:bodyPr>
          <a:lstStyle/>
          <a:p>
            <a:r>
              <a:rPr lang="en-US" sz="2400" dirty="0">
                <a:solidFill>
                  <a:schemeClr val="bg1"/>
                </a:solidFill>
              </a:rPr>
              <a:t>Paul anticipated that he would soon be put to death by the Romans, yet he knew that Jesus Christ had “abolished death.”  (1)</a:t>
            </a:r>
          </a:p>
        </p:txBody>
      </p:sp>
      <p:sp>
        <p:nvSpPr>
          <p:cNvPr id="8" name="TextBox 7"/>
          <p:cNvSpPr txBox="1"/>
          <p:nvPr/>
        </p:nvSpPr>
        <p:spPr>
          <a:xfrm>
            <a:off x="152400" y="6354782"/>
            <a:ext cx="3657600" cy="400110"/>
          </a:xfrm>
          <a:prstGeom prst="rect">
            <a:avLst/>
          </a:prstGeom>
          <a:noFill/>
        </p:spPr>
        <p:txBody>
          <a:bodyPr wrap="square" rtlCol="0">
            <a:spAutoFit/>
          </a:bodyPr>
          <a:lstStyle/>
          <a:p>
            <a:r>
              <a:rPr lang="en-US" sz="2000" dirty="0">
                <a:solidFill>
                  <a:schemeClr val="bg1"/>
                </a:solidFill>
              </a:rPr>
              <a:t>2 Timothy 1:8-10</a:t>
            </a:r>
          </a:p>
        </p:txBody>
      </p:sp>
      <p:pic>
        <p:nvPicPr>
          <p:cNvPr id="2050" name="Picture 2" descr="Image result for be not ashamed 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11" y="3082826"/>
            <a:ext cx="4310389" cy="28692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e not ashamed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335" y="1098382"/>
            <a:ext cx="4533900" cy="36766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Gordon b hinckley 1.jpg"/>
          <p:cNvPicPr>
            <a:picLocks noChangeAspect="1"/>
          </p:cNvPicPr>
          <p:nvPr/>
        </p:nvPicPr>
        <p:blipFill>
          <a:blip r:embed="rId5" cstate="print"/>
          <a:stretch>
            <a:fillRect/>
          </a:stretch>
        </p:blipFill>
        <p:spPr>
          <a:xfrm>
            <a:off x="9856519" y="5123874"/>
            <a:ext cx="1106279" cy="1379434"/>
          </a:xfrm>
          <a:prstGeom prst="rect">
            <a:avLst/>
          </a:prstGeom>
        </p:spPr>
      </p:pic>
    </p:spTree>
    <p:extLst>
      <p:ext uri="{BB962C8B-B14F-4D97-AF65-F5344CB8AC3E}">
        <p14:creationId xmlns:p14="http://schemas.microsoft.com/office/powerpoint/2010/main" val="11852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228600"/>
            <a:ext cx="8686800" cy="707886"/>
          </a:xfrm>
          <a:prstGeom prst="rect">
            <a:avLst/>
          </a:prstGeom>
          <a:noFill/>
        </p:spPr>
        <p:txBody>
          <a:bodyPr wrap="square" rtlCol="0">
            <a:spAutoFit/>
          </a:bodyPr>
          <a:lstStyle/>
          <a:p>
            <a:pPr algn="ctr"/>
            <a:r>
              <a:rPr lang="en-US" sz="4000" dirty="0">
                <a:solidFill>
                  <a:schemeClr val="bg1"/>
                </a:solidFill>
                <a:latin typeface="Rockwell Extra Bold" panose="02060903040505020403" pitchFamily="18" charset="0"/>
              </a:rPr>
              <a:t>The Holy Calling</a:t>
            </a:r>
          </a:p>
        </p:txBody>
      </p:sp>
      <p:sp>
        <p:nvSpPr>
          <p:cNvPr id="4" name="TextBox 3"/>
          <p:cNvSpPr txBox="1"/>
          <p:nvPr/>
        </p:nvSpPr>
        <p:spPr>
          <a:xfrm>
            <a:off x="4343400" y="1347823"/>
            <a:ext cx="3657600" cy="461665"/>
          </a:xfrm>
          <a:prstGeom prst="rect">
            <a:avLst/>
          </a:prstGeom>
          <a:noFill/>
        </p:spPr>
        <p:txBody>
          <a:bodyPr wrap="square" rtlCol="0">
            <a:spAutoFit/>
          </a:bodyPr>
          <a:lstStyle/>
          <a:p>
            <a:r>
              <a:rPr lang="en-US" sz="2400" dirty="0">
                <a:solidFill>
                  <a:schemeClr val="bg1"/>
                </a:solidFill>
              </a:rPr>
              <a:t>…before the world began”</a:t>
            </a:r>
          </a:p>
        </p:txBody>
      </p:sp>
      <p:sp>
        <p:nvSpPr>
          <p:cNvPr id="7" name="TextBox 6"/>
          <p:cNvSpPr txBox="1"/>
          <p:nvPr/>
        </p:nvSpPr>
        <p:spPr>
          <a:xfrm>
            <a:off x="2738718" y="900627"/>
            <a:ext cx="8355106" cy="461665"/>
          </a:xfrm>
          <a:prstGeom prst="rect">
            <a:avLst/>
          </a:prstGeom>
          <a:noFill/>
        </p:spPr>
        <p:txBody>
          <a:bodyPr wrap="square" rtlCol="0">
            <a:spAutoFit/>
          </a:bodyPr>
          <a:lstStyle/>
          <a:p>
            <a:r>
              <a:rPr lang="en-US" sz="2400" dirty="0">
                <a:solidFill>
                  <a:schemeClr val="bg1"/>
                </a:solidFill>
              </a:rPr>
              <a:t>“Who hath saved us, and called us with an holy calling…</a:t>
            </a:r>
          </a:p>
        </p:txBody>
      </p:sp>
      <p:sp>
        <p:nvSpPr>
          <p:cNvPr id="8" name="TextBox 7"/>
          <p:cNvSpPr txBox="1"/>
          <p:nvPr/>
        </p:nvSpPr>
        <p:spPr>
          <a:xfrm>
            <a:off x="165847" y="6457890"/>
            <a:ext cx="3657600" cy="400110"/>
          </a:xfrm>
          <a:prstGeom prst="rect">
            <a:avLst/>
          </a:prstGeom>
          <a:noFill/>
        </p:spPr>
        <p:txBody>
          <a:bodyPr wrap="square" rtlCol="0">
            <a:spAutoFit/>
          </a:bodyPr>
          <a:lstStyle/>
          <a:p>
            <a:r>
              <a:rPr lang="en-US" sz="2000" dirty="0">
                <a:solidFill>
                  <a:schemeClr val="bg1"/>
                </a:solidFill>
              </a:rPr>
              <a:t>2 Timothy 1:9</a:t>
            </a:r>
          </a:p>
        </p:txBody>
      </p:sp>
      <p:sp>
        <p:nvSpPr>
          <p:cNvPr id="11" name="TextBox 10"/>
          <p:cNvSpPr txBox="1"/>
          <p:nvPr/>
        </p:nvSpPr>
        <p:spPr>
          <a:xfrm>
            <a:off x="6665192" y="4211121"/>
            <a:ext cx="3657600" cy="2246769"/>
          </a:xfrm>
          <a:prstGeom prst="rect">
            <a:avLst/>
          </a:prstGeom>
          <a:noFill/>
        </p:spPr>
        <p:txBody>
          <a:bodyPr wrap="square" rtlCol="0">
            <a:spAutoFit/>
          </a:bodyPr>
          <a:lstStyle/>
          <a:p>
            <a:r>
              <a:rPr lang="en-US" sz="2000" dirty="0">
                <a:solidFill>
                  <a:schemeClr val="bg1"/>
                </a:solidFill>
              </a:rPr>
              <a:t>“…These I will make my rulers; for he stood in the midst of them, and he said: These I will make my rulers…”</a:t>
            </a:r>
          </a:p>
          <a:p>
            <a:endParaRPr lang="en-US" sz="2000" dirty="0">
              <a:solidFill>
                <a:schemeClr val="bg1"/>
              </a:solidFill>
            </a:endParaRPr>
          </a:p>
          <a:p>
            <a:r>
              <a:rPr lang="en-US" sz="2000" dirty="0">
                <a:solidFill>
                  <a:schemeClr val="bg1"/>
                </a:solidFill>
              </a:rPr>
              <a:t>Abraham was chosen before he was born.</a:t>
            </a:r>
          </a:p>
        </p:txBody>
      </p:sp>
      <p:sp>
        <p:nvSpPr>
          <p:cNvPr id="12" name="TextBox 11"/>
          <p:cNvSpPr txBox="1"/>
          <p:nvPr/>
        </p:nvSpPr>
        <p:spPr>
          <a:xfrm>
            <a:off x="1013460" y="1587158"/>
            <a:ext cx="3276600" cy="1938992"/>
          </a:xfrm>
          <a:prstGeom prst="rect">
            <a:avLst/>
          </a:prstGeom>
          <a:noFill/>
        </p:spPr>
        <p:txBody>
          <a:bodyPr wrap="square" rtlCol="0">
            <a:spAutoFit/>
          </a:bodyPr>
          <a:lstStyle/>
          <a:p>
            <a:r>
              <a:rPr lang="en-US" sz="2000" dirty="0">
                <a:solidFill>
                  <a:schemeClr val="bg1"/>
                </a:solidFill>
              </a:rPr>
              <a:t>To Abraham:</a:t>
            </a:r>
          </a:p>
          <a:p>
            <a:r>
              <a:rPr lang="en-US" sz="2000" dirty="0">
                <a:solidFill>
                  <a:schemeClr val="bg1"/>
                </a:solidFill>
              </a:rPr>
              <a:t>“…the intelligences that were organized before the world was; and among all these there were many of the noble and great ones;”</a:t>
            </a:r>
          </a:p>
        </p:txBody>
      </p:sp>
      <p:sp>
        <p:nvSpPr>
          <p:cNvPr id="13" name="TextBox 12"/>
          <p:cNvSpPr txBox="1"/>
          <p:nvPr/>
        </p:nvSpPr>
        <p:spPr>
          <a:xfrm>
            <a:off x="8700247" y="6245872"/>
            <a:ext cx="3657600" cy="400110"/>
          </a:xfrm>
          <a:prstGeom prst="rect">
            <a:avLst/>
          </a:prstGeom>
          <a:noFill/>
        </p:spPr>
        <p:txBody>
          <a:bodyPr wrap="square" rtlCol="0">
            <a:spAutoFit/>
          </a:bodyPr>
          <a:lstStyle/>
          <a:p>
            <a:r>
              <a:rPr lang="en-US" sz="2000" dirty="0">
                <a:solidFill>
                  <a:schemeClr val="bg1"/>
                </a:solidFill>
              </a:rPr>
              <a:t>Abraham 3:22-23</a:t>
            </a:r>
          </a:p>
        </p:txBody>
      </p:sp>
      <p:pic>
        <p:nvPicPr>
          <p:cNvPr id="14" name="Picture 13" descr="abraham and stars.jpg"/>
          <p:cNvPicPr>
            <a:picLocks noChangeAspect="1"/>
          </p:cNvPicPr>
          <p:nvPr/>
        </p:nvPicPr>
        <p:blipFill>
          <a:blip r:embed="rId3" cstate="print"/>
          <a:stretch>
            <a:fillRect/>
          </a:stretch>
        </p:blipFill>
        <p:spPr>
          <a:xfrm>
            <a:off x="5105400" y="1837113"/>
            <a:ext cx="2346960" cy="1767840"/>
          </a:xfrm>
          <a:prstGeom prst="rect">
            <a:avLst/>
          </a:prstGeom>
        </p:spPr>
      </p:pic>
      <p:pic>
        <p:nvPicPr>
          <p:cNvPr id="3" name="Picture 2">
            <a:extLst>
              <a:ext uri="{FF2B5EF4-FFF2-40B4-BE49-F238E27FC236}">
                <a16:creationId xmlns:a16="http://schemas.microsoft.com/office/drawing/2014/main" id="{C50495A8-6343-480D-87B9-443DE15E8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814" y="3732228"/>
            <a:ext cx="2346960" cy="2847252"/>
          </a:xfrm>
          <a:prstGeom prst="rect">
            <a:avLst/>
          </a:prstGeom>
        </p:spPr>
      </p:pic>
    </p:spTree>
    <p:extLst>
      <p:ext uri="{BB962C8B-B14F-4D97-AF65-F5344CB8AC3E}">
        <p14:creationId xmlns:p14="http://schemas.microsoft.com/office/powerpoint/2010/main" val="113410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tan background"/>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76200"/>
            <a:ext cx="12191999" cy="707886"/>
          </a:xfrm>
          <a:prstGeom prst="rect">
            <a:avLst/>
          </a:prstGeom>
          <a:noFill/>
        </p:spPr>
        <p:txBody>
          <a:bodyPr wrap="square" rtlCol="0">
            <a:spAutoFit/>
          </a:bodyPr>
          <a:lstStyle/>
          <a:p>
            <a:pPr algn="ctr"/>
            <a:r>
              <a:rPr lang="en-US" sz="4000" dirty="0">
                <a:solidFill>
                  <a:schemeClr val="bg1"/>
                </a:solidFill>
                <a:latin typeface="Rockwell Extra Bold" panose="02060903040505020403" pitchFamily="18" charset="0"/>
              </a:rPr>
              <a:t>Bringing Life and Immortality to Light</a:t>
            </a:r>
          </a:p>
        </p:txBody>
      </p:sp>
      <p:sp>
        <p:nvSpPr>
          <p:cNvPr id="4" name="TextBox 3"/>
          <p:cNvSpPr txBox="1"/>
          <p:nvPr/>
        </p:nvSpPr>
        <p:spPr>
          <a:xfrm>
            <a:off x="6400800" y="5029200"/>
            <a:ext cx="3657600" cy="1200329"/>
          </a:xfrm>
          <a:prstGeom prst="rect">
            <a:avLst/>
          </a:prstGeom>
          <a:noFill/>
        </p:spPr>
        <p:txBody>
          <a:bodyPr wrap="square" rtlCol="0">
            <a:spAutoFit/>
          </a:bodyPr>
          <a:lstStyle/>
          <a:p>
            <a:r>
              <a:rPr lang="en-US" sz="2400" dirty="0">
                <a:solidFill>
                  <a:schemeClr val="bg1"/>
                </a:solidFill>
              </a:rPr>
              <a:t>…brought life and immortality to light through the gospel:”</a:t>
            </a:r>
          </a:p>
        </p:txBody>
      </p:sp>
      <p:sp>
        <p:nvSpPr>
          <p:cNvPr id="7" name="TextBox 6"/>
          <p:cNvSpPr txBox="1"/>
          <p:nvPr/>
        </p:nvSpPr>
        <p:spPr>
          <a:xfrm>
            <a:off x="1828800" y="2057400"/>
            <a:ext cx="3276600" cy="1200329"/>
          </a:xfrm>
          <a:prstGeom prst="rect">
            <a:avLst/>
          </a:prstGeom>
          <a:noFill/>
        </p:spPr>
        <p:txBody>
          <a:bodyPr wrap="square" rtlCol="0">
            <a:spAutoFit/>
          </a:bodyPr>
          <a:lstStyle/>
          <a:p>
            <a:r>
              <a:rPr lang="en-US" sz="2400" dirty="0">
                <a:solidFill>
                  <a:schemeClr val="bg1"/>
                </a:solidFill>
              </a:rPr>
              <a:t>“…our </a:t>
            </a:r>
            <a:r>
              <a:rPr lang="en-US" sz="2400" dirty="0" err="1">
                <a:solidFill>
                  <a:schemeClr val="bg1"/>
                </a:solidFill>
              </a:rPr>
              <a:t>Saviour</a:t>
            </a:r>
            <a:r>
              <a:rPr lang="en-US" sz="2400" dirty="0">
                <a:solidFill>
                  <a:schemeClr val="bg1"/>
                </a:solidFill>
              </a:rPr>
              <a:t> Jesus Christ, who hath abolished death…</a:t>
            </a:r>
          </a:p>
        </p:txBody>
      </p:sp>
      <p:sp>
        <p:nvSpPr>
          <p:cNvPr id="8" name="TextBox 7"/>
          <p:cNvSpPr txBox="1"/>
          <p:nvPr/>
        </p:nvSpPr>
        <p:spPr>
          <a:xfrm>
            <a:off x="112059" y="6399294"/>
            <a:ext cx="3657600" cy="400110"/>
          </a:xfrm>
          <a:prstGeom prst="rect">
            <a:avLst/>
          </a:prstGeom>
          <a:noFill/>
        </p:spPr>
        <p:txBody>
          <a:bodyPr wrap="square" rtlCol="0">
            <a:spAutoFit/>
          </a:bodyPr>
          <a:lstStyle/>
          <a:p>
            <a:r>
              <a:rPr lang="en-US" sz="2000" dirty="0">
                <a:solidFill>
                  <a:schemeClr val="bg1"/>
                </a:solidFill>
              </a:rPr>
              <a:t>2 Timothy 1:10</a:t>
            </a:r>
          </a:p>
        </p:txBody>
      </p:sp>
      <p:pic>
        <p:nvPicPr>
          <p:cNvPr id="9" name="Picture 8" descr="risen-2a.jpg"/>
          <p:cNvPicPr>
            <a:picLocks noChangeAspect="1"/>
          </p:cNvPicPr>
          <p:nvPr/>
        </p:nvPicPr>
        <p:blipFill>
          <a:blip r:embed="rId3" cstate="print"/>
          <a:stretch>
            <a:fillRect/>
          </a:stretch>
        </p:blipFill>
        <p:spPr>
          <a:xfrm>
            <a:off x="5228407" y="1323088"/>
            <a:ext cx="3942486" cy="3575182"/>
          </a:xfrm>
          <a:prstGeom prst="rect">
            <a:avLst/>
          </a:prstGeom>
        </p:spPr>
      </p:pic>
    </p:spTree>
    <p:extLst>
      <p:ext uri="{BB962C8B-B14F-4D97-AF65-F5344CB8AC3E}">
        <p14:creationId xmlns:p14="http://schemas.microsoft.com/office/powerpoint/2010/main" val="2358070110"/>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TotalTime>
  <Words>5379</Words>
  <Application>Microsoft Office PowerPoint</Application>
  <PresentationFormat>Widescreen</PresentationFormat>
  <Paragraphs>265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Californian FB</vt:lpstr>
      <vt:lpstr>Castellar</vt:lpstr>
      <vt:lpstr>Arial</vt:lpstr>
      <vt:lpstr>Colonna MT</vt:lpstr>
      <vt:lpstr>Calibri Light</vt:lpstr>
      <vt:lpstr>Calibri</vt:lpstr>
      <vt:lpstr>Abadi</vt:lpstr>
      <vt:lpstr>Comic Sans MS</vt:lpstr>
      <vt:lpstr>Rockwell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156</cp:revision>
  <dcterms:created xsi:type="dcterms:W3CDTF">2016-05-16T13:36:31Z</dcterms:created>
  <dcterms:modified xsi:type="dcterms:W3CDTF">2020-09-11T15:10:22Z</dcterms:modified>
</cp:coreProperties>
</file>