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96" r:id="rId2"/>
    <p:sldId id="299" r:id="rId3"/>
    <p:sldId id="300" r:id="rId4"/>
    <p:sldId id="324" r:id="rId5"/>
    <p:sldId id="322" r:id="rId6"/>
    <p:sldId id="326" r:id="rId7"/>
    <p:sldId id="309" r:id="rId8"/>
    <p:sldId id="310" r:id="rId9"/>
    <p:sldId id="311" r:id="rId10"/>
    <p:sldId id="312" r:id="rId11"/>
    <p:sldId id="313" r:id="rId12"/>
    <p:sldId id="327" r:id="rId13"/>
    <p:sldId id="314" r:id="rId14"/>
    <p:sldId id="328" r:id="rId15"/>
    <p:sldId id="315" r:id="rId16"/>
    <p:sldId id="329" r:id="rId17"/>
    <p:sldId id="316" r:id="rId18"/>
    <p:sldId id="317" r:id="rId19"/>
    <p:sldId id="318" r:id="rId20"/>
    <p:sldId id="319" r:id="rId21"/>
    <p:sldId id="320" r:id="rId22"/>
    <p:sldId id="284" r:id="rId23"/>
    <p:sldId id="286" r:id="rId24"/>
    <p:sldId id="330" r:id="rId25"/>
    <p:sldId id="325" r:id="rId26"/>
    <p:sldId id="323" r:id="rId27"/>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alibri Light" panose="020F0302020204030204" pitchFamily="34" charset="0"/>
      <p:regular r:id="rId33"/>
      <p:italic r:id="rId34"/>
    </p:embeddedFont>
    <p:embeddedFont>
      <p:font typeface="Colonna MT" panose="04020805060202030203" pitchFamily="82" charset="0"/>
      <p:regular r:id="rId35"/>
    </p:embeddedFont>
    <p:embeddedFont>
      <p:font typeface="Comic Sans MS" panose="030F0702030302020204" pitchFamily="66" charset="0"/>
      <p:regular r:id="rId36"/>
      <p:bold r:id="rId37"/>
      <p:italic r:id="rId38"/>
      <p:boldItalic r:id="rId39"/>
    </p:embeddedFont>
    <p:embeddedFont>
      <p:font typeface="Georgia" panose="02040502050405020303" pitchFamily="18" charset="0"/>
      <p:regular r:id="rId40"/>
      <p:bold r:id="rId41"/>
      <p:italic r:id="rId42"/>
      <p:boldItalic r:id="rId43"/>
    </p:embeddedFont>
    <p:embeddedFont>
      <p:font typeface="Open Sans" panose="020B0606030504020204" pitchFamily="34" charset="0"/>
      <p:regular r:id="rId44"/>
      <p:bold r:id="rId45"/>
      <p:italic r:id="rId46"/>
      <p:boldItalic r:id="rId47"/>
    </p:embeddedFont>
    <p:embeddedFont>
      <p:font typeface="Palatino" pitchFamily="2" charset="0"/>
      <p:regular r:id="rId48"/>
    </p:embeddedFont>
    <p:embeddedFont>
      <p:font typeface="Waltograph UI" panose="03080602000000000000" pitchFamily="66" charset="0"/>
      <p:bold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font" Target="fonts/font2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4DE7A-B0A5-4C62-A5B6-076CA6188874}" type="datetimeFigureOut">
              <a:rPr lang="en-US" smtClean="0"/>
              <a:pPr/>
              <a:t>9/11/2020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BA57A5-2AFA-4289-AB8D-AFAA30F6128F}" type="slidenum">
              <a:rPr lang="en-US" smtClean="0"/>
              <a:pPr/>
              <a:t>‹#›</a:t>
            </a:fld>
            <a:endParaRPr lang="en-US"/>
          </a:p>
        </p:txBody>
      </p:sp>
    </p:spTree>
    <p:extLst>
      <p:ext uri="{BB962C8B-B14F-4D97-AF65-F5344CB8AC3E}">
        <p14:creationId xmlns:p14="http://schemas.microsoft.com/office/powerpoint/2010/main" val="3106948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36249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01266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5675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8571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ED1E60-F7E4-49B1-83A0-CDF9BDB3AF90}" type="datetimeFigureOut">
              <a:rPr lang="en-US" smtClean="0"/>
              <a:pPr/>
              <a:t>9/11/2020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130791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0ED1E60-F7E4-49B1-83A0-CDF9BDB3AF90}"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022873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0ED1E60-F7E4-49B1-83A0-CDF9BDB3AF90}" type="datetimeFigureOut">
              <a:rPr lang="en-US" smtClean="0"/>
              <a:pPr/>
              <a:t>9/11/2020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730924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0ED1E60-F7E4-49B1-83A0-CDF9BDB3AF90}" type="datetimeFigureOut">
              <a:rPr lang="en-US" smtClean="0"/>
              <a:pPr/>
              <a:t>9/11/2020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3414143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ED1E60-F7E4-49B1-83A0-CDF9BDB3AF90}" type="datetimeFigureOut">
              <a:rPr lang="en-US" smtClean="0"/>
              <a:pPr/>
              <a:t>9/11/2020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2375128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18274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ED1E60-F7E4-49B1-83A0-CDF9BDB3AF90}" type="datetimeFigureOut">
              <a:rPr lang="en-US" smtClean="0"/>
              <a:pPr/>
              <a:t>9/11/2020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67C6EC-E220-4FD2-9392-C8108E83BB9D}" type="slidenum">
              <a:rPr lang="en-US" smtClean="0"/>
              <a:pPr/>
              <a:t>‹#›</a:t>
            </a:fld>
            <a:endParaRPr lang="en-US"/>
          </a:p>
        </p:txBody>
      </p:sp>
    </p:spTree>
    <p:extLst>
      <p:ext uri="{BB962C8B-B14F-4D97-AF65-F5344CB8AC3E}">
        <p14:creationId xmlns:p14="http://schemas.microsoft.com/office/powerpoint/2010/main" val="4188325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D1E60-F7E4-49B1-83A0-CDF9BDB3AF90}" type="datetimeFigureOut">
              <a:rPr lang="en-US" smtClean="0"/>
              <a:pPr/>
              <a:t>9/11/2020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67C6EC-E220-4FD2-9392-C8108E83BB9D}" type="slidenum">
              <a:rPr lang="en-US" smtClean="0"/>
              <a:pPr/>
              <a:t>‹#›</a:t>
            </a:fld>
            <a:endParaRPr lang="en-US"/>
          </a:p>
        </p:txBody>
      </p:sp>
    </p:spTree>
    <p:extLst>
      <p:ext uri="{BB962C8B-B14F-4D97-AF65-F5344CB8AC3E}">
        <p14:creationId xmlns:p14="http://schemas.microsoft.com/office/powerpoint/2010/main" val="2309149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AEC75A8-2542-46A3-A34A-300199ECD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663919" y="237653"/>
            <a:ext cx="10797766" cy="1569660"/>
          </a:xfrm>
          <a:prstGeom prst="rect">
            <a:avLst/>
          </a:prstGeom>
          <a:noFill/>
        </p:spPr>
        <p:txBody>
          <a:bodyPr wrap="square" rtlCol="0">
            <a:spAutoFit/>
          </a:bodyPr>
          <a:lstStyle/>
          <a:p>
            <a:pPr algn="ctr"/>
            <a:r>
              <a:rPr lang="en-US" sz="4800" dirty="0">
                <a:solidFill>
                  <a:schemeClr val="bg1"/>
                </a:solidFill>
                <a:latin typeface="Waltograph UI" panose="03080602000000000000" pitchFamily="66" charset="0"/>
                <a:ea typeface="Wednesday" pitchFamily="2" charset="0"/>
              </a:rPr>
              <a:t>Titus</a:t>
            </a:r>
          </a:p>
          <a:p>
            <a:pPr algn="ctr"/>
            <a:r>
              <a:rPr lang="en-US" sz="4800" dirty="0">
                <a:solidFill>
                  <a:schemeClr val="bg1"/>
                </a:solidFill>
                <a:latin typeface="Waltograph UI" panose="03080602000000000000" pitchFamily="66" charset="0"/>
                <a:ea typeface="Wednesday" pitchFamily="2" charset="0"/>
              </a:rPr>
              <a:t>An Epistle of Obedience</a:t>
            </a:r>
          </a:p>
        </p:txBody>
      </p:sp>
      <p:sp>
        <p:nvSpPr>
          <p:cNvPr id="79" name="TextBox 78"/>
          <p:cNvSpPr txBox="1"/>
          <p:nvPr/>
        </p:nvSpPr>
        <p:spPr>
          <a:xfrm>
            <a:off x="0" y="0"/>
            <a:ext cx="2286000" cy="369332"/>
          </a:xfrm>
          <a:prstGeom prst="rect">
            <a:avLst/>
          </a:prstGeom>
          <a:noFill/>
        </p:spPr>
        <p:txBody>
          <a:bodyPr wrap="square" rtlCol="0">
            <a:spAutoFit/>
          </a:bodyPr>
          <a:lstStyle/>
          <a:p>
            <a:r>
              <a:rPr lang="en-US" dirty="0">
                <a:solidFill>
                  <a:schemeClr val="bg1"/>
                </a:solidFill>
              </a:rPr>
              <a:t>Lesson 133</a:t>
            </a:r>
          </a:p>
        </p:txBody>
      </p:sp>
      <p:grpSp>
        <p:nvGrpSpPr>
          <p:cNvPr id="6" name="Group 5"/>
          <p:cNvGrpSpPr/>
          <p:nvPr/>
        </p:nvGrpSpPr>
        <p:grpSpPr>
          <a:xfrm>
            <a:off x="848008" y="2239401"/>
            <a:ext cx="3050721" cy="2895600"/>
            <a:chOff x="848008" y="2239401"/>
            <a:chExt cx="3050721" cy="2895600"/>
          </a:xfrm>
        </p:grpSpPr>
        <p:pic>
          <p:nvPicPr>
            <p:cNvPr id="1030" name="Picture 6" descr="Image result for israel desert"/>
            <p:cNvPicPr>
              <a:picLocks noChangeAspect="1" noChangeArrowheads="1"/>
            </p:cNvPicPr>
            <p:nvPr/>
          </p:nvPicPr>
          <p:blipFill rotWithShape="1">
            <a:blip r:embed="rId3">
              <a:extLst>
                <a:ext uri="{28A0092B-C50C-407E-A947-70E740481C1C}">
                  <a14:useLocalDpi xmlns:a14="http://schemas.microsoft.com/office/drawing/2010/main" val="0"/>
                </a:ext>
              </a:extLst>
            </a:blip>
            <a:srcRect l="27729" t="1548" r="10859" b="1"/>
            <a:stretch/>
          </p:blipFill>
          <p:spPr bwMode="auto">
            <a:xfrm>
              <a:off x="923453" y="2344846"/>
              <a:ext cx="2924270" cy="2644461"/>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oup 85"/>
            <p:cNvGrpSpPr/>
            <p:nvPr/>
          </p:nvGrpSpPr>
          <p:grpSpPr>
            <a:xfrm>
              <a:off x="848008" y="2239401"/>
              <a:ext cx="3050721" cy="2895600"/>
              <a:chOff x="304800" y="3429000"/>
              <a:chExt cx="3050721" cy="2895600"/>
            </a:xfrm>
          </p:grpSpPr>
          <p:grpSp>
            <p:nvGrpSpPr>
              <p:cNvPr id="87" name="Group 86"/>
              <p:cNvGrpSpPr/>
              <p:nvPr/>
            </p:nvGrpSpPr>
            <p:grpSpPr>
              <a:xfrm rot="2107423">
                <a:off x="1281104" y="3790950"/>
                <a:ext cx="376315" cy="879933"/>
                <a:chOff x="7696200" y="914400"/>
                <a:chExt cx="685800" cy="2438400"/>
              </a:xfrm>
            </p:grpSpPr>
            <p:sp>
              <p:nvSpPr>
                <p:cNvPr id="135" name="Moon 134"/>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oon 135"/>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oon 136"/>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Group 87"/>
              <p:cNvGrpSpPr/>
              <p:nvPr/>
            </p:nvGrpSpPr>
            <p:grpSpPr>
              <a:xfrm rot="19262140" flipH="1">
                <a:off x="1950772" y="3835879"/>
                <a:ext cx="376315" cy="801380"/>
                <a:chOff x="7696200" y="914400"/>
                <a:chExt cx="685800" cy="2438400"/>
              </a:xfrm>
            </p:grpSpPr>
            <p:sp>
              <p:nvSpPr>
                <p:cNvPr id="131" name="Moon 130"/>
                <p:cNvSpPr/>
                <p:nvPr/>
              </p:nvSpPr>
              <p:spPr>
                <a:xfrm>
                  <a:off x="76962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oon 131"/>
                <p:cNvSpPr/>
                <p:nvPr/>
              </p:nvSpPr>
              <p:spPr>
                <a:xfrm rot="20700267">
                  <a:off x="7848600" y="914400"/>
                  <a:ext cx="533400" cy="2438400"/>
                </a:xfrm>
                <a:prstGeom prst="moon">
                  <a:avLst>
                    <a:gd name="adj" fmla="val 8750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oon 132"/>
                <p:cNvSpPr/>
                <p:nvPr/>
              </p:nvSpPr>
              <p:spPr>
                <a:xfrm rot="19916241">
                  <a:off x="7848600" y="1066800"/>
                  <a:ext cx="457200" cy="1905000"/>
                </a:xfrm>
                <a:prstGeom prst="moon">
                  <a:avLst>
                    <a:gd name="adj" fmla="val 87500"/>
                  </a:avLst>
                </a:prstGeom>
                <a:solidFill>
                  <a:srgbClr val="E7CF6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7772400" y="1066800"/>
                  <a:ext cx="381000" cy="18288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rapezoid 88"/>
              <p:cNvSpPr/>
              <p:nvPr/>
            </p:nvSpPr>
            <p:spPr>
              <a:xfrm>
                <a:off x="1326235" y="4478277"/>
                <a:ext cx="983316" cy="1742909"/>
              </a:xfrm>
              <a:prstGeom prst="trapezoid">
                <a:avLst>
                  <a:gd name="adj" fmla="val 20902"/>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20431102">
                <a:off x="1854274" y="4700732"/>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rot="1195734">
                <a:off x="1208420" y="4677609"/>
                <a:ext cx="541243" cy="1050241"/>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1342034" y="4606667"/>
                <a:ext cx="925176" cy="1407690"/>
              </a:xfrm>
              <a:prstGeom prst="trapezoid">
                <a:avLst>
                  <a:gd name="adj" fmla="val 20902"/>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18695">
                <a:off x="1362172" y="4662553"/>
                <a:ext cx="417597" cy="1300386"/>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rapezoid 93"/>
              <p:cNvSpPr/>
              <p:nvPr/>
            </p:nvSpPr>
            <p:spPr>
              <a:xfrm rot="21332773">
                <a:off x="1833573" y="4664733"/>
                <a:ext cx="417597" cy="1301568"/>
              </a:xfrm>
              <a:prstGeom prst="trapezoid">
                <a:avLst>
                  <a:gd name="adj" fmla="val 20902"/>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1525932" y="4245837"/>
                <a:ext cx="526415" cy="72348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a:off x="1395750" y="3908738"/>
                <a:ext cx="809529" cy="89081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Cloud 96"/>
              <p:cNvSpPr/>
              <p:nvPr/>
            </p:nvSpPr>
            <p:spPr>
              <a:xfrm>
                <a:off x="1549947" y="4539734"/>
                <a:ext cx="462588" cy="371175"/>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lowchart: Delay 97"/>
              <p:cNvSpPr/>
              <p:nvPr/>
            </p:nvSpPr>
            <p:spPr>
              <a:xfrm rot="16200000">
                <a:off x="1636878" y="3657345"/>
                <a:ext cx="296939" cy="578236"/>
              </a:xfrm>
              <a:prstGeom prst="flowChartDelay">
                <a:avLst/>
              </a:prstGeom>
              <a:solidFill>
                <a:srgbClr val="D3BEA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a:off x="1699119" y="4608751"/>
                <a:ext cx="148961" cy="9713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a:off x="718457" y="5704114"/>
                <a:ext cx="2223407" cy="51707"/>
              </a:xfrm>
              <a:prstGeom prst="roundRect">
                <a:avLst/>
              </a:prstGeom>
              <a:solidFill>
                <a:srgbClr val="996633"/>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718457" y="5755821"/>
                <a:ext cx="2223407" cy="155121"/>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1"/>
              <p:cNvSpPr/>
              <p:nvPr/>
            </p:nvSpPr>
            <p:spPr>
              <a:xfrm>
                <a:off x="821871"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ounded Rectangle 102"/>
              <p:cNvSpPr/>
              <p:nvPr/>
            </p:nvSpPr>
            <p:spPr>
              <a:xfrm>
                <a:off x="1028700"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03"/>
              <p:cNvSpPr/>
              <p:nvPr/>
            </p:nvSpPr>
            <p:spPr>
              <a:xfrm>
                <a:off x="2579914" y="5910943"/>
                <a:ext cx="155121" cy="36195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04"/>
              <p:cNvSpPr/>
              <p:nvPr/>
            </p:nvSpPr>
            <p:spPr>
              <a:xfrm>
                <a:off x="2786743" y="5910943"/>
                <a:ext cx="103414" cy="294085"/>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1080407"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2269671" y="5548993"/>
                <a:ext cx="259845" cy="17926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7"/>
              <p:cNvGrpSpPr/>
              <p:nvPr/>
            </p:nvGrpSpPr>
            <p:grpSpPr>
              <a:xfrm>
                <a:off x="2028864" y="5256478"/>
                <a:ext cx="248519" cy="434702"/>
                <a:chOff x="2438400" y="402137"/>
                <a:chExt cx="2514600" cy="4398463"/>
              </a:xfrm>
            </p:grpSpPr>
            <p:sp>
              <p:nvSpPr>
                <p:cNvPr id="127" name="Snip Same Side Corner Rectangle 110"/>
                <p:cNvSpPr/>
                <p:nvPr/>
              </p:nvSpPr>
              <p:spPr>
                <a:xfrm>
                  <a:off x="2438400" y="2590800"/>
                  <a:ext cx="2514600" cy="2209800"/>
                </a:xfrm>
                <a:prstGeom prst="snip2SameRect">
                  <a:avLst>
                    <a:gd name="adj1" fmla="val 22772"/>
                    <a:gd name="adj2" fmla="val 0"/>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2607040" y="2286000"/>
                  <a:ext cx="2133600" cy="533400"/>
                </a:xfrm>
                <a:prstGeom prst="ellipse">
                  <a:avLst/>
                </a:prstGeom>
                <a:solidFill>
                  <a:srgbClr val="BA794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2744450" y="2333469"/>
                  <a:ext cx="1872521" cy="3947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691934">
                  <a:off x="3953023" y="402137"/>
                  <a:ext cx="368787" cy="2396126"/>
                </a:xfrm>
                <a:prstGeom prst="moon">
                  <a:avLst>
                    <a:gd name="adj" fmla="val 87500"/>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5" name="Wave 124"/>
              <p:cNvSpPr/>
              <p:nvPr/>
            </p:nvSpPr>
            <p:spPr>
              <a:xfrm>
                <a:off x="1338943" y="5600700"/>
                <a:ext cx="672193" cy="103414"/>
              </a:xfrm>
              <a:prstGeom prst="wave">
                <a:avLst>
                  <a:gd name="adj1" fmla="val 11429"/>
                  <a:gd name="adj2" fmla="val 0"/>
                </a:avLst>
              </a:prstGeom>
              <a:solidFill>
                <a:srgbClr val="F6E1A4"/>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ame 125"/>
              <p:cNvSpPr/>
              <p:nvPr/>
            </p:nvSpPr>
            <p:spPr>
              <a:xfrm>
                <a:off x="304800" y="3429000"/>
                <a:ext cx="3050721" cy="2895600"/>
              </a:xfrm>
              <a:prstGeom prst="frame">
                <a:avLst>
                  <a:gd name="adj1" fmla="val 7194"/>
                </a:avLst>
              </a:prstGeom>
              <a:solidFill>
                <a:srgbClr val="663300"/>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2" name="Group 5"/>
          <p:cNvGrpSpPr/>
          <p:nvPr/>
        </p:nvGrpSpPr>
        <p:grpSpPr>
          <a:xfrm>
            <a:off x="7808611" y="2209800"/>
            <a:ext cx="1828737" cy="4038600"/>
            <a:chOff x="5683704" y="762000"/>
            <a:chExt cx="2267635" cy="4495800"/>
          </a:xfrm>
        </p:grpSpPr>
        <p:grpSp>
          <p:nvGrpSpPr>
            <p:cNvPr id="53" name="Group 124"/>
            <p:cNvGrpSpPr/>
            <p:nvPr/>
          </p:nvGrpSpPr>
          <p:grpSpPr>
            <a:xfrm>
              <a:off x="5683704" y="762000"/>
              <a:ext cx="2267635" cy="4495800"/>
              <a:chOff x="7193220" y="2590801"/>
              <a:chExt cx="1536140" cy="2895598"/>
            </a:xfrm>
          </p:grpSpPr>
          <p:sp>
            <p:nvSpPr>
              <p:cNvPr id="112" name="Rounded Rectangle 47"/>
              <p:cNvSpPr/>
              <p:nvPr/>
            </p:nvSpPr>
            <p:spPr>
              <a:xfrm rot="20345433" flipH="1">
                <a:off x="8167040" y="2776567"/>
                <a:ext cx="460427" cy="932782"/>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ounded Rectangle 48"/>
              <p:cNvSpPr/>
              <p:nvPr/>
            </p:nvSpPr>
            <p:spPr>
              <a:xfrm rot="1254567">
                <a:off x="7377738" y="2776566"/>
                <a:ext cx="460427" cy="932782"/>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Oval 114"/>
              <p:cNvSpPr/>
              <p:nvPr/>
            </p:nvSpPr>
            <p:spPr>
              <a:xfrm rot="6128217">
                <a:off x="8063330" y="5171484"/>
                <a:ext cx="264049" cy="365782"/>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rot="4472555">
                <a:off x="7721505" y="5161706"/>
                <a:ext cx="241894" cy="38445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901859">
                <a:off x="7293716" y="4162711"/>
                <a:ext cx="221384" cy="4223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rot="20226769">
                <a:off x="8492317" y="4168883"/>
                <a:ext cx="237043" cy="3391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rapezoid 118"/>
              <p:cNvSpPr/>
              <p:nvPr/>
            </p:nvSpPr>
            <p:spPr>
              <a:xfrm>
                <a:off x="7439378" y="3571711"/>
                <a:ext cx="1177462" cy="1750807"/>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rapezoid 138"/>
              <p:cNvSpPr/>
              <p:nvPr/>
            </p:nvSpPr>
            <p:spPr>
              <a:xfrm rot="1442139">
                <a:off x="7392995" y="3484795"/>
                <a:ext cx="430281" cy="91734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rapezoid 142"/>
              <p:cNvSpPr/>
              <p:nvPr/>
            </p:nvSpPr>
            <p:spPr>
              <a:xfrm rot="20249249">
                <a:off x="8232629" y="3478380"/>
                <a:ext cx="391110" cy="91734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ounded Rectangle 56"/>
              <p:cNvSpPr/>
              <p:nvPr/>
            </p:nvSpPr>
            <p:spPr>
              <a:xfrm rot="5400000">
                <a:off x="7818423" y="2264054"/>
                <a:ext cx="333136" cy="986629"/>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a:off x="7557452" y="2790682"/>
                <a:ext cx="860453" cy="9792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58"/>
              <p:cNvSpPr/>
              <p:nvPr/>
            </p:nvSpPr>
            <p:spPr>
              <a:xfrm>
                <a:off x="7491676" y="2790682"/>
                <a:ext cx="996313" cy="170311"/>
              </a:xfrm>
              <a:prstGeom prst="roundRect">
                <a:avLst>
                  <a:gd name="adj" fmla="val 50000"/>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p:cNvSpPr/>
              <p:nvPr/>
            </p:nvSpPr>
            <p:spPr>
              <a:xfrm>
                <a:off x="7620000" y="4267200"/>
                <a:ext cx="838200" cy="152400"/>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141"/>
            <p:cNvGrpSpPr/>
            <p:nvPr/>
          </p:nvGrpSpPr>
          <p:grpSpPr>
            <a:xfrm>
              <a:off x="6096000" y="4267200"/>
              <a:ext cx="1600200" cy="381000"/>
              <a:chOff x="4800600" y="1267918"/>
              <a:chExt cx="5502838" cy="1399082"/>
            </a:xfrm>
          </p:grpSpPr>
          <p:grpSp>
            <p:nvGrpSpPr>
              <p:cNvPr id="75" name="Group 250"/>
              <p:cNvGrpSpPr/>
              <p:nvPr/>
            </p:nvGrpSpPr>
            <p:grpSpPr>
              <a:xfrm>
                <a:off x="4800600" y="1295400"/>
                <a:ext cx="2362200" cy="1371600"/>
                <a:chOff x="4800600" y="1295400"/>
                <a:chExt cx="2362200" cy="1371600"/>
              </a:xfrm>
            </p:grpSpPr>
            <p:sp>
              <p:nvSpPr>
                <p:cNvPr id="105" name="Trapezoid 104"/>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rapezoid 105"/>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4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Equal 4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1" name="Oval 110"/>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251"/>
              <p:cNvGrpSpPr/>
              <p:nvPr/>
            </p:nvGrpSpPr>
            <p:grpSpPr>
              <a:xfrm>
                <a:off x="6877987" y="1267918"/>
                <a:ext cx="2362200" cy="1371600"/>
                <a:chOff x="4800600" y="1295400"/>
                <a:chExt cx="2362200" cy="1371600"/>
              </a:xfrm>
            </p:grpSpPr>
            <p:sp>
              <p:nvSpPr>
                <p:cNvPr id="83" name="Trapezoid 82"/>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Quad Arrow 3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Equal 3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4" name="Oval 103"/>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258"/>
              <p:cNvGrpSpPr/>
              <p:nvPr/>
            </p:nvGrpSpPr>
            <p:grpSpPr>
              <a:xfrm>
                <a:off x="8979108" y="1270416"/>
                <a:ext cx="1324330" cy="1295400"/>
                <a:chOff x="4800600" y="1295400"/>
                <a:chExt cx="1324330" cy="1295400"/>
              </a:xfrm>
            </p:grpSpPr>
            <p:sp>
              <p:nvSpPr>
                <p:cNvPr id="78" name="Trapezoid 77"/>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Equal 3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Oval 81"/>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161"/>
            <p:cNvGrpSpPr/>
            <p:nvPr/>
          </p:nvGrpSpPr>
          <p:grpSpPr>
            <a:xfrm>
              <a:off x="6096000" y="1143000"/>
              <a:ext cx="1371600" cy="152400"/>
              <a:chOff x="4800600" y="1267918"/>
              <a:chExt cx="5502838" cy="1399082"/>
            </a:xfrm>
          </p:grpSpPr>
          <p:grpSp>
            <p:nvGrpSpPr>
              <p:cNvPr id="56" name="Group 250"/>
              <p:cNvGrpSpPr/>
              <p:nvPr/>
            </p:nvGrpSpPr>
            <p:grpSpPr>
              <a:xfrm>
                <a:off x="4800600" y="1295400"/>
                <a:ext cx="2362200" cy="1371600"/>
                <a:chOff x="4800600" y="1295400"/>
                <a:chExt cx="2362200" cy="1371600"/>
              </a:xfrm>
            </p:grpSpPr>
            <p:sp>
              <p:nvSpPr>
                <p:cNvPr id="69" name="Trapezoid 68"/>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Quad Arrow 24"/>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Equal 2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4" name="Oval 73"/>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251"/>
              <p:cNvGrpSpPr/>
              <p:nvPr/>
            </p:nvGrpSpPr>
            <p:grpSpPr>
              <a:xfrm>
                <a:off x="6877987" y="1267918"/>
                <a:ext cx="2362200" cy="1371600"/>
                <a:chOff x="4800600" y="1295400"/>
                <a:chExt cx="2362200" cy="1371600"/>
              </a:xfrm>
            </p:grpSpPr>
            <p:sp>
              <p:nvSpPr>
                <p:cNvPr id="63" name="Trapezoid 62"/>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Quad Arrow 1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Equal 2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Oval 67"/>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258"/>
              <p:cNvGrpSpPr/>
              <p:nvPr/>
            </p:nvGrpSpPr>
            <p:grpSpPr>
              <a:xfrm>
                <a:off x="8979108" y="1270416"/>
                <a:ext cx="1324330" cy="1295400"/>
                <a:chOff x="4800600" y="1295400"/>
                <a:chExt cx="1324330" cy="1295400"/>
              </a:xfrm>
            </p:grpSpPr>
            <p:sp>
              <p:nvSpPr>
                <p:cNvPr id="59" name="Trapezoid 58"/>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59"/>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Equal 1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Oval 61"/>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3065082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41214" y="0"/>
            <a:ext cx="8305800" cy="1015663"/>
          </a:xfrm>
          <a:prstGeom prst="rect">
            <a:avLst/>
          </a:prstGeom>
          <a:noFill/>
        </p:spPr>
        <p:txBody>
          <a:bodyPr wrap="square" rtlCol="0">
            <a:spAutoFit/>
          </a:bodyPr>
          <a:lstStyle/>
          <a:p>
            <a:pPr algn="ctr"/>
            <a:r>
              <a:rPr lang="en-US" sz="6000" dirty="0">
                <a:solidFill>
                  <a:schemeClr val="bg1"/>
                </a:solidFill>
                <a:latin typeface="Waltograph UI" panose="03080602000000000000" pitchFamily="66" charset="0"/>
              </a:rPr>
              <a:t>Fables</a:t>
            </a:r>
          </a:p>
        </p:txBody>
      </p:sp>
      <p:sp>
        <p:nvSpPr>
          <p:cNvPr id="6" name="TextBox 5"/>
          <p:cNvSpPr txBox="1"/>
          <p:nvPr/>
        </p:nvSpPr>
        <p:spPr>
          <a:xfrm>
            <a:off x="309978" y="936656"/>
            <a:ext cx="6433721" cy="830997"/>
          </a:xfrm>
          <a:prstGeom prst="rect">
            <a:avLst/>
          </a:prstGeom>
          <a:noFill/>
        </p:spPr>
        <p:txBody>
          <a:bodyPr wrap="square" rtlCol="0">
            <a:spAutoFit/>
          </a:bodyPr>
          <a:lstStyle/>
          <a:p>
            <a:r>
              <a:rPr lang="en-US" sz="2400" i="1" dirty="0">
                <a:solidFill>
                  <a:srgbClr val="FFFF00"/>
                </a:solidFill>
              </a:rPr>
              <a:t>“Not giving heed to Jewish fables, and commandments of men, that turn from the truth.”</a:t>
            </a:r>
          </a:p>
        </p:txBody>
      </p:sp>
      <p:sp>
        <p:nvSpPr>
          <p:cNvPr id="7" name="TextBox 6"/>
          <p:cNvSpPr txBox="1"/>
          <p:nvPr/>
        </p:nvSpPr>
        <p:spPr>
          <a:xfrm>
            <a:off x="111659" y="6488668"/>
            <a:ext cx="5105400" cy="369332"/>
          </a:xfrm>
          <a:prstGeom prst="rect">
            <a:avLst/>
          </a:prstGeom>
          <a:noFill/>
        </p:spPr>
        <p:txBody>
          <a:bodyPr wrap="square" rtlCol="0">
            <a:spAutoFit/>
          </a:bodyPr>
          <a:lstStyle/>
          <a:p>
            <a:r>
              <a:rPr lang="en-US" dirty="0">
                <a:solidFill>
                  <a:schemeClr val="bg1"/>
                </a:solidFill>
              </a:rPr>
              <a:t>Titus 1:14</a:t>
            </a:r>
          </a:p>
        </p:txBody>
      </p:sp>
      <p:sp>
        <p:nvSpPr>
          <p:cNvPr id="8" name="TextBox 7"/>
          <p:cNvSpPr txBox="1"/>
          <p:nvPr/>
        </p:nvSpPr>
        <p:spPr>
          <a:xfrm>
            <a:off x="1511929" y="4149506"/>
            <a:ext cx="9400515" cy="2308324"/>
          </a:xfrm>
          <a:prstGeom prst="rect">
            <a:avLst/>
          </a:prstGeom>
          <a:noFill/>
        </p:spPr>
        <p:txBody>
          <a:bodyPr wrap="square" rtlCol="0">
            <a:spAutoFit/>
          </a:bodyPr>
          <a:lstStyle/>
          <a:p>
            <a:r>
              <a:rPr lang="en-US" sz="2400" dirty="0">
                <a:solidFill>
                  <a:schemeClr val="bg1"/>
                </a:solidFill>
              </a:rPr>
              <a:t>The Jewish kept genealogical records, but Herod destroyed the public register…He being an </a:t>
            </a:r>
            <a:r>
              <a:rPr lang="en-US" sz="2400" dirty="0" err="1">
                <a:solidFill>
                  <a:schemeClr val="bg1"/>
                </a:solidFill>
              </a:rPr>
              <a:t>Idumean</a:t>
            </a:r>
            <a:r>
              <a:rPr lang="en-US" sz="2400" dirty="0">
                <a:solidFill>
                  <a:schemeClr val="bg1"/>
                </a:solidFill>
              </a:rPr>
              <a:t>, was jealous of the noble origin of the Jews:</a:t>
            </a:r>
          </a:p>
          <a:p>
            <a:endParaRPr lang="en-US" sz="2400" dirty="0">
              <a:solidFill>
                <a:schemeClr val="bg1"/>
              </a:solidFill>
            </a:endParaRPr>
          </a:p>
          <a:p>
            <a:r>
              <a:rPr lang="en-US" sz="2400" dirty="0">
                <a:solidFill>
                  <a:schemeClr val="bg1"/>
                </a:solidFill>
              </a:rPr>
              <a:t>The Jews then had to refer to their genealogies from memory, or from imperfect tables which had been preserved in private hands. </a:t>
            </a:r>
          </a:p>
        </p:txBody>
      </p:sp>
      <p:pic>
        <p:nvPicPr>
          <p:cNvPr id="14338" name="Picture 2" descr="Image result for jewish fables"/>
          <p:cNvPicPr>
            <a:picLocks noChangeAspect="1" noChangeArrowheads="1"/>
          </p:cNvPicPr>
          <p:nvPr/>
        </p:nvPicPr>
        <p:blipFill rotWithShape="1">
          <a:blip r:embed="rId2">
            <a:extLst>
              <a:ext uri="{28A0092B-C50C-407E-A947-70E740481C1C}">
                <a14:useLocalDpi xmlns:a14="http://schemas.microsoft.com/office/drawing/2010/main" val="0"/>
              </a:ext>
            </a:extLst>
          </a:blip>
          <a:srcRect l="1799" t="70303"/>
          <a:stretch/>
        </p:blipFill>
        <p:spPr bwMode="auto">
          <a:xfrm>
            <a:off x="280554" y="2015837"/>
            <a:ext cx="5601277" cy="203661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C00C569-9D55-4BE4-809E-0FC70F3432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3699" y="1015663"/>
            <a:ext cx="4919472" cy="2523744"/>
          </a:xfrm>
          <a:prstGeom prst="rect">
            <a:avLst/>
          </a:prstGeom>
        </p:spPr>
      </p:pic>
    </p:spTree>
    <p:extLst>
      <p:ext uri="{BB962C8B-B14F-4D97-AF65-F5344CB8AC3E}">
        <p14:creationId xmlns:p14="http://schemas.microsoft.com/office/powerpoint/2010/main" val="213426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6"/>
                                        </p:tgtEl>
                                      </p:cBhvr>
                                    </p:animEffect>
                                    <p:set>
                                      <p:cBhvr>
                                        <p:cTn id="9" dur="1" fill="hold">
                                          <p:stCondLst>
                                            <p:cond delay="499"/>
                                          </p:stCondLst>
                                        </p:cTn>
                                        <p:tgtEl>
                                          <p:spTgt spid="6"/>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14338"/>
                                        </p:tgtEl>
                                      </p:cBhvr>
                                    </p:animEffect>
                                    <p:set>
                                      <p:cBhvr>
                                        <p:cTn id="12" dur="1" fill="hold">
                                          <p:stCondLst>
                                            <p:cond delay="499"/>
                                          </p:stCondLst>
                                        </p:cTn>
                                        <p:tgtEl>
                                          <p:spTgt spid="14338"/>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77428" y="0"/>
            <a:ext cx="8305800" cy="1015663"/>
          </a:xfrm>
          <a:prstGeom prst="rect">
            <a:avLst/>
          </a:prstGeom>
          <a:noFill/>
        </p:spPr>
        <p:txBody>
          <a:bodyPr wrap="square" rtlCol="0">
            <a:spAutoFit/>
          </a:bodyPr>
          <a:lstStyle/>
          <a:p>
            <a:pPr algn="ctr"/>
            <a:r>
              <a:rPr lang="en-US" sz="6000" dirty="0">
                <a:solidFill>
                  <a:schemeClr val="bg1"/>
                </a:solidFill>
                <a:latin typeface="Waltograph UI" panose="03080602000000000000" pitchFamily="66" charset="0"/>
              </a:rPr>
              <a:t>Pure in Heart</a:t>
            </a:r>
          </a:p>
        </p:txBody>
      </p:sp>
      <p:sp>
        <p:nvSpPr>
          <p:cNvPr id="7" name="TextBox 6"/>
          <p:cNvSpPr txBox="1"/>
          <p:nvPr/>
        </p:nvSpPr>
        <p:spPr>
          <a:xfrm>
            <a:off x="0" y="6488668"/>
            <a:ext cx="5105400" cy="369332"/>
          </a:xfrm>
          <a:prstGeom prst="rect">
            <a:avLst/>
          </a:prstGeom>
          <a:noFill/>
        </p:spPr>
        <p:txBody>
          <a:bodyPr wrap="square" rtlCol="0">
            <a:spAutoFit/>
          </a:bodyPr>
          <a:lstStyle/>
          <a:p>
            <a:r>
              <a:rPr lang="en-US" dirty="0">
                <a:solidFill>
                  <a:schemeClr val="bg1"/>
                </a:solidFill>
              </a:rPr>
              <a:t>Titus 1:15</a:t>
            </a:r>
          </a:p>
        </p:txBody>
      </p:sp>
      <p:sp>
        <p:nvSpPr>
          <p:cNvPr id="6" name="TextBox 5"/>
          <p:cNvSpPr txBox="1"/>
          <p:nvPr/>
        </p:nvSpPr>
        <p:spPr>
          <a:xfrm>
            <a:off x="153909" y="1295400"/>
            <a:ext cx="5408691" cy="1569660"/>
          </a:xfrm>
          <a:prstGeom prst="rect">
            <a:avLst/>
          </a:prstGeom>
          <a:noFill/>
        </p:spPr>
        <p:txBody>
          <a:bodyPr wrap="square" rtlCol="0">
            <a:spAutoFit/>
          </a:bodyPr>
          <a:lstStyle/>
          <a:p>
            <a:r>
              <a:rPr lang="en-US" sz="2400" i="1" dirty="0">
                <a:solidFill>
                  <a:srgbClr val="FFFF00"/>
                </a:solidFill>
              </a:rPr>
              <a:t>“Unto the pure all things are pure; but unto them that are defiled and unbelieving is nothing pure; but even their mind and conscience is defiled.”</a:t>
            </a:r>
          </a:p>
        </p:txBody>
      </p:sp>
      <p:grpSp>
        <p:nvGrpSpPr>
          <p:cNvPr id="9" name="Group 8"/>
          <p:cNvGrpSpPr/>
          <p:nvPr/>
        </p:nvGrpSpPr>
        <p:grpSpPr>
          <a:xfrm>
            <a:off x="3385996" y="3871866"/>
            <a:ext cx="7617737" cy="2581437"/>
            <a:chOff x="3385996" y="3871866"/>
            <a:chExt cx="7617737" cy="2581437"/>
          </a:xfrm>
        </p:grpSpPr>
        <p:sp>
          <p:nvSpPr>
            <p:cNvPr id="8" name="TextBox 7"/>
            <p:cNvSpPr txBox="1"/>
            <p:nvPr/>
          </p:nvSpPr>
          <p:spPr>
            <a:xfrm>
              <a:off x="4906978" y="4144979"/>
              <a:ext cx="6096755" cy="2308324"/>
            </a:xfrm>
            <a:prstGeom prst="rect">
              <a:avLst/>
            </a:prstGeom>
            <a:noFill/>
          </p:spPr>
          <p:txBody>
            <a:bodyPr wrap="square" rtlCol="0">
              <a:spAutoFit/>
            </a:bodyPr>
            <a:lstStyle/>
            <a:p>
              <a:r>
                <a:rPr lang="en-US" sz="2400" i="1" dirty="0">
                  <a:solidFill>
                    <a:srgbClr val="FFFF00"/>
                  </a:solidFill>
                </a:rPr>
                <a:t>Purity of body and mind. “The pure in heart are those who are free from moral defilement or guilt; who have bridled their passions, put off the natural man and become saints through the atonement…”</a:t>
              </a:r>
            </a:p>
            <a:p>
              <a:r>
                <a:rPr lang="en-US" sz="2400" i="1" dirty="0">
                  <a:solidFill>
                    <a:srgbClr val="FFFF00"/>
                  </a:solidFill>
                </a:rPr>
                <a:t>—Mosiah 3:19</a:t>
              </a:r>
            </a:p>
          </p:txBody>
        </p:sp>
        <p:grpSp>
          <p:nvGrpSpPr>
            <p:cNvPr id="10" name="Group 9"/>
            <p:cNvGrpSpPr/>
            <p:nvPr/>
          </p:nvGrpSpPr>
          <p:grpSpPr>
            <a:xfrm>
              <a:off x="3385996" y="3871866"/>
              <a:ext cx="1293550" cy="2556095"/>
              <a:chOff x="4795899" y="198408"/>
              <a:chExt cx="2932227" cy="5851754"/>
            </a:xfrm>
          </p:grpSpPr>
          <p:sp>
            <p:nvSpPr>
              <p:cNvPr id="11" name="Oval 10"/>
              <p:cNvSpPr/>
              <p:nvPr/>
            </p:nvSpPr>
            <p:spPr>
              <a:xfrm rot="4296815">
                <a:off x="5589175" y="5402462"/>
                <a:ext cx="533400" cy="762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7303185" flipH="1">
                <a:off x="6351175" y="5402461"/>
                <a:ext cx="533400" cy="76200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477363">
                <a:off x="7194726" y="3265819"/>
                <a:ext cx="5334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13"/>
              <p:cNvSpPr/>
              <p:nvPr/>
            </p:nvSpPr>
            <p:spPr>
              <a:xfrm rot="8835867" flipH="1">
                <a:off x="6588884" y="2079723"/>
                <a:ext cx="775212" cy="1735223"/>
              </a:xfrm>
              <a:prstGeom prst="flowChartManualOperatio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a:off x="5257800" y="2198081"/>
                <a:ext cx="1981199" cy="3434968"/>
              </a:xfrm>
              <a:prstGeom prst="trapezoid">
                <a:avLst>
                  <a:gd name="adj" fmla="val 40402"/>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rot="1680779">
                <a:off x="4795899" y="3204824"/>
                <a:ext cx="533400"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16"/>
              <p:cNvSpPr/>
              <p:nvPr/>
            </p:nvSpPr>
            <p:spPr>
              <a:xfrm rot="21030811">
                <a:off x="6643325" y="1242903"/>
                <a:ext cx="381000" cy="1125258"/>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loud 17"/>
              <p:cNvSpPr/>
              <p:nvPr/>
            </p:nvSpPr>
            <p:spPr>
              <a:xfrm>
                <a:off x="5486400" y="1143000"/>
                <a:ext cx="381000" cy="1295400"/>
              </a:xfrm>
              <a:prstGeom prst="cloud">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nual Operation 18"/>
              <p:cNvSpPr/>
              <p:nvPr/>
            </p:nvSpPr>
            <p:spPr>
              <a:xfrm rot="12764133">
                <a:off x="5138389" y="2058006"/>
                <a:ext cx="914400" cy="1799694"/>
              </a:xfrm>
              <a:prstGeom prst="flowChartManualOperatio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rot="397969">
                <a:off x="5116254" y="2122194"/>
                <a:ext cx="1290043" cy="2901508"/>
              </a:xfrm>
              <a:prstGeom prst="trapezoid">
                <a:avLst>
                  <a:gd name="adj" fmla="val 45372"/>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1153879">
                <a:off x="6049625" y="2127632"/>
                <a:ext cx="1273805" cy="2899065"/>
              </a:xfrm>
              <a:prstGeom prst="trapezoid">
                <a:avLst>
                  <a:gd name="adj" fmla="val 44423"/>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a:t>
                </a:r>
              </a:p>
            </p:txBody>
          </p:sp>
          <p:sp>
            <p:nvSpPr>
              <p:cNvPr id="22" name="Isosceles Triangle 21"/>
              <p:cNvSpPr/>
              <p:nvPr/>
            </p:nvSpPr>
            <p:spPr>
              <a:xfrm rot="10800000">
                <a:off x="6019800" y="2286000"/>
                <a:ext cx="381000" cy="3048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88"/>
              <p:cNvGrpSpPr/>
              <p:nvPr/>
            </p:nvGrpSpPr>
            <p:grpSpPr>
              <a:xfrm>
                <a:off x="5334000" y="5257800"/>
                <a:ext cx="1817298" cy="314739"/>
                <a:chOff x="5334000" y="5257800"/>
                <a:chExt cx="1752600" cy="381000"/>
              </a:xfrm>
            </p:grpSpPr>
            <p:sp>
              <p:nvSpPr>
                <p:cNvPr id="38" name="Quad Arrow Callout 63"/>
                <p:cNvSpPr/>
                <p:nvPr/>
              </p:nvSpPr>
              <p:spPr>
                <a:xfrm>
                  <a:off x="5334000" y="5257800"/>
                  <a:ext cx="457200" cy="381000"/>
                </a:xfrm>
                <a:prstGeom prst="quadArrowCallout">
                  <a:avLst>
                    <a:gd name="adj1" fmla="val 18515"/>
                    <a:gd name="adj2" fmla="val 50000"/>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Quad Arrow Callout 64"/>
                <p:cNvSpPr/>
                <p:nvPr/>
              </p:nvSpPr>
              <p:spPr>
                <a:xfrm>
                  <a:off x="5791200" y="5257800"/>
                  <a:ext cx="457200" cy="381000"/>
                </a:xfrm>
                <a:prstGeom prst="quadArrowCallout">
                  <a:avLst>
                    <a:gd name="adj1" fmla="val 18515"/>
                    <a:gd name="adj2" fmla="val 50000"/>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Quad Arrow Callout 65"/>
                <p:cNvSpPr/>
                <p:nvPr/>
              </p:nvSpPr>
              <p:spPr>
                <a:xfrm>
                  <a:off x="6248400" y="5257800"/>
                  <a:ext cx="457200" cy="381000"/>
                </a:xfrm>
                <a:prstGeom prst="quadArrowCallout">
                  <a:avLst>
                    <a:gd name="adj1" fmla="val 18515"/>
                    <a:gd name="adj2" fmla="val 50000"/>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Quad Arrow Callout 66"/>
                <p:cNvSpPr/>
                <p:nvPr/>
              </p:nvSpPr>
              <p:spPr>
                <a:xfrm>
                  <a:off x="6629400" y="5257800"/>
                  <a:ext cx="457200" cy="381000"/>
                </a:xfrm>
                <a:prstGeom prst="quadArrowCallout">
                  <a:avLst>
                    <a:gd name="adj1" fmla="val 18515"/>
                    <a:gd name="adj2" fmla="val 50000"/>
                    <a:gd name="adj3" fmla="val 18515"/>
                    <a:gd name="adj4" fmla="val 48123"/>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Oval 23"/>
              <p:cNvSpPr/>
              <p:nvPr/>
            </p:nvSpPr>
            <p:spPr>
              <a:xfrm>
                <a:off x="5638800" y="609600"/>
                <a:ext cx="1219200" cy="1752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Stored Data 24"/>
              <p:cNvSpPr/>
              <p:nvPr/>
            </p:nvSpPr>
            <p:spPr>
              <a:xfrm rot="5400000">
                <a:off x="5905500" y="342900"/>
                <a:ext cx="685800" cy="1371600"/>
              </a:xfrm>
              <a:prstGeom prst="flowChartOnlineStorag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5627298" y="198408"/>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5855898" y="198408"/>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6160698" y="198408"/>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6465498" y="198408"/>
                <a:ext cx="381000" cy="5334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Right Arrow 55"/>
              <p:cNvSpPr/>
              <p:nvPr/>
            </p:nvSpPr>
            <p:spPr>
              <a:xfrm rot="11510161">
                <a:off x="5113257" y="3970256"/>
                <a:ext cx="914400" cy="914400"/>
              </a:xfrm>
              <a:prstGeom prst="leftRightArrow">
                <a:avLst>
                  <a:gd name="adj1" fmla="val 31242"/>
                  <a:gd name="adj2" fmla="val 315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Right Arrow 56"/>
              <p:cNvSpPr/>
              <p:nvPr/>
            </p:nvSpPr>
            <p:spPr>
              <a:xfrm rot="10222339">
                <a:off x="6318424" y="4032425"/>
                <a:ext cx="914400" cy="914400"/>
              </a:xfrm>
              <a:prstGeom prst="leftRightArrow">
                <a:avLst>
                  <a:gd name="adj1" fmla="val 31242"/>
                  <a:gd name="adj2" fmla="val 31538"/>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nut 57"/>
              <p:cNvSpPr/>
              <p:nvPr/>
            </p:nvSpPr>
            <p:spPr>
              <a:xfrm rot="19961453">
                <a:off x="6040192" y="2567888"/>
                <a:ext cx="375708" cy="357627"/>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3" name="Group 119"/>
              <p:cNvGrpSpPr/>
              <p:nvPr/>
            </p:nvGrpSpPr>
            <p:grpSpPr>
              <a:xfrm>
                <a:off x="5638800" y="838201"/>
                <a:ext cx="1253706" cy="248728"/>
                <a:chOff x="5334000" y="5257800"/>
                <a:chExt cx="1752600" cy="381000"/>
              </a:xfrm>
            </p:grpSpPr>
            <p:sp>
              <p:nvSpPr>
                <p:cNvPr id="34" name="Quad Arrow Callout 59"/>
                <p:cNvSpPr/>
                <p:nvPr/>
              </p:nvSpPr>
              <p:spPr>
                <a:xfrm>
                  <a:off x="53340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Callout 60"/>
                <p:cNvSpPr/>
                <p:nvPr/>
              </p:nvSpPr>
              <p:spPr>
                <a:xfrm>
                  <a:off x="57912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Callout 61"/>
                <p:cNvSpPr/>
                <p:nvPr/>
              </p:nvSpPr>
              <p:spPr>
                <a:xfrm>
                  <a:off x="62484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Callout 62"/>
                <p:cNvSpPr/>
                <p:nvPr/>
              </p:nvSpPr>
              <p:spPr>
                <a:xfrm>
                  <a:off x="6629400" y="5257800"/>
                  <a:ext cx="457200" cy="381000"/>
                </a:xfrm>
                <a:prstGeom prst="quadArrowCallout">
                  <a:avLst>
                    <a:gd name="adj1" fmla="val 18515"/>
                    <a:gd name="adj2" fmla="val 50000"/>
                    <a:gd name="adj3" fmla="val 18515"/>
                    <a:gd name="adj4" fmla="val 48123"/>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pic>
        <p:nvPicPr>
          <p:cNvPr id="3" name="Picture 2">
            <a:extLst>
              <a:ext uri="{FF2B5EF4-FFF2-40B4-BE49-F238E27FC236}">
                <a16:creationId xmlns:a16="http://schemas.microsoft.com/office/drawing/2014/main" id="{F6C7AEDF-6899-4788-AFB8-D872670F1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5624" y="1028153"/>
            <a:ext cx="3611065" cy="2843713"/>
          </a:xfrm>
          <a:prstGeom prst="rect">
            <a:avLst/>
          </a:prstGeom>
        </p:spPr>
      </p:pic>
    </p:spTree>
    <p:extLst>
      <p:ext uri="{BB962C8B-B14F-4D97-AF65-F5344CB8AC3E}">
        <p14:creationId xmlns:p14="http://schemas.microsoft.com/office/powerpoint/2010/main" val="292272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4297" y="142757"/>
            <a:ext cx="11823405" cy="769441"/>
          </a:xfrm>
          <a:prstGeom prst="rect">
            <a:avLst/>
          </a:prstGeom>
          <a:noFill/>
        </p:spPr>
        <p:txBody>
          <a:bodyPr wrap="square" rtlCol="0">
            <a:spAutoFit/>
          </a:bodyPr>
          <a:lstStyle/>
          <a:p>
            <a:pPr algn="ctr"/>
            <a:r>
              <a:rPr lang="en-US" sz="4400" dirty="0">
                <a:solidFill>
                  <a:schemeClr val="bg1"/>
                </a:solidFill>
                <a:latin typeface="Waltograph UI" panose="03080602000000000000" pitchFamily="66" charset="0"/>
              </a:rPr>
              <a:t>Perceiver VS Perceived</a:t>
            </a:r>
          </a:p>
        </p:txBody>
      </p:sp>
      <p:sp>
        <p:nvSpPr>
          <p:cNvPr id="7" name="TextBox 6"/>
          <p:cNvSpPr txBox="1"/>
          <p:nvPr/>
        </p:nvSpPr>
        <p:spPr>
          <a:xfrm>
            <a:off x="0" y="6488668"/>
            <a:ext cx="5105400" cy="369332"/>
          </a:xfrm>
          <a:prstGeom prst="rect">
            <a:avLst/>
          </a:prstGeom>
          <a:noFill/>
        </p:spPr>
        <p:txBody>
          <a:bodyPr wrap="square" rtlCol="0">
            <a:spAutoFit/>
          </a:bodyPr>
          <a:lstStyle/>
          <a:p>
            <a:r>
              <a:rPr lang="en-US" dirty="0">
                <a:solidFill>
                  <a:schemeClr val="bg1"/>
                </a:solidFill>
              </a:rPr>
              <a:t>Titus 1:15</a:t>
            </a:r>
          </a:p>
        </p:txBody>
      </p:sp>
      <p:sp>
        <p:nvSpPr>
          <p:cNvPr id="2" name="Rectangle 1"/>
          <p:cNvSpPr/>
          <p:nvPr/>
        </p:nvSpPr>
        <p:spPr>
          <a:xfrm>
            <a:off x="685045" y="2298928"/>
            <a:ext cx="5235921" cy="3785652"/>
          </a:xfrm>
          <a:prstGeom prst="rect">
            <a:avLst/>
          </a:prstGeom>
        </p:spPr>
        <p:txBody>
          <a:bodyPr wrap="square">
            <a:spAutoFit/>
          </a:bodyPr>
          <a:lstStyle/>
          <a:p>
            <a:r>
              <a:rPr lang="en-US" sz="2400" dirty="0">
                <a:solidFill>
                  <a:schemeClr val="bg1"/>
                </a:solidFill>
                <a:latin typeface="Calibri" panose="020F0502020204030204" pitchFamily="34" charset="0"/>
              </a:rPr>
              <a:t>"The person who is bothered by evil thoughts may see others as being evil...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Some people... look so hard for faults and evil that they can see them in almost everything.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As with projection, the faults lie in the eye of the judge more than in the person being judged. (4)</a:t>
            </a:r>
            <a:endParaRPr lang="en-US" sz="2400" dirty="0">
              <a:solidFill>
                <a:schemeClr val="bg1"/>
              </a:solidFill>
            </a:endParaRPr>
          </a:p>
        </p:txBody>
      </p:sp>
      <p:sp>
        <p:nvSpPr>
          <p:cNvPr id="3" name="Rectangle 2"/>
          <p:cNvSpPr/>
          <p:nvPr/>
        </p:nvSpPr>
        <p:spPr>
          <a:xfrm>
            <a:off x="2842788" y="912198"/>
            <a:ext cx="7152238" cy="646331"/>
          </a:xfrm>
          <a:prstGeom prst="rect">
            <a:avLst/>
          </a:prstGeom>
        </p:spPr>
        <p:txBody>
          <a:bodyPr wrap="square">
            <a:spAutoFit/>
          </a:bodyPr>
          <a:lstStyle/>
          <a:p>
            <a:r>
              <a:rPr lang="en-US" dirty="0">
                <a:solidFill>
                  <a:schemeClr val="bg1"/>
                </a:solidFill>
                <a:latin typeface="Calibri" panose="020F0502020204030204" pitchFamily="34" charset="0"/>
              </a:rPr>
              <a:t>The apostle Paul recognized that faults may lie in the mind of the perceiver as much as in the person being perceived. </a:t>
            </a:r>
            <a:endParaRPr lang="en-US" dirty="0"/>
          </a:p>
        </p:txBody>
      </p:sp>
      <p:pic>
        <p:nvPicPr>
          <p:cNvPr id="5124" name="Picture 4" descr="Image result for snow white evil queen in mirr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356" y="2408222"/>
            <a:ext cx="4756087" cy="3567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58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137599"/>
            <a:ext cx="12192000" cy="646331"/>
          </a:xfrm>
          <a:prstGeom prst="rect">
            <a:avLst/>
          </a:prstGeom>
          <a:noFill/>
        </p:spPr>
        <p:txBody>
          <a:bodyPr wrap="square" rtlCol="0">
            <a:spAutoFit/>
          </a:bodyPr>
          <a:lstStyle/>
          <a:p>
            <a:pPr algn="ctr"/>
            <a:r>
              <a:rPr lang="en-US" sz="3600" dirty="0">
                <a:solidFill>
                  <a:schemeClr val="bg1"/>
                </a:solidFill>
                <a:latin typeface="Waltograph UI" panose="03080602000000000000" pitchFamily="66" charset="0"/>
              </a:rPr>
              <a:t>Men, Women, Young Women, and Young Men</a:t>
            </a:r>
          </a:p>
        </p:txBody>
      </p:sp>
      <p:sp>
        <p:nvSpPr>
          <p:cNvPr id="7" name="TextBox 6"/>
          <p:cNvSpPr txBox="1"/>
          <p:nvPr/>
        </p:nvSpPr>
        <p:spPr>
          <a:xfrm>
            <a:off x="66392" y="6488668"/>
            <a:ext cx="5105400" cy="369332"/>
          </a:xfrm>
          <a:prstGeom prst="rect">
            <a:avLst/>
          </a:prstGeom>
          <a:noFill/>
        </p:spPr>
        <p:txBody>
          <a:bodyPr wrap="square" rtlCol="0">
            <a:spAutoFit/>
          </a:bodyPr>
          <a:lstStyle/>
          <a:p>
            <a:r>
              <a:rPr lang="en-US" dirty="0">
                <a:solidFill>
                  <a:schemeClr val="bg1"/>
                </a:solidFill>
              </a:rPr>
              <a:t>Titus 2:</a:t>
            </a:r>
          </a:p>
        </p:txBody>
      </p:sp>
      <p:sp>
        <p:nvSpPr>
          <p:cNvPr id="2" name="TextBox 1"/>
          <p:cNvSpPr txBox="1"/>
          <p:nvPr/>
        </p:nvSpPr>
        <p:spPr>
          <a:xfrm>
            <a:off x="651851" y="1421394"/>
            <a:ext cx="2190938" cy="369332"/>
          </a:xfrm>
          <a:prstGeom prst="rect">
            <a:avLst/>
          </a:prstGeom>
          <a:solidFill>
            <a:srgbClr val="C00000"/>
          </a:solidFill>
        </p:spPr>
        <p:txBody>
          <a:bodyPr wrap="square" rtlCol="0">
            <a:spAutoFit/>
          </a:bodyPr>
          <a:lstStyle/>
          <a:p>
            <a:r>
              <a:rPr lang="en-US" dirty="0">
                <a:solidFill>
                  <a:schemeClr val="bg1"/>
                </a:solidFill>
              </a:rPr>
              <a:t>Women = Titus 2:3-5</a:t>
            </a:r>
          </a:p>
        </p:txBody>
      </p:sp>
      <p:pic>
        <p:nvPicPr>
          <p:cNvPr id="7172" name="Picture 4" descr="Image result for mulan disney"/>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630" t="4660" r="6833"/>
          <a:stretch/>
        </p:blipFill>
        <p:spPr bwMode="auto">
          <a:xfrm>
            <a:off x="362139" y="2082297"/>
            <a:ext cx="2933322" cy="188312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369682" y="4172139"/>
            <a:ext cx="2980100" cy="1754326"/>
          </a:xfrm>
          <a:prstGeom prst="rect">
            <a:avLst/>
          </a:prstGeom>
          <a:solidFill>
            <a:srgbClr val="C00000"/>
          </a:solidFill>
        </p:spPr>
        <p:txBody>
          <a:bodyPr wrap="square" rtlCol="0">
            <a:spAutoFit/>
          </a:bodyPr>
          <a:lstStyle/>
          <a:p>
            <a:r>
              <a:rPr lang="en-US" dirty="0">
                <a:solidFill>
                  <a:schemeClr val="bg1"/>
                </a:solidFill>
              </a:rPr>
              <a:t>To be holy in all things</a:t>
            </a:r>
          </a:p>
          <a:p>
            <a:r>
              <a:rPr lang="en-US" dirty="0">
                <a:solidFill>
                  <a:schemeClr val="bg1"/>
                </a:solidFill>
              </a:rPr>
              <a:t>To not gossip or lie</a:t>
            </a:r>
          </a:p>
          <a:p>
            <a:r>
              <a:rPr lang="en-US" dirty="0">
                <a:solidFill>
                  <a:schemeClr val="bg1"/>
                </a:solidFill>
              </a:rPr>
              <a:t>To teach the young woman</a:t>
            </a:r>
          </a:p>
          <a:p>
            <a:r>
              <a:rPr lang="en-US" dirty="0">
                <a:solidFill>
                  <a:schemeClr val="bg1"/>
                </a:solidFill>
              </a:rPr>
              <a:t>To teach righteousness in the home and to be obedient to the Lord in all things</a:t>
            </a:r>
          </a:p>
        </p:txBody>
      </p:sp>
      <p:sp>
        <p:nvSpPr>
          <p:cNvPr id="13" name="TextBox 12"/>
          <p:cNvSpPr txBox="1"/>
          <p:nvPr/>
        </p:nvSpPr>
        <p:spPr>
          <a:xfrm>
            <a:off x="7730152" y="1193547"/>
            <a:ext cx="3496145" cy="369332"/>
          </a:xfrm>
          <a:prstGeom prst="rect">
            <a:avLst/>
          </a:prstGeom>
          <a:solidFill>
            <a:schemeClr val="tx2">
              <a:lumMod val="75000"/>
            </a:schemeClr>
          </a:solidFill>
        </p:spPr>
        <p:txBody>
          <a:bodyPr wrap="square" rtlCol="0">
            <a:spAutoFit/>
          </a:bodyPr>
          <a:lstStyle/>
          <a:p>
            <a:r>
              <a:rPr lang="en-US" dirty="0">
                <a:solidFill>
                  <a:schemeClr val="bg1"/>
                </a:solidFill>
              </a:rPr>
              <a:t>Men, Young and Old = Titus 2:2, 6-8</a:t>
            </a:r>
          </a:p>
        </p:txBody>
      </p:sp>
      <p:sp>
        <p:nvSpPr>
          <p:cNvPr id="14" name="TextBox 13"/>
          <p:cNvSpPr txBox="1"/>
          <p:nvPr/>
        </p:nvSpPr>
        <p:spPr>
          <a:xfrm>
            <a:off x="7837283" y="4614250"/>
            <a:ext cx="3796420" cy="1754326"/>
          </a:xfrm>
          <a:prstGeom prst="rect">
            <a:avLst/>
          </a:prstGeom>
          <a:solidFill>
            <a:schemeClr val="tx2">
              <a:lumMod val="75000"/>
            </a:schemeClr>
          </a:solidFill>
        </p:spPr>
        <p:txBody>
          <a:bodyPr wrap="square" rtlCol="0">
            <a:spAutoFit/>
          </a:bodyPr>
          <a:lstStyle/>
          <a:p>
            <a:r>
              <a:rPr lang="en-US" dirty="0">
                <a:solidFill>
                  <a:schemeClr val="bg1"/>
                </a:solidFill>
              </a:rPr>
              <a:t>To have faith and charity and patience</a:t>
            </a:r>
          </a:p>
          <a:p>
            <a:r>
              <a:rPr lang="en-US" dirty="0">
                <a:solidFill>
                  <a:schemeClr val="bg1"/>
                </a:solidFill>
              </a:rPr>
              <a:t>To be sober minded</a:t>
            </a:r>
          </a:p>
          <a:p>
            <a:r>
              <a:rPr lang="en-US" dirty="0">
                <a:solidFill>
                  <a:schemeClr val="bg1"/>
                </a:solidFill>
              </a:rPr>
              <a:t>Be of service and sincere</a:t>
            </a:r>
          </a:p>
          <a:p>
            <a:r>
              <a:rPr lang="en-US" dirty="0">
                <a:solidFill>
                  <a:schemeClr val="bg1"/>
                </a:solidFill>
              </a:rPr>
              <a:t>Sound mind and speech</a:t>
            </a:r>
          </a:p>
          <a:p>
            <a:r>
              <a:rPr lang="en-US" dirty="0">
                <a:solidFill>
                  <a:schemeClr val="bg1"/>
                </a:solidFill>
              </a:rPr>
              <a:t>To be a good example</a:t>
            </a:r>
          </a:p>
          <a:p>
            <a:r>
              <a:rPr lang="en-US" dirty="0">
                <a:solidFill>
                  <a:schemeClr val="bg1"/>
                </a:solidFill>
              </a:rPr>
              <a:t>Righteous in all things</a:t>
            </a:r>
          </a:p>
        </p:txBody>
      </p:sp>
      <p:pic>
        <p:nvPicPr>
          <p:cNvPr id="7174" name="Picture 6" descr="Image result for father and son dis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0054" y="1789097"/>
            <a:ext cx="4346795" cy="250016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p:cNvGrpSpPr/>
          <p:nvPr/>
        </p:nvGrpSpPr>
        <p:grpSpPr>
          <a:xfrm>
            <a:off x="3915055" y="2899930"/>
            <a:ext cx="3289208" cy="2390250"/>
            <a:chOff x="384206" y="4158361"/>
            <a:chExt cx="3289208" cy="2390250"/>
          </a:xfrm>
        </p:grpSpPr>
        <p:grpSp>
          <p:nvGrpSpPr>
            <p:cNvPr id="17" name="Group 16"/>
            <p:cNvGrpSpPr/>
            <p:nvPr/>
          </p:nvGrpSpPr>
          <p:grpSpPr>
            <a:xfrm>
              <a:off x="384206" y="4158361"/>
              <a:ext cx="3289208" cy="2390250"/>
              <a:chOff x="609599" y="833642"/>
              <a:chExt cx="7941747" cy="5771225"/>
            </a:xfrm>
          </p:grpSpPr>
          <p:grpSp>
            <p:nvGrpSpPr>
              <p:cNvPr id="19" name="Group 14"/>
              <p:cNvGrpSpPr/>
              <p:nvPr/>
            </p:nvGrpSpPr>
            <p:grpSpPr>
              <a:xfrm rot="10800000">
                <a:off x="7696200" y="5257800"/>
                <a:ext cx="621450" cy="1347067"/>
                <a:chOff x="7010400" y="381000"/>
                <a:chExt cx="762000" cy="2033666"/>
              </a:xfrm>
            </p:grpSpPr>
            <p:sp>
              <p:nvSpPr>
                <p:cNvPr id="32"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1"/>
              <p:cNvGrpSpPr/>
              <p:nvPr/>
            </p:nvGrpSpPr>
            <p:grpSpPr>
              <a:xfrm rot="10800000">
                <a:off x="939238" y="4923502"/>
                <a:ext cx="621450" cy="1347067"/>
                <a:chOff x="7010400" y="381000"/>
                <a:chExt cx="762000" cy="2033666"/>
              </a:xfrm>
            </p:grpSpPr>
            <p:sp>
              <p:nvSpPr>
                <p:cNvPr id="30"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899460" y="833642"/>
                <a:ext cx="621450" cy="986197"/>
                <a:chOff x="7031201" y="834275"/>
                <a:chExt cx="762000" cy="1488861"/>
              </a:xfrm>
            </p:grpSpPr>
            <p:sp>
              <p:nvSpPr>
                <p:cNvPr id="28"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646520" y="1148254"/>
                <a:ext cx="621450" cy="1017899"/>
                <a:chOff x="7087348" y="824753"/>
                <a:chExt cx="762000" cy="1536722"/>
              </a:xfrm>
            </p:grpSpPr>
            <p:sp>
              <p:nvSpPr>
                <p:cNvPr id="26"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 name="Rectangle 17"/>
            <p:cNvSpPr/>
            <p:nvPr/>
          </p:nvSpPr>
          <p:spPr>
            <a:xfrm>
              <a:off x="747225" y="4834063"/>
              <a:ext cx="2437759" cy="923330"/>
            </a:xfrm>
            <a:prstGeom prst="rect">
              <a:avLst/>
            </a:prstGeom>
          </p:spPr>
          <p:txBody>
            <a:bodyPr wrap="square">
              <a:spAutoFit/>
            </a:bodyPr>
            <a:lstStyle/>
            <a:p>
              <a:pPr algn="ctr"/>
              <a:r>
                <a:rPr lang="en-US" sz="1600" dirty="0">
                  <a:solidFill>
                    <a:srgbClr val="333333"/>
                  </a:solidFill>
                  <a:latin typeface="Open Sans"/>
                </a:rPr>
                <a:t> </a:t>
              </a:r>
              <a:r>
                <a:rPr lang="en-US" b="1" dirty="0"/>
                <a:t>Followers of Jesus Christ are to be good examples for others.</a:t>
              </a:r>
              <a:r>
                <a:rPr lang="en-US" dirty="0"/>
                <a:t> </a:t>
              </a:r>
              <a:endParaRPr lang="en-US" sz="1600" dirty="0"/>
            </a:p>
          </p:txBody>
        </p:sp>
      </p:grpSp>
    </p:spTree>
    <p:extLst>
      <p:ext uri="{BB962C8B-B14F-4D97-AF65-F5344CB8AC3E}">
        <p14:creationId xmlns:p14="http://schemas.microsoft.com/office/powerpoint/2010/main" val="89440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6" presetClass="entr" presetSubtype="37"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outVertical)">
                                      <p:cBhvr>
                                        <p:cTn id="23" dur="500"/>
                                        <p:tgtEl>
                                          <p:spTgt spid="16"/>
                                        </p:tgtEl>
                                      </p:cBhvr>
                                    </p:animEffect>
                                  </p:childTnLst>
                                </p:cTn>
                              </p:par>
                              <p:par>
                                <p:cTn id="24" presetID="10" presetClass="exit" presetSubtype="0" fill="hold" grpId="1" nodeType="with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7172"/>
                                        </p:tgtEl>
                                      </p:cBhvr>
                                    </p:animEffect>
                                    <p:set>
                                      <p:cBhvr>
                                        <p:cTn id="29" dur="1" fill="hold">
                                          <p:stCondLst>
                                            <p:cond delay="499"/>
                                          </p:stCondLst>
                                        </p:cTn>
                                        <p:tgtEl>
                                          <p:spTgt spid="717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2"/>
                                        </p:tgtEl>
                                      </p:cBhvr>
                                    </p:animEffect>
                                    <p:set>
                                      <p:cBhvr>
                                        <p:cTn id="32" dur="1" fill="hold">
                                          <p:stCondLst>
                                            <p:cond delay="499"/>
                                          </p:stCondLst>
                                        </p:cTn>
                                        <p:tgtEl>
                                          <p:spTgt spid="1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3"/>
                                        </p:tgtEl>
                                      </p:cBhvr>
                                    </p:animEffect>
                                    <p:set>
                                      <p:cBhvr>
                                        <p:cTn id="35" dur="1" fill="hold">
                                          <p:stCondLst>
                                            <p:cond delay="499"/>
                                          </p:stCondLst>
                                        </p:cTn>
                                        <p:tgtEl>
                                          <p:spTgt spid="13"/>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7174"/>
                                        </p:tgtEl>
                                      </p:cBhvr>
                                    </p:animEffect>
                                    <p:set>
                                      <p:cBhvr>
                                        <p:cTn id="38" dur="1" fill="hold">
                                          <p:stCondLst>
                                            <p:cond delay="499"/>
                                          </p:stCondLst>
                                        </p:cTn>
                                        <p:tgtEl>
                                          <p:spTgt spid="7174"/>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4"/>
                                        </p:tgtEl>
                                      </p:cBhvr>
                                    </p:animEffect>
                                    <p:set>
                                      <p:cBhvr>
                                        <p:cTn id="41"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2" grpId="0" animBg="1"/>
      <p:bldP spid="12" grpId="1" animBg="1"/>
      <p:bldP spid="13" grpId="0" animBg="1"/>
      <p:bldP spid="13" grpId="1" animBg="1"/>
      <p:bldP spid="14" grpId="0" animBg="1"/>
      <p:bldP spid="1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23107" y="-66391"/>
            <a:ext cx="8305800" cy="1015663"/>
          </a:xfrm>
          <a:prstGeom prst="rect">
            <a:avLst/>
          </a:prstGeom>
          <a:noFill/>
        </p:spPr>
        <p:txBody>
          <a:bodyPr wrap="square" rtlCol="0">
            <a:spAutoFit/>
          </a:bodyPr>
          <a:lstStyle/>
          <a:p>
            <a:pPr algn="ctr"/>
            <a:r>
              <a:rPr lang="en-US" sz="6000" dirty="0">
                <a:solidFill>
                  <a:schemeClr val="bg1"/>
                </a:solidFill>
                <a:latin typeface="Waltograph UI" panose="03080602000000000000" pitchFamily="66" charset="0"/>
              </a:rPr>
              <a:t>The Servant</a:t>
            </a:r>
          </a:p>
        </p:txBody>
      </p:sp>
      <p:sp>
        <p:nvSpPr>
          <p:cNvPr id="7" name="TextBox 6"/>
          <p:cNvSpPr txBox="1"/>
          <p:nvPr/>
        </p:nvSpPr>
        <p:spPr>
          <a:xfrm>
            <a:off x="66392" y="6488668"/>
            <a:ext cx="5105400" cy="369332"/>
          </a:xfrm>
          <a:prstGeom prst="rect">
            <a:avLst/>
          </a:prstGeom>
          <a:noFill/>
        </p:spPr>
        <p:txBody>
          <a:bodyPr wrap="square" rtlCol="0">
            <a:spAutoFit/>
          </a:bodyPr>
          <a:lstStyle/>
          <a:p>
            <a:r>
              <a:rPr lang="en-US" dirty="0">
                <a:solidFill>
                  <a:schemeClr val="bg1"/>
                </a:solidFill>
              </a:rPr>
              <a:t>Titus 2:10</a:t>
            </a:r>
          </a:p>
        </p:txBody>
      </p:sp>
      <p:sp>
        <p:nvSpPr>
          <p:cNvPr id="8" name="TextBox 7"/>
          <p:cNvSpPr txBox="1"/>
          <p:nvPr/>
        </p:nvSpPr>
        <p:spPr>
          <a:xfrm>
            <a:off x="5567882" y="4314730"/>
            <a:ext cx="6509442" cy="1200329"/>
          </a:xfrm>
          <a:prstGeom prst="rect">
            <a:avLst/>
          </a:prstGeom>
          <a:noFill/>
        </p:spPr>
        <p:txBody>
          <a:bodyPr wrap="square" rtlCol="0">
            <a:spAutoFit/>
          </a:bodyPr>
          <a:lstStyle/>
          <a:p>
            <a:r>
              <a:rPr lang="en-US" sz="2400" dirty="0">
                <a:solidFill>
                  <a:schemeClr val="bg1"/>
                </a:solidFill>
              </a:rPr>
              <a:t>Servants are exhorted by Paul not to take for their own use the things which belong to their masters…they are to be trustworthy.</a:t>
            </a:r>
          </a:p>
        </p:txBody>
      </p:sp>
      <p:pic>
        <p:nvPicPr>
          <p:cNvPr id="8194" name="Picture 2" descr="Image result for servant dis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475" y="3446683"/>
            <a:ext cx="4844358" cy="272495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94099" y="1298800"/>
            <a:ext cx="6096000" cy="1938992"/>
          </a:xfrm>
          <a:prstGeom prst="rect">
            <a:avLst/>
          </a:prstGeom>
        </p:spPr>
        <p:txBody>
          <a:bodyPr>
            <a:spAutoFit/>
          </a:bodyPr>
          <a:lstStyle/>
          <a:p>
            <a:r>
              <a:rPr lang="en-US" sz="2400" dirty="0">
                <a:solidFill>
                  <a:schemeClr val="bg1"/>
                </a:solidFill>
              </a:rPr>
              <a:t>Purloin = put far away from another = to appropriate something of another’s for one’s own use. (8)</a:t>
            </a:r>
          </a:p>
          <a:p>
            <a:endParaRPr lang="en-US" sz="2400" dirty="0">
              <a:solidFill>
                <a:schemeClr val="bg1"/>
              </a:solidFill>
            </a:endParaRPr>
          </a:p>
          <a:p>
            <a:r>
              <a:rPr lang="en-US" sz="2400" dirty="0">
                <a:solidFill>
                  <a:schemeClr val="bg1"/>
                </a:solidFill>
              </a:rPr>
              <a:t>It is more of a secret than an open theft.</a:t>
            </a:r>
          </a:p>
        </p:txBody>
      </p:sp>
      <p:pic>
        <p:nvPicPr>
          <p:cNvPr id="6" name="Picture 5">
            <a:extLst>
              <a:ext uri="{FF2B5EF4-FFF2-40B4-BE49-F238E27FC236}">
                <a16:creationId xmlns:a16="http://schemas.microsoft.com/office/drawing/2014/main" id="{34C8CF7B-806E-4AD2-9486-3925D5119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9169" y="1468850"/>
            <a:ext cx="4096512" cy="2148840"/>
          </a:xfrm>
          <a:prstGeom prst="rect">
            <a:avLst/>
          </a:prstGeom>
        </p:spPr>
      </p:pic>
    </p:spTree>
    <p:extLst>
      <p:ext uri="{BB962C8B-B14F-4D97-AF65-F5344CB8AC3E}">
        <p14:creationId xmlns:p14="http://schemas.microsoft.com/office/powerpoint/2010/main" val="139747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50267" y="0"/>
            <a:ext cx="8305800" cy="1015663"/>
          </a:xfrm>
          <a:prstGeom prst="rect">
            <a:avLst/>
          </a:prstGeom>
          <a:noFill/>
        </p:spPr>
        <p:txBody>
          <a:bodyPr wrap="square" rtlCol="0">
            <a:spAutoFit/>
          </a:bodyPr>
          <a:lstStyle/>
          <a:p>
            <a:pPr algn="ctr"/>
            <a:r>
              <a:rPr lang="en-US" sz="6000" dirty="0">
                <a:solidFill>
                  <a:schemeClr val="bg1"/>
                </a:solidFill>
                <a:latin typeface="Waltograph UI" panose="03080602000000000000" pitchFamily="66" charset="0"/>
              </a:rPr>
              <a:t>Worldly Lusts</a:t>
            </a:r>
          </a:p>
        </p:txBody>
      </p:sp>
      <p:sp>
        <p:nvSpPr>
          <p:cNvPr id="6" name="TextBox 5"/>
          <p:cNvSpPr txBox="1"/>
          <p:nvPr/>
        </p:nvSpPr>
        <p:spPr>
          <a:xfrm>
            <a:off x="1828800" y="1295400"/>
            <a:ext cx="3733800" cy="1938992"/>
          </a:xfrm>
          <a:prstGeom prst="rect">
            <a:avLst/>
          </a:prstGeom>
          <a:noFill/>
        </p:spPr>
        <p:txBody>
          <a:bodyPr wrap="square" rtlCol="0">
            <a:spAutoFit/>
          </a:bodyPr>
          <a:lstStyle/>
          <a:p>
            <a:r>
              <a:rPr lang="en-US" sz="2400" dirty="0">
                <a:solidFill>
                  <a:srgbClr val="FFFF00"/>
                </a:solidFill>
              </a:rPr>
              <a:t>“Teaching us that, denying ungodliness and worldly lusts, we should live soberly, righteously, and godly in this present world”</a:t>
            </a:r>
          </a:p>
        </p:txBody>
      </p:sp>
      <p:sp>
        <p:nvSpPr>
          <p:cNvPr id="7" name="TextBox 6"/>
          <p:cNvSpPr txBox="1"/>
          <p:nvPr/>
        </p:nvSpPr>
        <p:spPr>
          <a:xfrm>
            <a:off x="0" y="6488668"/>
            <a:ext cx="5105400" cy="369332"/>
          </a:xfrm>
          <a:prstGeom prst="rect">
            <a:avLst/>
          </a:prstGeom>
          <a:noFill/>
        </p:spPr>
        <p:txBody>
          <a:bodyPr wrap="square" rtlCol="0">
            <a:spAutoFit/>
          </a:bodyPr>
          <a:lstStyle/>
          <a:p>
            <a:r>
              <a:rPr lang="en-US" dirty="0">
                <a:solidFill>
                  <a:schemeClr val="bg1"/>
                </a:solidFill>
              </a:rPr>
              <a:t>Titus 2:12</a:t>
            </a:r>
          </a:p>
        </p:txBody>
      </p:sp>
      <p:sp>
        <p:nvSpPr>
          <p:cNvPr id="10" name="TextBox 9"/>
          <p:cNvSpPr txBox="1"/>
          <p:nvPr/>
        </p:nvSpPr>
        <p:spPr>
          <a:xfrm>
            <a:off x="6096000" y="4038600"/>
            <a:ext cx="5655398" cy="1569660"/>
          </a:xfrm>
          <a:prstGeom prst="rect">
            <a:avLst/>
          </a:prstGeom>
          <a:noFill/>
        </p:spPr>
        <p:txBody>
          <a:bodyPr wrap="square" rtlCol="0">
            <a:spAutoFit/>
          </a:bodyPr>
          <a:lstStyle/>
          <a:p>
            <a:r>
              <a:rPr lang="en-US" sz="2400" dirty="0">
                <a:solidFill>
                  <a:schemeClr val="bg1"/>
                </a:solidFill>
              </a:rPr>
              <a:t>Beware of worldly lusts. They stimulate the senses but enslave the soul. Those caught in the web of sensuality find that it is not </a:t>
            </a:r>
            <a:r>
              <a:rPr lang="en-US" sz="2400" dirty="0" err="1">
                <a:solidFill>
                  <a:schemeClr val="bg1"/>
                </a:solidFill>
              </a:rPr>
              <a:t>easliy</a:t>
            </a:r>
            <a:r>
              <a:rPr lang="en-US" sz="2400" dirty="0">
                <a:solidFill>
                  <a:schemeClr val="bg1"/>
                </a:solidFill>
              </a:rPr>
              <a:t> broken. (5)</a:t>
            </a:r>
          </a:p>
        </p:txBody>
      </p:sp>
      <p:pic>
        <p:nvPicPr>
          <p:cNvPr id="6146" name="Picture 2" descr="Image result for Bishop Keith B. McMulli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71571" y="5238138"/>
            <a:ext cx="1034453" cy="129501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78736EC-5C20-4F69-A2FF-BC3ABD13DE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9930" y="1080031"/>
            <a:ext cx="3953270" cy="2767289"/>
          </a:xfrm>
          <a:prstGeom prst="rect">
            <a:avLst/>
          </a:prstGeom>
        </p:spPr>
      </p:pic>
      <p:pic>
        <p:nvPicPr>
          <p:cNvPr id="9" name="Picture 8">
            <a:extLst>
              <a:ext uri="{FF2B5EF4-FFF2-40B4-BE49-F238E27FC236}">
                <a16:creationId xmlns:a16="http://schemas.microsoft.com/office/drawing/2014/main" id="{022AFD0E-4035-431E-97B0-22B26A7FB5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4605" y="3623609"/>
            <a:ext cx="4015583" cy="2434981"/>
          </a:xfrm>
          <a:prstGeom prst="rect">
            <a:avLst/>
          </a:prstGeom>
        </p:spPr>
      </p:pic>
    </p:spTree>
    <p:extLst>
      <p:ext uri="{BB962C8B-B14F-4D97-AF65-F5344CB8AC3E}">
        <p14:creationId xmlns:p14="http://schemas.microsoft.com/office/powerpoint/2010/main" val="113394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0" y="6488668"/>
            <a:ext cx="5105400" cy="369332"/>
          </a:xfrm>
          <a:prstGeom prst="rect">
            <a:avLst/>
          </a:prstGeom>
          <a:noFill/>
        </p:spPr>
        <p:txBody>
          <a:bodyPr wrap="square" rtlCol="0">
            <a:spAutoFit/>
          </a:bodyPr>
          <a:lstStyle/>
          <a:p>
            <a:r>
              <a:rPr lang="en-US" dirty="0">
                <a:solidFill>
                  <a:schemeClr val="bg1"/>
                </a:solidFill>
              </a:rPr>
              <a:t>Titus 2:14</a:t>
            </a:r>
          </a:p>
        </p:txBody>
      </p:sp>
      <p:grpSp>
        <p:nvGrpSpPr>
          <p:cNvPr id="11" name="Group 10"/>
          <p:cNvGrpSpPr/>
          <p:nvPr/>
        </p:nvGrpSpPr>
        <p:grpSpPr>
          <a:xfrm>
            <a:off x="8115865" y="4140254"/>
            <a:ext cx="3289208" cy="2390250"/>
            <a:chOff x="384206" y="4158361"/>
            <a:chExt cx="3289208" cy="2390250"/>
          </a:xfrm>
        </p:grpSpPr>
        <p:grpSp>
          <p:nvGrpSpPr>
            <p:cNvPr id="12" name="Group 11"/>
            <p:cNvGrpSpPr/>
            <p:nvPr/>
          </p:nvGrpSpPr>
          <p:grpSpPr>
            <a:xfrm>
              <a:off x="384206" y="4158361"/>
              <a:ext cx="3289208" cy="2390250"/>
              <a:chOff x="609599" y="833642"/>
              <a:chExt cx="7941747" cy="5771225"/>
            </a:xfrm>
          </p:grpSpPr>
          <p:grpSp>
            <p:nvGrpSpPr>
              <p:cNvPr id="14" name="Group 14"/>
              <p:cNvGrpSpPr/>
              <p:nvPr/>
            </p:nvGrpSpPr>
            <p:grpSpPr>
              <a:xfrm rot="10800000">
                <a:off x="7696200" y="5257800"/>
                <a:ext cx="621450" cy="1347067"/>
                <a:chOff x="7010400" y="381000"/>
                <a:chExt cx="762000" cy="2033666"/>
              </a:xfrm>
            </p:grpSpPr>
            <p:sp>
              <p:nvSpPr>
                <p:cNvPr id="27"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1"/>
              <p:cNvGrpSpPr/>
              <p:nvPr/>
            </p:nvGrpSpPr>
            <p:grpSpPr>
              <a:xfrm rot="10800000">
                <a:off x="939238" y="4923502"/>
                <a:ext cx="621450" cy="1347067"/>
                <a:chOff x="7010400" y="381000"/>
                <a:chExt cx="762000" cy="2033666"/>
              </a:xfrm>
            </p:grpSpPr>
            <p:sp>
              <p:nvSpPr>
                <p:cNvPr id="25"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Wave 2"/>
              <p:cNvSpPr/>
              <p:nvPr/>
            </p:nvSpPr>
            <p:spPr>
              <a:xfrm>
                <a:off x="1035645" y="1945559"/>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99460" y="833642"/>
                <a:ext cx="621450" cy="986197"/>
                <a:chOff x="7031201" y="834275"/>
                <a:chExt cx="762000" cy="1488861"/>
              </a:xfrm>
            </p:grpSpPr>
            <p:sp>
              <p:nvSpPr>
                <p:cNvPr id="23"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7646520" y="1148254"/>
                <a:ext cx="621450" cy="1017899"/>
                <a:chOff x="7087348" y="824753"/>
                <a:chExt cx="762000" cy="1536722"/>
              </a:xfrm>
            </p:grpSpPr>
            <p:sp>
              <p:nvSpPr>
                <p:cNvPr id="21"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736834" y="4771717"/>
              <a:ext cx="2437759" cy="1200329"/>
            </a:xfrm>
            <a:prstGeom prst="rect">
              <a:avLst/>
            </a:prstGeom>
          </p:spPr>
          <p:txBody>
            <a:bodyPr wrap="square">
              <a:spAutoFit/>
            </a:bodyPr>
            <a:lstStyle/>
            <a:p>
              <a:pPr algn="ctr"/>
              <a:r>
                <a:rPr lang="en-US" sz="1600" dirty="0">
                  <a:solidFill>
                    <a:srgbClr val="333333"/>
                  </a:solidFill>
                  <a:latin typeface="Open Sans"/>
                </a:rPr>
                <a:t> </a:t>
              </a:r>
              <a:r>
                <a:rPr lang="en-US" b="1" dirty="0"/>
                <a:t>Jesus Christ gave Himself for us so that He could redeem us and purify us</a:t>
              </a:r>
              <a:r>
                <a:rPr lang="en-US" dirty="0"/>
                <a:t> </a:t>
              </a:r>
              <a:endParaRPr lang="en-US" sz="1600" dirty="0"/>
            </a:p>
          </p:txBody>
        </p:sp>
      </p:grpSp>
      <p:sp>
        <p:nvSpPr>
          <p:cNvPr id="2" name="Rectangle 1"/>
          <p:cNvSpPr/>
          <p:nvPr/>
        </p:nvSpPr>
        <p:spPr>
          <a:xfrm>
            <a:off x="1653766" y="485135"/>
            <a:ext cx="6096000" cy="5909310"/>
          </a:xfrm>
          <a:prstGeom prst="rect">
            <a:avLst/>
          </a:prstGeom>
        </p:spPr>
        <p:txBody>
          <a:bodyPr>
            <a:spAutoFit/>
          </a:bodyPr>
          <a:lstStyle/>
          <a:p>
            <a:r>
              <a:rPr lang="en-US" dirty="0">
                <a:solidFill>
                  <a:schemeClr val="bg1"/>
                </a:solidFill>
              </a:rPr>
              <a:t>I looked [peculiar] up in a modern dictionary. It is currently defined as "unusual" or "eccentric"; "strange," "queer," "odd"; "standing apart from others"; "exclusive" or "unique." </a:t>
            </a:r>
          </a:p>
          <a:p>
            <a:endParaRPr lang="en-US" dirty="0">
              <a:solidFill>
                <a:schemeClr val="bg1"/>
              </a:solidFill>
            </a:endParaRPr>
          </a:p>
          <a:p>
            <a:r>
              <a:rPr lang="en-US" dirty="0">
                <a:solidFill>
                  <a:schemeClr val="bg1"/>
                </a:solidFill>
              </a:rPr>
              <a:t>But the term peculiar as used in the scriptures means something quite different. </a:t>
            </a:r>
          </a:p>
          <a:p>
            <a:endParaRPr lang="en-US" dirty="0">
              <a:solidFill>
                <a:schemeClr val="bg1"/>
              </a:solidFill>
            </a:endParaRPr>
          </a:p>
          <a:p>
            <a:r>
              <a:rPr lang="en-US" dirty="0">
                <a:solidFill>
                  <a:schemeClr val="bg1"/>
                </a:solidFill>
              </a:rPr>
              <a:t>In the Old Testament, the Hebrew term from which peculiar was translated is </a:t>
            </a:r>
            <a:r>
              <a:rPr lang="en-US" i="1" dirty="0" err="1">
                <a:solidFill>
                  <a:schemeClr val="bg1"/>
                </a:solidFill>
              </a:rPr>
              <a:t>cgullah</a:t>
            </a:r>
            <a:r>
              <a:rPr lang="en-US" dirty="0">
                <a:solidFill>
                  <a:schemeClr val="bg1"/>
                </a:solidFill>
              </a:rPr>
              <a:t>, which means "valued property," or "treasure." </a:t>
            </a:r>
          </a:p>
          <a:p>
            <a:endParaRPr lang="en-US" dirty="0">
              <a:solidFill>
                <a:schemeClr val="bg1"/>
              </a:solidFill>
            </a:endParaRPr>
          </a:p>
          <a:p>
            <a:r>
              <a:rPr lang="en-US" dirty="0">
                <a:solidFill>
                  <a:schemeClr val="bg1"/>
                </a:solidFill>
              </a:rPr>
              <a:t>In the New Testament, the Greek term from which peculiar was translated is </a:t>
            </a:r>
            <a:r>
              <a:rPr lang="en-US" i="1" dirty="0" err="1">
                <a:solidFill>
                  <a:schemeClr val="bg1"/>
                </a:solidFill>
              </a:rPr>
              <a:t>peripoiesis</a:t>
            </a:r>
            <a:r>
              <a:rPr lang="en-US" dirty="0">
                <a:solidFill>
                  <a:schemeClr val="bg1"/>
                </a:solidFill>
              </a:rPr>
              <a:t>, which means "possession," or "an obtaining."</a:t>
            </a:r>
          </a:p>
          <a:p>
            <a:r>
              <a:rPr lang="en-US" dirty="0">
                <a:solidFill>
                  <a:schemeClr val="bg1"/>
                </a:solidFill>
              </a:rPr>
              <a:t> </a:t>
            </a:r>
          </a:p>
          <a:p>
            <a:r>
              <a:rPr lang="en-US" dirty="0">
                <a:solidFill>
                  <a:schemeClr val="bg1"/>
                </a:solidFill>
              </a:rPr>
              <a:t>With that understanding, we can see that the scriptural term peculiar does not mean "queer" or "odd" at all. It signifies "valued treasure," "made" or "selected by God." </a:t>
            </a:r>
          </a:p>
          <a:p>
            <a:endParaRPr lang="en-US" dirty="0">
              <a:solidFill>
                <a:schemeClr val="bg1"/>
              </a:solidFill>
            </a:endParaRPr>
          </a:p>
          <a:p>
            <a:r>
              <a:rPr lang="en-US" dirty="0">
                <a:solidFill>
                  <a:schemeClr val="bg1"/>
                </a:solidFill>
              </a:rPr>
              <a:t>Thus, for us to be identified by servants of the Lord as his peculiar people is a compliment of the highest order. (7)</a:t>
            </a:r>
            <a:endParaRPr lang="en-US" b="0" i="0" dirty="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278" y="177250"/>
            <a:ext cx="1290329" cy="1615337"/>
          </a:xfrm>
          <a:prstGeom prst="rect">
            <a:avLst/>
          </a:prstGeom>
        </p:spPr>
      </p:pic>
      <p:grpSp>
        <p:nvGrpSpPr>
          <p:cNvPr id="30" name="Group 29"/>
          <p:cNvGrpSpPr/>
          <p:nvPr/>
        </p:nvGrpSpPr>
        <p:grpSpPr>
          <a:xfrm>
            <a:off x="8001755" y="437586"/>
            <a:ext cx="1378372" cy="1744300"/>
            <a:chOff x="2819400" y="3657600"/>
            <a:chExt cx="1447800" cy="2121932"/>
          </a:xfrm>
        </p:grpSpPr>
        <p:sp>
          <p:nvSpPr>
            <p:cNvPr id="31" name="TextBox 30"/>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32" name="Rectangle 31"/>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2819400" y="3679627"/>
              <a:ext cx="1219200" cy="197559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C000"/>
                  </a:solidFill>
                  <a:latin typeface="Colonna MT" pitchFamily="82" charset="0"/>
                </a:rPr>
                <a:t>Old Testament</a:t>
              </a:r>
            </a:p>
          </p:txBody>
        </p:sp>
        <p:sp>
          <p:nvSpPr>
            <p:cNvPr id="35" name="Rectangle 34"/>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9566496" y="2310145"/>
            <a:ext cx="1378372" cy="1744300"/>
            <a:chOff x="2819400" y="3657600"/>
            <a:chExt cx="1447800" cy="2121932"/>
          </a:xfrm>
        </p:grpSpPr>
        <p:sp>
          <p:nvSpPr>
            <p:cNvPr id="37" name="TextBox 36"/>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38" name="Rectangle 37"/>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2819400" y="3679627"/>
              <a:ext cx="1219200" cy="197559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FFC000"/>
                  </a:solidFill>
                  <a:latin typeface="Colonna MT" pitchFamily="82" charset="0"/>
                </a:rPr>
                <a:t>New Testament</a:t>
              </a:r>
            </a:p>
          </p:txBody>
        </p:sp>
        <p:sp>
          <p:nvSpPr>
            <p:cNvPr id="41" name="Rectangle 40"/>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1870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out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50267" y="0"/>
            <a:ext cx="8305800" cy="707886"/>
          </a:xfrm>
          <a:prstGeom prst="rect">
            <a:avLst/>
          </a:prstGeom>
          <a:noFill/>
        </p:spPr>
        <p:txBody>
          <a:bodyPr wrap="square" rtlCol="0">
            <a:spAutoFit/>
          </a:bodyPr>
          <a:lstStyle/>
          <a:p>
            <a:pPr algn="ctr"/>
            <a:r>
              <a:rPr lang="en-US" sz="4000" dirty="0">
                <a:solidFill>
                  <a:schemeClr val="bg1"/>
                </a:solidFill>
                <a:latin typeface="Waltograph UI" panose="03080602000000000000" pitchFamily="66" charset="0"/>
              </a:rPr>
              <a:t>Righteous Living</a:t>
            </a:r>
          </a:p>
        </p:txBody>
      </p:sp>
      <p:sp>
        <p:nvSpPr>
          <p:cNvPr id="6" name="TextBox 5"/>
          <p:cNvSpPr txBox="1"/>
          <p:nvPr/>
        </p:nvSpPr>
        <p:spPr>
          <a:xfrm>
            <a:off x="416459" y="1250133"/>
            <a:ext cx="4943191" cy="1938992"/>
          </a:xfrm>
          <a:prstGeom prst="rect">
            <a:avLst/>
          </a:prstGeom>
          <a:noFill/>
        </p:spPr>
        <p:txBody>
          <a:bodyPr wrap="square" rtlCol="0">
            <a:spAutoFit/>
          </a:bodyPr>
          <a:lstStyle/>
          <a:p>
            <a:r>
              <a:rPr lang="en-US" sz="2400" dirty="0">
                <a:solidFill>
                  <a:srgbClr val="FFFF00"/>
                </a:solidFill>
              </a:rPr>
              <a:t>“Not by works of righteousness which we have done, but according to his mercy he saved us, by the washing of regeneration </a:t>
            </a:r>
            <a:r>
              <a:rPr lang="en-US" sz="2400" dirty="0">
                <a:solidFill>
                  <a:srgbClr val="FF0000"/>
                </a:solidFill>
              </a:rPr>
              <a:t>(baptizing in water) </a:t>
            </a:r>
            <a:r>
              <a:rPr lang="en-US" sz="2400" dirty="0">
                <a:solidFill>
                  <a:srgbClr val="FFFF00"/>
                </a:solidFill>
              </a:rPr>
              <a:t>and renewing of the Holy ghost;”</a:t>
            </a:r>
          </a:p>
        </p:txBody>
      </p:sp>
      <p:sp>
        <p:nvSpPr>
          <p:cNvPr id="7" name="TextBox 6"/>
          <p:cNvSpPr txBox="1"/>
          <p:nvPr/>
        </p:nvSpPr>
        <p:spPr>
          <a:xfrm>
            <a:off x="0" y="6488668"/>
            <a:ext cx="5105400" cy="369332"/>
          </a:xfrm>
          <a:prstGeom prst="rect">
            <a:avLst/>
          </a:prstGeom>
          <a:noFill/>
        </p:spPr>
        <p:txBody>
          <a:bodyPr wrap="square" rtlCol="0">
            <a:spAutoFit/>
          </a:bodyPr>
          <a:lstStyle/>
          <a:p>
            <a:r>
              <a:rPr lang="en-US" dirty="0">
                <a:solidFill>
                  <a:schemeClr val="bg1"/>
                </a:solidFill>
              </a:rPr>
              <a:t>Titus 3:5</a:t>
            </a:r>
          </a:p>
        </p:txBody>
      </p:sp>
      <p:grpSp>
        <p:nvGrpSpPr>
          <p:cNvPr id="3" name="Group 2"/>
          <p:cNvGrpSpPr/>
          <p:nvPr/>
        </p:nvGrpSpPr>
        <p:grpSpPr>
          <a:xfrm>
            <a:off x="5124262" y="4191000"/>
            <a:ext cx="6430978" cy="2554545"/>
            <a:chOff x="5715000" y="4191000"/>
            <a:chExt cx="5840239" cy="2554545"/>
          </a:xfrm>
        </p:grpSpPr>
        <p:sp>
          <p:nvSpPr>
            <p:cNvPr id="8" name="TextBox 7"/>
            <p:cNvSpPr txBox="1"/>
            <p:nvPr/>
          </p:nvSpPr>
          <p:spPr>
            <a:xfrm>
              <a:off x="5715000" y="4191000"/>
              <a:ext cx="4724400" cy="2554545"/>
            </a:xfrm>
            <a:prstGeom prst="rect">
              <a:avLst/>
            </a:prstGeom>
            <a:noFill/>
          </p:spPr>
          <p:txBody>
            <a:bodyPr wrap="square" rtlCol="0">
              <a:spAutoFit/>
            </a:bodyPr>
            <a:lstStyle/>
            <a:p>
              <a:r>
                <a:rPr lang="en-US" sz="2000" dirty="0">
                  <a:solidFill>
                    <a:schemeClr val="bg1"/>
                  </a:solidFill>
                </a:rPr>
                <a:t>“There are no good works which men may do which—standing alone—will cause them to be resurrected or to gain eternal life. Immortality and eternal life come through the atonement of Christ, the one being a free gift, the other being offered freely to all who will be baptized and who then keep the commandments.” (6)</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180" y="4425070"/>
              <a:ext cx="1026059" cy="1432207"/>
            </a:xfrm>
            <a:prstGeom prst="rect">
              <a:avLst/>
            </a:prstGeom>
          </p:spPr>
        </p:pic>
      </p:grpSp>
      <p:pic>
        <p:nvPicPr>
          <p:cNvPr id="9218" name="Picture 2" descr="Image result for baptism cartoon l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8019" y="3585172"/>
            <a:ext cx="2344848" cy="234484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520290" y="875923"/>
            <a:ext cx="5967742" cy="400110"/>
          </a:xfrm>
          <a:prstGeom prst="rect">
            <a:avLst/>
          </a:prstGeom>
          <a:noFill/>
        </p:spPr>
        <p:txBody>
          <a:bodyPr wrap="square" rtlCol="0">
            <a:spAutoFit/>
          </a:bodyPr>
          <a:lstStyle/>
          <a:p>
            <a:r>
              <a:rPr lang="en-US" sz="2000" dirty="0">
                <a:solidFill>
                  <a:schemeClr val="bg1"/>
                </a:solidFill>
              </a:rPr>
              <a:t>Regeneration = Improvement= baptism in water</a:t>
            </a:r>
          </a:p>
        </p:txBody>
      </p:sp>
      <p:pic>
        <p:nvPicPr>
          <p:cNvPr id="10" name="Picture 9">
            <a:extLst>
              <a:ext uri="{FF2B5EF4-FFF2-40B4-BE49-F238E27FC236}">
                <a16:creationId xmlns:a16="http://schemas.microsoft.com/office/drawing/2014/main" id="{E0C3536C-898C-4A25-ABAB-8CDBBAA3C9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1431756"/>
            <a:ext cx="3392032" cy="2544024"/>
          </a:xfrm>
          <a:prstGeom prst="rect">
            <a:avLst/>
          </a:prstGeom>
        </p:spPr>
      </p:pic>
    </p:spTree>
    <p:extLst>
      <p:ext uri="{BB962C8B-B14F-4D97-AF65-F5344CB8AC3E}">
        <p14:creationId xmlns:p14="http://schemas.microsoft.com/office/powerpoint/2010/main" val="1565371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23107" y="69411"/>
            <a:ext cx="8305800" cy="707886"/>
          </a:xfrm>
          <a:prstGeom prst="rect">
            <a:avLst/>
          </a:prstGeom>
          <a:noFill/>
        </p:spPr>
        <p:txBody>
          <a:bodyPr wrap="square" rtlCol="0">
            <a:spAutoFit/>
          </a:bodyPr>
          <a:lstStyle/>
          <a:p>
            <a:pPr algn="ctr"/>
            <a:r>
              <a:rPr lang="en-US" sz="4000" dirty="0">
                <a:solidFill>
                  <a:schemeClr val="bg1"/>
                </a:solidFill>
                <a:latin typeface="Waltograph UI" panose="03080602000000000000" pitchFamily="66" charset="0"/>
              </a:rPr>
              <a:t>Avoid Foolish Talk</a:t>
            </a:r>
          </a:p>
        </p:txBody>
      </p:sp>
      <p:sp>
        <p:nvSpPr>
          <p:cNvPr id="6" name="TextBox 5"/>
          <p:cNvSpPr txBox="1"/>
          <p:nvPr/>
        </p:nvSpPr>
        <p:spPr>
          <a:xfrm>
            <a:off x="588475" y="1295400"/>
            <a:ext cx="5202725" cy="1569660"/>
          </a:xfrm>
          <a:prstGeom prst="rect">
            <a:avLst/>
          </a:prstGeom>
          <a:noFill/>
        </p:spPr>
        <p:txBody>
          <a:bodyPr wrap="square" rtlCol="0">
            <a:spAutoFit/>
          </a:bodyPr>
          <a:lstStyle/>
          <a:p>
            <a:r>
              <a:rPr lang="en-US" sz="2400" dirty="0">
                <a:solidFill>
                  <a:srgbClr val="FFFF00"/>
                </a:solidFill>
              </a:rPr>
              <a:t>“But avoid foolish questions, and genealogies, and contentions and striving about the law; for they are unprofitable and vain.”</a:t>
            </a:r>
          </a:p>
        </p:txBody>
      </p:sp>
      <p:sp>
        <p:nvSpPr>
          <p:cNvPr id="7" name="TextBox 6"/>
          <p:cNvSpPr txBox="1"/>
          <p:nvPr/>
        </p:nvSpPr>
        <p:spPr>
          <a:xfrm>
            <a:off x="0" y="6488668"/>
            <a:ext cx="5105400" cy="369332"/>
          </a:xfrm>
          <a:prstGeom prst="rect">
            <a:avLst/>
          </a:prstGeom>
          <a:noFill/>
        </p:spPr>
        <p:txBody>
          <a:bodyPr wrap="square" rtlCol="0">
            <a:spAutoFit/>
          </a:bodyPr>
          <a:lstStyle/>
          <a:p>
            <a:r>
              <a:rPr lang="en-US" dirty="0">
                <a:solidFill>
                  <a:schemeClr val="bg1"/>
                </a:solidFill>
              </a:rPr>
              <a:t>Titus 3:9</a:t>
            </a:r>
          </a:p>
        </p:txBody>
      </p:sp>
      <p:sp>
        <p:nvSpPr>
          <p:cNvPr id="8" name="TextBox 7"/>
          <p:cNvSpPr txBox="1"/>
          <p:nvPr/>
        </p:nvSpPr>
        <p:spPr>
          <a:xfrm>
            <a:off x="6059031" y="3856776"/>
            <a:ext cx="5692367" cy="2677656"/>
          </a:xfrm>
          <a:prstGeom prst="rect">
            <a:avLst/>
          </a:prstGeom>
          <a:noFill/>
        </p:spPr>
        <p:txBody>
          <a:bodyPr wrap="square" rtlCol="0">
            <a:spAutoFit/>
          </a:bodyPr>
          <a:lstStyle/>
          <a:p>
            <a:r>
              <a:rPr lang="en-US" sz="2000" dirty="0">
                <a:solidFill>
                  <a:schemeClr val="bg1"/>
                </a:solidFill>
              </a:rPr>
              <a:t>The missionaries are taught to teach the gospel, not argue  the details of the gospel. </a:t>
            </a:r>
          </a:p>
          <a:p>
            <a:endParaRPr lang="en-US" sz="2000" dirty="0">
              <a:solidFill>
                <a:schemeClr val="bg1"/>
              </a:solidFill>
            </a:endParaRPr>
          </a:p>
          <a:p>
            <a:r>
              <a:rPr lang="en-US" sz="2000" dirty="0">
                <a:solidFill>
                  <a:schemeClr val="bg1"/>
                </a:solidFill>
              </a:rPr>
              <a:t> </a:t>
            </a:r>
            <a:r>
              <a:rPr lang="en-US" sz="2800" dirty="0">
                <a:solidFill>
                  <a:schemeClr val="bg1"/>
                </a:solidFill>
                <a:effectLst>
                  <a:glow rad="101600">
                    <a:schemeClr val="accent3">
                      <a:satMod val="175000"/>
                      <a:alpha val="40000"/>
                    </a:schemeClr>
                  </a:glow>
                </a:effectLst>
              </a:rPr>
              <a:t>Read D&amp;C 19:20-31</a:t>
            </a:r>
          </a:p>
          <a:p>
            <a:endParaRPr lang="en-US" sz="2000" dirty="0">
              <a:solidFill>
                <a:schemeClr val="bg1"/>
              </a:solidFill>
            </a:endParaRPr>
          </a:p>
          <a:p>
            <a:r>
              <a:rPr lang="en-US" sz="2000" dirty="0">
                <a:solidFill>
                  <a:schemeClr val="bg1"/>
                </a:solidFill>
              </a:rPr>
              <a:t>They are to teach and explain the basic doctrines of salvation and not engage in contentions and striving about the doctrines of sectarianism. </a:t>
            </a:r>
          </a:p>
        </p:txBody>
      </p:sp>
      <p:pic>
        <p:nvPicPr>
          <p:cNvPr id="10242" name="Picture 2" descr="Image result for dumb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476" y="3402594"/>
            <a:ext cx="4766818" cy="268133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argument disney characters"/>
          <p:cNvPicPr>
            <a:picLocks noChangeAspect="1" noChangeArrowheads="1"/>
          </p:cNvPicPr>
          <p:nvPr/>
        </p:nvPicPr>
        <p:blipFill rotWithShape="1">
          <a:blip r:embed="rId3">
            <a:extLst>
              <a:ext uri="{28A0092B-C50C-407E-A947-70E740481C1C}">
                <a14:useLocalDpi xmlns:a14="http://schemas.microsoft.com/office/drawing/2010/main" val="0"/>
              </a:ext>
            </a:extLst>
          </a:blip>
          <a:srcRect l="13007" t="2418" r="12833"/>
          <a:stretch/>
        </p:blipFill>
        <p:spPr bwMode="auto">
          <a:xfrm>
            <a:off x="6853472" y="1059256"/>
            <a:ext cx="3458425" cy="2556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57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0242"/>
                                        </p:tgtEl>
                                        <p:attrNameLst>
                                          <p:attrName>style.visibility</p:attrName>
                                        </p:attrNameLst>
                                      </p:cBhvr>
                                      <p:to>
                                        <p:strVal val="visible"/>
                                      </p:to>
                                    </p:set>
                                    <p:animEffect transition="in" filter="fade">
                                      <p:cBhvr>
                                        <p:cTn id="10" dur="500"/>
                                        <p:tgtEl>
                                          <p:spTgt spid="10242"/>
                                        </p:tgtEl>
                                      </p:cBhvr>
                                    </p:animEffect>
                                  </p:childTnLst>
                                </p:cTn>
                              </p:par>
                              <p:par>
                                <p:cTn id="11" presetID="10" presetClass="entr" presetSubtype="0"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fade">
                                      <p:cBhvr>
                                        <p:cTn id="13" dur="500"/>
                                        <p:tgtEl>
                                          <p:spTgt spid="1024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childTnLst>
                                </p:cTn>
                              </p:par>
                              <p:par>
                                <p:cTn id="18" presetID="10" presetClass="exit" presetSubtype="0" fill="hold" grpId="1" nodeType="with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0242"/>
                                        </p:tgtEl>
                                      </p:cBhvr>
                                    </p:animEffect>
                                    <p:set>
                                      <p:cBhvr>
                                        <p:cTn id="23" dur="1" fill="hold">
                                          <p:stCondLst>
                                            <p:cond delay="499"/>
                                          </p:stCondLst>
                                        </p:cTn>
                                        <p:tgtEl>
                                          <p:spTgt spid="10242"/>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0244"/>
                                        </p:tgtEl>
                                      </p:cBhvr>
                                    </p:animEffect>
                                    <p:set>
                                      <p:cBhvr>
                                        <p:cTn id="26" dur="1" fill="hold">
                                          <p:stCondLst>
                                            <p:cond delay="499"/>
                                          </p:stCondLst>
                                        </p:cTn>
                                        <p:tgtEl>
                                          <p:spTgt spid="1024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23107" y="0"/>
            <a:ext cx="8305800" cy="1015663"/>
          </a:xfrm>
          <a:prstGeom prst="rect">
            <a:avLst/>
          </a:prstGeom>
          <a:noFill/>
        </p:spPr>
        <p:txBody>
          <a:bodyPr wrap="square" rtlCol="0">
            <a:spAutoFit/>
          </a:bodyPr>
          <a:lstStyle/>
          <a:p>
            <a:pPr algn="ctr"/>
            <a:r>
              <a:rPr lang="en-US" sz="6000" dirty="0">
                <a:solidFill>
                  <a:schemeClr val="bg1"/>
                </a:solidFill>
                <a:latin typeface="Waltograph UI" panose="03080602000000000000" pitchFamily="66" charset="0"/>
              </a:rPr>
              <a:t>Heresy</a:t>
            </a:r>
          </a:p>
        </p:txBody>
      </p:sp>
      <p:sp>
        <p:nvSpPr>
          <p:cNvPr id="6" name="TextBox 5"/>
          <p:cNvSpPr txBox="1"/>
          <p:nvPr/>
        </p:nvSpPr>
        <p:spPr>
          <a:xfrm>
            <a:off x="1077362" y="1268240"/>
            <a:ext cx="4544840" cy="1938992"/>
          </a:xfrm>
          <a:prstGeom prst="rect">
            <a:avLst/>
          </a:prstGeom>
          <a:noFill/>
        </p:spPr>
        <p:txBody>
          <a:bodyPr wrap="square" rtlCol="0">
            <a:spAutoFit/>
          </a:bodyPr>
          <a:lstStyle/>
          <a:p>
            <a:r>
              <a:rPr lang="en-US" sz="2400" i="1" dirty="0">
                <a:solidFill>
                  <a:srgbClr val="FFFF00"/>
                </a:solidFill>
              </a:rPr>
              <a:t>“A man that is an </a:t>
            </a:r>
            <a:r>
              <a:rPr lang="en-US" sz="2400" i="1" dirty="0" err="1">
                <a:solidFill>
                  <a:srgbClr val="FFFF00"/>
                </a:solidFill>
              </a:rPr>
              <a:t>heretick</a:t>
            </a:r>
            <a:r>
              <a:rPr lang="en-US" sz="2400" i="1" dirty="0">
                <a:solidFill>
                  <a:srgbClr val="FFFF00"/>
                </a:solidFill>
              </a:rPr>
              <a:t> after the first and second admonition reject; Knowing that he that is such is subverted, and </a:t>
            </a:r>
            <a:r>
              <a:rPr lang="en-US" sz="2400" i="1" dirty="0" err="1">
                <a:solidFill>
                  <a:srgbClr val="FFFF00"/>
                </a:solidFill>
              </a:rPr>
              <a:t>sinneth</a:t>
            </a:r>
            <a:r>
              <a:rPr lang="en-US" sz="2400" i="1" dirty="0">
                <a:solidFill>
                  <a:srgbClr val="FFFF00"/>
                </a:solidFill>
              </a:rPr>
              <a:t>, being condemned of himself.”</a:t>
            </a:r>
          </a:p>
        </p:txBody>
      </p:sp>
      <p:sp>
        <p:nvSpPr>
          <p:cNvPr id="7" name="TextBox 6"/>
          <p:cNvSpPr txBox="1"/>
          <p:nvPr/>
        </p:nvSpPr>
        <p:spPr>
          <a:xfrm>
            <a:off x="93553" y="6488668"/>
            <a:ext cx="5105400" cy="369332"/>
          </a:xfrm>
          <a:prstGeom prst="rect">
            <a:avLst/>
          </a:prstGeom>
          <a:noFill/>
        </p:spPr>
        <p:txBody>
          <a:bodyPr wrap="square" rtlCol="0">
            <a:spAutoFit/>
          </a:bodyPr>
          <a:lstStyle/>
          <a:p>
            <a:r>
              <a:rPr lang="en-US" dirty="0">
                <a:solidFill>
                  <a:schemeClr val="bg1"/>
                </a:solidFill>
              </a:rPr>
              <a:t>Titus 3:10-11</a:t>
            </a:r>
          </a:p>
        </p:txBody>
      </p:sp>
      <p:sp>
        <p:nvSpPr>
          <p:cNvPr id="8" name="TextBox 7"/>
          <p:cNvSpPr txBox="1"/>
          <p:nvPr/>
        </p:nvSpPr>
        <p:spPr>
          <a:xfrm>
            <a:off x="1839192" y="3602457"/>
            <a:ext cx="9420850" cy="2554545"/>
          </a:xfrm>
          <a:prstGeom prst="rect">
            <a:avLst/>
          </a:prstGeom>
          <a:noFill/>
        </p:spPr>
        <p:txBody>
          <a:bodyPr wrap="square" rtlCol="0">
            <a:spAutoFit/>
          </a:bodyPr>
          <a:lstStyle/>
          <a:p>
            <a:r>
              <a:rPr lang="en-US" sz="3200" dirty="0">
                <a:solidFill>
                  <a:schemeClr val="bg1"/>
                </a:solidFill>
              </a:rPr>
              <a:t>Heretic=one who belongs to the church yet adheres to any religious opinion which is contrary to the official doctrine of the church.</a:t>
            </a:r>
          </a:p>
          <a:p>
            <a:endParaRPr lang="en-US" sz="3200" dirty="0">
              <a:solidFill>
                <a:schemeClr val="bg1"/>
              </a:solidFill>
            </a:endParaRPr>
          </a:p>
          <a:p>
            <a:r>
              <a:rPr lang="en-US" sz="3200" dirty="0">
                <a:solidFill>
                  <a:schemeClr val="bg1"/>
                </a:solidFill>
              </a:rPr>
              <a:t>Heresy=the belief and espousal of false doctrine. </a:t>
            </a:r>
          </a:p>
        </p:txBody>
      </p:sp>
      <p:pic>
        <p:nvPicPr>
          <p:cNvPr id="3" name="Picture 2">
            <a:extLst>
              <a:ext uri="{FF2B5EF4-FFF2-40B4-BE49-F238E27FC236}">
                <a16:creationId xmlns:a16="http://schemas.microsoft.com/office/drawing/2014/main" id="{AFB276D3-AA08-41A1-B8E5-F5BE661D95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3736" y="1104147"/>
            <a:ext cx="3257550" cy="2409825"/>
          </a:xfrm>
          <a:prstGeom prst="rect">
            <a:avLst/>
          </a:prstGeom>
        </p:spPr>
      </p:pic>
    </p:spTree>
    <p:extLst>
      <p:ext uri="{BB962C8B-B14F-4D97-AF65-F5344CB8AC3E}">
        <p14:creationId xmlns:p14="http://schemas.microsoft.com/office/powerpoint/2010/main" val="20383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Rectangle 103"/>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4901698" y="110905"/>
            <a:ext cx="2709337" cy="1015663"/>
          </a:xfrm>
          <a:prstGeom prst="rect">
            <a:avLst/>
          </a:prstGeom>
          <a:noFill/>
        </p:spPr>
        <p:txBody>
          <a:bodyPr wrap="square" rtlCol="0">
            <a:spAutoFit/>
          </a:bodyPr>
          <a:lstStyle/>
          <a:p>
            <a:pPr algn="ctr"/>
            <a:r>
              <a:rPr lang="en-US" sz="6000" dirty="0">
                <a:solidFill>
                  <a:schemeClr val="bg1"/>
                </a:solidFill>
                <a:latin typeface="Waltograph UI" panose="03080602000000000000" pitchFamily="66" charset="0"/>
              </a:rPr>
              <a:t>Titus</a:t>
            </a:r>
          </a:p>
        </p:txBody>
      </p:sp>
      <p:sp>
        <p:nvSpPr>
          <p:cNvPr id="81" name="TextBox 80"/>
          <p:cNvSpPr txBox="1"/>
          <p:nvPr/>
        </p:nvSpPr>
        <p:spPr>
          <a:xfrm>
            <a:off x="795676" y="1203694"/>
            <a:ext cx="6939481" cy="5355312"/>
          </a:xfrm>
          <a:prstGeom prst="rect">
            <a:avLst/>
          </a:prstGeom>
          <a:noFill/>
        </p:spPr>
        <p:txBody>
          <a:bodyPr wrap="square" rtlCol="0">
            <a:spAutoFit/>
          </a:bodyPr>
          <a:lstStyle/>
          <a:p>
            <a:r>
              <a:rPr lang="en-US" dirty="0">
                <a:solidFill>
                  <a:schemeClr val="bg1"/>
                </a:solidFill>
              </a:rPr>
              <a:t>The book of Titus was written by Paul and addressed to Titus</a:t>
            </a:r>
          </a:p>
          <a:p>
            <a:endParaRPr lang="en-US" dirty="0">
              <a:solidFill>
                <a:schemeClr val="bg1"/>
              </a:solidFill>
            </a:endParaRPr>
          </a:p>
          <a:p>
            <a:r>
              <a:rPr lang="en-US" dirty="0">
                <a:solidFill>
                  <a:schemeClr val="bg1"/>
                </a:solidFill>
              </a:rPr>
              <a:t>Titus was a Greek convert and a faithful fellow laborer with Paul in spreading the gospel and organizing the Church</a:t>
            </a:r>
          </a:p>
          <a:p>
            <a:endParaRPr lang="en-US" dirty="0">
              <a:solidFill>
                <a:schemeClr val="bg1"/>
              </a:solidFill>
            </a:endParaRPr>
          </a:p>
          <a:p>
            <a:r>
              <a:rPr lang="en-US" dirty="0">
                <a:solidFill>
                  <a:schemeClr val="bg1"/>
                </a:solidFill>
              </a:rPr>
              <a:t>He helped gather donations for the poor in Jerusalem and accompanied Paul to the Jerusalem council</a:t>
            </a:r>
          </a:p>
          <a:p>
            <a:endParaRPr lang="en-US" dirty="0">
              <a:solidFill>
                <a:schemeClr val="bg1"/>
              </a:solidFill>
            </a:endParaRPr>
          </a:p>
          <a:p>
            <a:r>
              <a:rPr lang="en-US" dirty="0">
                <a:solidFill>
                  <a:schemeClr val="bg1"/>
                </a:solidFill>
              </a:rPr>
              <a:t>Paul entrusted Titus to take to Corinth Paul’s first epistle to the Saints living there</a:t>
            </a:r>
          </a:p>
          <a:p>
            <a:endParaRPr lang="en-US" dirty="0">
              <a:solidFill>
                <a:schemeClr val="bg1"/>
              </a:solidFill>
            </a:endParaRPr>
          </a:p>
          <a:p>
            <a:r>
              <a:rPr lang="en-US" dirty="0">
                <a:solidFill>
                  <a:schemeClr val="bg1"/>
                </a:solidFill>
              </a:rPr>
              <a:t>Paul wrote to Titus to strengthen him in his assignment to lead and care for the branch of the Church in Crete in spite of opposition</a:t>
            </a:r>
          </a:p>
          <a:p>
            <a:endParaRPr lang="en-US" dirty="0">
              <a:solidFill>
                <a:schemeClr val="bg1"/>
              </a:solidFill>
            </a:endParaRPr>
          </a:p>
          <a:p>
            <a:r>
              <a:rPr lang="en-US" dirty="0">
                <a:solidFill>
                  <a:schemeClr val="bg1"/>
                </a:solidFill>
              </a:rPr>
              <a:t>Titus is the Epistle of Obedience</a:t>
            </a:r>
          </a:p>
          <a:p>
            <a:endParaRPr lang="en-US" dirty="0">
              <a:solidFill>
                <a:schemeClr val="bg1"/>
              </a:solidFill>
            </a:endParaRPr>
          </a:p>
          <a:p>
            <a:r>
              <a:rPr lang="en-US" dirty="0">
                <a:solidFill>
                  <a:schemeClr val="bg1"/>
                </a:solidFill>
              </a:rPr>
              <a:t>Titus was ordained the first bishop of the Church of the </a:t>
            </a:r>
            <a:r>
              <a:rPr lang="en-US" dirty="0" err="1">
                <a:solidFill>
                  <a:schemeClr val="bg1"/>
                </a:solidFill>
              </a:rPr>
              <a:t>Cretians</a:t>
            </a:r>
            <a:r>
              <a:rPr lang="en-US" dirty="0">
                <a:solidFill>
                  <a:schemeClr val="bg1"/>
                </a:solidFill>
              </a:rPr>
              <a:t>, from </a:t>
            </a:r>
            <a:r>
              <a:rPr lang="en-US" dirty="0" err="1">
                <a:solidFill>
                  <a:schemeClr val="bg1"/>
                </a:solidFill>
              </a:rPr>
              <a:t>Nicopolis</a:t>
            </a:r>
            <a:r>
              <a:rPr lang="en-US" dirty="0">
                <a:solidFill>
                  <a:schemeClr val="bg1"/>
                </a:solidFill>
              </a:rPr>
              <a:t> of Macedonia.</a:t>
            </a:r>
          </a:p>
          <a:p>
            <a:endParaRPr lang="en-US" dirty="0">
              <a:solidFill>
                <a:schemeClr val="bg1"/>
              </a:solidFill>
            </a:endParaRPr>
          </a:p>
        </p:txBody>
      </p:sp>
      <p:grpSp>
        <p:nvGrpSpPr>
          <p:cNvPr id="143" name="Group 142"/>
          <p:cNvGrpSpPr/>
          <p:nvPr/>
        </p:nvGrpSpPr>
        <p:grpSpPr>
          <a:xfrm>
            <a:off x="9433711" y="1801640"/>
            <a:ext cx="1905000" cy="4038600"/>
            <a:chOff x="5638800" y="762000"/>
            <a:chExt cx="2362200" cy="4495800"/>
          </a:xfrm>
        </p:grpSpPr>
        <p:grpSp>
          <p:nvGrpSpPr>
            <p:cNvPr id="144" name="Group 124"/>
            <p:cNvGrpSpPr/>
            <p:nvPr/>
          </p:nvGrpSpPr>
          <p:grpSpPr>
            <a:xfrm>
              <a:off x="5638800" y="762000"/>
              <a:ext cx="2362200" cy="4495800"/>
              <a:chOff x="7162800" y="2590801"/>
              <a:chExt cx="1600200" cy="2895598"/>
            </a:xfrm>
          </p:grpSpPr>
          <p:sp>
            <p:nvSpPr>
              <p:cNvPr id="185" name="Rounded Rectangle 184"/>
              <p:cNvSpPr/>
              <p:nvPr/>
            </p:nvSpPr>
            <p:spPr>
              <a:xfrm rot="20345433" flipH="1">
                <a:off x="8167040" y="2776567"/>
                <a:ext cx="460427" cy="932782"/>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ounded Rectangle 185"/>
              <p:cNvSpPr/>
              <p:nvPr/>
            </p:nvSpPr>
            <p:spPr>
              <a:xfrm rot="1254567">
                <a:off x="7377738" y="2776566"/>
                <a:ext cx="460427" cy="932782"/>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6128217">
                <a:off x="8063330" y="5171484"/>
                <a:ext cx="264049" cy="365782"/>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4472555">
                <a:off x="7721505" y="5161706"/>
                <a:ext cx="241894" cy="38445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Oval 188"/>
              <p:cNvSpPr/>
              <p:nvPr/>
            </p:nvSpPr>
            <p:spPr>
              <a:xfrm rot="2901859">
                <a:off x="7263296" y="4084817"/>
                <a:ext cx="221384" cy="4223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189"/>
              <p:cNvSpPr/>
              <p:nvPr/>
            </p:nvSpPr>
            <p:spPr>
              <a:xfrm rot="20226769">
                <a:off x="8491278" y="4130614"/>
                <a:ext cx="271722" cy="34062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rapezoid 190"/>
              <p:cNvSpPr/>
              <p:nvPr/>
            </p:nvSpPr>
            <p:spPr>
              <a:xfrm>
                <a:off x="7439378" y="3571711"/>
                <a:ext cx="1177462" cy="1750807"/>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rapezoid 191"/>
              <p:cNvSpPr/>
              <p:nvPr/>
            </p:nvSpPr>
            <p:spPr>
              <a:xfrm rot="1442139">
                <a:off x="7394876" y="3477254"/>
                <a:ext cx="386895" cy="91734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rapezoid 192"/>
              <p:cNvSpPr/>
              <p:nvPr/>
            </p:nvSpPr>
            <p:spPr>
              <a:xfrm rot="20249249">
                <a:off x="8252088" y="3475075"/>
                <a:ext cx="370880" cy="91734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rot="5400000">
                <a:off x="7818423" y="2264054"/>
                <a:ext cx="333136" cy="986629"/>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94"/>
              <p:cNvSpPr/>
              <p:nvPr/>
            </p:nvSpPr>
            <p:spPr>
              <a:xfrm>
                <a:off x="7557452" y="2790682"/>
                <a:ext cx="860453" cy="9792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ounded Rectangle 195"/>
              <p:cNvSpPr/>
              <p:nvPr/>
            </p:nvSpPr>
            <p:spPr>
              <a:xfrm>
                <a:off x="7491676" y="2790682"/>
                <a:ext cx="996313" cy="170311"/>
              </a:xfrm>
              <a:prstGeom prst="roundRect">
                <a:avLst>
                  <a:gd name="adj" fmla="val 50000"/>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a:off x="7620000" y="4267200"/>
                <a:ext cx="838200" cy="152400"/>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1"/>
            <p:cNvGrpSpPr/>
            <p:nvPr/>
          </p:nvGrpSpPr>
          <p:grpSpPr>
            <a:xfrm>
              <a:off x="6096000" y="4267200"/>
              <a:ext cx="1600200" cy="381000"/>
              <a:chOff x="4800600" y="1267918"/>
              <a:chExt cx="5502838" cy="1399082"/>
            </a:xfrm>
          </p:grpSpPr>
          <p:grpSp>
            <p:nvGrpSpPr>
              <p:cNvPr id="166" name="Group 250"/>
              <p:cNvGrpSpPr/>
              <p:nvPr/>
            </p:nvGrpSpPr>
            <p:grpSpPr>
              <a:xfrm>
                <a:off x="4800600" y="1295400"/>
                <a:ext cx="2362200" cy="1371600"/>
                <a:chOff x="4800600" y="1295400"/>
                <a:chExt cx="2362200" cy="1371600"/>
              </a:xfrm>
            </p:grpSpPr>
            <p:sp>
              <p:nvSpPr>
                <p:cNvPr id="179" name="Trapezoid 178"/>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rapezoid 179"/>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Quad Arrow 180"/>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Equal 182"/>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Oval 183"/>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251"/>
              <p:cNvGrpSpPr/>
              <p:nvPr/>
            </p:nvGrpSpPr>
            <p:grpSpPr>
              <a:xfrm>
                <a:off x="6877987" y="1267918"/>
                <a:ext cx="2362200" cy="1371600"/>
                <a:chOff x="4800600" y="1295400"/>
                <a:chExt cx="2362200" cy="1371600"/>
              </a:xfrm>
            </p:grpSpPr>
            <p:sp>
              <p:nvSpPr>
                <p:cNvPr id="173" name="Trapezoid 172"/>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rapezoid 173"/>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Quad Arrow 174"/>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Equal 17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8" name="Oval 177"/>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258"/>
              <p:cNvGrpSpPr/>
              <p:nvPr/>
            </p:nvGrpSpPr>
            <p:grpSpPr>
              <a:xfrm>
                <a:off x="8979108" y="1270416"/>
                <a:ext cx="1324330" cy="1295400"/>
                <a:chOff x="4800600" y="1295400"/>
                <a:chExt cx="1324330" cy="1295400"/>
              </a:xfrm>
            </p:grpSpPr>
            <p:sp>
              <p:nvSpPr>
                <p:cNvPr id="169" name="Trapezoid 168"/>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Equal 17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2" name="Oval 171"/>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46" name="Group 161"/>
            <p:cNvGrpSpPr/>
            <p:nvPr/>
          </p:nvGrpSpPr>
          <p:grpSpPr>
            <a:xfrm>
              <a:off x="6096000" y="1143000"/>
              <a:ext cx="1371600" cy="152400"/>
              <a:chOff x="4800600" y="1267918"/>
              <a:chExt cx="5502838" cy="1399082"/>
            </a:xfrm>
          </p:grpSpPr>
          <p:grpSp>
            <p:nvGrpSpPr>
              <p:cNvPr id="147" name="Group 250"/>
              <p:cNvGrpSpPr/>
              <p:nvPr/>
            </p:nvGrpSpPr>
            <p:grpSpPr>
              <a:xfrm>
                <a:off x="4800600" y="1295400"/>
                <a:ext cx="2362200" cy="1371600"/>
                <a:chOff x="4800600" y="1295400"/>
                <a:chExt cx="2362200" cy="1371600"/>
              </a:xfrm>
            </p:grpSpPr>
            <p:sp>
              <p:nvSpPr>
                <p:cNvPr id="160" name="Trapezoid 159"/>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rapezoid 160"/>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Quad Arrow 161"/>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Equal 16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5" name="Oval 164"/>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251"/>
              <p:cNvGrpSpPr/>
              <p:nvPr/>
            </p:nvGrpSpPr>
            <p:grpSpPr>
              <a:xfrm>
                <a:off x="6877987" y="1267918"/>
                <a:ext cx="2362200" cy="1371600"/>
                <a:chOff x="4800600" y="1295400"/>
                <a:chExt cx="2362200" cy="1371600"/>
              </a:xfrm>
            </p:grpSpPr>
            <p:sp>
              <p:nvSpPr>
                <p:cNvPr id="154" name="Trapezoid 153"/>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rapezoid 154"/>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Quad Arrow 155"/>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Equal 157"/>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9" name="Oval 158"/>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258"/>
              <p:cNvGrpSpPr/>
              <p:nvPr/>
            </p:nvGrpSpPr>
            <p:grpSpPr>
              <a:xfrm>
                <a:off x="8979108" y="1270416"/>
                <a:ext cx="1324330" cy="1295400"/>
                <a:chOff x="4800600" y="1295400"/>
                <a:chExt cx="1324330" cy="1295400"/>
              </a:xfrm>
            </p:grpSpPr>
            <p:sp>
              <p:nvSpPr>
                <p:cNvPr id="150" name="Trapezoid 149"/>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rapezoid 150"/>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Equal 151"/>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3" name="Oval 152"/>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54077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143"/>
                                        </p:tgtEl>
                                        <p:attrNameLst>
                                          <p:attrName>style.visibility</p:attrName>
                                        </p:attrNameLst>
                                      </p:cBhvr>
                                      <p:to>
                                        <p:strVal val="visible"/>
                                      </p:to>
                                    </p:set>
                                    <p:animEffect transition="in" filter="wipe(down)">
                                      <p:cBhvr>
                                        <p:cTn id="9" dur="580">
                                          <p:stCondLst>
                                            <p:cond delay="0"/>
                                          </p:stCondLst>
                                        </p:cTn>
                                        <p:tgtEl>
                                          <p:spTgt spid="143"/>
                                        </p:tgtEl>
                                      </p:cBhvr>
                                    </p:animEffect>
                                    <p:anim calcmode="lin" valueType="num">
                                      <p:cBhvr>
                                        <p:cTn id="10" dur="1822" tmFilter="0,0; 0.14,0.36; 0.43,0.73; 0.71,0.91; 1.0,1.0">
                                          <p:stCondLst>
                                            <p:cond delay="0"/>
                                          </p:stCondLst>
                                        </p:cTn>
                                        <p:tgtEl>
                                          <p:spTgt spid="143"/>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43"/>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43"/>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43"/>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43"/>
                                        </p:tgtEl>
                                        <p:attrNameLst>
                                          <p:attrName>ppt_y</p:attrName>
                                        </p:attrNameLst>
                                      </p:cBhvr>
                                      <p:tavLst>
                                        <p:tav tm="0" fmla="#ppt_y-sin(pi*$)/81">
                                          <p:val>
                                            <p:fltVal val="0"/>
                                          </p:val>
                                        </p:tav>
                                        <p:tav tm="100000">
                                          <p:val>
                                            <p:fltVal val="1"/>
                                          </p:val>
                                        </p:tav>
                                      </p:tavLst>
                                    </p:anim>
                                    <p:animScale>
                                      <p:cBhvr>
                                        <p:cTn id="15" dur="26">
                                          <p:stCondLst>
                                            <p:cond delay="650"/>
                                          </p:stCondLst>
                                        </p:cTn>
                                        <p:tgtEl>
                                          <p:spTgt spid="143"/>
                                        </p:tgtEl>
                                      </p:cBhvr>
                                      <p:to x="100000" y="60000"/>
                                    </p:animScale>
                                    <p:animScale>
                                      <p:cBhvr>
                                        <p:cTn id="16" dur="166" decel="50000">
                                          <p:stCondLst>
                                            <p:cond delay="676"/>
                                          </p:stCondLst>
                                        </p:cTn>
                                        <p:tgtEl>
                                          <p:spTgt spid="143"/>
                                        </p:tgtEl>
                                      </p:cBhvr>
                                      <p:to x="100000" y="100000"/>
                                    </p:animScale>
                                    <p:animScale>
                                      <p:cBhvr>
                                        <p:cTn id="17" dur="26">
                                          <p:stCondLst>
                                            <p:cond delay="1312"/>
                                          </p:stCondLst>
                                        </p:cTn>
                                        <p:tgtEl>
                                          <p:spTgt spid="143"/>
                                        </p:tgtEl>
                                      </p:cBhvr>
                                      <p:to x="100000" y="80000"/>
                                    </p:animScale>
                                    <p:animScale>
                                      <p:cBhvr>
                                        <p:cTn id="18" dur="166" decel="50000">
                                          <p:stCondLst>
                                            <p:cond delay="1338"/>
                                          </p:stCondLst>
                                        </p:cTn>
                                        <p:tgtEl>
                                          <p:spTgt spid="143"/>
                                        </p:tgtEl>
                                      </p:cBhvr>
                                      <p:to x="100000" y="100000"/>
                                    </p:animScale>
                                    <p:animScale>
                                      <p:cBhvr>
                                        <p:cTn id="19" dur="26">
                                          <p:stCondLst>
                                            <p:cond delay="1642"/>
                                          </p:stCondLst>
                                        </p:cTn>
                                        <p:tgtEl>
                                          <p:spTgt spid="143"/>
                                        </p:tgtEl>
                                      </p:cBhvr>
                                      <p:to x="100000" y="90000"/>
                                    </p:animScale>
                                    <p:animScale>
                                      <p:cBhvr>
                                        <p:cTn id="20" dur="166" decel="50000">
                                          <p:stCondLst>
                                            <p:cond delay="1668"/>
                                          </p:stCondLst>
                                        </p:cTn>
                                        <p:tgtEl>
                                          <p:spTgt spid="143"/>
                                        </p:tgtEl>
                                      </p:cBhvr>
                                      <p:to x="100000" y="100000"/>
                                    </p:animScale>
                                    <p:animScale>
                                      <p:cBhvr>
                                        <p:cTn id="21" dur="26">
                                          <p:stCondLst>
                                            <p:cond delay="1808"/>
                                          </p:stCondLst>
                                        </p:cTn>
                                        <p:tgtEl>
                                          <p:spTgt spid="143"/>
                                        </p:tgtEl>
                                      </p:cBhvr>
                                      <p:to x="100000" y="95000"/>
                                    </p:animScale>
                                    <p:animScale>
                                      <p:cBhvr>
                                        <p:cTn id="22" dur="166" decel="50000">
                                          <p:stCondLst>
                                            <p:cond delay="1834"/>
                                          </p:stCondLst>
                                        </p:cTn>
                                        <p:tgtEl>
                                          <p:spTgt spid="143"/>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43100" y="121613"/>
            <a:ext cx="8305800" cy="769441"/>
          </a:xfrm>
          <a:prstGeom prst="rect">
            <a:avLst/>
          </a:prstGeom>
          <a:noFill/>
        </p:spPr>
        <p:txBody>
          <a:bodyPr wrap="square" rtlCol="0">
            <a:spAutoFit/>
          </a:bodyPr>
          <a:lstStyle/>
          <a:p>
            <a:pPr algn="ctr"/>
            <a:r>
              <a:rPr lang="en-US" sz="4400" dirty="0">
                <a:solidFill>
                  <a:schemeClr val="bg1"/>
                </a:solidFill>
                <a:latin typeface="Waltograph UI" panose="03080602000000000000" pitchFamily="66" charset="0"/>
              </a:rPr>
              <a:t>Maintain Good Works</a:t>
            </a:r>
          </a:p>
        </p:txBody>
      </p:sp>
      <p:sp>
        <p:nvSpPr>
          <p:cNvPr id="6" name="TextBox 5"/>
          <p:cNvSpPr txBox="1"/>
          <p:nvPr/>
        </p:nvSpPr>
        <p:spPr>
          <a:xfrm>
            <a:off x="796705" y="978529"/>
            <a:ext cx="3962400" cy="1569660"/>
          </a:xfrm>
          <a:prstGeom prst="rect">
            <a:avLst/>
          </a:prstGeom>
          <a:noFill/>
        </p:spPr>
        <p:txBody>
          <a:bodyPr wrap="square" rtlCol="0">
            <a:spAutoFit/>
          </a:bodyPr>
          <a:lstStyle/>
          <a:p>
            <a:r>
              <a:rPr lang="en-US" sz="2400" i="1" dirty="0">
                <a:solidFill>
                  <a:srgbClr val="FFFF00"/>
                </a:solidFill>
              </a:rPr>
              <a:t>“And let ours also learn to maintain good works for necessary uses, that they be not unfruitful.”</a:t>
            </a:r>
          </a:p>
        </p:txBody>
      </p:sp>
      <p:sp>
        <p:nvSpPr>
          <p:cNvPr id="7" name="TextBox 6"/>
          <p:cNvSpPr txBox="1"/>
          <p:nvPr/>
        </p:nvSpPr>
        <p:spPr>
          <a:xfrm>
            <a:off x="75445" y="6488668"/>
            <a:ext cx="5105400" cy="369332"/>
          </a:xfrm>
          <a:prstGeom prst="rect">
            <a:avLst/>
          </a:prstGeom>
          <a:noFill/>
        </p:spPr>
        <p:txBody>
          <a:bodyPr wrap="square" rtlCol="0">
            <a:spAutoFit/>
          </a:bodyPr>
          <a:lstStyle/>
          <a:p>
            <a:r>
              <a:rPr lang="en-US" dirty="0">
                <a:solidFill>
                  <a:schemeClr val="bg1"/>
                </a:solidFill>
              </a:rPr>
              <a:t>Titus 3:14</a:t>
            </a:r>
          </a:p>
        </p:txBody>
      </p:sp>
      <p:sp>
        <p:nvSpPr>
          <p:cNvPr id="9" name="TextBox 8"/>
          <p:cNvSpPr txBox="1"/>
          <p:nvPr/>
        </p:nvSpPr>
        <p:spPr>
          <a:xfrm>
            <a:off x="4461850" y="4831533"/>
            <a:ext cx="6553200" cy="1569660"/>
          </a:xfrm>
          <a:prstGeom prst="rect">
            <a:avLst/>
          </a:prstGeom>
          <a:noFill/>
        </p:spPr>
        <p:txBody>
          <a:bodyPr wrap="square" rtlCol="0">
            <a:spAutoFit/>
          </a:bodyPr>
          <a:lstStyle/>
          <a:p>
            <a:r>
              <a:rPr lang="en-US" sz="2400" dirty="0">
                <a:solidFill>
                  <a:schemeClr val="bg1"/>
                </a:solidFill>
              </a:rPr>
              <a:t>We recognize that we do not earn our salvation…all the good works in the world cannot save a single man, but as small as it might be in total equation, we must contribute the best we have to offer.</a:t>
            </a:r>
          </a:p>
        </p:txBody>
      </p:sp>
      <p:pic>
        <p:nvPicPr>
          <p:cNvPr id="3" name="Picture 2">
            <a:extLst>
              <a:ext uri="{FF2B5EF4-FFF2-40B4-BE49-F238E27FC236}">
                <a16:creationId xmlns:a16="http://schemas.microsoft.com/office/drawing/2014/main" id="{1934A3FC-4441-42E8-BA1B-E1F4ED271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5810" y="1145751"/>
            <a:ext cx="4305300" cy="3228975"/>
          </a:xfrm>
          <a:prstGeom prst="rect">
            <a:avLst/>
          </a:prstGeom>
        </p:spPr>
      </p:pic>
      <p:pic>
        <p:nvPicPr>
          <p:cNvPr id="10" name="Picture 9">
            <a:extLst>
              <a:ext uri="{FF2B5EF4-FFF2-40B4-BE49-F238E27FC236}">
                <a16:creationId xmlns:a16="http://schemas.microsoft.com/office/drawing/2014/main" id="{7F8621A7-2D5A-44D9-BD1F-29802960F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484" y="3526718"/>
            <a:ext cx="2261616" cy="2505456"/>
          </a:xfrm>
          <a:prstGeom prst="rect">
            <a:avLst/>
          </a:prstGeom>
        </p:spPr>
      </p:pic>
    </p:spTree>
    <p:extLst>
      <p:ext uri="{BB962C8B-B14F-4D97-AF65-F5344CB8AC3E}">
        <p14:creationId xmlns:p14="http://schemas.microsoft.com/office/powerpoint/2010/main" val="148936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43100" y="224883"/>
            <a:ext cx="8305800" cy="769441"/>
          </a:xfrm>
          <a:prstGeom prst="rect">
            <a:avLst/>
          </a:prstGeom>
          <a:noFill/>
        </p:spPr>
        <p:txBody>
          <a:bodyPr wrap="square" rtlCol="0">
            <a:spAutoFit/>
          </a:bodyPr>
          <a:lstStyle/>
          <a:p>
            <a:pPr algn="ctr"/>
            <a:r>
              <a:rPr lang="en-US" sz="4400" dirty="0">
                <a:solidFill>
                  <a:schemeClr val="bg1"/>
                </a:solidFill>
                <a:latin typeface="Waltograph UI" panose="03080602000000000000" pitchFamily="66" charset="0"/>
              </a:rPr>
              <a:t>Let Your Light Shine</a:t>
            </a:r>
          </a:p>
        </p:txBody>
      </p:sp>
      <p:sp>
        <p:nvSpPr>
          <p:cNvPr id="6" name="TextBox 5"/>
          <p:cNvSpPr txBox="1"/>
          <p:nvPr/>
        </p:nvSpPr>
        <p:spPr>
          <a:xfrm>
            <a:off x="778598" y="1078116"/>
            <a:ext cx="3962400" cy="1938992"/>
          </a:xfrm>
          <a:prstGeom prst="rect">
            <a:avLst/>
          </a:prstGeom>
          <a:noFill/>
        </p:spPr>
        <p:txBody>
          <a:bodyPr wrap="square" rtlCol="0">
            <a:spAutoFit/>
          </a:bodyPr>
          <a:lstStyle/>
          <a:p>
            <a:r>
              <a:rPr lang="en-US" sz="2400" i="1" dirty="0">
                <a:solidFill>
                  <a:srgbClr val="FFFF00"/>
                </a:solidFill>
              </a:rPr>
              <a:t>“Let your light so shine before men, that they may see your good works, and glorify your Father which is in heaven.”—Matthew 5:16</a:t>
            </a:r>
          </a:p>
        </p:txBody>
      </p:sp>
      <p:sp>
        <p:nvSpPr>
          <p:cNvPr id="9" name="TextBox 8"/>
          <p:cNvSpPr txBox="1"/>
          <p:nvPr/>
        </p:nvSpPr>
        <p:spPr>
          <a:xfrm>
            <a:off x="4419600" y="4876801"/>
            <a:ext cx="6553200" cy="1200329"/>
          </a:xfrm>
          <a:prstGeom prst="rect">
            <a:avLst/>
          </a:prstGeom>
          <a:noFill/>
        </p:spPr>
        <p:txBody>
          <a:bodyPr wrap="square" rtlCol="0">
            <a:spAutoFit/>
          </a:bodyPr>
          <a:lstStyle/>
          <a:p>
            <a:r>
              <a:rPr lang="en-US" sz="2400" dirty="0">
                <a:solidFill>
                  <a:srgbClr val="FFFF00"/>
                </a:solidFill>
              </a:rPr>
              <a:t>Our lives should be examples of goodness and virtue as we try to emulate His example to the world. (9)</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7770" y="5678833"/>
            <a:ext cx="1095375" cy="1095375"/>
          </a:xfrm>
          <a:prstGeom prst="rect">
            <a:avLst/>
          </a:prstGeom>
        </p:spPr>
      </p:pic>
      <p:pic>
        <p:nvPicPr>
          <p:cNvPr id="7" name="Picture 6">
            <a:extLst>
              <a:ext uri="{FF2B5EF4-FFF2-40B4-BE49-F238E27FC236}">
                <a16:creationId xmlns:a16="http://schemas.microsoft.com/office/drawing/2014/main" id="{047C4F28-8776-4A82-9572-CB54BA0699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1713" y="1175854"/>
            <a:ext cx="5279576" cy="3127816"/>
          </a:xfrm>
          <a:prstGeom prst="rect">
            <a:avLst/>
          </a:prstGeom>
        </p:spPr>
      </p:pic>
    </p:spTree>
    <p:extLst>
      <p:ext uri="{BB962C8B-B14F-4D97-AF65-F5344CB8AC3E}">
        <p14:creationId xmlns:p14="http://schemas.microsoft.com/office/powerpoint/2010/main" val="355763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0"/>
            <a:ext cx="12192000" cy="369331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#254 </a:t>
            </a:r>
            <a:r>
              <a:rPr lang="en-US" i="1" dirty="0">
                <a:solidFill>
                  <a:schemeClr val="bg1"/>
                </a:solidFill>
              </a:rPr>
              <a:t>True to the Faith</a:t>
            </a:r>
          </a:p>
          <a:p>
            <a:endParaRPr lang="en-US" dirty="0">
              <a:solidFill>
                <a:schemeClr val="bg1"/>
              </a:solidFill>
            </a:endParaRPr>
          </a:p>
          <a:p>
            <a:pPr marL="342900" indent="-342900">
              <a:buFontTx/>
              <a:buAutoNum type="arabicPeriod"/>
            </a:pPr>
            <a:r>
              <a:rPr lang="en-US" dirty="0">
                <a:solidFill>
                  <a:schemeClr val="bg1"/>
                </a:solidFill>
              </a:rPr>
              <a:t>New Testament Institute Student Manual Chapter 47</a:t>
            </a:r>
          </a:p>
          <a:p>
            <a:pPr marL="342900" indent="-342900">
              <a:buFontTx/>
              <a:buAutoNum type="arabicPeriod"/>
            </a:pPr>
            <a:r>
              <a:rPr lang="en-US" dirty="0">
                <a:solidFill>
                  <a:schemeClr val="bg1"/>
                </a:solidFill>
              </a:rPr>
              <a:t>President Gordon B. Hinckley ("The Shepherds of the Flock," </a:t>
            </a:r>
            <a:r>
              <a:rPr lang="en-US" i="1" dirty="0">
                <a:solidFill>
                  <a:schemeClr val="bg1"/>
                </a:solidFill>
              </a:rPr>
              <a:t>Ensign</a:t>
            </a:r>
            <a:r>
              <a:rPr lang="en-US" dirty="0">
                <a:solidFill>
                  <a:schemeClr val="bg1"/>
                </a:solidFill>
              </a:rPr>
              <a:t>, May 1999, 52-53)</a:t>
            </a:r>
          </a:p>
          <a:p>
            <a:pPr marL="342900" indent="-342900">
              <a:buFontTx/>
              <a:buAutoNum type="arabicPeriod"/>
            </a:pPr>
            <a:r>
              <a:rPr lang="en-US" dirty="0">
                <a:solidFill>
                  <a:schemeClr val="bg1"/>
                </a:solidFill>
              </a:rPr>
              <a:t>President Boyd K. Packer (“Little Children,” </a:t>
            </a:r>
            <a:r>
              <a:rPr lang="en-US" i="1" dirty="0">
                <a:solidFill>
                  <a:schemeClr val="bg1"/>
                </a:solidFill>
              </a:rPr>
              <a:t> Ensign,</a:t>
            </a:r>
            <a:r>
              <a:rPr lang="en-US" dirty="0">
                <a:solidFill>
                  <a:schemeClr val="bg1"/>
                </a:solidFill>
              </a:rPr>
              <a:t> Nov. 1986, 17).</a:t>
            </a:r>
          </a:p>
          <a:p>
            <a:pPr marL="342900" indent="-342900">
              <a:buFontTx/>
              <a:buAutoNum type="arabicPeriod"/>
            </a:pPr>
            <a:r>
              <a:rPr lang="en-US" dirty="0">
                <a:solidFill>
                  <a:schemeClr val="bg1"/>
                </a:solidFill>
              </a:rPr>
              <a:t>Gospeldoctrine.com</a:t>
            </a:r>
          </a:p>
          <a:p>
            <a:pPr marL="342900" indent="-342900">
              <a:buFontTx/>
              <a:buAutoNum type="arabicPeriod"/>
            </a:pPr>
            <a:r>
              <a:rPr lang="en-US" dirty="0">
                <a:solidFill>
                  <a:schemeClr val="bg1"/>
                </a:solidFill>
              </a:rPr>
              <a:t>Bishop Keith B. </a:t>
            </a:r>
            <a:r>
              <a:rPr lang="en-US" dirty="0" err="1">
                <a:solidFill>
                  <a:schemeClr val="bg1"/>
                </a:solidFill>
              </a:rPr>
              <a:t>McMullin</a:t>
            </a:r>
            <a:r>
              <a:rPr lang="en-US" dirty="0">
                <a:solidFill>
                  <a:schemeClr val="bg1"/>
                </a:solidFill>
              </a:rPr>
              <a:t> “An Invitation with Promise” 	   May 2011 Ensign</a:t>
            </a:r>
          </a:p>
          <a:p>
            <a:pPr marL="342900" indent="-342900">
              <a:buFontTx/>
              <a:buAutoNum type="arabicPeriod"/>
            </a:pPr>
            <a:r>
              <a:rPr lang="en-US" dirty="0">
                <a:solidFill>
                  <a:schemeClr val="bg1"/>
                </a:solidFill>
              </a:rPr>
              <a:t>Bruce R. McConkie DNTC 3:126-27</a:t>
            </a:r>
          </a:p>
          <a:p>
            <a:pPr marL="342900" indent="-342900">
              <a:buFontTx/>
              <a:buAutoNum type="arabicPeriod"/>
            </a:pPr>
            <a:r>
              <a:rPr lang="en-US" dirty="0">
                <a:solidFill>
                  <a:schemeClr val="bg1"/>
                </a:solidFill>
              </a:rPr>
              <a:t>Elder Russell M. Nelson ("A More Excellent Hope," </a:t>
            </a:r>
            <a:r>
              <a:rPr lang="en-US" i="1" dirty="0">
                <a:solidFill>
                  <a:schemeClr val="bg1"/>
                </a:solidFill>
              </a:rPr>
              <a:t>Ensign</a:t>
            </a:r>
            <a:r>
              <a:rPr lang="en-US" dirty="0">
                <a:solidFill>
                  <a:schemeClr val="bg1"/>
                </a:solidFill>
              </a:rPr>
              <a:t>, Feb. 1997, 62-63)</a:t>
            </a:r>
          </a:p>
          <a:p>
            <a:pPr marL="342900" indent="-342900">
              <a:buFontTx/>
              <a:buAutoNum type="arabicPeriod"/>
            </a:pPr>
            <a:r>
              <a:rPr lang="en-US" i="1" dirty="0">
                <a:solidFill>
                  <a:schemeClr val="bg1"/>
                </a:solidFill>
              </a:rPr>
              <a:t>Life and Teachings of Jesus and His Apostles Chapter 45</a:t>
            </a:r>
          </a:p>
          <a:p>
            <a:pPr marL="342900" indent="-342900">
              <a:buFontTx/>
              <a:buAutoNum type="arabicPeriod"/>
            </a:pPr>
            <a:r>
              <a:rPr lang="en-US" dirty="0">
                <a:solidFill>
                  <a:schemeClr val="bg1"/>
                </a:solidFill>
              </a:rPr>
              <a:t>L. Tom Perry “Perfect Love </a:t>
            </a:r>
            <a:r>
              <a:rPr lang="en-US" dirty="0" err="1">
                <a:solidFill>
                  <a:schemeClr val="bg1"/>
                </a:solidFill>
              </a:rPr>
              <a:t>Casteth</a:t>
            </a:r>
            <a:r>
              <a:rPr lang="en-US" dirty="0">
                <a:solidFill>
                  <a:schemeClr val="bg1"/>
                </a:solidFill>
              </a:rPr>
              <a:t> Out Fear”(Oct. 2011 Gen. Conf.)</a:t>
            </a:r>
            <a:endParaRPr lang="en-US" i="1" dirty="0">
              <a:solidFill>
                <a:schemeClr val="bg1"/>
              </a:solidFill>
            </a:endParaRPr>
          </a:p>
        </p:txBody>
      </p:sp>
      <p:pic>
        <p:nvPicPr>
          <p:cNvPr id="3" name="Picture 2">
            <a:extLst>
              <a:ext uri="{FF2B5EF4-FFF2-40B4-BE49-F238E27FC236}">
                <a16:creationId xmlns:a16="http://schemas.microsoft.com/office/drawing/2014/main" id="{9E914AB5-D510-47D5-8348-1E8EE1BC7E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1443" y="800100"/>
            <a:ext cx="2133600" cy="2628900"/>
          </a:xfrm>
          <a:prstGeom prst="ellipse">
            <a:avLst/>
          </a:prstGeom>
          <a:ln>
            <a:noFill/>
          </a:ln>
          <a:effectLst>
            <a:softEdge rad="112500"/>
          </a:effectLst>
        </p:spPr>
      </p:pic>
      <p:sp>
        <p:nvSpPr>
          <p:cNvPr id="8" name="Footer Placeholder 14">
            <a:extLst>
              <a:ext uri="{FF2B5EF4-FFF2-40B4-BE49-F238E27FC236}">
                <a16:creationId xmlns:a16="http://schemas.microsoft.com/office/drawing/2014/main" id="{2AC9F2BA-770C-4562-9500-51F259398837}"/>
              </a:ext>
            </a:extLst>
          </p:cNvPr>
          <p:cNvSpPr>
            <a:spLocks noGrp="1"/>
          </p:cNvSpPr>
          <p:nvPr/>
        </p:nvSpPr>
        <p:spPr>
          <a:xfrm>
            <a:off x="158187" y="634774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4450880"/>
              </p:ext>
            </p:extLst>
          </p:nvPr>
        </p:nvGraphicFramePr>
        <p:xfrm>
          <a:off x="63374" y="99589"/>
          <a:ext cx="3938258" cy="2579370"/>
        </p:xfrm>
        <a:graphic>
          <a:graphicData uri="http://schemas.openxmlformats.org/drawingml/2006/table">
            <a:tbl>
              <a:tblPr firstRow="1" bandRow="1">
                <a:tableStyleId>{5940675A-B579-460E-94D1-54222C63F5DA}</a:tableStyleId>
              </a:tblPr>
              <a:tblGrid>
                <a:gridCol w="2779414">
                  <a:extLst>
                    <a:ext uri="{9D8B030D-6E8A-4147-A177-3AD203B41FA5}">
                      <a16:colId xmlns:a16="http://schemas.microsoft.com/office/drawing/2014/main" val="3815724195"/>
                    </a:ext>
                  </a:extLst>
                </a:gridCol>
                <a:gridCol w="1158844">
                  <a:extLst>
                    <a:ext uri="{9D8B030D-6E8A-4147-A177-3AD203B41FA5}">
                      <a16:colId xmlns:a16="http://schemas.microsoft.com/office/drawing/2014/main" val="3481700596"/>
                    </a:ext>
                  </a:extLst>
                </a:gridCol>
              </a:tblGrid>
              <a:tr h="228378">
                <a:tc gridSpan="2">
                  <a:txBody>
                    <a:bodyPr/>
                    <a:lstStyle/>
                    <a:p>
                      <a:pPr algn="ctr" fontAlgn="base"/>
                      <a:r>
                        <a:rPr lang="en-US" sz="1200" b="0" i="0" kern="1200" cap="all" dirty="0">
                          <a:solidFill>
                            <a:schemeClr val="tx1"/>
                          </a:solidFill>
                          <a:effectLst/>
                          <a:latin typeface="+mn-lt"/>
                          <a:ea typeface="+mn-ea"/>
                          <a:cs typeface="+mn-cs"/>
                        </a:rPr>
                        <a:t>A LETTER FROM PAUL TO TITUS</a:t>
                      </a:r>
                    </a:p>
                    <a:p>
                      <a:pPr algn="ctr" fontAlgn="base"/>
                      <a:r>
                        <a:rPr lang="en-US" sz="1200" b="0" i="0" kern="1200" cap="all" dirty="0">
                          <a:solidFill>
                            <a:schemeClr val="tx1"/>
                          </a:solidFill>
                          <a:effectLst/>
                          <a:latin typeface="+mn-lt"/>
                          <a:ea typeface="+mn-ea"/>
                          <a:cs typeface="+mn-cs"/>
                        </a:rPr>
                        <a:t>WRITTEN FROM MACEDONIA TO CRETE, CA. A.D. 67–68 (TITUS)</a:t>
                      </a:r>
                    </a:p>
                  </a:txBody>
                  <a:tcPr marL="95250" marR="95250" marT="66675" marB="66675" anchor="ctr"/>
                </a:tc>
                <a:tc hMerge="1">
                  <a:txBody>
                    <a:bodyPr/>
                    <a:lstStyle/>
                    <a:p>
                      <a:pPr algn="l" fontAlgn="base"/>
                      <a:endParaRPr lang="en-US" sz="1200" dirty="0">
                        <a:solidFill>
                          <a:srgbClr val="434444"/>
                        </a:solidFill>
                        <a:effectLst/>
                      </a:endParaRPr>
                    </a:p>
                  </a:txBody>
                  <a:tcPr marL="95250" marR="95250" marT="66675" marB="66675" anchor="ctr"/>
                </a:tc>
                <a:extLst>
                  <a:ext uri="{0D108BD9-81ED-4DB2-BD59-A6C34878D82A}">
                    <a16:rowId xmlns:a16="http://schemas.microsoft.com/office/drawing/2014/main" val="2197156048"/>
                  </a:ext>
                </a:extLst>
              </a:tr>
              <a:tr h="228378">
                <a:tc>
                  <a:txBody>
                    <a:bodyPr/>
                    <a:lstStyle/>
                    <a:p>
                      <a:pPr algn="ctr" fontAlgn="base"/>
                      <a:r>
                        <a:rPr lang="en-US" sz="1200">
                          <a:solidFill>
                            <a:srgbClr val="434444"/>
                          </a:solidFill>
                          <a:effectLst/>
                        </a:rPr>
                        <a:t>Paul Foreordained to Gain Eternal Life</a:t>
                      </a:r>
                    </a:p>
                  </a:txBody>
                  <a:tcPr marL="95250" marR="95250" marT="66675" marB="66675" anchor="ctr"/>
                </a:tc>
                <a:tc>
                  <a:txBody>
                    <a:bodyPr/>
                    <a:lstStyle/>
                    <a:p>
                      <a:pPr algn="ctr" fontAlgn="base"/>
                      <a:r>
                        <a:rPr lang="en-US" sz="1200">
                          <a:solidFill>
                            <a:srgbClr val="434444"/>
                          </a:solidFill>
                          <a:effectLst/>
                        </a:rPr>
                        <a:t>1:1–4</a:t>
                      </a:r>
                    </a:p>
                  </a:txBody>
                  <a:tcPr marL="95250" marR="95250" marT="66675" marB="66675" anchor="ctr"/>
                </a:tc>
                <a:extLst>
                  <a:ext uri="{0D108BD9-81ED-4DB2-BD59-A6C34878D82A}">
                    <a16:rowId xmlns:a16="http://schemas.microsoft.com/office/drawing/2014/main" val="10001"/>
                  </a:ext>
                </a:extLst>
              </a:tr>
              <a:tr h="228378">
                <a:tc>
                  <a:txBody>
                    <a:bodyPr/>
                    <a:lstStyle/>
                    <a:p>
                      <a:pPr algn="ctr" fontAlgn="base"/>
                      <a:r>
                        <a:rPr lang="en-US" sz="1200">
                          <a:solidFill>
                            <a:srgbClr val="434444"/>
                          </a:solidFill>
                          <a:effectLst/>
                        </a:rPr>
                        <a:t>Appointment of Bishops</a:t>
                      </a:r>
                    </a:p>
                  </a:txBody>
                  <a:tcPr marL="95250" marR="95250" marT="66675" marB="66675" anchor="ctr"/>
                </a:tc>
                <a:tc>
                  <a:txBody>
                    <a:bodyPr/>
                    <a:lstStyle/>
                    <a:p>
                      <a:pPr algn="ctr" fontAlgn="base"/>
                      <a:r>
                        <a:rPr lang="en-US" sz="1200">
                          <a:solidFill>
                            <a:srgbClr val="434444"/>
                          </a:solidFill>
                          <a:effectLst/>
                        </a:rPr>
                        <a:t>1:5–9</a:t>
                      </a:r>
                    </a:p>
                  </a:txBody>
                  <a:tcPr marL="95250" marR="95250" marT="66675" marB="66675" anchor="ctr"/>
                </a:tc>
                <a:extLst>
                  <a:ext uri="{0D108BD9-81ED-4DB2-BD59-A6C34878D82A}">
                    <a16:rowId xmlns:a16="http://schemas.microsoft.com/office/drawing/2014/main" val="1840552135"/>
                  </a:ext>
                </a:extLst>
              </a:tr>
              <a:tr h="228378">
                <a:tc>
                  <a:txBody>
                    <a:bodyPr/>
                    <a:lstStyle/>
                    <a:p>
                      <a:pPr algn="ctr" fontAlgn="base"/>
                      <a:r>
                        <a:rPr lang="en-US" sz="1200">
                          <a:solidFill>
                            <a:srgbClr val="434444"/>
                          </a:solidFill>
                          <a:effectLst/>
                        </a:rPr>
                        <a:t>Opposing False Teachers</a:t>
                      </a:r>
                    </a:p>
                  </a:txBody>
                  <a:tcPr marL="95250" marR="95250" marT="66675" marB="66675" anchor="ctr"/>
                </a:tc>
                <a:tc>
                  <a:txBody>
                    <a:bodyPr/>
                    <a:lstStyle/>
                    <a:p>
                      <a:pPr algn="ctr" fontAlgn="base"/>
                      <a:r>
                        <a:rPr lang="en-US" sz="1200">
                          <a:solidFill>
                            <a:srgbClr val="434444"/>
                          </a:solidFill>
                          <a:effectLst/>
                        </a:rPr>
                        <a:t>1:10–16</a:t>
                      </a:r>
                    </a:p>
                  </a:txBody>
                  <a:tcPr marL="95250" marR="95250" marT="66675" marB="66675" anchor="ctr"/>
                </a:tc>
                <a:extLst>
                  <a:ext uri="{0D108BD9-81ED-4DB2-BD59-A6C34878D82A}">
                    <a16:rowId xmlns:a16="http://schemas.microsoft.com/office/drawing/2014/main" val="10002"/>
                  </a:ext>
                </a:extLst>
              </a:tr>
              <a:tr h="228378">
                <a:tc>
                  <a:txBody>
                    <a:bodyPr/>
                    <a:lstStyle/>
                    <a:p>
                      <a:pPr algn="ctr" fontAlgn="base"/>
                      <a:r>
                        <a:rPr lang="en-US" sz="1200">
                          <a:solidFill>
                            <a:srgbClr val="434444"/>
                          </a:solidFill>
                          <a:effectLst/>
                        </a:rPr>
                        <a:t>Instruction in Moral Living</a:t>
                      </a:r>
                    </a:p>
                  </a:txBody>
                  <a:tcPr marL="95250" marR="95250" marT="66675" marB="66675" anchor="ctr"/>
                </a:tc>
                <a:tc>
                  <a:txBody>
                    <a:bodyPr/>
                    <a:lstStyle/>
                    <a:p>
                      <a:pPr algn="ctr" fontAlgn="base"/>
                      <a:r>
                        <a:rPr lang="en-US" sz="1200">
                          <a:solidFill>
                            <a:srgbClr val="434444"/>
                          </a:solidFill>
                          <a:effectLst/>
                        </a:rPr>
                        <a:t>2:1–15</a:t>
                      </a:r>
                    </a:p>
                  </a:txBody>
                  <a:tcPr marL="95250" marR="95250" marT="66675" marB="66675" anchor="ctr"/>
                </a:tc>
                <a:extLst>
                  <a:ext uri="{0D108BD9-81ED-4DB2-BD59-A6C34878D82A}">
                    <a16:rowId xmlns:a16="http://schemas.microsoft.com/office/drawing/2014/main" val="10003"/>
                  </a:ext>
                </a:extLst>
              </a:tr>
              <a:tr h="228378">
                <a:tc>
                  <a:txBody>
                    <a:bodyPr/>
                    <a:lstStyle/>
                    <a:p>
                      <a:pPr algn="ctr" fontAlgn="base"/>
                      <a:r>
                        <a:rPr lang="en-US" sz="1200" dirty="0">
                          <a:solidFill>
                            <a:srgbClr val="434444"/>
                          </a:solidFill>
                          <a:effectLst/>
                        </a:rPr>
                        <a:t>How to Live After </a:t>
                      </a:r>
                      <a:r>
                        <a:rPr lang="en-US" sz="1200" u="none" strike="noStrike" dirty="0">
                          <a:solidFill>
                            <a:srgbClr val="2F393A"/>
                          </a:solidFill>
                          <a:effectLst/>
                        </a:rPr>
                        <a:t>Baptism</a:t>
                      </a:r>
                      <a:endParaRPr lang="en-US" sz="1200" dirty="0">
                        <a:solidFill>
                          <a:srgbClr val="434444"/>
                        </a:solidFill>
                        <a:effectLst/>
                      </a:endParaRPr>
                    </a:p>
                  </a:txBody>
                  <a:tcPr marL="95250" marR="95250" marT="66675" marB="66675" anchor="ctr"/>
                </a:tc>
                <a:tc>
                  <a:txBody>
                    <a:bodyPr/>
                    <a:lstStyle/>
                    <a:p>
                      <a:pPr algn="ctr" fontAlgn="base"/>
                      <a:r>
                        <a:rPr lang="en-US" sz="1200">
                          <a:solidFill>
                            <a:srgbClr val="434444"/>
                          </a:solidFill>
                          <a:effectLst/>
                        </a:rPr>
                        <a:t>3:1–8a</a:t>
                      </a:r>
                    </a:p>
                  </a:txBody>
                  <a:tcPr marL="95250" marR="95250" marT="66675" marB="66675" anchor="ctr"/>
                </a:tc>
                <a:extLst>
                  <a:ext uri="{0D108BD9-81ED-4DB2-BD59-A6C34878D82A}">
                    <a16:rowId xmlns:a16="http://schemas.microsoft.com/office/drawing/2014/main" val="10004"/>
                  </a:ext>
                </a:extLst>
              </a:tr>
              <a:tr h="228378">
                <a:tc>
                  <a:txBody>
                    <a:bodyPr/>
                    <a:lstStyle/>
                    <a:p>
                      <a:pPr algn="ctr" fontAlgn="base"/>
                      <a:r>
                        <a:rPr lang="en-US" sz="1200">
                          <a:solidFill>
                            <a:srgbClr val="434444"/>
                          </a:solidFill>
                          <a:effectLst/>
                        </a:rPr>
                        <a:t>Personal Advice to Titus</a:t>
                      </a:r>
                    </a:p>
                  </a:txBody>
                  <a:tcPr marL="95250" marR="95250" marT="66675" marB="66675" anchor="ctr"/>
                </a:tc>
                <a:tc>
                  <a:txBody>
                    <a:bodyPr/>
                    <a:lstStyle/>
                    <a:p>
                      <a:pPr algn="ctr" fontAlgn="base"/>
                      <a:r>
                        <a:rPr lang="en-US" sz="1200" dirty="0">
                          <a:solidFill>
                            <a:srgbClr val="434444"/>
                          </a:solidFill>
                          <a:effectLst/>
                        </a:rPr>
                        <a:t>3:8b–15</a:t>
                      </a:r>
                    </a:p>
                  </a:txBody>
                  <a:tcPr marL="95250" marR="95250" marT="66675" marB="66675" anchor="ctr"/>
                </a:tc>
                <a:extLst>
                  <a:ext uri="{0D108BD9-81ED-4DB2-BD59-A6C34878D82A}">
                    <a16:rowId xmlns:a16="http://schemas.microsoft.com/office/drawing/2014/main" val="3692654622"/>
                  </a:ext>
                </a:extLst>
              </a:tr>
            </a:tbl>
          </a:graphicData>
        </a:graphic>
      </p:graphicFrame>
      <p:sp>
        <p:nvSpPr>
          <p:cNvPr id="3" name="TextBox 2"/>
          <p:cNvSpPr txBox="1"/>
          <p:nvPr/>
        </p:nvSpPr>
        <p:spPr>
          <a:xfrm>
            <a:off x="0" y="2700682"/>
            <a:ext cx="3992578" cy="246221"/>
          </a:xfrm>
          <a:prstGeom prst="rect">
            <a:avLst/>
          </a:prstGeom>
          <a:noFill/>
        </p:spPr>
        <p:txBody>
          <a:bodyPr wrap="square" rtlCol="0">
            <a:spAutoFit/>
          </a:bodyPr>
          <a:lstStyle/>
          <a:p>
            <a:r>
              <a:rPr lang="en-US" sz="1000" dirty="0"/>
              <a:t>Life and Teachings of Jesus and His Apostles Chapter 45</a:t>
            </a:r>
          </a:p>
        </p:txBody>
      </p:sp>
      <p:sp>
        <p:nvSpPr>
          <p:cNvPr id="4" name="Rectangle 3"/>
          <p:cNvSpPr/>
          <p:nvPr/>
        </p:nvSpPr>
        <p:spPr>
          <a:xfrm>
            <a:off x="0" y="2907371"/>
            <a:ext cx="4970353" cy="3970318"/>
          </a:xfrm>
          <a:prstGeom prst="rect">
            <a:avLst/>
          </a:prstGeom>
          <a:ln>
            <a:solidFill>
              <a:schemeClr val="tx1"/>
            </a:solidFill>
          </a:ln>
        </p:spPr>
        <p:txBody>
          <a:bodyPr wrap="square">
            <a:spAutoFit/>
          </a:bodyPr>
          <a:lstStyle/>
          <a:p>
            <a:pPr lvl="0" eaLnBrk="0" fontAlgn="base" hangingPunct="0">
              <a:spcBef>
                <a:spcPct val="0"/>
              </a:spcBef>
              <a:spcAft>
                <a:spcPct val="0"/>
              </a:spcAft>
            </a:pPr>
            <a:r>
              <a:rPr lang="en-US" altLang="en-US" sz="1200" b="1" dirty="0">
                <a:latin typeface="Georgia" panose="02040502050405020303" pitchFamily="18" charset="0"/>
              </a:rPr>
              <a:t>against</a:t>
            </a:r>
            <a:endParaRPr lang="en-US" altLang="en-US" sz="900" dirty="0">
              <a:latin typeface="Georgia" panose="02040502050405020303" pitchFamily="18" charset="0"/>
            </a:endParaRPr>
          </a:p>
          <a:p>
            <a:pPr lvl="1" indent="-457200" eaLnBrk="0" fontAlgn="base" hangingPunct="0">
              <a:spcBef>
                <a:spcPct val="0"/>
              </a:spcBef>
              <a:spcAft>
                <a:spcPct val="0"/>
              </a:spcAft>
            </a:pPr>
            <a:r>
              <a:rPr lang="en-US" altLang="en-US" sz="1200" dirty="0">
                <a:latin typeface="Georgia" panose="02040502050405020303" pitchFamily="18" charset="0"/>
              </a:rPr>
              <a:t>late Old English </a:t>
            </a:r>
            <a:r>
              <a:rPr lang="en-US" altLang="en-US" sz="1200" i="1" dirty="0" err="1">
                <a:latin typeface="Georgia" panose="02040502050405020303" pitchFamily="18" charset="0"/>
              </a:rPr>
              <a:t>agan</a:t>
            </a:r>
            <a:r>
              <a:rPr lang="en-US" altLang="en-US" sz="1200" dirty="0">
                <a:latin typeface="Georgia" panose="02040502050405020303" pitchFamily="18" charset="0"/>
              </a:rPr>
              <a:t>, from earlier </a:t>
            </a:r>
            <a:r>
              <a:rPr lang="en-US" altLang="en-US" sz="1200" i="1" dirty="0" err="1">
                <a:latin typeface="Georgia" panose="02040502050405020303" pitchFamily="18" charset="0"/>
              </a:rPr>
              <a:t>ongean</a:t>
            </a:r>
            <a:r>
              <a:rPr lang="en-US" altLang="en-US" sz="1200" dirty="0">
                <a:latin typeface="Georgia" panose="02040502050405020303" pitchFamily="18" charset="0"/>
              </a:rPr>
              <a:t> (prep.) "toward; opposite, against, contrary to; in exchange for," as an adverb "in the opposite direction, back, to or toward a former place or position," from </a:t>
            </a:r>
            <a:r>
              <a:rPr lang="en-US" altLang="en-US" sz="1200" i="1" dirty="0">
                <a:latin typeface="Georgia" panose="02040502050405020303" pitchFamily="18" charset="0"/>
              </a:rPr>
              <a:t>on</a:t>
            </a:r>
            <a:r>
              <a:rPr lang="en-US" altLang="en-US" sz="1200" dirty="0">
                <a:latin typeface="Georgia" panose="02040502050405020303" pitchFamily="18" charset="0"/>
              </a:rPr>
              <a:t> "on" (see </a:t>
            </a:r>
            <a:r>
              <a:rPr lang="en-US" altLang="en-US" sz="1200" b="1" i="1" dirty="0">
                <a:latin typeface="Georgia" panose="02040502050405020303" pitchFamily="18" charset="0"/>
              </a:rPr>
              <a:t>on </a:t>
            </a:r>
            <a:r>
              <a:rPr lang="en-US" altLang="en-US" sz="1200" dirty="0">
                <a:latin typeface="Georgia" panose="02040502050405020303" pitchFamily="18" charset="0"/>
              </a:rPr>
              <a:t>(prep.) and compare </a:t>
            </a:r>
            <a:r>
              <a:rPr lang="en-US" altLang="en-US" sz="1200" b="1" i="1" dirty="0">
                <a:latin typeface="Georgia" panose="02040502050405020303" pitchFamily="18" charset="0"/>
              </a:rPr>
              <a:t>a-</a:t>
            </a:r>
            <a:r>
              <a:rPr lang="en-US" altLang="en-US" sz="1200" dirty="0">
                <a:latin typeface="Georgia" panose="02040502050405020303" pitchFamily="18" charset="0"/>
              </a:rPr>
              <a:t> (1)) + </a:t>
            </a:r>
            <a:r>
              <a:rPr lang="en-US" altLang="en-US" sz="1200" i="1" dirty="0">
                <a:latin typeface="Georgia" panose="02040502050405020303" pitchFamily="18" charset="0"/>
              </a:rPr>
              <a:t>-</a:t>
            </a:r>
            <a:r>
              <a:rPr lang="en-US" altLang="en-US" sz="1200" i="1" dirty="0" err="1">
                <a:latin typeface="Georgia" panose="02040502050405020303" pitchFamily="18" charset="0"/>
              </a:rPr>
              <a:t>gegn</a:t>
            </a:r>
            <a:r>
              <a:rPr lang="en-US" altLang="en-US" sz="1200" dirty="0">
                <a:latin typeface="Georgia" panose="02040502050405020303" pitchFamily="18" charset="0"/>
              </a:rPr>
              <a:t> "against, toward," from Germanic root </a:t>
            </a:r>
            <a:r>
              <a:rPr lang="en-US" altLang="en-US" sz="1200" i="1" dirty="0">
                <a:latin typeface="Georgia" panose="02040502050405020303" pitchFamily="18" charset="0"/>
              </a:rPr>
              <a:t>*</a:t>
            </a:r>
            <a:r>
              <a:rPr lang="en-US" altLang="en-US" sz="1200" i="1" dirty="0" err="1">
                <a:latin typeface="Georgia" panose="02040502050405020303" pitchFamily="18" charset="0"/>
              </a:rPr>
              <a:t>gagina</a:t>
            </a:r>
            <a:r>
              <a:rPr lang="en-US" altLang="en-US" sz="1200" dirty="0">
                <a:latin typeface="Georgia" panose="02040502050405020303" pitchFamily="18" charset="0"/>
              </a:rPr>
              <a:t> (source also of Old Norse </a:t>
            </a:r>
            <a:r>
              <a:rPr lang="en-US" altLang="en-US" sz="1200" i="1" dirty="0" err="1">
                <a:latin typeface="Georgia" panose="02040502050405020303" pitchFamily="18" charset="0"/>
              </a:rPr>
              <a:t>gegn</a:t>
            </a:r>
            <a:r>
              <a:rPr lang="en-US" altLang="en-US" sz="1200" dirty="0">
                <a:latin typeface="Georgia" panose="02040502050405020303" pitchFamily="18" charset="0"/>
              </a:rPr>
              <a:t> "straight, direct;" Danish </a:t>
            </a:r>
            <a:r>
              <a:rPr lang="en-US" altLang="en-US" sz="1200" i="1" dirty="0" err="1">
                <a:latin typeface="Georgia" panose="02040502050405020303" pitchFamily="18" charset="0"/>
              </a:rPr>
              <a:t>igen</a:t>
            </a:r>
            <a:r>
              <a:rPr lang="en-US" altLang="en-US" sz="1200" dirty="0">
                <a:latin typeface="Georgia" panose="02040502050405020303" pitchFamily="18" charset="0"/>
              </a:rPr>
              <a:t> "against;" Old Frisian </a:t>
            </a:r>
            <a:r>
              <a:rPr lang="en-US" altLang="en-US" sz="1200" i="1" dirty="0" err="1">
                <a:latin typeface="Georgia" panose="02040502050405020303" pitchFamily="18" charset="0"/>
              </a:rPr>
              <a:t>jen</a:t>
            </a:r>
            <a:r>
              <a:rPr lang="en-US" altLang="en-US" sz="1200" dirty="0">
                <a:latin typeface="Georgia" panose="02040502050405020303" pitchFamily="18" charset="0"/>
              </a:rPr>
              <a:t>, Old High German </a:t>
            </a:r>
            <a:r>
              <a:rPr lang="en-US" altLang="en-US" sz="1200" i="1" dirty="0" err="1">
                <a:latin typeface="Georgia" panose="02040502050405020303" pitchFamily="18" charset="0"/>
              </a:rPr>
              <a:t>gegin</a:t>
            </a:r>
            <a:r>
              <a:rPr lang="en-US" altLang="en-US" sz="1200" dirty="0">
                <a:latin typeface="Georgia" panose="02040502050405020303" pitchFamily="18" charset="0"/>
              </a:rPr>
              <a:t>, German </a:t>
            </a:r>
            <a:r>
              <a:rPr lang="en-US" altLang="en-US" sz="1200" i="1" dirty="0" err="1">
                <a:latin typeface="Georgia" panose="02040502050405020303" pitchFamily="18" charset="0"/>
              </a:rPr>
              <a:t>gegen</a:t>
            </a:r>
            <a:r>
              <a:rPr lang="en-US" altLang="en-US" sz="1200" dirty="0">
                <a:latin typeface="Georgia" panose="02040502050405020303" pitchFamily="18" charset="0"/>
              </a:rPr>
              <a:t> "against, toward," </a:t>
            </a:r>
            <a:r>
              <a:rPr lang="en-US" altLang="en-US" sz="1200" i="1" dirty="0" err="1">
                <a:latin typeface="Georgia" panose="02040502050405020303" pitchFamily="18" charset="0"/>
              </a:rPr>
              <a:t>entgegen</a:t>
            </a:r>
            <a:r>
              <a:rPr lang="en-US" altLang="en-US" sz="1200" dirty="0" err="1">
                <a:latin typeface="Georgia" panose="02040502050405020303" pitchFamily="18" charset="0"/>
              </a:rPr>
              <a:t>"against</a:t>
            </a:r>
            <a:r>
              <a:rPr lang="en-US" altLang="en-US" sz="1200" dirty="0">
                <a:latin typeface="Georgia" panose="02040502050405020303" pitchFamily="18" charset="0"/>
              </a:rPr>
              <a:t>, in opposition to") </a:t>
            </a:r>
            <a:br>
              <a:rPr lang="en-US" altLang="en-US" sz="1200" dirty="0">
                <a:latin typeface="Georgia" panose="02040502050405020303" pitchFamily="18" charset="0"/>
              </a:rPr>
            </a:br>
            <a:br>
              <a:rPr lang="en-US" altLang="en-US" sz="1200" dirty="0">
                <a:latin typeface="Georgia" panose="02040502050405020303" pitchFamily="18" charset="0"/>
              </a:rPr>
            </a:br>
            <a:r>
              <a:rPr lang="en-US" altLang="en-US" sz="1200" dirty="0">
                <a:latin typeface="Georgia" panose="02040502050405020303" pitchFamily="18" charset="0"/>
              </a:rPr>
              <a:t>In Old English, </a:t>
            </a:r>
            <a:r>
              <a:rPr lang="en-US" altLang="en-US" sz="1200" i="1" dirty="0">
                <a:latin typeface="Georgia" panose="02040502050405020303" pitchFamily="18" charset="0"/>
              </a:rPr>
              <a:t>eft</a:t>
            </a:r>
            <a:r>
              <a:rPr lang="en-US" altLang="en-US" sz="1200" dirty="0">
                <a:latin typeface="Georgia" panose="02040502050405020303" pitchFamily="18" charset="0"/>
              </a:rPr>
              <a:t> (see </a:t>
            </a:r>
            <a:r>
              <a:rPr lang="en-US" altLang="en-US" sz="1200" b="1" i="1" dirty="0" err="1">
                <a:latin typeface="Georgia" panose="02040502050405020303" pitchFamily="18" charset="0"/>
              </a:rPr>
              <a:t>eftsoons</a:t>
            </a:r>
            <a:r>
              <a:rPr lang="en-US" altLang="en-US" sz="1200" dirty="0">
                <a:latin typeface="Georgia" panose="02040502050405020303" pitchFamily="18" charset="0"/>
              </a:rPr>
              <a:t>) was the main word for "again," but this often was strengthened by </a:t>
            </a:r>
            <a:r>
              <a:rPr lang="en-US" altLang="en-US" sz="1200" i="1" dirty="0" err="1">
                <a:latin typeface="Georgia" panose="02040502050405020303" pitchFamily="18" charset="0"/>
              </a:rPr>
              <a:t>ongean</a:t>
            </a:r>
            <a:r>
              <a:rPr lang="en-US" altLang="en-US" sz="1200" dirty="0">
                <a:latin typeface="Georgia" panose="02040502050405020303" pitchFamily="18" charset="0"/>
              </a:rPr>
              <a:t>, which became the principal word by 13c. Norse influence is responsible for the hard </a:t>
            </a:r>
            <a:r>
              <a:rPr lang="en-US" altLang="en-US" sz="1200" i="1" dirty="0">
                <a:latin typeface="Georgia" panose="02040502050405020303" pitchFamily="18" charset="0"/>
              </a:rPr>
              <a:t>-g-</a:t>
            </a:r>
            <a:r>
              <a:rPr lang="en-US" altLang="en-US" sz="1200" dirty="0">
                <a:latin typeface="Georgia" panose="02040502050405020303" pitchFamily="18" charset="0"/>
              </a:rPr>
              <a:t>. Differentiated from </a:t>
            </a:r>
            <a:r>
              <a:rPr lang="en-US" altLang="en-US" sz="1200" b="1" i="1" dirty="0">
                <a:latin typeface="Georgia" panose="02040502050405020303" pitchFamily="18" charset="0"/>
              </a:rPr>
              <a:t>against</a:t>
            </a:r>
            <a:r>
              <a:rPr lang="en-US" altLang="en-US" sz="1200" dirty="0">
                <a:latin typeface="Georgia" panose="02040502050405020303" pitchFamily="18" charset="0"/>
              </a:rPr>
              <a:t> (q.v.) 16c. in southern writers, </a:t>
            </a:r>
            <a:r>
              <a:rPr lang="en-US" altLang="en-US" sz="1200" i="1" dirty="0">
                <a:latin typeface="Georgia" panose="02040502050405020303" pitchFamily="18" charset="0"/>
              </a:rPr>
              <a:t>again</a:t>
            </a:r>
            <a:r>
              <a:rPr lang="en-US" altLang="en-US" sz="1200" dirty="0">
                <a:latin typeface="Georgia" panose="02040502050405020303" pitchFamily="18" charset="0"/>
              </a:rPr>
              <a:t> becoming an adverb only, and </a:t>
            </a:r>
            <a:r>
              <a:rPr lang="en-US" altLang="en-US" sz="1200" i="1" dirty="0">
                <a:latin typeface="Georgia" panose="02040502050405020303" pitchFamily="18" charset="0"/>
              </a:rPr>
              <a:t>against</a:t>
            </a:r>
            <a:r>
              <a:rPr lang="en-US" altLang="en-US" sz="1200" dirty="0">
                <a:latin typeface="Georgia" panose="02040502050405020303" pitchFamily="18" charset="0"/>
              </a:rPr>
              <a:t> taking over as preposition and conjunction, but </a:t>
            </a:r>
            <a:r>
              <a:rPr lang="en-US" altLang="en-US" sz="1200" i="1" dirty="0">
                <a:latin typeface="Georgia" panose="02040502050405020303" pitchFamily="18" charset="0"/>
              </a:rPr>
              <a:t>again</a:t>
            </a:r>
            <a:r>
              <a:rPr lang="en-US" altLang="en-US" sz="1200" dirty="0">
                <a:latin typeface="Georgia" panose="02040502050405020303" pitchFamily="18" charset="0"/>
              </a:rPr>
              <a:t> clung to all senses in northern and Scottish dialect (where </a:t>
            </a:r>
            <a:r>
              <a:rPr lang="en-US" altLang="en-US" sz="1200" i="1" dirty="0">
                <a:latin typeface="Georgia" panose="02040502050405020303" pitchFamily="18" charset="0"/>
              </a:rPr>
              <a:t>against</a:t>
            </a:r>
            <a:r>
              <a:rPr lang="en-US" altLang="en-US" sz="1200" dirty="0">
                <a:latin typeface="Georgia" panose="02040502050405020303" pitchFamily="18" charset="0"/>
              </a:rPr>
              <a:t> was not adopted). Of action, "in return," early 13c.; of action or </a:t>
            </a:r>
            <a:r>
              <a:rPr lang="en-US" altLang="en-US" sz="1200" dirty="0" err="1">
                <a:latin typeface="Georgia" panose="02040502050405020303" pitchFamily="18" charset="0"/>
              </a:rPr>
              <a:t>factr</a:t>
            </a:r>
            <a:r>
              <a:rPr lang="en-US" altLang="en-US" sz="1200" dirty="0">
                <a:latin typeface="Georgia" panose="02040502050405020303" pitchFamily="18" charset="0"/>
              </a:rPr>
              <a:t>, "once more," late 14c.</a:t>
            </a:r>
          </a:p>
          <a:p>
            <a:pPr lvl="1" indent="-457200" eaLnBrk="0" fontAlgn="base" hangingPunct="0">
              <a:spcBef>
                <a:spcPct val="0"/>
              </a:spcBef>
              <a:spcAft>
                <a:spcPct val="0"/>
              </a:spcAft>
            </a:pPr>
            <a:r>
              <a:rPr lang="en-US" altLang="en-US" sz="1200" dirty="0" err="1">
                <a:latin typeface="Georgia" panose="02040502050405020303" pitchFamily="18" charset="0"/>
              </a:rPr>
              <a:t>Etomology</a:t>
            </a:r>
            <a:r>
              <a:rPr lang="en-US" altLang="en-US" sz="1200" dirty="0">
                <a:latin typeface="Georgia" panose="02040502050405020303" pitchFamily="18" charset="0"/>
              </a:rPr>
              <a:t> Dictionary</a:t>
            </a:r>
          </a:p>
        </p:txBody>
      </p:sp>
      <p:sp>
        <p:nvSpPr>
          <p:cNvPr id="5" name="Rectangle 4"/>
          <p:cNvSpPr/>
          <p:nvPr/>
        </p:nvSpPr>
        <p:spPr>
          <a:xfrm>
            <a:off x="4010687" y="95338"/>
            <a:ext cx="3141552" cy="2677656"/>
          </a:xfrm>
          <a:prstGeom prst="rect">
            <a:avLst/>
          </a:prstGeom>
          <a:ln>
            <a:solidFill>
              <a:schemeClr val="tx1"/>
            </a:solidFill>
          </a:ln>
        </p:spPr>
        <p:txBody>
          <a:bodyPr wrap="square">
            <a:spAutoFit/>
          </a:bodyPr>
          <a:lstStyle/>
          <a:p>
            <a:r>
              <a:rPr lang="en-US" sz="1200" b="1" dirty="0" err="1">
                <a:latin typeface="Open Sans"/>
              </a:rPr>
              <a:t>Cretians</a:t>
            </a:r>
            <a:r>
              <a:rPr lang="en-US" sz="1200" b="1" dirty="0">
                <a:latin typeface="Open Sans"/>
              </a:rPr>
              <a:t> Titus 1:12:</a:t>
            </a:r>
          </a:p>
          <a:p>
            <a:r>
              <a:rPr lang="en-US" sz="1200" dirty="0">
                <a:latin typeface="Open Sans"/>
              </a:rPr>
              <a:t>As Paul warned about false and greedy teachers among Titus’s own people, he pointed out that the people of Crete—“</a:t>
            </a:r>
            <a:r>
              <a:rPr lang="en-US" sz="1200" dirty="0" err="1">
                <a:latin typeface="Open Sans"/>
              </a:rPr>
              <a:t>Cretians</a:t>
            </a:r>
            <a:r>
              <a:rPr lang="en-US" sz="1200" dirty="0">
                <a:latin typeface="Open Sans"/>
              </a:rPr>
              <a:t>”—had a reputation for being “liars, evil beasts,” and “slow bellies” (Titus 1:12). Ancient writers such as Cicero, Livy, Plutarch, and Polybius similarly reported that the people of Crete were greedy. Historically, the word </a:t>
            </a:r>
            <a:r>
              <a:rPr lang="en-US" sz="1200" i="1" dirty="0">
                <a:latin typeface="Open Sans"/>
              </a:rPr>
              <a:t>Cretan</a:t>
            </a:r>
            <a:r>
              <a:rPr lang="en-US" sz="1200" dirty="0">
                <a:latin typeface="Open Sans"/>
              </a:rPr>
              <a:t> came to be synonymous with dishonesty. The term “slow bellies” in this verse is better translated as “idle bellies” and carries the idea of lazy gluttony. (1)</a:t>
            </a:r>
            <a:endParaRPr lang="en-US" sz="1200" dirty="0"/>
          </a:p>
        </p:txBody>
      </p:sp>
      <p:sp>
        <p:nvSpPr>
          <p:cNvPr id="6" name="Rectangle 5"/>
          <p:cNvSpPr/>
          <p:nvPr/>
        </p:nvSpPr>
        <p:spPr>
          <a:xfrm>
            <a:off x="7146148" y="109740"/>
            <a:ext cx="3298533" cy="2492990"/>
          </a:xfrm>
          <a:prstGeom prst="rect">
            <a:avLst/>
          </a:prstGeom>
          <a:ln>
            <a:solidFill>
              <a:schemeClr val="tx1"/>
            </a:solidFill>
          </a:ln>
        </p:spPr>
        <p:txBody>
          <a:bodyPr wrap="square">
            <a:spAutoFit/>
          </a:bodyPr>
          <a:lstStyle/>
          <a:p>
            <a:r>
              <a:rPr lang="en-US" sz="1200" b="1" dirty="0">
                <a:solidFill>
                  <a:srgbClr val="444444"/>
                </a:solidFill>
                <a:latin typeface="Calibri" panose="020F0502020204030204" pitchFamily="34" charset="0"/>
              </a:rPr>
              <a:t>This Witness is True Titus 1:12-13:</a:t>
            </a:r>
          </a:p>
          <a:p>
            <a:r>
              <a:rPr lang="en-US" sz="1200" dirty="0">
                <a:solidFill>
                  <a:srgbClr val="444444"/>
                </a:solidFill>
                <a:latin typeface="Calibri" panose="020F0502020204030204" pitchFamily="34" charset="0"/>
              </a:rPr>
              <a:t>Paul does not agree with the statement of this false prophet. His heart is full of charity; he does not have such a negative view of his fellowmen. When the epistle says "This witness is true," Paul is saying that he knows such false prophecies have been among them. With a tone if incredulity, Paul wants Titus to set things straight. The Christians of Crete could not spread the gospel to their neighbors if they really thought all the non-members were lazy liars. The tone of self-righteousness was alarming to Paul. Gospeldoctrine.com</a:t>
            </a:r>
            <a:endParaRPr lang="en-US" sz="1200" b="0" i="0" dirty="0">
              <a:solidFill>
                <a:srgbClr val="444444"/>
              </a:solidFill>
              <a:effectLst/>
              <a:latin typeface="Calibri" panose="020F0502020204030204" pitchFamily="34" charset="0"/>
            </a:endParaRPr>
          </a:p>
        </p:txBody>
      </p:sp>
      <p:sp>
        <p:nvSpPr>
          <p:cNvPr id="8" name="Rectangle 7"/>
          <p:cNvSpPr/>
          <p:nvPr/>
        </p:nvSpPr>
        <p:spPr>
          <a:xfrm>
            <a:off x="4976388" y="3995678"/>
            <a:ext cx="7215612" cy="2862322"/>
          </a:xfrm>
          <a:prstGeom prst="rect">
            <a:avLst/>
          </a:prstGeom>
          <a:ln>
            <a:solidFill>
              <a:schemeClr val="tx1"/>
            </a:solidFill>
          </a:ln>
        </p:spPr>
        <p:txBody>
          <a:bodyPr wrap="square">
            <a:spAutoFit/>
          </a:bodyPr>
          <a:lstStyle/>
          <a:p>
            <a:r>
              <a:rPr lang="en-US" sz="1200" b="1" dirty="0">
                <a:solidFill>
                  <a:srgbClr val="444444"/>
                </a:solidFill>
                <a:latin typeface="Calibri" panose="020F0502020204030204" pitchFamily="34" charset="0"/>
              </a:rPr>
              <a:t>Titus 2:2-8: Specific groups within the church </a:t>
            </a:r>
            <a:r>
              <a:rPr lang="en-US" sz="1200" dirty="0">
                <a:solidFill>
                  <a:srgbClr val="444444"/>
                </a:solidFill>
                <a:latin typeface="Calibri" panose="020F0502020204030204" pitchFamily="34" charset="0"/>
              </a:rPr>
              <a:t>need advice as much today as they did in Paul's time. That is why President Ezra Taft Benson specifically addressed different groups over a period of General Conference addresses in the late 1980's. These are landmark guidelines which are reminiscent of Paul's concern for specific counsel and direction.</a:t>
            </a:r>
          </a:p>
          <a:p>
            <a:r>
              <a:rPr lang="en-US" sz="1200" dirty="0">
                <a:solidFill>
                  <a:srgbClr val="444444"/>
                </a:solidFill>
                <a:latin typeface="Calibri" panose="020F0502020204030204" pitchFamily="34" charset="0"/>
              </a:rPr>
              <a:t> </a:t>
            </a:r>
          </a:p>
          <a:p>
            <a:r>
              <a:rPr lang="en-US" sz="1200" b="1" dirty="0">
                <a:solidFill>
                  <a:srgbClr val="444444"/>
                </a:solidFill>
                <a:latin typeface="Calibri" panose="020F0502020204030204" pitchFamily="34" charset="0"/>
              </a:rPr>
              <a:t>Conference addresses from President Ezra Taft Benson:</a:t>
            </a:r>
          </a:p>
          <a:p>
            <a:endParaRPr lang="en-US" sz="1200" dirty="0">
              <a:solidFill>
                <a:srgbClr val="444444"/>
              </a:solidFill>
            </a:endParaRPr>
          </a:p>
          <a:p>
            <a:r>
              <a:rPr lang="en-US" sz="1200" dirty="0">
                <a:solidFill>
                  <a:srgbClr val="444444"/>
                </a:solidFill>
              </a:rPr>
              <a:t>To the "Youth of the Noble Birthright" </a:t>
            </a:r>
            <a:r>
              <a:rPr lang="en-US" sz="1200" i="1" dirty="0">
                <a:solidFill>
                  <a:srgbClr val="444444"/>
                </a:solidFill>
              </a:rPr>
              <a:t>Ensign</a:t>
            </a:r>
            <a:r>
              <a:rPr lang="en-US" sz="1200" dirty="0">
                <a:solidFill>
                  <a:srgbClr val="444444"/>
                </a:solidFill>
              </a:rPr>
              <a:t>, May 1986, 43-45</a:t>
            </a:r>
          </a:p>
          <a:p>
            <a:r>
              <a:rPr lang="en-US" sz="1200" dirty="0">
                <a:solidFill>
                  <a:srgbClr val="444444"/>
                </a:solidFill>
              </a:rPr>
              <a:t>To the Young Women of the Church </a:t>
            </a:r>
            <a:r>
              <a:rPr lang="en-US" sz="1200" i="1" dirty="0">
                <a:solidFill>
                  <a:srgbClr val="444444"/>
                </a:solidFill>
              </a:rPr>
              <a:t>Ensign</a:t>
            </a:r>
            <a:r>
              <a:rPr lang="en-US" sz="1200" dirty="0">
                <a:solidFill>
                  <a:srgbClr val="444444"/>
                </a:solidFill>
              </a:rPr>
              <a:t>, Nov. 1986, 81-85</a:t>
            </a:r>
          </a:p>
          <a:p>
            <a:r>
              <a:rPr lang="en-US" sz="1200" dirty="0">
                <a:solidFill>
                  <a:srgbClr val="444444"/>
                </a:solidFill>
              </a:rPr>
              <a:t>To the Home Teachers of the Church </a:t>
            </a:r>
            <a:r>
              <a:rPr lang="en-US" sz="1200" i="1" dirty="0">
                <a:solidFill>
                  <a:srgbClr val="444444"/>
                </a:solidFill>
              </a:rPr>
              <a:t>Ensign</a:t>
            </a:r>
            <a:r>
              <a:rPr lang="en-US" sz="1200" dirty="0">
                <a:solidFill>
                  <a:srgbClr val="444444"/>
                </a:solidFill>
              </a:rPr>
              <a:t>, May 1987, 48-51</a:t>
            </a:r>
          </a:p>
          <a:p>
            <a:r>
              <a:rPr lang="en-US" sz="1200" dirty="0">
                <a:solidFill>
                  <a:srgbClr val="444444"/>
                </a:solidFill>
              </a:rPr>
              <a:t>To the Fathers in Israel </a:t>
            </a:r>
            <a:r>
              <a:rPr lang="en-US" sz="1200" i="1" dirty="0">
                <a:solidFill>
                  <a:srgbClr val="444444"/>
                </a:solidFill>
              </a:rPr>
              <a:t>Ensign</a:t>
            </a:r>
            <a:r>
              <a:rPr lang="en-US" sz="1200" dirty="0">
                <a:solidFill>
                  <a:srgbClr val="444444"/>
                </a:solidFill>
              </a:rPr>
              <a:t>, Nov. 1987, 48-51</a:t>
            </a:r>
          </a:p>
          <a:p>
            <a:r>
              <a:rPr lang="en-US" sz="1200" dirty="0">
                <a:solidFill>
                  <a:srgbClr val="444444"/>
                </a:solidFill>
              </a:rPr>
              <a:t>To the Single Adult Brethren of the Church </a:t>
            </a:r>
            <a:r>
              <a:rPr lang="en-US" sz="1200" i="1" dirty="0">
                <a:solidFill>
                  <a:srgbClr val="444444"/>
                </a:solidFill>
              </a:rPr>
              <a:t>Ensign</a:t>
            </a:r>
            <a:r>
              <a:rPr lang="en-US" sz="1200" dirty="0">
                <a:solidFill>
                  <a:srgbClr val="444444"/>
                </a:solidFill>
              </a:rPr>
              <a:t>, May 1988, 51-53</a:t>
            </a:r>
          </a:p>
          <a:p>
            <a:r>
              <a:rPr lang="en-US" sz="1200" dirty="0">
                <a:solidFill>
                  <a:srgbClr val="444444"/>
                </a:solidFill>
              </a:rPr>
              <a:t>To the Single Adult Sisters of the Church </a:t>
            </a:r>
            <a:r>
              <a:rPr lang="en-US" sz="1200" i="1" dirty="0">
                <a:solidFill>
                  <a:srgbClr val="444444"/>
                </a:solidFill>
              </a:rPr>
              <a:t>Ensign</a:t>
            </a:r>
            <a:r>
              <a:rPr lang="en-US" sz="1200" dirty="0">
                <a:solidFill>
                  <a:srgbClr val="444444"/>
                </a:solidFill>
              </a:rPr>
              <a:t>, Nov. 1988, 96-97</a:t>
            </a:r>
          </a:p>
          <a:p>
            <a:r>
              <a:rPr lang="en-US" sz="1200" dirty="0">
                <a:solidFill>
                  <a:srgbClr val="444444"/>
                </a:solidFill>
              </a:rPr>
              <a:t>To the Children of the Church </a:t>
            </a:r>
            <a:r>
              <a:rPr lang="en-US" sz="1200" i="1" dirty="0">
                <a:solidFill>
                  <a:srgbClr val="444444"/>
                </a:solidFill>
              </a:rPr>
              <a:t>Ensign</a:t>
            </a:r>
            <a:r>
              <a:rPr lang="en-US" sz="1200" dirty="0">
                <a:solidFill>
                  <a:srgbClr val="444444"/>
                </a:solidFill>
              </a:rPr>
              <a:t>, May 1989, 81-83</a:t>
            </a:r>
          </a:p>
          <a:p>
            <a:r>
              <a:rPr lang="en-US" sz="1200" dirty="0">
                <a:solidFill>
                  <a:srgbClr val="444444"/>
                </a:solidFill>
              </a:rPr>
              <a:t>To the Elderly in the Church </a:t>
            </a:r>
            <a:r>
              <a:rPr lang="en-US" sz="1200" i="1" dirty="0">
                <a:solidFill>
                  <a:srgbClr val="444444"/>
                </a:solidFill>
              </a:rPr>
              <a:t>Ensign</a:t>
            </a:r>
            <a:r>
              <a:rPr lang="en-US" sz="1200" dirty="0">
                <a:solidFill>
                  <a:srgbClr val="444444"/>
                </a:solidFill>
              </a:rPr>
              <a:t>, Nov. 1989, 4-7</a:t>
            </a:r>
            <a:endParaRPr lang="en-US" sz="1200" b="0" i="0" dirty="0">
              <a:solidFill>
                <a:srgbClr val="444444"/>
              </a:solidFill>
              <a:effectLst/>
            </a:endParaRPr>
          </a:p>
        </p:txBody>
      </p:sp>
      <p:sp>
        <p:nvSpPr>
          <p:cNvPr id="9" name="Rectangle 8"/>
          <p:cNvSpPr/>
          <p:nvPr/>
        </p:nvSpPr>
        <p:spPr>
          <a:xfrm>
            <a:off x="5015620" y="2796012"/>
            <a:ext cx="7176380" cy="1200329"/>
          </a:xfrm>
          <a:prstGeom prst="rect">
            <a:avLst/>
          </a:prstGeom>
          <a:ln>
            <a:solidFill>
              <a:schemeClr val="tx1"/>
            </a:solidFill>
          </a:ln>
        </p:spPr>
        <p:txBody>
          <a:bodyPr wrap="square">
            <a:spAutoFit/>
          </a:bodyPr>
          <a:lstStyle/>
          <a:p>
            <a:r>
              <a:rPr lang="en-US" sz="1200" b="1" dirty="0"/>
              <a:t>Be subject to principalities and powers Titus 3:1</a:t>
            </a:r>
            <a:endParaRPr lang="en-US" sz="1200" dirty="0"/>
          </a:p>
          <a:p>
            <a:r>
              <a:rPr lang="en-US" sz="1200" dirty="0">
                <a:solidFill>
                  <a:srgbClr val="444444"/>
                </a:solidFill>
              </a:rPr>
              <a:t>As Church members, we live under the banner of many different flags. How important it is that we understand our place and our position in the lands in which we live! We should be familiar with the history, heritage, and laws of the lands that govern us. In those countries that allow us the right to participate in the affairs of government, we should use our free agency and be actively engaged in supporting and defending the principles of truth, right, and freedom. Elder L. Tom Perry ("A Meaningful Celebration," </a:t>
            </a:r>
            <a:r>
              <a:rPr lang="en-US" sz="1200" i="1" dirty="0">
                <a:solidFill>
                  <a:srgbClr val="444444"/>
                </a:solidFill>
              </a:rPr>
              <a:t>Ensign</a:t>
            </a:r>
            <a:r>
              <a:rPr lang="en-US" sz="1200" dirty="0">
                <a:solidFill>
                  <a:srgbClr val="444444"/>
                </a:solidFill>
              </a:rPr>
              <a:t>, Nov. 1987, 72)</a:t>
            </a:r>
            <a:endParaRPr lang="en-US" sz="1200" dirty="0"/>
          </a:p>
        </p:txBody>
      </p:sp>
    </p:spTree>
    <p:extLst>
      <p:ext uri="{BB962C8B-B14F-4D97-AF65-F5344CB8AC3E}">
        <p14:creationId xmlns:p14="http://schemas.microsoft.com/office/powerpoint/2010/main" val="1507604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102036" cy="3970318"/>
          </a:xfrm>
          <a:prstGeom prst="rect">
            <a:avLst/>
          </a:prstGeom>
          <a:ln>
            <a:solidFill>
              <a:schemeClr val="tx1"/>
            </a:solidFill>
          </a:ln>
        </p:spPr>
        <p:txBody>
          <a:bodyPr wrap="square">
            <a:spAutoFit/>
          </a:bodyPr>
          <a:lstStyle/>
          <a:p>
            <a:pPr lvl="0" eaLnBrk="0" fontAlgn="base" hangingPunct="0">
              <a:spcBef>
                <a:spcPct val="0"/>
              </a:spcBef>
              <a:spcAft>
                <a:spcPct val="0"/>
              </a:spcAft>
            </a:pPr>
            <a:r>
              <a:rPr lang="en-US" sz="1200" b="1" dirty="0"/>
              <a:t>Regeneration Titus 3:5:</a:t>
            </a:r>
          </a:p>
          <a:p>
            <a:pPr lvl="0" eaLnBrk="0" fontAlgn="base" hangingPunct="0">
              <a:spcBef>
                <a:spcPct val="0"/>
              </a:spcBef>
              <a:spcAft>
                <a:spcPct val="0"/>
              </a:spcAft>
            </a:pPr>
            <a:r>
              <a:rPr lang="en-US" sz="1200" dirty="0"/>
              <a:t>What is the regeneration? I should call it an improvement, or an advancement in the things of God. By some it is said to be the change and renovation of the soul by the Spirit and grace of God. Then, again, it is called the new birth. Titus [is] somewhat more explicit upon the subject. [Paul] says, "But after that the kindness and love of God our Savior toward man appeared, not by works of righteousness which we have done, but according to his mercy he saved us, by the washing of regeneration, and the renewing of the Holy Ghost; which he shed on us abundantly, through Jesus Christ our Savior; that being justified by his grace, we should be made heirs according to the hope of eternal life." And our Savior speaking to Nicodemus, says, "Verily I say unto thee, except a man be born again, he cannot see the kingdom of God." In another place Jesus says:-"Verily I say unto you, that ye which followed me in the regeneration, when the Son of Man shall sit on the throne of his glory, ye also shall sit upon twelve thrones, judging the twelve tribes of Israel."-Matthew 19:28. Many other passages might be quoted to show how the doctrine of regeneration was taught by Christ and his Apostles, but these will be sufficient for my purpose at the present. I know that we, the Elders of Israel, are walking with Jesus in the regeneration, and we are becoming regenerated in Christ Jesus, and the blessings of the kingdom are being multiplied unto us day by day, and we shall continue to be enriched for ever and for ever. What! in property? Yes, and in every thing that is good. If it were not so, how could you possess all things, which are certainly promised through progression and faithfulness. (</a:t>
            </a:r>
            <a:r>
              <a:rPr lang="en-US" sz="1200" i="1" dirty="0"/>
              <a:t>Journal of Discourses, </a:t>
            </a:r>
            <a:r>
              <a:rPr lang="en-US" sz="1200" dirty="0"/>
              <a:t>26 vols. [London: Latter-day Saints' Book Depot, 1854-1886], 10: 77.)Heber C. Kimball </a:t>
            </a:r>
            <a:endParaRPr lang="en-US" altLang="en-US" sz="1200" dirty="0">
              <a:latin typeface="Georgia" panose="02040502050405020303" pitchFamily="18" charset="0"/>
            </a:endParaRPr>
          </a:p>
        </p:txBody>
      </p:sp>
      <p:sp>
        <p:nvSpPr>
          <p:cNvPr id="6" name="Rectangle 5"/>
          <p:cNvSpPr/>
          <p:nvPr/>
        </p:nvSpPr>
        <p:spPr>
          <a:xfrm>
            <a:off x="0" y="3966516"/>
            <a:ext cx="6083929" cy="2677656"/>
          </a:xfrm>
          <a:prstGeom prst="rect">
            <a:avLst/>
          </a:prstGeom>
          <a:ln>
            <a:solidFill>
              <a:schemeClr val="tx1"/>
            </a:solidFill>
          </a:ln>
        </p:spPr>
        <p:txBody>
          <a:bodyPr wrap="square">
            <a:spAutoFit/>
          </a:bodyPr>
          <a:lstStyle/>
          <a:p>
            <a:r>
              <a:rPr lang="en-US" sz="1200" b="1" dirty="0">
                <a:solidFill>
                  <a:srgbClr val="444444"/>
                </a:solidFill>
                <a:latin typeface="Calibri" panose="020F0502020204030204" pitchFamily="34" charset="0"/>
              </a:rPr>
              <a:t>Avoid Arguments Titus 3:9:</a:t>
            </a:r>
          </a:p>
          <a:p>
            <a:r>
              <a:rPr lang="en-US" sz="1200" dirty="0">
                <a:solidFill>
                  <a:srgbClr val="444444"/>
                </a:solidFill>
                <a:latin typeface="Calibri" panose="020F0502020204030204" pitchFamily="34" charset="0"/>
              </a:rPr>
              <a:t>At some time or another, most Latter-day Saints have been involved in an argument over a gospel subject. But, as Professor Richard Lloyd Anderson has said, "Argument is a poor tool for discovering truth because it defends a narrow position but usually lacks breadth. Anyone can make a 'case' for or against anything."</a:t>
            </a:r>
          </a:p>
          <a:p>
            <a:r>
              <a:rPr lang="en-US" sz="1200" dirty="0">
                <a:solidFill>
                  <a:srgbClr val="444444"/>
                </a:solidFill>
                <a:latin typeface="Calibri" panose="020F0502020204030204" pitchFamily="34" charset="0"/>
              </a:rPr>
              <a:t> </a:t>
            </a:r>
          </a:p>
          <a:p>
            <a:r>
              <a:rPr lang="en-US" sz="1200" dirty="0">
                <a:solidFill>
                  <a:srgbClr val="444444"/>
                </a:solidFill>
                <a:latin typeface="Calibri" panose="020F0502020204030204" pitchFamily="34" charset="0"/>
              </a:rPr>
              <a:t>Argument is never an appropriate way to resolve differences about the content or application of gospel principles. It is Satan who stirs up the hearts of people to contend over points of doctrine. (D&amp;C 10:63.) </a:t>
            </a:r>
          </a:p>
          <a:p>
            <a:endParaRPr lang="en-US" sz="1200" b="1" dirty="0">
              <a:solidFill>
                <a:srgbClr val="444444"/>
              </a:solidFill>
              <a:latin typeface="Calibri" panose="020F0502020204030204" pitchFamily="34" charset="0"/>
            </a:endParaRPr>
          </a:p>
          <a:p>
            <a:r>
              <a:rPr lang="en-US" sz="1200" b="1" dirty="0">
                <a:solidFill>
                  <a:srgbClr val="444444"/>
                </a:solidFill>
                <a:latin typeface="Calibri" panose="020F0502020204030204" pitchFamily="34" charset="0"/>
              </a:rPr>
              <a:t>Elder Russell M. Nelson</a:t>
            </a:r>
            <a:r>
              <a:rPr lang="en-US" sz="1200" dirty="0">
                <a:solidFill>
                  <a:srgbClr val="444444"/>
                </a:solidFill>
                <a:latin typeface="Calibri" panose="020F0502020204030204" pitchFamily="34" charset="0"/>
              </a:rPr>
              <a:t> has taught, "Divine doctrine of the Church is the prime target of attack by the spiritually contentious. . . . Dissecting doctrine in a controversial way in order to draw attention to oneself is not pleasing to the Lord." (</a:t>
            </a:r>
            <a:r>
              <a:rPr lang="en-US" sz="1200" i="1" dirty="0">
                <a:solidFill>
                  <a:srgbClr val="444444"/>
                </a:solidFill>
                <a:latin typeface="Calibri" panose="020F0502020204030204" pitchFamily="34" charset="0"/>
              </a:rPr>
              <a:t>The Lord's Way</a:t>
            </a:r>
            <a:r>
              <a:rPr lang="en-US" sz="1200" dirty="0">
                <a:solidFill>
                  <a:srgbClr val="444444"/>
                </a:solidFill>
                <a:latin typeface="Calibri" panose="020F0502020204030204" pitchFamily="34" charset="0"/>
              </a:rPr>
              <a:t> [Salt Lake City: Deseret Book Co., 1991], 148.)</a:t>
            </a:r>
            <a:endParaRPr lang="en-US" sz="1200" b="0" i="0" dirty="0">
              <a:solidFill>
                <a:srgbClr val="444444"/>
              </a:solidFill>
              <a:effectLst/>
              <a:latin typeface="Calibri" panose="020F0502020204030204" pitchFamily="34" charset="0"/>
            </a:endParaRPr>
          </a:p>
        </p:txBody>
      </p:sp>
      <p:sp>
        <p:nvSpPr>
          <p:cNvPr id="10" name="Rectangle 9"/>
          <p:cNvSpPr/>
          <p:nvPr/>
        </p:nvSpPr>
        <p:spPr>
          <a:xfrm>
            <a:off x="6108071" y="0"/>
            <a:ext cx="6083929" cy="1015663"/>
          </a:xfrm>
          <a:prstGeom prst="rect">
            <a:avLst/>
          </a:prstGeom>
          <a:ln>
            <a:solidFill>
              <a:schemeClr val="tx1"/>
            </a:solidFill>
          </a:ln>
        </p:spPr>
        <p:txBody>
          <a:bodyPr wrap="square">
            <a:spAutoFit/>
          </a:bodyPr>
          <a:lstStyle/>
          <a:p>
            <a:r>
              <a:rPr lang="en-US" sz="1200" b="1" dirty="0" err="1"/>
              <a:t>Heretick</a:t>
            </a:r>
            <a:r>
              <a:rPr lang="en-US" sz="1200" b="1" dirty="0"/>
              <a:t> Titus 3:10:</a:t>
            </a:r>
          </a:p>
          <a:p>
            <a:r>
              <a:rPr lang="en-US" sz="1200" dirty="0"/>
              <a:t>Every individual in the Church is free to think as he pleases, but when an individual speaks openly and actively and takes measures to enlist others in opposition to the Church and its programs and doctrines, then we feel there is cause for action. (</a:t>
            </a:r>
            <a:r>
              <a:rPr lang="en-US" sz="1200" i="1" dirty="0"/>
              <a:t>Teachings of Gordon B. Hinckley</a:t>
            </a:r>
            <a:r>
              <a:rPr lang="en-US" sz="1200" dirty="0"/>
              <a:t> [Salt Lake City: Deseret Book Co., 1997], 96.)</a:t>
            </a:r>
            <a:endParaRPr lang="en-US" sz="1200" b="0" i="0" dirty="0">
              <a:solidFill>
                <a:srgbClr val="444444"/>
              </a:solidFill>
              <a:effectLst/>
              <a:latin typeface="Calibri" panose="020F0502020204030204" pitchFamily="34" charset="0"/>
            </a:endParaRPr>
          </a:p>
        </p:txBody>
      </p:sp>
      <p:sp>
        <p:nvSpPr>
          <p:cNvPr id="11" name="Rectangle 10"/>
          <p:cNvSpPr/>
          <p:nvPr/>
        </p:nvSpPr>
        <p:spPr>
          <a:xfrm>
            <a:off x="6108071" y="1003426"/>
            <a:ext cx="6083929" cy="1569660"/>
          </a:xfrm>
          <a:prstGeom prst="rect">
            <a:avLst/>
          </a:prstGeom>
          <a:ln>
            <a:solidFill>
              <a:schemeClr val="tx1"/>
            </a:solidFill>
          </a:ln>
        </p:spPr>
        <p:txBody>
          <a:bodyPr wrap="square">
            <a:spAutoFit/>
          </a:bodyPr>
          <a:lstStyle/>
          <a:p>
            <a:r>
              <a:rPr lang="en-US" sz="1200" b="1" dirty="0"/>
              <a:t>The Footnote at end of Titus:</a:t>
            </a:r>
          </a:p>
          <a:p>
            <a:r>
              <a:rPr lang="en-US" sz="1200" dirty="0"/>
              <a:t>"The King James footnote to Titus says that Paul wrote this letter from </a:t>
            </a:r>
            <a:r>
              <a:rPr lang="en-US" sz="1200" dirty="0" err="1"/>
              <a:t>Nicopolis</a:t>
            </a:r>
            <a:r>
              <a:rPr lang="en-US" sz="1200" dirty="0"/>
              <a:t>, but that is a late manuscript addition with no historical value, apparently added because of the mention of </a:t>
            </a:r>
            <a:r>
              <a:rPr lang="en-US" sz="1200" dirty="0" err="1"/>
              <a:t>Nicopolis</a:t>
            </a:r>
            <a:r>
              <a:rPr lang="en-US" sz="1200" dirty="0"/>
              <a:t> in the letter. However, the letter itself mentions the probable messengers carrying it: '</a:t>
            </a:r>
            <a:r>
              <a:rPr lang="en-US" sz="1200" dirty="0" err="1"/>
              <a:t>Zenas</a:t>
            </a:r>
            <a:r>
              <a:rPr lang="en-US" sz="1200" dirty="0"/>
              <a:t> the lawyer,' a fascinating reference to one otherwise unknown, and Apollos, the talented and dynamic fellow laborer so prominent at the end of Acts 18 and throughout 1 Corinthians. He was still faithful and working under Paul's direction." (Richard Lloyd Anderson, </a:t>
            </a:r>
            <a:r>
              <a:rPr lang="en-US" sz="1200" i="1" dirty="0"/>
              <a:t>Understanding Paul</a:t>
            </a:r>
            <a:r>
              <a:rPr lang="en-US" sz="1200" dirty="0"/>
              <a:t> [Salt Lake City: Deseret Book Co., 1983], 345 - 346.) </a:t>
            </a:r>
          </a:p>
        </p:txBody>
      </p:sp>
    </p:spTree>
    <p:extLst>
      <p:ext uri="{BB962C8B-B14F-4D97-AF65-F5344CB8AC3E}">
        <p14:creationId xmlns:p14="http://schemas.microsoft.com/office/powerpoint/2010/main" val="32932674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47664958"/>
              </p:ext>
            </p:extLst>
          </p:nvPr>
        </p:nvGraphicFramePr>
        <p:xfrm>
          <a:off x="1298670" y="1194378"/>
          <a:ext cx="9284832" cy="5554980"/>
        </p:xfrm>
        <a:graphic>
          <a:graphicData uri="http://schemas.openxmlformats.org/drawingml/2006/table">
            <a:tbl>
              <a:tblPr firstRow="1" bandRow="1">
                <a:tableStyleId>{5940675A-B579-460E-94D1-54222C63F5DA}</a:tableStyleId>
              </a:tblPr>
              <a:tblGrid>
                <a:gridCol w="2321208">
                  <a:extLst>
                    <a:ext uri="{9D8B030D-6E8A-4147-A177-3AD203B41FA5}">
                      <a16:colId xmlns:a16="http://schemas.microsoft.com/office/drawing/2014/main" val="535963020"/>
                    </a:ext>
                  </a:extLst>
                </a:gridCol>
                <a:gridCol w="2321208">
                  <a:extLst>
                    <a:ext uri="{9D8B030D-6E8A-4147-A177-3AD203B41FA5}">
                      <a16:colId xmlns:a16="http://schemas.microsoft.com/office/drawing/2014/main" val="724410224"/>
                    </a:ext>
                  </a:extLst>
                </a:gridCol>
                <a:gridCol w="2321208">
                  <a:extLst>
                    <a:ext uri="{9D8B030D-6E8A-4147-A177-3AD203B41FA5}">
                      <a16:colId xmlns:a16="http://schemas.microsoft.com/office/drawing/2014/main" val="1169032999"/>
                    </a:ext>
                  </a:extLst>
                </a:gridCol>
                <a:gridCol w="2321208">
                  <a:extLst>
                    <a:ext uri="{9D8B030D-6E8A-4147-A177-3AD203B41FA5}">
                      <a16:colId xmlns:a16="http://schemas.microsoft.com/office/drawing/2014/main" val="1032790863"/>
                    </a:ext>
                  </a:extLst>
                </a:gridCol>
              </a:tblGrid>
              <a:tr h="370840">
                <a:tc>
                  <a:txBody>
                    <a:bodyPr/>
                    <a:lstStyle/>
                    <a:p>
                      <a:pPr fontAlgn="ctr"/>
                      <a:r>
                        <a:rPr lang="en-US" sz="1200" dirty="0">
                          <a:effectLst/>
                        </a:rPr>
                        <a:t>Epistle</a:t>
                      </a:r>
                    </a:p>
                  </a:txBody>
                  <a:tcPr marL="95250" marR="95250" marT="95250" marB="95250" anchor="ctr"/>
                </a:tc>
                <a:tc>
                  <a:txBody>
                    <a:bodyPr/>
                    <a:lstStyle/>
                    <a:p>
                      <a:pPr fontAlgn="ctr"/>
                      <a:r>
                        <a:rPr lang="en-US" sz="1200">
                          <a:effectLst/>
                        </a:rPr>
                        <a:t>1 Timothy</a:t>
                      </a:r>
                    </a:p>
                  </a:txBody>
                  <a:tcPr marL="95250" marR="95250" marT="95250" marB="95250" anchor="ctr"/>
                </a:tc>
                <a:tc>
                  <a:txBody>
                    <a:bodyPr/>
                    <a:lstStyle/>
                    <a:p>
                      <a:pPr fontAlgn="ctr"/>
                      <a:r>
                        <a:rPr lang="en-US" sz="1200">
                          <a:effectLst/>
                        </a:rPr>
                        <a:t>Epistle</a:t>
                      </a:r>
                    </a:p>
                  </a:txBody>
                  <a:tcPr marL="95250" marR="95250" marT="95250" marB="95250" anchor="ctr"/>
                </a:tc>
                <a:tc>
                  <a:txBody>
                    <a:bodyPr/>
                    <a:lstStyle/>
                    <a:p>
                      <a:pPr fontAlgn="ctr"/>
                      <a:r>
                        <a:rPr lang="en-US" sz="1200">
                          <a:effectLst/>
                        </a:rPr>
                        <a:t>Titus</a:t>
                      </a:r>
                    </a:p>
                  </a:txBody>
                  <a:tcPr marL="95250" marR="95250" marT="95250" marB="95250" anchor="ctr"/>
                </a:tc>
                <a:extLst>
                  <a:ext uri="{0D108BD9-81ED-4DB2-BD59-A6C34878D82A}">
                    <a16:rowId xmlns:a16="http://schemas.microsoft.com/office/drawing/2014/main" val="843856108"/>
                  </a:ext>
                </a:extLst>
              </a:tr>
              <a:tr h="370840">
                <a:tc>
                  <a:txBody>
                    <a:bodyPr/>
                    <a:lstStyle/>
                    <a:p>
                      <a:pPr fontAlgn="ctr"/>
                      <a:r>
                        <a:rPr lang="en-US" sz="1200">
                          <a:effectLst/>
                        </a:rPr>
                        <a:t>1 Tim 1:2</a:t>
                      </a:r>
                    </a:p>
                  </a:txBody>
                  <a:tcPr marL="95250" marR="95250" marT="95250" marB="95250" anchor="ctr"/>
                </a:tc>
                <a:tc>
                  <a:txBody>
                    <a:bodyPr/>
                    <a:lstStyle/>
                    <a:p>
                      <a:pPr fontAlgn="ctr"/>
                      <a:r>
                        <a:rPr lang="en-US" sz="1200">
                          <a:effectLst/>
                        </a:rPr>
                        <a:t>"my own son in the faith: Grace, mercy, and peace, from God our Father and Jesus Christ"</a:t>
                      </a:r>
                    </a:p>
                  </a:txBody>
                  <a:tcPr marL="95250" marR="95250" marT="95250" marB="95250" anchor="ctr"/>
                </a:tc>
                <a:tc>
                  <a:txBody>
                    <a:bodyPr/>
                    <a:lstStyle/>
                    <a:p>
                      <a:pPr fontAlgn="ctr"/>
                      <a:r>
                        <a:rPr lang="en-US" sz="1200">
                          <a:effectLst/>
                        </a:rPr>
                        <a:t>Titus 1:4</a:t>
                      </a:r>
                    </a:p>
                  </a:txBody>
                  <a:tcPr marL="95250" marR="95250" marT="95250" marB="95250" anchor="ctr"/>
                </a:tc>
                <a:tc>
                  <a:txBody>
                    <a:bodyPr/>
                    <a:lstStyle/>
                    <a:p>
                      <a:pPr fontAlgn="ctr"/>
                      <a:r>
                        <a:rPr lang="en-US" sz="1200">
                          <a:effectLst/>
                        </a:rPr>
                        <a:t>"mine own son after the common faith: Grace, mercy, and peace, from God the Father and the Lord Jesus Christ"</a:t>
                      </a:r>
                    </a:p>
                  </a:txBody>
                  <a:tcPr marL="95250" marR="95250" marT="95250" marB="95250" anchor="ctr"/>
                </a:tc>
                <a:extLst>
                  <a:ext uri="{0D108BD9-81ED-4DB2-BD59-A6C34878D82A}">
                    <a16:rowId xmlns:a16="http://schemas.microsoft.com/office/drawing/2014/main" val="3837252618"/>
                  </a:ext>
                </a:extLst>
              </a:tr>
              <a:tr h="370840">
                <a:tc>
                  <a:txBody>
                    <a:bodyPr/>
                    <a:lstStyle/>
                    <a:p>
                      <a:pPr fontAlgn="ctr"/>
                      <a:r>
                        <a:rPr lang="en-US" sz="1200">
                          <a:effectLst/>
                        </a:rPr>
                        <a:t>1 Tim 1:3</a:t>
                      </a:r>
                    </a:p>
                  </a:txBody>
                  <a:tcPr marL="95250" marR="95250" marT="95250" marB="95250" anchor="ctr"/>
                </a:tc>
                <a:tc>
                  <a:txBody>
                    <a:bodyPr/>
                    <a:lstStyle/>
                    <a:p>
                      <a:pPr fontAlgn="ctr"/>
                      <a:r>
                        <a:rPr lang="en-US" sz="1200">
                          <a:effectLst/>
                        </a:rPr>
                        <a:t>Protect against false doctrines</a:t>
                      </a:r>
                    </a:p>
                  </a:txBody>
                  <a:tcPr marL="95250" marR="95250" marT="95250" marB="95250" anchor="ctr"/>
                </a:tc>
                <a:tc>
                  <a:txBody>
                    <a:bodyPr/>
                    <a:lstStyle/>
                    <a:p>
                      <a:pPr fontAlgn="ctr"/>
                      <a:r>
                        <a:rPr lang="en-US" sz="1200">
                          <a:effectLst/>
                        </a:rPr>
                        <a:t>Titus 1:10-11</a:t>
                      </a:r>
                    </a:p>
                  </a:txBody>
                  <a:tcPr marL="95250" marR="95250" marT="95250" marB="95250" anchor="ctr"/>
                </a:tc>
                <a:tc>
                  <a:txBody>
                    <a:bodyPr/>
                    <a:lstStyle/>
                    <a:p>
                      <a:pPr fontAlgn="ctr"/>
                      <a:r>
                        <a:rPr lang="en-US" sz="1200">
                          <a:effectLst/>
                        </a:rPr>
                        <a:t>Beware of false teachings and deceivers</a:t>
                      </a:r>
                    </a:p>
                  </a:txBody>
                  <a:tcPr marL="95250" marR="95250" marT="95250" marB="95250" anchor="ctr"/>
                </a:tc>
                <a:extLst>
                  <a:ext uri="{0D108BD9-81ED-4DB2-BD59-A6C34878D82A}">
                    <a16:rowId xmlns:a16="http://schemas.microsoft.com/office/drawing/2014/main" val="3965687783"/>
                  </a:ext>
                </a:extLst>
              </a:tr>
              <a:tr h="370840">
                <a:tc>
                  <a:txBody>
                    <a:bodyPr/>
                    <a:lstStyle/>
                    <a:p>
                      <a:pPr fontAlgn="ctr"/>
                      <a:r>
                        <a:rPr lang="en-US" sz="1200" dirty="0">
                          <a:effectLst/>
                        </a:rPr>
                        <a:t>1 Tim 1:4</a:t>
                      </a:r>
                    </a:p>
                  </a:txBody>
                  <a:tcPr marL="95250" marR="95250" marT="95250" marB="95250" anchor="ctr"/>
                </a:tc>
                <a:tc>
                  <a:txBody>
                    <a:bodyPr/>
                    <a:lstStyle/>
                    <a:p>
                      <a:pPr fontAlgn="ctr"/>
                      <a:r>
                        <a:rPr lang="en-US" sz="1200">
                          <a:effectLst/>
                        </a:rPr>
                        <a:t>"Neither give heed to fables and endless genealogies, which minister questions"</a:t>
                      </a:r>
                    </a:p>
                  </a:txBody>
                  <a:tcPr marL="95250" marR="95250" marT="95250" marB="95250" anchor="ctr"/>
                </a:tc>
                <a:tc>
                  <a:txBody>
                    <a:bodyPr/>
                    <a:lstStyle/>
                    <a:p>
                      <a:pPr fontAlgn="ctr"/>
                      <a:r>
                        <a:rPr lang="en-US" sz="1200">
                          <a:effectLst/>
                        </a:rPr>
                        <a:t>Titus 3:9</a:t>
                      </a:r>
                    </a:p>
                  </a:txBody>
                  <a:tcPr marL="95250" marR="95250" marT="95250" marB="95250" anchor="ctr"/>
                </a:tc>
                <a:tc>
                  <a:txBody>
                    <a:bodyPr/>
                    <a:lstStyle/>
                    <a:p>
                      <a:pPr fontAlgn="ctr"/>
                      <a:r>
                        <a:rPr lang="en-US" sz="1200">
                          <a:effectLst/>
                        </a:rPr>
                        <a:t>"Avoid foolish questions, and genealogies, and contentions, and strivings about the law"</a:t>
                      </a:r>
                    </a:p>
                  </a:txBody>
                  <a:tcPr marL="95250" marR="95250" marT="95250" marB="95250" anchor="ctr"/>
                </a:tc>
                <a:extLst>
                  <a:ext uri="{0D108BD9-81ED-4DB2-BD59-A6C34878D82A}">
                    <a16:rowId xmlns:a16="http://schemas.microsoft.com/office/drawing/2014/main" val="3936170249"/>
                  </a:ext>
                </a:extLst>
              </a:tr>
              <a:tr h="370840">
                <a:tc>
                  <a:txBody>
                    <a:bodyPr/>
                    <a:lstStyle/>
                    <a:p>
                      <a:pPr fontAlgn="ctr"/>
                      <a:r>
                        <a:rPr lang="en-US" sz="1200">
                          <a:effectLst/>
                        </a:rPr>
                        <a:t>1 Tim 3:1-7</a:t>
                      </a:r>
                    </a:p>
                  </a:txBody>
                  <a:tcPr marL="95250" marR="95250" marT="95250" marB="95250" anchor="ctr"/>
                </a:tc>
                <a:tc>
                  <a:txBody>
                    <a:bodyPr/>
                    <a:lstStyle/>
                    <a:p>
                      <a:pPr fontAlgn="ctr"/>
                      <a:r>
                        <a:rPr lang="en-US" sz="1200">
                          <a:effectLst/>
                        </a:rPr>
                        <a:t>"A bishop then must be blameless..."</a:t>
                      </a:r>
                    </a:p>
                  </a:txBody>
                  <a:tcPr marL="95250" marR="95250" marT="95250" marB="95250" anchor="ctr"/>
                </a:tc>
                <a:tc>
                  <a:txBody>
                    <a:bodyPr/>
                    <a:lstStyle/>
                    <a:p>
                      <a:pPr fontAlgn="ctr"/>
                      <a:r>
                        <a:rPr lang="en-US" sz="1200">
                          <a:effectLst/>
                        </a:rPr>
                        <a:t>Titus 1:7-9</a:t>
                      </a:r>
                    </a:p>
                  </a:txBody>
                  <a:tcPr marL="95250" marR="95250" marT="95250" marB="95250" anchor="ctr"/>
                </a:tc>
                <a:tc>
                  <a:txBody>
                    <a:bodyPr/>
                    <a:lstStyle/>
                    <a:p>
                      <a:pPr fontAlgn="ctr"/>
                      <a:r>
                        <a:rPr lang="en-US" sz="1200">
                          <a:effectLst/>
                        </a:rPr>
                        <a:t>Bishops virtues and qualities again listed</a:t>
                      </a:r>
                    </a:p>
                  </a:txBody>
                  <a:tcPr marL="95250" marR="95250" marT="95250" marB="95250" anchor="ctr"/>
                </a:tc>
                <a:extLst>
                  <a:ext uri="{0D108BD9-81ED-4DB2-BD59-A6C34878D82A}">
                    <a16:rowId xmlns:a16="http://schemas.microsoft.com/office/drawing/2014/main" val="1685600972"/>
                  </a:ext>
                </a:extLst>
              </a:tr>
              <a:tr h="370840">
                <a:tc>
                  <a:txBody>
                    <a:bodyPr/>
                    <a:lstStyle/>
                    <a:p>
                      <a:pPr fontAlgn="ctr"/>
                      <a:r>
                        <a:rPr lang="en-US" sz="1200">
                          <a:effectLst/>
                        </a:rPr>
                        <a:t>1 Tim 6:1-2</a:t>
                      </a:r>
                    </a:p>
                  </a:txBody>
                  <a:tcPr marL="95250" marR="95250" marT="95250" marB="95250" anchor="ctr"/>
                </a:tc>
                <a:tc>
                  <a:txBody>
                    <a:bodyPr/>
                    <a:lstStyle/>
                    <a:p>
                      <a:pPr fontAlgn="ctr"/>
                      <a:r>
                        <a:rPr lang="en-US" sz="1200">
                          <a:effectLst/>
                        </a:rPr>
                        <a:t>Servants should be subject to their masters</a:t>
                      </a:r>
                    </a:p>
                  </a:txBody>
                  <a:tcPr marL="95250" marR="95250" marT="95250" marB="95250" anchor="ctr"/>
                </a:tc>
                <a:tc>
                  <a:txBody>
                    <a:bodyPr/>
                    <a:lstStyle/>
                    <a:p>
                      <a:pPr fontAlgn="ctr"/>
                      <a:r>
                        <a:rPr lang="en-US" sz="1200">
                          <a:effectLst/>
                        </a:rPr>
                        <a:t>Titus 2:9</a:t>
                      </a:r>
                    </a:p>
                  </a:txBody>
                  <a:tcPr marL="95250" marR="95250" marT="95250" marB="95250" anchor="ctr"/>
                </a:tc>
                <a:tc>
                  <a:txBody>
                    <a:bodyPr/>
                    <a:lstStyle/>
                    <a:p>
                      <a:pPr fontAlgn="ctr"/>
                      <a:r>
                        <a:rPr lang="en-US" sz="1200">
                          <a:effectLst/>
                        </a:rPr>
                        <a:t>"Exhort servants to be obedient unto their own masters"</a:t>
                      </a:r>
                    </a:p>
                  </a:txBody>
                  <a:tcPr marL="95250" marR="95250" marT="95250" marB="95250" anchor="ctr"/>
                </a:tc>
                <a:extLst>
                  <a:ext uri="{0D108BD9-81ED-4DB2-BD59-A6C34878D82A}">
                    <a16:rowId xmlns:a16="http://schemas.microsoft.com/office/drawing/2014/main" val="1050369456"/>
                  </a:ext>
                </a:extLst>
              </a:tr>
              <a:tr h="370840">
                <a:tc>
                  <a:txBody>
                    <a:bodyPr/>
                    <a:lstStyle/>
                    <a:p>
                      <a:pPr fontAlgn="ctr"/>
                      <a:r>
                        <a:rPr lang="en-US" sz="1200">
                          <a:effectLst/>
                        </a:rPr>
                        <a:t>1 Tim 2:1-3</a:t>
                      </a:r>
                    </a:p>
                  </a:txBody>
                  <a:tcPr marL="95250" marR="95250" marT="95250" marB="95250" anchor="ctr"/>
                </a:tc>
                <a:tc>
                  <a:txBody>
                    <a:bodyPr/>
                    <a:lstStyle/>
                    <a:p>
                      <a:pPr fontAlgn="ctr"/>
                      <a:r>
                        <a:rPr lang="en-US" sz="1200">
                          <a:effectLst/>
                        </a:rPr>
                        <a:t>Be thankful for and pray for kings and those that are in authority</a:t>
                      </a:r>
                    </a:p>
                  </a:txBody>
                  <a:tcPr marL="95250" marR="95250" marT="95250" marB="95250" anchor="ctr"/>
                </a:tc>
                <a:tc>
                  <a:txBody>
                    <a:bodyPr/>
                    <a:lstStyle/>
                    <a:p>
                      <a:pPr fontAlgn="ctr"/>
                      <a:r>
                        <a:rPr lang="en-US" sz="1200">
                          <a:effectLst/>
                        </a:rPr>
                        <a:t>Titus 3:1</a:t>
                      </a:r>
                    </a:p>
                  </a:txBody>
                  <a:tcPr marL="95250" marR="95250" marT="95250" marB="95250" anchor="ctr"/>
                </a:tc>
                <a:tc>
                  <a:txBody>
                    <a:bodyPr/>
                    <a:lstStyle/>
                    <a:p>
                      <a:pPr fontAlgn="ctr"/>
                      <a:r>
                        <a:rPr lang="en-US" sz="1200">
                          <a:effectLst/>
                        </a:rPr>
                        <a:t>"Be subject to principalities and powers, to obey magistrates"</a:t>
                      </a:r>
                    </a:p>
                  </a:txBody>
                  <a:tcPr marL="95250" marR="95250" marT="95250" marB="95250" anchor="ctr"/>
                </a:tc>
                <a:extLst>
                  <a:ext uri="{0D108BD9-81ED-4DB2-BD59-A6C34878D82A}">
                    <a16:rowId xmlns:a16="http://schemas.microsoft.com/office/drawing/2014/main" val="2492155764"/>
                  </a:ext>
                </a:extLst>
              </a:tr>
              <a:tr h="370840">
                <a:tc>
                  <a:txBody>
                    <a:bodyPr/>
                    <a:lstStyle/>
                    <a:p>
                      <a:pPr fontAlgn="ctr"/>
                      <a:r>
                        <a:rPr lang="en-US" sz="1200">
                          <a:effectLst/>
                        </a:rPr>
                        <a:t>1 Tim 2:9-10; 5:14</a:t>
                      </a:r>
                    </a:p>
                  </a:txBody>
                  <a:tcPr marL="95250" marR="95250" marT="95250" marB="95250" anchor="ctr"/>
                </a:tc>
                <a:tc>
                  <a:txBody>
                    <a:bodyPr/>
                    <a:lstStyle/>
                    <a:p>
                      <a:pPr fontAlgn="ctr"/>
                      <a:r>
                        <a:rPr lang="en-US" sz="1200">
                          <a:effectLst/>
                        </a:rPr>
                        <a:t>Counsel for women</a:t>
                      </a:r>
                    </a:p>
                  </a:txBody>
                  <a:tcPr marL="95250" marR="95250" marT="95250" marB="95250" anchor="ctr"/>
                </a:tc>
                <a:tc>
                  <a:txBody>
                    <a:bodyPr/>
                    <a:lstStyle/>
                    <a:p>
                      <a:pPr fontAlgn="ctr"/>
                      <a:r>
                        <a:rPr lang="en-US" sz="1200">
                          <a:effectLst/>
                        </a:rPr>
                        <a:t>Titus 2:3-5</a:t>
                      </a:r>
                    </a:p>
                  </a:txBody>
                  <a:tcPr marL="95250" marR="95250" marT="95250" marB="95250" anchor="ctr"/>
                </a:tc>
                <a:tc>
                  <a:txBody>
                    <a:bodyPr/>
                    <a:lstStyle/>
                    <a:p>
                      <a:pPr fontAlgn="ctr"/>
                      <a:r>
                        <a:rPr lang="en-US" sz="1200">
                          <a:effectLst/>
                        </a:rPr>
                        <a:t>"teach the young women to be sober, to love their husbands"</a:t>
                      </a:r>
                    </a:p>
                  </a:txBody>
                  <a:tcPr marL="95250" marR="95250" marT="95250" marB="95250" anchor="ctr"/>
                </a:tc>
                <a:extLst>
                  <a:ext uri="{0D108BD9-81ED-4DB2-BD59-A6C34878D82A}">
                    <a16:rowId xmlns:a16="http://schemas.microsoft.com/office/drawing/2014/main" val="2165252054"/>
                  </a:ext>
                </a:extLst>
              </a:tr>
              <a:tr h="370840">
                <a:tc>
                  <a:txBody>
                    <a:bodyPr/>
                    <a:lstStyle/>
                    <a:p>
                      <a:pPr fontAlgn="ctr"/>
                      <a:r>
                        <a:rPr lang="en-US" sz="1200">
                          <a:effectLst/>
                        </a:rPr>
                        <a:t>1 Tim 4:11-12</a:t>
                      </a:r>
                    </a:p>
                  </a:txBody>
                  <a:tcPr marL="95250" marR="95250" marT="95250" marB="95250" anchor="ctr"/>
                </a:tc>
                <a:tc>
                  <a:txBody>
                    <a:bodyPr/>
                    <a:lstStyle/>
                    <a:p>
                      <a:pPr fontAlgn="ctr"/>
                      <a:r>
                        <a:rPr lang="en-US" sz="1200">
                          <a:effectLst/>
                        </a:rPr>
                        <a:t>"These things command and teach. Let no man despise thy youth"</a:t>
                      </a:r>
                    </a:p>
                  </a:txBody>
                  <a:tcPr marL="95250" marR="95250" marT="95250" marB="95250" anchor="ctr"/>
                </a:tc>
                <a:tc>
                  <a:txBody>
                    <a:bodyPr/>
                    <a:lstStyle/>
                    <a:p>
                      <a:pPr fontAlgn="ctr"/>
                      <a:r>
                        <a:rPr lang="en-US" sz="1200">
                          <a:effectLst/>
                        </a:rPr>
                        <a:t>Titus 2:15</a:t>
                      </a:r>
                    </a:p>
                  </a:txBody>
                  <a:tcPr marL="95250" marR="95250" marT="95250" marB="95250" anchor="ctr"/>
                </a:tc>
                <a:tc>
                  <a:txBody>
                    <a:bodyPr/>
                    <a:lstStyle/>
                    <a:p>
                      <a:pPr fontAlgn="ctr"/>
                      <a:r>
                        <a:rPr lang="en-US" sz="1200" dirty="0">
                          <a:effectLst/>
                        </a:rPr>
                        <a:t>"exhort, and rebuke with all authority. Let no man despise thee."</a:t>
                      </a:r>
                    </a:p>
                  </a:txBody>
                  <a:tcPr marL="95250" marR="95250" marT="95250" marB="95250" anchor="ctr"/>
                </a:tc>
                <a:extLst>
                  <a:ext uri="{0D108BD9-81ED-4DB2-BD59-A6C34878D82A}">
                    <a16:rowId xmlns:a16="http://schemas.microsoft.com/office/drawing/2014/main" val="612295811"/>
                  </a:ext>
                </a:extLst>
              </a:tr>
            </a:tbl>
          </a:graphicData>
        </a:graphic>
      </p:graphicFrame>
      <p:sp>
        <p:nvSpPr>
          <p:cNvPr id="3" name="Rectangle 2"/>
          <p:cNvSpPr/>
          <p:nvPr/>
        </p:nvSpPr>
        <p:spPr>
          <a:xfrm>
            <a:off x="0" y="0"/>
            <a:ext cx="11947556" cy="1200329"/>
          </a:xfrm>
          <a:prstGeom prst="rect">
            <a:avLst/>
          </a:prstGeom>
        </p:spPr>
        <p:txBody>
          <a:bodyPr wrap="square">
            <a:spAutoFit/>
          </a:bodyPr>
          <a:lstStyle/>
          <a:p>
            <a:r>
              <a:rPr lang="en-US" sz="1200" b="1" dirty="0">
                <a:solidFill>
                  <a:srgbClr val="444444"/>
                </a:solidFill>
              </a:rPr>
              <a:t>The Pauline epistles to Timothy and Titus have similar purposes and messages. </a:t>
            </a:r>
            <a:r>
              <a:rPr lang="en-US" sz="1200" dirty="0">
                <a:solidFill>
                  <a:srgbClr val="444444"/>
                </a:solidFill>
              </a:rPr>
              <a:t>Both were regional authorities, leading under Paul's direction. Both had been converted by him early in the Christian Era, and Paul loved to them as sons. Timothy was Paul's, "own son in the faith" and "my dearly beloved son," while Titus was called, "</a:t>
            </a:r>
            <a:r>
              <a:rPr lang="en-US" sz="1200" i="1" dirty="0">
                <a:solidFill>
                  <a:srgbClr val="444444"/>
                </a:solidFill>
              </a:rPr>
              <a:t>mine</a:t>
            </a:r>
            <a:r>
              <a:rPr lang="en-US" sz="1200" dirty="0">
                <a:solidFill>
                  <a:srgbClr val="444444"/>
                </a:solidFill>
              </a:rPr>
              <a:t> own son after the common faith." (1 Tim. 1:2; 2 Tim. 1:2; Titus 1:4) The timing and circumstances of each epistle are similar-local authority is being challenged, local congregations need to be set in order, the qualities and requirements of bishops are set forth, and practical advice is given for priesthood leaders. A review of the following similarities suggests that these two epistles may have been written about the same time. J. Lewis Taylor writes, "1 Timothy and Titus were written possibly between the time of Paul's first and second imprisonments in Rome, between A.D. 62 and 66; whereas 2 Timothy was written when his death was imminent, about A.D. 67 or 68." (J. Lewis Taylor, "New Testament Backgrounds: 1 Timothy, 2 Timothy, Titus," </a:t>
            </a:r>
            <a:r>
              <a:rPr lang="en-US" sz="1200" i="1" dirty="0">
                <a:solidFill>
                  <a:srgbClr val="444444"/>
                </a:solidFill>
              </a:rPr>
              <a:t>Ensign</a:t>
            </a:r>
            <a:r>
              <a:rPr lang="en-US" sz="1200" dirty="0">
                <a:solidFill>
                  <a:srgbClr val="444444"/>
                </a:solidFill>
              </a:rPr>
              <a:t>, Apr. 1976, 57)</a:t>
            </a:r>
            <a:endParaRPr lang="en-US" sz="1200" dirty="0"/>
          </a:p>
        </p:txBody>
      </p:sp>
    </p:spTree>
    <p:extLst>
      <p:ext uri="{BB962C8B-B14F-4D97-AF65-F5344CB8AC3E}">
        <p14:creationId xmlns:p14="http://schemas.microsoft.com/office/powerpoint/2010/main" val="103778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7640" y="179207"/>
            <a:ext cx="11247422" cy="6309420"/>
          </a:xfrm>
          <a:prstGeom prst="rect">
            <a:avLst/>
          </a:prstGeom>
          <a:ln>
            <a:solidFill>
              <a:schemeClr val="tx1"/>
            </a:solidFill>
          </a:ln>
        </p:spPr>
        <p:txBody>
          <a:bodyPr wrap="square">
            <a:spAutoFit/>
          </a:bodyPr>
          <a:lstStyle/>
          <a:p>
            <a:pPr fontAlgn="base"/>
            <a:r>
              <a:rPr lang="en-US" sz="1400" b="1" dirty="0">
                <a:solidFill>
                  <a:srgbClr val="2A3753"/>
                </a:solidFill>
              </a:rPr>
              <a:t>How Honest Are You?</a:t>
            </a:r>
          </a:p>
          <a:p>
            <a:pPr fontAlgn="base"/>
            <a:r>
              <a:rPr lang="en-US" sz="1200" dirty="0">
                <a:solidFill>
                  <a:srgbClr val="333333"/>
                </a:solidFill>
              </a:rPr>
              <a:t>Included in this quiz are some “small” things that really are not honest.</a:t>
            </a:r>
          </a:p>
          <a:p>
            <a:pPr fontAlgn="base"/>
            <a:endParaRPr lang="en-US" sz="1200" dirty="0">
              <a:solidFill>
                <a:srgbClr val="333333"/>
              </a:solidFill>
            </a:endParaRPr>
          </a:p>
          <a:p>
            <a:pPr marL="228600" indent="-228600" fontAlgn="base">
              <a:buFont typeface="+mj-lt"/>
              <a:buAutoNum type="arabicPeriod"/>
            </a:pPr>
            <a:r>
              <a:rPr lang="en-US" sz="1200" dirty="0">
                <a:solidFill>
                  <a:srgbClr val="333333"/>
                </a:solidFill>
              </a:rPr>
              <a:t>Take home paper, pencils, pens, or equipment or use the company photocopier for unauthorized personal items?</a:t>
            </a:r>
          </a:p>
          <a:p>
            <a:pPr marL="228600" indent="-228600" fontAlgn="base">
              <a:buFont typeface="+mj-lt"/>
              <a:buAutoNum type="arabicPeriod"/>
            </a:pPr>
            <a:r>
              <a:rPr lang="en-US" sz="1200" dirty="0">
                <a:solidFill>
                  <a:srgbClr val="333333"/>
                </a:solidFill>
              </a:rPr>
              <a:t>Take another person’s ideas and present them as your own?</a:t>
            </a:r>
          </a:p>
          <a:p>
            <a:pPr marL="228600" indent="-228600" fontAlgn="base">
              <a:buFont typeface="+mj-lt"/>
              <a:buAutoNum type="arabicPeriod"/>
            </a:pPr>
            <a:r>
              <a:rPr lang="en-US" sz="1200" dirty="0">
                <a:solidFill>
                  <a:srgbClr val="333333"/>
                </a:solidFill>
              </a:rPr>
              <a:t>Manipulate the facts when you fail to complete an assigned task or meet a specified goal?</a:t>
            </a:r>
          </a:p>
          <a:p>
            <a:pPr marL="228600" indent="-228600" fontAlgn="base">
              <a:buFont typeface="+mj-lt"/>
              <a:buAutoNum type="arabicPeriod"/>
            </a:pPr>
            <a:r>
              <a:rPr lang="en-US" sz="1200" dirty="0">
                <a:solidFill>
                  <a:srgbClr val="333333"/>
                </a:solidFill>
              </a:rPr>
              <a:t>Call in sick when you are not really sick?</a:t>
            </a:r>
          </a:p>
          <a:p>
            <a:pPr marL="228600" indent="-228600" fontAlgn="base">
              <a:buFont typeface="+mj-lt"/>
              <a:buAutoNum type="arabicPeriod"/>
            </a:pPr>
            <a:r>
              <a:rPr lang="en-US" sz="1200" dirty="0">
                <a:solidFill>
                  <a:srgbClr val="333333"/>
                </a:solidFill>
              </a:rPr>
              <a:t>Fail to give a day’s work for a day’s pay if you work?</a:t>
            </a:r>
          </a:p>
          <a:p>
            <a:pPr fontAlgn="base"/>
            <a:endParaRPr lang="en-US" sz="1200" dirty="0">
              <a:solidFill>
                <a:srgbClr val="333333"/>
              </a:solidFill>
            </a:endParaRPr>
          </a:p>
          <a:p>
            <a:pPr fontAlgn="base"/>
            <a:r>
              <a:rPr lang="en-US" sz="1200" dirty="0">
                <a:solidFill>
                  <a:srgbClr val="333333"/>
                </a:solidFill>
              </a:rPr>
              <a:t>Maybe you wouldn’t break into someone’s house and take his possessions, but would you—</a:t>
            </a:r>
          </a:p>
          <a:p>
            <a:pPr marL="228600" indent="-228600" fontAlgn="base">
              <a:buFont typeface="+mj-lt"/>
              <a:buAutoNum type="arabicPeriod"/>
            </a:pPr>
            <a:endParaRPr lang="en-US" sz="1200" dirty="0">
              <a:solidFill>
                <a:srgbClr val="333333"/>
              </a:solidFill>
            </a:endParaRPr>
          </a:p>
          <a:p>
            <a:pPr marL="228600" indent="-228600" fontAlgn="base">
              <a:buFont typeface="+mj-lt"/>
              <a:buAutoNum type="arabicPeriod"/>
            </a:pPr>
            <a:r>
              <a:rPr lang="en-US" sz="1200" dirty="0">
                <a:solidFill>
                  <a:srgbClr val="333333"/>
                </a:solidFill>
              </a:rPr>
              <a:t>Write a check for your purchases when you know you don’t have enough money in your account to pay for them?</a:t>
            </a:r>
          </a:p>
          <a:p>
            <a:pPr marL="228600" indent="-228600" fontAlgn="base">
              <a:buFont typeface="+mj-lt"/>
              <a:buAutoNum type="arabicPeriod"/>
            </a:pPr>
            <a:r>
              <a:rPr lang="en-US" sz="1200" dirty="0"/>
              <a:t>Take others’ thoughts and ideas by copying their answers on a test?</a:t>
            </a:r>
          </a:p>
          <a:p>
            <a:pPr marL="228600" indent="-228600" fontAlgn="base">
              <a:buFont typeface="+mj-lt"/>
              <a:buAutoNum type="arabicPeriod"/>
            </a:pPr>
            <a:r>
              <a:rPr lang="en-US" sz="1200" dirty="0"/>
              <a:t>Borrow from your neighbor and not return the items, or return them in worse shape than when you borrowed them?</a:t>
            </a:r>
          </a:p>
          <a:p>
            <a:pPr fontAlgn="base"/>
            <a:endParaRPr lang="en-US" sz="1200" dirty="0"/>
          </a:p>
          <a:p>
            <a:pPr fontAlgn="base"/>
            <a:r>
              <a:rPr lang="en-US" sz="1200" dirty="0"/>
              <a:t>Maybe you wouldn’t steal from the Church or the Lord, but would you—</a:t>
            </a:r>
          </a:p>
          <a:p>
            <a:pPr marL="228600" indent="-228600" fontAlgn="base">
              <a:buFont typeface="+mj-lt"/>
              <a:buAutoNum type="arabicPeriod"/>
            </a:pPr>
            <a:endParaRPr lang="en-US" sz="1200" dirty="0"/>
          </a:p>
          <a:p>
            <a:pPr marL="228600" indent="-228600" fontAlgn="base">
              <a:buFont typeface="+mj-lt"/>
              <a:buAutoNum type="arabicPeriod"/>
            </a:pPr>
            <a:r>
              <a:rPr lang="en-US" sz="1200" dirty="0"/>
              <a:t>Fail to pay a full tithe, a generous fast offering, and other Church assessments?</a:t>
            </a:r>
          </a:p>
          <a:p>
            <a:pPr marL="228600" indent="-228600" fontAlgn="base">
              <a:buFont typeface="+mj-lt"/>
              <a:buAutoNum type="arabicPeriod"/>
            </a:pPr>
            <a:r>
              <a:rPr lang="en-US" sz="1200" dirty="0"/>
              <a:t>Fail to magnify your priesthood and/or Church responsibilities?</a:t>
            </a:r>
          </a:p>
          <a:p>
            <a:pPr fontAlgn="base"/>
            <a:endParaRPr lang="en-US" sz="1200" dirty="0"/>
          </a:p>
          <a:p>
            <a:pPr fontAlgn="base"/>
            <a:r>
              <a:rPr lang="en-US" sz="1200" dirty="0"/>
              <a:t>Maybe you wouldn’t physically assault or abuse someone, but would you—</a:t>
            </a:r>
          </a:p>
          <a:p>
            <a:pPr marL="228600" indent="-228600" fontAlgn="base">
              <a:buFont typeface="+mj-lt"/>
              <a:buAutoNum type="arabicPeriod"/>
            </a:pPr>
            <a:endParaRPr lang="en-US" sz="1200" dirty="0"/>
          </a:p>
          <a:p>
            <a:pPr marL="228600" indent="-228600" fontAlgn="base">
              <a:buFont typeface="+mj-lt"/>
              <a:buAutoNum type="arabicPeriod"/>
            </a:pPr>
            <a:r>
              <a:rPr lang="en-US" sz="1200" dirty="0"/>
              <a:t>Rob them of their virtue or </a:t>
            </a:r>
            <a:r>
              <a:rPr lang="en-US" sz="1200" i="1" dirty="0"/>
              <a:t>any </a:t>
            </a:r>
            <a:r>
              <a:rPr lang="en-US" sz="1200" dirty="0"/>
              <a:t>part of it?</a:t>
            </a:r>
          </a:p>
          <a:p>
            <a:pPr marL="228600" indent="-228600" fontAlgn="base">
              <a:buFont typeface="+mj-lt"/>
              <a:buAutoNum type="arabicPeriod"/>
            </a:pPr>
            <a:r>
              <a:rPr lang="en-US" sz="1200" dirty="0"/>
              <a:t>Spread damaging rumors, lies, gossip, or half-truths to harm a person’s reputation?</a:t>
            </a:r>
          </a:p>
          <a:p>
            <a:pPr fontAlgn="base"/>
            <a:endParaRPr lang="en-US" sz="1200" dirty="0"/>
          </a:p>
          <a:p>
            <a:pPr fontAlgn="base"/>
            <a:r>
              <a:rPr lang="en-US" sz="1200" dirty="0"/>
              <a:t>Maybe you wouldn’t lie to your bishop or stake president, but would you—</a:t>
            </a:r>
          </a:p>
          <a:p>
            <a:pPr marL="228600" indent="-228600" fontAlgn="base">
              <a:buFont typeface="+mj-lt"/>
              <a:buAutoNum type="arabicPeriod"/>
            </a:pPr>
            <a:endParaRPr lang="en-US" sz="1200" dirty="0"/>
          </a:p>
          <a:p>
            <a:pPr marL="228600" indent="-228600" fontAlgn="base">
              <a:buFont typeface="+mj-lt"/>
              <a:buAutoNum type="arabicPeriod"/>
            </a:pPr>
            <a:r>
              <a:rPr lang="en-US" sz="1200" dirty="0"/>
              <a:t>Manipulate the feelings of others to make you feel good about yourself?</a:t>
            </a:r>
          </a:p>
          <a:p>
            <a:pPr marL="228600" indent="-228600" fontAlgn="base">
              <a:buFont typeface="+mj-lt"/>
              <a:buAutoNum type="arabicPeriod"/>
            </a:pPr>
            <a:r>
              <a:rPr lang="en-US" sz="1200" dirty="0"/>
              <a:t>Sign a contract or make an oral promise and then fail to live up to it?</a:t>
            </a:r>
          </a:p>
          <a:p>
            <a:pPr fontAlgn="base"/>
            <a:endParaRPr lang="en-US" sz="1200" dirty="0"/>
          </a:p>
          <a:p>
            <a:pPr fontAlgn="base"/>
            <a:r>
              <a:rPr lang="en-US" dirty="0"/>
              <a:t>A Matter of Honesty</a:t>
            </a:r>
          </a:p>
          <a:p>
            <a:pPr fontAlgn="base"/>
            <a:r>
              <a:rPr lang="en-US" sz="1200" dirty="0"/>
              <a:t>By Marshall B. Romney July </a:t>
            </a:r>
            <a:r>
              <a:rPr lang="en-US" sz="1200"/>
              <a:t>1984 Ensign</a:t>
            </a:r>
            <a:endParaRPr lang="en-US" sz="1200" dirty="0"/>
          </a:p>
          <a:p>
            <a:pPr fontAlgn="base"/>
            <a:r>
              <a:rPr lang="en-US" sz="1200" b="0" i="0" dirty="0">
                <a:solidFill>
                  <a:srgbClr val="333333"/>
                </a:solidFill>
                <a:effectLst/>
              </a:rPr>
              <a:t>Modified for Seminary Students</a:t>
            </a:r>
          </a:p>
        </p:txBody>
      </p:sp>
    </p:spTree>
    <p:extLst>
      <p:ext uri="{BB962C8B-B14F-4D97-AF65-F5344CB8AC3E}">
        <p14:creationId xmlns:p14="http://schemas.microsoft.com/office/powerpoint/2010/main" val="815254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5318155" y="138065"/>
            <a:ext cx="6277258" cy="1107996"/>
          </a:xfrm>
          <a:prstGeom prst="rect">
            <a:avLst/>
          </a:prstGeom>
          <a:noFill/>
        </p:spPr>
        <p:txBody>
          <a:bodyPr wrap="square" rtlCol="0">
            <a:spAutoFit/>
          </a:bodyPr>
          <a:lstStyle/>
          <a:p>
            <a:r>
              <a:rPr lang="en-US" sz="6600" dirty="0">
                <a:solidFill>
                  <a:schemeClr val="bg1"/>
                </a:solidFill>
                <a:latin typeface="Waltograph UI" panose="03080602000000000000" pitchFamily="66" charset="0"/>
              </a:rPr>
              <a:t>Background</a:t>
            </a:r>
          </a:p>
        </p:txBody>
      </p:sp>
      <p:sp>
        <p:nvSpPr>
          <p:cNvPr id="120" name="TextBox 119"/>
          <p:cNvSpPr txBox="1"/>
          <p:nvPr/>
        </p:nvSpPr>
        <p:spPr>
          <a:xfrm>
            <a:off x="121467" y="748419"/>
            <a:ext cx="4984687" cy="3046988"/>
          </a:xfrm>
          <a:prstGeom prst="rect">
            <a:avLst/>
          </a:prstGeom>
          <a:noFill/>
        </p:spPr>
        <p:txBody>
          <a:bodyPr wrap="square" rtlCol="0">
            <a:spAutoFit/>
          </a:bodyPr>
          <a:lstStyle/>
          <a:p>
            <a:r>
              <a:rPr lang="en-US" sz="2400" dirty="0">
                <a:solidFill>
                  <a:schemeClr val="bg1"/>
                </a:solidFill>
              </a:rPr>
              <a:t>*After Paul’s release from his 1</a:t>
            </a:r>
            <a:r>
              <a:rPr lang="en-US" sz="2400" baseline="30000" dirty="0">
                <a:solidFill>
                  <a:schemeClr val="bg1"/>
                </a:solidFill>
              </a:rPr>
              <a:t>st</a:t>
            </a:r>
            <a:r>
              <a:rPr lang="en-US" sz="2400" dirty="0">
                <a:solidFill>
                  <a:schemeClr val="bg1"/>
                </a:solidFill>
              </a:rPr>
              <a:t> imprisonment Paul visited the Island of Crete with Titus. </a:t>
            </a:r>
          </a:p>
          <a:p>
            <a:endParaRPr lang="en-US" sz="2400" dirty="0">
              <a:solidFill>
                <a:schemeClr val="bg1"/>
              </a:solidFill>
            </a:endParaRPr>
          </a:p>
          <a:p>
            <a:r>
              <a:rPr lang="en-US" sz="2400" dirty="0">
                <a:solidFill>
                  <a:schemeClr val="bg1"/>
                </a:solidFill>
              </a:rPr>
              <a:t>*Paul left the island and Titus stayed to set the Church in order.</a:t>
            </a:r>
          </a:p>
          <a:p>
            <a:endParaRPr lang="en-US" sz="2400" dirty="0">
              <a:solidFill>
                <a:schemeClr val="bg1"/>
              </a:solidFill>
            </a:endParaRPr>
          </a:p>
          <a:p>
            <a:r>
              <a:rPr lang="en-US" sz="2400" dirty="0">
                <a:solidFill>
                  <a:schemeClr val="bg1"/>
                </a:solidFill>
              </a:rPr>
              <a:t>*This letter was written about A.D. 64.</a:t>
            </a:r>
          </a:p>
        </p:txBody>
      </p:sp>
      <p:grpSp>
        <p:nvGrpSpPr>
          <p:cNvPr id="104" name="Group 103"/>
          <p:cNvGrpSpPr/>
          <p:nvPr/>
        </p:nvGrpSpPr>
        <p:grpSpPr>
          <a:xfrm>
            <a:off x="4959790" y="2634559"/>
            <a:ext cx="7232210" cy="4001632"/>
            <a:chOff x="588475" y="570368"/>
            <a:chExt cx="7232210" cy="4001632"/>
          </a:xfrm>
        </p:grpSpPr>
        <p:sp>
          <p:nvSpPr>
            <p:cNvPr id="105" name="Rectangle 104"/>
            <p:cNvSpPr/>
            <p:nvPr/>
          </p:nvSpPr>
          <p:spPr>
            <a:xfrm>
              <a:off x="615636" y="588475"/>
              <a:ext cx="6989275" cy="3929204"/>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
            <p:cNvSpPr/>
            <p:nvPr/>
          </p:nvSpPr>
          <p:spPr>
            <a:xfrm>
              <a:off x="633474" y="585763"/>
              <a:ext cx="1765694" cy="1912993"/>
            </a:xfrm>
            <a:custGeom>
              <a:avLst/>
              <a:gdLst>
                <a:gd name="connsiteX0" fmla="*/ 27429 w 1765694"/>
                <a:gd name="connsiteY0" fmla="*/ 201888 h 1912993"/>
                <a:gd name="connsiteX1" fmla="*/ 27429 w 1765694"/>
                <a:gd name="connsiteY1" fmla="*/ 201888 h 1912993"/>
                <a:gd name="connsiteX2" fmla="*/ 36482 w 1765694"/>
                <a:gd name="connsiteY2" fmla="*/ 283370 h 1912993"/>
                <a:gd name="connsiteX3" fmla="*/ 72696 w 1765694"/>
                <a:gd name="connsiteY3" fmla="*/ 337690 h 1912993"/>
                <a:gd name="connsiteX4" fmla="*/ 81750 w 1765694"/>
                <a:gd name="connsiteY4" fmla="*/ 364851 h 1912993"/>
                <a:gd name="connsiteX5" fmla="*/ 145124 w 1765694"/>
                <a:gd name="connsiteY5" fmla="*/ 428225 h 1912993"/>
                <a:gd name="connsiteX6" fmla="*/ 172284 w 1765694"/>
                <a:gd name="connsiteY6" fmla="*/ 455386 h 1912993"/>
                <a:gd name="connsiteX7" fmla="*/ 181338 w 1765694"/>
                <a:gd name="connsiteY7" fmla="*/ 482546 h 1912993"/>
                <a:gd name="connsiteX8" fmla="*/ 235659 w 1765694"/>
                <a:gd name="connsiteY8" fmla="*/ 536867 h 1912993"/>
                <a:gd name="connsiteX9" fmla="*/ 262819 w 1765694"/>
                <a:gd name="connsiteY9" fmla="*/ 564027 h 1912993"/>
                <a:gd name="connsiteX10" fmla="*/ 280926 w 1765694"/>
                <a:gd name="connsiteY10" fmla="*/ 591187 h 1912993"/>
                <a:gd name="connsiteX11" fmla="*/ 308086 w 1765694"/>
                <a:gd name="connsiteY11" fmla="*/ 609294 h 1912993"/>
                <a:gd name="connsiteX12" fmla="*/ 344300 w 1765694"/>
                <a:gd name="connsiteY12" fmla="*/ 663615 h 1912993"/>
                <a:gd name="connsiteX13" fmla="*/ 362407 w 1765694"/>
                <a:gd name="connsiteY13" fmla="*/ 690776 h 1912993"/>
                <a:gd name="connsiteX14" fmla="*/ 416728 w 1765694"/>
                <a:gd name="connsiteY14" fmla="*/ 726989 h 1912993"/>
                <a:gd name="connsiteX15" fmla="*/ 443888 w 1765694"/>
                <a:gd name="connsiteY15" fmla="*/ 745096 h 1912993"/>
                <a:gd name="connsiteX16" fmla="*/ 471049 w 1765694"/>
                <a:gd name="connsiteY16" fmla="*/ 754150 h 1912993"/>
                <a:gd name="connsiteX17" fmla="*/ 525370 w 1765694"/>
                <a:gd name="connsiteY17" fmla="*/ 781310 h 1912993"/>
                <a:gd name="connsiteX18" fmla="*/ 679278 w 1765694"/>
                <a:gd name="connsiteY18" fmla="*/ 799417 h 1912993"/>
                <a:gd name="connsiteX19" fmla="*/ 697385 w 1765694"/>
                <a:gd name="connsiteY19" fmla="*/ 908059 h 1912993"/>
                <a:gd name="connsiteX20" fmla="*/ 724546 w 1765694"/>
                <a:gd name="connsiteY20" fmla="*/ 926166 h 1912993"/>
                <a:gd name="connsiteX21" fmla="*/ 778867 w 1765694"/>
                <a:gd name="connsiteY21" fmla="*/ 944273 h 1912993"/>
                <a:gd name="connsiteX22" fmla="*/ 796974 w 1765694"/>
                <a:gd name="connsiteY22" fmla="*/ 971433 h 1912993"/>
                <a:gd name="connsiteX23" fmla="*/ 860348 w 1765694"/>
                <a:gd name="connsiteY23" fmla="*/ 989540 h 1912993"/>
                <a:gd name="connsiteX24" fmla="*/ 896562 w 1765694"/>
                <a:gd name="connsiteY24" fmla="*/ 1007647 h 1912993"/>
                <a:gd name="connsiteX25" fmla="*/ 923722 w 1765694"/>
                <a:gd name="connsiteY25" fmla="*/ 1061968 h 1912993"/>
                <a:gd name="connsiteX26" fmla="*/ 923722 w 1765694"/>
                <a:gd name="connsiteY26" fmla="*/ 1143449 h 1912993"/>
                <a:gd name="connsiteX27" fmla="*/ 950882 w 1765694"/>
                <a:gd name="connsiteY27" fmla="*/ 1152502 h 1912993"/>
                <a:gd name="connsiteX28" fmla="*/ 1068577 w 1765694"/>
                <a:gd name="connsiteY28" fmla="*/ 1197770 h 1912993"/>
                <a:gd name="connsiteX29" fmla="*/ 1077631 w 1765694"/>
                <a:gd name="connsiteY29" fmla="*/ 1224930 h 1912993"/>
                <a:gd name="connsiteX30" fmla="*/ 1095738 w 1765694"/>
                <a:gd name="connsiteY30" fmla="*/ 1252090 h 1912993"/>
                <a:gd name="connsiteX31" fmla="*/ 1104791 w 1765694"/>
                <a:gd name="connsiteY31" fmla="*/ 1288304 h 1912993"/>
                <a:gd name="connsiteX32" fmla="*/ 1141005 w 1765694"/>
                <a:gd name="connsiteY32" fmla="*/ 1387892 h 1912993"/>
                <a:gd name="connsiteX33" fmla="*/ 1168166 w 1765694"/>
                <a:gd name="connsiteY33" fmla="*/ 1487481 h 1912993"/>
                <a:gd name="connsiteX34" fmla="*/ 1177219 w 1765694"/>
                <a:gd name="connsiteY34" fmla="*/ 1605176 h 1912993"/>
                <a:gd name="connsiteX35" fmla="*/ 1168166 w 1765694"/>
                <a:gd name="connsiteY35" fmla="*/ 1650443 h 1912993"/>
                <a:gd name="connsiteX36" fmla="*/ 1122898 w 1765694"/>
                <a:gd name="connsiteY36" fmla="*/ 1659496 h 1912993"/>
                <a:gd name="connsiteX37" fmla="*/ 1113845 w 1765694"/>
                <a:gd name="connsiteY37" fmla="*/ 1695710 h 1912993"/>
                <a:gd name="connsiteX38" fmla="*/ 1086684 w 1765694"/>
                <a:gd name="connsiteY38" fmla="*/ 1750031 h 1912993"/>
                <a:gd name="connsiteX39" fmla="*/ 1059524 w 1765694"/>
                <a:gd name="connsiteY39" fmla="*/ 1768138 h 1912993"/>
                <a:gd name="connsiteX40" fmla="*/ 1014257 w 1765694"/>
                <a:gd name="connsiteY40" fmla="*/ 1849619 h 1912993"/>
                <a:gd name="connsiteX41" fmla="*/ 1023310 w 1765694"/>
                <a:gd name="connsiteY41" fmla="*/ 1885833 h 1912993"/>
                <a:gd name="connsiteX42" fmla="*/ 1077631 w 1765694"/>
                <a:gd name="connsiteY42" fmla="*/ 1912993 h 1912993"/>
                <a:gd name="connsiteX43" fmla="*/ 1168166 w 1765694"/>
                <a:gd name="connsiteY43" fmla="*/ 1894887 h 1912993"/>
                <a:gd name="connsiteX44" fmla="*/ 1177219 w 1765694"/>
                <a:gd name="connsiteY44" fmla="*/ 1849619 h 1912993"/>
                <a:gd name="connsiteX45" fmla="*/ 1222486 w 1765694"/>
                <a:gd name="connsiteY45" fmla="*/ 1804352 h 1912993"/>
                <a:gd name="connsiteX46" fmla="*/ 1240593 w 1765694"/>
                <a:gd name="connsiteY46" fmla="*/ 1750031 h 1912993"/>
                <a:gd name="connsiteX47" fmla="*/ 1249647 w 1765694"/>
                <a:gd name="connsiteY47" fmla="*/ 1722871 h 1912993"/>
                <a:gd name="connsiteX48" fmla="*/ 1294914 w 1765694"/>
                <a:gd name="connsiteY48" fmla="*/ 1641389 h 1912993"/>
                <a:gd name="connsiteX49" fmla="*/ 1322075 w 1765694"/>
                <a:gd name="connsiteY49" fmla="*/ 1632336 h 1912993"/>
                <a:gd name="connsiteX50" fmla="*/ 1376395 w 1765694"/>
                <a:gd name="connsiteY50" fmla="*/ 1596122 h 1912993"/>
                <a:gd name="connsiteX51" fmla="*/ 1394502 w 1765694"/>
                <a:gd name="connsiteY51" fmla="*/ 1559908 h 1912993"/>
                <a:gd name="connsiteX52" fmla="*/ 1421663 w 1765694"/>
                <a:gd name="connsiteY52" fmla="*/ 1505587 h 1912993"/>
                <a:gd name="connsiteX53" fmla="*/ 1385449 w 1765694"/>
                <a:gd name="connsiteY53" fmla="*/ 1396946 h 1912993"/>
                <a:gd name="connsiteX54" fmla="*/ 1358288 w 1765694"/>
                <a:gd name="connsiteY54" fmla="*/ 1378839 h 1912993"/>
                <a:gd name="connsiteX55" fmla="*/ 1340181 w 1765694"/>
                <a:gd name="connsiteY55" fmla="*/ 1351679 h 1912993"/>
                <a:gd name="connsiteX56" fmla="*/ 1285861 w 1765694"/>
                <a:gd name="connsiteY56" fmla="*/ 1315465 h 1912993"/>
                <a:gd name="connsiteX57" fmla="*/ 1276807 w 1765694"/>
                <a:gd name="connsiteY57" fmla="*/ 1288304 h 1912993"/>
                <a:gd name="connsiteX58" fmla="*/ 1258700 w 1765694"/>
                <a:gd name="connsiteY58" fmla="*/ 1261144 h 1912993"/>
                <a:gd name="connsiteX59" fmla="*/ 1276807 w 1765694"/>
                <a:gd name="connsiteY59" fmla="*/ 1179663 h 1912993"/>
                <a:gd name="connsiteX60" fmla="*/ 1303968 w 1765694"/>
                <a:gd name="connsiteY60" fmla="*/ 1152502 h 1912993"/>
                <a:gd name="connsiteX61" fmla="*/ 1322075 w 1765694"/>
                <a:gd name="connsiteY61" fmla="*/ 1125342 h 1912993"/>
                <a:gd name="connsiteX62" fmla="*/ 1376395 w 1765694"/>
                <a:gd name="connsiteY62" fmla="*/ 1080075 h 1912993"/>
                <a:gd name="connsiteX63" fmla="*/ 1421663 w 1765694"/>
                <a:gd name="connsiteY63" fmla="*/ 1071021 h 1912993"/>
                <a:gd name="connsiteX64" fmla="*/ 1503144 w 1765694"/>
                <a:gd name="connsiteY64" fmla="*/ 1080075 h 1912993"/>
                <a:gd name="connsiteX65" fmla="*/ 1530304 w 1765694"/>
                <a:gd name="connsiteY65" fmla="*/ 1107235 h 1912993"/>
                <a:gd name="connsiteX66" fmla="*/ 1557465 w 1765694"/>
                <a:gd name="connsiteY66" fmla="*/ 1125342 h 1912993"/>
                <a:gd name="connsiteX67" fmla="*/ 1611785 w 1765694"/>
                <a:gd name="connsiteY67" fmla="*/ 1134395 h 1912993"/>
                <a:gd name="connsiteX68" fmla="*/ 1647999 w 1765694"/>
                <a:gd name="connsiteY68" fmla="*/ 1188716 h 1912993"/>
                <a:gd name="connsiteX69" fmla="*/ 1693267 w 1765694"/>
                <a:gd name="connsiteY69" fmla="*/ 1243037 h 1912993"/>
                <a:gd name="connsiteX70" fmla="*/ 1729480 w 1765694"/>
                <a:gd name="connsiteY70" fmla="*/ 1288304 h 1912993"/>
                <a:gd name="connsiteX71" fmla="*/ 1765694 w 1765694"/>
                <a:gd name="connsiteY71" fmla="*/ 1270197 h 1912993"/>
                <a:gd name="connsiteX72" fmla="*/ 1756641 w 1765694"/>
                <a:gd name="connsiteY72" fmla="*/ 1179663 h 1912993"/>
                <a:gd name="connsiteX73" fmla="*/ 1747587 w 1765694"/>
                <a:gd name="connsiteY73" fmla="*/ 1152502 h 1912993"/>
                <a:gd name="connsiteX74" fmla="*/ 1729480 w 1765694"/>
                <a:gd name="connsiteY74" fmla="*/ 1080075 h 1912993"/>
                <a:gd name="connsiteX75" fmla="*/ 1711374 w 1765694"/>
                <a:gd name="connsiteY75" fmla="*/ 1052914 h 1912993"/>
                <a:gd name="connsiteX76" fmla="*/ 1702320 w 1765694"/>
                <a:gd name="connsiteY76" fmla="*/ 1025754 h 1912993"/>
                <a:gd name="connsiteX77" fmla="*/ 1657053 w 1765694"/>
                <a:gd name="connsiteY77" fmla="*/ 971433 h 1912993"/>
                <a:gd name="connsiteX78" fmla="*/ 1602732 w 1765694"/>
                <a:gd name="connsiteY78" fmla="*/ 953326 h 1912993"/>
                <a:gd name="connsiteX79" fmla="*/ 1575572 w 1765694"/>
                <a:gd name="connsiteY79" fmla="*/ 926166 h 1912993"/>
                <a:gd name="connsiteX80" fmla="*/ 1548411 w 1765694"/>
                <a:gd name="connsiteY80" fmla="*/ 908059 h 1912993"/>
                <a:gd name="connsiteX81" fmla="*/ 1530304 w 1765694"/>
                <a:gd name="connsiteY81" fmla="*/ 880898 h 1912993"/>
                <a:gd name="connsiteX82" fmla="*/ 1503144 w 1765694"/>
                <a:gd name="connsiteY82" fmla="*/ 853738 h 1912993"/>
                <a:gd name="connsiteX83" fmla="*/ 1457876 w 1765694"/>
                <a:gd name="connsiteY83" fmla="*/ 808471 h 1912993"/>
                <a:gd name="connsiteX84" fmla="*/ 1439770 w 1765694"/>
                <a:gd name="connsiteY84" fmla="*/ 781310 h 1912993"/>
                <a:gd name="connsiteX85" fmla="*/ 1376395 w 1765694"/>
                <a:gd name="connsiteY85" fmla="*/ 754150 h 1912993"/>
                <a:gd name="connsiteX86" fmla="*/ 1322075 w 1765694"/>
                <a:gd name="connsiteY86" fmla="*/ 726989 h 1912993"/>
                <a:gd name="connsiteX87" fmla="*/ 1294914 w 1765694"/>
                <a:gd name="connsiteY87" fmla="*/ 708883 h 1912993"/>
                <a:gd name="connsiteX88" fmla="*/ 1267754 w 1765694"/>
                <a:gd name="connsiteY88" fmla="*/ 699829 h 1912993"/>
                <a:gd name="connsiteX89" fmla="*/ 1240593 w 1765694"/>
                <a:gd name="connsiteY89" fmla="*/ 681722 h 1912993"/>
                <a:gd name="connsiteX90" fmla="*/ 1186273 w 1765694"/>
                <a:gd name="connsiteY90" fmla="*/ 663615 h 1912993"/>
                <a:gd name="connsiteX91" fmla="*/ 1159112 w 1765694"/>
                <a:gd name="connsiteY91" fmla="*/ 654562 h 1912993"/>
                <a:gd name="connsiteX92" fmla="*/ 1141005 w 1765694"/>
                <a:gd name="connsiteY92" fmla="*/ 627401 h 1912993"/>
                <a:gd name="connsiteX93" fmla="*/ 1195326 w 1765694"/>
                <a:gd name="connsiteY93" fmla="*/ 582134 h 1912993"/>
                <a:gd name="connsiteX94" fmla="*/ 1222486 w 1765694"/>
                <a:gd name="connsiteY94" fmla="*/ 554974 h 1912993"/>
                <a:gd name="connsiteX95" fmla="*/ 1213433 w 1765694"/>
                <a:gd name="connsiteY95" fmla="*/ 518760 h 1912993"/>
                <a:gd name="connsiteX96" fmla="*/ 1050471 w 1765694"/>
                <a:gd name="connsiteY96" fmla="*/ 491599 h 1912993"/>
                <a:gd name="connsiteX97" fmla="*/ 987096 w 1765694"/>
                <a:gd name="connsiteY97" fmla="*/ 482546 h 1912993"/>
                <a:gd name="connsiteX98" fmla="*/ 932776 w 1765694"/>
                <a:gd name="connsiteY98" fmla="*/ 446332 h 1912993"/>
                <a:gd name="connsiteX99" fmla="*/ 878455 w 1765694"/>
                <a:gd name="connsiteY99" fmla="*/ 410118 h 1912993"/>
                <a:gd name="connsiteX100" fmla="*/ 851294 w 1765694"/>
                <a:gd name="connsiteY100" fmla="*/ 382958 h 1912993"/>
                <a:gd name="connsiteX101" fmla="*/ 824134 w 1765694"/>
                <a:gd name="connsiteY101" fmla="*/ 364851 h 1912993"/>
                <a:gd name="connsiteX102" fmla="*/ 751706 w 1765694"/>
                <a:gd name="connsiteY102" fmla="*/ 283370 h 1912993"/>
                <a:gd name="connsiteX103" fmla="*/ 733599 w 1765694"/>
                <a:gd name="connsiteY103" fmla="*/ 229049 h 1912993"/>
                <a:gd name="connsiteX104" fmla="*/ 724546 w 1765694"/>
                <a:gd name="connsiteY104" fmla="*/ 201888 h 1912993"/>
                <a:gd name="connsiteX105" fmla="*/ 688332 w 1765694"/>
                <a:gd name="connsiteY105" fmla="*/ 147568 h 1912993"/>
                <a:gd name="connsiteX106" fmla="*/ 661172 w 1765694"/>
                <a:gd name="connsiteY106" fmla="*/ 84193 h 1912993"/>
                <a:gd name="connsiteX107" fmla="*/ 634011 w 1765694"/>
                <a:gd name="connsiteY107" fmla="*/ 29873 h 1912993"/>
                <a:gd name="connsiteX108" fmla="*/ 606851 w 1765694"/>
                <a:gd name="connsiteY108" fmla="*/ 11766 h 1912993"/>
                <a:gd name="connsiteX109" fmla="*/ 552530 w 1765694"/>
                <a:gd name="connsiteY109" fmla="*/ 20819 h 1912993"/>
                <a:gd name="connsiteX110" fmla="*/ 27429 w 1765694"/>
                <a:gd name="connsiteY110" fmla="*/ 29873 h 1912993"/>
                <a:gd name="connsiteX111" fmla="*/ 27429 w 1765694"/>
                <a:gd name="connsiteY111" fmla="*/ 201888 h 1912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765694" h="1912993">
                  <a:moveTo>
                    <a:pt x="27429" y="201888"/>
                  </a:moveTo>
                  <a:lnTo>
                    <a:pt x="27429" y="201888"/>
                  </a:lnTo>
                  <a:cubicBezTo>
                    <a:pt x="30447" y="229049"/>
                    <a:pt x="27840" y="257445"/>
                    <a:pt x="36482" y="283370"/>
                  </a:cubicBezTo>
                  <a:cubicBezTo>
                    <a:pt x="43364" y="304015"/>
                    <a:pt x="65814" y="317045"/>
                    <a:pt x="72696" y="337690"/>
                  </a:cubicBezTo>
                  <a:cubicBezTo>
                    <a:pt x="75714" y="346744"/>
                    <a:pt x="75788" y="357399"/>
                    <a:pt x="81750" y="364851"/>
                  </a:cubicBezTo>
                  <a:cubicBezTo>
                    <a:pt x="100413" y="388179"/>
                    <a:pt x="123999" y="407100"/>
                    <a:pt x="145124" y="428225"/>
                  </a:cubicBezTo>
                  <a:lnTo>
                    <a:pt x="172284" y="455386"/>
                  </a:lnTo>
                  <a:cubicBezTo>
                    <a:pt x="175302" y="464439"/>
                    <a:pt x="175479" y="475013"/>
                    <a:pt x="181338" y="482546"/>
                  </a:cubicBezTo>
                  <a:cubicBezTo>
                    <a:pt x="197059" y="502759"/>
                    <a:pt x="217552" y="518760"/>
                    <a:pt x="235659" y="536867"/>
                  </a:cubicBezTo>
                  <a:cubicBezTo>
                    <a:pt x="244712" y="545920"/>
                    <a:pt x="255717" y="553374"/>
                    <a:pt x="262819" y="564027"/>
                  </a:cubicBezTo>
                  <a:cubicBezTo>
                    <a:pt x="268855" y="573080"/>
                    <a:pt x="273232" y="583493"/>
                    <a:pt x="280926" y="591187"/>
                  </a:cubicBezTo>
                  <a:cubicBezTo>
                    <a:pt x="288620" y="598881"/>
                    <a:pt x="299033" y="603258"/>
                    <a:pt x="308086" y="609294"/>
                  </a:cubicBezTo>
                  <a:lnTo>
                    <a:pt x="344300" y="663615"/>
                  </a:lnTo>
                  <a:cubicBezTo>
                    <a:pt x="350336" y="672669"/>
                    <a:pt x="353353" y="684740"/>
                    <a:pt x="362407" y="690776"/>
                  </a:cubicBezTo>
                  <a:lnTo>
                    <a:pt x="416728" y="726989"/>
                  </a:lnTo>
                  <a:cubicBezTo>
                    <a:pt x="425781" y="733025"/>
                    <a:pt x="433566" y="741655"/>
                    <a:pt x="443888" y="745096"/>
                  </a:cubicBezTo>
                  <a:cubicBezTo>
                    <a:pt x="452942" y="748114"/>
                    <a:pt x="462513" y="749882"/>
                    <a:pt x="471049" y="754150"/>
                  </a:cubicBezTo>
                  <a:cubicBezTo>
                    <a:pt x="500481" y="768866"/>
                    <a:pt x="492858" y="776433"/>
                    <a:pt x="525370" y="781310"/>
                  </a:cubicBezTo>
                  <a:cubicBezTo>
                    <a:pt x="576455" y="788973"/>
                    <a:pt x="627975" y="793381"/>
                    <a:pt x="679278" y="799417"/>
                  </a:cubicBezTo>
                  <a:cubicBezTo>
                    <a:pt x="685314" y="835631"/>
                    <a:pt x="666837" y="887694"/>
                    <a:pt x="697385" y="908059"/>
                  </a:cubicBezTo>
                  <a:cubicBezTo>
                    <a:pt x="706439" y="914095"/>
                    <a:pt x="714603" y="921747"/>
                    <a:pt x="724546" y="926166"/>
                  </a:cubicBezTo>
                  <a:cubicBezTo>
                    <a:pt x="741987" y="933918"/>
                    <a:pt x="778867" y="944273"/>
                    <a:pt x="778867" y="944273"/>
                  </a:cubicBezTo>
                  <a:cubicBezTo>
                    <a:pt x="784903" y="953326"/>
                    <a:pt x="788478" y="964636"/>
                    <a:pt x="796974" y="971433"/>
                  </a:cubicBezTo>
                  <a:cubicBezTo>
                    <a:pt x="802880" y="976158"/>
                    <a:pt x="857979" y="988948"/>
                    <a:pt x="860348" y="989540"/>
                  </a:cubicBezTo>
                  <a:cubicBezTo>
                    <a:pt x="872419" y="995576"/>
                    <a:pt x="886194" y="999007"/>
                    <a:pt x="896562" y="1007647"/>
                  </a:cubicBezTo>
                  <a:cubicBezTo>
                    <a:pt x="912763" y="1021148"/>
                    <a:pt x="917543" y="1043429"/>
                    <a:pt x="923722" y="1061968"/>
                  </a:cubicBezTo>
                  <a:cubicBezTo>
                    <a:pt x="913805" y="1091720"/>
                    <a:pt x="903596" y="1108228"/>
                    <a:pt x="923722" y="1143449"/>
                  </a:cubicBezTo>
                  <a:cubicBezTo>
                    <a:pt x="928457" y="1151735"/>
                    <a:pt x="941829" y="1149484"/>
                    <a:pt x="950882" y="1152502"/>
                  </a:cubicBezTo>
                  <a:cubicBezTo>
                    <a:pt x="1022958" y="1200553"/>
                    <a:pt x="983660" y="1185638"/>
                    <a:pt x="1068577" y="1197770"/>
                  </a:cubicBezTo>
                  <a:cubicBezTo>
                    <a:pt x="1071595" y="1206823"/>
                    <a:pt x="1073363" y="1216394"/>
                    <a:pt x="1077631" y="1224930"/>
                  </a:cubicBezTo>
                  <a:cubicBezTo>
                    <a:pt x="1082497" y="1234662"/>
                    <a:pt x="1091452" y="1242089"/>
                    <a:pt x="1095738" y="1252090"/>
                  </a:cubicBezTo>
                  <a:cubicBezTo>
                    <a:pt x="1100639" y="1263527"/>
                    <a:pt x="1100856" y="1276500"/>
                    <a:pt x="1104791" y="1288304"/>
                  </a:cubicBezTo>
                  <a:cubicBezTo>
                    <a:pt x="1122790" y="1342301"/>
                    <a:pt x="1126211" y="1328715"/>
                    <a:pt x="1141005" y="1387892"/>
                  </a:cubicBezTo>
                  <a:cubicBezTo>
                    <a:pt x="1161427" y="1469578"/>
                    <a:pt x="1151242" y="1436711"/>
                    <a:pt x="1168166" y="1487481"/>
                  </a:cubicBezTo>
                  <a:cubicBezTo>
                    <a:pt x="1171184" y="1526713"/>
                    <a:pt x="1177219" y="1565828"/>
                    <a:pt x="1177219" y="1605176"/>
                  </a:cubicBezTo>
                  <a:cubicBezTo>
                    <a:pt x="1177219" y="1620564"/>
                    <a:pt x="1179047" y="1639562"/>
                    <a:pt x="1168166" y="1650443"/>
                  </a:cubicBezTo>
                  <a:cubicBezTo>
                    <a:pt x="1157285" y="1661324"/>
                    <a:pt x="1137987" y="1656478"/>
                    <a:pt x="1122898" y="1659496"/>
                  </a:cubicBezTo>
                  <a:cubicBezTo>
                    <a:pt x="1119880" y="1671567"/>
                    <a:pt x="1117263" y="1683746"/>
                    <a:pt x="1113845" y="1695710"/>
                  </a:cubicBezTo>
                  <a:cubicBezTo>
                    <a:pt x="1107954" y="1716327"/>
                    <a:pt x="1102555" y="1734160"/>
                    <a:pt x="1086684" y="1750031"/>
                  </a:cubicBezTo>
                  <a:cubicBezTo>
                    <a:pt x="1078990" y="1757725"/>
                    <a:pt x="1068577" y="1762102"/>
                    <a:pt x="1059524" y="1768138"/>
                  </a:cubicBezTo>
                  <a:cubicBezTo>
                    <a:pt x="1018016" y="1830399"/>
                    <a:pt x="1030191" y="1801814"/>
                    <a:pt x="1014257" y="1849619"/>
                  </a:cubicBezTo>
                  <a:cubicBezTo>
                    <a:pt x="1017275" y="1861690"/>
                    <a:pt x="1016408" y="1875480"/>
                    <a:pt x="1023310" y="1885833"/>
                  </a:cubicBezTo>
                  <a:cubicBezTo>
                    <a:pt x="1033339" y="1900876"/>
                    <a:pt x="1062137" y="1907829"/>
                    <a:pt x="1077631" y="1912993"/>
                  </a:cubicBezTo>
                  <a:cubicBezTo>
                    <a:pt x="1107809" y="1906958"/>
                    <a:pt x="1142202" y="1911410"/>
                    <a:pt x="1168166" y="1894887"/>
                  </a:cubicBezTo>
                  <a:cubicBezTo>
                    <a:pt x="1181148" y="1886626"/>
                    <a:pt x="1171816" y="1864027"/>
                    <a:pt x="1177219" y="1849619"/>
                  </a:cubicBezTo>
                  <a:cubicBezTo>
                    <a:pt x="1187278" y="1822795"/>
                    <a:pt x="1200357" y="1819105"/>
                    <a:pt x="1222486" y="1804352"/>
                  </a:cubicBezTo>
                  <a:lnTo>
                    <a:pt x="1240593" y="1750031"/>
                  </a:lnTo>
                  <a:lnTo>
                    <a:pt x="1249647" y="1722871"/>
                  </a:lnTo>
                  <a:cubicBezTo>
                    <a:pt x="1257619" y="1698955"/>
                    <a:pt x="1271563" y="1649172"/>
                    <a:pt x="1294914" y="1641389"/>
                  </a:cubicBezTo>
                  <a:lnTo>
                    <a:pt x="1322075" y="1632336"/>
                  </a:lnTo>
                  <a:cubicBezTo>
                    <a:pt x="1343616" y="1567711"/>
                    <a:pt x="1309480" y="1643919"/>
                    <a:pt x="1376395" y="1596122"/>
                  </a:cubicBezTo>
                  <a:cubicBezTo>
                    <a:pt x="1387377" y="1588277"/>
                    <a:pt x="1387806" y="1571626"/>
                    <a:pt x="1394502" y="1559908"/>
                  </a:cubicBezTo>
                  <a:cubicBezTo>
                    <a:pt x="1422584" y="1510766"/>
                    <a:pt x="1405063" y="1555386"/>
                    <a:pt x="1421663" y="1505587"/>
                  </a:cubicBezTo>
                  <a:cubicBezTo>
                    <a:pt x="1408486" y="1360645"/>
                    <a:pt x="1445165" y="1426803"/>
                    <a:pt x="1385449" y="1396946"/>
                  </a:cubicBezTo>
                  <a:cubicBezTo>
                    <a:pt x="1375717" y="1392080"/>
                    <a:pt x="1367342" y="1384875"/>
                    <a:pt x="1358288" y="1378839"/>
                  </a:cubicBezTo>
                  <a:cubicBezTo>
                    <a:pt x="1352252" y="1369786"/>
                    <a:pt x="1348370" y="1358844"/>
                    <a:pt x="1340181" y="1351679"/>
                  </a:cubicBezTo>
                  <a:cubicBezTo>
                    <a:pt x="1323804" y="1337349"/>
                    <a:pt x="1285861" y="1315465"/>
                    <a:pt x="1285861" y="1315465"/>
                  </a:cubicBezTo>
                  <a:cubicBezTo>
                    <a:pt x="1282843" y="1306411"/>
                    <a:pt x="1281075" y="1296840"/>
                    <a:pt x="1276807" y="1288304"/>
                  </a:cubicBezTo>
                  <a:cubicBezTo>
                    <a:pt x="1271941" y="1278572"/>
                    <a:pt x="1259902" y="1271958"/>
                    <a:pt x="1258700" y="1261144"/>
                  </a:cubicBezTo>
                  <a:cubicBezTo>
                    <a:pt x="1258231" y="1256921"/>
                    <a:pt x="1267716" y="1193300"/>
                    <a:pt x="1276807" y="1179663"/>
                  </a:cubicBezTo>
                  <a:cubicBezTo>
                    <a:pt x="1283909" y="1169010"/>
                    <a:pt x="1295771" y="1162338"/>
                    <a:pt x="1303968" y="1152502"/>
                  </a:cubicBezTo>
                  <a:cubicBezTo>
                    <a:pt x="1310934" y="1144143"/>
                    <a:pt x="1315109" y="1133701"/>
                    <a:pt x="1322075" y="1125342"/>
                  </a:cubicBezTo>
                  <a:cubicBezTo>
                    <a:pt x="1332749" y="1112533"/>
                    <a:pt x="1359131" y="1086549"/>
                    <a:pt x="1376395" y="1080075"/>
                  </a:cubicBezTo>
                  <a:cubicBezTo>
                    <a:pt x="1390803" y="1074672"/>
                    <a:pt x="1406574" y="1074039"/>
                    <a:pt x="1421663" y="1071021"/>
                  </a:cubicBezTo>
                  <a:cubicBezTo>
                    <a:pt x="1448823" y="1074039"/>
                    <a:pt x="1477219" y="1071433"/>
                    <a:pt x="1503144" y="1080075"/>
                  </a:cubicBezTo>
                  <a:cubicBezTo>
                    <a:pt x="1515290" y="1084124"/>
                    <a:pt x="1520468" y="1099039"/>
                    <a:pt x="1530304" y="1107235"/>
                  </a:cubicBezTo>
                  <a:cubicBezTo>
                    <a:pt x="1538663" y="1114201"/>
                    <a:pt x="1547142" y="1121901"/>
                    <a:pt x="1557465" y="1125342"/>
                  </a:cubicBezTo>
                  <a:cubicBezTo>
                    <a:pt x="1574879" y="1131147"/>
                    <a:pt x="1593678" y="1131377"/>
                    <a:pt x="1611785" y="1134395"/>
                  </a:cubicBezTo>
                  <a:cubicBezTo>
                    <a:pt x="1659524" y="1166220"/>
                    <a:pt x="1624615" y="1134151"/>
                    <a:pt x="1647999" y="1188716"/>
                  </a:cubicBezTo>
                  <a:cubicBezTo>
                    <a:pt x="1657453" y="1210776"/>
                    <a:pt x="1676951" y="1226721"/>
                    <a:pt x="1693267" y="1243037"/>
                  </a:cubicBezTo>
                  <a:cubicBezTo>
                    <a:pt x="1698920" y="1259996"/>
                    <a:pt x="1702180" y="1288304"/>
                    <a:pt x="1729480" y="1288304"/>
                  </a:cubicBezTo>
                  <a:cubicBezTo>
                    <a:pt x="1742976" y="1288304"/>
                    <a:pt x="1753623" y="1276233"/>
                    <a:pt x="1765694" y="1270197"/>
                  </a:cubicBezTo>
                  <a:cubicBezTo>
                    <a:pt x="1762676" y="1240019"/>
                    <a:pt x="1761253" y="1209639"/>
                    <a:pt x="1756641" y="1179663"/>
                  </a:cubicBezTo>
                  <a:cubicBezTo>
                    <a:pt x="1755190" y="1170231"/>
                    <a:pt x="1749902" y="1161760"/>
                    <a:pt x="1747587" y="1152502"/>
                  </a:cubicBezTo>
                  <a:cubicBezTo>
                    <a:pt x="1742419" y="1131831"/>
                    <a:pt x="1739830" y="1100776"/>
                    <a:pt x="1729480" y="1080075"/>
                  </a:cubicBezTo>
                  <a:cubicBezTo>
                    <a:pt x="1724614" y="1070343"/>
                    <a:pt x="1716240" y="1062646"/>
                    <a:pt x="1711374" y="1052914"/>
                  </a:cubicBezTo>
                  <a:cubicBezTo>
                    <a:pt x="1707106" y="1044378"/>
                    <a:pt x="1706588" y="1034290"/>
                    <a:pt x="1702320" y="1025754"/>
                  </a:cubicBezTo>
                  <a:cubicBezTo>
                    <a:pt x="1694951" y="1011016"/>
                    <a:pt x="1670916" y="979135"/>
                    <a:pt x="1657053" y="971433"/>
                  </a:cubicBezTo>
                  <a:cubicBezTo>
                    <a:pt x="1640368" y="962164"/>
                    <a:pt x="1602732" y="953326"/>
                    <a:pt x="1602732" y="953326"/>
                  </a:cubicBezTo>
                  <a:cubicBezTo>
                    <a:pt x="1593679" y="944273"/>
                    <a:pt x="1585408" y="934362"/>
                    <a:pt x="1575572" y="926166"/>
                  </a:cubicBezTo>
                  <a:cubicBezTo>
                    <a:pt x="1567213" y="919200"/>
                    <a:pt x="1556105" y="915753"/>
                    <a:pt x="1548411" y="908059"/>
                  </a:cubicBezTo>
                  <a:cubicBezTo>
                    <a:pt x="1540717" y="900365"/>
                    <a:pt x="1537270" y="889257"/>
                    <a:pt x="1530304" y="880898"/>
                  </a:cubicBezTo>
                  <a:cubicBezTo>
                    <a:pt x="1522108" y="871062"/>
                    <a:pt x="1511341" y="863574"/>
                    <a:pt x="1503144" y="853738"/>
                  </a:cubicBezTo>
                  <a:cubicBezTo>
                    <a:pt x="1465422" y="808472"/>
                    <a:pt x="1507670" y="841667"/>
                    <a:pt x="1457876" y="808471"/>
                  </a:cubicBezTo>
                  <a:cubicBezTo>
                    <a:pt x="1451841" y="799417"/>
                    <a:pt x="1448129" y="788276"/>
                    <a:pt x="1439770" y="781310"/>
                  </a:cubicBezTo>
                  <a:cubicBezTo>
                    <a:pt x="1424853" y="768879"/>
                    <a:pt x="1395265" y="760439"/>
                    <a:pt x="1376395" y="754150"/>
                  </a:cubicBezTo>
                  <a:cubicBezTo>
                    <a:pt x="1298572" y="702267"/>
                    <a:pt x="1397027" y="764464"/>
                    <a:pt x="1322075" y="726989"/>
                  </a:cubicBezTo>
                  <a:cubicBezTo>
                    <a:pt x="1312343" y="722123"/>
                    <a:pt x="1304646" y="713749"/>
                    <a:pt x="1294914" y="708883"/>
                  </a:cubicBezTo>
                  <a:cubicBezTo>
                    <a:pt x="1286378" y="704615"/>
                    <a:pt x="1276290" y="704097"/>
                    <a:pt x="1267754" y="699829"/>
                  </a:cubicBezTo>
                  <a:cubicBezTo>
                    <a:pt x="1258022" y="694963"/>
                    <a:pt x="1250536" y="686141"/>
                    <a:pt x="1240593" y="681722"/>
                  </a:cubicBezTo>
                  <a:cubicBezTo>
                    <a:pt x="1223152" y="673970"/>
                    <a:pt x="1204380" y="669651"/>
                    <a:pt x="1186273" y="663615"/>
                  </a:cubicBezTo>
                  <a:lnTo>
                    <a:pt x="1159112" y="654562"/>
                  </a:lnTo>
                  <a:cubicBezTo>
                    <a:pt x="1153076" y="645508"/>
                    <a:pt x="1141005" y="638282"/>
                    <a:pt x="1141005" y="627401"/>
                  </a:cubicBezTo>
                  <a:cubicBezTo>
                    <a:pt x="1141005" y="585975"/>
                    <a:pt x="1167843" y="589004"/>
                    <a:pt x="1195326" y="582134"/>
                  </a:cubicBezTo>
                  <a:cubicBezTo>
                    <a:pt x="1204379" y="573081"/>
                    <a:pt x="1218969" y="567285"/>
                    <a:pt x="1222486" y="554974"/>
                  </a:cubicBezTo>
                  <a:cubicBezTo>
                    <a:pt x="1225904" y="543010"/>
                    <a:pt x="1222880" y="526858"/>
                    <a:pt x="1213433" y="518760"/>
                  </a:cubicBezTo>
                  <a:cubicBezTo>
                    <a:pt x="1184543" y="493997"/>
                    <a:pt x="1064076" y="493031"/>
                    <a:pt x="1050471" y="491599"/>
                  </a:cubicBezTo>
                  <a:cubicBezTo>
                    <a:pt x="1029249" y="489365"/>
                    <a:pt x="1008221" y="485564"/>
                    <a:pt x="987096" y="482546"/>
                  </a:cubicBezTo>
                  <a:cubicBezTo>
                    <a:pt x="935152" y="465230"/>
                    <a:pt x="983639" y="485892"/>
                    <a:pt x="932776" y="446332"/>
                  </a:cubicBezTo>
                  <a:cubicBezTo>
                    <a:pt x="915598" y="432971"/>
                    <a:pt x="893843" y="425506"/>
                    <a:pt x="878455" y="410118"/>
                  </a:cubicBezTo>
                  <a:cubicBezTo>
                    <a:pt x="869401" y="401065"/>
                    <a:pt x="861130" y="391155"/>
                    <a:pt x="851294" y="382958"/>
                  </a:cubicBezTo>
                  <a:cubicBezTo>
                    <a:pt x="842935" y="375992"/>
                    <a:pt x="832266" y="372080"/>
                    <a:pt x="824134" y="364851"/>
                  </a:cubicBezTo>
                  <a:cubicBezTo>
                    <a:pt x="773395" y="319749"/>
                    <a:pt x="779226" y="324650"/>
                    <a:pt x="751706" y="283370"/>
                  </a:cubicBezTo>
                  <a:lnTo>
                    <a:pt x="733599" y="229049"/>
                  </a:lnTo>
                  <a:cubicBezTo>
                    <a:pt x="730581" y="219995"/>
                    <a:pt x="729840" y="209828"/>
                    <a:pt x="724546" y="201888"/>
                  </a:cubicBezTo>
                  <a:lnTo>
                    <a:pt x="688332" y="147568"/>
                  </a:lnTo>
                  <a:cubicBezTo>
                    <a:pt x="669490" y="72202"/>
                    <a:pt x="692432" y="146713"/>
                    <a:pt x="661172" y="84193"/>
                  </a:cubicBezTo>
                  <a:cubicBezTo>
                    <a:pt x="646447" y="54742"/>
                    <a:pt x="659955" y="55817"/>
                    <a:pt x="634011" y="29873"/>
                  </a:cubicBezTo>
                  <a:cubicBezTo>
                    <a:pt x="626317" y="22179"/>
                    <a:pt x="615904" y="17802"/>
                    <a:pt x="606851" y="11766"/>
                  </a:cubicBezTo>
                  <a:cubicBezTo>
                    <a:pt x="588744" y="14784"/>
                    <a:pt x="570878" y="20246"/>
                    <a:pt x="552530" y="20819"/>
                  </a:cubicBezTo>
                  <a:cubicBezTo>
                    <a:pt x="377556" y="26287"/>
                    <a:pt x="190161" y="-34659"/>
                    <a:pt x="27429" y="29873"/>
                  </a:cubicBezTo>
                  <a:cubicBezTo>
                    <a:pt x="-34288" y="54347"/>
                    <a:pt x="27429" y="173219"/>
                    <a:pt x="27429" y="201888"/>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2"/>
            <p:cNvSpPr/>
            <p:nvPr/>
          </p:nvSpPr>
          <p:spPr>
            <a:xfrm>
              <a:off x="2073244" y="597529"/>
              <a:ext cx="3024559" cy="1991762"/>
            </a:xfrm>
            <a:custGeom>
              <a:avLst/>
              <a:gdLst>
                <a:gd name="connsiteX0" fmla="*/ 0 w 3024559"/>
                <a:gd name="connsiteY0" fmla="*/ 63374 h 1991762"/>
                <a:gd name="connsiteX1" fmla="*/ 0 w 3024559"/>
                <a:gd name="connsiteY1" fmla="*/ 63374 h 1991762"/>
                <a:gd name="connsiteX2" fmla="*/ 63374 w 3024559"/>
                <a:gd name="connsiteY2" fmla="*/ 108641 h 1991762"/>
                <a:gd name="connsiteX3" fmla="*/ 90534 w 3024559"/>
                <a:gd name="connsiteY3" fmla="*/ 117695 h 1991762"/>
                <a:gd name="connsiteX4" fmla="*/ 135802 w 3024559"/>
                <a:gd name="connsiteY4" fmla="*/ 162962 h 1991762"/>
                <a:gd name="connsiteX5" fmla="*/ 217283 w 3024559"/>
                <a:gd name="connsiteY5" fmla="*/ 208229 h 1991762"/>
                <a:gd name="connsiteX6" fmla="*/ 244443 w 3024559"/>
                <a:gd name="connsiteY6" fmla="*/ 235390 h 1991762"/>
                <a:gd name="connsiteX7" fmla="*/ 298764 w 3024559"/>
                <a:gd name="connsiteY7" fmla="*/ 271604 h 1991762"/>
                <a:gd name="connsiteX8" fmla="*/ 353085 w 3024559"/>
                <a:gd name="connsiteY8" fmla="*/ 307818 h 1991762"/>
                <a:gd name="connsiteX9" fmla="*/ 407406 w 3024559"/>
                <a:gd name="connsiteY9" fmla="*/ 362138 h 1991762"/>
                <a:gd name="connsiteX10" fmla="*/ 461726 w 3024559"/>
                <a:gd name="connsiteY10" fmla="*/ 407406 h 1991762"/>
                <a:gd name="connsiteX11" fmla="*/ 497940 w 3024559"/>
                <a:gd name="connsiteY11" fmla="*/ 461726 h 1991762"/>
                <a:gd name="connsiteX12" fmla="*/ 534154 w 3024559"/>
                <a:gd name="connsiteY12" fmla="*/ 497940 h 1991762"/>
                <a:gd name="connsiteX13" fmla="*/ 561314 w 3024559"/>
                <a:gd name="connsiteY13" fmla="*/ 561315 h 1991762"/>
                <a:gd name="connsiteX14" fmla="*/ 579421 w 3024559"/>
                <a:gd name="connsiteY14" fmla="*/ 588475 h 1991762"/>
                <a:gd name="connsiteX15" fmla="*/ 588475 w 3024559"/>
                <a:gd name="connsiteY15" fmla="*/ 615635 h 1991762"/>
                <a:gd name="connsiteX16" fmla="*/ 597528 w 3024559"/>
                <a:gd name="connsiteY16" fmla="*/ 1068309 h 1991762"/>
                <a:gd name="connsiteX17" fmla="*/ 606582 w 3024559"/>
                <a:gd name="connsiteY17" fmla="*/ 1095469 h 1991762"/>
                <a:gd name="connsiteX18" fmla="*/ 642796 w 3024559"/>
                <a:gd name="connsiteY18" fmla="*/ 1149790 h 1991762"/>
                <a:gd name="connsiteX19" fmla="*/ 688063 w 3024559"/>
                <a:gd name="connsiteY19" fmla="*/ 1204111 h 1991762"/>
                <a:gd name="connsiteX20" fmla="*/ 715223 w 3024559"/>
                <a:gd name="connsiteY20" fmla="*/ 1222218 h 1991762"/>
                <a:gd name="connsiteX21" fmla="*/ 751437 w 3024559"/>
                <a:gd name="connsiteY21" fmla="*/ 1276538 h 1991762"/>
                <a:gd name="connsiteX22" fmla="*/ 769544 w 3024559"/>
                <a:gd name="connsiteY22" fmla="*/ 1303699 h 1991762"/>
                <a:gd name="connsiteX23" fmla="*/ 778598 w 3024559"/>
                <a:gd name="connsiteY23" fmla="*/ 1330859 h 1991762"/>
                <a:gd name="connsiteX24" fmla="*/ 805758 w 3024559"/>
                <a:gd name="connsiteY24" fmla="*/ 1348966 h 1991762"/>
                <a:gd name="connsiteX25" fmla="*/ 832918 w 3024559"/>
                <a:gd name="connsiteY25" fmla="*/ 1403287 h 1991762"/>
                <a:gd name="connsiteX26" fmla="*/ 860079 w 3024559"/>
                <a:gd name="connsiteY26" fmla="*/ 1430447 h 1991762"/>
                <a:gd name="connsiteX27" fmla="*/ 878186 w 3024559"/>
                <a:gd name="connsiteY27" fmla="*/ 1457608 h 1991762"/>
                <a:gd name="connsiteX28" fmla="*/ 914400 w 3024559"/>
                <a:gd name="connsiteY28" fmla="*/ 1484768 h 1991762"/>
                <a:gd name="connsiteX29" fmla="*/ 968720 w 3024559"/>
                <a:gd name="connsiteY29" fmla="*/ 1520982 h 1991762"/>
                <a:gd name="connsiteX30" fmla="*/ 1023041 w 3024559"/>
                <a:gd name="connsiteY30" fmla="*/ 1557196 h 1991762"/>
                <a:gd name="connsiteX31" fmla="*/ 1050202 w 3024559"/>
                <a:gd name="connsiteY31" fmla="*/ 1575303 h 1991762"/>
                <a:gd name="connsiteX32" fmla="*/ 1077362 w 3024559"/>
                <a:gd name="connsiteY32" fmla="*/ 1584356 h 1991762"/>
                <a:gd name="connsiteX33" fmla="*/ 1104522 w 3024559"/>
                <a:gd name="connsiteY33" fmla="*/ 1602463 h 1991762"/>
                <a:gd name="connsiteX34" fmla="*/ 1077362 w 3024559"/>
                <a:gd name="connsiteY34" fmla="*/ 1611517 h 1991762"/>
                <a:gd name="connsiteX35" fmla="*/ 1023041 w 3024559"/>
                <a:gd name="connsiteY35" fmla="*/ 1593410 h 1991762"/>
                <a:gd name="connsiteX36" fmla="*/ 959667 w 3024559"/>
                <a:gd name="connsiteY36" fmla="*/ 1602463 h 1991762"/>
                <a:gd name="connsiteX37" fmla="*/ 941560 w 3024559"/>
                <a:gd name="connsiteY37" fmla="*/ 1683944 h 1991762"/>
                <a:gd name="connsiteX38" fmla="*/ 1004934 w 3024559"/>
                <a:gd name="connsiteY38" fmla="*/ 1692998 h 1991762"/>
                <a:gd name="connsiteX39" fmla="*/ 1041148 w 3024559"/>
                <a:gd name="connsiteY39" fmla="*/ 1738265 h 1991762"/>
                <a:gd name="connsiteX40" fmla="*/ 1077362 w 3024559"/>
                <a:gd name="connsiteY40" fmla="*/ 1756372 h 1991762"/>
                <a:gd name="connsiteX41" fmla="*/ 1385180 w 3024559"/>
                <a:gd name="connsiteY41" fmla="*/ 1774479 h 1991762"/>
                <a:gd name="connsiteX42" fmla="*/ 1457607 w 3024559"/>
                <a:gd name="connsiteY42" fmla="*/ 1801639 h 1991762"/>
                <a:gd name="connsiteX43" fmla="*/ 1484768 w 3024559"/>
                <a:gd name="connsiteY43" fmla="*/ 1819746 h 1991762"/>
                <a:gd name="connsiteX44" fmla="*/ 1539089 w 3024559"/>
                <a:gd name="connsiteY44" fmla="*/ 1837853 h 1991762"/>
                <a:gd name="connsiteX45" fmla="*/ 1611516 w 3024559"/>
                <a:gd name="connsiteY45" fmla="*/ 1855960 h 1991762"/>
                <a:gd name="connsiteX46" fmla="*/ 1520982 w 3024559"/>
                <a:gd name="connsiteY46" fmla="*/ 1865014 h 1991762"/>
                <a:gd name="connsiteX47" fmla="*/ 1539089 w 3024559"/>
                <a:gd name="connsiteY47" fmla="*/ 1910281 h 1991762"/>
                <a:gd name="connsiteX48" fmla="*/ 1575303 w 3024559"/>
                <a:gd name="connsiteY48" fmla="*/ 1928388 h 1991762"/>
                <a:gd name="connsiteX49" fmla="*/ 1602463 w 3024559"/>
                <a:gd name="connsiteY49" fmla="*/ 1946495 h 1991762"/>
                <a:gd name="connsiteX50" fmla="*/ 1638677 w 3024559"/>
                <a:gd name="connsiteY50" fmla="*/ 1937441 h 1991762"/>
                <a:gd name="connsiteX51" fmla="*/ 1692998 w 3024559"/>
                <a:gd name="connsiteY51" fmla="*/ 1919334 h 1991762"/>
                <a:gd name="connsiteX52" fmla="*/ 1747318 w 3024559"/>
                <a:gd name="connsiteY52" fmla="*/ 1928388 h 1991762"/>
                <a:gd name="connsiteX53" fmla="*/ 1810693 w 3024559"/>
                <a:gd name="connsiteY53" fmla="*/ 1991762 h 1991762"/>
                <a:gd name="connsiteX54" fmla="*/ 1837853 w 3024559"/>
                <a:gd name="connsiteY54" fmla="*/ 1901227 h 1991762"/>
                <a:gd name="connsiteX55" fmla="*/ 1810693 w 3024559"/>
                <a:gd name="connsiteY55" fmla="*/ 1874067 h 1991762"/>
                <a:gd name="connsiteX56" fmla="*/ 1792586 w 3024559"/>
                <a:gd name="connsiteY56" fmla="*/ 1846907 h 1991762"/>
                <a:gd name="connsiteX57" fmla="*/ 1765425 w 3024559"/>
                <a:gd name="connsiteY57" fmla="*/ 1828800 h 1991762"/>
                <a:gd name="connsiteX58" fmla="*/ 1738265 w 3024559"/>
                <a:gd name="connsiteY58" fmla="*/ 1801639 h 1991762"/>
                <a:gd name="connsiteX59" fmla="*/ 1683944 w 3024559"/>
                <a:gd name="connsiteY59" fmla="*/ 1774479 h 1991762"/>
                <a:gd name="connsiteX60" fmla="*/ 1629623 w 3024559"/>
                <a:gd name="connsiteY60" fmla="*/ 1729212 h 1991762"/>
                <a:gd name="connsiteX61" fmla="*/ 1602463 w 3024559"/>
                <a:gd name="connsiteY61" fmla="*/ 1720158 h 1991762"/>
                <a:gd name="connsiteX62" fmla="*/ 1520982 w 3024559"/>
                <a:gd name="connsiteY62" fmla="*/ 1674891 h 1991762"/>
                <a:gd name="connsiteX63" fmla="*/ 1511928 w 3024559"/>
                <a:gd name="connsiteY63" fmla="*/ 1593410 h 1991762"/>
                <a:gd name="connsiteX64" fmla="*/ 1539089 w 3024559"/>
                <a:gd name="connsiteY64" fmla="*/ 1584356 h 1991762"/>
                <a:gd name="connsiteX65" fmla="*/ 1530035 w 3024559"/>
                <a:gd name="connsiteY65" fmla="*/ 1539089 h 1991762"/>
                <a:gd name="connsiteX66" fmla="*/ 1484768 w 3024559"/>
                <a:gd name="connsiteY66" fmla="*/ 1484768 h 1991762"/>
                <a:gd name="connsiteX67" fmla="*/ 1466661 w 3024559"/>
                <a:gd name="connsiteY67" fmla="*/ 1457608 h 1991762"/>
                <a:gd name="connsiteX68" fmla="*/ 1493821 w 3024559"/>
                <a:gd name="connsiteY68" fmla="*/ 1448554 h 1991762"/>
                <a:gd name="connsiteX69" fmla="*/ 1602463 w 3024559"/>
                <a:gd name="connsiteY69" fmla="*/ 1457608 h 1991762"/>
                <a:gd name="connsiteX70" fmla="*/ 1593409 w 3024559"/>
                <a:gd name="connsiteY70" fmla="*/ 1376126 h 1991762"/>
                <a:gd name="connsiteX71" fmla="*/ 1502875 w 3024559"/>
                <a:gd name="connsiteY71" fmla="*/ 1285592 h 1991762"/>
                <a:gd name="connsiteX72" fmla="*/ 1448554 w 3024559"/>
                <a:gd name="connsiteY72" fmla="*/ 1249378 h 1991762"/>
                <a:gd name="connsiteX73" fmla="*/ 1421394 w 3024559"/>
                <a:gd name="connsiteY73" fmla="*/ 1231271 h 1991762"/>
                <a:gd name="connsiteX74" fmla="*/ 1394233 w 3024559"/>
                <a:gd name="connsiteY74" fmla="*/ 1176950 h 1991762"/>
                <a:gd name="connsiteX75" fmla="*/ 1421394 w 3024559"/>
                <a:gd name="connsiteY75" fmla="*/ 1013988 h 1991762"/>
                <a:gd name="connsiteX76" fmla="*/ 1448554 w 3024559"/>
                <a:gd name="connsiteY76" fmla="*/ 1004934 h 1991762"/>
                <a:gd name="connsiteX77" fmla="*/ 1539089 w 3024559"/>
                <a:gd name="connsiteY77" fmla="*/ 1023041 h 1991762"/>
                <a:gd name="connsiteX78" fmla="*/ 1575303 w 3024559"/>
                <a:gd name="connsiteY78" fmla="*/ 1077362 h 1991762"/>
                <a:gd name="connsiteX79" fmla="*/ 1620570 w 3024559"/>
                <a:gd name="connsiteY79" fmla="*/ 1195057 h 1991762"/>
                <a:gd name="connsiteX80" fmla="*/ 1647730 w 3024559"/>
                <a:gd name="connsiteY80" fmla="*/ 1213164 h 1991762"/>
                <a:gd name="connsiteX81" fmla="*/ 1656784 w 3024559"/>
                <a:gd name="connsiteY81" fmla="*/ 1113576 h 1991762"/>
                <a:gd name="connsiteX82" fmla="*/ 1711105 w 3024559"/>
                <a:gd name="connsiteY82" fmla="*/ 1131683 h 1991762"/>
                <a:gd name="connsiteX83" fmla="*/ 1747318 w 3024559"/>
                <a:gd name="connsiteY83" fmla="*/ 1186004 h 1991762"/>
                <a:gd name="connsiteX84" fmla="*/ 1729211 w 3024559"/>
                <a:gd name="connsiteY84" fmla="*/ 1122629 h 1991762"/>
                <a:gd name="connsiteX85" fmla="*/ 1702051 w 3024559"/>
                <a:gd name="connsiteY85" fmla="*/ 1113576 h 1991762"/>
                <a:gd name="connsiteX86" fmla="*/ 1729211 w 3024559"/>
                <a:gd name="connsiteY86" fmla="*/ 1104522 h 1991762"/>
                <a:gd name="connsiteX87" fmla="*/ 1846906 w 3024559"/>
                <a:gd name="connsiteY87" fmla="*/ 1095469 h 1991762"/>
                <a:gd name="connsiteX88" fmla="*/ 1783532 w 3024559"/>
                <a:gd name="connsiteY88" fmla="*/ 1004934 h 1991762"/>
                <a:gd name="connsiteX89" fmla="*/ 1756372 w 3024559"/>
                <a:gd name="connsiteY89" fmla="*/ 977774 h 1991762"/>
                <a:gd name="connsiteX90" fmla="*/ 1729211 w 3024559"/>
                <a:gd name="connsiteY90" fmla="*/ 959667 h 1991762"/>
                <a:gd name="connsiteX91" fmla="*/ 1747318 w 3024559"/>
                <a:gd name="connsiteY91" fmla="*/ 932507 h 1991762"/>
                <a:gd name="connsiteX92" fmla="*/ 1792586 w 3024559"/>
                <a:gd name="connsiteY92" fmla="*/ 923453 h 1991762"/>
                <a:gd name="connsiteX93" fmla="*/ 1855960 w 3024559"/>
                <a:gd name="connsiteY93" fmla="*/ 914400 h 1991762"/>
                <a:gd name="connsiteX94" fmla="*/ 1883120 w 3024559"/>
                <a:gd name="connsiteY94" fmla="*/ 896293 h 1991762"/>
                <a:gd name="connsiteX95" fmla="*/ 1910281 w 3024559"/>
                <a:gd name="connsiteY95" fmla="*/ 887239 h 1991762"/>
                <a:gd name="connsiteX96" fmla="*/ 1982708 w 3024559"/>
                <a:gd name="connsiteY96" fmla="*/ 851025 h 1991762"/>
                <a:gd name="connsiteX97" fmla="*/ 2009869 w 3024559"/>
                <a:gd name="connsiteY97" fmla="*/ 832919 h 1991762"/>
                <a:gd name="connsiteX98" fmla="*/ 2263366 w 3024559"/>
                <a:gd name="connsiteY98" fmla="*/ 841972 h 1991762"/>
                <a:gd name="connsiteX99" fmla="*/ 2344847 w 3024559"/>
                <a:gd name="connsiteY99" fmla="*/ 878186 h 1991762"/>
                <a:gd name="connsiteX100" fmla="*/ 2372007 w 3024559"/>
                <a:gd name="connsiteY100" fmla="*/ 905346 h 1991762"/>
                <a:gd name="connsiteX101" fmla="*/ 2426328 w 3024559"/>
                <a:gd name="connsiteY101" fmla="*/ 932507 h 1991762"/>
                <a:gd name="connsiteX102" fmla="*/ 2453489 w 3024559"/>
                <a:gd name="connsiteY102" fmla="*/ 923453 h 1991762"/>
                <a:gd name="connsiteX103" fmla="*/ 2616451 w 3024559"/>
                <a:gd name="connsiteY103" fmla="*/ 905346 h 1991762"/>
                <a:gd name="connsiteX104" fmla="*/ 2652665 w 3024559"/>
                <a:gd name="connsiteY104" fmla="*/ 860079 h 1991762"/>
                <a:gd name="connsiteX105" fmla="*/ 2670772 w 3024559"/>
                <a:gd name="connsiteY105" fmla="*/ 832919 h 1991762"/>
                <a:gd name="connsiteX106" fmla="*/ 2725093 w 3024559"/>
                <a:gd name="connsiteY106" fmla="*/ 796705 h 1991762"/>
                <a:gd name="connsiteX107" fmla="*/ 2752253 w 3024559"/>
                <a:gd name="connsiteY107" fmla="*/ 778598 h 1991762"/>
                <a:gd name="connsiteX108" fmla="*/ 2779413 w 3024559"/>
                <a:gd name="connsiteY108" fmla="*/ 769544 h 1991762"/>
                <a:gd name="connsiteX109" fmla="*/ 2806574 w 3024559"/>
                <a:gd name="connsiteY109" fmla="*/ 751437 h 1991762"/>
                <a:gd name="connsiteX110" fmla="*/ 2842788 w 3024559"/>
                <a:gd name="connsiteY110" fmla="*/ 742384 h 1991762"/>
                <a:gd name="connsiteX111" fmla="*/ 2906162 w 3024559"/>
                <a:gd name="connsiteY111" fmla="*/ 724277 h 1991762"/>
                <a:gd name="connsiteX112" fmla="*/ 3005750 w 3024559"/>
                <a:gd name="connsiteY112" fmla="*/ 715223 h 1991762"/>
                <a:gd name="connsiteX113" fmla="*/ 3023857 w 3024559"/>
                <a:gd name="connsiteY113" fmla="*/ 688063 h 1991762"/>
                <a:gd name="connsiteX114" fmla="*/ 3014804 w 3024559"/>
                <a:gd name="connsiteY114" fmla="*/ 633742 h 1991762"/>
                <a:gd name="connsiteX115" fmla="*/ 2978590 w 3024559"/>
                <a:gd name="connsiteY115" fmla="*/ 606582 h 1991762"/>
                <a:gd name="connsiteX116" fmla="*/ 2933322 w 3024559"/>
                <a:gd name="connsiteY116" fmla="*/ 588475 h 1991762"/>
                <a:gd name="connsiteX117" fmla="*/ 2869948 w 3024559"/>
                <a:gd name="connsiteY117" fmla="*/ 570368 h 1991762"/>
                <a:gd name="connsiteX118" fmla="*/ 2842788 w 3024559"/>
                <a:gd name="connsiteY118" fmla="*/ 543208 h 1991762"/>
                <a:gd name="connsiteX119" fmla="*/ 2815627 w 3024559"/>
                <a:gd name="connsiteY119" fmla="*/ 525101 h 1991762"/>
                <a:gd name="connsiteX120" fmla="*/ 2797520 w 3024559"/>
                <a:gd name="connsiteY120" fmla="*/ 497940 h 1991762"/>
                <a:gd name="connsiteX121" fmla="*/ 2761306 w 3024559"/>
                <a:gd name="connsiteY121" fmla="*/ 470780 h 1991762"/>
                <a:gd name="connsiteX122" fmla="*/ 2725093 w 3024559"/>
                <a:gd name="connsiteY122" fmla="*/ 425513 h 1991762"/>
                <a:gd name="connsiteX123" fmla="*/ 2697932 w 3024559"/>
                <a:gd name="connsiteY123" fmla="*/ 389299 h 1991762"/>
                <a:gd name="connsiteX124" fmla="*/ 2670772 w 3024559"/>
                <a:gd name="connsiteY124" fmla="*/ 371192 h 1991762"/>
                <a:gd name="connsiteX125" fmla="*/ 2643611 w 3024559"/>
                <a:gd name="connsiteY125" fmla="*/ 344031 h 1991762"/>
                <a:gd name="connsiteX126" fmla="*/ 2598344 w 3024559"/>
                <a:gd name="connsiteY126" fmla="*/ 253497 h 1991762"/>
                <a:gd name="connsiteX127" fmla="*/ 2589291 w 3024559"/>
                <a:gd name="connsiteY127" fmla="*/ 226336 h 1991762"/>
                <a:gd name="connsiteX128" fmla="*/ 2553077 w 3024559"/>
                <a:gd name="connsiteY128" fmla="*/ 172016 h 1991762"/>
                <a:gd name="connsiteX129" fmla="*/ 2534970 w 3024559"/>
                <a:gd name="connsiteY129" fmla="*/ 117695 h 1991762"/>
                <a:gd name="connsiteX130" fmla="*/ 2525916 w 3024559"/>
                <a:gd name="connsiteY130" fmla="*/ 90534 h 1991762"/>
                <a:gd name="connsiteX131" fmla="*/ 2498756 w 3024559"/>
                <a:gd name="connsiteY131" fmla="*/ 72427 h 1991762"/>
                <a:gd name="connsiteX132" fmla="*/ 2489703 w 3024559"/>
                <a:gd name="connsiteY132" fmla="*/ 45267 h 1991762"/>
                <a:gd name="connsiteX133" fmla="*/ 2435382 w 3024559"/>
                <a:gd name="connsiteY133" fmla="*/ 18107 h 1991762"/>
                <a:gd name="connsiteX134" fmla="*/ 1738265 w 3024559"/>
                <a:gd name="connsiteY134" fmla="*/ 9053 h 1991762"/>
                <a:gd name="connsiteX135" fmla="*/ 1303699 w 3024559"/>
                <a:gd name="connsiteY135" fmla="*/ 18107 h 1991762"/>
                <a:gd name="connsiteX136" fmla="*/ 1222217 w 3024559"/>
                <a:gd name="connsiteY136" fmla="*/ 27160 h 1991762"/>
                <a:gd name="connsiteX137" fmla="*/ 1122629 w 3024559"/>
                <a:gd name="connsiteY137" fmla="*/ 36214 h 1991762"/>
                <a:gd name="connsiteX138" fmla="*/ 371192 w 3024559"/>
                <a:gd name="connsiteY138" fmla="*/ 27160 h 1991762"/>
                <a:gd name="connsiteX139" fmla="*/ 208229 w 3024559"/>
                <a:gd name="connsiteY139" fmla="*/ 0 h 1991762"/>
                <a:gd name="connsiteX140" fmla="*/ 0 w 3024559"/>
                <a:gd name="connsiteY140" fmla="*/ 63374 h 1991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3024559" h="1991762">
                  <a:moveTo>
                    <a:pt x="0" y="63374"/>
                  </a:moveTo>
                  <a:lnTo>
                    <a:pt x="0" y="63374"/>
                  </a:lnTo>
                  <a:cubicBezTo>
                    <a:pt x="21125" y="78463"/>
                    <a:pt x="41113" y="95285"/>
                    <a:pt x="63374" y="108641"/>
                  </a:cubicBezTo>
                  <a:cubicBezTo>
                    <a:pt x="71557" y="113551"/>
                    <a:pt x="83082" y="111733"/>
                    <a:pt x="90534" y="117695"/>
                  </a:cubicBezTo>
                  <a:cubicBezTo>
                    <a:pt x="150891" y="165981"/>
                    <a:pt x="63372" y="126746"/>
                    <a:pt x="135802" y="162962"/>
                  </a:cubicBezTo>
                  <a:cubicBezTo>
                    <a:pt x="181335" y="185729"/>
                    <a:pt x="160202" y="151146"/>
                    <a:pt x="217283" y="208229"/>
                  </a:cubicBezTo>
                  <a:cubicBezTo>
                    <a:pt x="226336" y="217283"/>
                    <a:pt x="234337" y="227529"/>
                    <a:pt x="244443" y="235390"/>
                  </a:cubicBezTo>
                  <a:cubicBezTo>
                    <a:pt x="261621" y="248751"/>
                    <a:pt x="283376" y="256216"/>
                    <a:pt x="298764" y="271604"/>
                  </a:cubicBezTo>
                  <a:cubicBezTo>
                    <a:pt x="332672" y="305512"/>
                    <a:pt x="313778" y="294715"/>
                    <a:pt x="353085" y="307818"/>
                  </a:cubicBezTo>
                  <a:cubicBezTo>
                    <a:pt x="405135" y="377217"/>
                    <a:pt x="354449" y="318007"/>
                    <a:pt x="407406" y="362138"/>
                  </a:cubicBezTo>
                  <a:cubicBezTo>
                    <a:pt x="477120" y="420234"/>
                    <a:pt x="394288" y="362446"/>
                    <a:pt x="461726" y="407406"/>
                  </a:cubicBezTo>
                  <a:cubicBezTo>
                    <a:pt x="483255" y="471988"/>
                    <a:pt x="452728" y="393907"/>
                    <a:pt x="497940" y="461726"/>
                  </a:cubicBezTo>
                  <a:cubicBezTo>
                    <a:pt x="525532" y="503113"/>
                    <a:pt x="482421" y="480696"/>
                    <a:pt x="534154" y="497940"/>
                  </a:cubicBezTo>
                  <a:cubicBezTo>
                    <a:pt x="579614" y="566132"/>
                    <a:pt x="526235" y="479464"/>
                    <a:pt x="561314" y="561315"/>
                  </a:cubicBezTo>
                  <a:cubicBezTo>
                    <a:pt x="565600" y="571316"/>
                    <a:pt x="574555" y="578743"/>
                    <a:pt x="579421" y="588475"/>
                  </a:cubicBezTo>
                  <a:cubicBezTo>
                    <a:pt x="583689" y="597011"/>
                    <a:pt x="585457" y="606582"/>
                    <a:pt x="588475" y="615635"/>
                  </a:cubicBezTo>
                  <a:cubicBezTo>
                    <a:pt x="591493" y="766526"/>
                    <a:pt x="591837" y="917495"/>
                    <a:pt x="597528" y="1068309"/>
                  </a:cubicBezTo>
                  <a:cubicBezTo>
                    <a:pt x="597888" y="1077845"/>
                    <a:pt x="601947" y="1087127"/>
                    <a:pt x="606582" y="1095469"/>
                  </a:cubicBezTo>
                  <a:cubicBezTo>
                    <a:pt x="617151" y="1114492"/>
                    <a:pt x="630725" y="1131683"/>
                    <a:pt x="642796" y="1149790"/>
                  </a:cubicBezTo>
                  <a:cubicBezTo>
                    <a:pt x="660599" y="1176494"/>
                    <a:pt x="661925" y="1182328"/>
                    <a:pt x="688063" y="1204111"/>
                  </a:cubicBezTo>
                  <a:cubicBezTo>
                    <a:pt x="696422" y="1211077"/>
                    <a:pt x="706170" y="1216182"/>
                    <a:pt x="715223" y="1222218"/>
                  </a:cubicBezTo>
                  <a:lnTo>
                    <a:pt x="751437" y="1276538"/>
                  </a:lnTo>
                  <a:cubicBezTo>
                    <a:pt x="757473" y="1285592"/>
                    <a:pt x="766103" y="1293376"/>
                    <a:pt x="769544" y="1303699"/>
                  </a:cubicBezTo>
                  <a:cubicBezTo>
                    <a:pt x="772562" y="1312752"/>
                    <a:pt x="772636" y="1323407"/>
                    <a:pt x="778598" y="1330859"/>
                  </a:cubicBezTo>
                  <a:cubicBezTo>
                    <a:pt x="785395" y="1339355"/>
                    <a:pt x="796705" y="1342930"/>
                    <a:pt x="805758" y="1348966"/>
                  </a:cubicBezTo>
                  <a:cubicBezTo>
                    <a:pt x="814831" y="1376186"/>
                    <a:pt x="813418" y="1379887"/>
                    <a:pt x="832918" y="1403287"/>
                  </a:cubicBezTo>
                  <a:cubicBezTo>
                    <a:pt x="841115" y="1413123"/>
                    <a:pt x="851882" y="1420611"/>
                    <a:pt x="860079" y="1430447"/>
                  </a:cubicBezTo>
                  <a:cubicBezTo>
                    <a:pt x="867045" y="1438806"/>
                    <a:pt x="870492" y="1449914"/>
                    <a:pt x="878186" y="1457608"/>
                  </a:cubicBezTo>
                  <a:cubicBezTo>
                    <a:pt x="888856" y="1468278"/>
                    <a:pt x="902943" y="1474948"/>
                    <a:pt x="914400" y="1484768"/>
                  </a:cubicBezTo>
                  <a:cubicBezTo>
                    <a:pt x="957557" y="1521759"/>
                    <a:pt x="922520" y="1505581"/>
                    <a:pt x="968720" y="1520982"/>
                  </a:cubicBezTo>
                  <a:cubicBezTo>
                    <a:pt x="1000545" y="1568719"/>
                    <a:pt x="968476" y="1533811"/>
                    <a:pt x="1023041" y="1557196"/>
                  </a:cubicBezTo>
                  <a:cubicBezTo>
                    <a:pt x="1033042" y="1561482"/>
                    <a:pt x="1040470" y="1570437"/>
                    <a:pt x="1050202" y="1575303"/>
                  </a:cubicBezTo>
                  <a:cubicBezTo>
                    <a:pt x="1058738" y="1579571"/>
                    <a:pt x="1068309" y="1581338"/>
                    <a:pt x="1077362" y="1584356"/>
                  </a:cubicBezTo>
                  <a:cubicBezTo>
                    <a:pt x="1086415" y="1590392"/>
                    <a:pt x="1104522" y="1591582"/>
                    <a:pt x="1104522" y="1602463"/>
                  </a:cubicBezTo>
                  <a:cubicBezTo>
                    <a:pt x="1104522" y="1612006"/>
                    <a:pt x="1086847" y="1612571"/>
                    <a:pt x="1077362" y="1611517"/>
                  </a:cubicBezTo>
                  <a:cubicBezTo>
                    <a:pt x="1058392" y="1609409"/>
                    <a:pt x="1023041" y="1593410"/>
                    <a:pt x="1023041" y="1593410"/>
                  </a:cubicBezTo>
                  <a:cubicBezTo>
                    <a:pt x="1001916" y="1596428"/>
                    <a:pt x="979480" y="1594538"/>
                    <a:pt x="959667" y="1602463"/>
                  </a:cubicBezTo>
                  <a:cubicBezTo>
                    <a:pt x="931920" y="1613562"/>
                    <a:pt x="912631" y="1658631"/>
                    <a:pt x="941560" y="1683944"/>
                  </a:cubicBezTo>
                  <a:cubicBezTo>
                    <a:pt x="957619" y="1697996"/>
                    <a:pt x="983809" y="1689980"/>
                    <a:pt x="1004934" y="1692998"/>
                  </a:cubicBezTo>
                  <a:cubicBezTo>
                    <a:pt x="1125511" y="1773381"/>
                    <a:pt x="953690" y="1650807"/>
                    <a:pt x="1041148" y="1738265"/>
                  </a:cubicBezTo>
                  <a:cubicBezTo>
                    <a:pt x="1050691" y="1747808"/>
                    <a:pt x="1063940" y="1754959"/>
                    <a:pt x="1077362" y="1756372"/>
                  </a:cubicBezTo>
                  <a:cubicBezTo>
                    <a:pt x="1179581" y="1767132"/>
                    <a:pt x="1282574" y="1768443"/>
                    <a:pt x="1385180" y="1774479"/>
                  </a:cubicBezTo>
                  <a:cubicBezTo>
                    <a:pt x="1408689" y="1782315"/>
                    <a:pt x="1435952" y="1790812"/>
                    <a:pt x="1457607" y="1801639"/>
                  </a:cubicBezTo>
                  <a:cubicBezTo>
                    <a:pt x="1467339" y="1806505"/>
                    <a:pt x="1474825" y="1815327"/>
                    <a:pt x="1484768" y="1819746"/>
                  </a:cubicBezTo>
                  <a:cubicBezTo>
                    <a:pt x="1502209" y="1827498"/>
                    <a:pt x="1520982" y="1831817"/>
                    <a:pt x="1539089" y="1837853"/>
                  </a:cubicBezTo>
                  <a:cubicBezTo>
                    <a:pt x="1580852" y="1851774"/>
                    <a:pt x="1556883" y="1845034"/>
                    <a:pt x="1611516" y="1855960"/>
                  </a:cubicBezTo>
                  <a:cubicBezTo>
                    <a:pt x="1581338" y="1858978"/>
                    <a:pt x="1545245" y="1846817"/>
                    <a:pt x="1520982" y="1865014"/>
                  </a:cubicBezTo>
                  <a:cubicBezTo>
                    <a:pt x="1507981" y="1874765"/>
                    <a:pt x="1528513" y="1897942"/>
                    <a:pt x="1539089" y="1910281"/>
                  </a:cubicBezTo>
                  <a:cubicBezTo>
                    <a:pt x="1547872" y="1920528"/>
                    <a:pt x="1563585" y="1921692"/>
                    <a:pt x="1575303" y="1928388"/>
                  </a:cubicBezTo>
                  <a:cubicBezTo>
                    <a:pt x="1584750" y="1933786"/>
                    <a:pt x="1593410" y="1940459"/>
                    <a:pt x="1602463" y="1946495"/>
                  </a:cubicBezTo>
                  <a:cubicBezTo>
                    <a:pt x="1614534" y="1943477"/>
                    <a:pt x="1626759" y="1941016"/>
                    <a:pt x="1638677" y="1937441"/>
                  </a:cubicBezTo>
                  <a:cubicBezTo>
                    <a:pt x="1656958" y="1931956"/>
                    <a:pt x="1692998" y="1919334"/>
                    <a:pt x="1692998" y="1919334"/>
                  </a:cubicBezTo>
                  <a:cubicBezTo>
                    <a:pt x="1711105" y="1922352"/>
                    <a:pt x="1731685" y="1918767"/>
                    <a:pt x="1747318" y="1928388"/>
                  </a:cubicBezTo>
                  <a:cubicBezTo>
                    <a:pt x="1772761" y="1944045"/>
                    <a:pt x="1810693" y="1991762"/>
                    <a:pt x="1810693" y="1991762"/>
                  </a:cubicBezTo>
                  <a:cubicBezTo>
                    <a:pt x="1864653" y="1978272"/>
                    <a:pt x="1867531" y="1990263"/>
                    <a:pt x="1837853" y="1901227"/>
                  </a:cubicBezTo>
                  <a:cubicBezTo>
                    <a:pt x="1833804" y="1889081"/>
                    <a:pt x="1818890" y="1883903"/>
                    <a:pt x="1810693" y="1874067"/>
                  </a:cubicBezTo>
                  <a:cubicBezTo>
                    <a:pt x="1803727" y="1865708"/>
                    <a:pt x="1800280" y="1854601"/>
                    <a:pt x="1792586" y="1846907"/>
                  </a:cubicBezTo>
                  <a:cubicBezTo>
                    <a:pt x="1784892" y="1839213"/>
                    <a:pt x="1773784" y="1835766"/>
                    <a:pt x="1765425" y="1828800"/>
                  </a:cubicBezTo>
                  <a:cubicBezTo>
                    <a:pt x="1755589" y="1820603"/>
                    <a:pt x="1748101" y="1809836"/>
                    <a:pt x="1738265" y="1801639"/>
                  </a:cubicBezTo>
                  <a:cubicBezTo>
                    <a:pt x="1714864" y="1782138"/>
                    <a:pt x="1711166" y="1783552"/>
                    <a:pt x="1683944" y="1774479"/>
                  </a:cubicBezTo>
                  <a:cubicBezTo>
                    <a:pt x="1663920" y="1754455"/>
                    <a:pt x="1654834" y="1741818"/>
                    <a:pt x="1629623" y="1729212"/>
                  </a:cubicBezTo>
                  <a:cubicBezTo>
                    <a:pt x="1621087" y="1724944"/>
                    <a:pt x="1610805" y="1724793"/>
                    <a:pt x="1602463" y="1720158"/>
                  </a:cubicBezTo>
                  <a:cubicBezTo>
                    <a:pt x="1509077" y="1668276"/>
                    <a:pt x="1582436" y="1695375"/>
                    <a:pt x="1520982" y="1674891"/>
                  </a:cubicBezTo>
                  <a:cubicBezTo>
                    <a:pt x="1501097" y="1645063"/>
                    <a:pt x="1486908" y="1637195"/>
                    <a:pt x="1511928" y="1593410"/>
                  </a:cubicBezTo>
                  <a:cubicBezTo>
                    <a:pt x="1516663" y="1585124"/>
                    <a:pt x="1530035" y="1587374"/>
                    <a:pt x="1539089" y="1584356"/>
                  </a:cubicBezTo>
                  <a:cubicBezTo>
                    <a:pt x="1536071" y="1569267"/>
                    <a:pt x="1535438" y="1553497"/>
                    <a:pt x="1530035" y="1539089"/>
                  </a:cubicBezTo>
                  <a:cubicBezTo>
                    <a:pt x="1520839" y="1514566"/>
                    <a:pt x="1500781" y="1503983"/>
                    <a:pt x="1484768" y="1484768"/>
                  </a:cubicBezTo>
                  <a:cubicBezTo>
                    <a:pt x="1477802" y="1476409"/>
                    <a:pt x="1472697" y="1466661"/>
                    <a:pt x="1466661" y="1457608"/>
                  </a:cubicBezTo>
                  <a:cubicBezTo>
                    <a:pt x="1475714" y="1454590"/>
                    <a:pt x="1484278" y="1448554"/>
                    <a:pt x="1493821" y="1448554"/>
                  </a:cubicBezTo>
                  <a:cubicBezTo>
                    <a:pt x="1530161" y="1448554"/>
                    <a:pt x="1573074" y="1478982"/>
                    <a:pt x="1602463" y="1457608"/>
                  </a:cubicBezTo>
                  <a:cubicBezTo>
                    <a:pt x="1624564" y="1441534"/>
                    <a:pt x="1602051" y="1402051"/>
                    <a:pt x="1593409" y="1376126"/>
                  </a:cubicBezTo>
                  <a:cubicBezTo>
                    <a:pt x="1569267" y="1303699"/>
                    <a:pt x="1551160" y="1333877"/>
                    <a:pt x="1502875" y="1285592"/>
                  </a:cubicBezTo>
                  <a:cubicBezTo>
                    <a:pt x="1468966" y="1251683"/>
                    <a:pt x="1487861" y="1262480"/>
                    <a:pt x="1448554" y="1249378"/>
                  </a:cubicBezTo>
                  <a:cubicBezTo>
                    <a:pt x="1439501" y="1243342"/>
                    <a:pt x="1429088" y="1238965"/>
                    <a:pt x="1421394" y="1231271"/>
                  </a:cubicBezTo>
                  <a:cubicBezTo>
                    <a:pt x="1403843" y="1213720"/>
                    <a:pt x="1401597" y="1199041"/>
                    <a:pt x="1394233" y="1176950"/>
                  </a:cubicBezTo>
                  <a:cubicBezTo>
                    <a:pt x="1395116" y="1163699"/>
                    <a:pt x="1380254" y="1046900"/>
                    <a:pt x="1421394" y="1013988"/>
                  </a:cubicBezTo>
                  <a:cubicBezTo>
                    <a:pt x="1428846" y="1008026"/>
                    <a:pt x="1439501" y="1007952"/>
                    <a:pt x="1448554" y="1004934"/>
                  </a:cubicBezTo>
                  <a:cubicBezTo>
                    <a:pt x="1478732" y="1010970"/>
                    <a:pt x="1512368" y="1007772"/>
                    <a:pt x="1539089" y="1023041"/>
                  </a:cubicBezTo>
                  <a:cubicBezTo>
                    <a:pt x="1557984" y="1033838"/>
                    <a:pt x="1575303" y="1077362"/>
                    <a:pt x="1575303" y="1077362"/>
                  </a:cubicBezTo>
                  <a:cubicBezTo>
                    <a:pt x="1591217" y="1156937"/>
                    <a:pt x="1573603" y="1155918"/>
                    <a:pt x="1620570" y="1195057"/>
                  </a:cubicBezTo>
                  <a:cubicBezTo>
                    <a:pt x="1628929" y="1202023"/>
                    <a:pt x="1638677" y="1207128"/>
                    <a:pt x="1647730" y="1213164"/>
                  </a:cubicBezTo>
                  <a:cubicBezTo>
                    <a:pt x="1650748" y="1179968"/>
                    <a:pt x="1636319" y="1139887"/>
                    <a:pt x="1656784" y="1113576"/>
                  </a:cubicBezTo>
                  <a:cubicBezTo>
                    <a:pt x="1668502" y="1098510"/>
                    <a:pt x="1711105" y="1131683"/>
                    <a:pt x="1711105" y="1131683"/>
                  </a:cubicBezTo>
                  <a:cubicBezTo>
                    <a:pt x="1723176" y="1149790"/>
                    <a:pt x="1752596" y="1207116"/>
                    <a:pt x="1747318" y="1186004"/>
                  </a:cubicBezTo>
                  <a:cubicBezTo>
                    <a:pt x="1747239" y="1185688"/>
                    <a:pt x="1733542" y="1126960"/>
                    <a:pt x="1729211" y="1122629"/>
                  </a:cubicBezTo>
                  <a:cubicBezTo>
                    <a:pt x="1722463" y="1115881"/>
                    <a:pt x="1711104" y="1116594"/>
                    <a:pt x="1702051" y="1113576"/>
                  </a:cubicBezTo>
                  <a:cubicBezTo>
                    <a:pt x="1711104" y="1110558"/>
                    <a:pt x="1719742" y="1105706"/>
                    <a:pt x="1729211" y="1104522"/>
                  </a:cubicBezTo>
                  <a:cubicBezTo>
                    <a:pt x="1768255" y="1099642"/>
                    <a:pt x="1816453" y="1120385"/>
                    <a:pt x="1846906" y="1095469"/>
                  </a:cubicBezTo>
                  <a:cubicBezTo>
                    <a:pt x="1912066" y="1042157"/>
                    <a:pt x="1794955" y="1009503"/>
                    <a:pt x="1783532" y="1004934"/>
                  </a:cubicBezTo>
                  <a:cubicBezTo>
                    <a:pt x="1774479" y="995881"/>
                    <a:pt x="1766208" y="985970"/>
                    <a:pt x="1756372" y="977774"/>
                  </a:cubicBezTo>
                  <a:cubicBezTo>
                    <a:pt x="1748013" y="970808"/>
                    <a:pt x="1731345" y="970337"/>
                    <a:pt x="1729211" y="959667"/>
                  </a:cubicBezTo>
                  <a:cubicBezTo>
                    <a:pt x="1727077" y="948998"/>
                    <a:pt x="1737871" y="937905"/>
                    <a:pt x="1747318" y="932507"/>
                  </a:cubicBezTo>
                  <a:cubicBezTo>
                    <a:pt x="1760679" y="924872"/>
                    <a:pt x="1777407" y="925983"/>
                    <a:pt x="1792586" y="923453"/>
                  </a:cubicBezTo>
                  <a:cubicBezTo>
                    <a:pt x="1813635" y="919945"/>
                    <a:pt x="1834835" y="917418"/>
                    <a:pt x="1855960" y="914400"/>
                  </a:cubicBezTo>
                  <a:cubicBezTo>
                    <a:pt x="1865013" y="908364"/>
                    <a:pt x="1873388" y="901159"/>
                    <a:pt x="1883120" y="896293"/>
                  </a:cubicBezTo>
                  <a:cubicBezTo>
                    <a:pt x="1891656" y="892025"/>
                    <a:pt x="1902829" y="893201"/>
                    <a:pt x="1910281" y="887239"/>
                  </a:cubicBezTo>
                  <a:cubicBezTo>
                    <a:pt x="1969838" y="839594"/>
                    <a:pt x="1864905" y="870660"/>
                    <a:pt x="1982708" y="851025"/>
                  </a:cubicBezTo>
                  <a:cubicBezTo>
                    <a:pt x="1991762" y="844990"/>
                    <a:pt x="1998994" y="833270"/>
                    <a:pt x="2009869" y="832919"/>
                  </a:cubicBezTo>
                  <a:cubicBezTo>
                    <a:pt x="2094378" y="830193"/>
                    <a:pt x="2179140" y="834540"/>
                    <a:pt x="2263366" y="841972"/>
                  </a:cubicBezTo>
                  <a:cubicBezTo>
                    <a:pt x="2289858" y="844309"/>
                    <a:pt x="2323556" y="860443"/>
                    <a:pt x="2344847" y="878186"/>
                  </a:cubicBezTo>
                  <a:cubicBezTo>
                    <a:pt x="2354683" y="886383"/>
                    <a:pt x="2362171" y="897150"/>
                    <a:pt x="2372007" y="905346"/>
                  </a:cubicBezTo>
                  <a:cubicBezTo>
                    <a:pt x="2395407" y="924846"/>
                    <a:pt x="2399108" y="923433"/>
                    <a:pt x="2426328" y="932507"/>
                  </a:cubicBezTo>
                  <a:cubicBezTo>
                    <a:pt x="2435382" y="929489"/>
                    <a:pt x="2444004" y="924507"/>
                    <a:pt x="2453489" y="923453"/>
                  </a:cubicBezTo>
                  <a:cubicBezTo>
                    <a:pt x="2627877" y="904077"/>
                    <a:pt x="2540138" y="930786"/>
                    <a:pt x="2616451" y="905346"/>
                  </a:cubicBezTo>
                  <a:cubicBezTo>
                    <a:pt x="2634077" y="852471"/>
                    <a:pt x="2611714" y="901030"/>
                    <a:pt x="2652665" y="860079"/>
                  </a:cubicBezTo>
                  <a:cubicBezTo>
                    <a:pt x="2660359" y="852385"/>
                    <a:pt x="2662583" y="840084"/>
                    <a:pt x="2670772" y="832919"/>
                  </a:cubicBezTo>
                  <a:cubicBezTo>
                    <a:pt x="2687150" y="818589"/>
                    <a:pt x="2706986" y="808776"/>
                    <a:pt x="2725093" y="796705"/>
                  </a:cubicBezTo>
                  <a:cubicBezTo>
                    <a:pt x="2734146" y="790669"/>
                    <a:pt x="2741931" y="782039"/>
                    <a:pt x="2752253" y="778598"/>
                  </a:cubicBezTo>
                  <a:cubicBezTo>
                    <a:pt x="2761306" y="775580"/>
                    <a:pt x="2770877" y="773812"/>
                    <a:pt x="2779413" y="769544"/>
                  </a:cubicBezTo>
                  <a:cubicBezTo>
                    <a:pt x="2789145" y="764678"/>
                    <a:pt x="2796573" y="755723"/>
                    <a:pt x="2806574" y="751437"/>
                  </a:cubicBezTo>
                  <a:cubicBezTo>
                    <a:pt x="2818011" y="746536"/>
                    <a:pt x="2830824" y="745802"/>
                    <a:pt x="2842788" y="742384"/>
                  </a:cubicBezTo>
                  <a:cubicBezTo>
                    <a:pt x="2867236" y="735399"/>
                    <a:pt x="2879616" y="727816"/>
                    <a:pt x="2906162" y="724277"/>
                  </a:cubicBezTo>
                  <a:cubicBezTo>
                    <a:pt x="2939203" y="719872"/>
                    <a:pt x="2972554" y="718241"/>
                    <a:pt x="3005750" y="715223"/>
                  </a:cubicBezTo>
                  <a:cubicBezTo>
                    <a:pt x="3011786" y="706170"/>
                    <a:pt x="3022655" y="698877"/>
                    <a:pt x="3023857" y="688063"/>
                  </a:cubicBezTo>
                  <a:cubicBezTo>
                    <a:pt x="3025884" y="669819"/>
                    <a:pt x="3023719" y="649789"/>
                    <a:pt x="3014804" y="633742"/>
                  </a:cubicBezTo>
                  <a:cubicBezTo>
                    <a:pt x="3007476" y="620552"/>
                    <a:pt x="2991780" y="613910"/>
                    <a:pt x="2978590" y="606582"/>
                  </a:cubicBezTo>
                  <a:cubicBezTo>
                    <a:pt x="2964383" y="598690"/>
                    <a:pt x="2948539" y="594181"/>
                    <a:pt x="2933322" y="588475"/>
                  </a:cubicBezTo>
                  <a:cubicBezTo>
                    <a:pt x="2907338" y="578731"/>
                    <a:pt x="2898496" y="577505"/>
                    <a:pt x="2869948" y="570368"/>
                  </a:cubicBezTo>
                  <a:cubicBezTo>
                    <a:pt x="2860895" y="561315"/>
                    <a:pt x="2852624" y="551404"/>
                    <a:pt x="2842788" y="543208"/>
                  </a:cubicBezTo>
                  <a:cubicBezTo>
                    <a:pt x="2834429" y="536242"/>
                    <a:pt x="2823321" y="532795"/>
                    <a:pt x="2815627" y="525101"/>
                  </a:cubicBezTo>
                  <a:cubicBezTo>
                    <a:pt x="2807933" y="517407"/>
                    <a:pt x="2805214" y="505634"/>
                    <a:pt x="2797520" y="497940"/>
                  </a:cubicBezTo>
                  <a:cubicBezTo>
                    <a:pt x="2786850" y="487270"/>
                    <a:pt x="2773377" y="479833"/>
                    <a:pt x="2761306" y="470780"/>
                  </a:cubicBezTo>
                  <a:cubicBezTo>
                    <a:pt x="2743682" y="417906"/>
                    <a:pt x="2766043" y="466463"/>
                    <a:pt x="2725093" y="425513"/>
                  </a:cubicBezTo>
                  <a:cubicBezTo>
                    <a:pt x="2714423" y="414843"/>
                    <a:pt x="2708602" y="399969"/>
                    <a:pt x="2697932" y="389299"/>
                  </a:cubicBezTo>
                  <a:cubicBezTo>
                    <a:pt x="2690238" y="381605"/>
                    <a:pt x="2679131" y="378158"/>
                    <a:pt x="2670772" y="371192"/>
                  </a:cubicBezTo>
                  <a:cubicBezTo>
                    <a:pt x="2660936" y="362995"/>
                    <a:pt x="2652665" y="353085"/>
                    <a:pt x="2643611" y="344031"/>
                  </a:cubicBezTo>
                  <a:cubicBezTo>
                    <a:pt x="2620734" y="275396"/>
                    <a:pt x="2636957" y="304980"/>
                    <a:pt x="2598344" y="253497"/>
                  </a:cubicBezTo>
                  <a:cubicBezTo>
                    <a:pt x="2595326" y="244443"/>
                    <a:pt x="2593926" y="234678"/>
                    <a:pt x="2589291" y="226336"/>
                  </a:cubicBezTo>
                  <a:cubicBezTo>
                    <a:pt x="2578723" y="207313"/>
                    <a:pt x="2559959" y="192661"/>
                    <a:pt x="2553077" y="172016"/>
                  </a:cubicBezTo>
                  <a:lnTo>
                    <a:pt x="2534970" y="117695"/>
                  </a:lnTo>
                  <a:cubicBezTo>
                    <a:pt x="2531952" y="108641"/>
                    <a:pt x="2533857" y="95828"/>
                    <a:pt x="2525916" y="90534"/>
                  </a:cubicBezTo>
                  <a:lnTo>
                    <a:pt x="2498756" y="72427"/>
                  </a:lnTo>
                  <a:cubicBezTo>
                    <a:pt x="2495738" y="63374"/>
                    <a:pt x="2495665" y="52719"/>
                    <a:pt x="2489703" y="45267"/>
                  </a:cubicBezTo>
                  <a:cubicBezTo>
                    <a:pt x="2482074" y="35731"/>
                    <a:pt x="2448771" y="18442"/>
                    <a:pt x="2435382" y="18107"/>
                  </a:cubicBezTo>
                  <a:cubicBezTo>
                    <a:pt x="2203063" y="12299"/>
                    <a:pt x="1970637" y="12071"/>
                    <a:pt x="1738265" y="9053"/>
                  </a:cubicBezTo>
                  <a:lnTo>
                    <a:pt x="1303699" y="18107"/>
                  </a:lnTo>
                  <a:cubicBezTo>
                    <a:pt x="1276388" y="19065"/>
                    <a:pt x="1249409" y="24441"/>
                    <a:pt x="1222217" y="27160"/>
                  </a:cubicBezTo>
                  <a:lnTo>
                    <a:pt x="1122629" y="36214"/>
                  </a:lnTo>
                  <a:lnTo>
                    <a:pt x="371192" y="27160"/>
                  </a:lnTo>
                  <a:cubicBezTo>
                    <a:pt x="347561" y="26635"/>
                    <a:pt x="213161" y="897"/>
                    <a:pt x="208229" y="0"/>
                  </a:cubicBezTo>
                  <a:cubicBezTo>
                    <a:pt x="-33192" y="9285"/>
                    <a:pt x="34705" y="52812"/>
                    <a:pt x="0" y="63374"/>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3"/>
            <p:cNvSpPr/>
            <p:nvPr/>
          </p:nvSpPr>
          <p:spPr>
            <a:xfrm>
              <a:off x="787651" y="2353901"/>
              <a:ext cx="807089" cy="525101"/>
            </a:xfrm>
            <a:custGeom>
              <a:avLst/>
              <a:gdLst>
                <a:gd name="connsiteX0" fmla="*/ 769545 w 816473"/>
                <a:gd name="connsiteY0" fmla="*/ 0 h 525101"/>
                <a:gd name="connsiteX1" fmla="*/ 769545 w 816473"/>
                <a:gd name="connsiteY1" fmla="*/ 0 h 525101"/>
                <a:gd name="connsiteX2" fmla="*/ 688064 w 816473"/>
                <a:gd name="connsiteY2" fmla="*/ 9053 h 525101"/>
                <a:gd name="connsiteX3" fmla="*/ 660903 w 816473"/>
                <a:gd name="connsiteY3" fmla="*/ 36214 h 525101"/>
                <a:gd name="connsiteX4" fmla="*/ 633743 w 816473"/>
                <a:gd name="connsiteY4" fmla="*/ 54321 h 525101"/>
                <a:gd name="connsiteX5" fmla="*/ 570369 w 816473"/>
                <a:gd name="connsiteY5" fmla="*/ 63374 h 525101"/>
                <a:gd name="connsiteX6" fmla="*/ 534155 w 816473"/>
                <a:gd name="connsiteY6" fmla="*/ 72428 h 525101"/>
                <a:gd name="connsiteX7" fmla="*/ 244444 w 816473"/>
                <a:gd name="connsiteY7" fmla="*/ 99588 h 525101"/>
                <a:gd name="connsiteX8" fmla="*/ 235390 w 816473"/>
                <a:gd name="connsiteY8" fmla="*/ 72428 h 525101"/>
                <a:gd name="connsiteX9" fmla="*/ 181070 w 816473"/>
                <a:gd name="connsiteY9" fmla="*/ 27160 h 525101"/>
                <a:gd name="connsiteX10" fmla="*/ 9054 w 816473"/>
                <a:gd name="connsiteY10" fmla="*/ 45267 h 525101"/>
                <a:gd name="connsiteX11" fmla="*/ 0 w 816473"/>
                <a:gd name="connsiteY11" fmla="*/ 72428 h 525101"/>
                <a:gd name="connsiteX12" fmla="*/ 9054 w 816473"/>
                <a:gd name="connsiteY12" fmla="*/ 172016 h 525101"/>
                <a:gd name="connsiteX13" fmla="*/ 18107 w 816473"/>
                <a:gd name="connsiteY13" fmla="*/ 199176 h 525101"/>
                <a:gd name="connsiteX14" fmla="*/ 45268 w 816473"/>
                <a:gd name="connsiteY14" fmla="*/ 208230 h 525101"/>
                <a:gd name="connsiteX15" fmla="*/ 108642 w 816473"/>
                <a:gd name="connsiteY15" fmla="*/ 244444 h 525101"/>
                <a:gd name="connsiteX16" fmla="*/ 162963 w 816473"/>
                <a:gd name="connsiteY16" fmla="*/ 262550 h 525101"/>
                <a:gd name="connsiteX17" fmla="*/ 181070 w 816473"/>
                <a:gd name="connsiteY17" fmla="*/ 289711 h 525101"/>
                <a:gd name="connsiteX18" fmla="*/ 217283 w 816473"/>
                <a:gd name="connsiteY18" fmla="*/ 307818 h 525101"/>
                <a:gd name="connsiteX19" fmla="*/ 298765 w 816473"/>
                <a:gd name="connsiteY19" fmla="*/ 344032 h 525101"/>
                <a:gd name="connsiteX20" fmla="*/ 353085 w 816473"/>
                <a:gd name="connsiteY20" fmla="*/ 362139 h 525101"/>
                <a:gd name="connsiteX21" fmla="*/ 380246 w 816473"/>
                <a:gd name="connsiteY21" fmla="*/ 371192 h 525101"/>
                <a:gd name="connsiteX22" fmla="*/ 434567 w 816473"/>
                <a:gd name="connsiteY22" fmla="*/ 398352 h 525101"/>
                <a:gd name="connsiteX23" fmla="*/ 461727 w 816473"/>
                <a:gd name="connsiteY23" fmla="*/ 416459 h 525101"/>
                <a:gd name="connsiteX24" fmla="*/ 497941 w 816473"/>
                <a:gd name="connsiteY24" fmla="*/ 461727 h 525101"/>
                <a:gd name="connsiteX25" fmla="*/ 516048 w 816473"/>
                <a:gd name="connsiteY25" fmla="*/ 488887 h 525101"/>
                <a:gd name="connsiteX26" fmla="*/ 579422 w 816473"/>
                <a:gd name="connsiteY26" fmla="*/ 516048 h 525101"/>
                <a:gd name="connsiteX27" fmla="*/ 606582 w 816473"/>
                <a:gd name="connsiteY27" fmla="*/ 525101 h 525101"/>
                <a:gd name="connsiteX28" fmla="*/ 660903 w 816473"/>
                <a:gd name="connsiteY28" fmla="*/ 488887 h 525101"/>
                <a:gd name="connsiteX29" fmla="*/ 679010 w 816473"/>
                <a:gd name="connsiteY29" fmla="*/ 434566 h 525101"/>
                <a:gd name="connsiteX30" fmla="*/ 660903 w 816473"/>
                <a:gd name="connsiteY30" fmla="*/ 380246 h 525101"/>
                <a:gd name="connsiteX31" fmla="*/ 615636 w 816473"/>
                <a:gd name="connsiteY31" fmla="*/ 316871 h 525101"/>
                <a:gd name="connsiteX32" fmla="*/ 624689 w 816473"/>
                <a:gd name="connsiteY32" fmla="*/ 280657 h 525101"/>
                <a:gd name="connsiteX33" fmla="*/ 679010 w 816473"/>
                <a:gd name="connsiteY33" fmla="*/ 262550 h 525101"/>
                <a:gd name="connsiteX34" fmla="*/ 733331 w 816473"/>
                <a:gd name="connsiteY34" fmla="*/ 226337 h 525101"/>
                <a:gd name="connsiteX35" fmla="*/ 787652 w 816473"/>
                <a:gd name="connsiteY35" fmla="*/ 181069 h 525101"/>
                <a:gd name="connsiteX36" fmla="*/ 805759 w 816473"/>
                <a:gd name="connsiteY36" fmla="*/ 153909 h 525101"/>
                <a:gd name="connsiteX37" fmla="*/ 805759 w 816473"/>
                <a:gd name="connsiteY37" fmla="*/ 45267 h 525101"/>
                <a:gd name="connsiteX38" fmla="*/ 769545 w 816473"/>
                <a:gd name="connsiteY38" fmla="*/ 0 h 525101"/>
                <a:gd name="connsiteX0" fmla="*/ 769545 w 807089"/>
                <a:gd name="connsiteY0" fmla="*/ 0 h 525101"/>
                <a:gd name="connsiteX1" fmla="*/ 769545 w 807089"/>
                <a:gd name="connsiteY1" fmla="*/ 0 h 525101"/>
                <a:gd name="connsiteX2" fmla="*/ 688064 w 807089"/>
                <a:gd name="connsiteY2" fmla="*/ 9053 h 525101"/>
                <a:gd name="connsiteX3" fmla="*/ 660903 w 807089"/>
                <a:gd name="connsiteY3" fmla="*/ 36214 h 525101"/>
                <a:gd name="connsiteX4" fmla="*/ 633743 w 807089"/>
                <a:gd name="connsiteY4" fmla="*/ 54321 h 525101"/>
                <a:gd name="connsiteX5" fmla="*/ 570369 w 807089"/>
                <a:gd name="connsiteY5" fmla="*/ 63374 h 525101"/>
                <a:gd name="connsiteX6" fmla="*/ 534155 w 807089"/>
                <a:gd name="connsiteY6" fmla="*/ 72428 h 525101"/>
                <a:gd name="connsiteX7" fmla="*/ 244444 w 807089"/>
                <a:gd name="connsiteY7" fmla="*/ 99588 h 525101"/>
                <a:gd name="connsiteX8" fmla="*/ 235390 w 807089"/>
                <a:gd name="connsiteY8" fmla="*/ 72428 h 525101"/>
                <a:gd name="connsiteX9" fmla="*/ 181070 w 807089"/>
                <a:gd name="connsiteY9" fmla="*/ 27160 h 525101"/>
                <a:gd name="connsiteX10" fmla="*/ 9054 w 807089"/>
                <a:gd name="connsiteY10" fmla="*/ 45267 h 525101"/>
                <a:gd name="connsiteX11" fmla="*/ 0 w 807089"/>
                <a:gd name="connsiteY11" fmla="*/ 72428 h 525101"/>
                <a:gd name="connsiteX12" fmla="*/ 9054 w 807089"/>
                <a:gd name="connsiteY12" fmla="*/ 172016 h 525101"/>
                <a:gd name="connsiteX13" fmla="*/ 18107 w 807089"/>
                <a:gd name="connsiteY13" fmla="*/ 199176 h 525101"/>
                <a:gd name="connsiteX14" fmla="*/ 45268 w 807089"/>
                <a:gd name="connsiteY14" fmla="*/ 208230 h 525101"/>
                <a:gd name="connsiteX15" fmla="*/ 108642 w 807089"/>
                <a:gd name="connsiteY15" fmla="*/ 244444 h 525101"/>
                <a:gd name="connsiteX16" fmla="*/ 162963 w 807089"/>
                <a:gd name="connsiteY16" fmla="*/ 262550 h 525101"/>
                <a:gd name="connsiteX17" fmla="*/ 181070 w 807089"/>
                <a:gd name="connsiteY17" fmla="*/ 289711 h 525101"/>
                <a:gd name="connsiteX18" fmla="*/ 217283 w 807089"/>
                <a:gd name="connsiteY18" fmla="*/ 307818 h 525101"/>
                <a:gd name="connsiteX19" fmla="*/ 298765 w 807089"/>
                <a:gd name="connsiteY19" fmla="*/ 344032 h 525101"/>
                <a:gd name="connsiteX20" fmla="*/ 353085 w 807089"/>
                <a:gd name="connsiteY20" fmla="*/ 362139 h 525101"/>
                <a:gd name="connsiteX21" fmla="*/ 380246 w 807089"/>
                <a:gd name="connsiteY21" fmla="*/ 371192 h 525101"/>
                <a:gd name="connsiteX22" fmla="*/ 434567 w 807089"/>
                <a:gd name="connsiteY22" fmla="*/ 398352 h 525101"/>
                <a:gd name="connsiteX23" fmla="*/ 461727 w 807089"/>
                <a:gd name="connsiteY23" fmla="*/ 416459 h 525101"/>
                <a:gd name="connsiteX24" fmla="*/ 497941 w 807089"/>
                <a:gd name="connsiteY24" fmla="*/ 461727 h 525101"/>
                <a:gd name="connsiteX25" fmla="*/ 516048 w 807089"/>
                <a:gd name="connsiteY25" fmla="*/ 488887 h 525101"/>
                <a:gd name="connsiteX26" fmla="*/ 579422 w 807089"/>
                <a:gd name="connsiteY26" fmla="*/ 516048 h 525101"/>
                <a:gd name="connsiteX27" fmla="*/ 606582 w 807089"/>
                <a:gd name="connsiteY27" fmla="*/ 525101 h 525101"/>
                <a:gd name="connsiteX28" fmla="*/ 660903 w 807089"/>
                <a:gd name="connsiteY28" fmla="*/ 488887 h 525101"/>
                <a:gd name="connsiteX29" fmla="*/ 679010 w 807089"/>
                <a:gd name="connsiteY29" fmla="*/ 434566 h 525101"/>
                <a:gd name="connsiteX30" fmla="*/ 660903 w 807089"/>
                <a:gd name="connsiteY30" fmla="*/ 380246 h 525101"/>
                <a:gd name="connsiteX31" fmla="*/ 615636 w 807089"/>
                <a:gd name="connsiteY31" fmla="*/ 316871 h 525101"/>
                <a:gd name="connsiteX32" fmla="*/ 624689 w 807089"/>
                <a:gd name="connsiteY32" fmla="*/ 280657 h 525101"/>
                <a:gd name="connsiteX33" fmla="*/ 679010 w 807089"/>
                <a:gd name="connsiteY33" fmla="*/ 262550 h 525101"/>
                <a:gd name="connsiteX34" fmla="*/ 733331 w 807089"/>
                <a:gd name="connsiteY34" fmla="*/ 226337 h 525101"/>
                <a:gd name="connsiteX35" fmla="*/ 787652 w 807089"/>
                <a:gd name="connsiteY35" fmla="*/ 181069 h 525101"/>
                <a:gd name="connsiteX36" fmla="*/ 742385 w 807089"/>
                <a:gd name="connsiteY36" fmla="*/ 126749 h 525101"/>
                <a:gd name="connsiteX37" fmla="*/ 805759 w 807089"/>
                <a:gd name="connsiteY37" fmla="*/ 45267 h 525101"/>
                <a:gd name="connsiteX38" fmla="*/ 769545 w 807089"/>
                <a:gd name="connsiteY38" fmla="*/ 0 h 525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07089" h="525101">
                  <a:moveTo>
                    <a:pt x="769545" y="0"/>
                  </a:moveTo>
                  <a:lnTo>
                    <a:pt x="769545" y="0"/>
                  </a:lnTo>
                  <a:cubicBezTo>
                    <a:pt x="742385" y="3018"/>
                    <a:pt x="713989" y="411"/>
                    <a:pt x="688064" y="9053"/>
                  </a:cubicBezTo>
                  <a:cubicBezTo>
                    <a:pt x="675917" y="13102"/>
                    <a:pt x="670739" y="28017"/>
                    <a:pt x="660903" y="36214"/>
                  </a:cubicBezTo>
                  <a:cubicBezTo>
                    <a:pt x="652544" y="43180"/>
                    <a:pt x="644165" y="51194"/>
                    <a:pt x="633743" y="54321"/>
                  </a:cubicBezTo>
                  <a:cubicBezTo>
                    <a:pt x="613304" y="60453"/>
                    <a:pt x="591364" y="59557"/>
                    <a:pt x="570369" y="63374"/>
                  </a:cubicBezTo>
                  <a:cubicBezTo>
                    <a:pt x="558127" y="65600"/>
                    <a:pt x="546226" y="69410"/>
                    <a:pt x="534155" y="72428"/>
                  </a:cubicBezTo>
                  <a:cubicBezTo>
                    <a:pt x="414500" y="152198"/>
                    <a:pt x="501580" y="109478"/>
                    <a:pt x="244444" y="99588"/>
                  </a:cubicBezTo>
                  <a:cubicBezTo>
                    <a:pt x="241426" y="90535"/>
                    <a:pt x="240684" y="80368"/>
                    <a:pt x="235390" y="72428"/>
                  </a:cubicBezTo>
                  <a:cubicBezTo>
                    <a:pt x="221447" y="51514"/>
                    <a:pt x="201112" y="40522"/>
                    <a:pt x="181070" y="27160"/>
                  </a:cubicBezTo>
                  <a:cubicBezTo>
                    <a:pt x="123731" y="33196"/>
                    <a:pt x="64988" y="31283"/>
                    <a:pt x="9054" y="45267"/>
                  </a:cubicBezTo>
                  <a:cubicBezTo>
                    <a:pt x="-204" y="47582"/>
                    <a:pt x="0" y="62885"/>
                    <a:pt x="0" y="72428"/>
                  </a:cubicBezTo>
                  <a:cubicBezTo>
                    <a:pt x="0" y="105761"/>
                    <a:pt x="4340" y="139018"/>
                    <a:pt x="9054" y="172016"/>
                  </a:cubicBezTo>
                  <a:cubicBezTo>
                    <a:pt x="10404" y="181463"/>
                    <a:pt x="11359" y="192428"/>
                    <a:pt x="18107" y="199176"/>
                  </a:cubicBezTo>
                  <a:cubicBezTo>
                    <a:pt x="24855" y="205924"/>
                    <a:pt x="36214" y="205212"/>
                    <a:pt x="45268" y="208230"/>
                  </a:cubicBezTo>
                  <a:cubicBezTo>
                    <a:pt x="84800" y="247762"/>
                    <a:pt x="56534" y="228812"/>
                    <a:pt x="108642" y="244444"/>
                  </a:cubicBezTo>
                  <a:cubicBezTo>
                    <a:pt x="126923" y="249928"/>
                    <a:pt x="162963" y="262550"/>
                    <a:pt x="162963" y="262550"/>
                  </a:cubicBezTo>
                  <a:cubicBezTo>
                    <a:pt x="168999" y="271604"/>
                    <a:pt x="172711" y="282745"/>
                    <a:pt x="181070" y="289711"/>
                  </a:cubicBezTo>
                  <a:cubicBezTo>
                    <a:pt x="191438" y="298351"/>
                    <a:pt x="205565" y="301122"/>
                    <a:pt x="217283" y="307818"/>
                  </a:cubicBezTo>
                  <a:cubicBezTo>
                    <a:pt x="277537" y="342249"/>
                    <a:pt x="203929" y="312420"/>
                    <a:pt x="298765" y="344032"/>
                  </a:cubicBezTo>
                  <a:lnTo>
                    <a:pt x="353085" y="362139"/>
                  </a:lnTo>
                  <a:lnTo>
                    <a:pt x="380246" y="371192"/>
                  </a:lnTo>
                  <a:cubicBezTo>
                    <a:pt x="458082" y="423083"/>
                    <a:pt x="359601" y="360870"/>
                    <a:pt x="434567" y="398352"/>
                  </a:cubicBezTo>
                  <a:cubicBezTo>
                    <a:pt x="444299" y="403218"/>
                    <a:pt x="452674" y="410423"/>
                    <a:pt x="461727" y="416459"/>
                  </a:cubicBezTo>
                  <a:cubicBezTo>
                    <a:pt x="479351" y="469335"/>
                    <a:pt x="456990" y="420777"/>
                    <a:pt x="497941" y="461727"/>
                  </a:cubicBezTo>
                  <a:cubicBezTo>
                    <a:pt x="505635" y="469421"/>
                    <a:pt x="508354" y="481193"/>
                    <a:pt x="516048" y="488887"/>
                  </a:cubicBezTo>
                  <a:cubicBezTo>
                    <a:pt x="538100" y="510939"/>
                    <a:pt x="550333" y="507737"/>
                    <a:pt x="579422" y="516048"/>
                  </a:cubicBezTo>
                  <a:cubicBezTo>
                    <a:pt x="588598" y="518670"/>
                    <a:pt x="597529" y="522083"/>
                    <a:pt x="606582" y="525101"/>
                  </a:cubicBezTo>
                  <a:cubicBezTo>
                    <a:pt x="642628" y="516090"/>
                    <a:pt x="645272" y="524057"/>
                    <a:pt x="660903" y="488887"/>
                  </a:cubicBezTo>
                  <a:cubicBezTo>
                    <a:pt x="668655" y="471446"/>
                    <a:pt x="679010" y="434566"/>
                    <a:pt x="679010" y="434566"/>
                  </a:cubicBezTo>
                  <a:cubicBezTo>
                    <a:pt x="672974" y="416459"/>
                    <a:pt x="672355" y="395515"/>
                    <a:pt x="660903" y="380246"/>
                  </a:cubicBezTo>
                  <a:cubicBezTo>
                    <a:pt x="627214" y="335327"/>
                    <a:pt x="642113" y="356587"/>
                    <a:pt x="615636" y="316871"/>
                  </a:cubicBezTo>
                  <a:cubicBezTo>
                    <a:pt x="618654" y="304800"/>
                    <a:pt x="615242" y="288755"/>
                    <a:pt x="624689" y="280657"/>
                  </a:cubicBezTo>
                  <a:cubicBezTo>
                    <a:pt x="639180" y="268236"/>
                    <a:pt x="663129" y="273137"/>
                    <a:pt x="679010" y="262550"/>
                  </a:cubicBezTo>
                  <a:cubicBezTo>
                    <a:pt x="697117" y="250479"/>
                    <a:pt x="717943" y="241725"/>
                    <a:pt x="733331" y="226337"/>
                  </a:cubicBezTo>
                  <a:cubicBezTo>
                    <a:pt x="768185" y="191482"/>
                    <a:pt x="749838" y="206278"/>
                    <a:pt x="787652" y="181069"/>
                  </a:cubicBezTo>
                  <a:cubicBezTo>
                    <a:pt x="793688" y="172016"/>
                    <a:pt x="737519" y="136481"/>
                    <a:pt x="742385" y="126749"/>
                  </a:cubicBezTo>
                  <a:cubicBezTo>
                    <a:pt x="759880" y="91758"/>
                    <a:pt x="816436" y="84417"/>
                    <a:pt x="805759" y="45267"/>
                  </a:cubicBezTo>
                  <a:cubicBezTo>
                    <a:pt x="803513" y="37032"/>
                    <a:pt x="775581" y="7544"/>
                    <a:pt x="769545"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4"/>
            <p:cNvSpPr/>
            <p:nvPr/>
          </p:nvSpPr>
          <p:spPr>
            <a:xfrm>
              <a:off x="3150606" y="2417275"/>
              <a:ext cx="534154" cy="570369"/>
            </a:xfrm>
            <a:custGeom>
              <a:avLst/>
              <a:gdLst>
                <a:gd name="connsiteX0" fmla="*/ 81481 w 534154"/>
                <a:gd name="connsiteY0" fmla="*/ 27161 h 570369"/>
                <a:gd name="connsiteX1" fmla="*/ 81481 w 534154"/>
                <a:gd name="connsiteY1" fmla="*/ 27161 h 570369"/>
                <a:gd name="connsiteX2" fmla="*/ 9053 w 534154"/>
                <a:gd name="connsiteY2" fmla="*/ 54321 h 570369"/>
                <a:gd name="connsiteX3" fmla="*/ 9053 w 534154"/>
                <a:gd name="connsiteY3" fmla="*/ 135802 h 570369"/>
                <a:gd name="connsiteX4" fmla="*/ 63374 w 534154"/>
                <a:gd name="connsiteY4" fmla="*/ 181070 h 570369"/>
                <a:gd name="connsiteX5" fmla="*/ 90535 w 534154"/>
                <a:gd name="connsiteY5" fmla="*/ 208230 h 570369"/>
                <a:gd name="connsiteX6" fmla="*/ 144855 w 534154"/>
                <a:gd name="connsiteY6" fmla="*/ 235390 h 570369"/>
                <a:gd name="connsiteX7" fmla="*/ 135802 w 534154"/>
                <a:gd name="connsiteY7" fmla="*/ 479834 h 570369"/>
                <a:gd name="connsiteX8" fmla="*/ 162962 w 534154"/>
                <a:gd name="connsiteY8" fmla="*/ 497941 h 570369"/>
                <a:gd name="connsiteX9" fmla="*/ 190123 w 534154"/>
                <a:gd name="connsiteY9" fmla="*/ 470780 h 570369"/>
                <a:gd name="connsiteX10" fmla="*/ 199176 w 534154"/>
                <a:gd name="connsiteY10" fmla="*/ 443620 h 570369"/>
                <a:gd name="connsiteX11" fmla="*/ 226337 w 534154"/>
                <a:gd name="connsiteY11" fmla="*/ 434567 h 570369"/>
                <a:gd name="connsiteX12" fmla="*/ 307818 w 534154"/>
                <a:gd name="connsiteY12" fmla="*/ 470780 h 570369"/>
                <a:gd name="connsiteX13" fmla="*/ 316871 w 534154"/>
                <a:gd name="connsiteY13" fmla="*/ 506994 h 570369"/>
                <a:gd name="connsiteX14" fmla="*/ 371192 w 534154"/>
                <a:gd name="connsiteY14" fmla="*/ 525101 h 570369"/>
                <a:gd name="connsiteX15" fmla="*/ 416459 w 534154"/>
                <a:gd name="connsiteY15" fmla="*/ 543208 h 570369"/>
                <a:gd name="connsiteX16" fmla="*/ 443620 w 534154"/>
                <a:gd name="connsiteY16" fmla="*/ 552262 h 570369"/>
                <a:gd name="connsiteX17" fmla="*/ 470780 w 534154"/>
                <a:gd name="connsiteY17" fmla="*/ 570369 h 570369"/>
                <a:gd name="connsiteX18" fmla="*/ 497941 w 534154"/>
                <a:gd name="connsiteY18" fmla="*/ 561315 h 570369"/>
                <a:gd name="connsiteX19" fmla="*/ 488887 w 534154"/>
                <a:gd name="connsiteY19" fmla="*/ 534155 h 570369"/>
                <a:gd name="connsiteX20" fmla="*/ 425513 w 534154"/>
                <a:gd name="connsiteY20" fmla="*/ 470780 h 570369"/>
                <a:gd name="connsiteX21" fmla="*/ 380245 w 534154"/>
                <a:gd name="connsiteY21" fmla="*/ 389299 h 570369"/>
                <a:gd name="connsiteX22" fmla="*/ 389299 w 534154"/>
                <a:gd name="connsiteY22" fmla="*/ 298765 h 570369"/>
                <a:gd name="connsiteX23" fmla="*/ 407406 w 534154"/>
                <a:gd name="connsiteY23" fmla="*/ 244444 h 570369"/>
                <a:gd name="connsiteX24" fmla="*/ 434566 w 534154"/>
                <a:gd name="connsiteY24" fmla="*/ 226337 h 570369"/>
                <a:gd name="connsiteX25" fmla="*/ 488887 w 534154"/>
                <a:gd name="connsiteY25" fmla="*/ 235390 h 570369"/>
                <a:gd name="connsiteX26" fmla="*/ 534154 w 534154"/>
                <a:gd name="connsiteY26" fmla="*/ 235390 h 570369"/>
                <a:gd name="connsiteX27" fmla="*/ 488887 w 534154"/>
                <a:gd name="connsiteY27" fmla="*/ 190123 h 570369"/>
                <a:gd name="connsiteX28" fmla="*/ 470780 w 534154"/>
                <a:gd name="connsiteY28" fmla="*/ 162963 h 570369"/>
                <a:gd name="connsiteX29" fmla="*/ 443620 w 534154"/>
                <a:gd name="connsiteY29" fmla="*/ 144856 h 570369"/>
                <a:gd name="connsiteX30" fmla="*/ 389299 w 534154"/>
                <a:gd name="connsiteY30" fmla="*/ 108642 h 570369"/>
                <a:gd name="connsiteX31" fmla="*/ 307818 w 534154"/>
                <a:gd name="connsiteY31" fmla="*/ 45268 h 570369"/>
                <a:gd name="connsiteX32" fmla="*/ 280657 w 534154"/>
                <a:gd name="connsiteY32" fmla="*/ 27161 h 570369"/>
                <a:gd name="connsiteX33" fmla="*/ 190123 w 534154"/>
                <a:gd name="connsiteY33" fmla="*/ 0 h 570369"/>
                <a:gd name="connsiteX34" fmla="*/ 81481 w 534154"/>
                <a:gd name="connsiteY34" fmla="*/ 27161 h 570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4154" h="570369">
                  <a:moveTo>
                    <a:pt x="81481" y="27161"/>
                  </a:moveTo>
                  <a:lnTo>
                    <a:pt x="81481" y="27161"/>
                  </a:lnTo>
                  <a:cubicBezTo>
                    <a:pt x="57338" y="36214"/>
                    <a:pt x="30507" y="40019"/>
                    <a:pt x="9053" y="54321"/>
                  </a:cubicBezTo>
                  <a:cubicBezTo>
                    <a:pt x="-10591" y="67417"/>
                    <a:pt x="7639" y="132620"/>
                    <a:pt x="9053" y="135802"/>
                  </a:cubicBezTo>
                  <a:cubicBezTo>
                    <a:pt x="18388" y="156805"/>
                    <a:pt x="47248" y="167632"/>
                    <a:pt x="63374" y="181070"/>
                  </a:cubicBezTo>
                  <a:cubicBezTo>
                    <a:pt x="73210" y="189267"/>
                    <a:pt x="80699" y="200033"/>
                    <a:pt x="90535" y="208230"/>
                  </a:cubicBezTo>
                  <a:cubicBezTo>
                    <a:pt x="113937" y="227731"/>
                    <a:pt x="117633" y="226316"/>
                    <a:pt x="144855" y="235390"/>
                  </a:cubicBezTo>
                  <a:cubicBezTo>
                    <a:pt x="141801" y="264407"/>
                    <a:pt x="112169" y="420752"/>
                    <a:pt x="135802" y="479834"/>
                  </a:cubicBezTo>
                  <a:cubicBezTo>
                    <a:pt x="139843" y="489937"/>
                    <a:pt x="153909" y="491905"/>
                    <a:pt x="162962" y="497941"/>
                  </a:cubicBezTo>
                  <a:cubicBezTo>
                    <a:pt x="172016" y="488887"/>
                    <a:pt x="183021" y="481433"/>
                    <a:pt x="190123" y="470780"/>
                  </a:cubicBezTo>
                  <a:cubicBezTo>
                    <a:pt x="195417" y="462840"/>
                    <a:pt x="192428" y="450368"/>
                    <a:pt x="199176" y="443620"/>
                  </a:cubicBezTo>
                  <a:cubicBezTo>
                    <a:pt x="205924" y="436872"/>
                    <a:pt x="217283" y="437585"/>
                    <a:pt x="226337" y="434567"/>
                  </a:cubicBezTo>
                  <a:cubicBezTo>
                    <a:pt x="278140" y="441967"/>
                    <a:pt x="289266" y="427492"/>
                    <a:pt x="307818" y="470780"/>
                  </a:cubicBezTo>
                  <a:cubicBezTo>
                    <a:pt x="312719" y="482217"/>
                    <a:pt x="307424" y="498896"/>
                    <a:pt x="316871" y="506994"/>
                  </a:cubicBezTo>
                  <a:cubicBezTo>
                    <a:pt x="331362" y="519415"/>
                    <a:pt x="353471" y="518012"/>
                    <a:pt x="371192" y="525101"/>
                  </a:cubicBezTo>
                  <a:cubicBezTo>
                    <a:pt x="386281" y="531137"/>
                    <a:pt x="401242" y="537502"/>
                    <a:pt x="416459" y="543208"/>
                  </a:cubicBezTo>
                  <a:cubicBezTo>
                    <a:pt x="425395" y="546559"/>
                    <a:pt x="435084" y="547994"/>
                    <a:pt x="443620" y="552262"/>
                  </a:cubicBezTo>
                  <a:cubicBezTo>
                    <a:pt x="453352" y="557128"/>
                    <a:pt x="461727" y="564333"/>
                    <a:pt x="470780" y="570369"/>
                  </a:cubicBezTo>
                  <a:cubicBezTo>
                    <a:pt x="479834" y="567351"/>
                    <a:pt x="493673" y="569851"/>
                    <a:pt x="497941" y="561315"/>
                  </a:cubicBezTo>
                  <a:cubicBezTo>
                    <a:pt x="502209" y="552779"/>
                    <a:pt x="494849" y="541607"/>
                    <a:pt x="488887" y="534155"/>
                  </a:cubicBezTo>
                  <a:cubicBezTo>
                    <a:pt x="470224" y="510827"/>
                    <a:pt x="442085" y="495637"/>
                    <a:pt x="425513" y="470780"/>
                  </a:cubicBezTo>
                  <a:cubicBezTo>
                    <a:pt x="384005" y="408519"/>
                    <a:pt x="396181" y="437105"/>
                    <a:pt x="380245" y="389299"/>
                  </a:cubicBezTo>
                  <a:cubicBezTo>
                    <a:pt x="383263" y="359121"/>
                    <a:pt x="383710" y="328574"/>
                    <a:pt x="389299" y="298765"/>
                  </a:cubicBezTo>
                  <a:cubicBezTo>
                    <a:pt x="392817" y="280005"/>
                    <a:pt x="391525" y="255031"/>
                    <a:pt x="407406" y="244444"/>
                  </a:cubicBezTo>
                  <a:lnTo>
                    <a:pt x="434566" y="226337"/>
                  </a:lnTo>
                  <a:cubicBezTo>
                    <a:pt x="452673" y="229355"/>
                    <a:pt x="472112" y="227935"/>
                    <a:pt x="488887" y="235390"/>
                  </a:cubicBezTo>
                  <a:cubicBezTo>
                    <a:pt x="533700" y="255307"/>
                    <a:pt x="500482" y="285900"/>
                    <a:pt x="534154" y="235390"/>
                  </a:cubicBezTo>
                  <a:cubicBezTo>
                    <a:pt x="485869" y="162963"/>
                    <a:pt x="549243" y="250479"/>
                    <a:pt x="488887" y="190123"/>
                  </a:cubicBezTo>
                  <a:cubicBezTo>
                    <a:pt x="481193" y="182429"/>
                    <a:pt x="478474" y="170657"/>
                    <a:pt x="470780" y="162963"/>
                  </a:cubicBezTo>
                  <a:cubicBezTo>
                    <a:pt x="463086" y="155269"/>
                    <a:pt x="451979" y="151822"/>
                    <a:pt x="443620" y="144856"/>
                  </a:cubicBezTo>
                  <a:cubicBezTo>
                    <a:pt x="398409" y="107180"/>
                    <a:pt x="437029" y="124552"/>
                    <a:pt x="389299" y="108642"/>
                  </a:cubicBezTo>
                  <a:cubicBezTo>
                    <a:pt x="346751" y="66093"/>
                    <a:pt x="372793" y="88583"/>
                    <a:pt x="307818" y="45268"/>
                  </a:cubicBezTo>
                  <a:cubicBezTo>
                    <a:pt x="298764" y="39232"/>
                    <a:pt x="290980" y="30602"/>
                    <a:pt x="280657" y="27161"/>
                  </a:cubicBezTo>
                  <a:cubicBezTo>
                    <a:pt x="214533" y="5119"/>
                    <a:pt x="244853" y="13683"/>
                    <a:pt x="190123" y="0"/>
                  </a:cubicBezTo>
                  <a:cubicBezTo>
                    <a:pt x="104400" y="9525"/>
                    <a:pt x="99588" y="22634"/>
                    <a:pt x="81481" y="27161"/>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5"/>
            <p:cNvSpPr/>
            <p:nvPr/>
          </p:nvSpPr>
          <p:spPr>
            <a:xfrm>
              <a:off x="4395305" y="733331"/>
              <a:ext cx="3236766" cy="3816575"/>
            </a:xfrm>
            <a:custGeom>
              <a:avLst/>
              <a:gdLst>
                <a:gd name="connsiteX0" fmla="*/ 3200552 w 3236766"/>
                <a:gd name="connsiteY0" fmla="*/ 144855 h 3816575"/>
                <a:gd name="connsiteX1" fmla="*/ 3200552 w 3236766"/>
                <a:gd name="connsiteY1" fmla="*/ 144855 h 3816575"/>
                <a:gd name="connsiteX2" fmla="*/ 3119071 w 3236766"/>
                <a:gd name="connsiteY2" fmla="*/ 162962 h 3816575"/>
                <a:gd name="connsiteX3" fmla="*/ 3100964 w 3236766"/>
                <a:gd name="connsiteY3" fmla="*/ 190122 h 3816575"/>
                <a:gd name="connsiteX4" fmla="*/ 3037590 w 3236766"/>
                <a:gd name="connsiteY4" fmla="*/ 217283 h 3816575"/>
                <a:gd name="connsiteX5" fmla="*/ 2775040 w 3236766"/>
                <a:gd name="connsiteY5" fmla="*/ 208229 h 3816575"/>
                <a:gd name="connsiteX6" fmla="*/ 2747879 w 3236766"/>
                <a:gd name="connsiteY6" fmla="*/ 190122 h 3816575"/>
                <a:gd name="connsiteX7" fmla="*/ 2720719 w 3236766"/>
                <a:gd name="connsiteY7" fmla="*/ 181069 h 3816575"/>
                <a:gd name="connsiteX8" fmla="*/ 2476275 w 3236766"/>
                <a:gd name="connsiteY8" fmla="*/ 172016 h 3816575"/>
                <a:gd name="connsiteX9" fmla="*/ 2449115 w 3236766"/>
                <a:gd name="connsiteY9" fmla="*/ 144855 h 3816575"/>
                <a:gd name="connsiteX10" fmla="*/ 2431008 w 3236766"/>
                <a:gd name="connsiteY10" fmla="*/ 108641 h 3816575"/>
                <a:gd name="connsiteX11" fmla="*/ 2313313 w 3236766"/>
                <a:gd name="connsiteY11" fmla="*/ 99588 h 3816575"/>
                <a:gd name="connsiteX12" fmla="*/ 2249939 w 3236766"/>
                <a:gd name="connsiteY12" fmla="*/ 90534 h 3816575"/>
                <a:gd name="connsiteX13" fmla="*/ 2222778 w 3236766"/>
                <a:gd name="connsiteY13" fmla="*/ 63374 h 3816575"/>
                <a:gd name="connsiteX14" fmla="*/ 2186564 w 3236766"/>
                <a:gd name="connsiteY14" fmla="*/ 0 h 3816575"/>
                <a:gd name="connsiteX15" fmla="*/ 2132244 w 3236766"/>
                <a:gd name="connsiteY15" fmla="*/ 18107 h 3816575"/>
                <a:gd name="connsiteX16" fmla="*/ 2105083 w 3236766"/>
                <a:gd name="connsiteY16" fmla="*/ 45267 h 3816575"/>
                <a:gd name="connsiteX17" fmla="*/ 2059816 w 3236766"/>
                <a:gd name="connsiteY17" fmla="*/ 81481 h 3816575"/>
                <a:gd name="connsiteX18" fmla="*/ 1806319 w 3236766"/>
                <a:gd name="connsiteY18" fmla="*/ 90534 h 3816575"/>
                <a:gd name="connsiteX19" fmla="*/ 1779158 w 3236766"/>
                <a:gd name="connsiteY19" fmla="*/ 108641 h 3816575"/>
                <a:gd name="connsiteX20" fmla="*/ 1742945 w 3236766"/>
                <a:gd name="connsiteY20" fmla="*/ 162962 h 3816575"/>
                <a:gd name="connsiteX21" fmla="*/ 1715784 w 3236766"/>
                <a:gd name="connsiteY21" fmla="*/ 181069 h 3816575"/>
                <a:gd name="connsiteX22" fmla="*/ 1688624 w 3236766"/>
                <a:gd name="connsiteY22" fmla="*/ 208229 h 3816575"/>
                <a:gd name="connsiteX23" fmla="*/ 1598089 w 3236766"/>
                <a:gd name="connsiteY23" fmla="*/ 217283 h 3816575"/>
                <a:gd name="connsiteX24" fmla="*/ 1543768 w 3236766"/>
                <a:gd name="connsiteY24" fmla="*/ 235390 h 3816575"/>
                <a:gd name="connsiteX25" fmla="*/ 1489447 w 3236766"/>
                <a:gd name="connsiteY25" fmla="*/ 262550 h 3816575"/>
                <a:gd name="connsiteX26" fmla="*/ 1444180 w 3236766"/>
                <a:gd name="connsiteY26" fmla="*/ 307818 h 3816575"/>
                <a:gd name="connsiteX27" fmla="*/ 1417020 w 3236766"/>
                <a:gd name="connsiteY27" fmla="*/ 325924 h 3816575"/>
                <a:gd name="connsiteX28" fmla="*/ 1407966 w 3236766"/>
                <a:gd name="connsiteY28" fmla="*/ 353085 h 3816575"/>
                <a:gd name="connsiteX29" fmla="*/ 1380806 w 3236766"/>
                <a:gd name="connsiteY29" fmla="*/ 362138 h 3816575"/>
                <a:gd name="connsiteX30" fmla="*/ 1353645 w 3236766"/>
                <a:gd name="connsiteY30" fmla="*/ 380245 h 3816575"/>
                <a:gd name="connsiteX31" fmla="*/ 1335539 w 3236766"/>
                <a:gd name="connsiteY31" fmla="*/ 407406 h 3816575"/>
                <a:gd name="connsiteX32" fmla="*/ 1254057 w 3236766"/>
                <a:gd name="connsiteY32" fmla="*/ 425513 h 3816575"/>
                <a:gd name="connsiteX33" fmla="*/ 1190683 w 3236766"/>
                <a:gd name="connsiteY33" fmla="*/ 452673 h 3816575"/>
                <a:gd name="connsiteX34" fmla="*/ 1163523 w 3236766"/>
                <a:gd name="connsiteY34" fmla="*/ 461726 h 3816575"/>
                <a:gd name="connsiteX35" fmla="*/ 910026 w 3236766"/>
                <a:gd name="connsiteY35" fmla="*/ 479833 h 3816575"/>
                <a:gd name="connsiteX36" fmla="*/ 855705 w 3236766"/>
                <a:gd name="connsiteY36" fmla="*/ 497940 h 3816575"/>
                <a:gd name="connsiteX37" fmla="*/ 828545 w 3236766"/>
                <a:gd name="connsiteY37" fmla="*/ 506994 h 3816575"/>
                <a:gd name="connsiteX38" fmla="*/ 774224 w 3236766"/>
                <a:gd name="connsiteY38" fmla="*/ 543208 h 3816575"/>
                <a:gd name="connsiteX39" fmla="*/ 765170 w 3236766"/>
                <a:gd name="connsiteY39" fmla="*/ 570368 h 3816575"/>
                <a:gd name="connsiteX40" fmla="*/ 792331 w 3236766"/>
                <a:gd name="connsiteY40" fmla="*/ 597528 h 3816575"/>
                <a:gd name="connsiteX41" fmla="*/ 864758 w 3236766"/>
                <a:gd name="connsiteY41" fmla="*/ 615635 h 3816575"/>
                <a:gd name="connsiteX42" fmla="*/ 855705 w 3236766"/>
                <a:gd name="connsiteY42" fmla="*/ 642796 h 3816575"/>
                <a:gd name="connsiteX43" fmla="*/ 801384 w 3236766"/>
                <a:gd name="connsiteY43" fmla="*/ 660903 h 3816575"/>
                <a:gd name="connsiteX44" fmla="*/ 783277 w 3236766"/>
                <a:gd name="connsiteY44" fmla="*/ 688063 h 3816575"/>
                <a:gd name="connsiteX45" fmla="*/ 738010 w 3236766"/>
                <a:gd name="connsiteY45" fmla="*/ 733330 h 3816575"/>
                <a:gd name="connsiteX46" fmla="*/ 747063 w 3236766"/>
                <a:gd name="connsiteY46" fmla="*/ 787651 h 3816575"/>
                <a:gd name="connsiteX47" fmla="*/ 719903 w 3236766"/>
                <a:gd name="connsiteY47" fmla="*/ 805758 h 3816575"/>
                <a:gd name="connsiteX48" fmla="*/ 176695 w 3236766"/>
                <a:gd name="connsiteY48" fmla="*/ 814812 h 3816575"/>
                <a:gd name="connsiteX49" fmla="*/ 149535 w 3236766"/>
                <a:gd name="connsiteY49" fmla="*/ 832919 h 3816575"/>
                <a:gd name="connsiteX50" fmla="*/ 95214 w 3236766"/>
                <a:gd name="connsiteY50" fmla="*/ 860079 h 3816575"/>
                <a:gd name="connsiteX51" fmla="*/ 77107 w 3236766"/>
                <a:gd name="connsiteY51" fmla="*/ 887239 h 3816575"/>
                <a:gd name="connsiteX52" fmla="*/ 49946 w 3236766"/>
                <a:gd name="connsiteY52" fmla="*/ 905346 h 3816575"/>
                <a:gd name="connsiteX53" fmla="*/ 31840 w 3236766"/>
                <a:gd name="connsiteY53" fmla="*/ 959667 h 3816575"/>
                <a:gd name="connsiteX54" fmla="*/ 13733 w 3236766"/>
                <a:gd name="connsiteY54" fmla="*/ 1023041 h 3816575"/>
                <a:gd name="connsiteX55" fmla="*/ 4679 w 3236766"/>
                <a:gd name="connsiteY55" fmla="*/ 1077362 h 3816575"/>
                <a:gd name="connsiteX56" fmla="*/ 13733 w 3236766"/>
                <a:gd name="connsiteY56" fmla="*/ 1176950 h 3816575"/>
                <a:gd name="connsiteX57" fmla="*/ 122374 w 3236766"/>
                <a:gd name="connsiteY57" fmla="*/ 1167897 h 3816575"/>
                <a:gd name="connsiteX58" fmla="*/ 158588 w 3236766"/>
                <a:gd name="connsiteY58" fmla="*/ 1176950 h 3816575"/>
                <a:gd name="connsiteX59" fmla="*/ 158588 w 3236766"/>
                <a:gd name="connsiteY59" fmla="*/ 1267485 h 3816575"/>
                <a:gd name="connsiteX60" fmla="*/ 185748 w 3236766"/>
                <a:gd name="connsiteY60" fmla="*/ 1285592 h 3816575"/>
                <a:gd name="connsiteX61" fmla="*/ 231016 w 3236766"/>
                <a:gd name="connsiteY61" fmla="*/ 1475715 h 3816575"/>
                <a:gd name="connsiteX62" fmla="*/ 249123 w 3236766"/>
                <a:gd name="connsiteY62" fmla="*/ 1530035 h 3816575"/>
                <a:gd name="connsiteX63" fmla="*/ 240069 w 3236766"/>
                <a:gd name="connsiteY63" fmla="*/ 1557196 h 3816575"/>
                <a:gd name="connsiteX64" fmla="*/ 185748 w 3236766"/>
                <a:gd name="connsiteY64" fmla="*/ 1530035 h 3816575"/>
                <a:gd name="connsiteX65" fmla="*/ 176695 w 3236766"/>
                <a:gd name="connsiteY65" fmla="*/ 1502875 h 3816575"/>
                <a:gd name="connsiteX66" fmla="*/ 158588 w 3236766"/>
                <a:gd name="connsiteY66" fmla="*/ 1530035 h 3816575"/>
                <a:gd name="connsiteX67" fmla="*/ 167642 w 3236766"/>
                <a:gd name="connsiteY67" fmla="*/ 1602463 h 3816575"/>
                <a:gd name="connsiteX68" fmla="*/ 276283 w 3236766"/>
                <a:gd name="connsiteY68" fmla="*/ 1629623 h 3816575"/>
                <a:gd name="connsiteX69" fmla="*/ 303444 w 3236766"/>
                <a:gd name="connsiteY69" fmla="*/ 1647730 h 3816575"/>
                <a:gd name="connsiteX70" fmla="*/ 330604 w 3236766"/>
                <a:gd name="connsiteY70" fmla="*/ 1702051 h 3816575"/>
                <a:gd name="connsiteX71" fmla="*/ 330604 w 3236766"/>
                <a:gd name="connsiteY71" fmla="*/ 1865014 h 3816575"/>
                <a:gd name="connsiteX72" fmla="*/ 348711 w 3236766"/>
                <a:gd name="connsiteY72" fmla="*/ 1901227 h 3816575"/>
                <a:gd name="connsiteX73" fmla="*/ 375871 w 3236766"/>
                <a:gd name="connsiteY73" fmla="*/ 1910281 h 3816575"/>
                <a:gd name="connsiteX74" fmla="*/ 403032 w 3236766"/>
                <a:gd name="connsiteY74" fmla="*/ 1928388 h 3816575"/>
                <a:gd name="connsiteX75" fmla="*/ 403032 w 3236766"/>
                <a:gd name="connsiteY75" fmla="*/ 1982709 h 3816575"/>
                <a:gd name="connsiteX76" fmla="*/ 375871 w 3236766"/>
                <a:gd name="connsiteY76" fmla="*/ 1991762 h 3816575"/>
                <a:gd name="connsiteX77" fmla="*/ 403032 w 3236766"/>
                <a:gd name="connsiteY77" fmla="*/ 2009869 h 3816575"/>
                <a:gd name="connsiteX78" fmla="*/ 484513 w 3236766"/>
                <a:gd name="connsiteY78" fmla="*/ 1982709 h 3816575"/>
                <a:gd name="connsiteX79" fmla="*/ 547887 w 3236766"/>
                <a:gd name="connsiteY79" fmla="*/ 1973655 h 3816575"/>
                <a:gd name="connsiteX80" fmla="*/ 584101 w 3236766"/>
                <a:gd name="connsiteY80" fmla="*/ 1964602 h 3816575"/>
                <a:gd name="connsiteX81" fmla="*/ 701796 w 3236766"/>
                <a:gd name="connsiteY81" fmla="*/ 1973655 h 3816575"/>
                <a:gd name="connsiteX82" fmla="*/ 710849 w 3236766"/>
                <a:gd name="connsiteY82" fmla="*/ 2027976 h 3816575"/>
                <a:gd name="connsiteX83" fmla="*/ 665582 w 3236766"/>
                <a:gd name="connsiteY83" fmla="*/ 2037029 h 3816575"/>
                <a:gd name="connsiteX84" fmla="*/ 602208 w 3236766"/>
                <a:gd name="connsiteY84" fmla="*/ 2055136 h 3816575"/>
                <a:gd name="connsiteX85" fmla="*/ 538834 w 3236766"/>
                <a:gd name="connsiteY85" fmla="*/ 2064190 h 3816575"/>
                <a:gd name="connsiteX86" fmla="*/ 520727 w 3236766"/>
                <a:gd name="connsiteY86" fmla="*/ 2091350 h 3816575"/>
                <a:gd name="connsiteX87" fmla="*/ 547887 w 3236766"/>
                <a:gd name="connsiteY87" fmla="*/ 2109457 h 3816575"/>
                <a:gd name="connsiteX88" fmla="*/ 674636 w 3236766"/>
                <a:gd name="connsiteY88" fmla="*/ 2100404 h 3816575"/>
                <a:gd name="connsiteX89" fmla="*/ 837598 w 3236766"/>
                <a:gd name="connsiteY89" fmla="*/ 2109457 h 3816575"/>
                <a:gd name="connsiteX90" fmla="*/ 855705 w 3236766"/>
                <a:gd name="connsiteY90" fmla="*/ 2136618 h 3816575"/>
                <a:gd name="connsiteX91" fmla="*/ 882865 w 3236766"/>
                <a:gd name="connsiteY91" fmla="*/ 2163778 h 3816575"/>
                <a:gd name="connsiteX92" fmla="*/ 900972 w 3236766"/>
                <a:gd name="connsiteY92" fmla="*/ 2190938 h 3816575"/>
                <a:gd name="connsiteX93" fmla="*/ 928133 w 3236766"/>
                <a:gd name="connsiteY93" fmla="*/ 2199992 h 3816575"/>
                <a:gd name="connsiteX94" fmla="*/ 946240 w 3236766"/>
                <a:gd name="connsiteY94" fmla="*/ 2227152 h 3816575"/>
                <a:gd name="connsiteX95" fmla="*/ 982453 w 3236766"/>
                <a:gd name="connsiteY95" fmla="*/ 2236206 h 3816575"/>
                <a:gd name="connsiteX96" fmla="*/ 1127309 w 3236766"/>
                <a:gd name="connsiteY96" fmla="*/ 2227152 h 3816575"/>
                <a:gd name="connsiteX97" fmla="*/ 1163523 w 3236766"/>
                <a:gd name="connsiteY97" fmla="*/ 2181885 h 3816575"/>
                <a:gd name="connsiteX98" fmla="*/ 1245004 w 3236766"/>
                <a:gd name="connsiteY98" fmla="*/ 2118511 h 3816575"/>
                <a:gd name="connsiteX99" fmla="*/ 1272164 w 3236766"/>
                <a:gd name="connsiteY99" fmla="*/ 2100404 h 3816575"/>
                <a:gd name="connsiteX100" fmla="*/ 1308378 w 3236766"/>
                <a:gd name="connsiteY100" fmla="*/ 2064190 h 3816575"/>
                <a:gd name="connsiteX101" fmla="*/ 1326485 w 3236766"/>
                <a:gd name="connsiteY101" fmla="*/ 2037029 h 3816575"/>
                <a:gd name="connsiteX102" fmla="*/ 1380806 w 3236766"/>
                <a:gd name="connsiteY102" fmla="*/ 2009869 h 3816575"/>
                <a:gd name="connsiteX103" fmla="*/ 1579982 w 3236766"/>
                <a:gd name="connsiteY103" fmla="*/ 2018922 h 3816575"/>
                <a:gd name="connsiteX104" fmla="*/ 1607143 w 3236766"/>
                <a:gd name="connsiteY104" fmla="*/ 2037029 h 3816575"/>
                <a:gd name="connsiteX105" fmla="*/ 1643356 w 3236766"/>
                <a:gd name="connsiteY105" fmla="*/ 2055136 h 3816575"/>
                <a:gd name="connsiteX106" fmla="*/ 1688624 w 3236766"/>
                <a:gd name="connsiteY106" fmla="*/ 2100404 h 3816575"/>
                <a:gd name="connsiteX107" fmla="*/ 1715784 w 3236766"/>
                <a:gd name="connsiteY107" fmla="*/ 2136618 h 3816575"/>
                <a:gd name="connsiteX108" fmla="*/ 1770105 w 3236766"/>
                <a:gd name="connsiteY108" fmla="*/ 2154724 h 3816575"/>
                <a:gd name="connsiteX109" fmla="*/ 1797265 w 3236766"/>
                <a:gd name="connsiteY109" fmla="*/ 2172831 h 3816575"/>
                <a:gd name="connsiteX110" fmla="*/ 1933067 w 3236766"/>
                <a:gd name="connsiteY110" fmla="*/ 2190938 h 3816575"/>
                <a:gd name="connsiteX111" fmla="*/ 1996442 w 3236766"/>
                <a:gd name="connsiteY111" fmla="*/ 2181885 h 3816575"/>
                <a:gd name="connsiteX112" fmla="*/ 2077923 w 3236766"/>
                <a:gd name="connsiteY112" fmla="*/ 2118511 h 3816575"/>
                <a:gd name="connsiteX113" fmla="*/ 2105083 w 3236766"/>
                <a:gd name="connsiteY113" fmla="*/ 2109457 h 3816575"/>
                <a:gd name="connsiteX114" fmla="*/ 2159404 w 3236766"/>
                <a:gd name="connsiteY114" fmla="*/ 2082297 h 3816575"/>
                <a:gd name="connsiteX115" fmla="*/ 2222778 w 3236766"/>
                <a:gd name="connsiteY115" fmla="*/ 2009869 h 3816575"/>
                <a:gd name="connsiteX116" fmla="*/ 2240885 w 3236766"/>
                <a:gd name="connsiteY116" fmla="*/ 1982709 h 3816575"/>
                <a:gd name="connsiteX117" fmla="*/ 2249939 w 3236766"/>
                <a:gd name="connsiteY117" fmla="*/ 1955548 h 3816575"/>
                <a:gd name="connsiteX118" fmla="*/ 2304259 w 3236766"/>
                <a:gd name="connsiteY118" fmla="*/ 1919334 h 3816575"/>
                <a:gd name="connsiteX119" fmla="*/ 2340473 w 3236766"/>
                <a:gd name="connsiteY119" fmla="*/ 1883120 h 3816575"/>
                <a:gd name="connsiteX120" fmla="*/ 2367634 w 3236766"/>
                <a:gd name="connsiteY120" fmla="*/ 1855960 h 3816575"/>
                <a:gd name="connsiteX121" fmla="*/ 2467222 w 3236766"/>
                <a:gd name="connsiteY121" fmla="*/ 1801639 h 3816575"/>
                <a:gd name="connsiteX122" fmla="*/ 2693558 w 3236766"/>
                <a:gd name="connsiteY122" fmla="*/ 1801639 h 3816575"/>
                <a:gd name="connsiteX123" fmla="*/ 2720719 w 3236766"/>
                <a:gd name="connsiteY123" fmla="*/ 1783532 h 3816575"/>
                <a:gd name="connsiteX124" fmla="*/ 2747879 w 3236766"/>
                <a:gd name="connsiteY124" fmla="*/ 1774479 h 3816575"/>
                <a:gd name="connsiteX125" fmla="*/ 2784093 w 3236766"/>
                <a:gd name="connsiteY125" fmla="*/ 1729212 h 3816575"/>
                <a:gd name="connsiteX126" fmla="*/ 2811253 w 3236766"/>
                <a:gd name="connsiteY126" fmla="*/ 1738265 h 3816575"/>
                <a:gd name="connsiteX127" fmla="*/ 2793146 w 3236766"/>
                <a:gd name="connsiteY127" fmla="*/ 1810693 h 3816575"/>
                <a:gd name="connsiteX128" fmla="*/ 2756933 w 3236766"/>
                <a:gd name="connsiteY128" fmla="*/ 1874067 h 3816575"/>
                <a:gd name="connsiteX129" fmla="*/ 2747879 w 3236766"/>
                <a:gd name="connsiteY129" fmla="*/ 1901227 h 3816575"/>
                <a:gd name="connsiteX130" fmla="*/ 2765986 w 3236766"/>
                <a:gd name="connsiteY130" fmla="*/ 2091350 h 3816575"/>
                <a:gd name="connsiteX131" fmla="*/ 2784093 w 3236766"/>
                <a:gd name="connsiteY131" fmla="*/ 2118511 h 3816575"/>
                <a:gd name="connsiteX132" fmla="*/ 2802200 w 3236766"/>
                <a:gd name="connsiteY132" fmla="*/ 2172831 h 3816575"/>
                <a:gd name="connsiteX133" fmla="*/ 2793146 w 3236766"/>
                <a:gd name="connsiteY133" fmla="*/ 2670772 h 3816575"/>
                <a:gd name="connsiteX134" fmla="*/ 2747879 w 3236766"/>
                <a:gd name="connsiteY134" fmla="*/ 2752253 h 3816575"/>
                <a:gd name="connsiteX135" fmla="*/ 2729772 w 3236766"/>
                <a:gd name="connsiteY135" fmla="*/ 2788467 h 3816575"/>
                <a:gd name="connsiteX136" fmla="*/ 2702612 w 3236766"/>
                <a:gd name="connsiteY136" fmla="*/ 2879002 h 3816575"/>
                <a:gd name="connsiteX137" fmla="*/ 2684505 w 3236766"/>
                <a:gd name="connsiteY137" fmla="*/ 3032911 h 3816575"/>
                <a:gd name="connsiteX138" fmla="*/ 2675451 w 3236766"/>
                <a:gd name="connsiteY138" fmla="*/ 3060071 h 3816575"/>
                <a:gd name="connsiteX139" fmla="*/ 2657345 w 3236766"/>
                <a:gd name="connsiteY139" fmla="*/ 3150606 h 3816575"/>
                <a:gd name="connsiteX140" fmla="*/ 2639238 w 3236766"/>
                <a:gd name="connsiteY140" fmla="*/ 3177766 h 3816575"/>
                <a:gd name="connsiteX141" fmla="*/ 2612077 w 3236766"/>
                <a:gd name="connsiteY141" fmla="*/ 3232087 h 3816575"/>
                <a:gd name="connsiteX142" fmla="*/ 2603024 w 3236766"/>
                <a:gd name="connsiteY142" fmla="*/ 3422210 h 3816575"/>
                <a:gd name="connsiteX143" fmla="*/ 2584917 w 3236766"/>
                <a:gd name="connsiteY143" fmla="*/ 3494637 h 3816575"/>
                <a:gd name="connsiteX144" fmla="*/ 2530596 w 3236766"/>
                <a:gd name="connsiteY144" fmla="*/ 3576119 h 3816575"/>
                <a:gd name="connsiteX145" fmla="*/ 2512489 w 3236766"/>
                <a:gd name="connsiteY145" fmla="*/ 3603279 h 3816575"/>
                <a:gd name="connsiteX146" fmla="*/ 2485329 w 3236766"/>
                <a:gd name="connsiteY146" fmla="*/ 3657600 h 3816575"/>
                <a:gd name="connsiteX147" fmla="*/ 2458168 w 3236766"/>
                <a:gd name="connsiteY147" fmla="*/ 3711920 h 3816575"/>
                <a:gd name="connsiteX148" fmla="*/ 2449115 w 3236766"/>
                <a:gd name="connsiteY148" fmla="*/ 3739081 h 3816575"/>
                <a:gd name="connsiteX149" fmla="*/ 2412901 w 3236766"/>
                <a:gd name="connsiteY149" fmla="*/ 3793402 h 3816575"/>
                <a:gd name="connsiteX150" fmla="*/ 3019483 w 3236766"/>
                <a:gd name="connsiteY150" fmla="*/ 3793402 h 3816575"/>
                <a:gd name="connsiteX151" fmla="*/ 3046644 w 3236766"/>
                <a:gd name="connsiteY151" fmla="*/ 3775295 h 3816575"/>
                <a:gd name="connsiteX152" fmla="*/ 3200552 w 3236766"/>
                <a:gd name="connsiteY152" fmla="*/ 3766241 h 3816575"/>
                <a:gd name="connsiteX153" fmla="*/ 3227713 w 3236766"/>
                <a:gd name="connsiteY153" fmla="*/ 3684760 h 3816575"/>
                <a:gd name="connsiteX154" fmla="*/ 3236766 w 3236766"/>
                <a:gd name="connsiteY154" fmla="*/ 3657600 h 3816575"/>
                <a:gd name="connsiteX155" fmla="*/ 3227713 w 3236766"/>
                <a:gd name="connsiteY155" fmla="*/ 3195873 h 3816575"/>
                <a:gd name="connsiteX156" fmla="*/ 3218659 w 3236766"/>
                <a:gd name="connsiteY156" fmla="*/ 3168713 h 3816575"/>
                <a:gd name="connsiteX157" fmla="*/ 3236766 w 3236766"/>
                <a:gd name="connsiteY157" fmla="*/ 2381061 h 3816575"/>
                <a:gd name="connsiteX158" fmla="*/ 3227713 w 3236766"/>
                <a:gd name="connsiteY158" fmla="*/ 2037029 h 3816575"/>
                <a:gd name="connsiteX159" fmla="*/ 3218659 w 3236766"/>
                <a:gd name="connsiteY159" fmla="*/ 1991762 h 3816575"/>
                <a:gd name="connsiteX160" fmla="*/ 3191499 w 3236766"/>
                <a:gd name="connsiteY160" fmla="*/ 1874067 h 3816575"/>
                <a:gd name="connsiteX161" fmla="*/ 3173392 w 3236766"/>
                <a:gd name="connsiteY161" fmla="*/ 1846907 h 3816575"/>
                <a:gd name="connsiteX162" fmla="*/ 3182445 w 3236766"/>
                <a:gd name="connsiteY162" fmla="*/ 543208 h 3816575"/>
                <a:gd name="connsiteX163" fmla="*/ 3200552 w 3236766"/>
                <a:gd name="connsiteY163" fmla="*/ 144855 h 381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3236766" h="3816575">
                  <a:moveTo>
                    <a:pt x="3200552" y="144855"/>
                  </a:moveTo>
                  <a:lnTo>
                    <a:pt x="3200552" y="144855"/>
                  </a:lnTo>
                  <a:cubicBezTo>
                    <a:pt x="3173392" y="150891"/>
                    <a:pt x="3144400" y="151449"/>
                    <a:pt x="3119071" y="162962"/>
                  </a:cubicBezTo>
                  <a:cubicBezTo>
                    <a:pt x="3109165" y="167464"/>
                    <a:pt x="3108658" y="182428"/>
                    <a:pt x="3100964" y="190122"/>
                  </a:cubicBezTo>
                  <a:cubicBezTo>
                    <a:pt x="3080123" y="210963"/>
                    <a:pt x="3065294" y="210357"/>
                    <a:pt x="3037590" y="217283"/>
                  </a:cubicBezTo>
                  <a:cubicBezTo>
                    <a:pt x="2950073" y="214265"/>
                    <a:pt x="2862226" y="216403"/>
                    <a:pt x="2775040" y="208229"/>
                  </a:cubicBezTo>
                  <a:cubicBezTo>
                    <a:pt x="2764206" y="207213"/>
                    <a:pt x="2757611" y="194988"/>
                    <a:pt x="2747879" y="190122"/>
                  </a:cubicBezTo>
                  <a:cubicBezTo>
                    <a:pt x="2739343" y="185854"/>
                    <a:pt x="2730241" y="181704"/>
                    <a:pt x="2720719" y="181069"/>
                  </a:cubicBezTo>
                  <a:cubicBezTo>
                    <a:pt x="2639362" y="175646"/>
                    <a:pt x="2557756" y="175034"/>
                    <a:pt x="2476275" y="172016"/>
                  </a:cubicBezTo>
                  <a:cubicBezTo>
                    <a:pt x="2467222" y="162962"/>
                    <a:pt x="2456557" y="155274"/>
                    <a:pt x="2449115" y="144855"/>
                  </a:cubicBezTo>
                  <a:cubicBezTo>
                    <a:pt x="2441271" y="133873"/>
                    <a:pt x="2443812" y="112909"/>
                    <a:pt x="2431008" y="108641"/>
                  </a:cubicBezTo>
                  <a:cubicBezTo>
                    <a:pt x="2393680" y="96198"/>
                    <a:pt x="2352465" y="103503"/>
                    <a:pt x="2313313" y="99588"/>
                  </a:cubicBezTo>
                  <a:cubicBezTo>
                    <a:pt x="2292080" y="97465"/>
                    <a:pt x="2271064" y="93552"/>
                    <a:pt x="2249939" y="90534"/>
                  </a:cubicBezTo>
                  <a:cubicBezTo>
                    <a:pt x="2240885" y="81481"/>
                    <a:pt x="2228504" y="74826"/>
                    <a:pt x="2222778" y="63374"/>
                  </a:cubicBezTo>
                  <a:cubicBezTo>
                    <a:pt x="2186418" y="-9344"/>
                    <a:pt x="2244329" y="38509"/>
                    <a:pt x="2186564" y="0"/>
                  </a:cubicBezTo>
                  <a:cubicBezTo>
                    <a:pt x="2168457" y="6036"/>
                    <a:pt x="2145740" y="4611"/>
                    <a:pt x="2132244" y="18107"/>
                  </a:cubicBezTo>
                  <a:cubicBezTo>
                    <a:pt x="2123190" y="27160"/>
                    <a:pt x="2113280" y="35431"/>
                    <a:pt x="2105083" y="45267"/>
                  </a:cubicBezTo>
                  <a:cubicBezTo>
                    <a:pt x="2085618" y="68624"/>
                    <a:pt x="2093846" y="79285"/>
                    <a:pt x="2059816" y="81481"/>
                  </a:cubicBezTo>
                  <a:cubicBezTo>
                    <a:pt x="1975439" y="86925"/>
                    <a:pt x="1890818" y="87516"/>
                    <a:pt x="1806319" y="90534"/>
                  </a:cubicBezTo>
                  <a:cubicBezTo>
                    <a:pt x="1797265" y="96570"/>
                    <a:pt x="1786323" y="100452"/>
                    <a:pt x="1779158" y="108641"/>
                  </a:cubicBezTo>
                  <a:cubicBezTo>
                    <a:pt x="1764828" y="125018"/>
                    <a:pt x="1761052" y="150891"/>
                    <a:pt x="1742945" y="162962"/>
                  </a:cubicBezTo>
                  <a:cubicBezTo>
                    <a:pt x="1733891" y="168998"/>
                    <a:pt x="1724143" y="174103"/>
                    <a:pt x="1715784" y="181069"/>
                  </a:cubicBezTo>
                  <a:cubicBezTo>
                    <a:pt x="1705948" y="189265"/>
                    <a:pt x="1700861" y="204464"/>
                    <a:pt x="1688624" y="208229"/>
                  </a:cubicBezTo>
                  <a:cubicBezTo>
                    <a:pt x="1659636" y="217148"/>
                    <a:pt x="1628267" y="214265"/>
                    <a:pt x="1598089" y="217283"/>
                  </a:cubicBezTo>
                  <a:cubicBezTo>
                    <a:pt x="1579982" y="223319"/>
                    <a:pt x="1559649" y="224803"/>
                    <a:pt x="1543768" y="235390"/>
                  </a:cubicBezTo>
                  <a:cubicBezTo>
                    <a:pt x="1508668" y="258791"/>
                    <a:pt x="1526931" y="250056"/>
                    <a:pt x="1489447" y="262550"/>
                  </a:cubicBezTo>
                  <a:cubicBezTo>
                    <a:pt x="1417017" y="310837"/>
                    <a:pt x="1504540" y="247458"/>
                    <a:pt x="1444180" y="307818"/>
                  </a:cubicBezTo>
                  <a:cubicBezTo>
                    <a:pt x="1436486" y="315512"/>
                    <a:pt x="1426073" y="319889"/>
                    <a:pt x="1417020" y="325924"/>
                  </a:cubicBezTo>
                  <a:cubicBezTo>
                    <a:pt x="1414002" y="334978"/>
                    <a:pt x="1414714" y="346337"/>
                    <a:pt x="1407966" y="353085"/>
                  </a:cubicBezTo>
                  <a:cubicBezTo>
                    <a:pt x="1401218" y="359833"/>
                    <a:pt x="1389342" y="357870"/>
                    <a:pt x="1380806" y="362138"/>
                  </a:cubicBezTo>
                  <a:cubicBezTo>
                    <a:pt x="1371074" y="367004"/>
                    <a:pt x="1362699" y="374209"/>
                    <a:pt x="1353645" y="380245"/>
                  </a:cubicBezTo>
                  <a:cubicBezTo>
                    <a:pt x="1347610" y="389299"/>
                    <a:pt x="1344036" y="400609"/>
                    <a:pt x="1335539" y="407406"/>
                  </a:cubicBezTo>
                  <a:cubicBezTo>
                    <a:pt x="1323811" y="416789"/>
                    <a:pt x="1254608" y="425421"/>
                    <a:pt x="1254057" y="425513"/>
                  </a:cubicBezTo>
                  <a:cubicBezTo>
                    <a:pt x="1212711" y="453076"/>
                    <a:pt x="1241836" y="438058"/>
                    <a:pt x="1190683" y="452673"/>
                  </a:cubicBezTo>
                  <a:cubicBezTo>
                    <a:pt x="1181507" y="455295"/>
                    <a:pt x="1172781" y="459411"/>
                    <a:pt x="1163523" y="461726"/>
                  </a:cubicBezTo>
                  <a:cubicBezTo>
                    <a:pt x="1077577" y="483212"/>
                    <a:pt x="1009705" y="475499"/>
                    <a:pt x="910026" y="479833"/>
                  </a:cubicBezTo>
                  <a:lnTo>
                    <a:pt x="855705" y="497940"/>
                  </a:lnTo>
                  <a:cubicBezTo>
                    <a:pt x="846652" y="500958"/>
                    <a:pt x="836485" y="501700"/>
                    <a:pt x="828545" y="506994"/>
                  </a:cubicBezTo>
                  <a:lnTo>
                    <a:pt x="774224" y="543208"/>
                  </a:lnTo>
                  <a:cubicBezTo>
                    <a:pt x="771206" y="552261"/>
                    <a:pt x="762152" y="561315"/>
                    <a:pt x="765170" y="570368"/>
                  </a:cubicBezTo>
                  <a:cubicBezTo>
                    <a:pt x="769219" y="582515"/>
                    <a:pt x="781678" y="590426"/>
                    <a:pt x="792331" y="597528"/>
                  </a:cubicBezTo>
                  <a:cubicBezTo>
                    <a:pt x="804265" y="605484"/>
                    <a:pt x="858224" y="614328"/>
                    <a:pt x="864758" y="615635"/>
                  </a:cubicBezTo>
                  <a:cubicBezTo>
                    <a:pt x="861740" y="624689"/>
                    <a:pt x="863471" y="637249"/>
                    <a:pt x="855705" y="642796"/>
                  </a:cubicBezTo>
                  <a:cubicBezTo>
                    <a:pt x="840174" y="653890"/>
                    <a:pt x="801384" y="660903"/>
                    <a:pt x="801384" y="660903"/>
                  </a:cubicBezTo>
                  <a:cubicBezTo>
                    <a:pt x="795348" y="669956"/>
                    <a:pt x="790971" y="680369"/>
                    <a:pt x="783277" y="688063"/>
                  </a:cubicBezTo>
                  <a:cubicBezTo>
                    <a:pt x="722921" y="748419"/>
                    <a:pt x="786295" y="660903"/>
                    <a:pt x="738010" y="733330"/>
                  </a:cubicBezTo>
                  <a:cubicBezTo>
                    <a:pt x="741028" y="751437"/>
                    <a:pt x="751515" y="769842"/>
                    <a:pt x="747063" y="787651"/>
                  </a:cubicBezTo>
                  <a:cubicBezTo>
                    <a:pt x="744424" y="798207"/>
                    <a:pt x="730771" y="805240"/>
                    <a:pt x="719903" y="805758"/>
                  </a:cubicBezTo>
                  <a:cubicBezTo>
                    <a:pt x="539014" y="814372"/>
                    <a:pt x="357764" y="811794"/>
                    <a:pt x="176695" y="814812"/>
                  </a:cubicBezTo>
                  <a:cubicBezTo>
                    <a:pt x="167642" y="820848"/>
                    <a:pt x="159267" y="828053"/>
                    <a:pt x="149535" y="832919"/>
                  </a:cubicBezTo>
                  <a:cubicBezTo>
                    <a:pt x="74569" y="870401"/>
                    <a:pt x="173050" y="808188"/>
                    <a:pt x="95214" y="860079"/>
                  </a:cubicBezTo>
                  <a:cubicBezTo>
                    <a:pt x="89178" y="869132"/>
                    <a:pt x="84801" y="879545"/>
                    <a:pt x="77107" y="887239"/>
                  </a:cubicBezTo>
                  <a:cubicBezTo>
                    <a:pt x="69413" y="894933"/>
                    <a:pt x="55713" y="896119"/>
                    <a:pt x="49946" y="905346"/>
                  </a:cubicBezTo>
                  <a:cubicBezTo>
                    <a:pt x="39830" y="921531"/>
                    <a:pt x="37876" y="941560"/>
                    <a:pt x="31840" y="959667"/>
                  </a:cubicBezTo>
                  <a:cubicBezTo>
                    <a:pt x="23208" y="985565"/>
                    <a:pt x="19420" y="994606"/>
                    <a:pt x="13733" y="1023041"/>
                  </a:cubicBezTo>
                  <a:cubicBezTo>
                    <a:pt x="10133" y="1041041"/>
                    <a:pt x="7697" y="1059255"/>
                    <a:pt x="4679" y="1077362"/>
                  </a:cubicBezTo>
                  <a:cubicBezTo>
                    <a:pt x="7697" y="1110558"/>
                    <a:pt x="-12687" y="1156627"/>
                    <a:pt x="13733" y="1176950"/>
                  </a:cubicBezTo>
                  <a:cubicBezTo>
                    <a:pt x="42536" y="1199106"/>
                    <a:pt x="86035" y="1167897"/>
                    <a:pt x="122374" y="1167897"/>
                  </a:cubicBezTo>
                  <a:cubicBezTo>
                    <a:pt x="134817" y="1167897"/>
                    <a:pt x="146517" y="1173932"/>
                    <a:pt x="158588" y="1176950"/>
                  </a:cubicBezTo>
                  <a:cubicBezTo>
                    <a:pt x="150098" y="1210910"/>
                    <a:pt x="140090" y="1230489"/>
                    <a:pt x="158588" y="1267485"/>
                  </a:cubicBezTo>
                  <a:cubicBezTo>
                    <a:pt x="163454" y="1277217"/>
                    <a:pt x="176695" y="1279556"/>
                    <a:pt x="185748" y="1285592"/>
                  </a:cubicBezTo>
                  <a:cubicBezTo>
                    <a:pt x="254454" y="1388651"/>
                    <a:pt x="205240" y="1295288"/>
                    <a:pt x="231016" y="1475715"/>
                  </a:cubicBezTo>
                  <a:cubicBezTo>
                    <a:pt x="233715" y="1494609"/>
                    <a:pt x="249123" y="1530035"/>
                    <a:pt x="249123" y="1530035"/>
                  </a:cubicBezTo>
                  <a:cubicBezTo>
                    <a:pt x="246105" y="1539089"/>
                    <a:pt x="248605" y="1552928"/>
                    <a:pt x="240069" y="1557196"/>
                  </a:cubicBezTo>
                  <a:cubicBezTo>
                    <a:pt x="229361" y="1562550"/>
                    <a:pt x="190321" y="1533084"/>
                    <a:pt x="185748" y="1530035"/>
                  </a:cubicBezTo>
                  <a:cubicBezTo>
                    <a:pt x="182730" y="1520982"/>
                    <a:pt x="186238" y="1502875"/>
                    <a:pt x="176695" y="1502875"/>
                  </a:cubicBezTo>
                  <a:cubicBezTo>
                    <a:pt x="165814" y="1502875"/>
                    <a:pt x="159573" y="1519199"/>
                    <a:pt x="158588" y="1530035"/>
                  </a:cubicBezTo>
                  <a:cubicBezTo>
                    <a:pt x="156385" y="1554266"/>
                    <a:pt x="153689" y="1582531"/>
                    <a:pt x="167642" y="1602463"/>
                  </a:cubicBezTo>
                  <a:cubicBezTo>
                    <a:pt x="177117" y="1615999"/>
                    <a:pt x="263016" y="1627412"/>
                    <a:pt x="276283" y="1629623"/>
                  </a:cubicBezTo>
                  <a:cubicBezTo>
                    <a:pt x="285337" y="1635659"/>
                    <a:pt x="295750" y="1640036"/>
                    <a:pt x="303444" y="1647730"/>
                  </a:cubicBezTo>
                  <a:cubicBezTo>
                    <a:pt x="320992" y="1665278"/>
                    <a:pt x="323241" y="1679964"/>
                    <a:pt x="330604" y="1702051"/>
                  </a:cubicBezTo>
                  <a:cubicBezTo>
                    <a:pt x="320352" y="1773810"/>
                    <a:pt x="314125" y="1782621"/>
                    <a:pt x="330604" y="1865014"/>
                  </a:cubicBezTo>
                  <a:cubicBezTo>
                    <a:pt x="333251" y="1878248"/>
                    <a:pt x="339168" y="1891684"/>
                    <a:pt x="348711" y="1901227"/>
                  </a:cubicBezTo>
                  <a:cubicBezTo>
                    <a:pt x="355459" y="1907975"/>
                    <a:pt x="367335" y="1906013"/>
                    <a:pt x="375871" y="1910281"/>
                  </a:cubicBezTo>
                  <a:cubicBezTo>
                    <a:pt x="385603" y="1915147"/>
                    <a:pt x="393978" y="1922352"/>
                    <a:pt x="403032" y="1928388"/>
                  </a:cubicBezTo>
                  <a:cubicBezTo>
                    <a:pt x="409067" y="1946494"/>
                    <a:pt x="421138" y="1964603"/>
                    <a:pt x="403032" y="1982709"/>
                  </a:cubicBezTo>
                  <a:cubicBezTo>
                    <a:pt x="396284" y="1989457"/>
                    <a:pt x="384925" y="1988744"/>
                    <a:pt x="375871" y="1991762"/>
                  </a:cubicBezTo>
                  <a:cubicBezTo>
                    <a:pt x="384925" y="1997798"/>
                    <a:pt x="392235" y="2008519"/>
                    <a:pt x="403032" y="2009869"/>
                  </a:cubicBezTo>
                  <a:cubicBezTo>
                    <a:pt x="446290" y="2015277"/>
                    <a:pt x="447905" y="1992693"/>
                    <a:pt x="484513" y="1982709"/>
                  </a:cubicBezTo>
                  <a:cubicBezTo>
                    <a:pt x="505100" y="1977094"/>
                    <a:pt x="526892" y="1977472"/>
                    <a:pt x="547887" y="1973655"/>
                  </a:cubicBezTo>
                  <a:cubicBezTo>
                    <a:pt x="560129" y="1971429"/>
                    <a:pt x="572030" y="1967620"/>
                    <a:pt x="584101" y="1964602"/>
                  </a:cubicBezTo>
                  <a:cubicBezTo>
                    <a:pt x="623333" y="1967620"/>
                    <a:pt x="663777" y="1963517"/>
                    <a:pt x="701796" y="1973655"/>
                  </a:cubicBezTo>
                  <a:cubicBezTo>
                    <a:pt x="720505" y="1978644"/>
                    <a:pt x="727459" y="2016903"/>
                    <a:pt x="710849" y="2027976"/>
                  </a:cubicBezTo>
                  <a:cubicBezTo>
                    <a:pt x="698045" y="2036511"/>
                    <a:pt x="680510" y="2033297"/>
                    <a:pt x="665582" y="2037029"/>
                  </a:cubicBezTo>
                  <a:cubicBezTo>
                    <a:pt x="613851" y="2049962"/>
                    <a:pt x="664326" y="2043842"/>
                    <a:pt x="602208" y="2055136"/>
                  </a:cubicBezTo>
                  <a:cubicBezTo>
                    <a:pt x="581213" y="2058953"/>
                    <a:pt x="559959" y="2061172"/>
                    <a:pt x="538834" y="2064190"/>
                  </a:cubicBezTo>
                  <a:cubicBezTo>
                    <a:pt x="532798" y="2073243"/>
                    <a:pt x="518593" y="2080680"/>
                    <a:pt x="520727" y="2091350"/>
                  </a:cubicBezTo>
                  <a:cubicBezTo>
                    <a:pt x="522861" y="2102020"/>
                    <a:pt x="537025" y="2108818"/>
                    <a:pt x="547887" y="2109457"/>
                  </a:cubicBezTo>
                  <a:cubicBezTo>
                    <a:pt x="590171" y="2111944"/>
                    <a:pt x="632386" y="2103422"/>
                    <a:pt x="674636" y="2100404"/>
                  </a:cubicBezTo>
                  <a:cubicBezTo>
                    <a:pt x="728957" y="2103422"/>
                    <a:pt x="784250" y="2098787"/>
                    <a:pt x="837598" y="2109457"/>
                  </a:cubicBezTo>
                  <a:cubicBezTo>
                    <a:pt x="848268" y="2111591"/>
                    <a:pt x="848739" y="2128259"/>
                    <a:pt x="855705" y="2136618"/>
                  </a:cubicBezTo>
                  <a:cubicBezTo>
                    <a:pt x="863901" y="2146454"/>
                    <a:pt x="874668" y="2153942"/>
                    <a:pt x="882865" y="2163778"/>
                  </a:cubicBezTo>
                  <a:cubicBezTo>
                    <a:pt x="889831" y="2172137"/>
                    <a:pt x="892475" y="2184141"/>
                    <a:pt x="900972" y="2190938"/>
                  </a:cubicBezTo>
                  <a:cubicBezTo>
                    <a:pt x="908424" y="2196900"/>
                    <a:pt x="919079" y="2196974"/>
                    <a:pt x="928133" y="2199992"/>
                  </a:cubicBezTo>
                  <a:cubicBezTo>
                    <a:pt x="934169" y="2209045"/>
                    <a:pt x="937187" y="2221116"/>
                    <a:pt x="946240" y="2227152"/>
                  </a:cubicBezTo>
                  <a:cubicBezTo>
                    <a:pt x="956593" y="2234054"/>
                    <a:pt x="970010" y="2236206"/>
                    <a:pt x="982453" y="2236206"/>
                  </a:cubicBezTo>
                  <a:cubicBezTo>
                    <a:pt x="1030833" y="2236206"/>
                    <a:pt x="1079024" y="2230170"/>
                    <a:pt x="1127309" y="2227152"/>
                  </a:cubicBezTo>
                  <a:cubicBezTo>
                    <a:pt x="1201858" y="2177451"/>
                    <a:pt x="1116429" y="2242434"/>
                    <a:pt x="1163523" y="2181885"/>
                  </a:cubicBezTo>
                  <a:cubicBezTo>
                    <a:pt x="1206272" y="2126922"/>
                    <a:pt x="1200378" y="2133386"/>
                    <a:pt x="1245004" y="2118511"/>
                  </a:cubicBezTo>
                  <a:cubicBezTo>
                    <a:pt x="1254057" y="2112475"/>
                    <a:pt x="1265367" y="2108901"/>
                    <a:pt x="1272164" y="2100404"/>
                  </a:cubicBezTo>
                  <a:cubicBezTo>
                    <a:pt x="1307280" y="2056509"/>
                    <a:pt x="1249121" y="2083942"/>
                    <a:pt x="1308378" y="2064190"/>
                  </a:cubicBezTo>
                  <a:cubicBezTo>
                    <a:pt x="1314414" y="2055136"/>
                    <a:pt x="1318791" y="2044723"/>
                    <a:pt x="1326485" y="2037029"/>
                  </a:cubicBezTo>
                  <a:cubicBezTo>
                    <a:pt x="1344036" y="2019478"/>
                    <a:pt x="1358715" y="2017232"/>
                    <a:pt x="1380806" y="2009869"/>
                  </a:cubicBezTo>
                  <a:cubicBezTo>
                    <a:pt x="1447198" y="2012887"/>
                    <a:pt x="1513995" y="2011004"/>
                    <a:pt x="1579982" y="2018922"/>
                  </a:cubicBezTo>
                  <a:cubicBezTo>
                    <a:pt x="1590786" y="2020218"/>
                    <a:pt x="1597696" y="2031630"/>
                    <a:pt x="1607143" y="2037029"/>
                  </a:cubicBezTo>
                  <a:cubicBezTo>
                    <a:pt x="1618861" y="2043725"/>
                    <a:pt x="1631285" y="2049100"/>
                    <a:pt x="1643356" y="2055136"/>
                  </a:cubicBezTo>
                  <a:cubicBezTo>
                    <a:pt x="1691641" y="2127565"/>
                    <a:pt x="1628267" y="2040047"/>
                    <a:pt x="1688624" y="2100404"/>
                  </a:cubicBezTo>
                  <a:cubicBezTo>
                    <a:pt x="1699294" y="2111074"/>
                    <a:pt x="1703229" y="2128248"/>
                    <a:pt x="1715784" y="2136618"/>
                  </a:cubicBezTo>
                  <a:cubicBezTo>
                    <a:pt x="1731665" y="2147205"/>
                    <a:pt x="1770105" y="2154724"/>
                    <a:pt x="1770105" y="2154724"/>
                  </a:cubicBezTo>
                  <a:cubicBezTo>
                    <a:pt x="1779158" y="2160760"/>
                    <a:pt x="1787077" y="2169010"/>
                    <a:pt x="1797265" y="2172831"/>
                  </a:cubicBezTo>
                  <a:cubicBezTo>
                    <a:pt x="1824543" y="2183060"/>
                    <a:pt x="1921291" y="2189760"/>
                    <a:pt x="1933067" y="2190938"/>
                  </a:cubicBezTo>
                  <a:cubicBezTo>
                    <a:pt x="1954192" y="2187920"/>
                    <a:pt x="1976525" y="2189545"/>
                    <a:pt x="1996442" y="2181885"/>
                  </a:cubicBezTo>
                  <a:cubicBezTo>
                    <a:pt x="2081896" y="2149018"/>
                    <a:pt x="2023324" y="2154911"/>
                    <a:pt x="2077923" y="2118511"/>
                  </a:cubicBezTo>
                  <a:cubicBezTo>
                    <a:pt x="2085863" y="2113217"/>
                    <a:pt x="2096547" y="2113725"/>
                    <a:pt x="2105083" y="2109457"/>
                  </a:cubicBezTo>
                  <a:cubicBezTo>
                    <a:pt x="2175277" y="2074360"/>
                    <a:pt x="2091144" y="2105049"/>
                    <a:pt x="2159404" y="2082297"/>
                  </a:cubicBezTo>
                  <a:cubicBezTo>
                    <a:pt x="2204671" y="2052118"/>
                    <a:pt x="2180528" y="2073244"/>
                    <a:pt x="2222778" y="2009869"/>
                  </a:cubicBezTo>
                  <a:cubicBezTo>
                    <a:pt x="2228814" y="2000816"/>
                    <a:pt x="2237444" y="1993031"/>
                    <a:pt x="2240885" y="1982709"/>
                  </a:cubicBezTo>
                  <a:cubicBezTo>
                    <a:pt x="2243903" y="1973655"/>
                    <a:pt x="2243191" y="1962296"/>
                    <a:pt x="2249939" y="1955548"/>
                  </a:cubicBezTo>
                  <a:cubicBezTo>
                    <a:pt x="2265327" y="1940160"/>
                    <a:pt x="2304259" y="1919334"/>
                    <a:pt x="2304259" y="1919334"/>
                  </a:cubicBezTo>
                  <a:cubicBezTo>
                    <a:pt x="2321504" y="1867601"/>
                    <a:pt x="2299086" y="1910711"/>
                    <a:pt x="2340473" y="1883120"/>
                  </a:cubicBezTo>
                  <a:cubicBezTo>
                    <a:pt x="2351126" y="1876018"/>
                    <a:pt x="2357527" y="1863821"/>
                    <a:pt x="2367634" y="1855960"/>
                  </a:cubicBezTo>
                  <a:cubicBezTo>
                    <a:pt x="2415525" y="1818711"/>
                    <a:pt x="2416648" y="1821868"/>
                    <a:pt x="2467222" y="1801639"/>
                  </a:cubicBezTo>
                  <a:cubicBezTo>
                    <a:pt x="2549429" y="1807511"/>
                    <a:pt x="2613004" y="1818901"/>
                    <a:pt x="2693558" y="1801639"/>
                  </a:cubicBezTo>
                  <a:cubicBezTo>
                    <a:pt x="2704198" y="1799359"/>
                    <a:pt x="2710987" y="1788398"/>
                    <a:pt x="2720719" y="1783532"/>
                  </a:cubicBezTo>
                  <a:cubicBezTo>
                    <a:pt x="2729255" y="1779264"/>
                    <a:pt x="2738826" y="1777497"/>
                    <a:pt x="2747879" y="1774479"/>
                  </a:cubicBezTo>
                  <a:cubicBezTo>
                    <a:pt x="2754941" y="1753295"/>
                    <a:pt x="2755187" y="1734030"/>
                    <a:pt x="2784093" y="1729212"/>
                  </a:cubicBezTo>
                  <a:cubicBezTo>
                    <a:pt x="2793506" y="1727643"/>
                    <a:pt x="2802200" y="1735247"/>
                    <a:pt x="2811253" y="1738265"/>
                  </a:cubicBezTo>
                  <a:cubicBezTo>
                    <a:pt x="2805938" y="1764842"/>
                    <a:pt x="2803587" y="1786329"/>
                    <a:pt x="2793146" y="1810693"/>
                  </a:cubicBezTo>
                  <a:cubicBezTo>
                    <a:pt x="2745540" y="1921777"/>
                    <a:pt x="2802387" y="1783162"/>
                    <a:pt x="2756933" y="1874067"/>
                  </a:cubicBezTo>
                  <a:cubicBezTo>
                    <a:pt x="2752665" y="1882603"/>
                    <a:pt x="2750897" y="1892174"/>
                    <a:pt x="2747879" y="1901227"/>
                  </a:cubicBezTo>
                  <a:cubicBezTo>
                    <a:pt x="2753915" y="1964601"/>
                    <a:pt x="2755520" y="2028555"/>
                    <a:pt x="2765986" y="2091350"/>
                  </a:cubicBezTo>
                  <a:cubicBezTo>
                    <a:pt x="2767775" y="2102083"/>
                    <a:pt x="2779674" y="2108568"/>
                    <a:pt x="2784093" y="2118511"/>
                  </a:cubicBezTo>
                  <a:cubicBezTo>
                    <a:pt x="2791845" y="2135952"/>
                    <a:pt x="2802200" y="2172831"/>
                    <a:pt x="2802200" y="2172831"/>
                  </a:cubicBezTo>
                  <a:cubicBezTo>
                    <a:pt x="2799182" y="2338811"/>
                    <a:pt x="2798867" y="2504863"/>
                    <a:pt x="2793146" y="2670772"/>
                  </a:cubicBezTo>
                  <a:cubicBezTo>
                    <a:pt x="2792219" y="2697664"/>
                    <a:pt x="2755164" y="2737683"/>
                    <a:pt x="2747879" y="2752253"/>
                  </a:cubicBezTo>
                  <a:cubicBezTo>
                    <a:pt x="2741843" y="2764324"/>
                    <a:pt x="2734784" y="2775936"/>
                    <a:pt x="2729772" y="2788467"/>
                  </a:cubicBezTo>
                  <a:cubicBezTo>
                    <a:pt x="2715076" y="2825206"/>
                    <a:pt x="2711505" y="2843429"/>
                    <a:pt x="2702612" y="2879002"/>
                  </a:cubicBezTo>
                  <a:cubicBezTo>
                    <a:pt x="2699022" y="2914900"/>
                    <a:pt x="2692508" y="2992895"/>
                    <a:pt x="2684505" y="3032911"/>
                  </a:cubicBezTo>
                  <a:cubicBezTo>
                    <a:pt x="2682633" y="3042269"/>
                    <a:pt x="2678469" y="3051018"/>
                    <a:pt x="2675451" y="3060071"/>
                  </a:cubicBezTo>
                  <a:cubicBezTo>
                    <a:pt x="2673409" y="3072323"/>
                    <a:pt x="2664711" y="3133418"/>
                    <a:pt x="2657345" y="3150606"/>
                  </a:cubicBezTo>
                  <a:cubicBezTo>
                    <a:pt x="2653059" y="3160607"/>
                    <a:pt x="2644104" y="3168034"/>
                    <a:pt x="2639238" y="3177766"/>
                  </a:cubicBezTo>
                  <a:cubicBezTo>
                    <a:pt x="2601751" y="3252737"/>
                    <a:pt x="2663973" y="3154242"/>
                    <a:pt x="2612077" y="3232087"/>
                  </a:cubicBezTo>
                  <a:cubicBezTo>
                    <a:pt x="2609059" y="3295461"/>
                    <a:pt x="2609552" y="3359101"/>
                    <a:pt x="2603024" y="3422210"/>
                  </a:cubicBezTo>
                  <a:cubicBezTo>
                    <a:pt x="2600463" y="3446963"/>
                    <a:pt x="2598721" y="3473931"/>
                    <a:pt x="2584917" y="3494637"/>
                  </a:cubicBezTo>
                  <a:lnTo>
                    <a:pt x="2530596" y="3576119"/>
                  </a:lnTo>
                  <a:lnTo>
                    <a:pt x="2512489" y="3603279"/>
                  </a:lnTo>
                  <a:cubicBezTo>
                    <a:pt x="2489737" y="3671539"/>
                    <a:pt x="2520426" y="3587406"/>
                    <a:pt x="2485329" y="3657600"/>
                  </a:cubicBezTo>
                  <a:cubicBezTo>
                    <a:pt x="2447848" y="3732561"/>
                    <a:pt x="2510057" y="3634088"/>
                    <a:pt x="2458168" y="3711920"/>
                  </a:cubicBezTo>
                  <a:cubicBezTo>
                    <a:pt x="2455150" y="3720974"/>
                    <a:pt x="2453750" y="3730739"/>
                    <a:pt x="2449115" y="3739081"/>
                  </a:cubicBezTo>
                  <a:cubicBezTo>
                    <a:pt x="2438547" y="3758104"/>
                    <a:pt x="2412901" y="3793402"/>
                    <a:pt x="2412901" y="3793402"/>
                  </a:cubicBezTo>
                  <a:cubicBezTo>
                    <a:pt x="2640708" y="3831368"/>
                    <a:pt x="2530323" y="3816331"/>
                    <a:pt x="3019483" y="3793402"/>
                  </a:cubicBezTo>
                  <a:cubicBezTo>
                    <a:pt x="3030352" y="3792893"/>
                    <a:pt x="3035883" y="3776909"/>
                    <a:pt x="3046644" y="3775295"/>
                  </a:cubicBezTo>
                  <a:cubicBezTo>
                    <a:pt x="3097467" y="3767671"/>
                    <a:pt x="3149249" y="3769259"/>
                    <a:pt x="3200552" y="3766241"/>
                  </a:cubicBezTo>
                  <a:lnTo>
                    <a:pt x="3227713" y="3684760"/>
                  </a:lnTo>
                  <a:lnTo>
                    <a:pt x="3236766" y="3657600"/>
                  </a:lnTo>
                  <a:cubicBezTo>
                    <a:pt x="3233748" y="3503691"/>
                    <a:pt x="3233411" y="3349706"/>
                    <a:pt x="3227713" y="3195873"/>
                  </a:cubicBezTo>
                  <a:cubicBezTo>
                    <a:pt x="3227360" y="3186336"/>
                    <a:pt x="3218659" y="3178256"/>
                    <a:pt x="3218659" y="3168713"/>
                  </a:cubicBezTo>
                  <a:cubicBezTo>
                    <a:pt x="3218659" y="2488346"/>
                    <a:pt x="3194393" y="2677687"/>
                    <a:pt x="3236766" y="2381061"/>
                  </a:cubicBezTo>
                  <a:cubicBezTo>
                    <a:pt x="3233748" y="2266384"/>
                    <a:pt x="3233043" y="2151622"/>
                    <a:pt x="3227713" y="2037029"/>
                  </a:cubicBezTo>
                  <a:cubicBezTo>
                    <a:pt x="3226998" y="2021658"/>
                    <a:pt x="3221189" y="2006940"/>
                    <a:pt x="3218659" y="1991762"/>
                  </a:cubicBezTo>
                  <a:cubicBezTo>
                    <a:pt x="3213557" y="1961152"/>
                    <a:pt x="3210406" y="1902426"/>
                    <a:pt x="3191499" y="1874067"/>
                  </a:cubicBezTo>
                  <a:lnTo>
                    <a:pt x="3173392" y="1846907"/>
                  </a:lnTo>
                  <a:cubicBezTo>
                    <a:pt x="3111964" y="1416887"/>
                    <a:pt x="3076840" y="965639"/>
                    <a:pt x="3182445" y="543208"/>
                  </a:cubicBezTo>
                  <a:cubicBezTo>
                    <a:pt x="3193115" y="244473"/>
                    <a:pt x="3197534" y="211247"/>
                    <a:pt x="3200552" y="144855"/>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6"/>
            <p:cNvSpPr/>
            <p:nvPr/>
          </p:nvSpPr>
          <p:spPr>
            <a:xfrm>
              <a:off x="6228614" y="2960483"/>
              <a:ext cx="480004" cy="408548"/>
            </a:xfrm>
            <a:custGeom>
              <a:avLst/>
              <a:gdLst>
                <a:gd name="connsiteX0" fmla="*/ 480004 w 480004"/>
                <a:gd name="connsiteY0" fmla="*/ 0 h 408548"/>
                <a:gd name="connsiteX1" fmla="*/ 480004 w 480004"/>
                <a:gd name="connsiteY1" fmla="*/ 0 h 408548"/>
                <a:gd name="connsiteX2" fmla="*/ 353255 w 480004"/>
                <a:gd name="connsiteY2" fmla="*/ 108642 h 408548"/>
                <a:gd name="connsiteX3" fmla="*/ 317041 w 480004"/>
                <a:gd name="connsiteY3" fmla="*/ 117695 h 408548"/>
                <a:gd name="connsiteX4" fmla="*/ 217453 w 480004"/>
                <a:gd name="connsiteY4" fmla="*/ 135802 h 408548"/>
                <a:gd name="connsiteX5" fmla="*/ 163133 w 480004"/>
                <a:gd name="connsiteY5" fmla="*/ 153909 h 408548"/>
                <a:gd name="connsiteX6" fmla="*/ 135972 w 480004"/>
                <a:gd name="connsiteY6" fmla="*/ 172016 h 408548"/>
                <a:gd name="connsiteX7" fmla="*/ 126919 w 480004"/>
                <a:gd name="connsiteY7" fmla="*/ 244444 h 408548"/>
                <a:gd name="connsiteX8" fmla="*/ 36384 w 480004"/>
                <a:gd name="connsiteY8" fmla="*/ 253497 h 408548"/>
                <a:gd name="connsiteX9" fmla="*/ 9224 w 480004"/>
                <a:gd name="connsiteY9" fmla="*/ 262551 h 408548"/>
                <a:gd name="connsiteX10" fmla="*/ 9224 w 480004"/>
                <a:gd name="connsiteY10" fmla="*/ 344032 h 408548"/>
                <a:gd name="connsiteX11" fmla="*/ 108812 w 480004"/>
                <a:gd name="connsiteY11" fmla="*/ 371192 h 408548"/>
                <a:gd name="connsiteX12" fmla="*/ 135972 w 480004"/>
                <a:gd name="connsiteY12" fmla="*/ 380246 h 408548"/>
                <a:gd name="connsiteX13" fmla="*/ 163133 w 480004"/>
                <a:gd name="connsiteY13" fmla="*/ 407406 h 408548"/>
                <a:gd name="connsiteX14" fmla="*/ 253667 w 480004"/>
                <a:gd name="connsiteY14" fmla="*/ 398353 h 408548"/>
                <a:gd name="connsiteX15" fmla="*/ 280828 w 480004"/>
                <a:gd name="connsiteY15" fmla="*/ 371192 h 408548"/>
                <a:gd name="connsiteX16" fmla="*/ 317041 w 480004"/>
                <a:gd name="connsiteY16" fmla="*/ 353085 h 408548"/>
                <a:gd name="connsiteX17" fmla="*/ 353255 w 480004"/>
                <a:gd name="connsiteY17" fmla="*/ 298765 h 408548"/>
                <a:gd name="connsiteX18" fmla="*/ 362309 w 480004"/>
                <a:gd name="connsiteY18" fmla="*/ 271604 h 408548"/>
                <a:gd name="connsiteX19" fmla="*/ 416630 w 480004"/>
                <a:gd name="connsiteY19" fmla="*/ 253497 h 408548"/>
                <a:gd name="connsiteX20" fmla="*/ 452843 w 480004"/>
                <a:gd name="connsiteY20" fmla="*/ 235390 h 408548"/>
                <a:gd name="connsiteX21" fmla="*/ 443790 w 480004"/>
                <a:gd name="connsiteY21" fmla="*/ 208230 h 408548"/>
                <a:gd name="connsiteX22" fmla="*/ 407576 w 480004"/>
                <a:gd name="connsiteY22" fmla="*/ 153909 h 408548"/>
                <a:gd name="connsiteX23" fmla="*/ 434736 w 480004"/>
                <a:gd name="connsiteY23" fmla="*/ 81481 h 408548"/>
                <a:gd name="connsiteX24" fmla="*/ 461897 w 480004"/>
                <a:gd name="connsiteY24" fmla="*/ 72428 h 408548"/>
                <a:gd name="connsiteX25" fmla="*/ 480004 w 480004"/>
                <a:gd name="connsiteY25" fmla="*/ 0 h 40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80004" h="408548">
                  <a:moveTo>
                    <a:pt x="480004" y="0"/>
                  </a:moveTo>
                  <a:lnTo>
                    <a:pt x="480004" y="0"/>
                  </a:lnTo>
                  <a:cubicBezTo>
                    <a:pt x="426974" y="53030"/>
                    <a:pt x="412764" y="86327"/>
                    <a:pt x="353255" y="108642"/>
                  </a:cubicBezTo>
                  <a:cubicBezTo>
                    <a:pt x="341604" y="113011"/>
                    <a:pt x="329283" y="115469"/>
                    <a:pt x="317041" y="117695"/>
                  </a:cubicBezTo>
                  <a:cubicBezTo>
                    <a:pt x="257708" y="128483"/>
                    <a:pt x="264831" y="121589"/>
                    <a:pt x="217453" y="135802"/>
                  </a:cubicBezTo>
                  <a:cubicBezTo>
                    <a:pt x="199172" y="141286"/>
                    <a:pt x="163133" y="153909"/>
                    <a:pt x="163133" y="153909"/>
                  </a:cubicBezTo>
                  <a:cubicBezTo>
                    <a:pt x="154079" y="159945"/>
                    <a:pt x="140013" y="161913"/>
                    <a:pt x="135972" y="172016"/>
                  </a:cubicBezTo>
                  <a:cubicBezTo>
                    <a:pt x="126936" y="194606"/>
                    <a:pt x="145750" y="229037"/>
                    <a:pt x="126919" y="244444"/>
                  </a:cubicBezTo>
                  <a:cubicBezTo>
                    <a:pt x="103446" y="263649"/>
                    <a:pt x="66562" y="250479"/>
                    <a:pt x="36384" y="253497"/>
                  </a:cubicBezTo>
                  <a:cubicBezTo>
                    <a:pt x="27331" y="256515"/>
                    <a:pt x="15972" y="255803"/>
                    <a:pt x="9224" y="262551"/>
                  </a:cubicBezTo>
                  <a:cubicBezTo>
                    <a:pt x="-7719" y="279494"/>
                    <a:pt x="2609" y="333449"/>
                    <a:pt x="9224" y="344032"/>
                  </a:cubicBezTo>
                  <a:cubicBezTo>
                    <a:pt x="22778" y="365719"/>
                    <a:pt x="98083" y="369659"/>
                    <a:pt x="108812" y="371192"/>
                  </a:cubicBezTo>
                  <a:cubicBezTo>
                    <a:pt x="117865" y="374210"/>
                    <a:pt x="128032" y="374952"/>
                    <a:pt x="135972" y="380246"/>
                  </a:cubicBezTo>
                  <a:cubicBezTo>
                    <a:pt x="146625" y="387348"/>
                    <a:pt x="150478" y="405459"/>
                    <a:pt x="163133" y="407406"/>
                  </a:cubicBezTo>
                  <a:cubicBezTo>
                    <a:pt x="193109" y="412018"/>
                    <a:pt x="223489" y="401371"/>
                    <a:pt x="253667" y="398353"/>
                  </a:cubicBezTo>
                  <a:cubicBezTo>
                    <a:pt x="262721" y="389299"/>
                    <a:pt x="270409" y="378634"/>
                    <a:pt x="280828" y="371192"/>
                  </a:cubicBezTo>
                  <a:cubicBezTo>
                    <a:pt x="291810" y="363348"/>
                    <a:pt x="307498" y="362628"/>
                    <a:pt x="317041" y="353085"/>
                  </a:cubicBezTo>
                  <a:cubicBezTo>
                    <a:pt x="332429" y="337697"/>
                    <a:pt x="346373" y="319410"/>
                    <a:pt x="353255" y="298765"/>
                  </a:cubicBezTo>
                  <a:cubicBezTo>
                    <a:pt x="356273" y="289711"/>
                    <a:pt x="354543" y="277151"/>
                    <a:pt x="362309" y="271604"/>
                  </a:cubicBezTo>
                  <a:cubicBezTo>
                    <a:pt x="377840" y="260510"/>
                    <a:pt x="399559" y="262033"/>
                    <a:pt x="416630" y="253497"/>
                  </a:cubicBezTo>
                  <a:lnTo>
                    <a:pt x="452843" y="235390"/>
                  </a:lnTo>
                  <a:cubicBezTo>
                    <a:pt x="449825" y="226337"/>
                    <a:pt x="448424" y="216572"/>
                    <a:pt x="443790" y="208230"/>
                  </a:cubicBezTo>
                  <a:cubicBezTo>
                    <a:pt x="433222" y="189207"/>
                    <a:pt x="407576" y="153909"/>
                    <a:pt x="407576" y="153909"/>
                  </a:cubicBezTo>
                  <a:cubicBezTo>
                    <a:pt x="412483" y="129374"/>
                    <a:pt x="412536" y="99241"/>
                    <a:pt x="434736" y="81481"/>
                  </a:cubicBezTo>
                  <a:cubicBezTo>
                    <a:pt x="442188" y="75519"/>
                    <a:pt x="452843" y="75446"/>
                    <a:pt x="461897" y="72428"/>
                  </a:cubicBezTo>
                  <a:cubicBezTo>
                    <a:pt x="473084" y="38865"/>
                    <a:pt x="476986" y="12071"/>
                    <a:pt x="480004"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7"/>
            <p:cNvSpPr/>
            <p:nvPr/>
          </p:nvSpPr>
          <p:spPr>
            <a:xfrm>
              <a:off x="3763018" y="3223034"/>
              <a:ext cx="772768" cy="262550"/>
            </a:xfrm>
            <a:custGeom>
              <a:avLst/>
              <a:gdLst>
                <a:gd name="connsiteX0" fmla="*/ 157132 w 772768"/>
                <a:gd name="connsiteY0" fmla="*/ 0 h 262550"/>
                <a:gd name="connsiteX1" fmla="*/ 157132 w 772768"/>
                <a:gd name="connsiteY1" fmla="*/ 0 h 262550"/>
                <a:gd name="connsiteX2" fmla="*/ 229560 w 772768"/>
                <a:gd name="connsiteY2" fmla="*/ 36214 h 262550"/>
                <a:gd name="connsiteX3" fmla="*/ 256721 w 772768"/>
                <a:gd name="connsiteY3" fmla="*/ 63374 h 262550"/>
                <a:gd name="connsiteX4" fmla="*/ 283881 w 772768"/>
                <a:gd name="connsiteY4" fmla="*/ 81481 h 262550"/>
                <a:gd name="connsiteX5" fmla="*/ 311041 w 772768"/>
                <a:gd name="connsiteY5" fmla="*/ 72427 h 262550"/>
                <a:gd name="connsiteX6" fmla="*/ 338202 w 772768"/>
                <a:gd name="connsiteY6" fmla="*/ 54320 h 262550"/>
                <a:gd name="connsiteX7" fmla="*/ 446843 w 772768"/>
                <a:gd name="connsiteY7" fmla="*/ 63374 h 262550"/>
                <a:gd name="connsiteX8" fmla="*/ 564538 w 772768"/>
                <a:gd name="connsiteY8" fmla="*/ 90534 h 262550"/>
                <a:gd name="connsiteX9" fmla="*/ 618859 w 772768"/>
                <a:gd name="connsiteY9" fmla="*/ 126748 h 262550"/>
                <a:gd name="connsiteX10" fmla="*/ 772768 w 772768"/>
                <a:gd name="connsiteY10" fmla="*/ 135802 h 262550"/>
                <a:gd name="connsiteX11" fmla="*/ 745608 w 772768"/>
                <a:gd name="connsiteY11" fmla="*/ 153909 h 262550"/>
                <a:gd name="connsiteX12" fmla="*/ 691287 w 772768"/>
                <a:gd name="connsiteY12" fmla="*/ 172016 h 262550"/>
                <a:gd name="connsiteX13" fmla="*/ 664127 w 772768"/>
                <a:gd name="connsiteY13" fmla="*/ 181069 h 262550"/>
                <a:gd name="connsiteX14" fmla="*/ 600752 w 772768"/>
                <a:gd name="connsiteY14" fmla="*/ 190122 h 262550"/>
                <a:gd name="connsiteX15" fmla="*/ 555485 w 772768"/>
                <a:gd name="connsiteY15" fmla="*/ 226336 h 262550"/>
                <a:gd name="connsiteX16" fmla="*/ 546432 w 772768"/>
                <a:gd name="connsiteY16" fmla="*/ 253497 h 262550"/>
                <a:gd name="connsiteX17" fmla="*/ 519271 w 772768"/>
                <a:gd name="connsiteY17" fmla="*/ 262550 h 262550"/>
                <a:gd name="connsiteX18" fmla="*/ 401576 w 772768"/>
                <a:gd name="connsiteY18" fmla="*/ 253497 h 262550"/>
                <a:gd name="connsiteX19" fmla="*/ 392523 w 772768"/>
                <a:gd name="connsiteY19" fmla="*/ 226336 h 262550"/>
                <a:gd name="connsiteX20" fmla="*/ 365362 w 772768"/>
                <a:gd name="connsiteY20" fmla="*/ 208229 h 262550"/>
                <a:gd name="connsiteX21" fmla="*/ 329148 w 772768"/>
                <a:gd name="connsiteY21" fmla="*/ 199176 h 262550"/>
                <a:gd name="connsiteX22" fmla="*/ 283881 w 772768"/>
                <a:gd name="connsiteY22" fmla="*/ 181069 h 262550"/>
                <a:gd name="connsiteX23" fmla="*/ 129972 w 772768"/>
                <a:gd name="connsiteY23" fmla="*/ 162962 h 262550"/>
                <a:gd name="connsiteX24" fmla="*/ 93758 w 772768"/>
                <a:gd name="connsiteY24" fmla="*/ 153909 h 262550"/>
                <a:gd name="connsiteX25" fmla="*/ 12277 w 772768"/>
                <a:gd name="connsiteY25" fmla="*/ 144855 h 262550"/>
                <a:gd name="connsiteX26" fmla="*/ 3224 w 772768"/>
                <a:gd name="connsiteY26" fmla="*/ 117695 h 262550"/>
                <a:gd name="connsiteX27" fmla="*/ 12277 w 772768"/>
                <a:gd name="connsiteY27" fmla="*/ 9053 h 262550"/>
                <a:gd name="connsiteX28" fmla="*/ 84705 w 772768"/>
                <a:gd name="connsiteY28" fmla="*/ 18107 h 262550"/>
                <a:gd name="connsiteX29" fmla="*/ 111865 w 772768"/>
                <a:gd name="connsiteY29" fmla="*/ 36214 h 262550"/>
                <a:gd name="connsiteX30" fmla="*/ 157132 w 772768"/>
                <a:gd name="connsiteY30" fmla="*/ 0 h 262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2768" h="262550">
                  <a:moveTo>
                    <a:pt x="157132" y="0"/>
                  </a:moveTo>
                  <a:lnTo>
                    <a:pt x="157132" y="0"/>
                  </a:lnTo>
                  <a:cubicBezTo>
                    <a:pt x="181275" y="12071"/>
                    <a:pt x="206788" y="21723"/>
                    <a:pt x="229560" y="36214"/>
                  </a:cubicBezTo>
                  <a:cubicBezTo>
                    <a:pt x="240362" y="43088"/>
                    <a:pt x="246885" y="55177"/>
                    <a:pt x="256721" y="63374"/>
                  </a:cubicBezTo>
                  <a:cubicBezTo>
                    <a:pt x="265080" y="70340"/>
                    <a:pt x="274828" y="75445"/>
                    <a:pt x="283881" y="81481"/>
                  </a:cubicBezTo>
                  <a:cubicBezTo>
                    <a:pt x="292934" y="78463"/>
                    <a:pt x="302505" y="76695"/>
                    <a:pt x="311041" y="72427"/>
                  </a:cubicBezTo>
                  <a:cubicBezTo>
                    <a:pt x="320773" y="67561"/>
                    <a:pt x="327345" y="55044"/>
                    <a:pt x="338202" y="54320"/>
                  </a:cubicBezTo>
                  <a:cubicBezTo>
                    <a:pt x="374461" y="51903"/>
                    <a:pt x="410629" y="60356"/>
                    <a:pt x="446843" y="63374"/>
                  </a:cubicBezTo>
                  <a:cubicBezTo>
                    <a:pt x="521059" y="112851"/>
                    <a:pt x="402357" y="39853"/>
                    <a:pt x="564538" y="90534"/>
                  </a:cubicBezTo>
                  <a:cubicBezTo>
                    <a:pt x="585309" y="97025"/>
                    <a:pt x="600752" y="114677"/>
                    <a:pt x="618859" y="126748"/>
                  </a:cubicBezTo>
                  <a:cubicBezTo>
                    <a:pt x="661619" y="155255"/>
                    <a:pt x="721465" y="132784"/>
                    <a:pt x="772768" y="135802"/>
                  </a:cubicBezTo>
                  <a:cubicBezTo>
                    <a:pt x="763715" y="141838"/>
                    <a:pt x="755551" y="149490"/>
                    <a:pt x="745608" y="153909"/>
                  </a:cubicBezTo>
                  <a:cubicBezTo>
                    <a:pt x="728167" y="161661"/>
                    <a:pt x="709394" y="165980"/>
                    <a:pt x="691287" y="172016"/>
                  </a:cubicBezTo>
                  <a:cubicBezTo>
                    <a:pt x="682234" y="175034"/>
                    <a:pt x="673574" y="179719"/>
                    <a:pt x="664127" y="181069"/>
                  </a:cubicBezTo>
                  <a:lnTo>
                    <a:pt x="600752" y="190122"/>
                  </a:lnTo>
                  <a:cubicBezTo>
                    <a:pt x="569428" y="200564"/>
                    <a:pt x="571865" y="193576"/>
                    <a:pt x="555485" y="226336"/>
                  </a:cubicBezTo>
                  <a:cubicBezTo>
                    <a:pt x="551217" y="234872"/>
                    <a:pt x="553180" y="246749"/>
                    <a:pt x="546432" y="253497"/>
                  </a:cubicBezTo>
                  <a:cubicBezTo>
                    <a:pt x="539684" y="260245"/>
                    <a:pt x="528325" y="259532"/>
                    <a:pt x="519271" y="262550"/>
                  </a:cubicBezTo>
                  <a:cubicBezTo>
                    <a:pt x="480039" y="259532"/>
                    <a:pt x="439410" y="264307"/>
                    <a:pt x="401576" y="253497"/>
                  </a:cubicBezTo>
                  <a:cubicBezTo>
                    <a:pt x="392400" y="250875"/>
                    <a:pt x="398485" y="233788"/>
                    <a:pt x="392523" y="226336"/>
                  </a:cubicBezTo>
                  <a:cubicBezTo>
                    <a:pt x="385726" y="217839"/>
                    <a:pt x="375363" y="212515"/>
                    <a:pt x="365362" y="208229"/>
                  </a:cubicBezTo>
                  <a:cubicBezTo>
                    <a:pt x="353925" y="203328"/>
                    <a:pt x="340952" y="203111"/>
                    <a:pt x="329148" y="199176"/>
                  </a:cubicBezTo>
                  <a:cubicBezTo>
                    <a:pt x="313731" y="194037"/>
                    <a:pt x="299298" y="186208"/>
                    <a:pt x="283881" y="181069"/>
                  </a:cubicBezTo>
                  <a:cubicBezTo>
                    <a:pt x="233673" y="164333"/>
                    <a:pt x="183611" y="167088"/>
                    <a:pt x="129972" y="162962"/>
                  </a:cubicBezTo>
                  <a:cubicBezTo>
                    <a:pt x="117901" y="159944"/>
                    <a:pt x="106056" y="155801"/>
                    <a:pt x="93758" y="153909"/>
                  </a:cubicBezTo>
                  <a:cubicBezTo>
                    <a:pt x="66748" y="149754"/>
                    <a:pt x="37650" y="155004"/>
                    <a:pt x="12277" y="144855"/>
                  </a:cubicBezTo>
                  <a:cubicBezTo>
                    <a:pt x="3417" y="141311"/>
                    <a:pt x="6242" y="126748"/>
                    <a:pt x="3224" y="117695"/>
                  </a:cubicBezTo>
                  <a:cubicBezTo>
                    <a:pt x="6242" y="81481"/>
                    <a:pt x="-10735" y="37178"/>
                    <a:pt x="12277" y="9053"/>
                  </a:cubicBezTo>
                  <a:cubicBezTo>
                    <a:pt x="27684" y="-9778"/>
                    <a:pt x="61232" y="11705"/>
                    <a:pt x="84705" y="18107"/>
                  </a:cubicBezTo>
                  <a:cubicBezTo>
                    <a:pt x="95202" y="20970"/>
                    <a:pt x="102133" y="31348"/>
                    <a:pt x="111865" y="36214"/>
                  </a:cubicBezTo>
                  <a:cubicBezTo>
                    <a:pt x="133788" y="47175"/>
                    <a:pt x="149588" y="6036"/>
                    <a:pt x="157132" y="0"/>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10"/>
            <p:cNvSpPr/>
            <p:nvPr/>
          </p:nvSpPr>
          <p:spPr>
            <a:xfrm>
              <a:off x="3648547" y="2145486"/>
              <a:ext cx="353085" cy="317057"/>
            </a:xfrm>
            <a:custGeom>
              <a:avLst/>
              <a:gdLst>
                <a:gd name="connsiteX0" fmla="*/ 72427 w 353085"/>
                <a:gd name="connsiteY0" fmla="*/ 45453 h 317057"/>
                <a:gd name="connsiteX1" fmla="*/ 72427 w 353085"/>
                <a:gd name="connsiteY1" fmla="*/ 45453 h 317057"/>
                <a:gd name="connsiteX2" fmla="*/ 9053 w 353085"/>
                <a:gd name="connsiteY2" fmla="*/ 185 h 317057"/>
                <a:gd name="connsiteX3" fmla="*/ 0 w 353085"/>
                <a:gd name="connsiteY3" fmla="*/ 27346 h 317057"/>
                <a:gd name="connsiteX4" fmla="*/ 9053 w 353085"/>
                <a:gd name="connsiteY4" fmla="*/ 54506 h 317057"/>
                <a:gd name="connsiteX5" fmla="*/ 63374 w 353085"/>
                <a:gd name="connsiteY5" fmla="*/ 81666 h 317057"/>
                <a:gd name="connsiteX6" fmla="*/ 117695 w 353085"/>
                <a:gd name="connsiteY6" fmla="*/ 126934 h 317057"/>
                <a:gd name="connsiteX7" fmla="*/ 135802 w 353085"/>
                <a:gd name="connsiteY7" fmla="*/ 181255 h 317057"/>
                <a:gd name="connsiteX8" fmla="*/ 253497 w 353085"/>
                <a:gd name="connsiteY8" fmla="*/ 199362 h 317057"/>
                <a:gd name="connsiteX9" fmla="*/ 271603 w 353085"/>
                <a:gd name="connsiteY9" fmla="*/ 253682 h 317057"/>
                <a:gd name="connsiteX10" fmla="*/ 353085 w 353085"/>
                <a:gd name="connsiteY10" fmla="*/ 317057 h 317057"/>
                <a:gd name="connsiteX11" fmla="*/ 344031 w 353085"/>
                <a:gd name="connsiteY11" fmla="*/ 262736 h 317057"/>
                <a:gd name="connsiteX12" fmla="*/ 316871 w 353085"/>
                <a:gd name="connsiteY12" fmla="*/ 253682 h 317057"/>
                <a:gd name="connsiteX13" fmla="*/ 298764 w 353085"/>
                <a:gd name="connsiteY13" fmla="*/ 226522 h 317057"/>
                <a:gd name="connsiteX14" fmla="*/ 289710 w 353085"/>
                <a:gd name="connsiteY14" fmla="*/ 163148 h 317057"/>
                <a:gd name="connsiteX15" fmla="*/ 280657 w 353085"/>
                <a:gd name="connsiteY15" fmla="*/ 135987 h 317057"/>
                <a:gd name="connsiteX16" fmla="*/ 199176 w 353085"/>
                <a:gd name="connsiteY16" fmla="*/ 108827 h 317057"/>
                <a:gd name="connsiteX17" fmla="*/ 135802 w 353085"/>
                <a:gd name="connsiteY17" fmla="*/ 90720 h 317057"/>
                <a:gd name="connsiteX18" fmla="*/ 117695 w 353085"/>
                <a:gd name="connsiteY18" fmla="*/ 63560 h 317057"/>
                <a:gd name="connsiteX19" fmla="*/ 72427 w 353085"/>
                <a:gd name="connsiteY19" fmla="*/ 45453 h 31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53085" h="317057">
                  <a:moveTo>
                    <a:pt x="72427" y="45453"/>
                  </a:moveTo>
                  <a:lnTo>
                    <a:pt x="72427" y="45453"/>
                  </a:lnTo>
                  <a:cubicBezTo>
                    <a:pt x="51302" y="30364"/>
                    <a:pt x="34238" y="6481"/>
                    <a:pt x="9053" y="185"/>
                  </a:cubicBezTo>
                  <a:cubicBezTo>
                    <a:pt x="-205" y="-2130"/>
                    <a:pt x="0" y="17803"/>
                    <a:pt x="0" y="27346"/>
                  </a:cubicBezTo>
                  <a:cubicBezTo>
                    <a:pt x="0" y="36889"/>
                    <a:pt x="3092" y="47054"/>
                    <a:pt x="9053" y="54506"/>
                  </a:cubicBezTo>
                  <a:cubicBezTo>
                    <a:pt x="21818" y="70462"/>
                    <a:pt x="45481" y="75702"/>
                    <a:pt x="63374" y="81666"/>
                  </a:cubicBezTo>
                  <a:cubicBezTo>
                    <a:pt x="80279" y="92936"/>
                    <a:pt x="107444" y="108482"/>
                    <a:pt x="117695" y="126934"/>
                  </a:cubicBezTo>
                  <a:cubicBezTo>
                    <a:pt x="126964" y="143619"/>
                    <a:pt x="117695" y="175220"/>
                    <a:pt x="135802" y="181255"/>
                  </a:cubicBezTo>
                  <a:cubicBezTo>
                    <a:pt x="191735" y="199899"/>
                    <a:pt x="153466" y="189358"/>
                    <a:pt x="253497" y="199362"/>
                  </a:cubicBezTo>
                  <a:cubicBezTo>
                    <a:pt x="259532" y="217469"/>
                    <a:pt x="258107" y="240186"/>
                    <a:pt x="271603" y="253682"/>
                  </a:cubicBezTo>
                  <a:cubicBezTo>
                    <a:pt x="332672" y="314751"/>
                    <a:pt x="301631" y="299905"/>
                    <a:pt x="353085" y="317057"/>
                  </a:cubicBezTo>
                  <a:cubicBezTo>
                    <a:pt x="350067" y="298950"/>
                    <a:pt x="353138" y="278674"/>
                    <a:pt x="344031" y="262736"/>
                  </a:cubicBezTo>
                  <a:cubicBezTo>
                    <a:pt x="339296" y="254450"/>
                    <a:pt x="324323" y="259644"/>
                    <a:pt x="316871" y="253682"/>
                  </a:cubicBezTo>
                  <a:cubicBezTo>
                    <a:pt x="308375" y="246885"/>
                    <a:pt x="304800" y="235575"/>
                    <a:pt x="298764" y="226522"/>
                  </a:cubicBezTo>
                  <a:cubicBezTo>
                    <a:pt x="295746" y="205397"/>
                    <a:pt x="293895" y="184073"/>
                    <a:pt x="289710" y="163148"/>
                  </a:cubicBezTo>
                  <a:cubicBezTo>
                    <a:pt x="287838" y="153790"/>
                    <a:pt x="286619" y="143439"/>
                    <a:pt x="280657" y="135987"/>
                  </a:cubicBezTo>
                  <a:cubicBezTo>
                    <a:pt x="260574" y="110882"/>
                    <a:pt x="226523" y="114296"/>
                    <a:pt x="199176" y="108827"/>
                  </a:cubicBezTo>
                  <a:cubicBezTo>
                    <a:pt x="170762" y="103144"/>
                    <a:pt x="161684" y="99347"/>
                    <a:pt x="135802" y="90720"/>
                  </a:cubicBezTo>
                  <a:cubicBezTo>
                    <a:pt x="129766" y="81667"/>
                    <a:pt x="126192" y="70357"/>
                    <a:pt x="117695" y="63560"/>
                  </a:cubicBezTo>
                  <a:cubicBezTo>
                    <a:pt x="110243" y="57598"/>
                    <a:pt x="79972" y="48471"/>
                    <a:pt x="72427" y="45453"/>
                  </a:cubicBezTo>
                  <a:close/>
                </a:path>
              </a:pathLst>
            </a:custGeom>
            <a:solidFill>
              <a:srgbClr val="E78C4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1"/>
            <p:cNvSpPr/>
            <p:nvPr/>
          </p:nvSpPr>
          <p:spPr>
            <a:xfrm>
              <a:off x="642207" y="4110273"/>
              <a:ext cx="745531" cy="416892"/>
            </a:xfrm>
            <a:custGeom>
              <a:avLst/>
              <a:gdLst>
                <a:gd name="connsiteX0" fmla="*/ 18696 w 745531"/>
                <a:gd name="connsiteY0" fmla="*/ 0 h 416892"/>
                <a:gd name="connsiteX1" fmla="*/ 18696 w 745531"/>
                <a:gd name="connsiteY1" fmla="*/ 0 h 416892"/>
                <a:gd name="connsiteX2" fmla="*/ 100177 w 745531"/>
                <a:gd name="connsiteY2" fmla="*/ 9054 h 416892"/>
                <a:gd name="connsiteX3" fmla="*/ 281246 w 745531"/>
                <a:gd name="connsiteY3" fmla="*/ 36214 h 416892"/>
                <a:gd name="connsiteX4" fmla="*/ 335567 w 745531"/>
                <a:gd name="connsiteY4" fmla="*/ 63375 h 416892"/>
                <a:gd name="connsiteX5" fmla="*/ 362728 w 745531"/>
                <a:gd name="connsiteY5" fmla="*/ 90535 h 416892"/>
                <a:gd name="connsiteX6" fmla="*/ 398942 w 745531"/>
                <a:gd name="connsiteY6" fmla="*/ 99588 h 416892"/>
                <a:gd name="connsiteX7" fmla="*/ 435155 w 745531"/>
                <a:gd name="connsiteY7" fmla="*/ 126749 h 416892"/>
                <a:gd name="connsiteX8" fmla="*/ 570957 w 745531"/>
                <a:gd name="connsiteY8" fmla="*/ 153909 h 416892"/>
                <a:gd name="connsiteX9" fmla="*/ 616225 w 745531"/>
                <a:gd name="connsiteY9" fmla="*/ 162963 h 416892"/>
                <a:gd name="connsiteX10" fmla="*/ 679599 w 745531"/>
                <a:gd name="connsiteY10" fmla="*/ 208230 h 416892"/>
                <a:gd name="connsiteX11" fmla="*/ 733920 w 745531"/>
                <a:gd name="connsiteY11" fmla="*/ 253497 h 416892"/>
                <a:gd name="connsiteX12" fmla="*/ 733920 w 745531"/>
                <a:gd name="connsiteY12" fmla="*/ 416460 h 416892"/>
                <a:gd name="connsiteX13" fmla="*/ 27749 w 745531"/>
                <a:gd name="connsiteY13" fmla="*/ 398353 h 416892"/>
                <a:gd name="connsiteX14" fmla="*/ 36803 w 745531"/>
                <a:gd name="connsiteY14" fmla="*/ 280658 h 416892"/>
                <a:gd name="connsiteX15" fmla="*/ 45856 w 745531"/>
                <a:gd name="connsiteY15" fmla="*/ 253497 h 416892"/>
                <a:gd name="connsiteX16" fmla="*/ 36803 w 745531"/>
                <a:gd name="connsiteY16" fmla="*/ 126749 h 416892"/>
                <a:gd name="connsiteX17" fmla="*/ 589 w 745531"/>
                <a:gd name="connsiteY17" fmla="*/ 36214 h 416892"/>
                <a:gd name="connsiteX18" fmla="*/ 18696 w 745531"/>
                <a:gd name="connsiteY18" fmla="*/ 0 h 41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45531" h="416892">
                  <a:moveTo>
                    <a:pt x="18696" y="0"/>
                  </a:moveTo>
                  <a:lnTo>
                    <a:pt x="18696" y="0"/>
                  </a:lnTo>
                  <a:lnTo>
                    <a:pt x="100177" y="9054"/>
                  </a:lnTo>
                  <a:cubicBezTo>
                    <a:pt x="182308" y="18910"/>
                    <a:pt x="217020" y="17864"/>
                    <a:pt x="281246" y="36214"/>
                  </a:cubicBezTo>
                  <a:cubicBezTo>
                    <a:pt x="306100" y="43315"/>
                    <a:pt x="314865" y="46124"/>
                    <a:pt x="335567" y="63375"/>
                  </a:cubicBezTo>
                  <a:cubicBezTo>
                    <a:pt x="345403" y="71572"/>
                    <a:pt x="351611" y="84183"/>
                    <a:pt x="362728" y="90535"/>
                  </a:cubicBezTo>
                  <a:cubicBezTo>
                    <a:pt x="373531" y="96708"/>
                    <a:pt x="386871" y="96570"/>
                    <a:pt x="398942" y="99588"/>
                  </a:cubicBezTo>
                  <a:cubicBezTo>
                    <a:pt x="411013" y="108642"/>
                    <a:pt x="421659" y="120001"/>
                    <a:pt x="435155" y="126749"/>
                  </a:cubicBezTo>
                  <a:cubicBezTo>
                    <a:pt x="484189" y="151266"/>
                    <a:pt x="515195" y="145943"/>
                    <a:pt x="570957" y="153909"/>
                  </a:cubicBezTo>
                  <a:cubicBezTo>
                    <a:pt x="586191" y="156085"/>
                    <a:pt x="601136" y="159945"/>
                    <a:pt x="616225" y="162963"/>
                  </a:cubicBezTo>
                  <a:cubicBezTo>
                    <a:pt x="637717" y="177291"/>
                    <a:pt x="659951" y="191389"/>
                    <a:pt x="679599" y="208230"/>
                  </a:cubicBezTo>
                  <a:cubicBezTo>
                    <a:pt x="740595" y="260512"/>
                    <a:pt x="673889" y="213477"/>
                    <a:pt x="733920" y="253497"/>
                  </a:cubicBezTo>
                  <a:cubicBezTo>
                    <a:pt x="735723" y="267924"/>
                    <a:pt x="759120" y="411530"/>
                    <a:pt x="733920" y="416460"/>
                  </a:cubicBezTo>
                  <a:cubicBezTo>
                    <a:pt x="715794" y="420006"/>
                    <a:pt x="103691" y="400654"/>
                    <a:pt x="27749" y="398353"/>
                  </a:cubicBezTo>
                  <a:cubicBezTo>
                    <a:pt x="30767" y="359121"/>
                    <a:pt x="31923" y="319702"/>
                    <a:pt x="36803" y="280658"/>
                  </a:cubicBezTo>
                  <a:cubicBezTo>
                    <a:pt x="37987" y="271188"/>
                    <a:pt x="45856" y="263040"/>
                    <a:pt x="45856" y="253497"/>
                  </a:cubicBezTo>
                  <a:cubicBezTo>
                    <a:pt x="45856" y="211140"/>
                    <a:pt x="43086" y="168637"/>
                    <a:pt x="36803" y="126749"/>
                  </a:cubicBezTo>
                  <a:cubicBezTo>
                    <a:pt x="26527" y="58243"/>
                    <a:pt x="18676" y="90476"/>
                    <a:pt x="589" y="36214"/>
                  </a:cubicBezTo>
                  <a:cubicBezTo>
                    <a:pt x="-1320" y="30488"/>
                    <a:pt x="589" y="24143"/>
                    <a:pt x="18696" y="0"/>
                  </a:cubicBez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12"/>
            <p:cNvSpPr/>
            <p:nvPr/>
          </p:nvSpPr>
          <p:spPr>
            <a:xfrm>
              <a:off x="2725093" y="4209862"/>
              <a:ext cx="1171350" cy="325924"/>
            </a:xfrm>
            <a:custGeom>
              <a:avLst/>
              <a:gdLst>
                <a:gd name="connsiteX0" fmla="*/ 0 w 1171350"/>
                <a:gd name="connsiteY0" fmla="*/ 253497 h 289711"/>
                <a:gd name="connsiteX1" fmla="*/ 0 w 1171350"/>
                <a:gd name="connsiteY1" fmla="*/ 253497 h 289711"/>
                <a:gd name="connsiteX2" fmla="*/ 54321 w 1171350"/>
                <a:gd name="connsiteY2" fmla="*/ 190122 h 289711"/>
                <a:gd name="connsiteX3" fmla="*/ 108642 w 1171350"/>
                <a:gd name="connsiteY3" fmla="*/ 144855 h 289711"/>
                <a:gd name="connsiteX4" fmla="*/ 135802 w 1171350"/>
                <a:gd name="connsiteY4" fmla="*/ 135802 h 289711"/>
                <a:gd name="connsiteX5" fmla="*/ 217283 w 1171350"/>
                <a:gd name="connsiteY5" fmla="*/ 108641 h 289711"/>
                <a:gd name="connsiteX6" fmla="*/ 244444 w 1171350"/>
                <a:gd name="connsiteY6" fmla="*/ 90534 h 289711"/>
                <a:gd name="connsiteX7" fmla="*/ 271604 w 1171350"/>
                <a:gd name="connsiteY7" fmla="*/ 81481 h 289711"/>
                <a:gd name="connsiteX8" fmla="*/ 298764 w 1171350"/>
                <a:gd name="connsiteY8" fmla="*/ 63374 h 289711"/>
                <a:gd name="connsiteX9" fmla="*/ 334978 w 1171350"/>
                <a:gd name="connsiteY9" fmla="*/ 54321 h 289711"/>
                <a:gd name="connsiteX10" fmla="*/ 479834 w 1171350"/>
                <a:gd name="connsiteY10" fmla="*/ 45267 h 289711"/>
                <a:gd name="connsiteX11" fmla="*/ 506994 w 1171350"/>
                <a:gd name="connsiteY11" fmla="*/ 27160 h 289711"/>
                <a:gd name="connsiteX12" fmla="*/ 588475 w 1171350"/>
                <a:gd name="connsiteY12" fmla="*/ 9053 h 289711"/>
                <a:gd name="connsiteX13" fmla="*/ 615636 w 1171350"/>
                <a:gd name="connsiteY13" fmla="*/ 0 h 289711"/>
                <a:gd name="connsiteX14" fmla="*/ 697117 w 1171350"/>
                <a:gd name="connsiteY14" fmla="*/ 9053 h 289711"/>
                <a:gd name="connsiteX15" fmla="*/ 724277 w 1171350"/>
                <a:gd name="connsiteY15" fmla="*/ 27160 h 289711"/>
                <a:gd name="connsiteX16" fmla="*/ 778598 w 1171350"/>
                <a:gd name="connsiteY16" fmla="*/ 45267 h 289711"/>
                <a:gd name="connsiteX17" fmla="*/ 805758 w 1171350"/>
                <a:gd name="connsiteY17" fmla="*/ 54321 h 289711"/>
                <a:gd name="connsiteX18" fmla="*/ 823865 w 1171350"/>
                <a:gd name="connsiteY18" fmla="*/ 81481 h 289711"/>
                <a:gd name="connsiteX19" fmla="*/ 851026 w 1171350"/>
                <a:gd name="connsiteY19" fmla="*/ 90534 h 289711"/>
                <a:gd name="connsiteX20" fmla="*/ 878186 w 1171350"/>
                <a:gd name="connsiteY20" fmla="*/ 117695 h 289711"/>
                <a:gd name="connsiteX21" fmla="*/ 905347 w 1171350"/>
                <a:gd name="connsiteY21" fmla="*/ 172016 h 289711"/>
                <a:gd name="connsiteX22" fmla="*/ 941560 w 1171350"/>
                <a:gd name="connsiteY22" fmla="*/ 199176 h 289711"/>
                <a:gd name="connsiteX23" fmla="*/ 959667 w 1171350"/>
                <a:gd name="connsiteY23" fmla="*/ 226336 h 289711"/>
                <a:gd name="connsiteX24" fmla="*/ 995881 w 1171350"/>
                <a:gd name="connsiteY24" fmla="*/ 235390 h 289711"/>
                <a:gd name="connsiteX25" fmla="*/ 1131683 w 1171350"/>
                <a:gd name="connsiteY25" fmla="*/ 244443 h 289711"/>
                <a:gd name="connsiteX26" fmla="*/ 1158844 w 1171350"/>
                <a:gd name="connsiteY26" fmla="*/ 262550 h 289711"/>
                <a:gd name="connsiteX27" fmla="*/ 1167897 w 1171350"/>
                <a:gd name="connsiteY27" fmla="*/ 289711 h 289711"/>
                <a:gd name="connsiteX28" fmla="*/ 1032095 w 1171350"/>
                <a:gd name="connsiteY28" fmla="*/ 262550 h 289711"/>
                <a:gd name="connsiteX29" fmla="*/ 1004935 w 1171350"/>
                <a:gd name="connsiteY29" fmla="*/ 253497 h 289711"/>
                <a:gd name="connsiteX30" fmla="*/ 0 w 1171350"/>
                <a:gd name="connsiteY30" fmla="*/ 253497 h 28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71350" h="289711">
                  <a:moveTo>
                    <a:pt x="0" y="253497"/>
                  </a:moveTo>
                  <a:lnTo>
                    <a:pt x="0" y="253497"/>
                  </a:lnTo>
                  <a:cubicBezTo>
                    <a:pt x="18107" y="232372"/>
                    <a:pt x="35708" y="210803"/>
                    <a:pt x="54321" y="190122"/>
                  </a:cubicBezTo>
                  <a:cubicBezTo>
                    <a:pt x="70703" y="171919"/>
                    <a:pt x="86526" y="155913"/>
                    <a:pt x="108642" y="144855"/>
                  </a:cubicBezTo>
                  <a:cubicBezTo>
                    <a:pt x="117178" y="140587"/>
                    <a:pt x="126749" y="138820"/>
                    <a:pt x="135802" y="135802"/>
                  </a:cubicBezTo>
                  <a:cubicBezTo>
                    <a:pt x="197515" y="94659"/>
                    <a:pt x="119704" y="141168"/>
                    <a:pt x="217283" y="108641"/>
                  </a:cubicBezTo>
                  <a:cubicBezTo>
                    <a:pt x="227606" y="105200"/>
                    <a:pt x="234712" y="95400"/>
                    <a:pt x="244444" y="90534"/>
                  </a:cubicBezTo>
                  <a:cubicBezTo>
                    <a:pt x="252980" y="86266"/>
                    <a:pt x="262551" y="84499"/>
                    <a:pt x="271604" y="81481"/>
                  </a:cubicBezTo>
                  <a:cubicBezTo>
                    <a:pt x="280657" y="75445"/>
                    <a:pt x="288763" y="67660"/>
                    <a:pt x="298764" y="63374"/>
                  </a:cubicBezTo>
                  <a:cubicBezTo>
                    <a:pt x="310201" y="58473"/>
                    <a:pt x="322597" y="55559"/>
                    <a:pt x="334978" y="54321"/>
                  </a:cubicBezTo>
                  <a:cubicBezTo>
                    <a:pt x="383117" y="49507"/>
                    <a:pt x="431549" y="48285"/>
                    <a:pt x="479834" y="45267"/>
                  </a:cubicBezTo>
                  <a:cubicBezTo>
                    <a:pt x="488887" y="39231"/>
                    <a:pt x="497262" y="32026"/>
                    <a:pt x="506994" y="27160"/>
                  </a:cubicBezTo>
                  <a:cubicBezTo>
                    <a:pt x="531447" y="14933"/>
                    <a:pt x="563446" y="14615"/>
                    <a:pt x="588475" y="9053"/>
                  </a:cubicBezTo>
                  <a:cubicBezTo>
                    <a:pt x="597791" y="6983"/>
                    <a:pt x="606582" y="3018"/>
                    <a:pt x="615636" y="0"/>
                  </a:cubicBezTo>
                  <a:cubicBezTo>
                    <a:pt x="642796" y="3018"/>
                    <a:pt x="670605" y="2425"/>
                    <a:pt x="697117" y="9053"/>
                  </a:cubicBezTo>
                  <a:cubicBezTo>
                    <a:pt x="707673" y="11692"/>
                    <a:pt x="714334" y="22741"/>
                    <a:pt x="724277" y="27160"/>
                  </a:cubicBezTo>
                  <a:cubicBezTo>
                    <a:pt x="741718" y="34912"/>
                    <a:pt x="760491" y="39231"/>
                    <a:pt x="778598" y="45267"/>
                  </a:cubicBezTo>
                  <a:lnTo>
                    <a:pt x="805758" y="54321"/>
                  </a:lnTo>
                  <a:cubicBezTo>
                    <a:pt x="811794" y="63374"/>
                    <a:pt x="815368" y="74684"/>
                    <a:pt x="823865" y="81481"/>
                  </a:cubicBezTo>
                  <a:cubicBezTo>
                    <a:pt x="831317" y="87443"/>
                    <a:pt x="843085" y="85240"/>
                    <a:pt x="851026" y="90534"/>
                  </a:cubicBezTo>
                  <a:cubicBezTo>
                    <a:pt x="861679" y="97636"/>
                    <a:pt x="869133" y="108641"/>
                    <a:pt x="878186" y="117695"/>
                  </a:cubicBezTo>
                  <a:cubicBezTo>
                    <a:pt x="885550" y="139784"/>
                    <a:pt x="887797" y="154466"/>
                    <a:pt x="905347" y="172016"/>
                  </a:cubicBezTo>
                  <a:cubicBezTo>
                    <a:pt x="916016" y="182685"/>
                    <a:pt x="930891" y="188507"/>
                    <a:pt x="941560" y="199176"/>
                  </a:cubicBezTo>
                  <a:cubicBezTo>
                    <a:pt x="949254" y="206870"/>
                    <a:pt x="950614" y="220300"/>
                    <a:pt x="959667" y="226336"/>
                  </a:cubicBezTo>
                  <a:cubicBezTo>
                    <a:pt x="970020" y="233238"/>
                    <a:pt x="983506" y="234087"/>
                    <a:pt x="995881" y="235390"/>
                  </a:cubicBezTo>
                  <a:cubicBezTo>
                    <a:pt x="1041000" y="240139"/>
                    <a:pt x="1086416" y="241425"/>
                    <a:pt x="1131683" y="244443"/>
                  </a:cubicBezTo>
                  <a:cubicBezTo>
                    <a:pt x="1140737" y="250479"/>
                    <a:pt x="1152047" y="254053"/>
                    <a:pt x="1158844" y="262550"/>
                  </a:cubicBezTo>
                  <a:cubicBezTo>
                    <a:pt x="1164806" y="270002"/>
                    <a:pt x="1177440" y="289711"/>
                    <a:pt x="1167897" y="289711"/>
                  </a:cubicBezTo>
                  <a:cubicBezTo>
                    <a:pt x="1121733" y="289711"/>
                    <a:pt x="1075890" y="277148"/>
                    <a:pt x="1032095" y="262550"/>
                  </a:cubicBezTo>
                  <a:cubicBezTo>
                    <a:pt x="1023042" y="259532"/>
                    <a:pt x="1014478" y="253583"/>
                    <a:pt x="1004935" y="253497"/>
                  </a:cubicBezTo>
                  <a:lnTo>
                    <a:pt x="0" y="253497"/>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ame 115"/>
            <p:cNvSpPr/>
            <p:nvPr/>
          </p:nvSpPr>
          <p:spPr>
            <a:xfrm>
              <a:off x="588475" y="570368"/>
              <a:ext cx="7079810" cy="4001632"/>
            </a:xfrm>
            <a:prstGeom prst="frame">
              <a:avLst>
                <a:gd name="adj1" fmla="val 3903"/>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7" name="TextBox 116"/>
            <p:cNvSpPr txBox="1"/>
            <p:nvPr/>
          </p:nvSpPr>
          <p:spPr>
            <a:xfrm>
              <a:off x="5033727" y="724277"/>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Black Sea</a:t>
              </a:r>
            </a:p>
          </p:txBody>
        </p:sp>
        <p:sp>
          <p:nvSpPr>
            <p:cNvPr id="121" name="TextBox 120"/>
            <p:cNvSpPr txBox="1"/>
            <p:nvPr/>
          </p:nvSpPr>
          <p:spPr>
            <a:xfrm>
              <a:off x="2461034" y="3529342"/>
              <a:ext cx="2101913" cy="369332"/>
            </a:xfrm>
            <a:prstGeom prst="rect">
              <a:avLst/>
            </a:prstGeom>
            <a:noFill/>
          </p:spPr>
          <p:txBody>
            <a:bodyPr wrap="square" rtlCol="0">
              <a:spAutoFit/>
            </a:bodyPr>
            <a:lstStyle/>
            <a:p>
              <a:r>
                <a:rPr lang="en-US" i="1" dirty="0">
                  <a:effectLst>
                    <a:glow rad="63500">
                      <a:schemeClr val="accent2">
                        <a:satMod val="175000"/>
                        <a:alpha val="40000"/>
                      </a:schemeClr>
                    </a:glow>
                  </a:effectLst>
                </a:rPr>
                <a:t>Mediterranean Sea</a:t>
              </a:r>
            </a:p>
          </p:txBody>
        </p:sp>
        <p:sp>
          <p:nvSpPr>
            <p:cNvPr id="122" name="TextBox 121"/>
            <p:cNvSpPr txBox="1"/>
            <p:nvPr/>
          </p:nvSpPr>
          <p:spPr>
            <a:xfrm rot="2941801">
              <a:off x="1664329" y="1148281"/>
              <a:ext cx="1403287"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Adriatic Sea</a:t>
              </a:r>
            </a:p>
          </p:txBody>
        </p:sp>
        <p:grpSp>
          <p:nvGrpSpPr>
            <p:cNvPr id="123" name="Group 122"/>
            <p:cNvGrpSpPr/>
            <p:nvPr/>
          </p:nvGrpSpPr>
          <p:grpSpPr>
            <a:xfrm>
              <a:off x="696146" y="884113"/>
              <a:ext cx="607553" cy="341122"/>
              <a:chOff x="2515892" y="1363947"/>
              <a:chExt cx="607553" cy="341122"/>
            </a:xfrm>
          </p:grpSpPr>
          <p:sp>
            <p:nvSpPr>
              <p:cNvPr id="141" name="TextBox 140"/>
              <p:cNvSpPr txBox="1"/>
              <p:nvPr/>
            </p:nvSpPr>
            <p:spPr>
              <a:xfrm>
                <a:off x="2515892" y="1363947"/>
                <a:ext cx="607553" cy="276999"/>
              </a:xfrm>
              <a:prstGeom prst="rect">
                <a:avLst/>
              </a:prstGeom>
              <a:noFill/>
            </p:spPr>
            <p:txBody>
              <a:bodyPr wrap="square" rtlCol="0">
                <a:spAutoFit/>
              </a:bodyPr>
              <a:lstStyle/>
              <a:p>
                <a:r>
                  <a:rPr lang="en-US" sz="1200" dirty="0"/>
                  <a:t>Rome</a:t>
                </a:r>
              </a:p>
            </p:txBody>
          </p:sp>
          <p:sp>
            <p:nvSpPr>
              <p:cNvPr id="142" name="5-Point Star 20"/>
              <p:cNvSpPr/>
              <p:nvPr/>
            </p:nvSpPr>
            <p:spPr>
              <a:xfrm>
                <a:off x="2786958" y="1574440"/>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4" name="TextBox 123"/>
            <p:cNvSpPr txBox="1"/>
            <p:nvPr/>
          </p:nvSpPr>
          <p:spPr>
            <a:xfrm>
              <a:off x="1256924" y="1084907"/>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Italy</a:t>
              </a:r>
            </a:p>
          </p:txBody>
        </p:sp>
        <p:sp>
          <p:nvSpPr>
            <p:cNvPr id="125" name="TextBox 124"/>
            <p:cNvSpPr txBox="1"/>
            <p:nvPr/>
          </p:nvSpPr>
          <p:spPr>
            <a:xfrm>
              <a:off x="3020840" y="848008"/>
              <a:ext cx="1514945"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Macedonia</a:t>
              </a:r>
            </a:p>
          </p:txBody>
        </p:sp>
        <p:sp>
          <p:nvSpPr>
            <p:cNvPr id="126" name="TextBox 125"/>
            <p:cNvSpPr txBox="1"/>
            <p:nvPr/>
          </p:nvSpPr>
          <p:spPr>
            <a:xfrm rot="2883288">
              <a:off x="7094902" y="2776395"/>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Syria</a:t>
              </a:r>
            </a:p>
          </p:txBody>
        </p:sp>
        <p:sp>
          <p:nvSpPr>
            <p:cNvPr id="127" name="TextBox 126"/>
            <p:cNvSpPr txBox="1"/>
            <p:nvPr/>
          </p:nvSpPr>
          <p:spPr>
            <a:xfrm rot="20623368">
              <a:off x="6470211" y="2079280"/>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Cilicia</a:t>
              </a:r>
            </a:p>
          </p:txBody>
        </p:sp>
        <p:sp>
          <p:nvSpPr>
            <p:cNvPr id="128" name="TextBox 127"/>
            <p:cNvSpPr txBox="1"/>
            <p:nvPr/>
          </p:nvSpPr>
          <p:spPr>
            <a:xfrm>
              <a:off x="4623304" y="1653767"/>
              <a:ext cx="752946" cy="307777"/>
            </a:xfrm>
            <a:prstGeom prst="rect">
              <a:avLst/>
            </a:prstGeom>
            <a:noFill/>
          </p:spPr>
          <p:txBody>
            <a:bodyPr wrap="square" rtlCol="0">
              <a:spAutoFit/>
            </a:bodyPr>
            <a:lstStyle/>
            <a:p>
              <a:r>
                <a:rPr lang="en-US" sz="1400" i="1" dirty="0" err="1">
                  <a:effectLst>
                    <a:glow rad="63500">
                      <a:schemeClr val="accent2">
                        <a:satMod val="175000"/>
                        <a:alpha val="40000"/>
                      </a:schemeClr>
                    </a:glow>
                  </a:effectLst>
                </a:rPr>
                <a:t>Mysia</a:t>
              </a:r>
              <a:endParaRPr lang="en-US" sz="1400" i="1" dirty="0">
                <a:effectLst>
                  <a:glow rad="63500">
                    <a:schemeClr val="accent2">
                      <a:satMod val="175000"/>
                      <a:alpha val="40000"/>
                    </a:schemeClr>
                  </a:glow>
                </a:effectLst>
              </a:endParaRPr>
            </a:p>
          </p:txBody>
        </p:sp>
        <p:sp>
          <p:nvSpPr>
            <p:cNvPr id="129" name="TextBox 128"/>
            <p:cNvSpPr txBox="1"/>
            <p:nvPr/>
          </p:nvSpPr>
          <p:spPr>
            <a:xfrm>
              <a:off x="848009" y="2396150"/>
              <a:ext cx="752946" cy="261610"/>
            </a:xfrm>
            <a:prstGeom prst="rect">
              <a:avLst/>
            </a:prstGeom>
            <a:noFill/>
          </p:spPr>
          <p:txBody>
            <a:bodyPr wrap="square" rtlCol="0">
              <a:spAutoFit/>
            </a:bodyPr>
            <a:lstStyle/>
            <a:p>
              <a:r>
                <a:rPr lang="en-US" sz="1100" i="1" dirty="0">
                  <a:effectLst>
                    <a:glow rad="63500">
                      <a:schemeClr val="accent2">
                        <a:satMod val="175000"/>
                        <a:alpha val="40000"/>
                      </a:schemeClr>
                    </a:glow>
                  </a:effectLst>
                </a:rPr>
                <a:t>Sicily</a:t>
              </a:r>
            </a:p>
          </p:txBody>
        </p:sp>
        <p:sp>
          <p:nvSpPr>
            <p:cNvPr id="130" name="TextBox 129"/>
            <p:cNvSpPr txBox="1"/>
            <p:nvPr/>
          </p:nvSpPr>
          <p:spPr>
            <a:xfrm>
              <a:off x="3826600" y="3002732"/>
              <a:ext cx="752946" cy="307777"/>
            </a:xfrm>
            <a:prstGeom prst="rect">
              <a:avLst/>
            </a:prstGeom>
            <a:noFill/>
          </p:spPr>
          <p:txBody>
            <a:bodyPr wrap="square" rtlCol="0">
              <a:spAutoFit/>
            </a:bodyPr>
            <a:lstStyle/>
            <a:p>
              <a:r>
                <a:rPr lang="en-US" sz="1400" i="1" dirty="0">
                  <a:effectLst>
                    <a:glow rad="63500">
                      <a:schemeClr val="accent2">
                        <a:satMod val="175000"/>
                        <a:alpha val="40000"/>
                      </a:schemeClr>
                    </a:glow>
                  </a:effectLst>
                </a:rPr>
                <a:t>Crete</a:t>
              </a:r>
            </a:p>
          </p:txBody>
        </p:sp>
        <p:sp>
          <p:nvSpPr>
            <p:cNvPr id="131" name="TextBox 130"/>
            <p:cNvSpPr txBox="1"/>
            <p:nvPr/>
          </p:nvSpPr>
          <p:spPr>
            <a:xfrm>
              <a:off x="6080912" y="3038947"/>
              <a:ext cx="752946" cy="261610"/>
            </a:xfrm>
            <a:prstGeom prst="rect">
              <a:avLst/>
            </a:prstGeom>
            <a:noFill/>
          </p:spPr>
          <p:txBody>
            <a:bodyPr wrap="square" rtlCol="0">
              <a:spAutoFit/>
            </a:bodyPr>
            <a:lstStyle/>
            <a:p>
              <a:r>
                <a:rPr lang="en-US" sz="1100" i="1" dirty="0">
                  <a:effectLst>
                    <a:glow rad="63500">
                      <a:schemeClr val="accent2">
                        <a:satMod val="175000"/>
                        <a:alpha val="40000"/>
                      </a:schemeClr>
                    </a:glow>
                  </a:effectLst>
                </a:rPr>
                <a:t>Cyprus</a:t>
              </a:r>
            </a:p>
          </p:txBody>
        </p:sp>
        <p:grpSp>
          <p:nvGrpSpPr>
            <p:cNvPr id="132" name="Group 131"/>
            <p:cNvGrpSpPr/>
            <p:nvPr/>
          </p:nvGrpSpPr>
          <p:grpSpPr>
            <a:xfrm>
              <a:off x="6715191" y="3852140"/>
              <a:ext cx="717704" cy="286802"/>
              <a:chOff x="2523556" y="1418267"/>
              <a:chExt cx="607553" cy="286802"/>
            </a:xfrm>
          </p:grpSpPr>
          <p:sp>
            <p:nvSpPr>
              <p:cNvPr id="139" name="TextBox 138"/>
              <p:cNvSpPr txBox="1"/>
              <p:nvPr/>
            </p:nvSpPr>
            <p:spPr>
              <a:xfrm>
                <a:off x="2523556" y="1418267"/>
                <a:ext cx="607553" cy="215444"/>
              </a:xfrm>
              <a:prstGeom prst="rect">
                <a:avLst/>
              </a:prstGeom>
              <a:noFill/>
            </p:spPr>
            <p:txBody>
              <a:bodyPr wrap="square" rtlCol="0">
                <a:spAutoFit/>
              </a:bodyPr>
              <a:lstStyle/>
              <a:p>
                <a:r>
                  <a:rPr lang="en-US" sz="800" dirty="0"/>
                  <a:t>Jerusalem</a:t>
                </a:r>
              </a:p>
            </p:txBody>
          </p:sp>
          <p:sp>
            <p:nvSpPr>
              <p:cNvPr id="140" name="5-Point Star 32"/>
              <p:cNvSpPr/>
              <p:nvPr/>
            </p:nvSpPr>
            <p:spPr>
              <a:xfrm>
                <a:off x="2832214" y="1567758"/>
                <a:ext cx="96257" cy="13731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133" name="Freeform 21"/>
            <p:cNvSpPr/>
            <p:nvPr/>
          </p:nvSpPr>
          <p:spPr>
            <a:xfrm>
              <a:off x="7224098" y="4092166"/>
              <a:ext cx="88768" cy="280658"/>
            </a:xfrm>
            <a:custGeom>
              <a:avLst/>
              <a:gdLst>
                <a:gd name="connsiteX0" fmla="*/ 9621 w 88768"/>
                <a:gd name="connsiteY0" fmla="*/ 280658 h 280658"/>
                <a:gd name="connsiteX1" fmla="*/ 9621 w 88768"/>
                <a:gd name="connsiteY1" fmla="*/ 280658 h 280658"/>
                <a:gd name="connsiteX2" fmla="*/ 9621 w 88768"/>
                <a:gd name="connsiteY2" fmla="*/ 81482 h 280658"/>
                <a:gd name="connsiteX3" fmla="*/ 18674 w 88768"/>
                <a:gd name="connsiteY3" fmla="*/ 54321 h 280658"/>
                <a:gd name="connsiteX4" fmla="*/ 72995 w 88768"/>
                <a:gd name="connsiteY4" fmla="*/ 0 h 280658"/>
                <a:gd name="connsiteX5" fmla="*/ 72995 w 88768"/>
                <a:gd name="connsiteY5" fmla="*/ 199177 h 280658"/>
                <a:gd name="connsiteX6" fmla="*/ 63942 w 88768"/>
                <a:gd name="connsiteY6" fmla="*/ 226337 h 280658"/>
                <a:gd name="connsiteX7" fmla="*/ 36781 w 88768"/>
                <a:gd name="connsiteY7" fmla="*/ 253497 h 280658"/>
                <a:gd name="connsiteX8" fmla="*/ 9621 w 88768"/>
                <a:gd name="connsiteY8" fmla="*/ 280658 h 280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68" h="280658">
                  <a:moveTo>
                    <a:pt x="9621" y="280658"/>
                  </a:moveTo>
                  <a:lnTo>
                    <a:pt x="9621" y="280658"/>
                  </a:lnTo>
                  <a:cubicBezTo>
                    <a:pt x="-1501" y="180565"/>
                    <a:pt x="-4808" y="196915"/>
                    <a:pt x="9621" y="81482"/>
                  </a:cubicBezTo>
                  <a:cubicBezTo>
                    <a:pt x="10805" y="72012"/>
                    <a:pt x="12815" y="61854"/>
                    <a:pt x="18674" y="54321"/>
                  </a:cubicBezTo>
                  <a:cubicBezTo>
                    <a:pt x="34395" y="34108"/>
                    <a:pt x="72995" y="0"/>
                    <a:pt x="72995" y="0"/>
                  </a:cubicBezTo>
                  <a:cubicBezTo>
                    <a:pt x="99299" y="78910"/>
                    <a:pt x="88010" y="34009"/>
                    <a:pt x="72995" y="199177"/>
                  </a:cubicBezTo>
                  <a:cubicBezTo>
                    <a:pt x="72131" y="208681"/>
                    <a:pt x="69236" y="218397"/>
                    <a:pt x="63942" y="226337"/>
                  </a:cubicBezTo>
                  <a:cubicBezTo>
                    <a:pt x="56840" y="236990"/>
                    <a:pt x="45835" y="244443"/>
                    <a:pt x="36781" y="253497"/>
                  </a:cubicBezTo>
                  <a:lnTo>
                    <a:pt x="9621" y="280658"/>
                  </a:lnTo>
                  <a:close/>
                </a:path>
              </a:pathLst>
            </a:cu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p:cNvSpPr txBox="1"/>
            <p:nvPr/>
          </p:nvSpPr>
          <p:spPr>
            <a:xfrm>
              <a:off x="7102981" y="2420183"/>
              <a:ext cx="717704" cy="215444"/>
            </a:xfrm>
            <a:prstGeom prst="rect">
              <a:avLst/>
            </a:prstGeom>
            <a:noFill/>
          </p:spPr>
          <p:txBody>
            <a:bodyPr wrap="square" rtlCol="0">
              <a:spAutoFit/>
            </a:bodyPr>
            <a:lstStyle/>
            <a:p>
              <a:r>
                <a:rPr lang="en-US" sz="800" dirty="0"/>
                <a:t>Antioch</a:t>
              </a:r>
            </a:p>
          </p:txBody>
        </p:sp>
        <p:sp>
          <p:nvSpPr>
            <p:cNvPr id="135" name="5-Point Star 35"/>
            <p:cNvSpPr/>
            <p:nvPr/>
          </p:nvSpPr>
          <p:spPr>
            <a:xfrm>
              <a:off x="7205049" y="2569674"/>
              <a:ext cx="113709" cy="137311"/>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sp>
        <p:nvSpPr>
          <p:cNvPr id="143" name="5-Point Star 38"/>
          <p:cNvSpPr/>
          <p:nvPr/>
        </p:nvSpPr>
        <p:spPr>
          <a:xfrm>
            <a:off x="8395580" y="5301451"/>
            <a:ext cx="141514" cy="13062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319DC19-8B8F-41E9-A3F3-FE6A430CE5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270" y="4269970"/>
            <a:ext cx="4572000" cy="1981200"/>
          </a:xfrm>
          <a:prstGeom prst="rect">
            <a:avLst/>
          </a:prstGeom>
        </p:spPr>
      </p:pic>
    </p:spTree>
    <p:extLst>
      <p:ext uri="{BB962C8B-B14F-4D97-AF65-F5344CB8AC3E}">
        <p14:creationId xmlns:p14="http://schemas.microsoft.com/office/powerpoint/2010/main" val="1674032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Rectangle 102"/>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162963" y="138065"/>
            <a:ext cx="11914360" cy="769441"/>
          </a:xfrm>
          <a:prstGeom prst="rect">
            <a:avLst/>
          </a:prstGeom>
          <a:noFill/>
        </p:spPr>
        <p:txBody>
          <a:bodyPr wrap="square" rtlCol="0">
            <a:spAutoFit/>
          </a:bodyPr>
          <a:lstStyle/>
          <a:p>
            <a:pPr algn="ctr"/>
            <a:r>
              <a:rPr lang="en-US" sz="4400" dirty="0">
                <a:solidFill>
                  <a:schemeClr val="bg1"/>
                </a:solidFill>
                <a:latin typeface="Waltograph UI" panose="03080602000000000000" pitchFamily="66" charset="0"/>
              </a:rPr>
              <a:t>Titus—the Bishop</a:t>
            </a:r>
          </a:p>
        </p:txBody>
      </p:sp>
      <p:sp>
        <p:nvSpPr>
          <p:cNvPr id="120" name="TextBox 119"/>
          <p:cNvSpPr txBox="1"/>
          <p:nvPr/>
        </p:nvSpPr>
        <p:spPr>
          <a:xfrm>
            <a:off x="221055" y="1119610"/>
            <a:ext cx="4984687" cy="923330"/>
          </a:xfrm>
          <a:prstGeom prst="rect">
            <a:avLst/>
          </a:prstGeom>
          <a:noFill/>
        </p:spPr>
        <p:txBody>
          <a:bodyPr wrap="square" rtlCol="0">
            <a:spAutoFit/>
          </a:bodyPr>
          <a:lstStyle/>
          <a:p>
            <a:r>
              <a:rPr lang="en-US" dirty="0">
                <a:solidFill>
                  <a:schemeClr val="bg1"/>
                </a:solidFill>
              </a:rPr>
              <a:t>Titus presided over the branch of the Church on the Greek island of Crete and thus had authority to call bishops to oversee Church members.</a:t>
            </a:r>
            <a:endParaRPr lang="en-US" sz="2400" dirty="0">
              <a:solidFill>
                <a:schemeClr val="bg1"/>
              </a:solidFill>
            </a:endParaRPr>
          </a:p>
        </p:txBody>
      </p:sp>
      <p:sp>
        <p:nvSpPr>
          <p:cNvPr id="3" name="TextBox 2"/>
          <p:cNvSpPr txBox="1"/>
          <p:nvPr/>
        </p:nvSpPr>
        <p:spPr>
          <a:xfrm>
            <a:off x="5432080" y="3123445"/>
            <a:ext cx="5214796" cy="707886"/>
          </a:xfrm>
          <a:prstGeom prst="rect">
            <a:avLst/>
          </a:prstGeom>
          <a:noFill/>
        </p:spPr>
        <p:txBody>
          <a:bodyPr wrap="square" rtlCol="0">
            <a:spAutoFit/>
          </a:bodyPr>
          <a:lstStyle/>
          <a:p>
            <a:r>
              <a:rPr lang="en-US" sz="4000" dirty="0">
                <a:solidFill>
                  <a:schemeClr val="bg1"/>
                </a:solidFill>
                <a:effectLst>
                  <a:glow rad="101600">
                    <a:schemeClr val="accent3">
                      <a:satMod val="175000"/>
                      <a:alpha val="40000"/>
                    </a:schemeClr>
                  </a:glow>
                </a:effectLst>
              </a:rPr>
              <a:t>Qualities of a Bishop</a:t>
            </a:r>
          </a:p>
        </p:txBody>
      </p:sp>
      <p:sp>
        <p:nvSpPr>
          <p:cNvPr id="4" name="Rectangle 3"/>
          <p:cNvSpPr/>
          <p:nvPr/>
        </p:nvSpPr>
        <p:spPr>
          <a:xfrm>
            <a:off x="4825497" y="4008484"/>
            <a:ext cx="7269934" cy="2585323"/>
          </a:xfrm>
          <a:prstGeom prst="rect">
            <a:avLst/>
          </a:prstGeom>
        </p:spPr>
        <p:txBody>
          <a:bodyPr wrap="square">
            <a:spAutoFit/>
          </a:bodyPr>
          <a:lstStyle/>
          <a:p>
            <a:r>
              <a:rPr lang="en-US" dirty="0">
                <a:solidFill>
                  <a:schemeClr val="bg1"/>
                </a:solidFill>
              </a:rPr>
              <a:t>Blameless = Faithful and True</a:t>
            </a:r>
          </a:p>
          <a:p>
            <a:r>
              <a:rPr lang="en-US" dirty="0" err="1">
                <a:solidFill>
                  <a:schemeClr val="bg1"/>
                </a:solidFill>
              </a:rPr>
              <a:t>Selfwilled</a:t>
            </a:r>
            <a:r>
              <a:rPr lang="en-US" dirty="0">
                <a:solidFill>
                  <a:schemeClr val="bg1"/>
                </a:solidFill>
              </a:rPr>
              <a:t> = Follows the Lord’s gospel and doctrine, not his own </a:t>
            </a:r>
          </a:p>
          <a:p>
            <a:r>
              <a:rPr lang="en-US" dirty="0">
                <a:solidFill>
                  <a:schemeClr val="bg1"/>
                </a:solidFill>
              </a:rPr>
              <a:t>Not soon angry = patient</a:t>
            </a:r>
          </a:p>
          <a:p>
            <a:r>
              <a:rPr lang="en-US" dirty="0">
                <a:solidFill>
                  <a:schemeClr val="bg1"/>
                </a:solidFill>
              </a:rPr>
              <a:t>Not given to wine = does not drink</a:t>
            </a:r>
          </a:p>
          <a:p>
            <a:r>
              <a:rPr lang="en-US" dirty="0">
                <a:solidFill>
                  <a:schemeClr val="bg1"/>
                </a:solidFill>
              </a:rPr>
              <a:t>No striker = Not a contentious person</a:t>
            </a:r>
          </a:p>
          <a:p>
            <a:r>
              <a:rPr lang="en-US" dirty="0">
                <a:solidFill>
                  <a:schemeClr val="bg1"/>
                </a:solidFill>
              </a:rPr>
              <a:t>Not given to Filthy lucre = Does not take money that doesn’t belong to him</a:t>
            </a:r>
          </a:p>
          <a:p>
            <a:r>
              <a:rPr lang="en-US" dirty="0">
                <a:solidFill>
                  <a:schemeClr val="bg1"/>
                </a:solidFill>
              </a:rPr>
              <a:t>Lover of hospitality, good men = Hospitable, and charitable </a:t>
            </a:r>
          </a:p>
          <a:p>
            <a:r>
              <a:rPr lang="en-US" dirty="0">
                <a:solidFill>
                  <a:schemeClr val="bg1"/>
                </a:solidFill>
              </a:rPr>
              <a:t>Convince the </a:t>
            </a:r>
            <a:r>
              <a:rPr lang="en-US" dirty="0" err="1">
                <a:solidFill>
                  <a:schemeClr val="bg1"/>
                </a:solidFill>
              </a:rPr>
              <a:t>gainslayers</a:t>
            </a:r>
            <a:r>
              <a:rPr lang="en-US" dirty="0">
                <a:solidFill>
                  <a:schemeClr val="bg1"/>
                </a:solidFill>
              </a:rPr>
              <a:t> = taking the responsibility to make sure correct doctrine is taught.</a:t>
            </a:r>
          </a:p>
        </p:txBody>
      </p:sp>
      <p:grpSp>
        <p:nvGrpSpPr>
          <p:cNvPr id="43" name="Group 5"/>
          <p:cNvGrpSpPr/>
          <p:nvPr/>
        </p:nvGrpSpPr>
        <p:grpSpPr>
          <a:xfrm>
            <a:off x="1797110" y="2354656"/>
            <a:ext cx="1828737" cy="4038600"/>
            <a:chOff x="5683704" y="762000"/>
            <a:chExt cx="2267635" cy="4495800"/>
          </a:xfrm>
        </p:grpSpPr>
        <p:grpSp>
          <p:nvGrpSpPr>
            <p:cNvPr id="44" name="Group 124"/>
            <p:cNvGrpSpPr/>
            <p:nvPr/>
          </p:nvGrpSpPr>
          <p:grpSpPr>
            <a:xfrm>
              <a:off x="5683704" y="762000"/>
              <a:ext cx="2267635" cy="4495800"/>
              <a:chOff x="7193220" y="2590801"/>
              <a:chExt cx="1536140" cy="2895598"/>
            </a:xfrm>
          </p:grpSpPr>
          <p:sp>
            <p:nvSpPr>
              <p:cNvPr id="85" name="Rounded Rectangle 47"/>
              <p:cNvSpPr/>
              <p:nvPr/>
            </p:nvSpPr>
            <p:spPr>
              <a:xfrm rot="20345433" flipH="1">
                <a:off x="8167040" y="2776567"/>
                <a:ext cx="460427" cy="932782"/>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48"/>
              <p:cNvSpPr/>
              <p:nvPr/>
            </p:nvSpPr>
            <p:spPr>
              <a:xfrm rot="1254567">
                <a:off x="7377738" y="2776566"/>
                <a:ext cx="460427" cy="932782"/>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6128217">
                <a:off x="8063330" y="5171484"/>
                <a:ext cx="264049" cy="365782"/>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4472555">
                <a:off x="7721505" y="5161706"/>
                <a:ext cx="241894" cy="384450"/>
              </a:xfrm>
              <a:prstGeom prst="ellipse">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901859">
                <a:off x="7293716" y="4162711"/>
                <a:ext cx="221384" cy="42237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20226769">
                <a:off x="8492317" y="4168883"/>
                <a:ext cx="237043" cy="3391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7439378" y="3571711"/>
                <a:ext cx="1177462" cy="1750807"/>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rot="1442139">
                <a:off x="7392995" y="3484795"/>
                <a:ext cx="430281" cy="91734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rapezoid 92"/>
              <p:cNvSpPr/>
              <p:nvPr/>
            </p:nvSpPr>
            <p:spPr>
              <a:xfrm rot="20249249">
                <a:off x="8232629" y="3478380"/>
                <a:ext cx="391110" cy="917340"/>
              </a:xfrm>
              <a:prstGeom prst="trapezoid">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56"/>
              <p:cNvSpPr/>
              <p:nvPr/>
            </p:nvSpPr>
            <p:spPr>
              <a:xfrm rot="5400000">
                <a:off x="7818423" y="2264054"/>
                <a:ext cx="333136" cy="986629"/>
              </a:xfrm>
              <a:prstGeom prst="roundRect">
                <a:avLst>
                  <a:gd name="adj" fmla="val 5000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a:off x="7557452" y="2790682"/>
                <a:ext cx="860453" cy="97929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58"/>
              <p:cNvSpPr/>
              <p:nvPr/>
            </p:nvSpPr>
            <p:spPr>
              <a:xfrm>
                <a:off x="7491676" y="2790682"/>
                <a:ext cx="996313" cy="170311"/>
              </a:xfrm>
              <a:prstGeom prst="roundRect">
                <a:avLst>
                  <a:gd name="adj" fmla="val 50000"/>
                </a:avLst>
              </a:prstGeom>
              <a:solidFill>
                <a:srgbClr val="875A1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620000" y="4267200"/>
                <a:ext cx="838200" cy="152400"/>
              </a:xfrm>
              <a:prstGeom prst="rect">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41"/>
            <p:cNvGrpSpPr/>
            <p:nvPr/>
          </p:nvGrpSpPr>
          <p:grpSpPr>
            <a:xfrm>
              <a:off x="6096000" y="4267200"/>
              <a:ext cx="1600200" cy="381000"/>
              <a:chOff x="4800600" y="1267918"/>
              <a:chExt cx="5502838" cy="1399082"/>
            </a:xfrm>
          </p:grpSpPr>
          <p:grpSp>
            <p:nvGrpSpPr>
              <p:cNvPr id="66" name="Group 250"/>
              <p:cNvGrpSpPr/>
              <p:nvPr/>
            </p:nvGrpSpPr>
            <p:grpSpPr>
              <a:xfrm>
                <a:off x="4800600" y="1295400"/>
                <a:ext cx="2362200" cy="1371600"/>
                <a:chOff x="4800600" y="1295400"/>
                <a:chExt cx="2362200" cy="1371600"/>
              </a:xfrm>
            </p:grpSpPr>
            <p:sp>
              <p:nvSpPr>
                <p:cNvPr id="79" name="Trapezoid 78"/>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43"/>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Equal 45"/>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Oval 83"/>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251"/>
              <p:cNvGrpSpPr/>
              <p:nvPr/>
            </p:nvGrpSpPr>
            <p:grpSpPr>
              <a:xfrm>
                <a:off x="6877987" y="1267918"/>
                <a:ext cx="2362200" cy="1371600"/>
                <a:chOff x="4800600" y="1295400"/>
                <a:chExt cx="2362200" cy="1371600"/>
              </a:xfrm>
            </p:grpSpPr>
            <p:sp>
              <p:nvSpPr>
                <p:cNvPr id="73" name="Trapezoid 72"/>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rapezoid 73"/>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Quad Arrow 37"/>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Equal 39"/>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Oval 77"/>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258"/>
              <p:cNvGrpSpPr/>
              <p:nvPr/>
            </p:nvGrpSpPr>
            <p:grpSpPr>
              <a:xfrm>
                <a:off x="8979108" y="1270416"/>
                <a:ext cx="1324330" cy="1295400"/>
                <a:chOff x="4800600" y="1295400"/>
                <a:chExt cx="1324330" cy="1295400"/>
              </a:xfrm>
            </p:grpSpPr>
            <p:sp>
              <p:nvSpPr>
                <p:cNvPr id="69" name="Trapezoid 68"/>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Equal 33"/>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2" name="Oval 71"/>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161"/>
            <p:cNvGrpSpPr/>
            <p:nvPr/>
          </p:nvGrpSpPr>
          <p:grpSpPr>
            <a:xfrm>
              <a:off x="6096000" y="1143000"/>
              <a:ext cx="1371600" cy="152400"/>
              <a:chOff x="4800600" y="1267918"/>
              <a:chExt cx="5502838" cy="1399082"/>
            </a:xfrm>
          </p:grpSpPr>
          <p:grpSp>
            <p:nvGrpSpPr>
              <p:cNvPr id="47" name="Group 250"/>
              <p:cNvGrpSpPr/>
              <p:nvPr/>
            </p:nvGrpSpPr>
            <p:grpSpPr>
              <a:xfrm>
                <a:off x="4800600" y="1295400"/>
                <a:ext cx="2362200" cy="1371600"/>
                <a:chOff x="4800600" y="1295400"/>
                <a:chExt cx="2362200" cy="1371600"/>
              </a:xfrm>
            </p:grpSpPr>
            <p:sp>
              <p:nvSpPr>
                <p:cNvPr id="60" name="Trapezoid 59"/>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rapezoid 60"/>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Quad Arrow 24"/>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Equal 26"/>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Oval 64"/>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251"/>
              <p:cNvGrpSpPr/>
              <p:nvPr/>
            </p:nvGrpSpPr>
            <p:grpSpPr>
              <a:xfrm>
                <a:off x="6877987" y="1267918"/>
                <a:ext cx="2362200" cy="1371600"/>
                <a:chOff x="4800600" y="1295400"/>
                <a:chExt cx="2362200" cy="1371600"/>
              </a:xfrm>
            </p:grpSpPr>
            <p:sp>
              <p:nvSpPr>
                <p:cNvPr id="54" name="Trapezoid 53"/>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Quad Arrow 18"/>
                <p:cNvSpPr/>
                <p:nvPr/>
              </p:nvSpPr>
              <p:spPr>
                <a:xfrm>
                  <a:off x="5867400" y="1295400"/>
                  <a:ext cx="1295400" cy="1371600"/>
                </a:xfrm>
                <a:prstGeom prst="quadArrow">
                  <a:avLst>
                    <a:gd name="adj1" fmla="val 45000"/>
                    <a:gd name="adj2" fmla="val 22500"/>
                    <a:gd name="adj3" fmla="val 22500"/>
                  </a:avLst>
                </a:prstGeom>
                <a:solidFill>
                  <a:schemeClr val="accent1">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634084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Equal 20"/>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9" name="Oval 58"/>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258"/>
              <p:cNvGrpSpPr/>
              <p:nvPr/>
            </p:nvGrpSpPr>
            <p:grpSpPr>
              <a:xfrm>
                <a:off x="8979108" y="1270416"/>
                <a:ext cx="1324330" cy="1295400"/>
                <a:chOff x="4800600" y="1295400"/>
                <a:chExt cx="1324330" cy="1295400"/>
              </a:xfrm>
            </p:grpSpPr>
            <p:sp>
              <p:nvSpPr>
                <p:cNvPr id="50" name="Trapezoid 49"/>
                <p:cNvSpPr/>
                <p:nvPr/>
              </p:nvSpPr>
              <p:spPr>
                <a:xfrm>
                  <a:off x="4800600" y="19812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p:cNvSpPr/>
                <p:nvPr/>
              </p:nvSpPr>
              <p:spPr>
                <a:xfrm rot="10800000">
                  <a:off x="4800600" y="1295400"/>
                  <a:ext cx="1295400" cy="609600"/>
                </a:xfrm>
                <a:prstGeom prst="trapezoid">
                  <a:avLst>
                    <a:gd name="adj" fmla="val 47131"/>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Equal 14"/>
                <p:cNvSpPr/>
                <p:nvPr/>
              </p:nvSpPr>
              <p:spPr>
                <a:xfrm rot="5400000">
                  <a:off x="4849068" y="1305735"/>
                  <a:ext cx="1256323" cy="1295400"/>
                </a:xfrm>
                <a:prstGeom prst="mathEqual">
                  <a:avLst>
                    <a:gd name="adj1" fmla="val 23520"/>
                    <a:gd name="adj2" fmla="val 21017"/>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Oval 52"/>
                <p:cNvSpPr/>
                <p:nvPr/>
              </p:nvSpPr>
              <p:spPr>
                <a:xfrm>
                  <a:off x="5334000" y="1828800"/>
                  <a:ext cx="299803" cy="314794"/>
                </a:xfrm>
                <a:prstGeom prst="ellipse">
                  <a:avLst/>
                </a:prstGeom>
                <a:solidFill>
                  <a:srgbClr val="EFE23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98" name="TextBox 97"/>
          <p:cNvSpPr txBox="1"/>
          <p:nvPr/>
        </p:nvSpPr>
        <p:spPr>
          <a:xfrm>
            <a:off x="98079" y="6488668"/>
            <a:ext cx="5105400" cy="369332"/>
          </a:xfrm>
          <a:prstGeom prst="rect">
            <a:avLst/>
          </a:prstGeom>
          <a:noFill/>
        </p:spPr>
        <p:txBody>
          <a:bodyPr wrap="square" rtlCol="0">
            <a:spAutoFit/>
          </a:bodyPr>
          <a:lstStyle/>
          <a:p>
            <a:r>
              <a:rPr lang="en-US" i="1" dirty="0">
                <a:solidFill>
                  <a:schemeClr val="bg1"/>
                </a:solidFill>
              </a:rPr>
              <a:t>Titus 1:7-9</a:t>
            </a:r>
            <a:endParaRPr lang="en-US" sz="2000" dirty="0">
              <a:solidFill>
                <a:schemeClr val="bg1"/>
              </a:solidFill>
            </a:endParaRPr>
          </a:p>
        </p:txBody>
      </p:sp>
    </p:spTree>
    <p:extLst>
      <p:ext uri="{BB962C8B-B14F-4D97-AF65-F5344CB8AC3E}">
        <p14:creationId xmlns:p14="http://schemas.microsoft.com/office/powerpoint/2010/main" val="398147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9560" y="181473"/>
            <a:ext cx="11832880" cy="707886"/>
          </a:xfrm>
          <a:prstGeom prst="rect">
            <a:avLst/>
          </a:prstGeom>
          <a:noFill/>
        </p:spPr>
        <p:txBody>
          <a:bodyPr wrap="square" rtlCol="0">
            <a:spAutoFit/>
          </a:bodyPr>
          <a:lstStyle/>
          <a:p>
            <a:pPr algn="ctr"/>
            <a:r>
              <a:rPr lang="en-US" sz="4000" dirty="0">
                <a:solidFill>
                  <a:schemeClr val="bg1"/>
                </a:solidFill>
                <a:latin typeface="Waltograph UI" panose="03080602000000000000" pitchFamily="66" charset="0"/>
              </a:rPr>
              <a:t>Self-Willed and Filthy Lucre</a:t>
            </a:r>
          </a:p>
        </p:txBody>
      </p:sp>
      <p:sp>
        <p:nvSpPr>
          <p:cNvPr id="6" name="TextBox 5"/>
          <p:cNvSpPr txBox="1"/>
          <p:nvPr/>
        </p:nvSpPr>
        <p:spPr>
          <a:xfrm>
            <a:off x="1276538" y="1256169"/>
            <a:ext cx="5105400" cy="1200329"/>
          </a:xfrm>
          <a:prstGeom prst="rect">
            <a:avLst/>
          </a:prstGeom>
          <a:noFill/>
        </p:spPr>
        <p:txBody>
          <a:bodyPr wrap="square" rtlCol="0">
            <a:spAutoFit/>
          </a:bodyPr>
          <a:lstStyle/>
          <a:p>
            <a:r>
              <a:rPr lang="en-US" i="1" dirty="0">
                <a:solidFill>
                  <a:schemeClr val="bg1"/>
                </a:solidFill>
              </a:rPr>
              <a:t>self-willed</a:t>
            </a:r>
            <a:r>
              <a:rPr lang="en-US" dirty="0">
                <a:solidFill>
                  <a:schemeClr val="bg1"/>
                </a:solidFill>
              </a:rPr>
              <a:t> = obstinate or arrogant </a:t>
            </a:r>
          </a:p>
          <a:p>
            <a:endParaRPr lang="en-US" dirty="0">
              <a:solidFill>
                <a:schemeClr val="bg1"/>
              </a:solidFill>
            </a:endParaRPr>
          </a:p>
          <a:p>
            <a:r>
              <a:rPr lang="en-US" dirty="0">
                <a:solidFill>
                  <a:schemeClr val="bg1"/>
                </a:solidFill>
              </a:rPr>
              <a:t>“filthy lucre” = money that is obtained through dishonest or otherwise unrighteous means</a:t>
            </a:r>
            <a:endParaRPr lang="en-US" sz="2000" dirty="0">
              <a:solidFill>
                <a:schemeClr val="bg1"/>
              </a:solidFill>
            </a:endParaRPr>
          </a:p>
        </p:txBody>
      </p:sp>
      <p:sp>
        <p:nvSpPr>
          <p:cNvPr id="7" name="TextBox 6"/>
          <p:cNvSpPr txBox="1"/>
          <p:nvPr/>
        </p:nvSpPr>
        <p:spPr>
          <a:xfrm>
            <a:off x="5906118" y="3635345"/>
            <a:ext cx="5105400" cy="2554545"/>
          </a:xfrm>
          <a:prstGeom prst="rect">
            <a:avLst/>
          </a:prstGeom>
          <a:noFill/>
        </p:spPr>
        <p:txBody>
          <a:bodyPr wrap="square" rtlCol="0">
            <a:spAutoFit/>
          </a:bodyPr>
          <a:lstStyle/>
          <a:p>
            <a:r>
              <a:rPr lang="en-US" sz="2000" dirty="0">
                <a:solidFill>
                  <a:srgbClr val="FFFF00"/>
                </a:solidFill>
              </a:rPr>
              <a:t>Old Anglo-Saxon word “</a:t>
            </a:r>
            <a:r>
              <a:rPr lang="en-US" sz="2000" dirty="0" err="1">
                <a:solidFill>
                  <a:srgbClr val="FFFF00"/>
                </a:solidFill>
              </a:rPr>
              <a:t>gegn</a:t>
            </a:r>
            <a:r>
              <a:rPr lang="en-US" sz="2000" dirty="0">
                <a:solidFill>
                  <a:srgbClr val="FFFF00"/>
                </a:solidFill>
              </a:rPr>
              <a:t>” meaning contrary to or in opposition of. </a:t>
            </a:r>
          </a:p>
          <a:p>
            <a:endParaRPr lang="en-US" sz="2000" dirty="0">
              <a:solidFill>
                <a:srgbClr val="FFFF00"/>
              </a:solidFill>
            </a:endParaRPr>
          </a:p>
          <a:p>
            <a:r>
              <a:rPr lang="en-US" sz="2000" dirty="0">
                <a:solidFill>
                  <a:srgbClr val="FFFF00"/>
                </a:solidFill>
              </a:rPr>
              <a:t>A</a:t>
            </a:r>
            <a:r>
              <a:rPr lang="en-US" sz="2000" i="1" dirty="0">
                <a:solidFill>
                  <a:schemeClr val="tx2">
                    <a:lumMod val="75000"/>
                  </a:schemeClr>
                </a:solidFill>
              </a:rPr>
              <a:t>gain</a:t>
            </a:r>
            <a:r>
              <a:rPr lang="en-US" sz="2000" dirty="0">
                <a:solidFill>
                  <a:srgbClr val="FFFF00"/>
                </a:solidFill>
              </a:rPr>
              <a:t>st</a:t>
            </a:r>
          </a:p>
          <a:p>
            <a:endParaRPr lang="en-US" sz="2000" dirty="0">
              <a:solidFill>
                <a:srgbClr val="FFFF00"/>
              </a:solidFill>
            </a:endParaRPr>
          </a:p>
          <a:p>
            <a:r>
              <a:rPr lang="en-US" sz="2000" dirty="0" err="1">
                <a:solidFill>
                  <a:srgbClr val="FFFF00"/>
                </a:solidFill>
              </a:rPr>
              <a:t>Gainslayer</a:t>
            </a:r>
            <a:r>
              <a:rPr lang="en-US" sz="2000" dirty="0">
                <a:solidFill>
                  <a:srgbClr val="FFFF00"/>
                </a:solidFill>
              </a:rPr>
              <a:t>= those who speak against something in order to enrich oneself at the expense of others.</a:t>
            </a:r>
          </a:p>
        </p:txBody>
      </p:sp>
      <p:sp>
        <p:nvSpPr>
          <p:cNvPr id="8" name="TextBox 7"/>
          <p:cNvSpPr txBox="1"/>
          <p:nvPr/>
        </p:nvSpPr>
        <p:spPr>
          <a:xfrm>
            <a:off x="98079" y="6488668"/>
            <a:ext cx="5105400" cy="369332"/>
          </a:xfrm>
          <a:prstGeom prst="rect">
            <a:avLst/>
          </a:prstGeom>
          <a:noFill/>
        </p:spPr>
        <p:txBody>
          <a:bodyPr wrap="square" rtlCol="0">
            <a:spAutoFit/>
          </a:bodyPr>
          <a:lstStyle/>
          <a:p>
            <a:r>
              <a:rPr lang="en-US" i="1" dirty="0">
                <a:solidFill>
                  <a:schemeClr val="bg1"/>
                </a:solidFill>
              </a:rPr>
              <a:t>Titus 1:7-8</a:t>
            </a:r>
            <a:endParaRPr lang="en-US" sz="2000" dirty="0">
              <a:solidFill>
                <a:schemeClr val="bg1"/>
              </a:solidFill>
            </a:endParaRPr>
          </a:p>
        </p:txBody>
      </p:sp>
      <p:pic>
        <p:nvPicPr>
          <p:cNvPr id="1026" name="Picture 2" descr="Image result for counting treasure disn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363" y="2702836"/>
            <a:ext cx="3619367" cy="27111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2FB8A6EF-B965-4FD0-8679-27077353B4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6573" y="1355494"/>
            <a:ext cx="3467584" cy="1867161"/>
          </a:xfrm>
          <a:prstGeom prst="rect">
            <a:avLst/>
          </a:prstGeom>
        </p:spPr>
      </p:pic>
    </p:spTree>
    <p:extLst>
      <p:ext uri="{BB962C8B-B14F-4D97-AF65-F5344CB8AC3E}">
        <p14:creationId xmlns:p14="http://schemas.microsoft.com/office/powerpoint/2010/main" val="300057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8079" y="6488668"/>
            <a:ext cx="5105400" cy="369332"/>
          </a:xfrm>
          <a:prstGeom prst="rect">
            <a:avLst/>
          </a:prstGeom>
          <a:noFill/>
        </p:spPr>
        <p:txBody>
          <a:bodyPr wrap="square" rtlCol="0">
            <a:spAutoFit/>
          </a:bodyPr>
          <a:lstStyle/>
          <a:p>
            <a:r>
              <a:rPr lang="en-US" i="1" dirty="0">
                <a:solidFill>
                  <a:schemeClr val="bg1"/>
                </a:solidFill>
              </a:rPr>
              <a:t>Titus 1:7-9</a:t>
            </a:r>
            <a:endParaRPr lang="en-US" sz="2000" dirty="0">
              <a:solidFill>
                <a:schemeClr val="bg1"/>
              </a:solidFill>
            </a:endParaRPr>
          </a:p>
        </p:txBody>
      </p:sp>
      <p:sp>
        <p:nvSpPr>
          <p:cNvPr id="2" name="Rectangle 1"/>
          <p:cNvSpPr/>
          <p:nvPr/>
        </p:nvSpPr>
        <p:spPr>
          <a:xfrm>
            <a:off x="1481751" y="418878"/>
            <a:ext cx="6096000" cy="3416320"/>
          </a:xfrm>
          <a:prstGeom prst="rect">
            <a:avLst/>
          </a:prstGeom>
        </p:spPr>
        <p:txBody>
          <a:bodyPr>
            <a:spAutoFit/>
          </a:bodyPr>
          <a:lstStyle/>
          <a:p>
            <a:r>
              <a:rPr lang="en-US" sz="2400" dirty="0">
                <a:solidFill>
                  <a:schemeClr val="bg1"/>
                </a:solidFill>
              </a:rPr>
              <a:t>Your (bishops) personal behavior must be impeccable. You must be a man of integrity, above reproach of any kind. Your example will set the tone for the direction your people follow. You must be fearless in denouncing evil, willing to take a stand for the right, uncompromising in your defense of truth. While all of this requires firmness, it must be done with kindness and love. (2)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441" y="203609"/>
            <a:ext cx="1150897" cy="1435069"/>
          </a:xfrm>
          <a:prstGeom prst="rect">
            <a:avLst/>
          </a:prstGeom>
        </p:spPr>
      </p:pic>
      <p:grpSp>
        <p:nvGrpSpPr>
          <p:cNvPr id="10" name="Group 9"/>
          <p:cNvGrpSpPr/>
          <p:nvPr/>
        </p:nvGrpSpPr>
        <p:grpSpPr>
          <a:xfrm>
            <a:off x="7405735" y="3769062"/>
            <a:ext cx="4182701" cy="2667952"/>
            <a:chOff x="384206" y="4158361"/>
            <a:chExt cx="3289208" cy="2390250"/>
          </a:xfrm>
        </p:grpSpPr>
        <p:grpSp>
          <p:nvGrpSpPr>
            <p:cNvPr id="11" name="Group 10"/>
            <p:cNvGrpSpPr/>
            <p:nvPr/>
          </p:nvGrpSpPr>
          <p:grpSpPr>
            <a:xfrm>
              <a:off x="384206" y="4158361"/>
              <a:ext cx="3289208" cy="2390250"/>
              <a:chOff x="609599" y="833642"/>
              <a:chExt cx="7941747" cy="5771225"/>
            </a:xfrm>
          </p:grpSpPr>
          <p:grpSp>
            <p:nvGrpSpPr>
              <p:cNvPr id="13" name="Group 14"/>
              <p:cNvGrpSpPr/>
              <p:nvPr/>
            </p:nvGrpSpPr>
            <p:grpSpPr>
              <a:xfrm rot="10800000">
                <a:off x="7696200" y="5257800"/>
                <a:ext cx="621450" cy="1347067"/>
                <a:chOff x="7010400" y="381000"/>
                <a:chExt cx="762000" cy="2033666"/>
              </a:xfrm>
            </p:grpSpPr>
            <p:sp>
              <p:nvSpPr>
                <p:cNvPr id="26" name="Rounded Rectangle 29"/>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1"/>
              <p:cNvGrpSpPr/>
              <p:nvPr/>
            </p:nvGrpSpPr>
            <p:grpSpPr>
              <a:xfrm rot="10800000">
                <a:off x="939238" y="4923502"/>
                <a:ext cx="621450" cy="1347067"/>
                <a:chOff x="7010400" y="381000"/>
                <a:chExt cx="762000" cy="2033666"/>
              </a:xfrm>
            </p:grpSpPr>
            <p:sp>
              <p:nvSpPr>
                <p:cNvPr id="24" name="Rounded Rectangle 27"/>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010400" y="381000"/>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an 3"/>
              <p:cNvSpPr/>
              <p:nvPr/>
            </p:nvSpPr>
            <p:spPr>
              <a:xfrm>
                <a:off x="7315200" y="1981200"/>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an 1"/>
              <p:cNvSpPr/>
              <p:nvPr/>
            </p:nvSpPr>
            <p:spPr>
              <a:xfrm>
                <a:off x="609599" y="1643059"/>
                <a:ext cx="1236146" cy="3840519"/>
              </a:xfrm>
              <a:prstGeom prst="can">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99460" y="833642"/>
                <a:ext cx="621450" cy="986197"/>
                <a:chOff x="7031201" y="834275"/>
                <a:chExt cx="762000" cy="1488861"/>
              </a:xfrm>
            </p:grpSpPr>
            <p:sp>
              <p:nvSpPr>
                <p:cNvPr id="22" name="Rounded Rectangle 25"/>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5"/>
                <p:cNvSpPr/>
                <p:nvPr/>
              </p:nvSpPr>
              <p:spPr>
                <a:xfrm>
                  <a:off x="7031201" y="834275"/>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7646520" y="1148254"/>
                <a:ext cx="621450" cy="1017899"/>
                <a:chOff x="7087348" y="824753"/>
                <a:chExt cx="762000" cy="1536722"/>
              </a:xfrm>
            </p:grpSpPr>
            <p:sp>
              <p:nvSpPr>
                <p:cNvPr id="20" name="Rounded Rectangle 23"/>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087348" y="824753"/>
                  <a:ext cx="762000" cy="1219200"/>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Rectangle 11"/>
            <p:cNvSpPr/>
            <p:nvPr/>
          </p:nvSpPr>
          <p:spPr>
            <a:xfrm>
              <a:off x="773370" y="4742216"/>
              <a:ext cx="2482809" cy="1406277"/>
            </a:xfrm>
            <a:prstGeom prst="rect">
              <a:avLst/>
            </a:prstGeom>
          </p:spPr>
          <p:txBody>
            <a:bodyPr wrap="square">
              <a:spAutoFit/>
            </a:bodyPr>
            <a:lstStyle/>
            <a:p>
              <a:pPr algn="ctr"/>
              <a:r>
                <a:rPr lang="en-US" sz="1600" dirty="0">
                  <a:solidFill>
                    <a:srgbClr val="333333"/>
                  </a:solidFill>
                  <a:latin typeface="Open Sans"/>
                </a:rPr>
                <a:t> </a:t>
              </a:r>
              <a:r>
                <a:rPr lang="en-US" sz="1600" b="1" dirty="0"/>
                <a:t>As we hold fast to the word of God, we will be able to use true doctrine to encourage others to live the gospel of Jesus Christ and to refute those who oppose it.</a:t>
              </a:r>
              <a:r>
                <a:rPr lang="en-US" sz="1600" dirty="0"/>
                <a:t> </a:t>
              </a:r>
            </a:p>
          </p:txBody>
        </p:sp>
      </p:grpSp>
    </p:spTree>
    <p:extLst>
      <p:ext uri="{BB962C8B-B14F-4D97-AF65-F5344CB8AC3E}">
        <p14:creationId xmlns:p14="http://schemas.microsoft.com/office/powerpoint/2010/main" val="424237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9560" y="343016"/>
            <a:ext cx="11832880" cy="646331"/>
          </a:xfrm>
          <a:prstGeom prst="rect">
            <a:avLst/>
          </a:prstGeom>
          <a:noFill/>
        </p:spPr>
        <p:txBody>
          <a:bodyPr wrap="square" rtlCol="0">
            <a:spAutoFit/>
          </a:bodyPr>
          <a:lstStyle/>
          <a:p>
            <a:pPr algn="ctr"/>
            <a:r>
              <a:rPr lang="en-US" sz="3600" dirty="0">
                <a:solidFill>
                  <a:schemeClr val="bg1"/>
                </a:solidFill>
                <a:latin typeface="Waltograph UI" panose="03080602000000000000" pitchFamily="66" charset="0"/>
              </a:rPr>
              <a:t>Beware of False Ministers and Doctrines</a:t>
            </a:r>
          </a:p>
        </p:txBody>
      </p:sp>
      <p:sp>
        <p:nvSpPr>
          <p:cNvPr id="7" name="TextBox 6"/>
          <p:cNvSpPr txBox="1"/>
          <p:nvPr/>
        </p:nvSpPr>
        <p:spPr>
          <a:xfrm>
            <a:off x="5288733" y="2821665"/>
            <a:ext cx="5105400" cy="3046988"/>
          </a:xfrm>
          <a:prstGeom prst="rect">
            <a:avLst/>
          </a:prstGeom>
          <a:noFill/>
        </p:spPr>
        <p:txBody>
          <a:bodyPr wrap="square" rtlCol="0">
            <a:spAutoFit/>
          </a:bodyPr>
          <a:lstStyle/>
          <a:p>
            <a:pPr fontAlgn="base"/>
            <a:r>
              <a:rPr lang="en-US" sz="2400" dirty="0">
                <a:solidFill>
                  <a:schemeClr val="bg1"/>
                </a:solidFill>
              </a:rPr>
              <a:t>“True doctrine, understood, changes attitudes and behavior.</a:t>
            </a:r>
          </a:p>
          <a:p>
            <a:pPr fontAlgn="base"/>
            <a:r>
              <a:rPr lang="en-US" sz="2400" dirty="0">
                <a:solidFill>
                  <a:schemeClr val="bg1"/>
                </a:solidFill>
              </a:rPr>
              <a:t>“The study of the doctrines of the gospel will improve behavior quicker than a study of behavior will improve behavior. … That is why we stress so forcefully the study of the doctrines of the gospel.” (3)</a:t>
            </a:r>
          </a:p>
        </p:txBody>
      </p:sp>
      <p:sp>
        <p:nvSpPr>
          <p:cNvPr id="8" name="TextBox 7"/>
          <p:cNvSpPr txBox="1"/>
          <p:nvPr/>
        </p:nvSpPr>
        <p:spPr>
          <a:xfrm>
            <a:off x="98079" y="6488668"/>
            <a:ext cx="5105400" cy="369332"/>
          </a:xfrm>
          <a:prstGeom prst="rect">
            <a:avLst/>
          </a:prstGeom>
          <a:noFill/>
        </p:spPr>
        <p:txBody>
          <a:bodyPr wrap="square" rtlCol="0">
            <a:spAutoFit/>
          </a:bodyPr>
          <a:lstStyle/>
          <a:p>
            <a:r>
              <a:rPr lang="en-US" i="1" dirty="0">
                <a:solidFill>
                  <a:schemeClr val="bg1"/>
                </a:solidFill>
              </a:rPr>
              <a:t>Titus 1:9</a:t>
            </a:r>
            <a:endParaRPr lang="en-US" sz="2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92554" y="5084982"/>
            <a:ext cx="1295730" cy="1614875"/>
          </a:xfrm>
          <a:prstGeom prst="rect">
            <a:avLst/>
          </a:prstGeom>
        </p:spPr>
      </p:pic>
      <p:pic>
        <p:nvPicPr>
          <p:cNvPr id="2050" name="Picture 2" descr="Image result for alice in wonderland disney reads 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642" y="2266265"/>
            <a:ext cx="4143375"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4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4856" y="141838"/>
            <a:ext cx="11977734" cy="707886"/>
          </a:xfrm>
          <a:prstGeom prst="rect">
            <a:avLst/>
          </a:prstGeom>
          <a:noFill/>
        </p:spPr>
        <p:txBody>
          <a:bodyPr wrap="square" rtlCol="0">
            <a:spAutoFit/>
          </a:bodyPr>
          <a:lstStyle/>
          <a:p>
            <a:pPr algn="ctr"/>
            <a:r>
              <a:rPr lang="en-US" sz="4000" dirty="0">
                <a:solidFill>
                  <a:schemeClr val="bg1"/>
                </a:solidFill>
                <a:latin typeface="Waltograph UI" panose="03080602000000000000" pitchFamily="66" charset="0"/>
              </a:rPr>
              <a:t>Liars, Evil Beasts, and Slow Bellies</a:t>
            </a:r>
          </a:p>
        </p:txBody>
      </p:sp>
      <p:sp>
        <p:nvSpPr>
          <p:cNvPr id="6" name="TextBox 5"/>
          <p:cNvSpPr txBox="1"/>
          <p:nvPr/>
        </p:nvSpPr>
        <p:spPr>
          <a:xfrm>
            <a:off x="578426" y="1111313"/>
            <a:ext cx="5559823" cy="707886"/>
          </a:xfrm>
          <a:prstGeom prst="rect">
            <a:avLst/>
          </a:prstGeom>
          <a:noFill/>
        </p:spPr>
        <p:txBody>
          <a:bodyPr wrap="square" rtlCol="0">
            <a:spAutoFit/>
          </a:bodyPr>
          <a:lstStyle/>
          <a:p>
            <a:r>
              <a:rPr lang="en-US" sz="2000" dirty="0">
                <a:solidFill>
                  <a:schemeClr val="bg1"/>
                </a:solidFill>
              </a:rPr>
              <a:t>Paul condemns the false teachers on Crete for perverting the gospel in order to make money.</a:t>
            </a:r>
          </a:p>
        </p:txBody>
      </p:sp>
      <p:sp>
        <p:nvSpPr>
          <p:cNvPr id="7" name="TextBox 6"/>
          <p:cNvSpPr txBox="1"/>
          <p:nvPr/>
        </p:nvSpPr>
        <p:spPr>
          <a:xfrm>
            <a:off x="3577629" y="4324538"/>
            <a:ext cx="5105400" cy="1938992"/>
          </a:xfrm>
          <a:prstGeom prst="rect">
            <a:avLst/>
          </a:prstGeom>
          <a:noFill/>
        </p:spPr>
        <p:txBody>
          <a:bodyPr wrap="square" rtlCol="0">
            <a:spAutoFit/>
          </a:bodyPr>
          <a:lstStyle/>
          <a:p>
            <a:r>
              <a:rPr lang="en-US" sz="2000" dirty="0">
                <a:solidFill>
                  <a:schemeClr val="bg1"/>
                </a:solidFill>
              </a:rPr>
              <a:t>“For there are many unruly and vain talkers and deceivers, specially they of the circumcision:”</a:t>
            </a:r>
          </a:p>
          <a:p>
            <a:endParaRPr lang="en-US" sz="2000" dirty="0">
              <a:solidFill>
                <a:schemeClr val="bg1"/>
              </a:solidFill>
            </a:endParaRPr>
          </a:p>
          <a:p>
            <a:r>
              <a:rPr lang="en-US" sz="2000" dirty="0">
                <a:solidFill>
                  <a:schemeClr val="bg1"/>
                </a:solidFill>
              </a:rPr>
              <a:t>“Whose mouths must be stopped, who subvert whole houses, teaching things which they ought not, for filthy lucre’s sake.”</a:t>
            </a:r>
          </a:p>
        </p:txBody>
      </p:sp>
      <p:sp>
        <p:nvSpPr>
          <p:cNvPr id="8" name="TextBox 7"/>
          <p:cNvSpPr txBox="1"/>
          <p:nvPr/>
        </p:nvSpPr>
        <p:spPr>
          <a:xfrm>
            <a:off x="0" y="6488668"/>
            <a:ext cx="5105400" cy="369332"/>
          </a:xfrm>
          <a:prstGeom prst="rect">
            <a:avLst/>
          </a:prstGeom>
          <a:noFill/>
        </p:spPr>
        <p:txBody>
          <a:bodyPr wrap="square" rtlCol="0">
            <a:spAutoFit/>
          </a:bodyPr>
          <a:lstStyle/>
          <a:p>
            <a:r>
              <a:rPr lang="en-US" dirty="0">
                <a:solidFill>
                  <a:schemeClr val="bg1"/>
                </a:solidFill>
              </a:rPr>
              <a:t>Titus 1:10-11</a:t>
            </a:r>
          </a:p>
        </p:txBody>
      </p:sp>
      <p:pic>
        <p:nvPicPr>
          <p:cNvPr id="307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1640" y="2017367"/>
            <a:ext cx="2714058" cy="161821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5676523" y="1495278"/>
            <a:ext cx="6283103" cy="2089895"/>
            <a:chOff x="5676523" y="1495278"/>
            <a:chExt cx="6283103" cy="2089895"/>
          </a:xfrm>
        </p:grpSpPr>
        <p:sp>
          <p:nvSpPr>
            <p:cNvPr id="2" name="Rectangle 1"/>
            <p:cNvSpPr/>
            <p:nvPr/>
          </p:nvSpPr>
          <p:spPr>
            <a:xfrm>
              <a:off x="6599975" y="1495278"/>
              <a:ext cx="5359651" cy="2031325"/>
            </a:xfrm>
            <a:prstGeom prst="rect">
              <a:avLst/>
            </a:prstGeom>
          </p:spPr>
          <p:txBody>
            <a:bodyPr wrap="square">
              <a:spAutoFit/>
            </a:bodyPr>
            <a:lstStyle/>
            <a:p>
              <a:r>
                <a:rPr lang="en-US" b="1" i="1" dirty="0">
                  <a:solidFill>
                    <a:srgbClr val="FFFF00"/>
                  </a:solidFill>
                  <a:latin typeface="Palatino"/>
                </a:rPr>
                <a:t>False Teachers = </a:t>
              </a:r>
              <a:r>
                <a:rPr lang="en-US" b="1" i="1" dirty="0" err="1">
                  <a:solidFill>
                    <a:srgbClr val="FFFF00"/>
                  </a:solidFill>
                  <a:latin typeface="Palatino"/>
                </a:rPr>
                <a:t>Priestcraft</a:t>
              </a:r>
              <a:r>
                <a:rPr lang="en-US" b="1" i="1" dirty="0">
                  <a:solidFill>
                    <a:srgbClr val="FFFF00"/>
                  </a:solidFill>
                  <a:latin typeface="Palatino"/>
                </a:rPr>
                <a:t>:</a:t>
              </a:r>
            </a:p>
            <a:p>
              <a:r>
                <a:rPr lang="en-US" b="1" i="1" dirty="0">
                  <a:solidFill>
                    <a:srgbClr val="FFFF00"/>
                  </a:solidFill>
                  <a:latin typeface="Palatino"/>
                </a:rPr>
                <a:t>He </a:t>
              </a:r>
              <a:r>
                <a:rPr lang="en-US" b="1" i="1" dirty="0" err="1">
                  <a:solidFill>
                    <a:srgbClr val="FFFF00"/>
                  </a:solidFill>
                  <a:latin typeface="Palatino"/>
                </a:rPr>
                <a:t>commandeth</a:t>
              </a:r>
              <a:r>
                <a:rPr lang="en-US" b="1" i="1" dirty="0">
                  <a:solidFill>
                    <a:srgbClr val="FFFF00"/>
                  </a:solidFill>
                  <a:latin typeface="Palatino"/>
                </a:rPr>
                <a:t> that there shall be no </a:t>
              </a:r>
              <a:r>
                <a:rPr lang="en-US" b="1" i="1" dirty="0" err="1">
                  <a:solidFill>
                    <a:srgbClr val="FFFF00"/>
                  </a:solidFill>
                  <a:latin typeface="Palatino"/>
                </a:rPr>
                <a:t>priestcrafts</a:t>
              </a:r>
              <a:r>
                <a:rPr lang="en-US" b="1" i="1" dirty="0">
                  <a:solidFill>
                    <a:srgbClr val="FFFF00"/>
                  </a:solidFill>
                  <a:latin typeface="Palatino"/>
                </a:rPr>
                <a:t>; for, behold, </a:t>
              </a:r>
              <a:r>
                <a:rPr lang="en-US" b="1" i="1" dirty="0" err="1">
                  <a:solidFill>
                    <a:srgbClr val="FFFF00"/>
                  </a:solidFill>
                  <a:latin typeface="Palatino"/>
                </a:rPr>
                <a:t>priestcrafts</a:t>
              </a:r>
              <a:r>
                <a:rPr lang="en-US" b="1" i="1" dirty="0">
                  <a:solidFill>
                    <a:srgbClr val="FFFF00"/>
                  </a:solidFill>
                  <a:latin typeface="Palatino"/>
                </a:rPr>
                <a:t> are that men preach and set themselves up for a light unto the world, that they may get gain and praise of the world; but they seek not the welfare of Zion.</a:t>
              </a:r>
            </a:p>
            <a:p>
              <a:r>
                <a:rPr lang="en-US" b="1" i="1" dirty="0">
                  <a:solidFill>
                    <a:srgbClr val="FFFF00"/>
                  </a:solidFill>
                  <a:latin typeface="Palatino"/>
                </a:rPr>
                <a:t>2 Nephi 26:29</a:t>
              </a:r>
              <a:endParaRPr lang="en-US" b="1" i="1" dirty="0">
                <a:solidFill>
                  <a:srgbClr val="FFFF00"/>
                </a:solidFill>
              </a:endParaRPr>
            </a:p>
          </p:txBody>
        </p:sp>
        <p:grpSp>
          <p:nvGrpSpPr>
            <p:cNvPr id="11" name="Group 10"/>
            <p:cNvGrpSpPr/>
            <p:nvPr/>
          </p:nvGrpSpPr>
          <p:grpSpPr>
            <a:xfrm>
              <a:off x="5676523" y="1692999"/>
              <a:ext cx="870814" cy="1892174"/>
              <a:chOff x="434480" y="4197927"/>
              <a:chExt cx="1721840" cy="3807739"/>
            </a:xfrm>
          </p:grpSpPr>
          <p:sp>
            <p:nvSpPr>
              <p:cNvPr id="12" name="Oval 11"/>
              <p:cNvSpPr/>
              <p:nvPr/>
            </p:nvSpPr>
            <p:spPr>
              <a:xfrm rot="20950279">
                <a:off x="787220" y="7703922"/>
                <a:ext cx="495129" cy="30174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20950279">
                <a:off x="1278669" y="7682857"/>
                <a:ext cx="464822" cy="320125"/>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7982951">
                <a:off x="304800" y="6488608"/>
                <a:ext cx="577489" cy="3181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4250673">
                <a:off x="1708511" y="6488608"/>
                <a:ext cx="577489" cy="31812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9846626">
                <a:off x="1370496" y="5469292"/>
                <a:ext cx="524848" cy="133109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753374" flipH="1">
                <a:off x="684752" y="5467296"/>
                <a:ext cx="522250" cy="1352491"/>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819474" y="5522027"/>
                <a:ext cx="1002652" cy="226261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1016079" y="5326290"/>
                <a:ext cx="577489" cy="37897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372"/>
              <p:cNvGrpSpPr/>
              <p:nvPr/>
            </p:nvGrpSpPr>
            <p:grpSpPr>
              <a:xfrm>
                <a:off x="864918" y="7445828"/>
                <a:ext cx="928255" cy="341450"/>
                <a:chOff x="304800" y="4012870"/>
                <a:chExt cx="1559626" cy="635330"/>
              </a:xfrm>
            </p:grpSpPr>
            <p:grpSp>
              <p:nvGrpSpPr>
                <p:cNvPr id="44" name="Group 365"/>
                <p:cNvGrpSpPr/>
                <p:nvPr/>
              </p:nvGrpSpPr>
              <p:grpSpPr>
                <a:xfrm>
                  <a:off x="304800" y="4038600"/>
                  <a:ext cx="609600" cy="609600"/>
                  <a:chOff x="304800" y="4038600"/>
                  <a:chExt cx="609600" cy="609600"/>
                </a:xfrm>
              </p:grpSpPr>
              <p:sp>
                <p:nvSpPr>
                  <p:cNvPr id="49" name="Diamond 48"/>
                  <p:cNvSpPr/>
                  <p:nvPr/>
                </p:nvSpPr>
                <p:spPr>
                  <a:xfrm>
                    <a:off x="304800" y="403860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685800" y="41910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366"/>
                <p:cNvGrpSpPr/>
                <p:nvPr/>
              </p:nvGrpSpPr>
              <p:grpSpPr>
                <a:xfrm>
                  <a:off x="880753" y="4024745"/>
                  <a:ext cx="609600" cy="609600"/>
                  <a:chOff x="304800" y="4038600"/>
                  <a:chExt cx="609600" cy="609600"/>
                </a:xfrm>
              </p:grpSpPr>
              <p:sp>
                <p:nvSpPr>
                  <p:cNvPr id="47" name="Diamond 46"/>
                  <p:cNvSpPr/>
                  <p:nvPr/>
                </p:nvSpPr>
                <p:spPr>
                  <a:xfrm>
                    <a:off x="304800" y="403860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685800" y="41910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Diamond 45"/>
                <p:cNvSpPr/>
                <p:nvPr/>
              </p:nvSpPr>
              <p:spPr>
                <a:xfrm>
                  <a:off x="1407226" y="401287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381"/>
              <p:cNvGrpSpPr/>
              <p:nvPr/>
            </p:nvGrpSpPr>
            <p:grpSpPr>
              <a:xfrm>
                <a:off x="638298" y="4197927"/>
                <a:ext cx="1399915" cy="1519203"/>
                <a:chOff x="-1981200" y="3581400"/>
                <a:chExt cx="1399915" cy="1519203"/>
              </a:xfrm>
            </p:grpSpPr>
            <p:grpSp>
              <p:nvGrpSpPr>
                <p:cNvPr id="30" name="Group 361"/>
                <p:cNvGrpSpPr/>
                <p:nvPr/>
              </p:nvGrpSpPr>
              <p:grpSpPr>
                <a:xfrm>
                  <a:off x="-1981200" y="3581400"/>
                  <a:ext cx="1399915" cy="1519203"/>
                  <a:chOff x="584780" y="4267200"/>
                  <a:chExt cx="1399915" cy="1519203"/>
                </a:xfrm>
              </p:grpSpPr>
              <p:sp>
                <p:nvSpPr>
                  <p:cNvPr id="39" name="Oval 38"/>
                  <p:cNvSpPr/>
                  <p:nvPr/>
                </p:nvSpPr>
                <p:spPr>
                  <a:xfrm>
                    <a:off x="784781" y="4393884"/>
                    <a:ext cx="1002652" cy="1392519"/>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uble Wave 39"/>
                  <p:cNvSpPr/>
                  <p:nvPr/>
                </p:nvSpPr>
                <p:spPr>
                  <a:xfrm rot="21307692">
                    <a:off x="1684039" y="4511704"/>
                    <a:ext cx="296972" cy="1025379"/>
                  </a:xfrm>
                  <a:prstGeom prst="doubleWav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ouble Wave 40"/>
                  <p:cNvSpPr/>
                  <p:nvPr/>
                </p:nvSpPr>
                <p:spPr>
                  <a:xfrm rot="407729">
                    <a:off x="622686" y="4504783"/>
                    <a:ext cx="267244" cy="1025383"/>
                  </a:xfrm>
                  <a:prstGeom prst="doubleWav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5400000">
                    <a:off x="949021" y="3996289"/>
                    <a:ext cx="692337" cy="1234159"/>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143"/>
                  <p:cNvSpPr/>
                  <p:nvPr/>
                </p:nvSpPr>
                <p:spPr>
                  <a:xfrm rot="5400000">
                    <a:off x="1185164" y="3965535"/>
                    <a:ext cx="199147" cy="1399915"/>
                  </a:xfrm>
                  <a:prstGeom prst="roundRect">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73"/>
                <p:cNvGrpSpPr/>
                <p:nvPr/>
              </p:nvGrpSpPr>
              <p:grpSpPr>
                <a:xfrm>
                  <a:off x="-1714996" y="3905992"/>
                  <a:ext cx="928255" cy="160317"/>
                  <a:chOff x="304800" y="4012870"/>
                  <a:chExt cx="1559626" cy="635330"/>
                </a:xfrm>
              </p:grpSpPr>
              <p:grpSp>
                <p:nvGrpSpPr>
                  <p:cNvPr id="32" name="Group 365"/>
                  <p:cNvGrpSpPr/>
                  <p:nvPr/>
                </p:nvGrpSpPr>
                <p:grpSpPr>
                  <a:xfrm>
                    <a:off x="304800" y="4038600"/>
                    <a:ext cx="609600" cy="609600"/>
                    <a:chOff x="304800" y="4038600"/>
                    <a:chExt cx="609600" cy="609600"/>
                  </a:xfrm>
                </p:grpSpPr>
                <p:sp>
                  <p:nvSpPr>
                    <p:cNvPr id="37" name="Diamond 36"/>
                    <p:cNvSpPr/>
                    <p:nvPr/>
                  </p:nvSpPr>
                  <p:spPr>
                    <a:xfrm>
                      <a:off x="304800" y="403860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685800" y="41910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66"/>
                  <p:cNvGrpSpPr/>
                  <p:nvPr/>
                </p:nvGrpSpPr>
                <p:grpSpPr>
                  <a:xfrm>
                    <a:off x="880753" y="4024745"/>
                    <a:ext cx="609600" cy="609600"/>
                    <a:chOff x="304800" y="4038600"/>
                    <a:chExt cx="609600" cy="609600"/>
                  </a:xfrm>
                </p:grpSpPr>
                <p:sp>
                  <p:nvSpPr>
                    <p:cNvPr id="35" name="Diamond 34"/>
                    <p:cNvSpPr/>
                    <p:nvPr/>
                  </p:nvSpPr>
                  <p:spPr>
                    <a:xfrm>
                      <a:off x="304800" y="403860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85800" y="4191000"/>
                      <a:ext cx="228600" cy="2286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Diamond 33"/>
                  <p:cNvSpPr/>
                  <p:nvPr/>
                </p:nvSpPr>
                <p:spPr>
                  <a:xfrm>
                    <a:off x="1407226" y="4012870"/>
                    <a:ext cx="457200" cy="60960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386"/>
              <p:cNvGrpSpPr/>
              <p:nvPr/>
            </p:nvGrpSpPr>
            <p:grpSpPr>
              <a:xfrm>
                <a:off x="979714" y="5560621"/>
                <a:ext cx="697413" cy="735280"/>
                <a:chOff x="2324286" y="3946606"/>
                <a:chExt cx="1821873" cy="1920794"/>
              </a:xfrm>
            </p:grpSpPr>
            <p:sp>
              <p:nvSpPr>
                <p:cNvPr id="23" name="Oval 22"/>
                <p:cNvSpPr/>
                <p:nvPr/>
              </p:nvSpPr>
              <p:spPr>
                <a:xfrm rot="19857544">
                  <a:off x="2599398" y="4387972"/>
                  <a:ext cx="381000" cy="762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951497">
                  <a:off x="3488068" y="4421619"/>
                  <a:ext cx="381000" cy="762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9857544">
                  <a:off x="2324286" y="3946606"/>
                  <a:ext cx="381000" cy="762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862065">
                  <a:off x="3765159" y="3998066"/>
                  <a:ext cx="381000" cy="7620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
                <p:cNvGrpSpPr/>
                <p:nvPr/>
              </p:nvGrpSpPr>
              <p:grpSpPr>
                <a:xfrm>
                  <a:off x="2819400" y="4953000"/>
                  <a:ext cx="762000" cy="914400"/>
                  <a:chOff x="3276600" y="990600"/>
                  <a:chExt cx="762000" cy="914400"/>
                </a:xfrm>
              </p:grpSpPr>
              <p:sp>
                <p:nvSpPr>
                  <p:cNvPr id="28" name="Oval 27"/>
                  <p:cNvSpPr/>
                  <p:nvPr/>
                </p:nvSpPr>
                <p:spPr>
                  <a:xfrm>
                    <a:off x="3276600" y="990600"/>
                    <a:ext cx="762000" cy="914400"/>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Quad Arrow 129"/>
                  <p:cNvSpPr/>
                  <p:nvPr/>
                </p:nvSpPr>
                <p:spPr>
                  <a:xfrm>
                    <a:off x="3453060" y="1122902"/>
                    <a:ext cx="421105" cy="587022"/>
                  </a:xfrm>
                  <a:prstGeom prst="quadArrow">
                    <a:avLst>
                      <a:gd name="adj1" fmla="val 45000"/>
                      <a:gd name="adj2" fmla="val 22500"/>
                      <a:gd name="adj3" fmla="val 22500"/>
                    </a:avLst>
                  </a:prstGeom>
                  <a:solidFill>
                    <a:srgbClr val="FFFF66"/>
                  </a:solidFill>
                  <a:ln>
                    <a:solidFill>
                      <a:srgbClr val="582A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pic>
        <p:nvPicPr>
          <p:cNvPr id="10" name="Picture 9">
            <a:extLst>
              <a:ext uri="{FF2B5EF4-FFF2-40B4-BE49-F238E27FC236}">
                <a16:creationId xmlns:a16="http://schemas.microsoft.com/office/drawing/2014/main" id="{E011C749-1C08-47FD-AA00-29381F4D07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657" y="4236962"/>
            <a:ext cx="2591162" cy="1857634"/>
          </a:xfrm>
          <a:prstGeom prst="rect">
            <a:avLst/>
          </a:prstGeom>
        </p:spPr>
      </p:pic>
      <p:pic>
        <p:nvPicPr>
          <p:cNvPr id="52" name="Picture 51">
            <a:extLst>
              <a:ext uri="{FF2B5EF4-FFF2-40B4-BE49-F238E27FC236}">
                <a16:creationId xmlns:a16="http://schemas.microsoft.com/office/drawing/2014/main" id="{F25B5394-0ED5-4C94-81E6-C859BB0490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48183" y="3635582"/>
            <a:ext cx="1992611" cy="3034499"/>
          </a:xfrm>
          <a:prstGeom prst="rect">
            <a:avLst/>
          </a:prstGeom>
        </p:spPr>
      </p:pic>
    </p:spTree>
    <p:extLst>
      <p:ext uri="{BB962C8B-B14F-4D97-AF65-F5344CB8AC3E}">
        <p14:creationId xmlns:p14="http://schemas.microsoft.com/office/powerpoint/2010/main" val="245499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3074"/>
                                        </p:tgtEl>
                                      </p:cBhvr>
                                    </p:animEffect>
                                    <p:set>
                                      <p:cBhvr>
                                        <p:cTn id="18" dur="1" fill="hold">
                                          <p:stCondLst>
                                            <p:cond delay="499"/>
                                          </p:stCondLst>
                                        </p:cTn>
                                        <p:tgtEl>
                                          <p:spTgt spid="307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childTnLst>
                                </p:cTn>
                              </p:par>
                              <p:par>
                                <p:cTn id="30" presetID="10" presetClass="entr" presetSubtype="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43100" y="159014"/>
            <a:ext cx="8305800" cy="707886"/>
          </a:xfrm>
          <a:prstGeom prst="rect">
            <a:avLst/>
          </a:prstGeom>
          <a:noFill/>
        </p:spPr>
        <p:txBody>
          <a:bodyPr wrap="square" rtlCol="0">
            <a:spAutoFit/>
          </a:bodyPr>
          <a:lstStyle/>
          <a:p>
            <a:pPr algn="ctr"/>
            <a:r>
              <a:rPr lang="en-US" sz="4000" dirty="0">
                <a:solidFill>
                  <a:schemeClr val="bg1"/>
                </a:solidFill>
                <a:latin typeface="Waltograph UI" panose="03080602000000000000" pitchFamily="66" charset="0"/>
              </a:rPr>
              <a:t>Cretans and Slow Bellies</a:t>
            </a:r>
          </a:p>
        </p:txBody>
      </p:sp>
      <p:sp>
        <p:nvSpPr>
          <p:cNvPr id="6" name="TextBox 5"/>
          <p:cNvSpPr txBox="1"/>
          <p:nvPr/>
        </p:nvSpPr>
        <p:spPr>
          <a:xfrm>
            <a:off x="787651" y="1491559"/>
            <a:ext cx="5105400" cy="1938992"/>
          </a:xfrm>
          <a:prstGeom prst="rect">
            <a:avLst/>
          </a:prstGeom>
          <a:noFill/>
        </p:spPr>
        <p:txBody>
          <a:bodyPr wrap="square" rtlCol="0">
            <a:spAutoFit/>
          </a:bodyPr>
          <a:lstStyle/>
          <a:p>
            <a:r>
              <a:rPr lang="en-US" sz="2400" dirty="0">
                <a:solidFill>
                  <a:schemeClr val="bg1"/>
                </a:solidFill>
              </a:rPr>
              <a:t>Their reputation for lying became so commonly know that the name became both a verb (</a:t>
            </a:r>
            <a:r>
              <a:rPr lang="en-US" sz="2400" dirty="0" err="1">
                <a:solidFill>
                  <a:schemeClr val="bg1"/>
                </a:solidFill>
              </a:rPr>
              <a:t>kretidzein</a:t>
            </a:r>
            <a:r>
              <a:rPr lang="en-US" sz="2400" dirty="0">
                <a:solidFill>
                  <a:schemeClr val="bg1"/>
                </a:solidFill>
              </a:rPr>
              <a:t>=to speak like a “</a:t>
            </a:r>
            <a:r>
              <a:rPr lang="en-US" sz="2400" dirty="0" err="1">
                <a:solidFill>
                  <a:schemeClr val="bg1"/>
                </a:solidFill>
              </a:rPr>
              <a:t>cretan</a:t>
            </a:r>
            <a:r>
              <a:rPr lang="en-US" sz="2400" dirty="0">
                <a:solidFill>
                  <a:schemeClr val="bg1"/>
                </a:solidFill>
              </a:rPr>
              <a:t>” or to “lie”</a:t>
            </a:r>
          </a:p>
          <a:p>
            <a:endParaRPr lang="en-US" sz="2400" dirty="0">
              <a:solidFill>
                <a:schemeClr val="bg1"/>
              </a:solidFill>
            </a:endParaRPr>
          </a:p>
        </p:txBody>
      </p:sp>
      <p:sp>
        <p:nvSpPr>
          <p:cNvPr id="2" name="Rectangle 1"/>
          <p:cNvSpPr/>
          <p:nvPr/>
        </p:nvSpPr>
        <p:spPr>
          <a:xfrm>
            <a:off x="4849640" y="4757224"/>
            <a:ext cx="6096000" cy="830997"/>
          </a:xfrm>
          <a:prstGeom prst="rect">
            <a:avLst/>
          </a:prstGeom>
        </p:spPr>
        <p:txBody>
          <a:bodyPr>
            <a:spAutoFit/>
          </a:bodyPr>
          <a:lstStyle/>
          <a:p>
            <a:r>
              <a:rPr lang="en-US" sz="2400" dirty="0">
                <a:solidFill>
                  <a:schemeClr val="bg1"/>
                </a:solidFill>
              </a:rPr>
              <a:t>“slow bellies”= idle bellies=lazy gluttony that leads to extreme obesity.</a:t>
            </a:r>
          </a:p>
        </p:txBody>
      </p:sp>
      <p:sp>
        <p:nvSpPr>
          <p:cNvPr id="8" name="TextBox 7"/>
          <p:cNvSpPr txBox="1"/>
          <p:nvPr/>
        </p:nvSpPr>
        <p:spPr>
          <a:xfrm>
            <a:off x="98079" y="6488668"/>
            <a:ext cx="5105400" cy="369332"/>
          </a:xfrm>
          <a:prstGeom prst="rect">
            <a:avLst/>
          </a:prstGeom>
          <a:noFill/>
        </p:spPr>
        <p:txBody>
          <a:bodyPr wrap="square" rtlCol="0">
            <a:spAutoFit/>
          </a:bodyPr>
          <a:lstStyle/>
          <a:p>
            <a:r>
              <a:rPr lang="en-US" i="1" dirty="0">
                <a:solidFill>
                  <a:schemeClr val="bg1"/>
                </a:solidFill>
              </a:rPr>
              <a:t>Titus 1:12</a:t>
            </a:r>
            <a:endParaRPr lang="en-US" sz="2000" dirty="0">
              <a:solidFill>
                <a:schemeClr val="bg1"/>
              </a:solidFill>
            </a:endParaRPr>
          </a:p>
        </p:txBody>
      </p:sp>
      <p:pic>
        <p:nvPicPr>
          <p:cNvPr id="7" name="Picture 6">
            <a:extLst>
              <a:ext uri="{FF2B5EF4-FFF2-40B4-BE49-F238E27FC236}">
                <a16:creationId xmlns:a16="http://schemas.microsoft.com/office/drawing/2014/main" id="{CF45D6B0-C6D0-4994-8DA4-DF0C1DB9D3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8950" y="1269779"/>
            <a:ext cx="4199287" cy="2376680"/>
          </a:xfrm>
          <a:prstGeom prst="rect">
            <a:avLst/>
          </a:prstGeom>
        </p:spPr>
      </p:pic>
      <p:pic>
        <p:nvPicPr>
          <p:cNvPr id="10" name="Picture 9">
            <a:extLst>
              <a:ext uri="{FF2B5EF4-FFF2-40B4-BE49-F238E27FC236}">
                <a16:creationId xmlns:a16="http://schemas.microsoft.com/office/drawing/2014/main" id="{431FE0A6-AA34-4C71-B722-5A6EFE5A48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631" y="3468947"/>
            <a:ext cx="3438525" cy="2981325"/>
          </a:xfrm>
          <a:prstGeom prst="rect">
            <a:avLst/>
          </a:prstGeom>
        </p:spPr>
      </p:pic>
    </p:spTree>
    <p:extLst>
      <p:ext uri="{BB962C8B-B14F-4D97-AF65-F5344CB8AC3E}">
        <p14:creationId xmlns:p14="http://schemas.microsoft.com/office/powerpoint/2010/main" val="191489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988</TotalTime>
  <Words>4258</Words>
  <Application>Microsoft Office PowerPoint</Application>
  <PresentationFormat>Widescreen</PresentationFormat>
  <Paragraphs>297</Paragraphs>
  <Slides>26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Open Sans</vt:lpstr>
      <vt:lpstr>Palatino</vt:lpstr>
      <vt:lpstr>Colonna MT</vt:lpstr>
      <vt:lpstr>Arial</vt:lpstr>
      <vt:lpstr>Calibri Light</vt:lpstr>
      <vt:lpstr>Calibri</vt:lpstr>
      <vt:lpstr>Comic Sans MS</vt:lpstr>
      <vt:lpstr>Waltograph UI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141</cp:revision>
  <dcterms:created xsi:type="dcterms:W3CDTF">2016-05-16T13:36:31Z</dcterms:created>
  <dcterms:modified xsi:type="dcterms:W3CDTF">2020-09-11T15:22:04Z</dcterms:modified>
</cp:coreProperties>
</file>