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96" r:id="rId2"/>
    <p:sldId id="297" r:id="rId3"/>
    <p:sldId id="318" r:id="rId4"/>
    <p:sldId id="304" r:id="rId5"/>
    <p:sldId id="305" r:id="rId6"/>
    <p:sldId id="306" r:id="rId7"/>
    <p:sldId id="307" r:id="rId8"/>
    <p:sldId id="308" r:id="rId9"/>
    <p:sldId id="311" r:id="rId10"/>
    <p:sldId id="312" r:id="rId11"/>
    <p:sldId id="313" r:id="rId12"/>
    <p:sldId id="314" r:id="rId13"/>
    <p:sldId id="315" r:id="rId14"/>
    <p:sldId id="319" r:id="rId15"/>
    <p:sldId id="316" r:id="rId16"/>
    <p:sldId id="322" r:id="rId17"/>
    <p:sldId id="284" r:id="rId18"/>
    <p:sldId id="286" r:id="rId19"/>
    <p:sldId id="321" r:id="rId20"/>
    <p:sldId id="320" r:id="rId21"/>
  </p:sldIdLst>
  <p:sldSz cx="12192000" cy="6858000"/>
  <p:notesSz cx="6858000" cy="9144000"/>
  <p:embeddedFontLst>
    <p:embeddedFont>
      <p:font typeface="Abadi" panose="020B0604020104020204" pitchFamily="34"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Morris Roman Alternate" pitchFamily="2" charset="0"/>
      <p:bold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65DC06-ECBC-44F6-AB47-48C82F26A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134</a:t>
            </a:r>
          </a:p>
        </p:txBody>
      </p:sp>
      <p:grpSp>
        <p:nvGrpSpPr>
          <p:cNvPr id="53" name="Group 52"/>
          <p:cNvGrpSpPr/>
          <p:nvPr/>
        </p:nvGrpSpPr>
        <p:grpSpPr>
          <a:xfrm>
            <a:off x="1336895" y="2270157"/>
            <a:ext cx="3050721" cy="2895600"/>
            <a:chOff x="304800" y="3429000"/>
            <a:chExt cx="3050721" cy="2895600"/>
          </a:xfrm>
        </p:grpSpPr>
        <p:pic>
          <p:nvPicPr>
            <p:cNvPr id="54" name="Picture 4" descr="Image result for ston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581400"/>
              <a:ext cx="2895600"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86"/>
            <p:cNvGrpSpPr/>
            <p:nvPr/>
          </p:nvGrpSpPr>
          <p:grpSpPr>
            <a:xfrm rot="2107423">
              <a:off x="1281104" y="3790950"/>
              <a:ext cx="376315" cy="879933"/>
              <a:chOff x="7696200" y="914400"/>
              <a:chExt cx="685800" cy="2438400"/>
            </a:xfrm>
          </p:grpSpPr>
          <p:sp>
            <p:nvSpPr>
              <p:cNvPr id="104" name="Moon 10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87"/>
            <p:cNvGrpSpPr/>
            <p:nvPr/>
          </p:nvGrpSpPr>
          <p:grpSpPr>
            <a:xfrm rot="19262140" flipH="1">
              <a:off x="1950772" y="3835879"/>
              <a:ext cx="376315" cy="801380"/>
              <a:chOff x="7696200" y="914400"/>
              <a:chExt cx="685800" cy="2438400"/>
            </a:xfrm>
          </p:grpSpPr>
          <p:sp>
            <p:nvSpPr>
              <p:cNvPr id="84" name="Moon 8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rapezoid 56"/>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65"/>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76"/>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77"/>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78"/>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9"/>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80"/>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81"/>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
            <p:cNvGrpSpPr/>
            <p:nvPr/>
          </p:nvGrpSpPr>
          <p:grpSpPr>
            <a:xfrm>
              <a:off x="2028864" y="5256478"/>
              <a:ext cx="248519" cy="434702"/>
              <a:chOff x="2438400" y="402137"/>
              <a:chExt cx="2514600" cy="4398463"/>
            </a:xfrm>
          </p:grpSpPr>
          <p:sp>
            <p:nvSpPr>
              <p:cNvPr id="80" name="Snip Same Side Corner Rectangle 87"/>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Wave 76"/>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ame 77"/>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9" name="Group 4"/>
          <p:cNvGrpSpPr/>
          <p:nvPr/>
        </p:nvGrpSpPr>
        <p:grpSpPr>
          <a:xfrm>
            <a:off x="4800601" y="2895600"/>
            <a:ext cx="5544535" cy="3232610"/>
            <a:chOff x="4431649" y="2177590"/>
            <a:chExt cx="5544535" cy="3232610"/>
          </a:xfrm>
        </p:grpSpPr>
        <p:grpSp>
          <p:nvGrpSpPr>
            <p:cNvPr id="110" name="Group 21"/>
            <p:cNvGrpSpPr/>
            <p:nvPr/>
          </p:nvGrpSpPr>
          <p:grpSpPr>
            <a:xfrm rot="813906">
              <a:off x="4431649" y="3525670"/>
              <a:ext cx="1664368" cy="1600200"/>
              <a:chOff x="4572000" y="3505200"/>
              <a:chExt cx="1664368" cy="1600200"/>
            </a:xfrm>
          </p:grpSpPr>
          <p:sp>
            <p:nvSpPr>
              <p:cNvPr id="149" name="Flowchart: Stored Data 148"/>
              <p:cNvSpPr/>
              <p:nvPr/>
            </p:nvSpPr>
            <p:spPr>
              <a:xfrm rot="10800000">
                <a:off x="5410200" y="3505200"/>
                <a:ext cx="826168"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4876800" y="3505200"/>
                <a:ext cx="12954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Stored Data 150"/>
              <p:cNvSpPr/>
              <p:nvPr/>
            </p:nvSpPr>
            <p:spPr>
              <a:xfrm>
                <a:off x="4572000" y="3505200"/>
                <a:ext cx="1371600"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Donut 6"/>
            <p:cNvSpPr/>
            <p:nvPr/>
          </p:nvSpPr>
          <p:spPr>
            <a:xfrm rot="19249562">
              <a:off x="5778021" y="2642882"/>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7"/>
            <p:cNvSpPr/>
            <p:nvPr/>
          </p:nvSpPr>
          <p:spPr>
            <a:xfrm rot="19249562">
              <a:off x="6311421" y="2261883"/>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Donut 8"/>
            <p:cNvSpPr/>
            <p:nvPr/>
          </p:nvSpPr>
          <p:spPr>
            <a:xfrm rot="241144">
              <a:off x="7201262" y="2177590"/>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9"/>
            <p:cNvSpPr/>
            <p:nvPr/>
          </p:nvSpPr>
          <p:spPr>
            <a:xfrm rot="2752242">
              <a:off x="7635115" y="2653524"/>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Rounded Rectangle 10"/>
            <p:cNvSpPr/>
            <p:nvPr/>
          </p:nvSpPr>
          <p:spPr>
            <a:xfrm rot="2895272">
              <a:off x="8361649" y="3423295"/>
              <a:ext cx="666261" cy="609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22"/>
            <p:cNvGrpSpPr/>
            <p:nvPr/>
          </p:nvGrpSpPr>
          <p:grpSpPr>
            <a:xfrm rot="10800000">
              <a:off x="8311816" y="3810000"/>
              <a:ext cx="1664368" cy="1600200"/>
              <a:chOff x="4572000" y="3505200"/>
              <a:chExt cx="1664368" cy="1600200"/>
            </a:xfrm>
          </p:grpSpPr>
          <p:sp>
            <p:nvSpPr>
              <p:cNvPr id="139" name="Flowchart: Stored Data 138"/>
              <p:cNvSpPr/>
              <p:nvPr/>
            </p:nvSpPr>
            <p:spPr>
              <a:xfrm rot="10800000">
                <a:off x="5410200" y="3505200"/>
                <a:ext cx="826168"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876800" y="3505200"/>
                <a:ext cx="12954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Stored Data 143"/>
              <p:cNvSpPr/>
              <p:nvPr/>
            </p:nvSpPr>
            <p:spPr>
              <a:xfrm>
                <a:off x="4572000" y="3505200"/>
                <a:ext cx="1371600"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2"/>
            <p:cNvSpPr/>
            <p:nvPr/>
          </p:nvSpPr>
          <p:spPr>
            <a:xfrm rot="2895272">
              <a:off x="5678689" y="3347094"/>
              <a:ext cx="666261" cy="609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ock"/>
            <p:cNvSpPr>
              <a:spLocks noEditPoints="1" noChangeArrowheads="1"/>
            </p:cNvSpPr>
            <p:nvPr/>
          </p:nvSpPr>
          <p:spPr bwMode="auto">
            <a:xfrm rot="20624036">
              <a:off x="5588803" y="3424389"/>
              <a:ext cx="1263316" cy="1455821"/>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52" name="TextBox 151"/>
          <p:cNvSpPr txBox="1"/>
          <p:nvPr/>
        </p:nvSpPr>
        <p:spPr>
          <a:xfrm>
            <a:off x="1599387" y="348561"/>
            <a:ext cx="9144000" cy="2123658"/>
          </a:xfrm>
          <a:prstGeom prst="rect">
            <a:avLst/>
          </a:prstGeom>
          <a:noFill/>
        </p:spPr>
        <p:txBody>
          <a:bodyPr wrap="square" rtlCol="0">
            <a:spAutoFit/>
          </a:bodyPr>
          <a:lstStyle/>
          <a:p>
            <a:pPr algn="ctr"/>
            <a:r>
              <a:rPr lang="en-US" sz="4400" dirty="0">
                <a:solidFill>
                  <a:schemeClr val="bg1"/>
                </a:solidFill>
                <a:latin typeface="Morris Roman Alternate" pitchFamily="2" charset="0"/>
              </a:rPr>
              <a:t>Chains That Bind You—</a:t>
            </a:r>
          </a:p>
          <a:p>
            <a:pPr algn="ctr"/>
            <a:r>
              <a:rPr lang="en-US" sz="4400" dirty="0">
                <a:solidFill>
                  <a:schemeClr val="bg1"/>
                </a:solidFill>
                <a:latin typeface="Morris Roman Alternate" pitchFamily="2" charset="0"/>
              </a:rPr>
              <a:t>Repentance and Forgiveness</a:t>
            </a:r>
          </a:p>
          <a:p>
            <a:pPr algn="ctr"/>
            <a:r>
              <a:rPr lang="en-US" sz="4400" dirty="0">
                <a:solidFill>
                  <a:schemeClr val="bg1"/>
                </a:solidFill>
                <a:latin typeface="Morris Roman Alternate" pitchFamily="2" charset="0"/>
              </a:rPr>
              <a:t>Philemon 1</a:t>
            </a:r>
          </a:p>
        </p:txBody>
      </p:sp>
      <p:grpSp>
        <p:nvGrpSpPr>
          <p:cNvPr id="153" name="Group 251"/>
          <p:cNvGrpSpPr/>
          <p:nvPr/>
        </p:nvGrpSpPr>
        <p:grpSpPr>
          <a:xfrm>
            <a:off x="10478201" y="1930652"/>
            <a:ext cx="1172100" cy="1980445"/>
            <a:chOff x="6629400" y="533399"/>
            <a:chExt cx="2209800" cy="3733801"/>
          </a:xfrm>
        </p:grpSpPr>
        <p:sp>
          <p:nvSpPr>
            <p:cNvPr id="154" name="Cloud 153"/>
            <p:cNvSpPr/>
            <p:nvPr/>
          </p:nvSpPr>
          <p:spPr>
            <a:xfrm>
              <a:off x="8192651" y="922601"/>
              <a:ext cx="418586" cy="973006"/>
            </a:xfrm>
            <a:prstGeom prst="cloud">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p:cNvSpPr/>
            <p:nvPr/>
          </p:nvSpPr>
          <p:spPr>
            <a:xfrm>
              <a:off x="6936892" y="922601"/>
              <a:ext cx="418586" cy="973006"/>
            </a:xfrm>
            <a:prstGeom prst="cloud">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6128217">
              <a:off x="7938762" y="3756126"/>
              <a:ext cx="357959" cy="66419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4472555">
              <a:off x="7301534" y="3719924"/>
              <a:ext cx="309614" cy="735669"/>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901859">
              <a:off x="6753063" y="2443507"/>
              <a:ext cx="354864" cy="6021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20226769">
              <a:off x="8486912" y="2492160"/>
              <a:ext cx="352288" cy="5281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a:off x="7002781" y="1785934"/>
              <a:ext cx="1617025" cy="2235624"/>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442139">
              <a:off x="6945150" y="1652334"/>
              <a:ext cx="450977" cy="1171361"/>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20249249">
              <a:off x="8175021" y="1653672"/>
              <a:ext cx="450977" cy="1171361"/>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261"/>
            <p:cNvSpPr/>
            <p:nvPr/>
          </p:nvSpPr>
          <p:spPr>
            <a:xfrm rot="5400000">
              <a:off x="7539386" y="68616"/>
              <a:ext cx="425385" cy="1354952"/>
            </a:xfrm>
            <a:prstGeom prst="roundRect">
              <a:avLst>
                <a:gd name="adj" fmla="val 50000"/>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6832245" y="1992907"/>
              <a:ext cx="1883638" cy="2030875"/>
            </a:xfrm>
            <a:prstGeom prst="trapezoid">
              <a:avLst>
                <a:gd name="adj" fmla="val 42843"/>
              </a:avLst>
            </a:prstGeom>
            <a:solidFill>
              <a:srgbClr val="E4D6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a:off x="6832245" y="1798306"/>
              <a:ext cx="1151112" cy="2140613"/>
            </a:xfrm>
            <a:prstGeom prst="trapezoid">
              <a:avLst>
                <a:gd name="adj" fmla="val 42843"/>
              </a:avLst>
            </a:prstGeom>
            <a:solidFill>
              <a:srgbClr val="DB92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7460125" y="1506405"/>
              <a:ext cx="612092" cy="7378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205"/>
            <p:cNvGrpSpPr/>
            <p:nvPr/>
          </p:nvGrpSpPr>
          <p:grpSpPr>
            <a:xfrm rot="4345229">
              <a:off x="6765010" y="2786920"/>
              <a:ext cx="1637343" cy="364250"/>
              <a:chOff x="1447800" y="3003029"/>
              <a:chExt cx="3795010" cy="1873771"/>
            </a:xfrm>
          </p:grpSpPr>
          <p:grpSp>
            <p:nvGrpSpPr>
              <p:cNvPr id="190" name="Group 184"/>
              <p:cNvGrpSpPr/>
              <p:nvPr/>
            </p:nvGrpSpPr>
            <p:grpSpPr>
              <a:xfrm>
                <a:off x="1447800" y="3048000"/>
                <a:ext cx="1905000" cy="1828800"/>
                <a:chOff x="1447800" y="3048000"/>
                <a:chExt cx="1905000" cy="1828800"/>
              </a:xfrm>
            </p:grpSpPr>
            <p:grpSp>
              <p:nvGrpSpPr>
                <p:cNvPr id="198" name="Group 180"/>
                <p:cNvGrpSpPr/>
                <p:nvPr/>
              </p:nvGrpSpPr>
              <p:grpSpPr>
                <a:xfrm>
                  <a:off x="1447800" y="3048000"/>
                  <a:ext cx="990600" cy="1752600"/>
                  <a:chOff x="1447800" y="3048000"/>
                  <a:chExt cx="990600" cy="1752600"/>
                </a:xfrm>
              </p:grpSpPr>
              <p:sp>
                <p:nvSpPr>
                  <p:cNvPr id="202" name="Flowchart: Stored Data 201"/>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81"/>
                <p:cNvGrpSpPr/>
                <p:nvPr/>
              </p:nvGrpSpPr>
              <p:grpSpPr>
                <a:xfrm rot="10800000">
                  <a:off x="2362200" y="3124200"/>
                  <a:ext cx="990600" cy="1752600"/>
                  <a:chOff x="1447800" y="3048000"/>
                  <a:chExt cx="990600" cy="1752600"/>
                </a:xfrm>
              </p:grpSpPr>
              <p:sp>
                <p:nvSpPr>
                  <p:cNvPr id="200" name="Flowchart: Stored Data 199"/>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85"/>
              <p:cNvGrpSpPr/>
              <p:nvPr/>
            </p:nvGrpSpPr>
            <p:grpSpPr>
              <a:xfrm>
                <a:off x="3337810" y="3003029"/>
                <a:ext cx="1905000" cy="1828800"/>
                <a:chOff x="1447800" y="3048000"/>
                <a:chExt cx="1905000" cy="1828800"/>
              </a:xfrm>
            </p:grpSpPr>
            <p:grpSp>
              <p:nvGrpSpPr>
                <p:cNvPr id="192" name="Group 180"/>
                <p:cNvGrpSpPr/>
                <p:nvPr/>
              </p:nvGrpSpPr>
              <p:grpSpPr>
                <a:xfrm>
                  <a:off x="1447800" y="3048000"/>
                  <a:ext cx="990600" cy="1752600"/>
                  <a:chOff x="1447800" y="3048000"/>
                  <a:chExt cx="990600" cy="1752600"/>
                </a:xfrm>
              </p:grpSpPr>
              <p:sp>
                <p:nvSpPr>
                  <p:cNvPr id="196" name="Flowchart: Stored Data 195"/>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81"/>
                <p:cNvGrpSpPr/>
                <p:nvPr/>
              </p:nvGrpSpPr>
              <p:grpSpPr>
                <a:xfrm rot="10800000">
                  <a:off x="2362200" y="3124200"/>
                  <a:ext cx="990600" cy="1752600"/>
                  <a:chOff x="1447800" y="3048000"/>
                  <a:chExt cx="990600" cy="1752600"/>
                </a:xfrm>
              </p:grpSpPr>
              <p:sp>
                <p:nvSpPr>
                  <p:cNvPr id="194" name="Flowchart: Stored Data 193"/>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68" name="Trapezoid 167"/>
            <p:cNvSpPr/>
            <p:nvPr/>
          </p:nvSpPr>
          <p:spPr>
            <a:xfrm>
              <a:off x="7564771" y="1798306"/>
              <a:ext cx="1151112" cy="2140613"/>
            </a:xfrm>
            <a:prstGeom prst="trapezoid">
              <a:avLst>
                <a:gd name="adj" fmla="val 42843"/>
              </a:avLst>
            </a:prstGeom>
            <a:solidFill>
              <a:srgbClr val="DB92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220"/>
            <p:cNvGrpSpPr/>
            <p:nvPr/>
          </p:nvGrpSpPr>
          <p:grpSpPr>
            <a:xfrm rot="6243463">
              <a:off x="7083351" y="2862842"/>
              <a:ext cx="1852006" cy="446515"/>
              <a:chOff x="1447800" y="3003029"/>
              <a:chExt cx="3795010" cy="1873771"/>
            </a:xfrm>
          </p:grpSpPr>
          <p:grpSp>
            <p:nvGrpSpPr>
              <p:cNvPr id="176" name="Group 184"/>
              <p:cNvGrpSpPr/>
              <p:nvPr/>
            </p:nvGrpSpPr>
            <p:grpSpPr>
              <a:xfrm>
                <a:off x="1447800" y="3048000"/>
                <a:ext cx="1905000" cy="1828800"/>
                <a:chOff x="1447800" y="3048000"/>
                <a:chExt cx="1905000" cy="1828800"/>
              </a:xfrm>
            </p:grpSpPr>
            <p:grpSp>
              <p:nvGrpSpPr>
                <p:cNvPr id="184" name="Group 180"/>
                <p:cNvGrpSpPr/>
                <p:nvPr/>
              </p:nvGrpSpPr>
              <p:grpSpPr>
                <a:xfrm>
                  <a:off x="1447800" y="3048000"/>
                  <a:ext cx="990600" cy="1752600"/>
                  <a:chOff x="1447800" y="3048000"/>
                  <a:chExt cx="990600" cy="1752600"/>
                </a:xfrm>
              </p:grpSpPr>
              <p:sp>
                <p:nvSpPr>
                  <p:cNvPr id="188" name="Flowchart: Stored Data 187"/>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1"/>
                <p:cNvGrpSpPr/>
                <p:nvPr/>
              </p:nvGrpSpPr>
              <p:grpSpPr>
                <a:xfrm rot="10800000">
                  <a:off x="2362200" y="3124200"/>
                  <a:ext cx="990600" cy="1752600"/>
                  <a:chOff x="1447800" y="3048000"/>
                  <a:chExt cx="990600" cy="1752600"/>
                </a:xfrm>
              </p:grpSpPr>
              <p:sp>
                <p:nvSpPr>
                  <p:cNvPr id="186" name="Flowchart: Stored Data 185"/>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85"/>
              <p:cNvGrpSpPr/>
              <p:nvPr/>
            </p:nvGrpSpPr>
            <p:grpSpPr>
              <a:xfrm>
                <a:off x="3337810" y="3003029"/>
                <a:ext cx="1905000" cy="1828800"/>
                <a:chOff x="1447800" y="3048000"/>
                <a:chExt cx="1905000" cy="1828800"/>
              </a:xfrm>
            </p:grpSpPr>
            <p:grpSp>
              <p:nvGrpSpPr>
                <p:cNvPr id="178" name="Group 180"/>
                <p:cNvGrpSpPr/>
                <p:nvPr/>
              </p:nvGrpSpPr>
              <p:grpSpPr>
                <a:xfrm>
                  <a:off x="1447800" y="3048000"/>
                  <a:ext cx="990600" cy="1752600"/>
                  <a:chOff x="1447800" y="3048000"/>
                  <a:chExt cx="990600" cy="1752600"/>
                </a:xfrm>
              </p:grpSpPr>
              <p:sp>
                <p:nvSpPr>
                  <p:cNvPr id="182" name="Flowchart: Stored Data 181"/>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81"/>
                <p:cNvGrpSpPr/>
                <p:nvPr/>
              </p:nvGrpSpPr>
              <p:grpSpPr>
                <a:xfrm rot="10800000">
                  <a:off x="2362200" y="3124200"/>
                  <a:ext cx="990600" cy="1752600"/>
                  <a:chOff x="1447800" y="3048000"/>
                  <a:chExt cx="990600" cy="1752600"/>
                </a:xfrm>
              </p:grpSpPr>
              <p:sp>
                <p:nvSpPr>
                  <p:cNvPr id="180" name="Flowchart: Stored Data 179"/>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0" name="Group 47"/>
            <p:cNvGrpSpPr/>
            <p:nvPr/>
          </p:nvGrpSpPr>
          <p:grpSpPr>
            <a:xfrm>
              <a:off x="7162800" y="1859576"/>
              <a:ext cx="1219199" cy="770418"/>
              <a:chOff x="2740938" y="2438400"/>
              <a:chExt cx="1683225" cy="1529540"/>
            </a:xfrm>
            <a:solidFill>
              <a:schemeClr val="accent1">
                <a:lumMod val="20000"/>
                <a:lumOff val="80000"/>
              </a:schemeClr>
            </a:solidFill>
          </p:grpSpPr>
          <p:sp>
            <p:nvSpPr>
              <p:cNvPr id="174"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16200000">
                <a:off x="3009901" y="2171700"/>
                <a:ext cx="1066800"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Oval 170"/>
            <p:cNvSpPr/>
            <p:nvPr/>
          </p:nvSpPr>
          <p:spPr>
            <a:xfrm>
              <a:off x="7164934" y="788630"/>
              <a:ext cx="1181672" cy="12504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270"/>
            <p:cNvSpPr/>
            <p:nvPr/>
          </p:nvSpPr>
          <p:spPr>
            <a:xfrm>
              <a:off x="7074602" y="788630"/>
              <a:ext cx="1368251" cy="217472"/>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086600" y="1828800"/>
              <a:ext cx="381000" cy="381000"/>
            </a:xfrm>
            <a:prstGeom prst="ellipse">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9497085" y="1919336"/>
            <a:ext cx="888749" cy="1991762"/>
            <a:chOff x="1524000" y="646181"/>
            <a:chExt cx="1447800" cy="3475863"/>
          </a:xfrm>
        </p:grpSpPr>
        <p:sp>
          <p:nvSpPr>
            <p:cNvPr id="205" name="Cloud 204"/>
            <p:cNvSpPr/>
            <p:nvPr/>
          </p:nvSpPr>
          <p:spPr>
            <a:xfrm rot="16200000">
              <a:off x="1289548" y="984748"/>
              <a:ext cx="1916703" cy="1295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2195474">
              <a:off x="2018224" y="3377605"/>
              <a:ext cx="329359" cy="744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19214189">
              <a:off x="2182135" y="3369410"/>
              <a:ext cx="321156" cy="744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1524000" y="2729476"/>
              <a:ext cx="293967" cy="5498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2699870" y="2729476"/>
              <a:ext cx="271930" cy="4732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rot="1697115">
              <a:off x="1683216" y="1928089"/>
              <a:ext cx="500869" cy="1268818"/>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p:cNvSpPr/>
            <p:nvPr/>
          </p:nvSpPr>
          <p:spPr>
            <a:xfrm rot="19932635">
              <a:off x="2289117" y="1992713"/>
              <a:ext cx="540132" cy="1165561"/>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a:off x="1830626" y="1908532"/>
              <a:ext cx="869242" cy="1977668"/>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2064944" y="1491558"/>
              <a:ext cx="371192" cy="8351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817967" y="783118"/>
              <a:ext cx="785791" cy="13624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loud 214"/>
            <p:cNvSpPr/>
            <p:nvPr/>
          </p:nvSpPr>
          <p:spPr>
            <a:xfrm>
              <a:off x="1981200" y="1752600"/>
              <a:ext cx="533400"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2164533" y="1810693"/>
              <a:ext cx="176191"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a:off x="1905000" y="646181"/>
              <a:ext cx="533400" cy="49681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33" name="Donut 32"/>
          <p:cNvSpPr/>
          <p:nvPr/>
        </p:nvSpPr>
        <p:spPr>
          <a:xfrm rot="1822375" flipH="1">
            <a:off x="8963867" y="576692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rot="21271703" flipH="1">
            <a:off x="8153399" y="556260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21271703" flipH="1">
            <a:off x="7315199" y="55626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21271703" flipH="1">
            <a:off x="6400799" y="55626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21271703" flipH="1">
            <a:off x="5410200" y="55626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21271703" flipH="1">
            <a:off x="4495800" y="57150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21271703" flipH="1">
            <a:off x="3505198" y="57912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21271703" flipH="1">
            <a:off x="2590800" y="57912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21271703" flipH="1">
            <a:off x="1752600" y="556260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1512903" y="1"/>
            <a:ext cx="8991600" cy="830997"/>
          </a:xfrm>
          <a:prstGeom prst="rect">
            <a:avLst/>
          </a:prstGeom>
          <a:noFill/>
        </p:spPr>
        <p:txBody>
          <a:bodyPr wrap="square" rtlCol="0">
            <a:spAutoFit/>
          </a:bodyPr>
          <a:lstStyle/>
          <a:p>
            <a:pPr algn="ctr"/>
            <a:r>
              <a:rPr lang="en-US" sz="4800" dirty="0">
                <a:solidFill>
                  <a:schemeClr val="bg1"/>
                </a:solidFill>
                <a:latin typeface="Morris Roman Alternate" pitchFamily="2" charset="0"/>
              </a:rPr>
              <a:t>Paul Asks Philemon to Forgive</a:t>
            </a:r>
          </a:p>
        </p:txBody>
      </p:sp>
      <p:sp>
        <p:nvSpPr>
          <p:cNvPr id="125" name="Horizontal Scroll 124"/>
          <p:cNvSpPr/>
          <p:nvPr/>
        </p:nvSpPr>
        <p:spPr>
          <a:xfrm>
            <a:off x="2878281" y="671945"/>
            <a:ext cx="6858000" cy="4876800"/>
          </a:xfrm>
          <a:prstGeom prst="horizont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564081" y="1510145"/>
            <a:ext cx="6019800" cy="3416320"/>
          </a:xfrm>
          <a:prstGeom prst="rect">
            <a:avLst/>
          </a:prstGeom>
          <a:noFill/>
        </p:spPr>
        <p:txBody>
          <a:bodyPr wrap="square" rtlCol="0">
            <a:spAutoFit/>
          </a:bodyPr>
          <a:lstStyle/>
          <a:p>
            <a:r>
              <a:rPr lang="en-US" dirty="0"/>
              <a:t>14. But without thy mind would I do nothing; that thy benefit should not be as it were of necessity, but willingly. </a:t>
            </a:r>
          </a:p>
          <a:p>
            <a:endParaRPr lang="en-US" dirty="0"/>
          </a:p>
          <a:p>
            <a:r>
              <a:rPr lang="en-US" dirty="0"/>
              <a:t>15. For perhaps he therefore departed for a season, that thou </a:t>
            </a:r>
            <a:r>
              <a:rPr lang="en-US" dirty="0" err="1"/>
              <a:t>shouldest</a:t>
            </a:r>
            <a:r>
              <a:rPr lang="en-US" dirty="0"/>
              <a:t> receive him for ever;</a:t>
            </a:r>
          </a:p>
          <a:p>
            <a:endParaRPr lang="en-US" dirty="0"/>
          </a:p>
          <a:p>
            <a:r>
              <a:rPr lang="en-US" dirty="0"/>
              <a:t>16. Not now as a servant, but above a servant, a brother beloved, specially to me, but how much more unto thee, both in the flesh, and in the Lord?</a:t>
            </a:r>
          </a:p>
          <a:p>
            <a:endParaRPr lang="en-US" dirty="0"/>
          </a:p>
          <a:p>
            <a:r>
              <a:rPr lang="en-US" dirty="0"/>
              <a:t>17. If thou count me therefore a partner, receive him as myself.</a:t>
            </a:r>
          </a:p>
        </p:txBody>
      </p:sp>
    </p:spTree>
    <p:extLst>
      <p:ext uri="{BB962C8B-B14F-4D97-AF65-F5344CB8AC3E}">
        <p14:creationId xmlns:p14="http://schemas.microsoft.com/office/powerpoint/2010/main" val="53616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2000"/>
                                        <p:tgtEl>
                                          <p:spTgt spid="134">
                                            <p:txEl>
                                              <p:pRg st="0" end="0"/>
                                            </p:txEl>
                                          </p:spTgt>
                                        </p:tgtEl>
                                      </p:cBhvr>
                                    </p:animEffect>
                                  </p:childTnLst>
                                </p:cTn>
                              </p:par>
                              <p:par>
                                <p:cTn id="8" presetID="9" presetClass="exit" presetSubtype="0" fill="hold" grpId="0" nodeType="withEffect">
                                  <p:stCondLst>
                                    <p:cond delay="0"/>
                                  </p:stCondLst>
                                  <p:childTnLst>
                                    <p:animEffect transition="out" filter="dissolve">
                                      <p:cBhvr>
                                        <p:cTn id="9" dur="500"/>
                                        <p:tgtEl>
                                          <p:spTgt spid="41"/>
                                        </p:tgtEl>
                                      </p:cBhvr>
                                    </p:animEffect>
                                    <p:set>
                                      <p:cBhvr>
                                        <p:cTn id="10" dur="1" fill="hold">
                                          <p:stCondLst>
                                            <p:cond delay="499"/>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animEffect transition="in" filter="fade">
                                      <p:cBhvr>
                                        <p:cTn id="15" dur="2000"/>
                                        <p:tgtEl>
                                          <p:spTgt spid="134">
                                            <p:txEl>
                                              <p:pRg st="2" end="2"/>
                                            </p:txEl>
                                          </p:spTgt>
                                        </p:tgtEl>
                                      </p:cBhvr>
                                    </p:animEffect>
                                  </p:childTnLst>
                                </p:cTn>
                              </p:par>
                              <p:par>
                                <p:cTn id="16" presetID="9" presetClass="exit" presetSubtype="0" fill="hold" grpId="0" nodeType="withEffect">
                                  <p:stCondLst>
                                    <p:cond delay="0"/>
                                  </p:stCondLst>
                                  <p:childTnLst>
                                    <p:animEffect transition="out" filter="dissolve">
                                      <p:cBhvr>
                                        <p:cTn id="17" dur="500"/>
                                        <p:tgtEl>
                                          <p:spTgt spid="40"/>
                                        </p:tgtEl>
                                      </p:cBhvr>
                                    </p:animEffect>
                                    <p:set>
                                      <p:cBhvr>
                                        <p:cTn id="18" dur="1" fill="hold">
                                          <p:stCondLst>
                                            <p:cond delay="499"/>
                                          </p:stCondLst>
                                        </p:cTn>
                                        <p:tgtEl>
                                          <p:spTgt spid="4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4">
                                            <p:txEl>
                                              <p:pRg st="4" end="4"/>
                                            </p:txEl>
                                          </p:spTgt>
                                        </p:tgtEl>
                                        <p:attrNameLst>
                                          <p:attrName>style.visibility</p:attrName>
                                        </p:attrNameLst>
                                      </p:cBhvr>
                                      <p:to>
                                        <p:strVal val="visible"/>
                                      </p:to>
                                    </p:set>
                                    <p:animEffect transition="in" filter="fade">
                                      <p:cBhvr>
                                        <p:cTn id="23" dur="2000"/>
                                        <p:tgtEl>
                                          <p:spTgt spid="134">
                                            <p:txEl>
                                              <p:pRg st="4" end="4"/>
                                            </p:txEl>
                                          </p:spTgt>
                                        </p:tgtEl>
                                      </p:cBhvr>
                                    </p:animEffect>
                                  </p:childTnLst>
                                </p:cTn>
                              </p:par>
                              <p:par>
                                <p:cTn id="24" presetID="9" presetClass="exit" presetSubtype="0" fill="hold" grpId="0" nodeType="withEffect">
                                  <p:stCondLst>
                                    <p:cond delay="0"/>
                                  </p:stCondLst>
                                  <p:childTnLst>
                                    <p:animEffect transition="out" filter="dissolve">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4">
                                            <p:txEl>
                                              <p:pRg st="6" end="6"/>
                                            </p:txEl>
                                          </p:spTgt>
                                        </p:tgtEl>
                                        <p:attrNameLst>
                                          <p:attrName>style.visibility</p:attrName>
                                        </p:attrNameLst>
                                      </p:cBhvr>
                                      <p:to>
                                        <p:strVal val="visible"/>
                                      </p:to>
                                    </p:set>
                                    <p:animEffect transition="in" filter="fade">
                                      <p:cBhvr>
                                        <p:cTn id="31" dur="2000"/>
                                        <p:tgtEl>
                                          <p:spTgt spid="134">
                                            <p:txEl>
                                              <p:pRg st="6" end="6"/>
                                            </p:txEl>
                                          </p:spTgt>
                                        </p:tgtEl>
                                      </p:cBhvr>
                                    </p:animEffect>
                                  </p:childTnLst>
                                </p:cTn>
                              </p:par>
                              <p:par>
                                <p:cTn id="32" presetID="9" presetClass="exit" presetSubtype="0" fill="hold" grpId="0" nodeType="withEffect">
                                  <p:stCondLst>
                                    <p:cond delay="0"/>
                                  </p:stCondLst>
                                  <p:childTnLst>
                                    <p:animEffect transition="out" filter="dissolve">
                                      <p:cBhvr>
                                        <p:cTn id="33" dur="500"/>
                                        <p:tgtEl>
                                          <p:spTgt spid="38"/>
                                        </p:tgtEl>
                                      </p:cBhvr>
                                    </p:animEffect>
                                    <p:set>
                                      <p:cBhvr>
                                        <p:cTn id="34" dur="1" fill="hold">
                                          <p:stCondLst>
                                            <p:cond delay="499"/>
                                          </p:stCondLst>
                                        </p:cTn>
                                        <p:tgtEl>
                                          <p:spTgt spid="38"/>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37"/>
                                        </p:tgtEl>
                                      </p:cBhvr>
                                    </p:animEffect>
                                    <p:set>
                                      <p:cBhvr>
                                        <p:cTn id="37"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33" name="Donut 32"/>
          <p:cNvSpPr/>
          <p:nvPr/>
        </p:nvSpPr>
        <p:spPr>
          <a:xfrm rot="1822375" flipH="1">
            <a:off x="8963867" y="576692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rot="21271703" flipH="1">
            <a:off x="8153399" y="556260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21271703" flipH="1">
            <a:off x="7315199" y="55626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21271703" flipH="1">
            <a:off x="6400799" y="55626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1546934" y="1"/>
            <a:ext cx="8991600" cy="830997"/>
          </a:xfrm>
          <a:prstGeom prst="rect">
            <a:avLst/>
          </a:prstGeom>
          <a:noFill/>
        </p:spPr>
        <p:txBody>
          <a:bodyPr wrap="square" rtlCol="0">
            <a:spAutoFit/>
          </a:bodyPr>
          <a:lstStyle/>
          <a:p>
            <a:pPr algn="ctr"/>
            <a:r>
              <a:rPr lang="en-US" sz="4800" dirty="0">
                <a:solidFill>
                  <a:schemeClr val="bg1"/>
                </a:solidFill>
                <a:latin typeface="Morris Roman Alternate" pitchFamily="2" charset="0"/>
              </a:rPr>
              <a:t>Paul Will ‘repay it’</a:t>
            </a:r>
          </a:p>
        </p:txBody>
      </p:sp>
      <p:sp>
        <p:nvSpPr>
          <p:cNvPr id="125" name="Horizontal Scroll 124"/>
          <p:cNvSpPr/>
          <p:nvPr/>
        </p:nvSpPr>
        <p:spPr>
          <a:xfrm>
            <a:off x="2753591" y="807027"/>
            <a:ext cx="6858000" cy="4648200"/>
          </a:xfrm>
          <a:prstGeom prst="horizont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439391" y="1721428"/>
            <a:ext cx="6019800" cy="2585323"/>
          </a:xfrm>
          <a:prstGeom prst="rect">
            <a:avLst/>
          </a:prstGeom>
          <a:noFill/>
        </p:spPr>
        <p:txBody>
          <a:bodyPr wrap="square" rtlCol="0">
            <a:spAutoFit/>
          </a:bodyPr>
          <a:lstStyle/>
          <a:p>
            <a:r>
              <a:rPr lang="en-US" dirty="0"/>
              <a:t>18. If he hath wronged thee, or </a:t>
            </a:r>
            <a:r>
              <a:rPr lang="en-US" dirty="0" err="1"/>
              <a:t>oweth</a:t>
            </a:r>
            <a:r>
              <a:rPr lang="en-US" dirty="0"/>
              <a:t> thee ought, put that on mine account;</a:t>
            </a:r>
          </a:p>
          <a:p>
            <a:endParaRPr lang="en-US" dirty="0"/>
          </a:p>
          <a:p>
            <a:r>
              <a:rPr lang="en-US" dirty="0"/>
              <a:t>19. I Paul have written it with mine own hand, I will repay it: albeit I do not say to thee how thou </a:t>
            </a:r>
            <a:r>
              <a:rPr lang="en-US" dirty="0" err="1"/>
              <a:t>owest</a:t>
            </a:r>
            <a:r>
              <a:rPr lang="en-US" dirty="0"/>
              <a:t> unto me even </a:t>
            </a:r>
            <a:r>
              <a:rPr lang="en-US" dirty="0" err="1"/>
              <a:t>thine</a:t>
            </a:r>
            <a:r>
              <a:rPr lang="en-US" dirty="0"/>
              <a:t> own self besides.</a:t>
            </a:r>
          </a:p>
          <a:p>
            <a:endParaRPr lang="en-US" dirty="0"/>
          </a:p>
          <a:p>
            <a:r>
              <a:rPr lang="en-US" dirty="0"/>
              <a:t>20. Yea, brother, let me have joy of thee in the Lord: refresh my bowels in the Lord. </a:t>
            </a:r>
          </a:p>
        </p:txBody>
      </p:sp>
    </p:spTree>
    <p:extLst>
      <p:ext uri="{BB962C8B-B14F-4D97-AF65-F5344CB8AC3E}">
        <p14:creationId xmlns:p14="http://schemas.microsoft.com/office/powerpoint/2010/main" val="19021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2000"/>
                                        <p:tgtEl>
                                          <p:spTgt spid="134">
                                            <p:txEl>
                                              <p:pRg st="0" end="0"/>
                                            </p:txEl>
                                          </p:spTgt>
                                        </p:tgtEl>
                                      </p:cBhvr>
                                    </p:animEffect>
                                  </p:childTnLst>
                                </p:cTn>
                              </p:par>
                              <p:par>
                                <p:cTn id="8" presetID="9" presetClass="exit" presetSubtype="0" fill="hold" grpId="0" nodeType="withEffect">
                                  <p:stCondLst>
                                    <p:cond delay="0"/>
                                  </p:stCondLst>
                                  <p:childTnLst>
                                    <p:animEffect transition="out" filter="dissolv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animEffect transition="in" filter="fade">
                                      <p:cBhvr>
                                        <p:cTn id="15" dur="2000"/>
                                        <p:tgtEl>
                                          <p:spTgt spid="134">
                                            <p:txEl>
                                              <p:pRg st="2" end="2"/>
                                            </p:txEl>
                                          </p:spTgt>
                                        </p:tgtEl>
                                      </p:cBhvr>
                                    </p:animEffect>
                                  </p:childTnLst>
                                </p:cTn>
                              </p:par>
                              <p:par>
                                <p:cTn id="16" presetID="9" presetClass="exit" presetSubtype="0" fill="hold" grpId="0" nodeType="withEffect">
                                  <p:stCondLst>
                                    <p:cond delay="0"/>
                                  </p:stCondLst>
                                  <p:childTnLst>
                                    <p:animEffect transition="out" filter="dissolve">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500"/>
                                        <p:tgtEl>
                                          <p:spTgt spid="34"/>
                                        </p:tgtEl>
                                      </p:cBhvr>
                                    </p:animEffect>
                                    <p:set>
                                      <p:cBhvr>
                                        <p:cTn id="21" dur="1" fill="hold">
                                          <p:stCondLst>
                                            <p:cond delay="499"/>
                                          </p:stCondLst>
                                        </p:cTn>
                                        <p:tgtEl>
                                          <p:spTgt spid="3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4">
                                            <p:txEl>
                                              <p:pRg st="4" end="4"/>
                                            </p:txEl>
                                          </p:spTgt>
                                        </p:tgtEl>
                                        <p:attrNameLst>
                                          <p:attrName>style.visibility</p:attrName>
                                        </p:attrNameLst>
                                      </p:cBhvr>
                                      <p:to>
                                        <p:strVal val="visible"/>
                                      </p:to>
                                    </p:set>
                                    <p:animEffect transition="in" filter="fade">
                                      <p:cBhvr>
                                        <p:cTn id="26" dur="2000"/>
                                        <p:tgtEl>
                                          <p:spTgt spid="134">
                                            <p:txEl>
                                              <p:pRg st="4" end="4"/>
                                            </p:txEl>
                                          </p:spTgt>
                                        </p:tgtEl>
                                      </p:cBhvr>
                                    </p:animEffect>
                                  </p:childTnLst>
                                </p:cTn>
                              </p:par>
                              <p:par>
                                <p:cTn id="27" presetID="9" presetClass="exit" presetSubtype="0" fill="hold" grpId="0" nodeType="withEffect">
                                  <p:stCondLst>
                                    <p:cond delay="0"/>
                                  </p:stCondLst>
                                  <p:childTnLst>
                                    <p:animEffect transition="out" filter="dissolv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0"/>
          <p:cNvGrpSpPr/>
          <p:nvPr/>
        </p:nvGrpSpPr>
        <p:grpSpPr>
          <a:xfrm>
            <a:off x="1897712" y="59652"/>
            <a:ext cx="8506667" cy="1154211"/>
            <a:chOff x="373711" y="59651"/>
            <a:chExt cx="8506667" cy="1154211"/>
          </a:xfrm>
        </p:grpSpPr>
        <p:sp>
          <p:nvSpPr>
            <p:cNvPr id="22" name="Donut 21"/>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31"/>
          <p:cNvGrpSpPr/>
          <p:nvPr/>
        </p:nvGrpSpPr>
        <p:grpSpPr>
          <a:xfrm flipH="1">
            <a:off x="1752601" y="5562601"/>
            <a:ext cx="8506667" cy="1154211"/>
            <a:chOff x="373711" y="59651"/>
            <a:chExt cx="8506667" cy="1154211"/>
          </a:xfrm>
        </p:grpSpPr>
        <p:sp>
          <p:nvSpPr>
            <p:cNvPr id="33" name="Donut 32"/>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5" name="Horizontal Scroll 124"/>
          <p:cNvSpPr/>
          <p:nvPr/>
        </p:nvSpPr>
        <p:spPr>
          <a:xfrm>
            <a:off x="2895600" y="1066800"/>
            <a:ext cx="6858000" cy="4648200"/>
          </a:xfrm>
          <a:prstGeom prst="horizont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505200" y="1981201"/>
            <a:ext cx="6019800" cy="3108543"/>
          </a:xfrm>
          <a:prstGeom prst="rect">
            <a:avLst/>
          </a:prstGeom>
          <a:noFill/>
        </p:spPr>
        <p:txBody>
          <a:bodyPr wrap="square" rtlCol="0">
            <a:spAutoFit/>
          </a:bodyPr>
          <a:lstStyle/>
          <a:p>
            <a:r>
              <a:rPr lang="en-US" sz="2800" dirty="0"/>
              <a:t>“Wherefore, I say unto you, that ye ought to forgive one another; for he that </a:t>
            </a:r>
            <a:r>
              <a:rPr lang="en-US" sz="2800" dirty="0" err="1"/>
              <a:t>forgiveth</a:t>
            </a:r>
            <a:r>
              <a:rPr lang="en-US" sz="2800" dirty="0"/>
              <a:t> not his brother his trespasses </a:t>
            </a:r>
            <a:r>
              <a:rPr lang="en-US" sz="2800" dirty="0" err="1"/>
              <a:t>standeth</a:t>
            </a:r>
            <a:r>
              <a:rPr lang="en-US" sz="2800" dirty="0"/>
              <a:t> condemned before  the Lord; for there </a:t>
            </a:r>
            <a:r>
              <a:rPr lang="en-US" sz="2800" dirty="0" err="1"/>
              <a:t>remaineth</a:t>
            </a:r>
            <a:r>
              <a:rPr lang="en-US" sz="2800" dirty="0"/>
              <a:t> in him the greater sin.”—D&amp;C 64:9</a:t>
            </a:r>
          </a:p>
          <a:p>
            <a:r>
              <a:rPr lang="en-US" sz="2800" dirty="0"/>
              <a:t>             </a:t>
            </a:r>
            <a:r>
              <a:rPr lang="en-US" sz="2800" dirty="0">
                <a:effectLst>
                  <a:glow rad="139700">
                    <a:schemeClr val="accent6">
                      <a:satMod val="175000"/>
                      <a:alpha val="40000"/>
                    </a:schemeClr>
                  </a:glow>
                </a:effectLst>
              </a:rPr>
              <a:t>Read D&amp;C 64:10-11</a:t>
            </a:r>
          </a:p>
        </p:txBody>
      </p:sp>
    </p:spTree>
    <p:extLst>
      <p:ext uri="{BB962C8B-B14F-4D97-AF65-F5344CB8AC3E}">
        <p14:creationId xmlns:p14="http://schemas.microsoft.com/office/powerpoint/2010/main" val="881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0"/>
                                        <p:tgtEl>
                                          <p:spTgt spid="2"/>
                                        </p:tgtEl>
                                      </p:cBhvr>
                                    </p:animEffect>
                                    <p:set>
                                      <p:cBhvr>
                                        <p:cTn id="7" dur="1" fill="hold">
                                          <p:stCondLst>
                                            <p:cond delay="4999"/>
                                          </p:stCondLst>
                                        </p:cTn>
                                        <p:tgtEl>
                                          <p:spTgt spid="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0"/>
                                        <p:tgtEl>
                                          <p:spTgt spid="3"/>
                                        </p:tgtEl>
                                      </p:cBhvr>
                                    </p:animEffect>
                                    <p:set>
                                      <p:cBhvr>
                                        <p:cTn id="10" dur="1" fill="hold">
                                          <p:stCondLst>
                                            <p:cond delay="4999"/>
                                          </p:stCondLst>
                                        </p:cTn>
                                        <p:tgtEl>
                                          <p:spTgt spid="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34">
                                            <p:txEl>
                                              <p:pRg st="0" end="0"/>
                                            </p:txEl>
                                          </p:spTgt>
                                        </p:tgtEl>
                                        <p:attrNameLst>
                                          <p:attrName>style.visibility</p:attrName>
                                        </p:attrNameLst>
                                      </p:cBhvr>
                                      <p:to>
                                        <p:strVal val="visible"/>
                                      </p:to>
                                    </p:set>
                                    <p:animEffect transition="in" filter="fade">
                                      <p:cBhvr>
                                        <p:cTn id="13" dur="2000"/>
                                        <p:tgtEl>
                                          <p:spTgt spid="13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4">
                                            <p:txEl>
                                              <p:pRg st="1" end="1"/>
                                            </p:txEl>
                                          </p:spTgt>
                                        </p:tgtEl>
                                        <p:attrNameLst>
                                          <p:attrName>style.visibility</p:attrName>
                                        </p:attrNameLst>
                                      </p:cBhvr>
                                      <p:to>
                                        <p:strVal val="visible"/>
                                      </p:to>
                                    </p:set>
                                    <p:animEffect transition="in" filter="fade">
                                      <p:cBhvr>
                                        <p:cTn id="16" dur="2000"/>
                                        <p:tgtEl>
                                          <p:spTgt spid="1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125" name="Horizontal Scroll 124"/>
          <p:cNvSpPr/>
          <p:nvPr/>
        </p:nvSpPr>
        <p:spPr>
          <a:xfrm>
            <a:off x="2819400" y="1524000"/>
            <a:ext cx="6858000" cy="4648200"/>
          </a:xfrm>
          <a:prstGeom prst="horizont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581400" y="2362201"/>
            <a:ext cx="6019800" cy="3108543"/>
          </a:xfrm>
          <a:prstGeom prst="rect">
            <a:avLst/>
          </a:prstGeom>
          <a:noFill/>
        </p:spPr>
        <p:txBody>
          <a:bodyPr wrap="square" rtlCol="0">
            <a:spAutoFit/>
          </a:bodyPr>
          <a:lstStyle/>
          <a:p>
            <a:r>
              <a:rPr lang="en-US" sz="2800" dirty="0"/>
              <a:t>“…for the preacher was no better than the hearer, neither was the teacher any better than the learner; and thus they were all equal…”</a:t>
            </a:r>
          </a:p>
          <a:p>
            <a:endParaRPr lang="en-US" sz="2800" dirty="0"/>
          </a:p>
          <a:p>
            <a:r>
              <a:rPr lang="en-US" sz="2800" dirty="0"/>
              <a:t>Alma 1:26</a:t>
            </a:r>
          </a:p>
          <a:p>
            <a:r>
              <a:rPr lang="en-US" sz="2800" dirty="0"/>
              <a:t>		</a:t>
            </a:r>
            <a:r>
              <a:rPr lang="en-US" sz="2800" dirty="0">
                <a:effectLst>
                  <a:glow rad="228600">
                    <a:schemeClr val="accent2">
                      <a:satMod val="175000"/>
                      <a:alpha val="40000"/>
                    </a:schemeClr>
                  </a:glow>
                </a:effectLst>
              </a:rPr>
              <a:t>Read D&amp;C 88:107</a:t>
            </a:r>
          </a:p>
        </p:txBody>
      </p:sp>
      <p:sp>
        <p:nvSpPr>
          <p:cNvPr id="31" name="TextBox 30"/>
          <p:cNvSpPr txBox="1"/>
          <p:nvPr/>
        </p:nvSpPr>
        <p:spPr>
          <a:xfrm>
            <a:off x="1676400" y="12578"/>
            <a:ext cx="8991600" cy="1015663"/>
          </a:xfrm>
          <a:prstGeom prst="rect">
            <a:avLst/>
          </a:prstGeom>
          <a:noFill/>
        </p:spPr>
        <p:txBody>
          <a:bodyPr wrap="square" rtlCol="0">
            <a:spAutoFit/>
          </a:bodyPr>
          <a:lstStyle/>
          <a:p>
            <a:pPr algn="ctr"/>
            <a:r>
              <a:rPr lang="en-US" sz="6000" dirty="0">
                <a:solidFill>
                  <a:schemeClr val="bg1"/>
                </a:solidFill>
                <a:latin typeface="Morris Roman Alternate" pitchFamily="2" charset="0"/>
              </a:rPr>
              <a:t>Equality</a:t>
            </a:r>
          </a:p>
        </p:txBody>
      </p:sp>
      <p:sp>
        <p:nvSpPr>
          <p:cNvPr id="2" name="Rectangle 1"/>
          <p:cNvSpPr/>
          <p:nvPr/>
        </p:nvSpPr>
        <p:spPr>
          <a:xfrm>
            <a:off x="2744263" y="1010289"/>
            <a:ext cx="7170553" cy="523220"/>
          </a:xfrm>
          <a:prstGeom prst="rect">
            <a:avLst/>
          </a:prstGeom>
        </p:spPr>
        <p:txBody>
          <a:bodyPr wrap="none">
            <a:spAutoFit/>
          </a:bodyPr>
          <a:lstStyle/>
          <a:p>
            <a:r>
              <a:rPr lang="en-US" sz="2800" b="1" dirty="0">
                <a:solidFill>
                  <a:schemeClr val="bg1"/>
                </a:solidFill>
                <a:effectLst>
                  <a:glow rad="101600">
                    <a:schemeClr val="accent3">
                      <a:satMod val="175000"/>
                      <a:alpha val="40000"/>
                    </a:schemeClr>
                  </a:glow>
                </a:effectLst>
                <a:latin typeface="Open Sans"/>
              </a:rPr>
              <a:t>We are brothers and sisters in the gospel.</a:t>
            </a:r>
            <a:endParaRPr lang="en-US" sz="2800" dirty="0">
              <a:solidFill>
                <a:schemeClr val="bg1"/>
              </a:solidFill>
              <a:effectLst>
                <a:glow rad="101600">
                  <a:schemeClr val="accent3">
                    <a:satMod val="175000"/>
                    <a:alpha val="40000"/>
                  </a:schemeClr>
                </a:glow>
              </a:effectLst>
            </a:endParaRPr>
          </a:p>
        </p:txBody>
      </p:sp>
    </p:spTree>
    <p:extLst>
      <p:ext uri="{BB962C8B-B14F-4D97-AF65-F5344CB8AC3E}">
        <p14:creationId xmlns:p14="http://schemas.microsoft.com/office/powerpoint/2010/main" val="297300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barn(outVertical)">
                                      <p:cBhvr>
                                        <p:cTn id="7" dur="500"/>
                                        <p:tgtEl>
                                          <p:spTgt spid="12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barn(outVertical)">
                                      <p:cBhvr>
                                        <p:cTn id="1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40082" y="851698"/>
            <a:ext cx="6657110" cy="5632311"/>
          </a:xfrm>
          <a:prstGeom prst="rect">
            <a:avLst/>
          </a:prstGeom>
        </p:spPr>
        <p:txBody>
          <a:bodyPr wrap="square">
            <a:spAutoFit/>
          </a:bodyPr>
          <a:lstStyle/>
          <a:p>
            <a:pPr fontAlgn="base"/>
            <a:r>
              <a:rPr lang="en-US" dirty="0">
                <a:solidFill>
                  <a:schemeClr val="bg1"/>
                </a:solidFill>
                <a:latin typeface="Open Sans"/>
              </a:rPr>
              <a:t>“I have always been uplifted by reading the short epistle of Paul to Philemon; it teaches us a principle and a spirit concerning gospel brotherhood. …</a:t>
            </a:r>
          </a:p>
          <a:p>
            <a:pPr fontAlgn="base"/>
            <a:endParaRPr lang="en-US" dirty="0">
              <a:solidFill>
                <a:schemeClr val="bg1"/>
              </a:solidFill>
              <a:latin typeface="Open Sans"/>
            </a:endParaRPr>
          </a:p>
          <a:p>
            <a:pPr fontAlgn="base"/>
            <a:endParaRPr lang="en-US" dirty="0">
              <a:solidFill>
                <a:schemeClr val="bg1"/>
              </a:solidFill>
              <a:latin typeface="Open Sans"/>
            </a:endParaRPr>
          </a:p>
          <a:p>
            <a:pPr fontAlgn="base"/>
            <a:r>
              <a:rPr lang="en-US" dirty="0">
                <a:solidFill>
                  <a:schemeClr val="bg1"/>
                </a:solidFill>
                <a:latin typeface="Open Sans"/>
              </a:rPr>
              <a:t>“It is an inspiration and joy to see this same spirit at work throughout the Church, to see the Saints embrace and help and assist and pray for those who daily enter the kingdom of our Lord. Continue to reach out to each other—and the many more who will enter the Church.</a:t>
            </a:r>
          </a:p>
          <a:p>
            <a:pPr fontAlgn="base"/>
            <a:endParaRPr lang="en-US" dirty="0">
              <a:solidFill>
                <a:schemeClr val="bg1"/>
              </a:solidFill>
              <a:latin typeface="Open Sans"/>
            </a:endParaRPr>
          </a:p>
          <a:p>
            <a:pPr fontAlgn="base"/>
            <a:r>
              <a:rPr lang="en-US" dirty="0">
                <a:solidFill>
                  <a:schemeClr val="bg1"/>
                </a:solidFill>
                <a:latin typeface="Open Sans"/>
              </a:rPr>
              <a:t>Welcome them and love and fellowship them.</a:t>
            </a:r>
          </a:p>
          <a:p>
            <a:pPr fontAlgn="base"/>
            <a:endParaRPr lang="en-US" dirty="0">
              <a:solidFill>
                <a:schemeClr val="bg1"/>
              </a:solidFill>
              <a:latin typeface="Open Sans"/>
            </a:endParaRPr>
          </a:p>
          <a:p>
            <a:pPr fontAlgn="base"/>
            <a:r>
              <a:rPr lang="en-US" dirty="0">
                <a:solidFill>
                  <a:schemeClr val="bg1"/>
                </a:solidFill>
                <a:latin typeface="Open Sans"/>
              </a:rPr>
              <a:t>“Sadly, there have been occasional incidents where some among us have not done so, accounts of some who have rejected those whom the Lord has accepted by baptism. </a:t>
            </a:r>
          </a:p>
          <a:p>
            <a:pPr fontAlgn="base"/>
            <a:endParaRPr lang="en-US" dirty="0">
              <a:solidFill>
                <a:schemeClr val="bg1"/>
              </a:solidFill>
              <a:latin typeface="Open Sans"/>
            </a:endParaRPr>
          </a:p>
          <a:p>
            <a:pPr fontAlgn="base"/>
            <a:r>
              <a:rPr lang="en-US" dirty="0">
                <a:solidFill>
                  <a:schemeClr val="bg1"/>
                </a:solidFill>
                <a:latin typeface="Open Sans"/>
              </a:rPr>
              <a:t>If the Lord was ‘not ashamed to call them brethren’ (Heb. 2:11), let us, therefore, … take our brothers and sisters by the hand and lift them up into our circles of concern and love.”</a:t>
            </a:r>
            <a:endParaRPr lang="en-US" b="0" i="0" dirty="0">
              <a:solidFill>
                <a:schemeClr val="bg1"/>
              </a:solidFill>
              <a:effectLst/>
              <a:latin typeface="Open Sans"/>
            </a:endParaRPr>
          </a:p>
        </p:txBody>
      </p:sp>
      <p:sp>
        <p:nvSpPr>
          <p:cNvPr id="4" name="Rectangle 3"/>
          <p:cNvSpPr/>
          <p:nvPr/>
        </p:nvSpPr>
        <p:spPr>
          <a:xfrm>
            <a:off x="11608003" y="6371997"/>
            <a:ext cx="447558" cy="369332"/>
          </a:xfrm>
          <a:prstGeom prst="rect">
            <a:avLst/>
          </a:prstGeom>
        </p:spPr>
        <p:txBody>
          <a:bodyPr wrap="none">
            <a:spAutoFit/>
          </a:bodyPr>
          <a:lstStyle/>
          <a:p>
            <a:r>
              <a:rPr lang="en-US" dirty="0">
                <a:solidFill>
                  <a:schemeClr val="bg1"/>
                </a:solidFill>
                <a:latin typeface="Open Sans"/>
              </a:rPr>
              <a:t>(4)</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62" y="223058"/>
            <a:ext cx="1353312" cy="1798320"/>
          </a:xfrm>
          <a:prstGeom prst="rect">
            <a:avLst/>
          </a:prstGeom>
        </p:spPr>
      </p:pic>
      <p:grpSp>
        <p:nvGrpSpPr>
          <p:cNvPr id="10" name="Group 9"/>
          <p:cNvGrpSpPr/>
          <p:nvPr/>
        </p:nvGrpSpPr>
        <p:grpSpPr>
          <a:xfrm>
            <a:off x="8789843" y="639131"/>
            <a:ext cx="459082" cy="1761170"/>
            <a:chOff x="3729193" y="976912"/>
            <a:chExt cx="1003199" cy="3848561"/>
          </a:xfrm>
          <a:solidFill>
            <a:srgbClr val="FFFF00"/>
          </a:solidFill>
        </p:grpSpPr>
        <p:sp>
          <p:nvSpPr>
            <p:cNvPr id="11" name="Rounded Rectangle 22"/>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4"/>
            <p:cNvSpPr/>
            <p:nvPr/>
          </p:nvSpPr>
          <p:spPr>
            <a:xfrm rot="19769779">
              <a:off x="4468757" y="1811105"/>
              <a:ext cx="263635" cy="1488011"/>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34"/>
            <p:cNvSpPr/>
            <p:nvPr/>
          </p:nvSpPr>
          <p:spPr>
            <a:xfrm rot="1069183">
              <a:off x="3771165" y="3357495"/>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5"/>
            <p:cNvSpPr/>
            <p:nvPr/>
          </p:nvSpPr>
          <p:spPr>
            <a:xfrm rot="9815699">
              <a:off x="4320769" y="3397833"/>
              <a:ext cx="308310" cy="137069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74774" y="976912"/>
              <a:ext cx="808212" cy="808286"/>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7"/>
            <p:cNvSpPr/>
            <p:nvPr/>
          </p:nvSpPr>
          <p:spPr>
            <a:xfrm rot="7027031">
              <a:off x="3113315" y="2417911"/>
              <a:ext cx="1490836" cy="259079"/>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9967887" y="479804"/>
            <a:ext cx="537322" cy="1761170"/>
            <a:chOff x="10442864" y="1851403"/>
            <a:chExt cx="1174172" cy="3848561"/>
          </a:xfrm>
        </p:grpSpPr>
        <p:grpSp>
          <p:nvGrpSpPr>
            <p:cNvPr id="17" name="Group 16"/>
            <p:cNvGrpSpPr/>
            <p:nvPr/>
          </p:nvGrpSpPr>
          <p:grpSpPr>
            <a:xfrm>
              <a:off x="10580218" y="1851403"/>
              <a:ext cx="1003199" cy="3848561"/>
              <a:chOff x="3729193" y="976912"/>
              <a:chExt cx="1003199" cy="3848561"/>
            </a:xfrm>
            <a:solidFill>
              <a:srgbClr val="FFFF00"/>
            </a:solidFill>
          </p:grpSpPr>
          <p:sp>
            <p:nvSpPr>
              <p:cNvPr id="18" name="Rounded Rectangle 22"/>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4"/>
              <p:cNvSpPr/>
              <p:nvPr/>
            </p:nvSpPr>
            <p:spPr>
              <a:xfrm rot="19769779">
                <a:off x="4468757" y="1811105"/>
                <a:ext cx="263635" cy="1488011"/>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34"/>
              <p:cNvSpPr/>
              <p:nvPr/>
            </p:nvSpPr>
            <p:spPr>
              <a:xfrm rot="1069183">
                <a:off x="3771165" y="3357495"/>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5"/>
              <p:cNvSpPr/>
              <p:nvPr/>
            </p:nvSpPr>
            <p:spPr>
              <a:xfrm rot="9815699">
                <a:off x="4320769" y="3397833"/>
                <a:ext cx="308310" cy="137069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774774" y="976912"/>
                <a:ext cx="808212" cy="808286"/>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37"/>
              <p:cNvSpPr/>
              <p:nvPr/>
            </p:nvSpPr>
            <p:spPr>
              <a:xfrm rot="7027031">
                <a:off x="3113315" y="2417911"/>
                <a:ext cx="1490836" cy="259079"/>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Isosceles Triangle 6"/>
            <p:cNvSpPr/>
            <p:nvPr/>
          </p:nvSpPr>
          <p:spPr>
            <a:xfrm>
              <a:off x="10442864" y="3335482"/>
              <a:ext cx="1174172" cy="151707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513743" y="2370950"/>
            <a:ext cx="459082" cy="1761170"/>
            <a:chOff x="3729193" y="976912"/>
            <a:chExt cx="1003199" cy="3848561"/>
          </a:xfrm>
          <a:solidFill>
            <a:srgbClr val="FFFF00"/>
          </a:solidFill>
        </p:grpSpPr>
        <p:sp>
          <p:nvSpPr>
            <p:cNvPr id="27" name="Rounded Rectangle 22"/>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4"/>
            <p:cNvSpPr/>
            <p:nvPr/>
          </p:nvSpPr>
          <p:spPr>
            <a:xfrm rot="19769779">
              <a:off x="4468757" y="1811105"/>
              <a:ext cx="263635" cy="1488011"/>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34"/>
            <p:cNvSpPr/>
            <p:nvPr/>
          </p:nvSpPr>
          <p:spPr>
            <a:xfrm rot="1069183">
              <a:off x="3771165" y="3357495"/>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35"/>
            <p:cNvSpPr/>
            <p:nvPr/>
          </p:nvSpPr>
          <p:spPr>
            <a:xfrm rot="9815699">
              <a:off x="4320769" y="3397833"/>
              <a:ext cx="308310" cy="137069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774774" y="976912"/>
              <a:ext cx="808212" cy="808286"/>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7"/>
            <p:cNvSpPr/>
            <p:nvPr/>
          </p:nvSpPr>
          <p:spPr>
            <a:xfrm rot="7027031">
              <a:off x="3113315" y="2417911"/>
              <a:ext cx="1490836" cy="259079"/>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0407361" y="3908803"/>
            <a:ext cx="459082" cy="1761170"/>
            <a:chOff x="3729193" y="976912"/>
            <a:chExt cx="1003199" cy="3848561"/>
          </a:xfrm>
          <a:solidFill>
            <a:srgbClr val="FFFF00"/>
          </a:solidFill>
        </p:grpSpPr>
        <p:sp>
          <p:nvSpPr>
            <p:cNvPr id="35" name="Rounded Rectangle 22"/>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4"/>
            <p:cNvSpPr/>
            <p:nvPr/>
          </p:nvSpPr>
          <p:spPr>
            <a:xfrm rot="19769779">
              <a:off x="4468757" y="1811105"/>
              <a:ext cx="263635" cy="1488011"/>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4"/>
            <p:cNvSpPr/>
            <p:nvPr/>
          </p:nvSpPr>
          <p:spPr>
            <a:xfrm rot="1069183">
              <a:off x="3771165" y="3357495"/>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5"/>
            <p:cNvSpPr/>
            <p:nvPr/>
          </p:nvSpPr>
          <p:spPr>
            <a:xfrm rot="9815699">
              <a:off x="4320769" y="3397833"/>
              <a:ext cx="308310" cy="137069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774774" y="976912"/>
              <a:ext cx="808212" cy="808286"/>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7"/>
            <p:cNvSpPr/>
            <p:nvPr/>
          </p:nvSpPr>
          <p:spPr>
            <a:xfrm rot="7027031">
              <a:off x="3113315" y="2417911"/>
              <a:ext cx="1490836" cy="259079"/>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11097032" y="1723250"/>
            <a:ext cx="537322" cy="1761170"/>
            <a:chOff x="10442864" y="1851403"/>
            <a:chExt cx="1174172" cy="3848561"/>
          </a:xfrm>
        </p:grpSpPr>
        <p:grpSp>
          <p:nvGrpSpPr>
            <p:cNvPr id="42" name="Group 41"/>
            <p:cNvGrpSpPr/>
            <p:nvPr/>
          </p:nvGrpSpPr>
          <p:grpSpPr>
            <a:xfrm>
              <a:off x="10580218" y="1851403"/>
              <a:ext cx="1003199" cy="3848561"/>
              <a:chOff x="3729193" y="976912"/>
              <a:chExt cx="1003199" cy="3848561"/>
            </a:xfrm>
            <a:solidFill>
              <a:srgbClr val="FFFF00"/>
            </a:solidFill>
          </p:grpSpPr>
          <p:sp>
            <p:nvSpPr>
              <p:cNvPr id="44" name="Rounded Rectangle 22"/>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24"/>
              <p:cNvSpPr/>
              <p:nvPr/>
            </p:nvSpPr>
            <p:spPr>
              <a:xfrm rot="19769779">
                <a:off x="4468757" y="1811105"/>
                <a:ext cx="263635" cy="1488011"/>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34"/>
              <p:cNvSpPr/>
              <p:nvPr/>
            </p:nvSpPr>
            <p:spPr>
              <a:xfrm rot="1069183">
                <a:off x="3771165" y="3357495"/>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35"/>
              <p:cNvSpPr/>
              <p:nvPr/>
            </p:nvSpPr>
            <p:spPr>
              <a:xfrm rot="9815699">
                <a:off x="4320769" y="3397833"/>
                <a:ext cx="308310" cy="137069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774774" y="976912"/>
                <a:ext cx="808212" cy="808286"/>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37"/>
              <p:cNvSpPr/>
              <p:nvPr/>
            </p:nvSpPr>
            <p:spPr>
              <a:xfrm rot="7027031">
                <a:off x="3113315" y="2417911"/>
                <a:ext cx="1490836" cy="259079"/>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Isosceles Triangle 42"/>
            <p:cNvSpPr/>
            <p:nvPr/>
          </p:nvSpPr>
          <p:spPr>
            <a:xfrm>
              <a:off x="10442864" y="3335482"/>
              <a:ext cx="1174172" cy="151707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9018851" y="4539186"/>
            <a:ext cx="537322" cy="1761170"/>
            <a:chOff x="10442864" y="1851403"/>
            <a:chExt cx="1174172" cy="3848561"/>
          </a:xfrm>
        </p:grpSpPr>
        <p:grpSp>
          <p:nvGrpSpPr>
            <p:cNvPr id="51" name="Group 50"/>
            <p:cNvGrpSpPr/>
            <p:nvPr/>
          </p:nvGrpSpPr>
          <p:grpSpPr>
            <a:xfrm>
              <a:off x="10580218" y="1851403"/>
              <a:ext cx="1003199" cy="3848561"/>
              <a:chOff x="3729193" y="976912"/>
              <a:chExt cx="1003199" cy="3848561"/>
            </a:xfrm>
            <a:solidFill>
              <a:srgbClr val="FFFF00"/>
            </a:solidFill>
          </p:grpSpPr>
          <p:sp>
            <p:nvSpPr>
              <p:cNvPr id="53" name="Rounded Rectangle 22"/>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24"/>
              <p:cNvSpPr/>
              <p:nvPr/>
            </p:nvSpPr>
            <p:spPr>
              <a:xfrm rot="19769779">
                <a:off x="4468757" y="1811105"/>
                <a:ext cx="263635" cy="1488011"/>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34"/>
              <p:cNvSpPr/>
              <p:nvPr/>
            </p:nvSpPr>
            <p:spPr>
              <a:xfrm rot="1069183">
                <a:off x="3771165" y="3357495"/>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35"/>
              <p:cNvSpPr/>
              <p:nvPr/>
            </p:nvSpPr>
            <p:spPr>
              <a:xfrm rot="9815699">
                <a:off x="4320769" y="3397833"/>
                <a:ext cx="308310" cy="137069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774774" y="976912"/>
                <a:ext cx="808212" cy="808286"/>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37"/>
              <p:cNvSpPr/>
              <p:nvPr/>
            </p:nvSpPr>
            <p:spPr>
              <a:xfrm rot="7027031">
                <a:off x="3113315" y="2417911"/>
                <a:ext cx="1490836" cy="259079"/>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Isosceles Triangle 51"/>
            <p:cNvSpPr/>
            <p:nvPr/>
          </p:nvSpPr>
          <p:spPr>
            <a:xfrm>
              <a:off x="10442864" y="3335482"/>
              <a:ext cx="1174172" cy="151707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79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0"/>
          <p:cNvGrpSpPr/>
          <p:nvPr/>
        </p:nvGrpSpPr>
        <p:grpSpPr>
          <a:xfrm>
            <a:off x="1897712" y="59652"/>
            <a:ext cx="8506667" cy="1154211"/>
            <a:chOff x="373711" y="59651"/>
            <a:chExt cx="8506667" cy="1154211"/>
          </a:xfrm>
        </p:grpSpPr>
        <p:sp>
          <p:nvSpPr>
            <p:cNvPr id="22" name="Donut 21"/>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31"/>
          <p:cNvGrpSpPr/>
          <p:nvPr/>
        </p:nvGrpSpPr>
        <p:grpSpPr>
          <a:xfrm flipH="1">
            <a:off x="1752601" y="5562601"/>
            <a:ext cx="8506667" cy="1154211"/>
            <a:chOff x="373711" y="59651"/>
            <a:chExt cx="8506667" cy="1154211"/>
          </a:xfrm>
        </p:grpSpPr>
        <p:sp>
          <p:nvSpPr>
            <p:cNvPr id="33" name="Donut 32"/>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5" name="Horizontal Scroll 124"/>
          <p:cNvSpPr/>
          <p:nvPr/>
        </p:nvSpPr>
        <p:spPr>
          <a:xfrm>
            <a:off x="2895600" y="1066800"/>
            <a:ext cx="6858000" cy="4648200"/>
          </a:xfrm>
          <a:prstGeom prst="horizont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505200" y="1828800"/>
            <a:ext cx="6019800" cy="2862322"/>
          </a:xfrm>
          <a:prstGeom prst="rect">
            <a:avLst/>
          </a:prstGeom>
          <a:noFill/>
        </p:spPr>
        <p:txBody>
          <a:bodyPr wrap="square" rtlCol="0">
            <a:spAutoFit/>
          </a:bodyPr>
          <a:lstStyle/>
          <a:p>
            <a:pPr algn="ctr"/>
            <a:r>
              <a:rPr lang="en-US" sz="6000" dirty="0">
                <a:effectLst>
                  <a:glow rad="101600">
                    <a:schemeClr val="accent3">
                      <a:satMod val="175000"/>
                      <a:alpha val="40000"/>
                    </a:schemeClr>
                  </a:glow>
                </a:effectLst>
                <a:latin typeface="Abadi" panose="020B0604020104020204" pitchFamily="34" charset="0"/>
              </a:rPr>
              <a:t>Is their someone you need to fellowship?</a:t>
            </a:r>
          </a:p>
        </p:txBody>
      </p:sp>
    </p:spTree>
    <p:extLst>
      <p:ext uri="{BB962C8B-B14F-4D97-AF65-F5344CB8AC3E}">
        <p14:creationId xmlns:p14="http://schemas.microsoft.com/office/powerpoint/2010/main" val="1856174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125" name="Horizontal Scroll 124"/>
          <p:cNvSpPr/>
          <p:nvPr/>
        </p:nvSpPr>
        <p:spPr>
          <a:xfrm>
            <a:off x="2895600" y="1066800"/>
            <a:ext cx="6858000" cy="4648200"/>
          </a:xfrm>
          <a:prstGeom prst="horizont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505200" y="1828800"/>
            <a:ext cx="6019800" cy="2862322"/>
          </a:xfrm>
          <a:prstGeom prst="rect">
            <a:avLst/>
          </a:prstGeom>
          <a:noFill/>
        </p:spPr>
        <p:txBody>
          <a:bodyPr wrap="square" rtlCol="0">
            <a:spAutoFit/>
          </a:bodyPr>
          <a:lstStyle/>
          <a:p>
            <a:pPr algn="ctr"/>
            <a:r>
              <a:rPr lang="en-US" sz="6000" dirty="0">
                <a:effectLst>
                  <a:glow rad="63500">
                    <a:schemeClr val="accent5">
                      <a:satMod val="175000"/>
                      <a:alpha val="40000"/>
                    </a:schemeClr>
                  </a:glow>
                </a:effectLst>
                <a:latin typeface="Abadi" panose="020B0604020104020204" pitchFamily="34" charset="0"/>
              </a:rPr>
              <a:t>Is their someone you need to forgive?</a:t>
            </a:r>
          </a:p>
        </p:txBody>
      </p:sp>
    </p:spTree>
    <p:extLst>
      <p:ext uri="{BB962C8B-B14F-4D97-AF65-F5344CB8AC3E}">
        <p14:creationId xmlns:p14="http://schemas.microsoft.com/office/powerpoint/2010/main" val="2526917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a:t>
            </a:r>
            <a:r>
              <a:rPr lang="en-US" i="1" dirty="0">
                <a:solidFill>
                  <a:schemeClr val="bg1"/>
                </a:solidFill>
              </a:rPr>
              <a:t>Help Me, Dear Father </a:t>
            </a:r>
            <a:r>
              <a:rPr lang="en-US" dirty="0">
                <a:solidFill>
                  <a:schemeClr val="bg1"/>
                </a:solidFill>
              </a:rPr>
              <a:t>(to Truly Forgive) Children’s Song Book #99</a:t>
            </a:r>
            <a:endParaRPr lang="en-US" i="1" dirty="0">
              <a:solidFill>
                <a:schemeClr val="bg1"/>
              </a:solidFill>
            </a:endParaRPr>
          </a:p>
          <a:p>
            <a:endParaRPr lang="en-US" dirty="0">
              <a:solidFill>
                <a:schemeClr val="bg1"/>
              </a:solidFill>
            </a:endParaRPr>
          </a:p>
          <a:p>
            <a:endParaRPr lang="en-US" i="1" dirty="0">
              <a:solidFill>
                <a:schemeClr val="bg1"/>
              </a:solidFill>
            </a:endParaRPr>
          </a:p>
          <a:p>
            <a:pPr marL="342900" indent="-342900">
              <a:buFontTx/>
              <a:buAutoNum type="arabicPeriod"/>
            </a:pPr>
            <a:r>
              <a:rPr lang="en-US" dirty="0">
                <a:solidFill>
                  <a:schemeClr val="bg1"/>
                </a:solidFill>
              </a:rPr>
              <a:t>New Testament Institute Student Manual Chapter 47</a:t>
            </a:r>
          </a:p>
          <a:p>
            <a:pPr marL="342900" indent="-342900">
              <a:buFontTx/>
              <a:buAutoNum type="arabicPeriod"/>
            </a:pPr>
            <a:r>
              <a:rPr lang="en-US" i="1" dirty="0">
                <a:solidFill>
                  <a:schemeClr val="bg1"/>
                </a:solidFill>
              </a:rPr>
              <a:t>Who’s Who in the New Testament </a:t>
            </a:r>
            <a:r>
              <a:rPr lang="en-US" dirty="0">
                <a:solidFill>
                  <a:schemeClr val="bg1"/>
                </a:solidFill>
              </a:rPr>
              <a:t>by Richard J. Allen pp. 133, 141-142</a:t>
            </a:r>
          </a:p>
          <a:p>
            <a:r>
              <a:rPr lang="en-US" dirty="0">
                <a:solidFill>
                  <a:schemeClr val="bg1"/>
                </a:solidFill>
              </a:rPr>
              <a:t>3.   Historical: Frank E. </a:t>
            </a:r>
            <a:r>
              <a:rPr lang="en-US" dirty="0" err="1">
                <a:solidFill>
                  <a:schemeClr val="bg1"/>
                </a:solidFill>
              </a:rPr>
              <a:t>Gaebelein</a:t>
            </a:r>
            <a:r>
              <a:rPr lang="en-US" dirty="0">
                <a:solidFill>
                  <a:schemeClr val="bg1"/>
                </a:solidFill>
              </a:rPr>
              <a:t>, </a:t>
            </a:r>
            <a:r>
              <a:rPr lang="en-US" i="1" dirty="0">
                <a:solidFill>
                  <a:schemeClr val="bg1"/>
                </a:solidFill>
              </a:rPr>
              <a:t>Philemon the Gospel of Emancipation </a:t>
            </a:r>
            <a:r>
              <a:rPr lang="en-US" dirty="0">
                <a:solidFill>
                  <a:schemeClr val="bg1"/>
                </a:solidFill>
              </a:rPr>
              <a:t>Page 17</a:t>
            </a:r>
          </a:p>
          <a:p>
            <a:r>
              <a:rPr lang="en-US" dirty="0">
                <a:solidFill>
                  <a:schemeClr val="bg1"/>
                </a:solidFill>
              </a:rPr>
              <a:t>      A.T. Robertson, </a:t>
            </a:r>
            <a:r>
              <a:rPr lang="en-US" i="1" dirty="0">
                <a:solidFill>
                  <a:schemeClr val="bg1"/>
                </a:solidFill>
              </a:rPr>
              <a:t>Epochs in the Life of Paul </a:t>
            </a:r>
            <a:r>
              <a:rPr lang="en-US" dirty="0">
                <a:solidFill>
                  <a:schemeClr val="bg1"/>
                </a:solidFill>
              </a:rPr>
              <a:t>page 278</a:t>
            </a:r>
          </a:p>
          <a:p>
            <a:r>
              <a:rPr lang="en-US" dirty="0">
                <a:solidFill>
                  <a:schemeClr val="bg1"/>
                </a:solidFill>
              </a:rPr>
              <a:t>      </a:t>
            </a:r>
            <a:r>
              <a:rPr lang="en-US" dirty="0" err="1">
                <a:solidFill>
                  <a:schemeClr val="bg1"/>
                </a:solidFill>
              </a:rPr>
              <a:t>Gaebelien</a:t>
            </a:r>
            <a:r>
              <a:rPr lang="en-US" dirty="0">
                <a:solidFill>
                  <a:schemeClr val="bg1"/>
                </a:solidFill>
              </a:rPr>
              <a:t>, op </a:t>
            </a:r>
            <a:r>
              <a:rPr lang="en-US" dirty="0" err="1">
                <a:solidFill>
                  <a:schemeClr val="bg1"/>
                </a:solidFill>
              </a:rPr>
              <a:t>cit</a:t>
            </a:r>
            <a:r>
              <a:rPr lang="en-US" dirty="0">
                <a:solidFill>
                  <a:schemeClr val="bg1"/>
                </a:solidFill>
              </a:rPr>
              <a:t> page 18,19</a:t>
            </a:r>
          </a:p>
          <a:p>
            <a:pPr marL="342900" indent="-342900">
              <a:buAutoNum type="arabicPeriod" startAt="4"/>
            </a:pPr>
            <a:r>
              <a:rPr lang="en-US" dirty="0">
                <a:solidFill>
                  <a:schemeClr val="bg1"/>
                </a:solidFill>
              </a:rPr>
              <a:t>President Spencer W. Kimball (“Always a Convert Church: Some Lessons to Learn and Apply This Year,”</a:t>
            </a:r>
            <a:r>
              <a:rPr lang="en-US" i="1" dirty="0">
                <a:solidFill>
                  <a:schemeClr val="bg1"/>
                </a:solidFill>
              </a:rPr>
              <a:t> Ensign,</a:t>
            </a:r>
            <a:r>
              <a:rPr lang="en-US" dirty="0">
                <a:solidFill>
                  <a:schemeClr val="bg1"/>
                </a:solidFill>
              </a:rPr>
              <a:t> Sept. 1975, 4).</a:t>
            </a:r>
          </a:p>
          <a:p>
            <a:pPr marL="342900" indent="-342900">
              <a:buFontTx/>
              <a:buAutoNum type="arabicPeriod"/>
            </a:pPr>
            <a:endParaRPr lang="en-US" i="1"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3" name="Rectangle 2"/>
          <p:cNvSpPr/>
          <p:nvPr/>
        </p:nvSpPr>
        <p:spPr>
          <a:xfrm>
            <a:off x="1101436" y="3823222"/>
            <a:ext cx="7741227" cy="2308324"/>
          </a:xfrm>
          <a:prstGeom prst="rect">
            <a:avLst/>
          </a:prstGeom>
        </p:spPr>
        <p:txBody>
          <a:bodyPr wrap="square">
            <a:spAutoFit/>
          </a:bodyPr>
          <a:lstStyle/>
          <a:p>
            <a:r>
              <a:rPr lang="en-US" dirty="0">
                <a:solidFill>
                  <a:schemeClr val="bg1"/>
                </a:solidFill>
              </a:rPr>
              <a:t>The Footnote: "The problem in the subscription at the end of Philemon is caused by the translation of the Greek word </a:t>
            </a:r>
            <a:r>
              <a:rPr lang="en-US" i="1" dirty="0" err="1">
                <a:solidFill>
                  <a:schemeClr val="bg1"/>
                </a:solidFill>
              </a:rPr>
              <a:t>dia</a:t>
            </a:r>
            <a:r>
              <a:rPr lang="en-US" dirty="0">
                <a:solidFill>
                  <a:schemeClr val="bg1"/>
                </a:solidFill>
              </a:rPr>
              <a:t>-rendered as 'by' in English-which suggests that </a:t>
            </a:r>
            <a:r>
              <a:rPr lang="en-US" dirty="0" err="1">
                <a:solidFill>
                  <a:schemeClr val="bg1"/>
                </a:solidFill>
              </a:rPr>
              <a:t>Onesimus</a:t>
            </a:r>
            <a:r>
              <a:rPr lang="en-US" dirty="0">
                <a:solidFill>
                  <a:schemeClr val="bg1"/>
                </a:solidFill>
              </a:rPr>
              <a:t> may have composed the letter. Actually, in the context of this Greek passage and in its genitive case, </a:t>
            </a:r>
            <a:r>
              <a:rPr lang="en-US" dirty="0" err="1">
                <a:solidFill>
                  <a:schemeClr val="bg1"/>
                </a:solidFill>
              </a:rPr>
              <a:t>dia</a:t>
            </a:r>
            <a:r>
              <a:rPr lang="en-US" dirty="0">
                <a:solidFill>
                  <a:schemeClr val="bg1"/>
                </a:solidFill>
              </a:rPr>
              <a:t> means 'through' or 'by means of' </a:t>
            </a:r>
            <a:r>
              <a:rPr lang="en-US" dirty="0" err="1">
                <a:solidFill>
                  <a:schemeClr val="bg1"/>
                </a:solidFill>
              </a:rPr>
              <a:t>Onesimus</a:t>
            </a:r>
            <a:r>
              <a:rPr lang="en-US" dirty="0">
                <a:solidFill>
                  <a:schemeClr val="bg1"/>
                </a:solidFill>
              </a:rPr>
              <a:t>. Hence, the subscription in Greek does not state that </a:t>
            </a:r>
            <a:r>
              <a:rPr lang="en-US" dirty="0" err="1">
                <a:solidFill>
                  <a:schemeClr val="bg1"/>
                </a:solidFill>
              </a:rPr>
              <a:t>Onesimus</a:t>
            </a:r>
            <a:r>
              <a:rPr lang="en-US" dirty="0">
                <a:solidFill>
                  <a:schemeClr val="bg1"/>
                </a:solidFill>
              </a:rPr>
              <a:t> composed the letter (which would contradict verse nineteen), but that the letter was written by means of or through </a:t>
            </a:r>
            <a:r>
              <a:rPr lang="en-US" dirty="0" err="1">
                <a:solidFill>
                  <a:schemeClr val="bg1"/>
                </a:solidFill>
              </a:rPr>
              <a:t>Onesimus</a:t>
            </a:r>
            <a:r>
              <a:rPr lang="en-US" dirty="0">
                <a:solidFill>
                  <a:schemeClr val="bg1"/>
                </a:solidFill>
              </a:rPr>
              <a:t>-as Paul's</a:t>
            </a:r>
            <a:r>
              <a:rPr lang="en-US" i="1" dirty="0">
                <a:solidFill>
                  <a:schemeClr val="bg1"/>
                </a:solidFill>
              </a:rPr>
              <a:t>... </a:t>
            </a:r>
            <a:r>
              <a:rPr lang="en-US" dirty="0">
                <a:solidFill>
                  <a:schemeClr val="bg1"/>
                </a:solidFill>
              </a:rPr>
              <a:t>messenger who delivered it." (Max H Parkin, "I Have a Question," </a:t>
            </a:r>
            <a:r>
              <a:rPr lang="en-US" i="1" dirty="0">
                <a:solidFill>
                  <a:schemeClr val="bg1"/>
                </a:solidFill>
              </a:rPr>
              <a:t>Ensign</a:t>
            </a:r>
            <a:r>
              <a:rPr lang="en-US" dirty="0">
                <a:solidFill>
                  <a:schemeClr val="bg1"/>
                </a:solidFill>
              </a:rPr>
              <a:t>, Sept. 1991, 61)</a:t>
            </a:r>
          </a:p>
        </p:txBody>
      </p:sp>
      <p:grpSp>
        <p:nvGrpSpPr>
          <p:cNvPr id="4" name="Group 3"/>
          <p:cNvGrpSpPr/>
          <p:nvPr/>
        </p:nvGrpSpPr>
        <p:grpSpPr>
          <a:xfrm>
            <a:off x="9206346" y="3465283"/>
            <a:ext cx="1000305" cy="2665354"/>
            <a:chOff x="9206346" y="3465283"/>
            <a:chExt cx="1000305" cy="2665354"/>
          </a:xfrm>
        </p:grpSpPr>
        <p:grpSp>
          <p:nvGrpSpPr>
            <p:cNvPr id="34" name="Group 33"/>
            <p:cNvGrpSpPr/>
            <p:nvPr/>
          </p:nvGrpSpPr>
          <p:grpSpPr>
            <a:xfrm>
              <a:off x="9206346" y="3465283"/>
              <a:ext cx="1000305" cy="2665354"/>
              <a:chOff x="4572000" y="2133600"/>
              <a:chExt cx="1447800" cy="3447948"/>
            </a:xfrm>
          </p:grpSpPr>
          <p:sp>
            <p:nvSpPr>
              <p:cNvPr id="35" name="Oval 34"/>
              <p:cNvSpPr/>
              <p:nvPr/>
            </p:nvSpPr>
            <p:spPr>
              <a:xfrm rot="2195474">
                <a:off x="5066224" y="4837109"/>
                <a:ext cx="329359" cy="744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214189">
                <a:off x="5306337" y="4817212"/>
                <a:ext cx="321156" cy="744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4800600" y="3581400"/>
                <a:ext cx="990600" cy="1600200"/>
              </a:xfrm>
              <a:prstGeom prst="trapezoid">
                <a:avLst>
                  <a:gd name="adj" fmla="val 359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16200000">
                <a:off x="4337548" y="2444252"/>
                <a:ext cx="1916703" cy="1295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572000" y="4188980"/>
                <a:ext cx="293967" cy="5498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747870" y="4188980"/>
                <a:ext cx="271930" cy="4732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697115">
                <a:off x="4731216" y="3387593"/>
                <a:ext cx="500869" cy="1268818"/>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9932635">
                <a:off x="5337117" y="3452217"/>
                <a:ext cx="540132" cy="1165561"/>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878626" y="3368036"/>
                <a:ext cx="869242" cy="1508764"/>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5181600" y="3124200"/>
                <a:ext cx="304800" cy="674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865967" y="2242622"/>
                <a:ext cx="785791" cy="13624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5029200" y="3212104"/>
                <a:ext cx="533400"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257800" y="3288304"/>
                <a:ext cx="176191"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a:off x="4953000" y="2145304"/>
                <a:ext cx="533400"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4876800" y="4724400"/>
                <a:ext cx="858982" cy="304800"/>
                <a:chOff x="381000" y="1600200"/>
                <a:chExt cx="9069049" cy="2819400"/>
              </a:xfrm>
            </p:grpSpPr>
            <p:grpSp>
              <p:nvGrpSpPr>
                <p:cNvPr id="50"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60"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56" name="Down Arrow Callout 39"/>
                  <p:cNvSpPr/>
                  <p:nvPr/>
                </p:nvSpPr>
                <p:spPr>
                  <a:xfrm>
                    <a:off x="381000" y="3124200"/>
                    <a:ext cx="2209800" cy="1295400"/>
                  </a:xfrm>
                  <a:prstGeom prst="downArrowCallout">
                    <a:avLst>
                      <a:gd name="adj1" fmla="val 18515"/>
                      <a:gd name="adj2" fmla="val 34716"/>
                      <a:gd name="adj3" fmla="val 25000"/>
                      <a:gd name="adj4" fmla="val 41833"/>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Callout 40"/>
                  <p:cNvSpPr/>
                  <p:nvPr/>
                </p:nvSpPr>
                <p:spPr>
                  <a:xfrm>
                    <a:off x="2667000" y="3124200"/>
                    <a:ext cx="2209800" cy="1295400"/>
                  </a:xfrm>
                  <a:prstGeom prst="downArrowCallout">
                    <a:avLst>
                      <a:gd name="adj1" fmla="val 18515"/>
                      <a:gd name="adj2" fmla="val 34716"/>
                      <a:gd name="adj3" fmla="val 25000"/>
                      <a:gd name="adj4" fmla="val 41833"/>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Callout 41"/>
                  <p:cNvSpPr/>
                  <p:nvPr/>
                </p:nvSpPr>
                <p:spPr>
                  <a:xfrm>
                    <a:off x="4953000" y="3124200"/>
                    <a:ext cx="2209800" cy="1295400"/>
                  </a:xfrm>
                  <a:prstGeom prst="downArrowCallout">
                    <a:avLst>
                      <a:gd name="adj1" fmla="val 18515"/>
                      <a:gd name="adj2" fmla="val 34716"/>
                      <a:gd name="adj3" fmla="val 25000"/>
                      <a:gd name="adj4" fmla="val 41833"/>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Callout 42"/>
                  <p:cNvSpPr/>
                  <p:nvPr/>
                </p:nvSpPr>
                <p:spPr>
                  <a:xfrm>
                    <a:off x="7239000" y="3124200"/>
                    <a:ext cx="2209800" cy="1295400"/>
                  </a:xfrm>
                  <a:prstGeom prst="downArrowCallout">
                    <a:avLst>
                      <a:gd name="adj1" fmla="val 18515"/>
                      <a:gd name="adj2" fmla="val 34716"/>
                      <a:gd name="adj3" fmla="val 25000"/>
                      <a:gd name="adj4" fmla="val 41833"/>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lowchart: Summing Junction 51"/>
                <p:cNvSpPr/>
                <p:nvPr/>
              </p:nvSpPr>
              <p:spPr>
                <a:xfrm>
                  <a:off x="914400" y="2514600"/>
                  <a:ext cx="1143000" cy="990600"/>
                </a:xfrm>
                <a:prstGeom prst="flowChartSummingJunction">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Summing Junction 52"/>
                <p:cNvSpPr/>
                <p:nvPr/>
              </p:nvSpPr>
              <p:spPr>
                <a:xfrm>
                  <a:off x="3182911" y="2480872"/>
                  <a:ext cx="1143000" cy="990600"/>
                </a:xfrm>
                <a:prstGeom prst="flowChartSummingJunction">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Summing Junction 53"/>
                <p:cNvSpPr/>
                <p:nvPr/>
              </p:nvSpPr>
              <p:spPr>
                <a:xfrm>
                  <a:off x="5428938" y="2517098"/>
                  <a:ext cx="1143000" cy="990600"/>
                </a:xfrm>
                <a:prstGeom prst="flowChartSummingJunction">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Summing Junction 54"/>
                <p:cNvSpPr/>
                <p:nvPr/>
              </p:nvSpPr>
              <p:spPr>
                <a:xfrm>
                  <a:off x="7767403" y="2517098"/>
                  <a:ext cx="1143000" cy="990600"/>
                </a:xfrm>
                <a:prstGeom prst="flowChartSummingJunction">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p:cNvGrpSpPr/>
            <p:nvPr/>
          </p:nvGrpSpPr>
          <p:grpSpPr>
            <a:xfrm rot="1433879" flipH="1">
              <a:off x="9891767" y="4717473"/>
              <a:ext cx="291323" cy="966355"/>
              <a:chOff x="5410200" y="1299205"/>
              <a:chExt cx="1215358" cy="2497726"/>
            </a:xfrm>
          </p:grpSpPr>
          <p:grpSp>
            <p:nvGrpSpPr>
              <p:cNvPr id="87" name="Group 86"/>
              <p:cNvGrpSpPr/>
              <p:nvPr/>
            </p:nvGrpSpPr>
            <p:grpSpPr>
              <a:xfrm>
                <a:off x="5410200" y="1299205"/>
                <a:ext cx="607679" cy="2497726"/>
                <a:chOff x="533400" y="381000"/>
                <a:chExt cx="457200" cy="2497726"/>
              </a:xfrm>
            </p:grpSpPr>
            <p:sp>
              <p:nvSpPr>
                <p:cNvPr id="93" name="Oval 9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017879" y="1299205"/>
                <a:ext cx="607679" cy="2497726"/>
                <a:chOff x="2714897" y="457200"/>
                <a:chExt cx="457200" cy="2497726"/>
              </a:xfrm>
            </p:grpSpPr>
            <p:sp>
              <p:nvSpPr>
                <p:cNvPr id="89" name="Oval 8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4" name="Footer Placeholder 14">
            <a:extLst>
              <a:ext uri="{FF2B5EF4-FFF2-40B4-BE49-F238E27FC236}">
                <a16:creationId xmlns:a16="http://schemas.microsoft.com/office/drawing/2014/main" id="{56D28B8D-567C-4776-B8E1-F9DCA52EFB86}"/>
              </a:ext>
            </a:extLst>
          </p:cNvPr>
          <p:cNvSpPr>
            <a:spLocks noGrp="1"/>
          </p:cNvSpPr>
          <p:nvPr/>
        </p:nvSpPr>
        <p:spPr>
          <a:xfrm>
            <a:off x="87585" y="64755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8507934"/>
              </p:ext>
            </p:extLst>
          </p:nvPr>
        </p:nvGraphicFramePr>
        <p:xfrm>
          <a:off x="63374" y="99589"/>
          <a:ext cx="3938258" cy="815340"/>
        </p:xfrm>
        <a:graphic>
          <a:graphicData uri="http://schemas.openxmlformats.org/drawingml/2006/table">
            <a:tbl>
              <a:tblPr firstRow="1" bandRow="1">
                <a:tableStyleId>{5940675A-B579-460E-94D1-54222C63F5DA}</a:tableStyleId>
              </a:tblPr>
              <a:tblGrid>
                <a:gridCol w="2779414">
                  <a:extLst>
                    <a:ext uri="{9D8B030D-6E8A-4147-A177-3AD203B41FA5}">
                      <a16:colId xmlns:a16="http://schemas.microsoft.com/office/drawing/2014/main" val="3815724195"/>
                    </a:ext>
                  </a:extLst>
                </a:gridCol>
                <a:gridCol w="1158844">
                  <a:extLst>
                    <a:ext uri="{9D8B030D-6E8A-4147-A177-3AD203B41FA5}">
                      <a16:colId xmlns:a16="http://schemas.microsoft.com/office/drawing/2014/main" val="3481700596"/>
                    </a:ext>
                  </a:extLst>
                </a:gridCol>
              </a:tblGrid>
              <a:tr h="228378">
                <a:tc gridSpan="2">
                  <a:txBody>
                    <a:bodyPr/>
                    <a:lstStyle/>
                    <a:p>
                      <a:pPr algn="ctr" fontAlgn="base"/>
                      <a:r>
                        <a:rPr lang="en-US" sz="1200" b="0" i="0" dirty="0">
                          <a:solidFill>
                            <a:srgbClr val="434444"/>
                          </a:solidFill>
                          <a:effectLst/>
                          <a:latin typeface="+mn-lt"/>
                        </a:rPr>
                        <a:t>Paul writes to His Friend Philemon while his first Imprisonment in Rome about A.D. 60-62</a:t>
                      </a: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228378">
                <a:tc>
                  <a:txBody>
                    <a:bodyPr/>
                    <a:lstStyle/>
                    <a:p>
                      <a:pPr algn="l" fontAlgn="base"/>
                      <a:r>
                        <a:rPr lang="en-US" sz="1200">
                          <a:solidFill>
                            <a:srgbClr val="434444"/>
                          </a:solidFill>
                          <a:effectLst/>
                        </a:rPr>
                        <a:t>Gospel Changes a Servant into a Brother</a:t>
                      </a:r>
                    </a:p>
                  </a:txBody>
                  <a:tcPr marL="95250" marR="95250" marT="66675" marB="66675" anchor="ctr"/>
                </a:tc>
                <a:tc>
                  <a:txBody>
                    <a:bodyPr/>
                    <a:lstStyle/>
                    <a:p>
                      <a:pPr algn="l" fontAlgn="base"/>
                      <a:r>
                        <a:rPr lang="en-US" sz="1200" dirty="0">
                          <a:solidFill>
                            <a:srgbClr val="434444"/>
                          </a:solidFill>
                          <a:effectLst/>
                        </a:rPr>
                        <a:t>1–25</a:t>
                      </a:r>
                    </a:p>
                  </a:txBody>
                  <a:tcPr marL="95250" marR="95250" marT="66675" marB="66675" anchor="ctr"/>
                </a:tc>
                <a:extLst>
                  <a:ext uri="{0D108BD9-81ED-4DB2-BD59-A6C34878D82A}">
                    <a16:rowId xmlns:a16="http://schemas.microsoft.com/office/drawing/2014/main" val="10001"/>
                  </a:ext>
                </a:extLst>
              </a:tr>
            </a:tbl>
          </a:graphicData>
        </a:graphic>
      </p:graphicFrame>
      <p:sp>
        <p:nvSpPr>
          <p:cNvPr id="3" name="TextBox 2"/>
          <p:cNvSpPr txBox="1"/>
          <p:nvPr/>
        </p:nvSpPr>
        <p:spPr>
          <a:xfrm>
            <a:off x="0" y="917149"/>
            <a:ext cx="3992578" cy="246221"/>
          </a:xfrm>
          <a:prstGeom prst="rect">
            <a:avLst/>
          </a:prstGeom>
          <a:noFill/>
        </p:spPr>
        <p:txBody>
          <a:bodyPr wrap="square" rtlCol="0">
            <a:spAutoFit/>
          </a:bodyPr>
          <a:lstStyle/>
          <a:p>
            <a:r>
              <a:rPr lang="en-US" sz="1000" dirty="0"/>
              <a:t>Life and Teachings of Jesus and His Apostles Chapter 43</a:t>
            </a:r>
          </a:p>
        </p:txBody>
      </p:sp>
      <p:sp>
        <p:nvSpPr>
          <p:cNvPr id="4" name="Rectangle 3"/>
          <p:cNvSpPr/>
          <p:nvPr/>
        </p:nvSpPr>
        <p:spPr>
          <a:xfrm>
            <a:off x="0" y="3165497"/>
            <a:ext cx="4873336" cy="1015663"/>
          </a:xfrm>
          <a:prstGeom prst="rect">
            <a:avLst/>
          </a:prstGeom>
          <a:ln>
            <a:solidFill>
              <a:schemeClr val="tx1"/>
            </a:solidFill>
          </a:ln>
        </p:spPr>
        <p:txBody>
          <a:bodyPr wrap="square">
            <a:spAutoFit/>
          </a:bodyPr>
          <a:lstStyle/>
          <a:p>
            <a:r>
              <a:rPr lang="en-US" sz="1200" b="1" dirty="0">
                <a:solidFill>
                  <a:srgbClr val="333333"/>
                </a:solidFill>
                <a:latin typeface="Open Sans"/>
              </a:rPr>
              <a:t>Slavery</a:t>
            </a:r>
            <a:r>
              <a:rPr lang="en-US" sz="1200" dirty="0">
                <a:solidFill>
                  <a:srgbClr val="333333"/>
                </a:solidFill>
                <a:latin typeface="Open Sans"/>
              </a:rPr>
              <a:t> was not viewed as evil within the New Testament Judeo-</a:t>
            </a:r>
            <a:r>
              <a:rPr lang="en-US" sz="1200" dirty="0">
                <a:solidFill>
                  <a:srgbClr val="2F393A"/>
                </a:solidFill>
                <a:latin typeface="Open Sans"/>
              </a:rPr>
              <a:t>Christian</a:t>
            </a:r>
            <a:r>
              <a:rPr lang="en-US" sz="1200" dirty="0">
                <a:solidFill>
                  <a:srgbClr val="333333"/>
                </a:solidFill>
                <a:latin typeface="Open Sans"/>
              </a:rPr>
              <a:t> culture and was supported by Roman law. Punishments for runaway slaves included being severely beaten, branded on the forehead, or even killed. After running away, </a:t>
            </a:r>
            <a:r>
              <a:rPr lang="en-US" sz="1200" dirty="0" err="1">
                <a:solidFill>
                  <a:srgbClr val="333333"/>
                </a:solidFill>
                <a:latin typeface="Open Sans"/>
              </a:rPr>
              <a:t>Onesimus</a:t>
            </a:r>
            <a:r>
              <a:rPr lang="en-US" sz="1200" dirty="0">
                <a:solidFill>
                  <a:srgbClr val="333333"/>
                </a:solidFill>
                <a:latin typeface="Open Sans"/>
              </a:rPr>
              <a:t> had encountered the Apostle Paul.</a:t>
            </a:r>
            <a:endParaRPr lang="en-US" sz="1200" dirty="0"/>
          </a:p>
        </p:txBody>
      </p:sp>
      <p:sp>
        <p:nvSpPr>
          <p:cNvPr id="5" name="Rectangle 4"/>
          <p:cNvSpPr/>
          <p:nvPr/>
        </p:nvSpPr>
        <p:spPr>
          <a:xfrm>
            <a:off x="0" y="1227021"/>
            <a:ext cx="4861711" cy="1938992"/>
          </a:xfrm>
          <a:prstGeom prst="rect">
            <a:avLst/>
          </a:prstGeom>
          <a:ln>
            <a:solidFill>
              <a:schemeClr val="tx1"/>
            </a:solidFill>
          </a:ln>
        </p:spPr>
        <p:txBody>
          <a:bodyPr wrap="square">
            <a:spAutoFit/>
          </a:bodyPr>
          <a:lstStyle/>
          <a:p>
            <a:r>
              <a:rPr lang="en-US" sz="1200" b="1" dirty="0">
                <a:solidFill>
                  <a:srgbClr val="333333"/>
                </a:solidFill>
              </a:rPr>
              <a:t>Philemon:</a:t>
            </a:r>
          </a:p>
          <a:p>
            <a:r>
              <a:rPr lang="en-US" sz="1200" dirty="0">
                <a:solidFill>
                  <a:srgbClr val="333333"/>
                </a:solidFill>
              </a:rPr>
              <a:t>This epistle gives one of the finest pictures of the meaning of </a:t>
            </a:r>
            <a:r>
              <a:rPr lang="en-US" sz="1200" dirty="0">
                <a:solidFill>
                  <a:srgbClr val="2F393A"/>
                </a:solidFill>
              </a:rPr>
              <a:t>forgiveness</a:t>
            </a:r>
            <a:r>
              <a:rPr lang="en-US" sz="1200" dirty="0">
                <a:solidFill>
                  <a:srgbClr val="333333"/>
                </a:solidFill>
              </a:rPr>
              <a:t> and repentance that can be found in Paul’s writings. The apostle stands revealed as a model of Christ-like love and compassion. Encased in prison walls, Paul’s tender feelings reveal themselves as he pleads the cause of a poor runaway who has naught but Paul to recommend him. The letter is poignant in its beauty. “The epistle is tactfully and sweetly written and does more to reveal the personal feelings of its author than to contribute to the body of </a:t>
            </a:r>
            <a:r>
              <a:rPr lang="en-US" sz="1200" dirty="0">
                <a:solidFill>
                  <a:srgbClr val="2F393A"/>
                </a:solidFill>
              </a:rPr>
              <a:t>Christian</a:t>
            </a:r>
            <a:r>
              <a:rPr lang="en-US" sz="1200" dirty="0">
                <a:solidFill>
                  <a:srgbClr val="333333"/>
                </a:solidFill>
              </a:rPr>
              <a:t> doctrine.” (McConkie, </a:t>
            </a:r>
            <a:r>
              <a:rPr lang="en-US" sz="1200" i="1" dirty="0">
                <a:solidFill>
                  <a:srgbClr val="333333"/>
                </a:solidFill>
              </a:rPr>
              <a:t>DNTC,</a:t>
            </a:r>
            <a:r>
              <a:rPr lang="en-US" sz="1200" dirty="0">
                <a:solidFill>
                  <a:srgbClr val="333333"/>
                </a:solidFill>
              </a:rPr>
              <a:t> 3:129.)</a:t>
            </a:r>
            <a:endParaRPr lang="en-US" sz="1200" dirty="0"/>
          </a:p>
        </p:txBody>
      </p:sp>
      <p:sp>
        <p:nvSpPr>
          <p:cNvPr id="6" name="Rectangle 5"/>
          <p:cNvSpPr/>
          <p:nvPr/>
        </p:nvSpPr>
        <p:spPr>
          <a:xfrm>
            <a:off x="0" y="4166754"/>
            <a:ext cx="4856513" cy="830997"/>
          </a:xfrm>
          <a:prstGeom prst="rect">
            <a:avLst/>
          </a:prstGeom>
          <a:ln>
            <a:solidFill>
              <a:schemeClr val="tx1"/>
            </a:solidFill>
          </a:ln>
        </p:spPr>
        <p:txBody>
          <a:bodyPr wrap="square">
            <a:spAutoFit/>
          </a:bodyPr>
          <a:lstStyle/>
          <a:p>
            <a:r>
              <a:rPr lang="en-US" sz="1200" b="1" dirty="0"/>
              <a:t>Bowels Philemon 1:7, 12, 20:</a:t>
            </a:r>
          </a:p>
          <a:p>
            <a:r>
              <a:rPr lang="en-US" sz="1200" dirty="0"/>
              <a:t>The Greek word translated as </a:t>
            </a:r>
            <a:r>
              <a:rPr lang="en-US" sz="1200" i="1" dirty="0"/>
              <a:t>bowels</a:t>
            </a:r>
            <a:r>
              <a:rPr lang="en-US" sz="1200" dirty="0"/>
              <a:t> refers to one’s inner parts. It is a figurative reference to a person’s center of feelings, affections, and sympathy. The word </a:t>
            </a:r>
            <a:r>
              <a:rPr lang="en-US" sz="1200" i="1" dirty="0"/>
              <a:t>heart</a:t>
            </a:r>
            <a:r>
              <a:rPr lang="en-US" sz="1200" dirty="0"/>
              <a:t> is sometimes similarly used.</a:t>
            </a:r>
          </a:p>
        </p:txBody>
      </p:sp>
      <p:sp>
        <p:nvSpPr>
          <p:cNvPr id="7" name="Rectangle 6"/>
          <p:cNvSpPr/>
          <p:nvPr/>
        </p:nvSpPr>
        <p:spPr>
          <a:xfrm>
            <a:off x="0" y="4984172"/>
            <a:ext cx="4856513" cy="1754326"/>
          </a:xfrm>
          <a:prstGeom prst="rect">
            <a:avLst/>
          </a:prstGeom>
          <a:ln>
            <a:solidFill>
              <a:schemeClr val="tx1"/>
            </a:solidFill>
          </a:ln>
        </p:spPr>
        <p:txBody>
          <a:bodyPr wrap="square">
            <a:spAutoFit/>
          </a:bodyPr>
          <a:lstStyle/>
          <a:p>
            <a:r>
              <a:rPr lang="en-US" sz="1200" b="1" dirty="0"/>
              <a:t>The Name </a:t>
            </a:r>
            <a:r>
              <a:rPr lang="en-US" sz="1200" b="1" dirty="0" err="1"/>
              <a:t>Onesimus</a:t>
            </a:r>
            <a:r>
              <a:rPr lang="en-US" sz="1200" b="1" dirty="0"/>
              <a:t> </a:t>
            </a:r>
            <a:r>
              <a:rPr lang="en-US" sz="1200" dirty="0"/>
              <a:t>means useful or “profitable” (verse 11) (see Arthur A. </a:t>
            </a:r>
            <a:r>
              <a:rPr lang="en-US" sz="1200" dirty="0" err="1"/>
              <a:t>Rupprecht</a:t>
            </a:r>
            <a:r>
              <a:rPr lang="en-US" sz="1200" dirty="0"/>
              <a:t>, “Philemon,” in </a:t>
            </a:r>
            <a:r>
              <a:rPr lang="en-US" sz="1200" i="1" dirty="0"/>
              <a:t>The Expositor’s Bible Commentary,</a:t>
            </a:r>
            <a:r>
              <a:rPr lang="en-US" sz="1200" dirty="0"/>
              <a:t> ed. Frank E. </a:t>
            </a:r>
            <a:r>
              <a:rPr lang="en-US" sz="1200" dirty="0" err="1"/>
              <a:t>Gaebelein</a:t>
            </a:r>
            <a:r>
              <a:rPr lang="en-US" sz="1200" dirty="0"/>
              <a:t>, 12 vols. [1976–1992], 11:461). </a:t>
            </a:r>
            <a:r>
              <a:rPr lang="en-US" sz="1200" dirty="0" err="1"/>
              <a:t>Onesimus</a:t>
            </a:r>
            <a:r>
              <a:rPr lang="en-US" sz="1200" dirty="0"/>
              <a:t> may have been “unprofitable” (verse 11) to Philemon because </a:t>
            </a:r>
            <a:r>
              <a:rPr lang="en-US" sz="1200" dirty="0" err="1"/>
              <a:t>Onesimus</a:t>
            </a:r>
            <a:r>
              <a:rPr lang="en-US" sz="1200" dirty="0"/>
              <a:t> had run away and couldn’t perform his duties or because he may have stolen something from Philemon when he fled (see verse 18). However, Paul said that </a:t>
            </a:r>
            <a:r>
              <a:rPr lang="en-US" sz="1200" dirty="0" err="1"/>
              <a:t>Onesimus</a:t>
            </a:r>
            <a:r>
              <a:rPr lang="en-US" sz="1200" dirty="0"/>
              <a:t> had since become “profitable” to both Philemon and Paul (verse 11). In Paul’s case, </a:t>
            </a:r>
            <a:r>
              <a:rPr lang="en-US" sz="1200" dirty="0" err="1"/>
              <a:t>Onesimus</a:t>
            </a:r>
            <a:r>
              <a:rPr lang="en-US" sz="1200" dirty="0"/>
              <a:t> may have been profitable because he could assist Paul while Paul was in prison (see verse 13).</a:t>
            </a:r>
          </a:p>
        </p:txBody>
      </p:sp>
      <p:sp>
        <p:nvSpPr>
          <p:cNvPr id="8" name="Rectangle 7"/>
          <p:cNvSpPr/>
          <p:nvPr/>
        </p:nvSpPr>
        <p:spPr>
          <a:xfrm>
            <a:off x="4876800" y="0"/>
            <a:ext cx="7315200" cy="2092881"/>
          </a:xfrm>
          <a:prstGeom prst="rect">
            <a:avLst/>
          </a:prstGeom>
          <a:ln>
            <a:solidFill>
              <a:schemeClr val="tx1"/>
            </a:solidFill>
          </a:ln>
        </p:spPr>
        <p:txBody>
          <a:bodyPr wrap="square">
            <a:spAutoFit/>
          </a:bodyPr>
          <a:lstStyle/>
          <a:p>
            <a:pPr fontAlgn="base"/>
            <a:r>
              <a:rPr lang="en-US" sz="1200" b="1" dirty="0"/>
              <a:t>Who Were </a:t>
            </a:r>
            <a:r>
              <a:rPr lang="en-US" sz="1200" b="1" dirty="0" err="1"/>
              <a:t>Apphia</a:t>
            </a:r>
            <a:r>
              <a:rPr lang="en-US" sz="1200" b="1" dirty="0"/>
              <a:t> and </a:t>
            </a:r>
            <a:r>
              <a:rPr lang="en-US" sz="1200" b="1" dirty="0" err="1"/>
              <a:t>Archippus</a:t>
            </a:r>
            <a:r>
              <a:rPr lang="en-US" sz="1200" b="1" dirty="0"/>
              <a:t>? Philemon 2</a:t>
            </a:r>
          </a:p>
          <a:p>
            <a:pPr fontAlgn="base"/>
            <a:r>
              <a:rPr lang="en-US" sz="1200" dirty="0"/>
              <a:t>It is highly probable that these two persons were members of the church in Colossae and friends, perhaps converts, of Paul during his stay in Ephesus on his third mission. Some have even suggested that </a:t>
            </a:r>
            <a:r>
              <a:rPr lang="en-US" sz="1200" dirty="0" err="1"/>
              <a:t>Apphia</a:t>
            </a:r>
            <a:r>
              <a:rPr lang="en-US" sz="1200" dirty="0"/>
              <a:t> was Philemon’s wife and </a:t>
            </a:r>
            <a:r>
              <a:rPr lang="en-US" sz="1200" dirty="0" err="1"/>
              <a:t>Archippus</a:t>
            </a:r>
            <a:r>
              <a:rPr lang="en-US" sz="1200" dirty="0"/>
              <a:t>, his son. Nothing more is said of </a:t>
            </a:r>
            <a:r>
              <a:rPr lang="en-US" sz="1200" dirty="0" err="1"/>
              <a:t>Apphia</a:t>
            </a:r>
            <a:r>
              <a:rPr lang="en-US" sz="1200" dirty="0"/>
              <a:t> in Paul’s writings, but the letter to the Colossians, written about this same time, admonishes </a:t>
            </a:r>
            <a:r>
              <a:rPr lang="en-US" sz="1200" dirty="0" err="1"/>
              <a:t>Archippus</a:t>
            </a:r>
            <a:r>
              <a:rPr lang="en-US" sz="1200" dirty="0"/>
              <a:t> as follows: “Take heed to the ministry which thou hast received in the Lord, that thou fulfill it.” (Colossians 4:17.) </a:t>
            </a:r>
          </a:p>
          <a:p>
            <a:pPr fontAlgn="base"/>
            <a:endParaRPr lang="en-US" sz="1200" dirty="0"/>
          </a:p>
          <a:p>
            <a:pPr lvl="0"/>
            <a:r>
              <a:rPr lang="en-US" sz="1200" dirty="0"/>
              <a:t>Precisely what this ministerial call was is unknown. There is an ancient tradition which holds that Philemon became bishop of Colossae and, during the persecution under Nero when Peter and Paul met their deaths, was martyred in Colossae with his wife, </a:t>
            </a:r>
            <a:r>
              <a:rPr lang="en-US" sz="1200" dirty="0" err="1"/>
              <a:t>Apphia</a:t>
            </a:r>
            <a:r>
              <a:rPr lang="en-US" sz="1200" dirty="0"/>
              <a:t>, his son </a:t>
            </a:r>
            <a:r>
              <a:rPr lang="en-US" sz="1200" dirty="0" err="1"/>
              <a:t>Archippus</a:t>
            </a:r>
            <a:r>
              <a:rPr lang="en-US" sz="1200" dirty="0"/>
              <a:t>, and his slave, </a:t>
            </a:r>
            <a:r>
              <a:rPr lang="en-US" sz="1200" dirty="0" err="1"/>
              <a:t>Onesimus</a:t>
            </a:r>
            <a:r>
              <a:rPr lang="en-US" sz="1000" dirty="0" err="1">
                <a:solidFill>
                  <a:prstClr val="black"/>
                </a:solidFill>
              </a:rPr>
              <a:t>L</a:t>
            </a:r>
            <a:endParaRPr lang="en-US" sz="1000" dirty="0">
              <a:solidFill>
                <a:prstClr val="black"/>
              </a:solidFill>
            </a:endParaRPr>
          </a:p>
          <a:p>
            <a:pPr lvl="0"/>
            <a:r>
              <a:rPr lang="en-US" sz="1000" dirty="0" err="1">
                <a:solidFill>
                  <a:prstClr val="black"/>
                </a:solidFill>
              </a:rPr>
              <a:t>ife</a:t>
            </a:r>
            <a:r>
              <a:rPr lang="en-US" sz="1000" dirty="0">
                <a:solidFill>
                  <a:prstClr val="black"/>
                </a:solidFill>
              </a:rPr>
              <a:t> and Teachings of Jesus and His Apostles Chapter 43</a:t>
            </a:r>
            <a:endParaRPr lang="en-US" sz="1200" b="0" i="0" dirty="0">
              <a:effectLst/>
            </a:endParaRPr>
          </a:p>
        </p:txBody>
      </p:sp>
      <p:sp>
        <p:nvSpPr>
          <p:cNvPr id="9" name="Rectangle 8"/>
          <p:cNvSpPr/>
          <p:nvPr/>
        </p:nvSpPr>
        <p:spPr>
          <a:xfrm>
            <a:off x="4876800" y="2085109"/>
            <a:ext cx="7315200" cy="1384995"/>
          </a:xfrm>
          <a:prstGeom prst="rect">
            <a:avLst/>
          </a:prstGeom>
          <a:ln>
            <a:solidFill>
              <a:schemeClr val="tx1"/>
            </a:solidFill>
          </a:ln>
        </p:spPr>
        <p:txBody>
          <a:bodyPr wrap="square">
            <a:spAutoFit/>
          </a:bodyPr>
          <a:lstStyle/>
          <a:p>
            <a:pPr fontAlgn="base"/>
            <a:r>
              <a:rPr lang="en-US" sz="1200" b="1" dirty="0">
                <a:latin typeface="Open Sans"/>
              </a:rPr>
              <a:t>Convenience Philemon 8</a:t>
            </a:r>
          </a:p>
          <a:p>
            <a:pPr fontAlgn="base"/>
            <a:r>
              <a:rPr lang="en-US" sz="1200" dirty="0"/>
              <a:t>It may seem strange that Paul would appeal to Philemon to accept </a:t>
            </a:r>
            <a:r>
              <a:rPr lang="en-US" sz="1200" dirty="0" err="1"/>
              <a:t>Onesimus</a:t>
            </a:r>
            <a:r>
              <a:rPr lang="en-US" sz="1200" dirty="0"/>
              <a:t> back on the basis of “convenience.” The word chosen by the King James translators, however, has changed from its original meaning. The Greek word is formed from the verb which means “to come up to” and carries with it the idea of measuring up to a certain mark or standard. Paul’s choice of the word gives the delicate hint that Philemon’s forgiveness of his runaway slave would be the most fitting or becoming thing a true follower of Christ could do.</a:t>
            </a:r>
          </a:p>
          <a:p>
            <a:pPr fontAlgn="base"/>
            <a:r>
              <a:rPr lang="en-US" sz="1200" dirty="0"/>
              <a:t>Life and Teachings of Jesus and His Apostles Chapter 43</a:t>
            </a:r>
          </a:p>
        </p:txBody>
      </p:sp>
      <p:sp>
        <p:nvSpPr>
          <p:cNvPr id="10" name="Rectangle 9"/>
          <p:cNvSpPr/>
          <p:nvPr/>
        </p:nvSpPr>
        <p:spPr>
          <a:xfrm>
            <a:off x="4876800" y="3470345"/>
            <a:ext cx="7315200" cy="3231654"/>
          </a:xfrm>
          <a:prstGeom prst="rect">
            <a:avLst/>
          </a:prstGeom>
          <a:ln>
            <a:solidFill>
              <a:schemeClr val="tx1"/>
            </a:solidFill>
          </a:ln>
        </p:spPr>
        <p:txBody>
          <a:bodyPr wrap="square">
            <a:spAutoFit/>
          </a:bodyPr>
          <a:lstStyle/>
          <a:p>
            <a:r>
              <a:rPr lang="en-US" sz="1200" b="1" dirty="0">
                <a:solidFill>
                  <a:srgbClr val="333333"/>
                </a:solidFill>
                <a:latin typeface="Open Sans"/>
              </a:rPr>
              <a:t>Roman Slavery Philemon 16:</a:t>
            </a:r>
          </a:p>
          <a:p>
            <a:r>
              <a:rPr lang="en-US" sz="1200" dirty="0">
                <a:solidFill>
                  <a:srgbClr val="333333"/>
                </a:solidFill>
                <a:latin typeface="Open Sans"/>
              </a:rPr>
              <a:t>In the days of Philemon and </a:t>
            </a:r>
            <a:r>
              <a:rPr lang="en-US" sz="1200" dirty="0" err="1">
                <a:solidFill>
                  <a:srgbClr val="333333"/>
                </a:solidFill>
                <a:latin typeface="Open Sans"/>
              </a:rPr>
              <a:t>Onesimus</a:t>
            </a:r>
            <a:r>
              <a:rPr lang="en-US" sz="1200" dirty="0">
                <a:solidFill>
                  <a:srgbClr val="333333"/>
                </a:solidFill>
                <a:latin typeface="Open Sans"/>
              </a:rPr>
              <a:t>, slaves were completely at the mercy of their owners. Even trivial offenses were often punished in the most cruel manner. Indicative of the unrestricted authority enjoyed by the masters is this statement by Vincent: “The attitude of the law toward the slave was expressed in the formula </a:t>
            </a:r>
            <a:r>
              <a:rPr lang="en-US" sz="1200" i="1" dirty="0">
                <a:solidFill>
                  <a:srgbClr val="333333"/>
                </a:solidFill>
                <a:latin typeface="Open Sans"/>
              </a:rPr>
              <a:t>servile caput </a:t>
            </a:r>
            <a:r>
              <a:rPr lang="en-US" sz="1200" i="1" dirty="0" err="1">
                <a:solidFill>
                  <a:srgbClr val="333333"/>
                </a:solidFill>
                <a:latin typeface="Open Sans"/>
              </a:rPr>
              <a:t>nullum</a:t>
            </a:r>
            <a:r>
              <a:rPr lang="en-US" sz="1200" i="1" dirty="0">
                <a:solidFill>
                  <a:srgbClr val="333333"/>
                </a:solidFill>
                <a:latin typeface="Open Sans"/>
              </a:rPr>
              <a:t> jus </a:t>
            </a:r>
            <a:r>
              <a:rPr lang="en-US" sz="1200" i="1" dirty="0" err="1">
                <a:solidFill>
                  <a:srgbClr val="333333"/>
                </a:solidFill>
                <a:latin typeface="Open Sans"/>
              </a:rPr>
              <a:t>gabet</a:t>
            </a:r>
            <a:r>
              <a:rPr lang="en-US" sz="1200" i="1" dirty="0">
                <a:solidFill>
                  <a:srgbClr val="333333"/>
                </a:solidFill>
                <a:latin typeface="Open Sans"/>
              </a:rPr>
              <a:t>; the slave has no right.</a:t>
            </a:r>
            <a:r>
              <a:rPr lang="en-US" sz="1200" dirty="0">
                <a:solidFill>
                  <a:srgbClr val="333333"/>
                </a:solidFill>
                <a:latin typeface="Open Sans"/>
              </a:rPr>
              <a:t> The master’s power was unlimited. He might mutilate, torture, or kill the slave at his pleasure. </a:t>
            </a:r>
          </a:p>
          <a:p>
            <a:r>
              <a:rPr lang="en-US" sz="1200" dirty="0" err="1">
                <a:solidFill>
                  <a:srgbClr val="333333"/>
                </a:solidFill>
                <a:latin typeface="Open Sans"/>
              </a:rPr>
              <a:t>Pollio</a:t>
            </a:r>
            <a:r>
              <a:rPr lang="en-US" sz="1200" dirty="0">
                <a:solidFill>
                  <a:srgbClr val="333333"/>
                </a:solidFill>
                <a:latin typeface="Open Sans"/>
              </a:rPr>
              <a:t>, in the time of Augustus, ordered a slave to be thrown into a pond of voracious lampreys. Augustus interfered, but afterward ordered a slave of his own to be crucified on the mast of a ship for eating a favorite quail. Juvenal describes a profligate woman ordering a slave to be crucified. Some one remonstrates. She replies: ‘So then a slave is a man, is he! “He has done nothing,” you say. Granted. I command it. Let my pleasure stand for a reason’ (vi., 219). Martial records an instance of a master cutting out a slave’s tongue. The old Roman legislation imposed death for killing a plough-ox; but the murderer of a slave was not called to account. </a:t>
            </a:r>
          </a:p>
          <a:p>
            <a:r>
              <a:rPr lang="en-US" sz="1200" dirty="0">
                <a:solidFill>
                  <a:srgbClr val="333333"/>
                </a:solidFill>
                <a:latin typeface="Open Sans"/>
              </a:rPr>
              <a:t>Tracking fugitive slaves was a trade. Recovered slaves were branded on the forehead, condemned to double labor, and sometimes thrown to the beasts in the </a:t>
            </a:r>
            <a:r>
              <a:rPr lang="en-US" sz="1200" dirty="0" err="1">
                <a:solidFill>
                  <a:srgbClr val="333333"/>
                </a:solidFill>
                <a:latin typeface="Open Sans"/>
              </a:rPr>
              <a:t>amphitheatre</a:t>
            </a:r>
            <a:r>
              <a:rPr lang="en-US" sz="1200" dirty="0">
                <a:solidFill>
                  <a:srgbClr val="333333"/>
                </a:solidFill>
                <a:latin typeface="Open Sans"/>
              </a:rPr>
              <a:t>. The slave population was enormous. Some proprietors had as many as twenty thousand.” (Vincent, </a:t>
            </a:r>
            <a:r>
              <a:rPr lang="en-US" sz="1200" i="1" dirty="0">
                <a:solidFill>
                  <a:srgbClr val="333333"/>
                </a:solidFill>
                <a:latin typeface="Open Sans"/>
              </a:rPr>
              <a:t>Word Studies in the New Testament,</a:t>
            </a:r>
            <a:r>
              <a:rPr lang="en-US" sz="1200" dirty="0">
                <a:solidFill>
                  <a:srgbClr val="333333"/>
                </a:solidFill>
                <a:latin typeface="Open Sans"/>
              </a:rPr>
              <a:t> 2:921.)</a:t>
            </a:r>
            <a:endParaRPr lang="en-US" sz="1200" dirty="0"/>
          </a:p>
        </p:txBody>
      </p:sp>
    </p:spTree>
    <p:extLst>
      <p:ext uri="{BB962C8B-B14F-4D97-AF65-F5344CB8AC3E}">
        <p14:creationId xmlns:p14="http://schemas.microsoft.com/office/powerpoint/2010/main" val="150760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673" y="225377"/>
            <a:ext cx="4973781" cy="5078313"/>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Options for </a:t>
            </a:r>
            <a:r>
              <a:rPr lang="en-US" sz="1200" b="1" dirty="0" err="1">
                <a:solidFill>
                  <a:srgbClr val="444444"/>
                </a:solidFill>
                <a:latin typeface="Calibri" panose="020F0502020204030204" pitchFamily="34" charset="0"/>
              </a:rPr>
              <a:t>Onesimus</a:t>
            </a:r>
            <a:r>
              <a:rPr lang="en-US" sz="1200" b="1" dirty="0">
                <a:solidFill>
                  <a:srgbClr val="444444"/>
                </a:solidFill>
                <a:latin typeface="Calibri" panose="020F0502020204030204" pitchFamily="34" charset="0"/>
              </a:rPr>
              <a:t>:</a:t>
            </a:r>
          </a:p>
          <a:p>
            <a:r>
              <a:rPr lang="en-US" sz="1200" dirty="0">
                <a:solidFill>
                  <a:srgbClr val="444444"/>
                </a:solidFill>
                <a:latin typeface="Calibri" panose="020F0502020204030204" pitchFamily="34" charset="0"/>
              </a:rPr>
              <a:t>"What were Philemon's options when </a:t>
            </a:r>
            <a:r>
              <a:rPr lang="en-US" sz="1200" dirty="0" err="1">
                <a:solidFill>
                  <a:srgbClr val="444444"/>
                </a:solidFill>
                <a:latin typeface="Calibri" panose="020F0502020204030204" pitchFamily="34" charset="0"/>
              </a:rPr>
              <a:t>Onesimus</a:t>
            </a:r>
            <a:r>
              <a:rPr lang="en-US" sz="1200" dirty="0">
                <a:solidFill>
                  <a:srgbClr val="444444"/>
                </a:solidFill>
                <a:latin typeface="Calibri" panose="020F0502020204030204" pitchFamily="34" charset="0"/>
              </a:rPr>
              <a:t> returned? Merely probing them shows why Paul protected his new convert with letters to Philemon and to the Colossian branch of the Church... The fragments of preserved laws on the subject show Paul's legal duty to send </a:t>
            </a:r>
            <a:r>
              <a:rPr lang="en-US" sz="1200" dirty="0" err="1">
                <a:solidFill>
                  <a:srgbClr val="444444"/>
                </a:solidFill>
                <a:latin typeface="Calibri" panose="020F0502020204030204" pitchFamily="34" charset="0"/>
              </a:rPr>
              <a:t>Onesimus</a:t>
            </a:r>
            <a:r>
              <a:rPr lang="en-US" sz="1200" dirty="0">
                <a:solidFill>
                  <a:srgbClr val="444444"/>
                </a:solidFill>
                <a:latin typeface="Calibri" panose="020F0502020204030204" pitchFamily="34" charset="0"/>
              </a:rPr>
              <a:t> back: 'Anyone who has hidden a runaway slave is guilty of theft.' There were legal options to report to authorities or to return 'to the owners.' </a:t>
            </a:r>
          </a:p>
          <a:p>
            <a:endParaRPr lang="en-US" sz="1200" dirty="0">
              <a:solidFill>
                <a:srgbClr val="444444"/>
              </a:solidFill>
              <a:latin typeface="Calibri" panose="020F0502020204030204" pitchFamily="34" charset="0"/>
            </a:endParaRPr>
          </a:p>
          <a:p>
            <a:r>
              <a:rPr lang="en-US" sz="1200" dirty="0">
                <a:solidFill>
                  <a:srgbClr val="444444"/>
                </a:solidFill>
                <a:latin typeface="Calibri" panose="020F0502020204030204" pitchFamily="34" charset="0"/>
              </a:rPr>
              <a:t>The process of formal return hints at how masters might treat returning slaves: 'Carefully guarding them may even include chaining them up.' Second-century laws prevented owners from killing their slaves, but first-century masters seem to have been free to inflict almost anything to break a slave from deserting.</a:t>
            </a:r>
          </a:p>
          <a:p>
            <a:r>
              <a:rPr lang="en-US" sz="1200" dirty="0">
                <a:solidFill>
                  <a:srgbClr val="444444"/>
                </a:solidFill>
                <a:latin typeface="Calibri" panose="020F0502020204030204" pitchFamily="34" charset="0"/>
              </a:rPr>
              <a:t> </a:t>
            </a:r>
          </a:p>
          <a:p>
            <a:r>
              <a:rPr lang="en-US" sz="1200" dirty="0">
                <a:solidFill>
                  <a:srgbClr val="444444"/>
                </a:solidFill>
                <a:latin typeface="Calibri" panose="020F0502020204030204" pitchFamily="34" charset="0"/>
              </a:rPr>
              <a:t>"'Do not torment him,' the senator Pliny wrote a friend, asking for leniency for an offending household servant. 'Make some concession to his youth, his tears, and to your own kind heart.' Such an appeal is admirable but superficial when comparing that request for human decency with Paul's bold testimony of equality: '[</a:t>
            </a:r>
            <a:r>
              <a:rPr lang="en-US" sz="1200" dirty="0" err="1">
                <a:solidFill>
                  <a:srgbClr val="444444"/>
                </a:solidFill>
                <a:latin typeface="Calibri" panose="020F0502020204030204" pitchFamily="34" charset="0"/>
              </a:rPr>
              <a:t>Onesimus</a:t>
            </a:r>
            <a:r>
              <a:rPr lang="en-US" sz="1200" dirty="0">
                <a:solidFill>
                  <a:srgbClr val="444444"/>
                </a:solidFill>
                <a:latin typeface="Calibri" panose="020F0502020204030204" pitchFamily="34" charset="0"/>
              </a:rPr>
              <a:t>] departed for a while for this purpose, that you might receive him forever, no longer as a slave but more than a slave, as a beloved brother' (Philem. 1:15-16, NKJB). </a:t>
            </a:r>
          </a:p>
          <a:p>
            <a:endParaRPr lang="en-US" sz="1200" dirty="0">
              <a:solidFill>
                <a:srgbClr val="444444"/>
              </a:solidFill>
              <a:latin typeface="Calibri" panose="020F0502020204030204" pitchFamily="34" charset="0"/>
            </a:endParaRPr>
          </a:p>
          <a:p>
            <a:r>
              <a:rPr lang="en-US" sz="1200" dirty="0">
                <a:solidFill>
                  <a:srgbClr val="444444"/>
                </a:solidFill>
                <a:latin typeface="Calibri" panose="020F0502020204030204" pitchFamily="34" charset="0"/>
              </a:rPr>
              <a:t>Such a request would not work unless Philemon really believed in eternal brotherhood. So Paul labors deftly but plainly for Philemon's conversion to that principle. He writes with the obvious goal of softening Philemon's heart." (Richard Lloyd Anderson, </a:t>
            </a:r>
            <a:r>
              <a:rPr lang="en-US" sz="1200" i="1" dirty="0">
                <a:solidFill>
                  <a:srgbClr val="444444"/>
                </a:solidFill>
                <a:latin typeface="Calibri" panose="020F0502020204030204" pitchFamily="34" charset="0"/>
              </a:rPr>
              <a:t>Understanding Paul</a:t>
            </a:r>
            <a:r>
              <a:rPr lang="en-US" sz="1200" dirty="0">
                <a:solidFill>
                  <a:srgbClr val="444444"/>
                </a:solidFill>
                <a:latin typeface="Calibri" panose="020F0502020204030204" pitchFamily="34" charset="0"/>
              </a:rPr>
              <a:t> [Salt Lake City: Deseret Book Co., 1983], 241 - 242.)</a:t>
            </a:r>
            <a:endParaRPr lang="en-US" sz="1200" b="0" i="0" dirty="0">
              <a:solidFill>
                <a:srgbClr val="444444"/>
              </a:solidFill>
              <a:effectLst/>
              <a:latin typeface="Calibri" panose="020F0502020204030204" pitchFamily="34" charset="0"/>
            </a:endParaRPr>
          </a:p>
        </p:txBody>
      </p:sp>
      <p:sp>
        <p:nvSpPr>
          <p:cNvPr id="3" name="Rectangle 2"/>
          <p:cNvSpPr/>
          <p:nvPr/>
        </p:nvSpPr>
        <p:spPr>
          <a:xfrm>
            <a:off x="5749636" y="242879"/>
            <a:ext cx="6096000" cy="5262979"/>
          </a:xfrm>
          <a:prstGeom prst="rect">
            <a:avLst/>
          </a:prstGeom>
          <a:ln>
            <a:solidFill>
              <a:schemeClr val="tx1"/>
            </a:solidFill>
          </a:ln>
        </p:spPr>
        <p:txBody>
          <a:bodyPr>
            <a:spAutoFit/>
          </a:bodyPr>
          <a:lstStyle/>
          <a:p>
            <a:r>
              <a:rPr lang="en-US" sz="1200" b="1" dirty="0">
                <a:solidFill>
                  <a:srgbClr val="444444"/>
                </a:solidFill>
                <a:latin typeface="Calibri" panose="020F0502020204030204" pitchFamily="34" charset="0"/>
              </a:rPr>
              <a:t>Repentance:</a:t>
            </a:r>
          </a:p>
          <a:p>
            <a:r>
              <a:rPr lang="en-US" sz="1200" dirty="0">
                <a:solidFill>
                  <a:srgbClr val="444444"/>
                </a:solidFill>
                <a:latin typeface="Calibri" panose="020F0502020204030204" pitchFamily="34" charset="0"/>
              </a:rPr>
              <a:t>"Sincere repentance certainly involves righting the wrong, giving satisfaction to the person sinned against. And when that is done, the major duty shifts to the person wronged. Revelation warns the person sinned against to overcome his resentment through forgiveness: 'He that </a:t>
            </a:r>
            <a:r>
              <a:rPr lang="en-US" sz="1200" dirty="0" err="1">
                <a:solidFill>
                  <a:srgbClr val="444444"/>
                </a:solidFill>
                <a:latin typeface="Calibri" panose="020F0502020204030204" pitchFamily="34" charset="0"/>
              </a:rPr>
              <a:t>forgiveth</a:t>
            </a:r>
            <a:r>
              <a:rPr lang="en-US" sz="1200" dirty="0">
                <a:solidFill>
                  <a:srgbClr val="444444"/>
                </a:solidFill>
                <a:latin typeface="Calibri" panose="020F0502020204030204" pitchFamily="34" charset="0"/>
              </a:rPr>
              <a:t> not his brother his trespasses </a:t>
            </a:r>
            <a:r>
              <a:rPr lang="en-US" sz="1200" dirty="0" err="1">
                <a:solidFill>
                  <a:srgbClr val="444444"/>
                </a:solidFill>
                <a:latin typeface="Calibri" panose="020F0502020204030204" pitchFamily="34" charset="0"/>
              </a:rPr>
              <a:t>standeth</a:t>
            </a:r>
            <a:r>
              <a:rPr lang="en-US" sz="1200" dirty="0">
                <a:solidFill>
                  <a:srgbClr val="444444"/>
                </a:solidFill>
                <a:latin typeface="Calibri" panose="020F0502020204030204" pitchFamily="34" charset="0"/>
              </a:rPr>
              <a:t> condemned before the Lord; for there </a:t>
            </a:r>
            <a:r>
              <a:rPr lang="en-US" sz="1200" dirty="0" err="1">
                <a:solidFill>
                  <a:srgbClr val="444444"/>
                </a:solidFill>
                <a:latin typeface="Calibri" panose="020F0502020204030204" pitchFamily="34" charset="0"/>
              </a:rPr>
              <a:t>remaineth</a:t>
            </a:r>
            <a:r>
              <a:rPr lang="en-US" sz="1200" dirty="0">
                <a:solidFill>
                  <a:srgbClr val="444444"/>
                </a:solidFill>
                <a:latin typeface="Calibri" panose="020F0502020204030204" pitchFamily="34" charset="0"/>
              </a:rPr>
              <a:t> in him the greater sin' (D&amp;C 64:9). </a:t>
            </a:r>
          </a:p>
          <a:p>
            <a:endParaRPr lang="en-US" sz="1200" dirty="0">
              <a:solidFill>
                <a:srgbClr val="444444"/>
              </a:solidFill>
              <a:latin typeface="Calibri" panose="020F0502020204030204" pitchFamily="34" charset="0"/>
            </a:endParaRPr>
          </a:p>
          <a:p>
            <a:r>
              <a:rPr lang="en-US" sz="1200" dirty="0">
                <a:solidFill>
                  <a:srgbClr val="444444"/>
                </a:solidFill>
                <a:latin typeface="Calibri" panose="020F0502020204030204" pitchFamily="34" charset="0"/>
              </a:rPr>
              <a:t>This is the principle dramatized by Jesus in the parable of the unforgiving servant (Matt. 18:21-35), and Paul's letter calls on Philemon to forgive. Paul and </a:t>
            </a:r>
            <a:r>
              <a:rPr lang="en-US" sz="1200" dirty="0" err="1">
                <a:solidFill>
                  <a:srgbClr val="444444"/>
                </a:solidFill>
                <a:latin typeface="Calibri" panose="020F0502020204030204" pitchFamily="34" charset="0"/>
              </a:rPr>
              <a:t>Onesimus</a:t>
            </a:r>
            <a:r>
              <a:rPr lang="en-US" sz="1200" dirty="0">
                <a:solidFill>
                  <a:srgbClr val="444444"/>
                </a:solidFill>
                <a:latin typeface="Calibri" panose="020F0502020204030204" pitchFamily="34" charset="0"/>
              </a:rPr>
              <a:t> did their duty to return Philemon's 'property.' </a:t>
            </a:r>
          </a:p>
          <a:p>
            <a:endParaRPr lang="en-US" sz="1200" dirty="0">
              <a:solidFill>
                <a:srgbClr val="444444"/>
              </a:solidFill>
              <a:latin typeface="Calibri" panose="020F0502020204030204" pitchFamily="34" charset="0"/>
            </a:endParaRPr>
          </a:p>
          <a:p>
            <a:r>
              <a:rPr lang="en-US" sz="1200" dirty="0">
                <a:solidFill>
                  <a:srgbClr val="444444"/>
                </a:solidFill>
                <a:latin typeface="Calibri" panose="020F0502020204030204" pitchFamily="34" charset="0"/>
              </a:rPr>
              <a:t>But Paul makes perfectly clear that the master legally owns only the slave's service, not his person. This tension between mortal law and God's higher morality makes this short letter a fascinating challenge to complacency. </a:t>
            </a:r>
          </a:p>
          <a:p>
            <a:endParaRPr lang="en-US" sz="1200" dirty="0">
              <a:solidFill>
                <a:srgbClr val="444444"/>
              </a:solidFill>
              <a:latin typeface="Calibri" panose="020F0502020204030204" pitchFamily="34" charset="0"/>
            </a:endParaRPr>
          </a:p>
          <a:p>
            <a:r>
              <a:rPr lang="en-US" sz="1200" dirty="0">
                <a:solidFill>
                  <a:srgbClr val="444444"/>
                </a:solidFill>
                <a:latin typeface="Calibri" panose="020F0502020204030204" pitchFamily="34" charset="0"/>
              </a:rPr>
              <a:t>For it highlights the duty of every believer in God to respect every child of God, of whatever age, sex, race, or social or economic level. The letter to Philemon admits the wrongdoing of the runaway slave but guards against the further sin of the master in how he takes him back. In short, the letter is really about potential offenses to others from those who have been in the right.</a:t>
            </a:r>
          </a:p>
          <a:p>
            <a:r>
              <a:rPr lang="en-US" sz="1200" dirty="0">
                <a:solidFill>
                  <a:srgbClr val="444444"/>
                </a:solidFill>
                <a:latin typeface="Calibri" panose="020F0502020204030204" pitchFamily="34" charset="0"/>
              </a:rPr>
              <a:t> </a:t>
            </a:r>
          </a:p>
          <a:p>
            <a:r>
              <a:rPr lang="en-US" sz="1200" dirty="0">
                <a:solidFill>
                  <a:srgbClr val="444444"/>
                </a:solidFill>
                <a:latin typeface="Calibri" panose="020F0502020204030204" pitchFamily="34" charset="0"/>
              </a:rPr>
              <a:t>"Slavery was a reality in Paul's world. Cruel war had produced heartless enslavement of enemies, but Paul was on the high end of the social spectrum with the privilege of Roman citizenship. This meant that he was personally untouched by slavery and could have comfortably ignored it. But his Christian convictions did not allow that, for several of his letters command righteous treatment of slaves. Nevertheless, the legal system supported slavery as an institution. (Richard Lloyd Anderson, </a:t>
            </a:r>
            <a:r>
              <a:rPr lang="en-US" sz="1200" i="1" dirty="0">
                <a:solidFill>
                  <a:srgbClr val="444444"/>
                </a:solidFill>
                <a:latin typeface="Calibri" panose="020F0502020204030204" pitchFamily="34" charset="0"/>
              </a:rPr>
              <a:t>Understanding Paul</a:t>
            </a:r>
            <a:r>
              <a:rPr lang="en-US" sz="1200" dirty="0">
                <a:solidFill>
                  <a:srgbClr val="444444"/>
                </a:solidFill>
                <a:latin typeface="Calibri" panose="020F0502020204030204" pitchFamily="34" charset="0"/>
              </a:rPr>
              <a:t> [Salt Lake City: Deseret Book Co., 1983], 240 - 241.)</a:t>
            </a:r>
            <a:endParaRPr lang="en-US" sz="120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2381024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4439970" y="74691"/>
            <a:ext cx="2590800" cy="830997"/>
          </a:xfrm>
          <a:prstGeom prst="rect">
            <a:avLst/>
          </a:prstGeom>
          <a:noFill/>
        </p:spPr>
        <p:txBody>
          <a:bodyPr wrap="square" rtlCol="0">
            <a:spAutoFit/>
          </a:bodyPr>
          <a:lstStyle/>
          <a:p>
            <a:r>
              <a:rPr lang="en-US" sz="4800" dirty="0">
                <a:solidFill>
                  <a:schemeClr val="bg1"/>
                </a:solidFill>
                <a:latin typeface="Morris Roman Alternate" pitchFamily="2" charset="0"/>
              </a:rPr>
              <a:t>Philemon</a:t>
            </a:r>
          </a:p>
        </p:txBody>
      </p:sp>
      <p:sp>
        <p:nvSpPr>
          <p:cNvPr id="81" name="TextBox 80"/>
          <p:cNvSpPr txBox="1"/>
          <p:nvPr/>
        </p:nvSpPr>
        <p:spPr>
          <a:xfrm>
            <a:off x="362138" y="995882"/>
            <a:ext cx="9325069" cy="6124754"/>
          </a:xfrm>
          <a:prstGeom prst="rect">
            <a:avLst/>
          </a:prstGeom>
          <a:noFill/>
        </p:spPr>
        <p:txBody>
          <a:bodyPr wrap="square" rtlCol="0">
            <a:spAutoFit/>
          </a:bodyPr>
          <a:lstStyle/>
          <a:p>
            <a:r>
              <a:rPr lang="en-US" sz="2800" dirty="0">
                <a:solidFill>
                  <a:schemeClr val="bg1"/>
                </a:solidFill>
              </a:rPr>
              <a:t>He was one of the Colossian Saints (probably Greek) and a convert brought into the Church by Paul</a:t>
            </a:r>
          </a:p>
          <a:p>
            <a:endParaRPr lang="en-US" sz="2800" dirty="0">
              <a:solidFill>
                <a:schemeClr val="bg1"/>
              </a:solidFill>
            </a:endParaRPr>
          </a:p>
          <a:p>
            <a:r>
              <a:rPr lang="en-US" sz="2800" dirty="0">
                <a:solidFill>
                  <a:schemeClr val="bg1"/>
                </a:solidFill>
              </a:rPr>
              <a:t>He resided in </a:t>
            </a:r>
            <a:r>
              <a:rPr lang="en-US" sz="2800" dirty="0" err="1">
                <a:solidFill>
                  <a:schemeClr val="bg1"/>
                </a:solidFill>
              </a:rPr>
              <a:t>Colosse</a:t>
            </a:r>
            <a:endParaRPr lang="en-US" sz="2800" dirty="0">
              <a:solidFill>
                <a:schemeClr val="bg1"/>
              </a:solidFill>
            </a:endParaRPr>
          </a:p>
          <a:p>
            <a:endParaRPr lang="en-US" sz="2800" dirty="0">
              <a:solidFill>
                <a:schemeClr val="bg1"/>
              </a:solidFill>
            </a:endParaRPr>
          </a:p>
          <a:p>
            <a:r>
              <a:rPr lang="en-US" sz="2800" dirty="0">
                <a:solidFill>
                  <a:schemeClr val="bg1"/>
                </a:solidFill>
              </a:rPr>
              <a:t>He was the owner of the slave </a:t>
            </a:r>
            <a:r>
              <a:rPr lang="en-US" sz="2800" dirty="0" err="1">
                <a:solidFill>
                  <a:schemeClr val="bg1"/>
                </a:solidFill>
              </a:rPr>
              <a:t>Onesimus</a:t>
            </a:r>
            <a:endParaRPr lang="en-US" sz="2800" dirty="0">
              <a:solidFill>
                <a:schemeClr val="bg1"/>
              </a:solidFill>
            </a:endParaRPr>
          </a:p>
          <a:p>
            <a:endParaRPr lang="en-US" sz="2800" dirty="0">
              <a:solidFill>
                <a:schemeClr val="bg1"/>
              </a:solidFill>
            </a:endParaRPr>
          </a:p>
          <a:p>
            <a:r>
              <a:rPr lang="en-US" sz="2800" dirty="0">
                <a:solidFill>
                  <a:schemeClr val="bg1"/>
                </a:solidFill>
              </a:rPr>
              <a:t>His slave, </a:t>
            </a:r>
            <a:r>
              <a:rPr lang="en-US" sz="2800" dirty="0" err="1">
                <a:solidFill>
                  <a:schemeClr val="bg1"/>
                </a:solidFill>
              </a:rPr>
              <a:t>Onesimus</a:t>
            </a:r>
            <a:r>
              <a:rPr lang="en-US" sz="2800" dirty="0">
                <a:solidFill>
                  <a:schemeClr val="bg1"/>
                </a:solidFill>
              </a:rPr>
              <a:t>, had deserted his post and taken some valuables</a:t>
            </a:r>
          </a:p>
          <a:p>
            <a:endParaRPr lang="en-US" sz="2800" dirty="0">
              <a:solidFill>
                <a:schemeClr val="bg1"/>
              </a:solidFill>
            </a:endParaRPr>
          </a:p>
          <a:p>
            <a:r>
              <a:rPr lang="en-US" sz="2800" dirty="0">
                <a:solidFill>
                  <a:schemeClr val="bg1"/>
                </a:solidFill>
              </a:rPr>
              <a:t>Paul wrote a private letter to Philemon and asked him to receive </a:t>
            </a:r>
            <a:r>
              <a:rPr lang="en-US" sz="2800" dirty="0" err="1">
                <a:solidFill>
                  <a:schemeClr val="bg1"/>
                </a:solidFill>
              </a:rPr>
              <a:t>Onesimus</a:t>
            </a:r>
            <a:r>
              <a:rPr lang="en-US" sz="2800" dirty="0">
                <a:solidFill>
                  <a:schemeClr val="bg1"/>
                </a:solidFill>
              </a:rPr>
              <a:t> back as a brother in the gospel</a:t>
            </a:r>
          </a:p>
          <a:p>
            <a:endParaRPr lang="en-US" sz="2800" dirty="0">
              <a:solidFill>
                <a:schemeClr val="bg1"/>
              </a:solidFill>
            </a:endParaRPr>
          </a:p>
          <a:p>
            <a:endParaRPr lang="en-US" sz="2800" dirty="0">
              <a:solidFill>
                <a:schemeClr val="bg1"/>
              </a:solidFill>
            </a:endParaRPr>
          </a:p>
        </p:txBody>
      </p:sp>
      <p:grpSp>
        <p:nvGrpSpPr>
          <p:cNvPr id="12" name="Group 251"/>
          <p:cNvGrpSpPr/>
          <p:nvPr/>
        </p:nvGrpSpPr>
        <p:grpSpPr>
          <a:xfrm>
            <a:off x="9440501" y="1930652"/>
            <a:ext cx="2209800" cy="3733801"/>
            <a:chOff x="6629400" y="533399"/>
            <a:chExt cx="2209800" cy="3733801"/>
          </a:xfrm>
        </p:grpSpPr>
        <p:sp>
          <p:nvSpPr>
            <p:cNvPr id="253" name="Cloud 252"/>
            <p:cNvSpPr/>
            <p:nvPr/>
          </p:nvSpPr>
          <p:spPr>
            <a:xfrm>
              <a:off x="8192651" y="922601"/>
              <a:ext cx="418586" cy="973006"/>
            </a:xfrm>
            <a:prstGeom prst="cloud">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loud 253"/>
            <p:cNvSpPr/>
            <p:nvPr/>
          </p:nvSpPr>
          <p:spPr>
            <a:xfrm>
              <a:off x="6936892" y="922601"/>
              <a:ext cx="418586" cy="973006"/>
            </a:xfrm>
            <a:prstGeom prst="cloud">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6128217">
              <a:off x="7938762" y="3756126"/>
              <a:ext cx="357959" cy="66419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4472555">
              <a:off x="7301534" y="3719924"/>
              <a:ext cx="309614" cy="735669"/>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2901859">
              <a:off x="6753063" y="2443507"/>
              <a:ext cx="354864" cy="6021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20226769">
              <a:off x="8486912" y="2492160"/>
              <a:ext cx="352288" cy="5281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rapezoid 258"/>
            <p:cNvSpPr/>
            <p:nvPr/>
          </p:nvSpPr>
          <p:spPr>
            <a:xfrm>
              <a:off x="7002781" y="1785934"/>
              <a:ext cx="1617025" cy="2235624"/>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1442139">
              <a:off x="6945150" y="1652334"/>
              <a:ext cx="450977" cy="1171361"/>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20249249">
              <a:off x="8175021" y="1653672"/>
              <a:ext cx="450977" cy="1171361"/>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rot="5400000">
              <a:off x="7539386" y="68616"/>
              <a:ext cx="425385" cy="1354952"/>
            </a:xfrm>
            <a:prstGeom prst="roundRect">
              <a:avLst>
                <a:gd name="adj" fmla="val 50000"/>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a:off x="6832245" y="1992907"/>
              <a:ext cx="1883638" cy="2030875"/>
            </a:xfrm>
            <a:prstGeom prst="trapezoid">
              <a:avLst>
                <a:gd name="adj" fmla="val 42843"/>
              </a:avLst>
            </a:prstGeom>
            <a:solidFill>
              <a:srgbClr val="E4D6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a:off x="6832245" y="1798306"/>
              <a:ext cx="1151112" cy="2140613"/>
            </a:xfrm>
            <a:prstGeom prst="trapezoid">
              <a:avLst>
                <a:gd name="adj" fmla="val 42843"/>
              </a:avLst>
            </a:prstGeom>
            <a:solidFill>
              <a:srgbClr val="DB92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7460125" y="1506405"/>
              <a:ext cx="612092" cy="7378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05"/>
            <p:cNvGrpSpPr/>
            <p:nvPr/>
          </p:nvGrpSpPr>
          <p:grpSpPr>
            <a:xfrm rot="4345229">
              <a:off x="6765010" y="2786920"/>
              <a:ext cx="1637343" cy="364250"/>
              <a:chOff x="1447800" y="3003029"/>
              <a:chExt cx="3795010" cy="1873771"/>
            </a:xfrm>
          </p:grpSpPr>
          <p:grpSp>
            <p:nvGrpSpPr>
              <p:cNvPr id="14" name="Group 184"/>
              <p:cNvGrpSpPr/>
              <p:nvPr/>
            </p:nvGrpSpPr>
            <p:grpSpPr>
              <a:xfrm>
                <a:off x="1447800" y="3048000"/>
                <a:ext cx="1905000" cy="1828800"/>
                <a:chOff x="1447800" y="3048000"/>
                <a:chExt cx="1905000" cy="1828800"/>
              </a:xfrm>
            </p:grpSpPr>
            <p:grpSp>
              <p:nvGrpSpPr>
                <p:cNvPr id="15" name="Group 180"/>
                <p:cNvGrpSpPr/>
                <p:nvPr/>
              </p:nvGrpSpPr>
              <p:grpSpPr>
                <a:xfrm>
                  <a:off x="1447800" y="3048000"/>
                  <a:ext cx="990600" cy="1752600"/>
                  <a:chOff x="1447800" y="3048000"/>
                  <a:chExt cx="990600" cy="1752600"/>
                </a:xfrm>
              </p:grpSpPr>
              <p:sp>
                <p:nvSpPr>
                  <p:cNvPr id="301" name="Flowchart: Stored Data 300"/>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81"/>
                <p:cNvGrpSpPr/>
                <p:nvPr/>
              </p:nvGrpSpPr>
              <p:grpSpPr>
                <a:xfrm rot="10800000">
                  <a:off x="2362200" y="3124200"/>
                  <a:ext cx="990600" cy="1752600"/>
                  <a:chOff x="1447800" y="3048000"/>
                  <a:chExt cx="990600" cy="1752600"/>
                </a:xfrm>
              </p:grpSpPr>
              <p:sp>
                <p:nvSpPr>
                  <p:cNvPr id="299" name="Flowchart: Stored Data 298"/>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85"/>
              <p:cNvGrpSpPr/>
              <p:nvPr/>
            </p:nvGrpSpPr>
            <p:grpSpPr>
              <a:xfrm>
                <a:off x="3337810" y="3003029"/>
                <a:ext cx="1905000" cy="1828800"/>
                <a:chOff x="1447800" y="3048000"/>
                <a:chExt cx="1905000" cy="1828800"/>
              </a:xfrm>
            </p:grpSpPr>
            <p:grpSp>
              <p:nvGrpSpPr>
                <p:cNvPr id="18" name="Group 180"/>
                <p:cNvGrpSpPr/>
                <p:nvPr/>
              </p:nvGrpSpPr>
              <p:grpSpPr>
                <a:xfrm>
                  <a:off x="1447800" y="3048000"/>
                  <a:ext cx="990600" cy="1752600"/>
                  <a:chOff x="1447800" y="3048000"/>
                  <a:chExt cx="990600" cy="1752600"/>
                </a:xfrm>
              </p:grpSpPr>
              <p:sp>
                <p:nvSpPr>
                  <p:cNvPr id="295" name="Flowchart: Stored Data 294"/>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1"/>
                <p:cNvGrpSpPr/>
                <p:nvPr/>
              </p:nvGrpSpPr>
              <p:grpSpPr>
                <a:xfrm rot="10800000">
                  <a:off x="2362200" y="3124200"/>
                  <a:ext cx="990600" cy="1752600"/>
                  <a:chOff x="1447800" y="3048000"/>
                  <a:chExt cx="990600" cy="1752600"/>
                </a:xfrm>
              </p:grpSpPr>
              <p:sp>
                <p:nvSpPr>
                  <p:cNvPr id="293" name="Flowchart: Stored Data 292"/>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7" name="Trapezoid 266"/>
            <p:cNvSpPr/>
            <p:nvPr/>
          </p:nvSpPr>
          <p:spPr>
            <a:xfrm>
              <a:off x="7564771" y="1798306"/>
              <a:ext cx="1151112" cy="2140613"/>
            </a:xfrm>
            <a:prstGeom prst="trapezoid">
              <a:avLst>
                <a:gd name="adj" fmla="val 42843"/>
              </a:avLst>
            </a:prstGeom>
            <a:solidFill>
              <a:srgbClr val="DB92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20"/>
            <p:cNvGrpSpPr/>
            <p:nvPr/>
          </p:nvGrpSpPr>
          <p:grpSpPr>
            <a:xfrm rot="6243463">
              <a:off x="7083351" y="2862842"/>
              <a:ext cx="1852006" cy="446515"/>
              <a:chOff x="1447800" y="3003029"/>
              <a:chExt cx="3795010" cy="1873771"/>
            </a:xfrm>
          </p:grpSpPr>
          <p:grpSp>
            <p:nvGrpSpPr>
              <p:cNvPr id="21" name="Group 184"/>
              <p:cNvGrpSpPr/>
              <p:nvPr/>
            </p:nvGrpSpPr>
            <p:grpSpPr>
              <a:xfrm>
                <a:off x="1447800" y="3048000"/>
                <a:ext cx="1905000" cy="1828800"/>
                <a:chOff x="1447800" y="3048000"/>
                <a:chExt cx="1905000" cy="1828800"/>
              </a:xfrm>
            </p:grpSpPr>
            <p:grpSp>
              <p:nvGrpSpPr>
                <p:cNvPr id="22" name="Group 180"/>
                <p:cNvGrpSpPr/>
                <p:nvPr/>
              </p:nvGrpSpPr>
              <p:grpSpPr>
                <a:xfrm>
                  <a:off x="1447800" y="3048000"/>
                  <a:ext cx="990600" cy="1752600"/>
                  <a:chOff x="1447800" y="3048000"/>
                  <a:chExt cx="990600" cy="1752600"/>
                </a:xfrm>
              </p:grpSpPr>
              <p:sp>
                <p:nvSpPr>
                  <p:cNvPr id="287" name="Flowchart: Stored Data 286"/>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81"/>
                <p:cNvGrpSpPr/>
                <p:nvPr/>
              </p:nvGrpSpPr>
              <p:grpSpPr>
                <a:xfrm rot="10800000">
                  <a:off x="2362200" y="3124200"/>
                  <a:ext cx="990600" cy="1752600"/>
                  <a:chOff x="1447800" y="3048000"/>
                  <a:chExt cx="990600" cy="1752600"/>
                </a:xfrm>
              </p:grpSpPr>
              <p:sp>
                <p:nvSpPr>
                  <p:cNvPr id="285" name="Flowchart: Stored Data 284"/>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Diamond 285"/>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185"/>
              <p:cNvGrpSpPr/>
              <p:nvPr/>
            </p:nvGrpSpPr>
            <p:grpSpPr>
              <a:xfrm>
                <a:off x="3337810" y="3003029"/>
                <a:ext cx="1905000" cy="1828800"/>
                <a:chOff x="1447800" y="3048000"/>
                <a:chExt cx="1905000" cy="1828800"/>
              </a:xfrm>
            </p:grpSpPr>
            <p:grpSp>
              <p:nvGrpSpPr>
                <p:cNvPr id="25" name="Group 180"/>
                <p:cNvGrpSpPr/>
                <p:nvPr/>
              </p:nvGrpSpPr>
              <p:grpSpPr>
                <a:xfrm>
                  <a:off x="1447800" y="3048000"/>
                  <a:ext cx="990600" cy="1752600"/>
                  <a:chOff x="1447800" y="3048000"/>
                  <a:chExt cx="990600" cy="1752600"/>
                </a:xfrm>
              </p:grpSpPr>
              <p:sp>
                <p:nvSpPr>
                  <p:cNvPr id="281" name="Flowchart: Stored Data 280"/>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81"/>
                <p:cNvGrpSpPr/>
                <p:nvPr/>
              </p:nvGrpSpPr>
              <p:grpSpPr>
                <a:xfrm rot="10800000">
                  <a:off x="2362200" y="3124200"/>
                  <a:ext cx="990600" cy="1752600"/>
                  <a:chOff x="1447800" y="3048000"/>
                  <a:chExt cx="990600" cy="1752600"/>
                </a:xfrm>
              </p:grpSpPr>
              <p:sp>
                <p:nvSpPr>
                  <p:cNvPr id="279" name="Flowchart: Stored Data 278"/>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 name="Group 47"/>
            <p:cNvGrpSpPr/>
            <p:nvPr/>
          </p:nvGrpSpPr>
          <p:grpSpPr>
            <a:xfrm>
              <a:off x="7162800" y="1792755"/>
              <a:ext cx="1092417" cy="837237"/>
              <a:chOff x="2740938" y="2305739"/>
              <a:chExt cx="1508190" cy="1662199"/>
            </a:xfrm>
            <a:solidFill>
              <a:schemeClr val="accent1">
                <a:lumMod val="20000"/>
                <a:lumOff val="80000"/>
              </a:schemeClr>
            </a:solidFill>
          </p:grpSpPr>
          <p:sp>
            <p:nvSpPr>
              <p:cNvPr id="273" name="Moon 3"/>
              <p:cNvSpPr/>
              <p:nvPr/>
            </p:nvSpPr>
            <p:spPr>
              <a:xfrm rot="16200000">
                <a:off x="2756766" y="2475576"/>
                <a:ext cx="1476534" cy="1508190"/>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16200000">
                <a:off x="2889263" y="2159679"/>
                <a:ext cx="1199460" cy="1491580"/>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Oval 269"/>
            <p:cNvSpPr/>
            <p:nvPr/>
          </p:nvSpPr>
          <p:spPr>
            <a:xfrm>
              <a:off x="7164934" y="788630"/>
              <a:ext cx="1181672" cy="12504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270"/>
            <p:cNvSpPr/>
            <p:nvPr/>
          </p:nvSpPr>
          <p:spPr>
            <a:xfrm>
              <a:off x="7074602" y="788630"/>
              <a:ext cx="1368251" cy="217472"/>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7086600" y="1828800"/>
              <a:ext cx="381000" cy="381000"/>
            </a:xfrm>
            <a:prstGeom prst="ellipse">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71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80">
                                          <p:stCondLst>
                                            <p:cond delay="0"/>
                                          </p:stCondLst>
                                        </p:cTn>
                                        <p:tgtEl>
                                          <p:spTgt spid="12"/>
                                        </p:tgtEl>
                                      </p:cBhvr>
                                    </p:animEffect>
                                    <p:anim calcmode="lin" valueType="num">
                                      <p:cBhvr>
                                        <p:cTn id="1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 dur="26">
                                          <p:stCondLst>
                                            <p:cond delay="650"/>
                                          </p:stCondLst>
                                        </p:cTn>
                                        <p:tgtEl>
                                          <p:spTgt spid="12"/>
                                        </p:tgtEl>
                                      </p:cBhvr>
                                      <p:to x="100000" y="60000"/>
                                    </p:animScale>
                                    <p:animScale>
                                      <p:cBhvr>
                                        <p:cTn id="16" dur="166" decel="50000">
                                          <p:stCondLst>
                                            <p:cond delay="676"/>
                                          </p:stCondLst>
                                        </p:cTn>
                                        <p:tgtEl>
                                          <p:spTgt spid="12"/>
                                        </p:tgtEl>
                                      </p:cBhvr>
                                      <p:to x="100000" y="100000"/>
                                    </p:animScale>
                                    <p:animScale>
                                      <p:cBhvr>
                                        <p:cTn id="17" dur="26">
                                          <p:stCondLst>
                                            <p:cond delay="1312"/>
                                          </p:stCondLst>
                                        </p:cTn>
                                        <p:tgtEl>
                                          <p:spTgt spid="12"/>
                                        </p:tgtEl>
                                      </p:cBhvr>
                                      <p:to x="100000" y="80000"/>
                                    </p:animScale>
                                    <p:animScale>
                                      <p:cBhvr>
                                        <p:cTn id="18" dur="166" decel="50000">
                                          <p:stCondLst>
                                            <p:cond delay="1338"/>
                                          </p:stCondLst>
                                        </p:cTn>
                                        <p:tgtEl>
                                          <p:spTgt spid="12"/>
                                        </p:tgtEl>
                                      </p:cBhvr>
                                      <p:to x="100000" y="100000"/>
                                    </p:animScale>
                                    <p:animScale>
                                      <p:cBhvr>
                                        <p:cTn id="19" dur="26">
                                          <p:stCondLst>
                                            <p:cond delay="1642"/>
                                          </p:stCondLst>
                                        </p:cTn>
                                        <p:tgtEl>
                                          <p:spTgt spid="12"/>
                                        </p:tgtEl>
                                      </p:cBhvr>
                                      <p:to x="100000" y="90000"/>
                                    </p:animScale>
                                    <p:animScale>
                                      <p:cBhvr>
                                        <p:cTn id="20" dur="166" decel="50000">
                                          <p:stCondLst>
                                            <p:cond delay="1668"/>
                                          </p:stCondLst>
                                        </p:cTn>
                                        <p:tgtEl>
                                          <p:spTgt spid="12"/>
                                        </p:tgtEl>
                                      </p:cBhvr>
                                      <p:to x="100000" y="100000"/>
                                    </p:animScale>
                                    <p:animScale>
                                      <p:cBhvr>
                                        <p:cTn id="21" dur="26">
                                          <p:stCondLst>
                                            <p:cond delay="1808"/>
                                          </p:stCondLst>
                                        </p:cTn>
                                        <p:tgtEl>
                                          <p:spTgt spid="12"/>
                                        </p:tgtEl>
                                      </p:cBhvr>
                                      <p:to x="100000" y="95000"/>
                                    </p:animScale>
                                    <p:animScale>
                                      <p:cBhvr>
                                        <p:cTn id="22" dur="166" decel="50000">
                                          <p:stCondLst>
                                            <p:cond delay="1834"/>
                                          </p:stCondLst>
                                        </p:cTn>
                                        <p:tgtEl>
                                          <p:spTgt spid="1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512" t="20758" r="31136" b="18788"/>
          <a:stretch/>
        </p:blipFill>
        <p:spPr>
          <a:xfrm>
            <a:off x="249381" y="467590"/>
            <a:ext cx="5836099" cy="5174674"/>
          </a:xfrm>
          <a:prstGeom prst="rect">
            <a:avLst/>
          </a:prstGeom>
        </p:spPr>
      </p:pic>
      <p:pic>
        <p:nvPicPr>
          <p:cNvPr id="3" name="Picture 2"/>
          <p:cNvPicPr>
            <a:picLocks noChangeAspect="1"/>
          </p:cNvPicPr>
          <p:nvPr/>
        </p:nvPicPr>
        <p:blipFill rotWithShape="1">
          <a:blip r:embed="rId2"/>
          <a:srcRect l="30512" t="20758" r="31136" b="18788"/>
          <a:stretch/>
        </p:blipFill>
        <p:spPr>
          <a:xfrm>
            <a:off x="6168736" y="453736"/>
            <a:ext cx="5836099" cy="5174674"/>
          </a:xfrm>
          <a:prstGeom prst="rect">
            <a:avLst/>
          </a:prstGeom>
        </p:spPr>
      </p:pic>
    </p:spTree>
    <p:extLst>
      <p:ext uri="{BB962C8B-B14F-4D97-AF65-F5344CB8AC3E}">
        <p14:creationId xmlns:p14="http://schemas.microsoft.com/office/powerpoint/2010/main" val="54852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190123" y="74691"/>
            <a:ext cx="11823826" cy="830997"/>
          </a:xfrm>
          <a:prstGeom prst="rect">
            <a:avLst/>
          </a:prstGeom>
          <a:noFill/>
        </p:spPr>
        <p:txBody>
          <a:bodyPr wrap="square" rtlCol="0">
            <a:spAutoFit/>
          </a:bodyPr>
          <a:lstStyle/>
          <a:p>
            <a:pPr algn="ctr"/>
            <a:r>
              <a:rPr lang="en-US" sz="4800" dirty="0" err="1">
                <a:solidFill>
                  <a:schemeClr val="bg1"/>
                </a:solidFill>
                <a:latin typeface="Morris Roman Alternate" pitchFamily="2" charset="0"/>
              </a:rPr>
              <a:t>Onesimus</a:t>
            </a:r>
            <a:endParaRPr lang="en-US" sz="4800" dirty="0">
              <a:solidFill>
                <a:schemeClr val="bg1"/>
              </a:solidFill>
              <a:latin typeface="Morris Roman Alternate" pitchFamily="2" charset="0"/>
            </a:endParaRPr>
          </a:p>
        </p:txBody>
      </p:sp>
      <p:sp>
        <p:nvSpPr>
          <p:cNvPr id="81" name="TextBox 80"/>
          <p:cNvSpPr txBox="1"/>
          <p:nvPr/>
        </p:nvSpPr>
        <p:spPr>
          <a:xfrm>
            <a:off x="362139" y="995882"/>
            <a:ext cx="8383510" cy="4401205"/>
          </a:xfrm>
          <a:prstGeom prst="rect">
            <a:avLst/>
          </a:prstGeom>
          <a:noFill/>
        </p:spPr>
        <p:txBody>
          <a:bodyPr wrap="square" rtlCol="0">
            <a:spAutoFit/>
          </a:bodyPr>
          <a:lstStyle/>
          <a:p>
            <a:r>
              <a:rPr lang="en-US" sz="2800" dirty="0">
                <a:solidFill>
                  <a:schemeClr val="bg1"/>
                </a:solidFill>
              </a:rPr>
              <a:t>His name means “useful” or “profitable”</a:t>
            </a:r>
          </a:p>
          <a:p>
            <a:endParaRPr lang="en-US" sz="2800" dirty="0">
              <a:solidFill>
                <a:schemeClr val="bg1"/>
              </a:solidFill>
            </a:endParaRPr>
          </a:p>
          <a:p>
            <a:r>
              <a:rPr lang="en-US" sz="2800" dirty="0">
                <a:solidFill>
                  <a:schemeClr val="bg1"/>
                </a:solidFill>
              </a:rPr>
              <a:t>He was a faithful messenger mention by Paul in his epistle to the Colossians (Colossians 4:6-9)</a:t>
            </a:r>
          </a:p>
          <a:p>
            <a:endParaRPr lang="en-US" sz="2800" dirty="0">
              <a:solidFill>
                <a:schemeClr val="bg1"/>
              </a:solidFill>
            </a:endParaRPr>
          </a:p>
          <a:p>
            <a:r>
              <a:rPr lang="en-US" sz="2800" dirty="0">
                <a:solidFill>
                  <a:schemeClr val="bg1"/>
                </a:solidFill>
              </a:rPr>
              <a:t>He had deserted his post with Philemon and gone to seek Paul</a:t>
            </a:r>
          </a:p>
          <a:p>
            <a:endParaRPr lang="en-US" sz="2800" dirty="0">
              <a:solidFill>
                <a:schemeClr val="bg1"/>
              </a:solidFill>
            </a:endParaRPr>
          </a:p>
          <a:p>
            <a:r>
              <a:rPr lang="en-US" sz="2800" dirty="0">
                <a:solidFill>
                  <a:schemeClr val="bg1"/>
                </a:solidFill>
              </a:rPr>
              <a:t>He was sent back to his master, Philemon with a message from Paul</a:t>
            </a:r>
          </a:p>
        </p:txBody>
      </p:sp>
      <p:grpSp>
        <p:nvGrpSpPr>
          <p:cNvPr id="56" name="Group 55"/>
          <p:cNvGrpSpPr/>
          <p:nvPr/>
        </p:nvGrpSpPr>
        <p:grpSpPr>
          <a:xfrm>
            <a:off x="9081655" y="1421394"/>
            <a:ext cx="1820227" cy="4044224"/>
            <a:chOff x="1524000" y="646181"/>
            <a:chExt cx="1447800" cy="3475863"/>
          </a:xfrm>
        </p:grpSpPr>
        <p:sp>
          <p:nvSpPr>
            <p:cNvPr id="57" name="Cloud 56"/>
            <p:cNvSpPr/>
            <p:nvPr/>
          </p:nvSpPr>
          <p:spPr>
            <a:xfrm rot="16200000">
              <a:off x="1289548" y="984748"/>
              <a:ext cx="1916703" cy="12954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195474">
              <a:off x="2018224" y="3377605"/>
              <a:ext cx="329359" cy="744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214189">
              <a:off x="2182135" y="3369410"/>
              <a:ext cx="321156" cy="744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524000" y="2729476"/>
              <a:ext cx="293967" cy="5498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699870" y="2729476"/>
              <a:ext cx="271930" cy="4732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697115">
              <a:off x="1683216" y="1928089"/>
              <a:ext cx="500869" cy="1268818"/>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9932635">
              <a:off x="2289117" y="1992713"/>
              <a:ext cx="540132" cy="1165561"/>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1830626" y="1908532"/>
              <a:ext cx="869242" cy="1977668"/>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064944" y="1491558"/>
              <a:ext cx="371192" cy="8351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817967" y="783118"/>
              <a:ext cx="785791" cy="13624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a:off x="1981200" y="1752600"/>
              <a:ext cx="533400"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164533" y="1810693"/>
              <a:ext cx="176191"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a:off x="1905000" y="646181"/>
              <a:ext cx="533400" cy="49681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48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animEffect transition="in" filter="wipe(down)">
                                      <p:cBhvr>
                                        <p:cTn id="9" dur="580">
                                          <p:stCondLst>
                                            <p:cond delay="0"/>
                                          </p:stCondLst>
                                        </p:cTn>
                                        <p:tgtEl>
                                          <p:spTgt spid="56"/>
                                        </p:tgtEl>
                                      </p:cBhvr>
                                    </p:animEffect>
                                    <p:anim calcmode="lin" valueType="num">
                                      <p:cBhvr>
                                        <p:cTn id="10"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15" dur="26">
                                          <p:stCondLst>
                                            <p:cond delay="650"/>
                                          </p:stCondLst>
                                        </p:cTn>
                                        <p:tgtEl>
                                          <p:spTgt spid="56"/>
                                        </p:tgtEl>
                                      </p:cBhvr>
                                      <p:to x="100000" y="60000"/>
                                    </p:animScale>
                                    <p:animScale>
                                      <p:cBhvr>
                                        <p:cTn id="16" dur="166" decel="50000">
                                          <p:stCondLst>
                                            <p:cond delay="676"/>
                                          </p:stCondLst>
                                        </p:cTn>
                                        <p:tgtEl>
                                          <p:spTgt spid="56"/>
                                        </p:tgtEl>
                                      </p:cBhvr>
                                      <p:to x="100000" y="100000"/>
                                    </p:animScale>
                                    <p:animScale>
                                      <p:cBhvr>
                                        <p:cTn id="17" dur="26">
                                          <p:stCondLst>
                                            <p:cond delay="1312"/>
                                          </p:stCondLst>
                                        </p:cTn>
                                        <p:tgtEl>
                                          <p:spTgt spid="56"/>
                                        </p:tgtEl>
                                      </p:cBhvr>
                                      <p:to x="100000" y="80000"/>
                                    </p:animScale>
                                    <p:animScale>
                                      <p:cBhvr>
                                        <p:cTn id="18" dur="166" decel="50000">
                                          <p:stCondLst>
                                            <p:cond delay="1338"/>
                                          </p:stCondLst>
                                        </p:cTn>
                                        <p:tgtEl>
                                          <p:spTgt spid="56"/>
                                        </p:tgtEl>
                                      </p:cBhvr>
                                      <p:to x="100000" y="100000"/>
                                    </p:animScale>
                                    <p:animScale>
                                      <p:cBhvr>
                                        <p:cTn id="19" dur="26">
                                          <p:stCondLst>
                                            <p:cond delay="1642"/>
                                          </p:stCondLst>
                                        </p:cTn>
                                        <p:tgtEl>
                                          <p:spTgt spid="56"/>
                                        </p:tgtEl>
                                      </p:cBhvr>
                                      <p:to x="100000" y="90000"/>
                                    </p:animScale>
                                    <p:animScale>
                                      <p:cBhvr>
                                        <p:cTn id="20" dur="166" decel="50000">
                                          <p:stCondLst>
                                            <p:cond delay="1668"/>
                                          </p:stCondLst>
                                        </p:cTn>
                                        <p:tgtEl>
                                          <p:spTgt spid="56"/>
                                        </p:tgtEl>
                                      </p:cBhvr>
                                      <p:to x="100000" y="100000"/>
                                    </p:animScale>
                                    <p:animScale>
                                      <p:cBhvr>
                                        <p:cTn id="21" dur="26">
                                          <p:stCondLst>
                                            <p:cond delay="1808"/>
                                          </p:stCondLst>
                                        </p:cTn>
                                        <p:tgtEl>
                                          <p:spTgt spid="56"/>
                                        </p:tgtEl>
                                      </p:cBhvr>
                                      <p:to x="100000" y="95000"/>
                                    </p:animScale>
                                    <p:animScale>
                                      <p:cBhvr>
                                        <p:cTn id="22" dur="166" decel="50000">
                                          <p:stCondLst>
                                            <p:cond delay="1834"/>
                                          </p:stCondLst>
                                        </p:cTn>
                                        <p:tgtEl>
                                          <p:spTgt spid="5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0"/>
          <p:cNvGrpSpPr/>
          <p:nvPr/>
        </p:nvGrpSpPr>
        <p:grpSpPr>
          <a:xfrm>
            <a:off x="1897712" y="59652"/>
            <a:ext cx="8506667" cy="1154211"/>
            <a:chOff x="373711" y="59651"/>
            <a:chExt cx="8506667" cy="1154211"/>
          </a:xfrm>
        </p:grpSpPr>
        <p:sp>
          <p:nvSpPr>
            <p:cNvPr id="22" name="Donut 21"/>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31"/>
          <p:cNvGrpSpPr/>
          <p:nvPr/>
        </p:nvGrpSpPr>
        <p:grpSpPr>
          <a:xfrm flipH="1">
            <a:off x="1752601" y="5562601"/>
            <a:ext cx="8506667" cy="1154211"/>
            <a:chOff x="373711" y="59651"/>
            <a:chExt cx="8506667" cy="1154211"/>
          </a:xfrm>
        </p:grpSpPr>
        <p:sp>
          <p:nvSpPr>
            <p:cNvPr id="33" name="Donut 32"/>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3" name="TextBox 152"/>
          <p:cNvSpPr txBox="1"/>
          <p:nvPr/>
        </p:nvSpPr>
        <p:spPr>
          <a:xfrm>
            <a:off x="2092037" y="2022764"/>
            <a:ext cx="7924800" cy="4154984"/>
          </a:xfrm>
          <a:prstGeom prst="rect">
            <a:avLst/>
          </a:prstGeom>
          <a:noFill/>
        </p:spPr>
        <p:txBody>
          <a:bodyPr wrap="square" rtlCol="0">
            <a:spAutoFit/>
          </a:bodyPr>
          <a:lstStyle/>
          <a:p>
            <a:r>
              <a:rPr lang="en-US" sz="2400" dirty="0">
                <a:solidFill>
                  <a:schemeClr val="bg1"/>
                </a:solidFill>
              </a:rPr>
              <a:t>1</a:t>
            </a:r>
            <a:r>
              <a:rPr lang="en-US" sz="2400" baseline="30000" dirty="0">
                <a:solidFill>
                  <a:schemeClr val="bg1"/>
                </a:solidFill>
              </a:rPr>
              <a:t>st</a:t>
            </a:r>
            <a:r>
              <a:rPr lang="en-US" sz="2400" dirty="0">
                <a:solidFill>
                  <a:schemeClr val="bg1"/>
                </a:solidFill>
              </a:rPr>
              <a:t> Century---human life was cheap---half of the total population of the empire were slaves.</a:t>
            </a:r>
          </a:p>
          <a:p>
            <a:endParaRPr lang="en-US" sz="2400" dirty="0">
              <a:solidFill>
                <a:schemeClr val="bg1"/>
              </a:solidFill>
            </a:endParaRPr>
          </a:p>
          <a:p>
            <a:r>
              <a:rPr lang="en-US" sz="2400" dirty="0">
                <a:solidFill>
                  <a:schemeClr val="bg1"/>
                </a:solidFill>
              </a:rPr>
              <a:t>Some wealthy Roman possessed as many as 20,000 slaves</a:t>
            </a:r>
          </a:p>
          <a:p>
            <a:endParaRPr lang="en-US" sz="2400" dirty="0">
              <a:solidFill>
                <a:schemeClr val="bg1"/>
              </a:solidFill>
            </a:endParaRPr>
          </a:p>
          <a:p>
            <a:r>
              <a:rPr lang="en-US" sz="2400" dirty="0">
                <a:solidFill>
                  <a:schemeClr val="bg1"/>
                </a:solidFill>
              </a:rPr>
              <a:t>Most of the slaves were those conquered in war. Some of those captured were more educated than their captors. Sometimes Greek slaves became schoolteachers for the family of their masters.</a:t>
            </a:r>
          </a:p>
          <a:p>
            <a:endParaRPr lang="en-US" sz="2400" dirty="0">
              <a:solidFill>
                <a:schemeClr val="bg1"/>
              </a:solidFill>
            </a:endParaRPr>
          </a:p>
          <a:p>
            <a:endParaRPr lang="en-US" sz="2400" dirty="0">
              <a:solidFill>
                <a:schemeClr val="bg1"/>
              </a:solidFill>
            </a:endParaRPr>
          </a:p>
        </p:txBody>
      </p:sp>
      <p:sp>
        <p:nvSpPr>
          <p:cNvPr id="155" name="TextBox 154"/>
          <p:cNvSpPr txBox="1"/>
          <p:nvPr/>
        </p:nvSpPr>
        <p:spPr>
          <a:xfrm>
            <a:off x="1620982" y="1108365"/>
            <a:ext cx="8991600" cy="830997"/>
          </a:xfrm>
          <a:prstGeom prst="rect">
            <a:avLst/>
          </a:prstGeom>
          <a:noFill/>
        </p:spPr>
        <p:txBody>
          <a:bodyPr wrap="square" rtlCol="0">
            <a:spAutoFit/>
          </a:bodyPr>
          <a:lstStyle/>
          <a:p>
            <a:pPr algn="ctr"/>
            <a:r>
              <a:rPr lang="en-US" sz="4800" dirty="0">
                <a:solidFill>
                  <a:schemeClr val="bg1"/>
                </a:solidFill>
                <a:latin typeface="Morris Roman Alternate" pitchFamily="2" charset="0"/>
              </a:rPr>
              <a:t>Slavery in the Roman Empire</a:t>
            </a:r>
          </a:p>
        </p:txBody>
      </p:sp>
    </p:spTree>
    <p:extLst>
      <p:ext uri="{BB962C8B-B14F-4D97-AF65-F5344CB8AC3E}">
        <p14:creationId xmlns:p14="http://schemas.microsoft.com/office/powerpoint/2010/main" val="49965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0"/>
          <p:cNvGrpSpPr/>
          <p:nvPr/>
        </p:nvGrpSpPr>
        <p:grpSpPr>
          <a:xfrm>
            <a:off x="1897712" y="59652"/>
            <a:ext cx="8506667" cy="1154211"/>
            <a:chOff x="373711" y="59651"/>
            <a:chExt cx="8506667" cy="1154211"/>
          </a:xfrm>
        </p:grpSpPr>
        <p:sp>
          <p:nvSpPr>
            <p:cNvPr id="22" name="Donut 21"/>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31"/>
          <p:cNvGrpSpPr/>
          <p:nvPr/>
        </p:nvGrpSpPr>
        <p:grpSpPr>
          <a:xfrm flipH="1">
            <a:off x="1752601" y="5562601"/>
            <a:ext cx="6857999" cy="1154211"/>
            <a:chOff x="2022379" y="59651"/>
            <a:chExt cx="6857999" cy="1154211"/>
          </a:xfrm>
        </p:grpSpPr>
        <p:sp>
          <p:nvSpPr>
            <p:cNvPr id="35" name="Donut 34"/>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3" name="TextBox 152"/>
          <p:cNvSpPr txBox="1"/>
          <p:nvPr/>
        </p:nvSpPr>
        <p:spPr>
          <a:xfrm>
            <a:off x="1905000" y="2057401"/>
            <a:ext cx="7924800" cy="830997"/>
          </a:xfrm>
          <a:prstGeom prst="rect">
            <a:avLst/>
          </a:prstGeom>
          <a:noFill/>
        </p:spPr>
        <p:txBody>
          <a:bodyPr wrap="square" rtlCol="0">
            <a:spAutoFit/>
          </a:bodyPr>
          <a:lstStyle/>
          <a:p>
            <a:r>
              <a:rPr lang="en-US" sz="2400" dirty="0">
                <a:solidFill>
                  <a:schemeClr val="bg1"/>
                </a:solidFill>
              </a:rPr>
              <a:t>Slaves did not have the rights or protection such as he enjoyed under the Hebrew legislation. </a:t>
            </a:r>
          </a:p>
        </p:txBody>
      </p:sp>
      <p:sp>
        <p:nvSpPr>
          <p:cNvPr id="155" name="TextBox 154"/>
          <p:cNvSpPr txBox="1"/>
          <p:nvPr/>
        </p:nvSpPr>
        <p:spPr>
          <a:xfrm>
            <a:off x="1524000" y="838201"/>
            <a:ext cx="8991600" cy="830997"/>
          </a:xfrm>
          <a:prstGeom prst="rect">
            <a:avLst/>
          </a:prstGeom>
          <a:noFill/>
        </p:spPr>
        <p:txBody>
          <a:bodyPr wrap="square" rtlCol="0">
            <a:spAutoFit/>
          </a:bodyPr>
          <a:lstStyle/>
          <a:p>
            <a:pPr algn="ctr"/>
            <a:r>
              <a:rPr lang="en-US" sz="4800" dirty="0">
                <a:solidFill>
                  <a:schemeClr val="bg1"/>
                </a:solidFill>
                <a:latin typeface="Morris Roman Alternate" pitchFamily="2" charset="0"/>
              </a:rPr>
              <a:t>Roman Law</a:t>
            </a:r>
          </a:p>
        </p:txBody>
      </p:sp>
      <p:sp>
        <p:nvSpPr>
          <p:cNvPr id="32" name="TextBox 31"/>
          <p:cNvSpPr txBox="1"/>
          <p:nvPr/>
        </p:nvSpPr>
        <p:spPr>
          <a:xfrm>
            <a:off x="1929245" y="3224646"/>
            <a:ext cx="5978236" cy="1569660"/>
          </a:xfrm>
          <a:prstGeom prst="rect">
            <a:avLst/>
          </a:prstGeom>
          <a:noFill/>
        </p:spPr>
        <p:txBody>
          <a:bodyPr wrap="square" rtlCol="0">
            <a:spAutoFit/>
          </a:bodyPr>
          <a:lstStyle/>
          <a:p>
            <a:r>
              <a:rPr lang="en-US" sz="2400" dirty="0">
                <a:solidFill>
                  <a:schemeClr val="bg1"/>
                </a:solidFill>
              </a:rPr>
              <a:t>“The attitude of the law toward the slave was expressed in the formula:</a:t>
            </a:r>
          </a:p>
          <a:p>
            <a:r>
              <a:rPr lang="en-US" sz="2400" dirty="0">
                <a:solidFill>
                  <a:schemeClr val="bg1"/>
                </a:solidFill>
              </a:rPr>
              <a:t> </a:t>
            </a:r>
            <a:r>
              <a:rPr lang="en-US" sz="2400" i="1" dirty="0">
                <a:solidFill>
                  <a:schemeClr val="bg1"/>
                </a:solidFill>
              </a:rPr>
              <a:t>servile caput </a:t>
            </a:r>
            <a:r>
              <a:rPr lang="en-US" sz="2400" i="1" dirty="0" err="1">
                <a:solidFill>
                  <a:schemeClr val="bg1"/>
                </a:solidFill>
              </a:rPr>
              <a:t>nullum</a:t>
            </a:r>
            <a:r>
              <a:rPr lang="en-US" sz="2400" i="1" dirty="0">
                <a:solidFill>
                  <a:schemeClr val="bg1"/>
                </a:solidFill>
              </a:rPr>
              <a:t> jus </a:t>
            </a:r>
            <a:r>
              <a:rPr lang="en-US" sz="2400" i="1" dirty="0" err="1">
                <a:solidFill>
                  <a:schemeClr val="bg1"/>
                </a:solidFill>
              </a:rPr>
              <a:t>habet</a:t>
            </a:r>
            <a:r>
              <a:rPr lang="en-US" sz="2400" dirty="0">
                <a:solidFill>
                  <a:schemeClr val="bg1"/>
                </a:solidFill>
              </a:rPr>
              <a:t>; in other words: the slave has no right... </a:t>
            </a:r>
          </a:p>
        </p:txBody>
      </p:sp>
      <p:sp>
        <p:nvSpPr>
          <p:cNvPr id="265" name="Donut 264"/>
          <p:cNvSpPr/>
          <p:nvPr/>
        </p:nvSpPr>
        <p:spPr>
          <a:xfrm rot="2034480" flipH="1">
            <a:off x="8225230" y="564977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265"/>
          <p:cNvGrpSpPr/>
          <p:nvPr/>
        </p:nvGrpSpPr>
        <p:grpSpPr>
          <a:xfrm>
            <a:off x="8129156" y="3290455"/>
            <a:ext cx="2552075" cy="1881198"/>
            <a:chOff x="914400" y="304800"/>
            <a:chExt cx="6743075" cy="4970489"/>
          </a:xfrm>
        </p:grpSpPr>
        <p:grpSp>
          <p:nvGrpSpPr>
            <p:cNvPr id="6" name="Group 5"/>
            <p:cNvGrpSpPr/>
            <p:nvPr/>
          </p:nvGrpSpPr>
          <p:grpSpPr>
            <a:xfrm>
              <a:off x="1447800" y="4483308"/>
              <a:ext cx="5797446" cy="776991"/>
              <a:chOff x="1447800" y="4483308"/>
              <a:chExt cx="5797446" cy="776991"/>
            </a:xfrm>
            <a:solidFill>
              <a:schemeClr val="bg1">
                <a:lumMod val="85000"/>
              </a:schemeClr>
            </a:solidFill>
          </p:grpSpPr>
          <p:sp>
            <p:nvSpPr>
              <p:cNvPr id="371" name="Rounded Rectangle 1"/>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2"/>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3"/>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4"/>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1974954" y="3728803"/>
              <a:ext cx="4343400" cy="769496"/>
              <a:chOff x="1447800" y="4490803"/>
              <a:chExt cx="4343400" cy="769496"/>
            </a:xfrm>
            <a:solidFill>
              <a:schemeClr val="bg1">
                <a:lumMod val="85000"/>
              </a:schemeClr>
            </a:solidFill>
          </p:grpSpPr>
          <p:sp>
            <p:nvSpPr>
              <p:cNvPr id="368" name="Rounded Rectangle 7"/>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8"/>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9"/>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1"/>
            <p:cNvGrpSpPr/>
            <p:nvPr/>
          </p:nvGrpSpPr>
          <p:grpSpPr>
            <a:xfrm>
              <a:off x="1417819" y="2971800"/>
              <a:ext cx="5797446" cy="776991"/>
              <a:chOff x="1447800" y="4483308"/>
              <a:chExt cx="5797446" cy="776991"/>
            </a:xfrm>
            <a:solidFill>
              <a:schemeClr val="bg1">
                <a:lumMod val="85000"/>
              </a:schemeClr>
            </a:solidFill>
          </p:grpSpPr>
          <p:sp>
            <p:nvSpPr>
              <p:cNvPr id="364" name="Rounded Rectangle 12"/>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13"/>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14"/>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15"/>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1989945" y="2184817"/>
              <a:ext cx="4343400" cy="769496"/>
              <a:chOff x="1447800" y="4490803"/>
              <a:chExt cx="4343400" cy="769496"/>
            </a:xfrm>
            <a:solidFill>
              <a:schemeClr val="bg1">
                <a:lumMod val="85000"/>
              </a:schemeClr>
            </a:solidFill>
          </p:grpSpPr>
          <p:sp>
            <p:nvSpPr>
              <p:cNvPr id="361" name="Rounded Rectangle 360"/>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18"/>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19"/>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1"/>
            <p:cNvGrpSpPr/>
            <p:nvPr/>
          </p:nvGrpSpPr>
          <p:grpSpPr>
            <a:xfrm>
              <a:off x="1375348" y="1412823"/>
              <a:ext cx="5797446" cy="776991"/>
              <a:chOff x="1447800" y="4483308"/>
              <a:chExt cx="5797446" cy="776991"/>
            </a:xfrm>
            <a:solidFill>
              <a:schemeClr val="bg1">
                <a:lumMod val="85000"/>
              </a:schemeClr>
            </a:solidFill>
          </p:grpSpPr>
          <p:sp>
            <p:nvSpPr>
              <p:cNvPr id="357" name="Rounded Rectangle 356"/>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2" name="Rounded Rectangle 271"/>
            <p:cNvSpPr/>
            <p:nvPr/>
          </p:nvSpPr>
          <p:spPr>
            <a:xfrm>
              <a:off x="6324600" y="2194811"/>
              <a:ext cx="873177"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a:off x="6327098" y="3696326"/>
              <a:ext cx="873177"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Delay 273"/>
            <p:cNvSpPr/>
            <p:nvPr/>
          </p:nvSpPr>
          <p:spPr>
            <a:xfrm rot="16200000">
              <a:off x="2843296" y="2456972"/>
              <a:ext cx="2881537" cy="2667001"/>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Isosceles Triangle 280"/>
            <p:cNvSpPr/>
            <p:nvPr/>
          </p:nvSpPr>
          <p:spPr>
            <a:xfrm>
              <a:off x="1143000" y="304800"/>
              <a:ext cx="5943600" cy="10668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Isosceles Triangle 281"/>
            <p:cNvSpPr/>
            <p:nvPr/>
          </p:nvSpPr>
          <p:spPr>
            <a:xfrm>
              <a:off x="1580213" y="457200"/>
              <a:ext cx="5060430" cy="936885"/>
            </a:xfrm>
            <a:prstGeom prst="triangl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73"/>
            <p:cNvGrpSpPr/>
            <p:nvPr/>
          </p:nvGrpSpPr>
          <p:grpSpPr>
            <a:xfrm>
              <a:off x="914400" y="1425315"/>
              <a:ext cx="1561475" cy="3849974"/>
              <a:chOff x="914400" y="1425315"/>
              <a:chExt cx="1561475" cy="3849974"/>
            </a:xfrm>
          </p:grpSpPr>
          <p:sp>
            <p:nvSpPr>
              <p:cNvPr id="321" name="Rounded Rectangle 320"/>
              <p:cNvSpPr/>
              <p:nvPr/>
            </p:nvSpPr>
            <p:spPr>
              <a:xfrm>
                <a:off x="1407827" y="2192312"/>
                <a:ext cx="690796" cy="762000"/>
              </a:xfrm>
              <a:prstGeom prst="round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ed Rectangle 321"/>
              <p:cNvSpPr/>
              <p:nvPr/>
            </p:nvSpPr>
            <p:spPr>
              <a:xfrm>
                <a:off x="1440306" y="3723807"/>
                <a:ext cx="690796"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7"/>
              <p:cNvSpPr/>
              <p:nvPr/>
            </p:nvSpPr>
            <p:spPr>
              <a:xfrm>
                <a:off x="1295400" y="1600200"/>
                <a:ext cx="762000" cy="3657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8"/>
              <p:cNvSpPr/>
              <p:nvPr/>
            </p:nvSpPr>
            <p:spPr>
              <a:xfrm>
                <a:off x="946879" y="1425315"/>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5" name="Rounded Rectangle 39"/>
              <p:cNvSpPr/>
              <p:nvPr/>
            </p:nvSpPr>
            <p:spPr>
              <a:xfrm>
                <a:off x="966866" y="4513289"/>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6" name="Rectangle 40"/>
              <p:cNvSpPr/>
              <p:nvPr/>
            </p:nvSpPr>
            <p:spPr>
              <a:xfrm>
                <a:off x="1409076" y="2444646"/>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41"/>
              <p:cNvSpPr/>
              <p:nvPr/>
            </p:nvSpPr>
            <p:spPr>
              <a:xfrm>
                <a:off x="1621436" y="2462134"/>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1831298" y="2447144"/>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45"/>
              <p:cNvGrpSpPr/>
              <p:nvPr/>
            </p:nvGrpSpPr>
            <p:grpSpPr>
              <a:xfrm>
                <a:off x="914400" y="1447800"/>
                <a:ext cx="1528997" cy="695793"/>
                <a:chOff x="4953000" y="1968708"/>
                <a:chExt cx="5056682" cy="1751350"/>
              </a:xfrm>
            </p:grpSpPr>
            <p:grpSp>
              <p:nvGrpSpPr>
                <p:cNvPr id="13" name="Group 268"/>
                <p:cNvGrpSpPr/>
                <p:nvPr/>
              </p:nvGrpSpPr>
              <p:grpSpPr>
                <a:xfrm>
                  <a:off x="4953000" y="1981200"/>
                  <a:ext cx="1681397" cy="1721370"/>
                  <a:chOff x="4953000" y="1981200"/>
                  <a:chExt cx="1681397" cy="1721370"/>
                </a:xfrm>
              </p:grpSpPr>
              <p:sp>
                <p:nvSpPr>
                  <p:cNvPr id="355" name="Quad Arrow 354"/>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69"/>
                <p:cNvGrpSpPr/>
                <p:nvPr/>
              </p:nvGrpSpPr>
              <p:grpSpPr>
                <a:xfrm>
                  <a:off x="6634397" y="1968708"/>
                  <a:ext cx="1681397" cy="1721370"/>
                  <a:chOff x="4953000" y="1981200"/>
                  <a:chExt cx="1681397" cy="1721370"/>
                </a:xfrm>
              </p:grpSpPr>
              <p:sp>
                <p:nvSpPr>
                  <p:cNvPr id="353" name="Quad Arrow 352"/>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iamond 353"/>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72"/>
                <p:cNvGrpSpPr/>
                <p:nvPr/>
              </p:nvGrpSpPr>
              <p:grpSpPr>
                <a:xfrm>
                  <a:off x="8328285" y="1998688"/>
                  <a:ext cx="1681397" cy="1721370"/>
                  <a:chOff x="4953000" y="1981200"/>
                  <a:chExt cx="1681397" cy="1721370"/>
                </a:xfrm>
              </p:grpSpPr>
              <p:sp>
                <p:nvSpPr>
                  <p:cNvPr id="351" name="Quad Arrow 350"/>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7" name="Isosceles Triangle 346"/>
                <p:cNvSpPr/>
                <p:nvPr/>
              </p:nvSpPr>
              <p:spPr>
                <a:xfrm rot="10800000">
                  <a:off x="6096000" y="2133600"/>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Isosceles Triangle 347"/>
                <p:cNvSpPr/>
                <p:nvPr/>
              </p:nvSpPr>
              <p:spPr>
                <a:xfrm rot="10800000">
                  <a:off x="7816121" y="2111115"/>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Isosceles Triangle 348"/>
                <p:cNvSpPr/>
                <p:nvPr/>
              </p:nvSpPr>
              <p:spPr>
                <a:xfrm>
                  <a:off x="6107243" y="3069236"/>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Isosceles Triangle 349"/>
                <p:cNvSpPr/>
                <p:nvPr/>
              </p:nvSpPr>
              <p:spPr>
                <a:xfrm>
                  <a:off x="7803630" y="3086725"/>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59"/>
              <p:cNvGrpSpPr/>
              <p:nvPr/>
            </p:nvGrpSpPr>
            <p:grpSpPr>
              <a:xfrm>
                <a:off x="946878" y="4553262"/>
                <a:ext cx="1528997" cy="695793"/>
                <a:chOff x="4953000" y="1968708"/>
                <a:chExt cx="5056682" cy="1751350"/>
              </a:xfrm>
            </p:grpSpPr>
            <p:grpSp>
              <p:nvGrpSpPr>
                <p:cNvPr id="17" name="Group 268"/>
                <p:cNvGrpSpPr/>
                <p:nvPr/>
              </p:nvGrpSpPr>
              <p:grpSpPr>
                <a:xfrm>
                  <a:off x="4953000" y="1981200"/>
                  <a:ext cx="1681397" cy="1721370"/>
                  <a:chOff x="4953000" y="1981200"/>
                  <a:chExt cx="1681397" cy="1721370"/>
                </a:xfrm>
              </p:grpSpPr>
              <p:sp>
                <p:nvSpPr>
                  <p:cNvPr id="342" name="Quad Arrow 341"/>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69"/>
                <p:cNvGrpSpPr/>
                <p:nvPr/>
              </p:nvGrpSpPr>
              <p:grpSpPr>
                <a:xfrm>
                  <a:off x="6634397" y="1968708"/>
                  <a:ext cx="1681397" cy="1721370"/>
                  <a:chOff x="4953000" y="1981200"/>
                  <a:chExt cx="1681397" cy="1721370"/>
                </a:xfrm>
              </p:grpSpPr>
              <p:sp>
                <p:nvSpPr>
                  <p:cNvPr id="340" name="Quad Arrow 339"/>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Diamond 340"/>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72"/>
                <p:cNvGrpSpPr/>
                <p:nvPr/>
              </p:nvGrpSpPr>
              <p:grpSpPr>
                <a:xfrm>
                  <a:off x="8328285" y="1998688"/>
                  <a:ext cx="1681397" cy="1721370"/>
                  <a:chOff x="4953000" y="1981200"/>
                  <a:chExt cx="1681397" cy="1721370"/>
                </a:xfrm>
              </p:grpSpPr>
              <p:sp>
                <p:nvSpPr>
                  <p:cNvPr id="338" name="Quad Arrow 67"/>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68"/>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4" name="Isosceles Triangle 333"/>
                <p:cNvSpPr/>
                <p:nvPr/>
              </p:nvSpPr>
              <p:spPr>
                <a:xfrm rot="10800000">
                  <a:off x="6096000" y="2133600"/>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Isosceles Triangle 64"/>
                <p:cNvSpPr/>
                <p:nvPr/>
              </p:nvSpPr>
              <p:spPr>
                <a:xfrm rot="10800000">
                  <a:off x="7816121" y="2111115"/>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Isosceles Triangle 65"/>
                <p:cNvSpPr/>
                <p:nvPr/>
              </p:nvSpPr>
              <p:spPr>
                <a:xfrm>
                  <a:off x="6107243" y="3069236"/>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Isosceles Triangle 66"/>
                <p:cNvSpPr/>
                <p:nvPr/>
              </p:nvSpPr>
              <p:spPr>
                <a:xfrm>
                  <a:off x="7803630" y="3086725"/>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74"/>
            <p:cNvGrpSpPr/>
            <p:nvPr/>
          </p:nvGrpSpPr>
          <p:grpSpPr>
            <a:xfrm>
              <a:off x="6096000" y="1371600"/>
              <a:ext cx="1561475" cy="3849974"/>
              <a:chOff x="914400" y="1425315"/>
              <a:chExt cx="1561475" cy="3849974"/>
            </a:xfrm>
          </p:grpSpPr>
          <p:sp>
            <p:nvSpPr>
              <p:cNvPr id="285" name="Rounded Rectangle 284"/>
              <p:cNvSpPr/>
              <p:nvPr/>
            </p:nvSpPr>
            <p:spPr>
              <a:xfrm>
                <a:off x="1407827" y="2192312"/>
                <a:ext cx="690796" cy="762000"/>
              </a:xfrm>
              <a:prstGeom prst="round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a:off x="1440306" y="3723807"/>
                <a:ext cx="690796" cy="7620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le 286"/>
              <p:cNvSpPr/>
              <p:nvPr/>
            </p:nvSpPr>
            <p:spPr>
              <a:xfrm>
                <a:off x="1295400" y="1600200"/>
                <a:ext cx="762000" cy="36576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ed Rectangle 287"/>
              <p:cNvSpPr/>
              <p:nvPr/>
            </p:nvSpPr>
            <p:spPr>
              <a:xfrm>
                <a:off x="946879" y="1425315"/>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9" name="Rounded Rectangle 288"/>
              <p:cNvSpPr/>
              <p:nvPr/>
            </p:nvSpPr>
            <p:spPr>
              <a:xfrm>
                <a:off x="966866" y="4513289"/>
                <a:ext cx="1447800" cy="762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0" name="Rectangle 289"/>
              <p:cNvSpPr/>
              <p:nvPr/>
            </p:nvSpPr>
            <p:spPr>
              <a:xfrm>
                <a:off x="1409076" y="2444646"/>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1621436" y="2462134"/>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1831298" y="2447144"/>
                <a:ext cx="76200" cy="1676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45"/>
              <p:cNvGrpSpPr/>
              <p:nvPr/>
            </p:nvGrpSpPr>
            <p:grpSpPr>
              <a:xfrm>
                <a:off x="914400" y="1447800"/>
                <a:ext cx="1528997" cy="695793"/>
                <a:chOff x="4953000" y="1968708"/>
                <a:chExt cx="5056682" cy="1751350"/>
              </a:xfrm>
            </p:grpSpPr>
            <p:grpSp>
              <p:nvGrpSpPr>
                <p:cNvPr id="31" name="Group 268"/>
                <p:cNvGrpSpPr/>
                <p:nvPr/>
              </p:nvGrpSpPr>
              <p:grpSpPr>
                <a:xfrm>
                  <a:off x="4953000" y="1981200"/>
                  <a:ext cx="1681397" cy="1721370"/>
                  <a:chOff x="4953000" y="1981200"/>
                  <a:chExt cx="1681397" cy="1721370"/>
                </a:xfrm>
              </p:grpSpPr>
              <p:sp>
                <p:nvSpPr>
                  <p:cNvPr id="319" name="Quad Arrow 318"/>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269"/>
                <p:cNvGrpSpPr/>
                <p:nvPr/>
              </p:nvGrpSpPr>
              <p:grpSpPr>
                <a:xfrm>
                  <a:off x="6634397" y="1968708"/>
                  <a:ext cx="1681397" cy="1721370"/>
                  <a:chOff x="4953000" y="1981200"/>
                  <a:chExt cx="1681397" cy="1721370"/>
                </a:xfrm>
              </p:grpSpPr>
              <p:sp>
                <p:nvSpPr>
                  <p:cNvPr id="317" name="Quad Arrow 316"/>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72"/>
                <p:cNvGrpSpPr/>
                <p:nvPr/>
              </p:nvGrpSpPr>
              <p:grpSpPr>
                <a:xfrm>
                  <a:off x="8328285" y="1998688"/>
                  <a:ext cx="1681397" cy="1721370"/>
                  <a:chOff x="4953000" y="1981200"/>
                  <a:chExt cx="1681397" cy="1721370"/>
                </a:xfrm>
              </p:grpSpPr>
              <p:sp>
                <p:nvSpPr>
                  <p:cNvPr id="315" name="Quad Arrow 314"/>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Isosceles Triangle 310"/>
                <p:cNvSpPr/>
                <p:nvPr/>
              </p:nvSpPr>
              <p:spPr>
                <a:xfrm rot="10800000">
                  <a:off x="6096000" y="2133600"/>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Isosceles Triangle 311"/>
                <p:cNvSpPr/>
                <p:nvPr/>
              </p:nvSpPr>
              <p:spPr>
                <a:xfrm rot="10800000">
                  <a:off x="7816121" y="2111115"/>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Isosceles Triangle 312"/>
                <p:cNvSpPr/>
                <p:nvPr/>
              </p:nvSpPr>
              <p:spPr>
                <a:xfrm>
                  <a:off x="6107243" y="3069236"/>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Isosceles Triangle 313"/>
                <p:cNvSpPr/>
                <p:nvPr/>
              </p:nvSpPr>
              <p:spPr>
                <a:xfrm>
                  <a:off x="7803630" y="3086725"/>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59"/>
              <p:cNvGrpSpPr/>
              <p:nvPr/>
            </p:nvGrpSpPr>
            <p:grpSpPr>
              <a:xfrm>
                <a:off x="946878" y="4553262"/>
                <a:ext cx="1528997" cy="695793"/>
                <a:chOff x="4953000" y="1968708"/>
                <a:chExt cx="5056682" cy="1751350"/>
              </a:xfrm>
            </p:grpSpPr>
            <p:grpSp>
              <p:nvGrpSpPr>
                <p:cNvPr id="43" name="Group 268"/>
                <p:cNvGrpSpPr/>
                <p:nvPr/>
              </p:nvGrpSpPr>
              <p:grpSpPr>
                <a:xfrm>
                  <a:off x="4953000" y="1981200"/>
                  <a:ext cx="1681397" cy="1721370"/>
                  <a:chOff x="4953000" y="1981200"/>
                  <a:chExt cx="1681397" cy="1721370"/>
                </a:xfrm>
              </p:grpSpPr>
              <p:sp>
                <p:nvSpPr>
                  <p:cNvPr id="306" name="Quad Arrow 305"/>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69"/>
                <p:cNvGrpSpPr/>
                <p:nvPr/>
              </p:nvGrpSpPr>
              <p:grpSpPr>
                <a:xfrm>
                  <a:off x="6634397" y="1968708"/>
                  <a:ext cx="1681397" cy="1721370"/>
                  <a:chOff x="4953000" y="1981200"/>
                  <a:chExt cx="1681397" cy="1721370"/>
                </a:xfrm>
              </p:grpSpPr>
              <p:sp>
                <p:nvSpPr>
                  <p:cNvPr id="304" name="Quad Arrow 303"/>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72"/>
                <p:cNvGrpSpPr/>
                <p:nvPr/>
              </p:nvGrpSpPr>
              <p:grpSpPr>
                <a:xfrm>
                  <a:off x="8328285" y="1998688"/>
                  <a:ext cx="1681397" cy="1721370"/>
                  <a:chOff x="4953000" y="1981200"/>
                  <a:chExt cx="1681397" cy="1721370"/>
                </a:xfrm>
              </p:grpSpPr>
              <p:sp>
                <p:nvSpPr>
                  <p:cNvPr id="302" name="Quad Arrow 301"/>
                  <p:cNvSpPr/>
                  <p:nvPr/>
                </p:nvSpPr>
                <p:spPr>
                  <a:xfrm>
                    <a:off x="4953000" y="1981200"/>
                    <a:ext cx="1681397" cy="1721370"/>
                  </a:xfrm>
                  <a:prstGeom prst="quadArrow">
                    <a:avLst>
                      <a:gd name="adj1" fmla="val 43217"/>
                      <a:gd name="adj2" fmla="val 22500"/>
                      <a:gd name="adj3" fmla="val 22500"/>
                    </a:avLst>
                  </a:prstGeom>
                  <a:solidFill>
                    <a:srgbClr val="F4AAF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5486400" y="2362200"/>
                    <a:ext cx="609600" cy="9144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Isosceles Triangle 297"/>
                <p:cNvSpPr/>
                <p:nvPr/>
              </p:nvSpPr>
              <p:spPr>
                <a:xfrm rot="10800000">
                  <a:off x="6096000" y="2133600"/>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Isosceles Triangle 298"/>
                <p:cNvSpPr/>
                <p:nvPr/>
              </p:nvSpPr>
              <p:spPr>
                <a:xfrm rot="10800000">
                  <a:off x="7816121" y="2111115"/>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Isosceles Triangle 299"/>
                <p:cNvSpPr/>
                <p:nvPr/>
              </p:nvSpPr>
              <p:spPr>
                <a:xfrm>
                  <a:off x="6107243" y="3069236"/>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Isosceles Triangle 300"/>
                <p:cNvSpPr/>
                <p:nvPr/>
              </p:nvSpPr>
              <p:spPr>
                <a:xfrm>
                  <a:off x="7803630" y="3086725"/>
                  <a:ext cx="1066800" cy="45720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38085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0"/>
          <p:cNvGrpSpPr/>
          <p:nvPr/>
        </p:nvGrpSpPr>
        <p:grpSpPr>
          <a:xfrm>
            <a:off x="1897712" y="59652"/>
            <a:ext cx="8506667" cy="1154211"/>
            <a:chOff x="373711" y="59651"/>
            <a:chExt cx="8506667" cy="1154211"/>
          </a:xfrm>
        </p:grpSpPr>
        <p:sp>
          <p:nvSpPr>
            <p:cNvPr id="22" name="Donut 21"/>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31"/>
          <p:cNvGrpSpPr/>
          <p:nvPr/>
        </p:nvGrpSpPr>
        <p:grpSpPr>
          <a:xfrm flipH="1">
            <a:off x="1752601" y="5562601"/>
            <a:ext cx="8506667" cy="1154211"/>
            <a:chOff x="373711" y="59651"/>
            <a:chExt cx="8506667" cy="1154211"/>
          </a:xfrm>
        </p:grpSpPr>
        <p:sp>
          <p:nvSpPr>
            <p:cNvPr id="33" name="Donut 32"/>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0" name="TextBox 129"/>
          <p:cNvSpPr txBox="1"/>
          <p:nvPr/>
        </p:nvSpPr>
        <p:spPr>
          <a:xfrm>
            <a:off x="1752600" y="1371600"/>
            <a:ext cx="8686800" cy="830997"/>
          </a:xfrm>
          <a:prstGeom prst="rect">
            <a:avLst/>
          </a:prstGeom>
          <a:noFill/>
        </p:spPr>
        <p:txBody>
          <a:bodyPr wrap="square" rtlCol="0">
            <a:spAutoFit/>
          </a:bodyPr>
          <a:lstStyle/>
          <a:p>
            <a:r>
              <a:rPr lang="en-US" sz="2400" dirty="0">
                <a:solidFill>
                  <a:schemeClr val="bg1"/>
                </a:solidFill>
              </a:rPr>
              <a:t>…The master’s power was unlimited. He might mutilate, torture, or kill the slave at his pleasure…</a:t>
            </a:r>
          </a:p>
        </p:txBody>
      </p:sp>
      <p:sp>
        <p:nvSpPr>
          <p:cNvPr id="131" name="TextBox 130"/>
          <p:cNvSpPr txBox="1"/>
          <p:nvPr/>
        </p:nvSpPr>
        <p:spPr>
          <a:xfrm>
            <a:off x="1905000" y="2438400"/>
            <a:ext cx="7924800" cy="461665"/>
          </a:xfrm>
          <a:prstGeom prst="rect">
            <a:avLst/>
          </a:prstGeom>
          <a:noFill/>
        </p:spPr>
        <p:txBody>
          <a:bodyPr wrap="square" rtlCol="0">
            <a:spAutoFit/>
          </a:bodyPr>
          <a:lstStyle/>
          <a:p>
            <a:r>
              <a:rPr lang="en-US" sz="2400" dirty="0">
                <a:solidFill>
                  <a:schemeClr val="bg1"/>
                </a:solidFill>
              </a:rPr>
              <a:t>Augustus Caesar had 30,000 slaves crucified during his reign.</a:t>
            </a:r>
          </a:p>
        </p:txBody>
      </p:sp>
      <p:grpSp>
        <p:nvGrpSpPr>
          <p:cNvPr id="5" name="Group 163"/>
          <p:cNvGrpSpPr/>
          <p:nvPr/>
        </p:nvGrpSpPr>
        <p:grpSpPr>
          <a:xfrm>
            <a:off x="2362200" y="3962400"/>
            <a:ext cx="4953000" cy="2438400"/>
            <a:chOff x="609600" y="4419600"/>
            <a:chExt cx="4953000" cy="2438400"/>
          </a:xfrm>
        </p:grpSpPr>
        <p:grpSp>
          <p:nvGrpSpPr>
            <p:cNvPr id="6" name="Group 91"/>
            <p:cNvGrpSpPr/>
            <p:nvPr/>
          </p:nvGrpSpPr>
          <p:grpSpPr>
            <a:xfrm>
              <a:off x="609600" y="4419600"/>
              <a:ext cx="990600" cy="2286000"/>
              <a:chOff x="4038600" y="2362200"/>
              <a:chExt cx="1380536" cy="3344532"/>
            </a:xfrm>
          </p:grpSpPr>
          <p:sp>
            <p:nvSpPr>
              <p:cNvPr id="302" name="Round Diagonal Corner Rectangle 30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0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rapezoid 30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rapezoid 30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 Diagonal Corner Rectangle 31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 Diagonal Corner Rectangle 31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 Diagonal Corner Rectangle 315"/>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1"/>
            <p:cNvGrpSpPr/>
            <p:nvPr/>
          </p:nvGrpSpPr>
          <p:grpSpPr>
            <a:xfrm>
              <a:off x="4572000" y="4572000"/>
              <a:ext cx="990600" cy="2286000"/>
              <a:chOff x="4038600" y="2362200"/>
              <a:chExt cx="1380536" cy="3344532"/>
            </a:xfrm>
          </p:grpSpPr>
          <p:sp>
            <p:nvSpPr>
              <p:cNvPr id="286" name="Round Diagonal Corner Rectangle 285"/>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 Diagonal Corner Rectangle 286"/>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 Diagonal Corner Rectangle 296"/>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91"/>
            <p:cNvGrpSpPr/>
            <p:nvPr/>
          </p:nvGrpSpPr>
          <p:grpSpPr>
            <a:xfrm>
              <a:off x="4038600" y="4572000"/>
              <a:ext cx="990600" cy="2286000"/>
              <a:chOff x="4038600" y="2362200"/>
              <a:chExt cx="1380536" cy="3344532"/>
            </a:xfrm>
          </p:grpSpPr>
          <p:sp>
            <p:nvSpPr>
              <p:cNvPr id="270" name="Round Diagonal Corner Rectangle 269"/>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270"/>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 Diagonal Corner Rectangle 280"/>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 Diagonal Corner Rectangle 281"/>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 Diagonal Corner Rectangle 283"/>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1"/>
            <p:cNvGrpSpPr/>
            <p:nvPr/>
          </p:nvGrpSpPr>
          <p:grpSpPr>
            <a:xfrm>
              <a:off x="990600" y="4419600"/>
              <a:ext cx="990600" cy="2286000"/>
              <a:chOff x="4038600" y="2362200"/>
              <a:chExt cx="1380536" cy="3344532"/>
            </a:xfrm>
          </p:grpSpPr>
          <p:sp>
            <p:nvSpPr>
              <p:cNvPr id="254" name="Round Diagonal Corner Rectangle 253"/>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254"/>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rapezoid 259"/>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260"/>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 Diagonal Corner Rectangle 264"/>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 Diagonal Corner Rectangle 265"/>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267"/>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1"/>
            <p:cNvGrpSpPr/>
            <p:nvPr/>
          </p:nvGrpSpPr>
          <p:grpSpPr>
            <a:xfrm>
              <a:off x="3505200" y="4572000"/>
              <a:ext cx="990600" cy="2286000"/>
              <a:chOff x="4038600" y="2362200"/>
              <a:chExt cx="1380536" cy="3344532"/>
            </a:xfrm>
          </p:grpSpPr>
          <p:sp>
            <p:nvSpPr>
              <p:cNvPr id="238" name="Round Diagonal Corner Rectangle 237"/>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 Diagonal Corner Rectangle 238"/>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 Diagonal Corner Rectangle 248"/>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 Diagonal Corner Rectangle 249"/>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 Diagonal Corner Rectangle 251"/>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91"/>
            <p:cNvGrpSpPr/>
            <p:nvPr/>
          </p:nvGrpSpPr>
          <p:grpSpPr>
            <a:xfrm>
              <a:off x="1524000" y="4572000"/>
              <a:ext cx="990600" cy="2286000"/>
              <a:chOff x="4038600" y="2362200"/>
              <a:chExt cx="1380536" cy="3344532"/>
            </a:xfrm>
          </p:grpSpPr>
          <p:sp>
            <p:nvSpPr>
              <p:cNvPr id="222" name="Round Diagonal Corner Rectangle 22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Diagonal Corner Rectangle 22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 Diagonal Corner Rectangle 23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 Diagonal Corner Rectangle 235"/>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91"/>
            <p:cNvGrpSpPr/>
            <p:nvPr/>
          </p:nvGrpSpPr>
          <p:grpSpPr>
            <a:xfrm>
              <a:off x="2057400" y="4572000"/>
              <a:ext cx="990600" cy="2286000"/>
              <a:chOff x="4038600" y="2362200"/>
              <a:chExt cx="1380536" cy="3344532"/>
            </a:xfrm>
          </p:grpSpPr>
          <p:sp>
            <p:nvSpPr>
              <p:cNvPr id="206" name="Round Diagonal Corner Rectangle 205"/>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 Diagonal Corner Rectangle 206"/>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216"/>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217"/>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 Diagonal Corner Rectangle 219"/>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91"/>
            <p:cNvGrpSpPr/>
            <p:nvPr/>
          </p:nvGrpSpPr>
          <p:grpSpPr>
            <a:xfrm>
              <a:off x="2438400" y="4572000"/>
              <a:ext cx="990600" cy="2286000"/>
              <a:chOff x="4038600" y="2362200"/>
              <a:chExt cx="1380536" cy="3344532"/>
            </a:xfrm>
          </p:grpSpPr>
          <p:sp>
            <p:nvSpPr>
              <p:cNvPr id="190" name="Round Diagonal Corner Rectangle 189"/>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 Diagonal Corner Rectangle 190"/>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 Diagonal Corner Rectangle 200"/>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 Diagonal Corner Rectangle 201"/>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 Diagonal Corner Rectangle 203"/>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91"/>
            <p:cNvGrpSpPr/>
            <p:nvPr/>
          </p:nvGrpSpPr>
          <p:grpSpPr>
            <a:xfrm>
              <a:off x="2895600" y="4572000"/>
              <a:ext cx="990600" cy="2286000"/>
              <a:chOff x="4038600" y="2362200"/>
              <a:chExt cx="1380536" cy="3344532"/>
            </a:xfrm>
          </p:grpSpPr>
          <p:sp>
            <p:nvSpPr>
              <p:cNvPr id="174" name="Round Diagonal Corner Rectangle 173"/>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 Diagonal Corner Rectangle 174"/>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 Diagonal Corner Rectangle 184"/>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185"/>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 Diagonal Corner Rectangle 187"/>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94"/>
          <p:cNvGrpSpPr/>
          <p:nvPr/>
        </p:nvGrpSpPr>
        <p:grpSpPr>
          <a:xfrm>
            <a:off x="9365673" y="1991591"/>
            <a:ext cx="1483123" cy="3396521"/>
            <a:chOff x="228600" y="108679"/>
            <a:chExt cx="2514600" cy="5758721"/>
          </a:xfrm>
        </p:grpSpPr>
        <p:grpSp>
          <p:nvGrpSpPr>
            <p:cNvPr id="16" name="Group 90"/>
            <p:cNvGrpSpPr/>
            <p:nvPr/>
          </p:nvGrpSpPr>
          <p:grpSpPr>
            <a:xfrm>
              <a:off x="1524000" y="4953000"/>
              <a:ext cx="618673" cy="914400"/>
              <a:chOff x="5453023" y="2955884"/>
              <a:chExt cx="1438353" cy="2125890"/>
            </a:xfrm>
          </p:grpSpPr>
          <p:sp>
            <p:nvSpPr>
              <p:cNvPr id="383" name="Oval 382"/>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84" name="Oval 383"/>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7" name="Group 91"/>
            <p:cNvGrpSpPr/>
            <p:nvPr/>
          </p:nvGrpSpPr>
          <p:grpSpPr>
            <a:xfrm rot="3910182">
              <a:off x="845098" y="4968533"/>
              <a:ext cx="618673" cy="914400"/>
              <a:chOff x="5453023" y="2955884"/>
              <a:chExt cx="1438353" cy="2125890"/>
            </a:xfrm>
          </p:grpSpPr>
          <p:sp>
            <p:nvSpPr>
              <p:cNvPr id="381" name="Oval 380"/>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82" name="Oval 381"/>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321" name="Oval 320"/>
            <p:cNvSpPr/>
            <p:nvPr/>
          </p:nvSpPr>
          <p:spPr>
            <a:xfrm>
              <a:off x="1916243" y="390994"/>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804472" y="343525"/>
              <a:ext cx="367259" cy="4284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1249180" y="108679"/>
              <a:ext cx="551187" cy="7190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a:off x="609600" y="2493777"/>
              <a:ext cx="1905000" cy="2840223"/>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5" name="Oval 324"/>
            <p:cNvSpPr/>
            <p:nvPr/>
          </p:nvSpPr>
          <p:spPr>
            <a:xfrm>
              <a:off x="2309649" y="3278669"/>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6" name="Oval 325"/>
            <p:cNvSpPr/>
            <p:nvPr/>
          </p:nvSpPr>
          <p:spPr>
            <a:xfrm>
              <a:off x="228600" y="3191460"/>
              <a:ext cx="433551" cy="5232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7" name="Trapezoid 326"/>
            <p:cNvSpPr/>
            <p:nvPr/>
          </p:nvSpPr>
          <p:spPr>
            <a:xfrm rot="19984891">
              <a:off x="1577519" y="2098596"/>
              <a:ext cx="923325" cy="1593132"/>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8" name="Trapezoid 327"/>
            <p:cNvSpPr/>
            <p:nvPr/>
          </p:nvSpPr>
          <p:spPr>
            <a:xfrm rot="2090544">
              <a:off x="512165" y="2163816"/>
              <a:ext cx="883006" cy="1509439"/>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9" name="Trapezoid 328"/>
            <p:cNvSpPr/>
            <p:nvPr/>
          </p:nvSpPr>
          <p:spPr>
            <a:xfrm>
              <a:off x="815340" y="2197704"/>
              <a:ext cx="1699260" cy="2983896"/>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30" name="Isosceles Triangle 329"/>
            <p:cNvSpPr/>
            <p:nvPr/>
          </p:nvSpPr>
          <p:spPr>
            <a:xfrm rot="10800000">
              <a:off x="1269124" y="2232144"/>
              <a:ext cx="520263" cy="3488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1" name="Oval 330"/>
            <p:cNvSpPr/>
            <p:nvPr/>
          </p:nvSpPr>
          <p:spPr>
            <a:xfrm>
              <a:off x="922283" y="836777"/>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2" name="Hexagon 331"/>
            <p:cNvSpPr/>
            <p:nvPr/>
          </p:nvSpPr>
          <p:spPr>
            <a:xfrm>
              <a:off x="866681" y="483748"/>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33" name="Hexagon 332"/>
            <p:cNvSpPr/>
            <p:nvPr/>
          </p:nvSpPr>
          <p:spPr>
            <a:xfrm>
              <a:off x="1988820" y="54121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334" name="Hexagon 333"/>
            <p:cNvSpPr/>
            <p:nvPr/>
          </p:nvSpPr>
          <p:spPr>
            <a:xfrm>
              <a:off x="1391587" y="342275"/>
              <a:ext cx="251460" cy="35801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nvGrpSpPr>
            <p:cNvPr id="18" name="Group 39"/>
            <p:cNvGrpSpPr/>
            <p:nvPr/>
          </p:nvGrpSpPr>
          <p:grpSpPr>
            <a:xfrm>
              <a:off x="824459" y="4724400"/>
              <a:ext cx="1613941" cy="388799"/>
              <a:chOff x="398489" y="1371600"/>
              <a:chExt cx="9752350" cy="1937478"/>
            </a:xfrm>
          </p:grpSpPr>
          <p:grpSp>
            <p:nvGrpSpPr>
              <p:cNvPr id="19" name="Group 8"/>
              <p:cNvGrpSpPr/>
              <p:nvPr/>
            </p:nvGrpSpPr>
            <p:grpSpPr>
              <a:xfrm>
                <a:off x="7864839" y="1372849"/>
                <a:ext cx="2286000" cy="1905000"/>
                <a:chOff x="1295400" y="2209800"/>
                <a:chExt cx="2286000" cy="1905000"/>
              </a:xfrm>
            </p:grpSpPr>
            <p:sp>
              <p:nvSpPr>
                <p:cNvPr id="374" name="Rectangle 373"/>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2"/>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4"/>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5"/>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6"/>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7"/>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9"/>
              <p:cNvGrpSpPr/>
              <p:nvPr/>
            </p:nvGrpSpPr>
            <p:grpSpPr>
              <a:xfrm>
                <a:off x="2895600" y="1371600"/>
                <a:ext cx="2286000" cy="1905000"/>
                <a:chOff x="1295400" y="2209800"/>
                <a:chExt cx="2286000" cy="1905000"/>
              </a:xfrm>
            </p:grpSpPr>
            <p:sp>
              <p:nvSpPr>
                <p:cNvPr id="367" name="Rectangle 366"/>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7"/>
              <p:cNvGrpSpPr/>
              <p:nvPr/>
            </p:nvGrpSpPr>
            <p:grpSpPr>
              <a:xfrm>
                <a:off x="5410200" y="1371600"/>
                <a:ext cx="2286000" cy="1905000"/>
                <a:chOff x="1295400" y="2209800"/>
                <a:chExt cx="2286000" cy="1905000"/>
              </a:xfrm>
            </p:grpSpPr>
            <p:sp>
              <p:nvSpPr>
                <p:cNvPr id="360" name="Rectangle 359"/>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5"/>
              <p:cNvGrpSpPr/>
              <p:nvPr/>
            </p:nvGrpSpPr>
            <p:grpSpPr>
              <a:xfrm>
                <a:off x="398489" y="1404078"/>
                <a:ext cx="2286000" cy="1905000"/>
                <a:chOff x="1295400" y="2209800"/>
                <a:chExt cx="2286000" cy="1905000"/>
              </a:xfrm>
            </p:grpSpPr>
            <p:sp>
              <p:nvSpPr>
                <p:cNvPr id="353" name="Rectangle 352"/>
                <p:cNvSpPr/>
                <p:nvPr/>
              </p:nvSpPr>
              <p:spPr>
                <a:xfrm>
                  <a:off x="1295400" y="3886200"/>
                  <a:ext cx="2286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rot="5400000">
                  <a:off x="533400" y="2971800"/>
                  <a:ext cx="1752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rot="5400000">
                  <a:off x="2514600" y="3048000"/>
                  <a:ext cx="19050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1905000" y="2209800"/>
                  <a:ext cx="1676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rot="5400000">
                  <a:off x="1333500" y="2781300"/>
                  <a:ext cx="13716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1981200" y="3352800"/>
                  <a:ext cx="10668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rot="5400000">
                  <a:off x="2476500" y="3009900"/>
                  <a:ext cx="914400"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6" name="Rounded Rectangle 335"/>
            <p:cNvSpPr/>
            <p:nvPr/>
          </p:nvSpPr>
          <p:spPr>
            <a:xfrm>
              <a:off x="914400" y="990600"/>
              <a:ext cx="1219200" cy="3048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336"/>
            <p:cNvSpPr/>
            <p:nvPr/>
          </p:nvSpPr>
          <p:spPr>
            <a:xfrm rot="5400000">
              <a:off x="4572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p:nvSpPr>
          <p:spPr>
            <a:xfrm rot="5400000">
              <a:off x="1828800" y="1219200"/>
              <a:ext cx="838200" cy="228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662151" y="810616"/>
              <a:ext cx="1820917" cy="2877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32" name="Group 88"/>
            <p:cNvGrpSpPr/>
            <p:nvPr/>
          </p:nvGrpSpPr>
          <p:grpSpPr>
            <a:xfrm>
              <a:off x="685800" y="1981200"/>
              <a:ext cx="1486894" cy="3451290"/>
              <a:chOff x="5855457" y="1828800"/>
              <a:chExt cx="1486894" cy="3451290"/>
            </a:xfrm>
          </p:grpSpPr>
          <p:sp>
            <p:nvSpPr>
              <p:cNvPr id="341" name="Double Wave 340"/>
              <p:cNvSpPr/>
              <p:nvPr/>
            </p:nvSpPr>
            <p:spPr>
              <a:xfrm rot="16200000">
                <a:off x="5519182" y="3514148"/>
                <a:ext cx="2933438" cy="598446"/>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ouble Wave 341"/>
              <p:cNvSpPr/>
              <p:nvPr/>
            </p:nvSpPr>
            <p:spPr>
              <a:xfrm rot="16635546">
                <a:off x="5101609" y="3348140"/>
                <a:ext cx="2987081"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ouble Wave 342"/>
              <p:cNvSpPr/>
              <p:nvPr/>
            </p:nvSpPr>
            <p:spPr>
              <a:xfrm rot="17120326">
                <a:off x="4870573" y="3147935"/>
                <a:ext cx="2807968" cy="838200"/>
              </a:xfrm>
              <a:prstGeom prst="doubleWave">
                <a:avLst>
                  <a:gd name="adj1" fmla="val 125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80"/>
              <p:cNvGrpSpPr/>
              <p:nvPr/>
            </p:nvGrpSpPr>
            <p:grpSpPr>
              <a:xfrm>
                <a:off x="6248400" y="1828800"/>
                <a:ext cx="1093951" cy="1143000"/>
                <a:chOff x="2624682" y="2226017"/>
                <a:chExt cx="1981200" cy="2070031"/>
              </a:xfrm>
              <a:solidFill>
                <a:schemeClr val="bg1"/>
              </a:solidFill>
            </p:grpSpPr>
            <p:sp>
              <p:nvSpPr>
                <p:cNvPr id="345" name="Pie 344"/>
                <p:cNvSpPr/>
                <p:nvPr/>
              </p:nvSpPr>
              <p:spPr>
                <a:xfrm rot="18695073">
                  <a:off x="2580266" y="2270433"/>
                  <a:ext cx="2070031" cy="1981200"/>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5"/>
                <p:cNvGrpSpPr/>
                <p:nvPr/>
              </p:nvGrpSpPr>
              <p:grpSpPr>
                <a:xfrm>
                  <a:off x="2743200" y="2613845"/>
                  <a:ext cx="1683225" cy="1354095"/>
                  <a:chOff x="2740938" y="2613845"/>
                  <a:chExt cx="1683225" cy="1354095"/>
                </a:xfrm>
                <a:grpFill/>
              </p:grpSpPr>
              <p:sp>
                <p:nvSpPr>
                  <p:cNvPr id="347" name="Moon 3"/>
                  <p:cNvSpPr/>
                  <p:nvPr/>
                </p:nvSpPr>
                <p:spPr>
                  <a:xfrm rot="16200000">
                    <a:off x="2905503" y="2449280"/>
                    <a:ext cx="1354095" cy="1683225"/>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16200000">
                    <a:off x="3179716" y="2341513"/>
                    <a:ext cx="727172" cy="1600199"/>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26508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0"/>
          <p:cNvGrpSpPr/>
          <p:nvPr/>
        </p:nvGrpSpPr>
        <p:grpSpPr>
          <a:xfrm>
            <a:off x="1897712" y="59652"/>
            <a:ext cx="8506667" cy="1154211"/>
            <a:chOff x="373711" y="59651"/>
            <a:chExt cx="8506667" cy="1154211"/>
          </a:xfrm>
        </p:grpSpPr>
        <p:sp>
          <p:nvSpPr>
            <p:cNvPr id="22" name="Donut 21"/>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31"/>
          <p:cNvGrpSpPr/>
          <p:nvPr/>
        </p:nvGrpSpPr>
        <p:grpSpPr>
          <a:xfrm flipH="1">
            <a:off x="1752601" y="5562601"/>
            <a:ext cx="8506667" cy="1154211"/>
            <a:chOff x="373711" y="59651"/>
            <a:chExt cx="8506667" cy="1154211"/>
          </a:xfrm>
        </p:grpSpPr>
        <p:sp>
          <p:nvSpPr>
            <p:cNvPr id="33" name="Donut 32"/>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138"/>
          <p:cNvGrpSpPr/>
          <p:nvPr/>
        </p:nvGrpSpPr>
        <p:grpSpPr>
          <a:xfrm>
            <a:off x="7772400" y="4267200"/>
            <a:ext cx="1219200" cy="2209802"/>
            <a:chOff x="1524000" y="609039"/>
            <a:chExt cx="1447800" cy="3513005"/>
          </a:xfrm>
        </p:grpSpPr>
        <p:sp>
          <p:nvSpPr>
            <p:cNvPr id="140" name="Cloud 139"/>
            <p:cNvSpPr/>
            <p:nvPr/>
          </p:nvSpPr>
          <p:spPr>
            <a:xfrm rot="16200000">
              <a:off x="1239436" y="969803"/>
              <a:ext cx="1981759" cy="1260231"/>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195474">
              <a:off x="2018224" y="3377605"/>
              <a:ext cx="329359" cy="744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9214189">
              <a:off x="2182135" y="3369410"/>
              <a:ext cx="321156" cy="744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524000" y="2729476"/>
              <a:ext cx="293967" cy="5498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699870" y="2729476"/>
              <a:ext cx="271930" cy="4732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1697115">
              <a:off x="1683216" y="1928089"/>
              <a:ext cx="500869" cy="1268818"/>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19932635">
              <a:off x="2289117" y="1992713"/>
              <a:ext cx="540132" cy="1165561"/>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1830626" y="1908532"/>
              <a:ext cx="869242" cy="1977668"/>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133600" y="1600200"/>
              <a:ext cx="205010" cy="8351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817967" y="783118"/>
              <a:ext cx="785791" cy="13624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a:off x="1981200" y="1752600"/>
              <a:ext cx="533400"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209800" y="1828800"/>
              <a:ext cx="176191"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151"/>
            <p:cNvSpPr/>
            <p:nvPr/>
          </p:nvSpPr>
          <p:spPr>
            <a:xfrm>
              <a:off x="1858108" y="685800"/>
              <a:ext cx="668215"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0"/>
          <p:cNvGrpSpPr/>
          <p:nvPr/>
        </p:nvGrpSpPr>
        <p:grpSpPr>
          <a:xfrm>
            <a:off x="6934200" y="4572000"/>
            <a:ext cx="847136" cy="1905000"/>
            <a:chOff x="4796444" y="836392"/>
            <a:chExt cx="1380536" cy="3344532"/>
          </a:xfrm>
        </p:grpSpPr>
        <p:sp>
          <p:nvSpPr>
            <p:cNvPr id="44" name="Oval 43"/>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1"/>
          <p:cNvGrpSpPr/>
          <p:nvPr/>
        </p:nvGrpSpPr>
        <p:grpSpPr>
          <a:xfrm>
            <a:off x="4419600" y="4267200"/>
            <a:ext cx="990600" cy="2438400"/>
            <a:chOff x="4038600" y="2362200"/>
            <a:chExt cx="1380536" cy="3344532"/>
          </a:xfrm>
        </p:grpSpPr>
        <p:sp>
          <p:nvSpPr>
            <p:cNvPr id="57" name="Round Diagonal Corner Rectangle 56"/>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6"/>
          <p:cNvGrpSpPr/>
          <p:nvPr/>
        </p:nvGrpSpPr>
        <p:grpSpPr>
          <a:xfrm>
            <a:off x="1752600" y="4419600"/>
            <a:ext cx="990600" cy="2209800"/>
            <a:chOff x="3581400" y="381000"/>
            <a:chExt cx="2286000" cy="4953000"/>
          </a:xfrm>
        </p:grpSpPr>
        <p:sp>
          <p:nvSpPr>
            <p:cNvPr id="74" name="Cloud 73"/>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19600" y="16764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31"/>
          <p:cNvGrpSpPr/>
          <p:nvPr/>
        </p:nvGrpSpPr>
        <p:grpSpPr>
          <a:xfrm flipH="1">
            <a:off x="2895600" y="4343400"/>
            <a:ext cx="1143000" cy="2362200"/>
            <a:chOff x="3604364" y="381000"/>
            <a:chExt cx="2217821" cy="4953000"/>
          </a:xfrm>
        </p:grpSpPr>
        <p:sp>
          <p:nvSpPr>
            <p:cNvPr id="88" name="Cloud 87"/>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585582" y="1752601"/>
              <a:ext cx="313023" cy="1970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5"/>
          <p:cNvGrpSpPr/>
          <p:nvPr/>
        </p:nvGrpSpPr>
        <p:grpSpPr>
          <a:xfrm>
            <a:off x="5715000" y="4343400"/>
            <a:ext cx="1143000" cy="2286000"/>
            <a:chOff x="634635" y="609600"/>
            <a:chExt cx="2404519" cy="4953000"/>
          </a:xfrm>
        </p:grpSpPr>
        <p:sp>
          <p:nvSpPr>
            <p:cNvPr id="102" name="Rounded Rectangle 101"/>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74"/>
          <p:cNvGrpSpPr/>
          <p:nvPr/>
        </p:nvGrpSpPr>
        <p:grpSpPr>
          <a:xfrm>
            <a:off x="8991601" y="4419600"/>
            <a:ext cx="1088231" cy="2133600"/>
            <a:chOff x="4114800" y="533400"/>
            <a:chExt cx="2217821" cy="4876800"/>
          </a:xfrm>
        </p:grpSpPr>
        <p:sp>
          <p:nvSpPr>
            <p:cNvPr id="116" name="Oval 115"/>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125"/>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Box 128"/>
          <p:cNvSpPr txBox="1"/>
          <p:nvPr/>
        </p:nvSpPr>
        <p:spPr>
          <a:xfrm>
            <a:off x="1828800" y="1524001"/>
            <a:ext cx="8686800" cy="1938992"/>
          </a:xfrm>
          <a:prstGeom prst="rect">
            <a:avLst/>
          </a:prstGeom>
          <a:noFill/>
        </p:spPr>
        <p:txBody>
          <a:bodyPr wrap="square" rtlCol="0">
            <a:spAutoFit/>
          </a:bodyPr>
          <a:lstStyle/>
          <a:p>
            <a:r>
              <a:rPr lang="en-US" sz="2400" dirty="0">
                <a:solidFill>
                  <a:schemeClr val="bg1"/>
                </a:solidFill>
              </a:rPr>
              <a:t>…Tracking fugitive slaves was a trade. Recovered  runaway slaves were branded on the forehead with the letters:</a:t>
            </a:r>
          </a:p>
          <a:p>
            <a:endParaRPr lang="en-US" sz="2400" dirty="0">
              <a:solidFill>
                <a:schemeClr val="bg1"/>
              </a:solidFill>
            </a:endParaRPr>
          </a:p>
          <a:p>
            <a:r>
              <a:rPr lang="en-US" sz="2400" dirty="0">
                <a:solidFill>
                  <a:schemeClr val="bg1"/>
                </a:solidFill>
              </a:rPr>
              <a:t> C.F. representing “Cave </a:t>
            </a:r>
            <a:r>
              <a:rPr lang="en-US" sz="2400" dirty="0" err="1">
                <a:solidFill>
                  <a:schemeClr val="bg1"/>
                </a:solidFill>
              </a:rPr>
              <a:t>furem</a:t>
            </a:r>
            <a:r>
              <a:rPr lang="en-US" sz="2400" dirty="0">
                <a:solidFill>
                  <a:schemeClr val="bg1"/>
                </a:solidFill>
              </a:rPr>
              <a:t>” meaning:</a:t>
            </a:r>
          </a:p>
          <a:p>
            <a:endParaRPr lang="en-US" sz="2400" dirty="0">
              <a:solidFill>
                <a:schemeClr val="bg1"/>
              </a:solidFill>
            </a:endParaRPr>
          </a:p>
        </p:txBody>
      </p:sp>
      <p:grpSp>
        <p:nvGrpSpPr>
          <p:cNvPr id="12" name="Group 135"/>
          <p:cNvGrpSpPr/>
          <p:nvPr/>
        </p:nvGrpSpPr>
        <p:grpSpPr>
          <a:xfrm>
            <a:off x="7079673" y="2382983"/>
            <a:ext cx="1762835" cy="1769043"/>
            <a:chOff x="2227692" y="1143000"/>
            <a:chExt cx="3421343" cy="3433392"/>
          </a:xfrm>
        </p:grpSpPr>
        <p:sp>
          <p:nvSpPr>
            <p:cNvPr id="137" name="Oval 136"/>
            <p:cNvSpPr/>
            <p:nvPr/>
          </p:nvSpPr>
          <p:spPr>
            <a:xfrm>
              <a:off x="2362200" y="1143000"/>
              <a:ext cx="3124200" cy="29718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1"/>
            <p:cNvGrpSpPr/>
            <p:nvPr/>
          </p:nvGrpSpPr>
          <p:grpSpPr>
            <a:xfrm rot="20637638">
              <a:off x="4472200" y="2255020"/>
              <a:ext cx="1176835" cy="2114594"/>
              <a:chOff x="5715000" y="3200400"/>
              <a:chExt cx="1143000" cy="2286000"/>
            </a:xfrm>
          </p:grpSpPr>
          <p:grpSp>
            <p:nvGrpSpPr>
              <p:cNvPr id="14" name="Group 10"/>
              <p:cNvGrpSpPr/>
              <p:nvPr/>
            </p:nvGrpSpPr>
            <p:grpSpPr>
              <a:xfrm>
                <a:off x="5867400" y="3200400"/>
                <a:ext cx="990600" cy="2286000"/>
                <a:chOff x="5867400" y="3200400"/>
                <a:chExt cx="990600" cy="2286000"/>
              </a:xfrm>
            </p:grpSpPr>
            <p:sp>
              <p:nvSpPr>
                <p:cNvPr id="162" name="Moon 161"/>
                <p:cNvSpPr/>
                <p:nvPr/>
              </p:nvSpPr>
              <p:spPr>
                <a:xfrm>
                  <a:off x="5867400" y="3200400"/>
                  <a:ext cx="762000" cy="2286000"/>
                </a:xfrm>
                <a:prstGeom prst="moon">
                  <a:avLst>
                    <a:gd name="adj" fmla="val 766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7"/>
                <p:cNvSpPr/>
                <p:nvPr/>
              </p:nvSpPr>
              <p:spPr>
                <a:xfrm rot="21041451">
                  <a:off x="6096000" y="3200400"/>
                  <a:ext cx="762000" cy="2286000"/>
                </a:xfrm>
                <a:prstGeom prst="moon">
                  <a:avLst>
                    <a:gd name="adj" fmla="val 766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8"/>
                <p:cNvSpPr/>
                <p:nvPr/>
              </p:nvSpPr>
              <p:spPr>
                <a:xfrm>
                  <a:off x="6096000" y="3200400"/>
                  <a:ext cx="457200" cy="1600200"/>
                </a:xfrm>
                <a:prstGeom prst="moon">
                  <a:avLst>
                    <a:gd name="adj" fmla="val 766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Moon 160"/>
              <p:cNvSpPr/>
              <p:nvPr/>
            </p:nvSpPr>
            <p:spPr>
              <a:xfrm>
                <a:off x="5715000" y="3200400"/>
                <a:ext cx="762000" cy="2286000"/>
              </a:xfrm>
              <a:prstGeom prst="moon">
                <a:avLst>
                  <a:gd name="adj" fmla="val 766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3"/>
            <p:cNvGrpSpPr/>
            <p:nvPr/>
          </p:nvGrpSpPr>
          <p:grpSpPr>
            <a:xfrm rot="929054" flipH="1">
              <a:off x="2227692" y="2564354"/>
              <a:ext cx="1217123" cy="2012038"/>
              <a:chOff x="5715000" y="3200400"/>
              <a:chExt cx="1143000" cy="2286000"/>
            </a:xfrm>
          </p:grpSpPr>
          <p:grpSp>
            <p:nvGrpSpPr>
              <p:cNvPr id="16" name="Group 10"/>
              <p:cNvGrpSpPr/>
              <p:nvPr/>
            </p:nvGrpSpPr>
            <p:grpSpPr>
              <a:xfrm>
                <a:off x="5867400" y="3200400"/>
                <a:ext cx="990600" cy="2286000"/>
                <a:chOff x="5867400" y="3200400"/>
                <a:chExt cx="990600" cy="2286000"/>
              </a:xfrm>
            </p:grpSpPr>
            <p:sp>
              <p:nvSpPr>
                <p:cNvPr id="157" name="Moon 156"/>
                <p:cNvSpPr/>
                <p:nvPr/>
              </p:nvSpPr>
              <p:spPr>
                <a:xfrm>
                  <a:off x="5867400" y="3200400"/>
                  <a:ext cx="762000" cy="2286000"/>
                </a:xfrm>
                <a:prstGeom prst="moon">
                  <a:avLst>
                    <a:gd name="adj" fmla="val 766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21041451">
                  <a:off x="6096000" y="3200400"/>
                  <a:ext cx="762000" cy="2286000"/>
                </a:xfrm>
                <a:prstGeom prst="moon">
                  <a:avLst>
                    <a:gd name="adj" fmla="val 766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a:off x="6096000" y="3200400"/>
                  <a:ext cx="457200" cy="1600200"/>
                </a:xfrm>
                <a:prstGeom prst="moon">
                  <a:avLst>
                    <a:gd name="adj" fmla="val 766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Moon 155"/>
              <p:cNvSpPr/>
              <p:nvPr/>
            </p:nvSpPr>
            <p:spPr>
              <a:xfrm>
                <a:off x="5715000" y="3200400"/>
                <a:ext cx="762000" cy="2286000"/>
              </a:xfrm>
              <a:prstGeom prst="moon">
                <a:avLst>
                  <a:gd name="adj" fmla="val 766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Oval 152"/>
            <p:cNvSpPr/>
            <p:nvPr/>
          </p:nvSpPr>
          <p:spPr>
            <a:xfrm>
              <a:off x="2590800" y="1600200"/>
              <a:ext cx="2819400" cy="2667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3"/>
            <p:cNvSpPr/>
            <p:nvPr/>
          </p:nvSpPr>
          <p:spPr>
            <a:xfrm>
              <a:off x="2743200" y="1905000"/>
              <a:ext cx="2590800" cy="2667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TextBox 164"/>
          <p:cNvSpPr txBox="1"/>
          <p:nvPr/>
        </p:nvSpPr>
        <p:spPr>
          <a:xfrm>
            <a:off x="7698395" y="2753592"/>
            <a:ext cx="838200" cy="461665"/>
          </a:xfrm>
          <a:prstGeom prst="rect">
            <a:avLst/>
          </a:prstGeom>
          <a:noFill/>
        </p:spPr>
        <p:txBody>
          <a:bodyPr wrap="square" rtlCol="0">
            <a:spAutoFit/>
          </a:bodyPr>
          <a:lstStyle/>
          <a:p>
            <a:r>
              <a:rPr lang="en-US" sz="2400" dirty="0">
                <a:latin typeface="Calibri" panose="020F0502020204030204" pitchFamily="34" charset="0"/>
              </a:rPr>
              <a:t>C.F.</a:t>
            </a:r>
          </a:p>
        </p:txBody>
      </p:sp>
      <p:grpSp>
        <p:nvGrpSpPr>
          <p:cNvPr id="19" name="Group 18"/>
          <p:cNvGrpSpPr/>
          <p:nvPr/>
        </p:nvGrpSpPr>
        <p:grpSpPr>
          <a:xfrm rot="1432370">
            <a:off x="9175173" y="2150919"/>
            <a:ext cx="1465118" cy="1804554"/>
            <a:chOff x="10287000" y="1641764"/>
            <a:chExt cx="1465118" cy="1804554"/>
          </a:xfrm>
        </p:grpSpPr>
        <p:sp>
          <p:nvSpPr>
            <p:cNvPr id="17" name="Rectangle 16"/>
            <p:cNvSpPr/>
            <p:nvPr/>
          </p:nvSpPr>
          <p:spPr>
            <a:xfrm>
              <a:off x="10287000" y="1641764"/>
              <a:ext cx="1465118" cy="904009"/>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10844646" y="2542309"/>
              <a:ext cx="325582" cy="90400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380518" y="1735282"/>
              <a:ext cx="1298864" cy="707886"/>
            </a:xfrm>
            <a:prstGeom prst="rect">
              <a:avLst/>
            </a:prstGeom>
            <a:noFill/>
          </p:spPr>
          <p:txBody>
            <a:bodyPr wrap="square" rtlCol="0">
              <a:spAutoFit/>
            </a:bodyPr>
            <a:lstStyle/>
            <a:p>
              <a:pPr algn="ctr"/>
              <a:r>
                <a:rPr lang="en-US" sz="2000" dirty="0">
                  <a:effectLst>
                    <a:glow rad="63500">
                      <a:schemeClr val="accent2">
                        <a:satMod val="175000"/>
                        <a:alpha val="40000"/>
                      </a:schemeClr>
                    </a:glow>
                  </a:effectLst>
                </a:rPr>
                <a:t>Beware the thief </a:t>
              </a:r>
            </a:p>
          </p:txBody>
        </p:sp>
      </p:grpSp>
    </p:spTree>
    <p:extLst>
      <p:ext uri="{BB962C8B-B14F-4D97-AF65-F5344CB8AC3E}">
        <p14:creationId xmlns:p14="http://schemas.microsoft.com/office/powerpoint/2010/main" val="2436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5"/>
                                        </p:tgtEl>
                                        <p:attrNameLst>
                                          <p:attrName>style.visibility</p:attrName>
                                        </p:attrNameLst>
                                      </p:cBhvr>
                                      <p:to>
                                        <p:strVal val="visible"/>
                                      </p:to>
                                    </p:set>
                                    <p:animEffect transition="in" filter="fade">
                                      <p:cBhvr>
                                        <p:cTn id="16" dur="500"/>
                                        <p:tgtEl>
                                          <p:spTgt spid="16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0"/>
          <p:cNvGrpSpPr/>
          <p:nvPr/>
        </p:nvGrpSpPr>
        <p:grpSpPr>
          <a:xfrm>
            <a:off x="1897712" y="59652"/>
            <a:ext cx="8506667" cy="1154211"/>
            <a:chOff x="373711" y="59651"/>
            <a:chExt cx="8506667" cy="1154211"/>
          </a:xfrm>
        </p:grpSpPr>
        <p:sp>
          <p:nvSpPr>
            <p:cNvPr id="22" name="Donut 21"/>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 name="Group 31"/>
          <p:cNvGrpSpPr/>
          <p:nvPr/>
        </p:nvGrpSpPr>
        <p:grpSpPr>
          <a:xfrm flipH="1">
            <a:off x="1752601" y="5562601"/>
            <a:ext cx="8506667" cy="1154211"/>
            <a:chOff x="373711" y="59651"/>
            <a:chExt cx="8506667" cy="1154211"/>
          </a:xfrm>
        </p:grpSpPr>
        <p:sp>
          <p:nvSpPr>
            <p:cNvPr id="33" name="Donut 32"/>
            <p:cNvSpPr/>
            <p:nvPr/>
          </p:nvSpPr>
          <p:spPr>
            <a:xfrm rot="19777625">
              <a:off x="373711" y="26397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rot="328297">
              <a:off x="11841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328297">
              <a:off x="20223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328297">
              <a:off x="2936779"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328297">
              <a:off x="3927378" y="596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328297">
              <a:off x="4841778" y="2120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328297">
              <a:off x="5832380"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328297">
              <a:off x="6746778" y="28825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328297">
              <a:off x="75849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138"/>
          <p:cNvGrpSpPr/>
          <p:nvPr/>
        </p:nvGrpSpPr>
        <p:grpSpPr>
          <a:xfrm>
            <a:off x="2431473" y="2653145"/>
            <a:ext cx="1219200" cy="2209802"/>
            <a:chOff x="1524000" y="609039"/>
            <a:chExt cx="1447800" cy="3513005"/>
          </a:xfrm>
        </p:grpSpPr>
        <p:sp>
          <p:nvSpPr>
            <p:cNvPr id="140" name="Cloud 139"/>
            <p:cNvSpPr/>
            <p:nvPr/>
          </p:nvSpPr>
          <p:spPr>
            <a:xfrm rot="16200000">
              <a:off x="1239436" y="969803"/>
              <a:ext cx="1981759" cy="1260231"/>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195474">
              <a:off x="2018224" y="3377605"/>
              <a:ext cx="329359" cy="744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9214189">
              <a:off x="2182135" y="3369410"/>
              <a:ext cx="321156" cy="7444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524000" y="2729476"/>
              <a:ext cx="293967" cy="5498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699870" y="2729476"/>
              <a:ext cx="271930" cy="4732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1697115">
              <a:off x="1683216" y="1928089"/>
              <a:ext cx="500869" cy="1268818"/>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19932635">
              <a:off x="2289117" y="1992713"/>
              <a:ext cx="540132" cy="1165561"/>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1830626" y="1908532"/>
              <a:ext cx="869242" cy="1977668"/>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133600" y="1600200"/>
              <a:ext cx="205010" cy="8351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1817967" y="783118"/>
              <a:ext cx="785791" cy="13624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a:off x="1981200" y="1752600"/>
              <a:ext cx="533400"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209800" y="1828800"/>
              <a:ext cx="176191" cy="152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151"/>
            <p:cNvSpPr/>
            <p:nvPr/>
          </p:nvSpPr>
          <p:spPr>
            <a:xfrm>
              <a:off x="1858108" y="685800"/>
              <a:ext cx="668215" cy="4572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Box 128"/>
          <p:cNvSpPr txBox="1"/>
          <p:nvPr/>
        </p:nvSpPr>
        <p:spPr>
          <a:xfrm>
            <a:off x="1828800" y="1524000"/>
            <a:ext cx="8686800" cy="830997"/>
          </a:xfrm>
          <a:prstGeom prst="rect">
            <a:avLst/>
          </a:prstGeom>
          <a:noFill/>
        </p:spPr>
        <p:txBody>
          <a:bodyPr wrap="square" rtlCol="0">
            <a:spAutoFit/>
          </a:bodyPr>
          <a:lstStyle/>
          <a:p>
            <a:r>
              <a:rPr lang="en-US" sz="2400" dirty="0">
                <a:solidFill>
                  <a:schemeClr val="bg1"/>
                </a:solidFill>
              </a:rPr>
              <a:t>The Law allowed that the slave could be reinstated with mercy, through the intercession of a special friend of the master.</a:t>
            </a:r>
          </a:p>
        </p:txBody>
      </p:sp>
      <p:grpSp>
        <p:nvGrpSpPr>
          <p:cNvPr id="16" name="Group 87"/>
          <p:cNvGrpSpPr/>
          <p:nvPr/>
        </p:nvGrpSpPr>
        <p:grpSpPr>
          <a:xfrm>
            <a:off x="8077200" y="2667001"/>
            <a:ext cx="2209800" cy="3733801"/>
            <a:chOff x="6629400" y="533399"/>
            <a:chExt cx="2209800" cy="3733801"/>
          </a:xfrm>
        </p:grpSpPr>
        <p:sp>
          <p:nvSpPr>
            <p:cNvPr id="210" name="Cloud 209"/>
            <p:cNvSpPr/>
            <p:nvPr/>
          </p:nvSpPr>
          <p:spPr>
            <a:xfrm>
              <a:off x="8192651" y="922601"/>
              <a:ext cx="418586" cy="973006"/>
            </a:xfrm>
            <a:prstGeom prst="cloud">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a:off x="6936892" y="922601"/>
              <a:ext cx="418586" cy="973006"/>
            </a:xfrm>
            <a:prstGeom prst="cloud">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6128217">
              <a:off x="7938762" y="3756126"/>
              <a:ext cx="357959" cy="66419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4472555">
              <a:off x="7301534" y="3719924"/>
              <a:ext cx="309614" cy="735669"/>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2901859">
              <a:off x="6753063" y="2443507"/>
              <a:ext cx="354864" cy="6021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20226769">
              <a:off x="8486912" y="2492160"/>
              <a:ext cx="352288" cy="52814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7002781" y="1785934"/>
              <a:ext cx="1617025" cy="2235624"/>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rot="1442139">
              <a:off x="6945150" y="1652334"/>
              <a:ext cx="450977" cy="1171361"/>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20249249">
              <a:off x="8175021" y="1653672"/>
              <a:ext cx="450977" cy="1171361"/>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rot="5400000">
              <a:off x="7539386" y="68616"/>
              <a:ext cx="425385" cy="1354952"/>
            </a:xfrm>
            <a:prstGeom prst="roundRect">
              <a:avLst>
                <a:gd name="adj" fmla="val 50000"/>
              </a:avLst>
            </a:prstGeom>
            <a:solidFill>
              <a:srgbClr val="D07D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6832245" y="1992907"/>
              <a:ext cx="1883638" cy="2030875"/>
            </a:xfrm>
            <a:prstGeom prst="trapezoid">
              <a:avLst>
                <a:gd name="adj" fmla="val 42843"/>
              </a:avLst>
            </a:prstGeom>
            <a:solidFill>
              <a:srgbClr val="E4D61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6832245" y="1798306"/>
              <a:ext cx="1151112" cy="2140613"/>
            </a:xfrm>
            <a:prstGeom prst="trapezoid">
              <a:avLst>
                <a:gd name="adj" fmla="val 42843"/>
              </a:avLst>
            </a:prstGeom>
            <a:solidFill>
              <a:srgbClr val="DB92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7460125" y="1506405"/>
              <a:ext cx="612092" cy="7378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205"/>
            <p:cNvGrpSpPr/>
            <p:nvPr/>
          </p:nvGrpSpPr>
          <p:grpSpPr>
            <a:xfrm rot="4345229">
              <a:off x="6765010" y="2786920"/>
              <a:ext cx="1637343" cy="364250"/>
              <a:chOff x="1447800" y="3003029"/>
              <a:chExt cx="3795010" cy="1873771"/>
            </a:xfrm>
          </p:grpSpPr>
          <p:grpSp>
            <p:nvGrpSpPr>
              <p:cNvPr id="18" name="Group 184"/>
              <p:cNvGrpSpPr/>
              <p:nvPr/>
            </p:nvGrpSpPr>
            <p:grpSpPr>
              <a:xfrm>
                <a:off x="1447800" y="3048000"/>
                <a:ext cx="1905000" cy="1828800"/>
                <a:chOff x="1447800" y="3048000"/>
                <a:chExt cx="1905000" cy="1828800"/>
              </a:xfrm>
            </p:grpSpPr>
            <p:grpSp>
              <p:nvGrpSpPr>
                <p:cNvPr id="19" name="Group 180"/>
                <p:cNvGrpSpPr/>
                <p:nvPr/>
              </p:nvGrpSpPr>
              <p:grpSpPr>
                <a:xfrm>
                  <a:off x="1447800" y="3048000"/>
                  <a:ext cx="990600" cy="1752600"/>
                  <a:chOff x="1447800" y="3048000"/>
                  <a:chExt cx="990600" cy="1752600"/>
                </a:xfrm>
              </p:grpSpPr>
              <p:sp>
                <p:nvSpPr>
                  <p:cNvPr id="258" name="Flowchart: Stored Data 257"/>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81"/>
                <p:cNvGrpSpPr/>
                <p:nvPr/>
              </p:nvGrpSpPr>
              <p:grpSpPr>
                <a:xfrm rot="10800000">
                  <a:off x="2362200" y="3124200"/>
                  <a:ext cx="990600" cy="1752600"/>
                  <a:chOff x="1447800" y="3048000"/>
                  <a:chExt cx="990600" cy="1752600"/>
                </a:xfrm>
              </p:grpSpPr>
              <p:sp>
                <p:nvSpPr>
                  <p:cNvPr id="256" name="Flowchart: Stored Data 255"/>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85"/>
              <p:cNvGrpSpPr/>
              <p:nvPr/>
            </p:nvGrpSpPr>
            <p:grpSpPr>
              <a:xfrm>
                <a:off x="3337810" y="3003029"/>
                <a:ext cx="1905000" cy="1828800"/>
                <a:chOff x="1447800" y="3048000"/>
                <a:chExt cx="1905000" cy="1828800"/>
              </a:xfrm>
            </p:grpSpPr>
            <p:grpSp>
              <p:nvGrpSpPr>
                <p:cNvPr id="31" name="Group 180"/>
                <p:cNvGrpSpPr/>
                <p:nvPr/>
              </p:nvGrpSpPr>
              <p:grpSpPr>
                <a:xfrm>
                  <a:off x="1447800" y="3048000"/>
                  <a:ext cx="990600" cy="1752600"/>
                  <a:chOff x="1447800" y="3048000"/>
                  <a:chExt cx="990600" cy="1752600"/>
                </a:xfrm>
              </p:grpSpPr>
              <p:sp>
                <p:nvSpPr>
                  <p:cNvPr id="252" name="Flowchart: Stored Data 251"/>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81"/>
                <p:cNvGrpSpPr/>
                <p:nvPr/>
              </p:nvGrpSpPr>
              <p:grpSpPr>
                <a:xfrm rot="10800000">
                  <a:off x="2362200" y="3124200"/>
                  <a:ext cx="990600" cy="1752600"/>
                  <a:chOff x="1447800" y="3048000"/>
                  <a:chExt cx="990600" cy="1752600"/>
                </a:xfrm>
              </p:grpSpPr>
              <p:sp>
                <p:nvSpPr>
                  <p:cNvPr id="250" name="Flowchart: Stored Data 249"/>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4" name="Trapezoid 223"/>
            <p:cNvSpPr/>
            <p:nvPr/>
          </p:nvSpPr>
          <p:spPr>
            <a:xfrm>
              <a:off x="7564771" y="1798306"/>
              <a:ext cx="1151112" cy="2140613"/>
            </a:xfrm>
            <a:prstGeom prst="trapezoid">
              <a:avLst>
                <a:gd name="adj" fmla="val 42843"/>
              </a:avLst>
            </a:prstGeom>
            <a:solidFill>
              <a:srgbClr val="DB92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0"/>
            <p:cNvGrpSpPr/>
            <p:nvPr/>
          </p:nvGrpSpPr>
          <p:grpSpPr>
            <a:xfrm rot="6243463">
              <a:off x="7083351" y="2862842"/>
              <a:ext cx="1852006" cy="446515"/>
              <a:chOff x="1447800" y="3003029"/>
              <a:chExt cx="3795010" cy="1873771"/>
            </a:xfrm>
          </p:grpSpPr>
          <p:grpSp>
            <p:nvGrpSpPr>
              <p:cNvPr id="232" name="Group 184"/>
              <p:cNvGrpSpPr/>
              <p:nvPr/>
            </p:nvGrpSpPr>
            <p:grpSpPr>
              <a:xfrm>
                <a:off x="1447800" y="3048000"/>
                <a:ext cx="1905000" cy="1828800"/>
                <a:chOff x="1447800" y="3048000"/>
                <a:chExt cx="1905000" cy="1828800"/>
              </a:xfrm>
            </p:grpSpPr>
            <p:grpSp>
              <p:nvGrpSpPr>
                <p:cNvPr id="233" name="Group 180"/>
                <p:cNvGrpSpPr/>
                <p:nvPr/>
              </p:nvGrpSpPr>
              <p:grpSpPr>
                <a:xfrm>
                  <a:off x="1447800" y="3048000"/>
                  <a:ext cx="990600" cy="1752600"/>
                  <a:chOff x="1447800" y="3048000"/>
                  <a:chExt cx="990600" cy="1752600"/>
                </a:xfrm>
              </p:grpSpPr>
              <p:sp>
                <p:nvSpPr>
                  <p:cNvPr id="244" name="Flowchart: Stored Data 243"/>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81"/>
                <p:cNvGrpSpPr/>
                <p:nvPr/>
              </p:nvGrpSpPr>
              <p:grpSpPr>
                <a:xfrm rot="10800000">
                  <a:off x="2362200" y="3124200"/>
                  <a:ext cx="990600" cy="1752600"/>
                  <a:chOff x="1447800" y="3048000"/>
                  <a:chExt cx="990600" cy="1752600"/>
                </a:xfrm>
              </p:grpSpPr>
              <p:sp>
                <p:nvSpPr>
                  <p:cNvPr id="242" name="Flowchart: Stored Data 241"/>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5" name="Group 185"/>
              <p:cNvGrpSpPr/>
              <p:nvPr/>
            </p:nvGrpSpPr>
            <p:grpSpPr>
              <a:xfrm>
                <a:off x="3337810" y="3003029"/>
                <a:ext cx="1905000" cy="1828800"/>
                <a:chOff x="1447800" y="3048000"/>
                <a:chExt cx="1905000" cy="1828800"/>
              </a:xfrm>
            </p:grpSpPr>
            <p:grpSp>
              <p:nvGrpSpPr>
                <p:cNvPr id="240" name="Group 180"/>
                <p:cNvGrpSpPr/>
                <p:nvPr/>
              </p:nvGrpSpPr>
              <p:grpSpPr>
                <a:xfrm>
                  <a:off x="1447800" y="3048000"/>
                  <a:ext cx="990600" cy="1752600"/>
                  <a:chOff x="1447800" y="3048000"/>
                  <a:chExt cx="990600" cy="1752600"/>
                </a:xfrm>
              </p:grpSpPr>
              <p:sp>
                <p:nvSpPr>
                  <p:cNvPr id="238" name="Flowchart: Stored Data 237"/>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81"/>
                <p:cNvGrpSpPr/>
                <p:nvPr/>
              </p:nvGrpSpPr>
              <p:grpSpPr>
                <a:xfrm rot="10800000">
                  <a:off x="2362200" y="3124200"/>
                  <a:ext cx="990600" cy="1752600"/>
                  <a:chOff x="1447800" y="3048000"/>
                  <a:chExt cx="990600" cy="1752600"/>
                </a:xfrm>
              </p:grpSpPr>
              <p:sp>
                <p:nvSpPr>
                  <p:cNvPr id="236" name="Flowchart: Stored Data 235"/>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6" name="Group 47"/>
            <p:cNvGrpSpPr/>
            <p:nvPr/>
          </p:nvGrpSpPr>
          <p:grpSpPr>
            <a:xfrm>
              <a:off x="7162802" y="1814944"/>
              <a:ext cx="1063338" cy="815052"/>
              <a:chOff x="2740940" y="2349789"/>
              <a:chExt cx="1468043" cy="1618153"/>
            </a:xfrm>
            <a:solidFill>
              <a:schemeClr val="accent1">
                <a:lumMod val="20000"/>
                <a:lumOff val="80000"/>
              </a:schemeClr>
            </a:solidFill>
          </p:grpSpPr>
          <p:sp>
            <p:nvSpPr>
              <p:cNvPr id="230" name="Moon 3"/>
              <p:cNvSpPr/>
              <p:nvPr/>
            </p:nvSpPr>
            <p:spPr>
              <a:xfrm rot="16200000">
                <a:off x="2758718" y="2517676"/>
                <a:ext cx="1432488" cy="1468043"/>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16200000">
                <a:off x="2898386" y="2194606"/>
                <a:ext cx="1155411" cy="1465777"/>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Oval 226"/>
            <p:cNvSpPr/>
            <p:nvPr/>
          </p:nvSpPr>
          <p:spPr>
            <a:xfrm>
              <a:off x="7164934" y="788630"/>
              <a:ext cx="1181672" cy="12504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7074602" y="788630"/>
              <a:ext cx="1368251" cy="217472"/>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7086600" y="1828800"/>
              <a:ext cx="381000" cy="381000"/>
            </a:xfrm>
            <a:prstGeom prst="ellipse">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94"/>
          <p:cNvGrpSpPr/>
          <p:nvPr/>
        </p:nvGrpSpPr>
        <p:grpSpPr>
          <a:xfrm>
            <a:off x="5180949" y="2423654"/>
            <a:ext cx="1674891" cy="3270565"/>
            <a:chOff x="4405860" y="139189"/>
            <a:chExt cx="2861871" cy="6475262"/>
          </a:xfrm>
        </p:grpSpPr>
        <p:grpSp>
          <p:nvGrpSpPr>
            <p:cNvPr id="136" name="Group 86"/>
            <p:cNvGrpSpPr/>
            <p:nvPr/>
          </p:nvGrpSpPr>
          <p:grpSpPr>
            <a:xfrm rot="2107423">
              <a:off x="4802579" y="139189"/>
              <a:ext cx="743864" cy="1806453"/>
              <a:chOff x="7696200" y="914400"/>
              <a:chExt cx="685800" cy="2438400"/>
            </a:xfrm>
          </p:grpSpPr>
          <p:sp>
            <p:nvSpPr>
              <p:cNvPr id="268" name="Moon 26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87"/>
            <p:cNvGrpSpPr/>
            <p:nvPr/>
          </p:nvGrpSpPr>
          <p:grpSpPr>
            <a:xfrm rot="19262140" flipH="1">
              <a:off x="6126313" y="231425"/>
              <a:ext cx="743864" cy="1645187"/>
              <a:chOff x="7696200" y="914400"/>
              <a:chExt cx="685800" cy="2438400"/>
            </a:xfrm>
          </p:grpSpPr>
          <p:sp>
            <p:nvSpPr>
              <p:cNvPr id="264" name="Moon 26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47"/>
            <p:cNvGrpSpPr/>
            <p:nvPr/>
          </p:nvGrpSpPr>
          <p:grpSpPr>
            <a:xfrm rot="562843">
              <a:off x="5697438" y="5840305"/>
              <a:ext cx="666047" cy="774146"/>
              <a:chOff x="6106804" y="4039302"/>
              <a:chExt cx="666047" cy="774146"/>
            </a:xfrm>
          </p:grpSpPr>
          <p:sp>
            <p:nvSpPr>
              <p:cNvPr id="261" name="Oval 260"/>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47"/>
            <p:cNvGrpSpPr/>
            <p:nvPr/>
          </p:nvGrpSpPr>
          <p:grpSpPr>
            <a:xfrm rot="2613352">
              <a:off x="5128037" y="5761712"/>
              <a:ext cx="666047" cy="774146"/>
              <a:chOff x="6106804" y="4039302"/>
              <a:chExt cx="666047" cy="774146"/>
            </a:xfrm>
          </p:grpSpPr>
          <p:sp>
            <p:nvSpPr>
              <p:cNvPr id="254" name="Oval 253"/>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Oval 152"/>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57"/>
            <p:cNvGrpSpPr/>
            <p:nvPr/>
          </p:nvGrpSpPr>
          <p:grpSpPr>
            <a:xfrm>
              <a:off x="4953000" y="5334000"/>
              <a:ext cx="1828800" cy="609600"/>
              <a:chOff x="1371600" y="3962400"/>
              <a:chExt cx="6705600" cy="2057400"/>
            </a:xfrm>
          </p:grpSpPr>
          <p:grpSp>
            <p:nvGrpSpPr>
              <p:cNvPr id="167" name="Group 195"/>
              <p:cNvGrpSpPr/>
              <p:nvPr/>
            </p:nvGrpSpPr>
            <p:grpSpPr>
              <a:xfrm>
                <a:off x="1371600" y="3962400"/>
                <a:ext cx="1676400" cy="2057400"/>
                <a:chOff x="1371600" y="3962400"/>
                <a:chExt cx="1676400" cy="2057400"/>
              </a:xfrm>
            </p:grpSpPr>
            <p:sp>
              <p:nvSpPr>
                <p:cNvPr id="248" name="Right Arrow Callout 11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11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96"/>
              <p:cNvGrpSpPr/>
              <p:nvPr/>
            </p:nvGrpSpPr>
            <p:grpSpPr>
              <a:xfrm>
                <a:off x="3048000" y="3962400"/>
                <a:ext cx="1676400" cy="2057400"/>
                <a:chOff x="1371600" y="3962400"/>
                <a:chExt cx="1676400" cy="2057400"/>
              </a:xfrm>
            </p:grpSpPr>
            <p:sp>
              <p:nvSpPr>
                <p:cNvPr id="223" name="Right Arrow Callout 10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11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99"/>
              <p:cNvGrpSpPr/>
              <p:nvPr/>
            </p:nvGrpSpPr>
            <p:grpSpPr>
              <a:xfrm>
                <a:off x="4724400" y="3962400"/>
                <a:ext cx="1676400" cy="2057400"/>
                <a:chOff x="1371600" y="3962400"/>
                <a:chExt cx="1676400" cy="2057400"/>
              </a:xfrm>
            </p:grpSpPr>
            <p:sp>
              <p:nvSpPr>
                <p:cNvPr id="186" name="Right Arrow Callout 10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Quad Arrow 10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202"/>
              <p:cNvGrpSpPr/>
              <p:nvPr/>
            </p:nvGrpSpPr>
            <p:grpSpPr>
              <a:xfrm>
                <a:off x="6400800" y="3962400"/>
                <a:ext cx="1676400" cy="2057400"/>
                <a:chOff x="1371600" y="3962400"/>
                <a:chExt cx="1676400" cy="2057400"/>
              </a:xfrm>
            </p:grpSpPr>
            <p:sp>
              <p:nvSpPr>
                <p:cNvPr id="184" name="Right Arrow Callout 10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10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4" name="Cloud 163"/>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Delay 164"/>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562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4" descr="Related image"/>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22" name="Donut 21"/>
          <p:cNvSpPr/>
          <p:nvPr/>
        </p:nvSpPr>
        <p:spPr>
          <a:xfrm rot="19777625">
            <a:off x="1897711" y="263976"/>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rot="328297">
            <a:off x="2708179" y="59653"/>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rot="328297">
            <a:off x="35463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rot="328297">
            <a:off x="4460779"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rot="328297">
            <a:off x="5451378" y="596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rot="328297">
            <a:off x="6365778" y="2120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rot="328297">
            <a:off x="7356380" y="2882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28"/>
          <p:cNvSpPr/>
          <p:nvPr/>
        </p:nvSpPr>
        <p:spPr>
          <a:xfrm rot="328297">
            <a:off x="8270778" y="28825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rot="328297">
            <a:off x="9108978" y="59653"/>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rot="1822375" flipH="1">
            <a:off x="8963867" y="5766925"/>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rot="21271703" flipH="1">
            <a:off x="8153399" y="556260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21271703" flipH="1">
            <a:off x="7315199" y="55626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21271703" flipH="1">
            <a:off x="6400799" y="55626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21271703" flipH="1">
            <a:off x="5410200" y="55626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21271703" flipH="1">
            <a:off x="4495800" y="57150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21271703" flipH="1">
            <a:off x="3505198" y="57912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21271703" flipH="1">
            <a:off x="2590800" y="5791201"/>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rot="21271703" flipH="1">
            <a:off x="1752600" y="5562602"/>
            <a:ext cx="1295400" cy="925611"/>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Horizontal Scroll 124"/>
          <p:cNvSpPr/>
          <p:nvPr/>
        </p:nvSpPr>
        <p:spPr>
          <a:xfrm>
            <a:off x="3429000" y="1295400"/>
            <a:ext cx="6858000" cy="4876800"/>
          </a:xfrm>
          <a:prstGeom prst="horizont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4114800" y="2133601"/>
            <a:ext cx="6019800" cy="3139321"/>
          </a:xfrm>
          <a:prstGeom prst="rect">
            <a:avLst/>
          </a:prstGeom>
          <a:noFill/>
        </p:spPr>
        <p:txBody>
          <a:bodyPr wrap="square" rtlCol="0">
            <a:spAutoFit/>
          </a:bodyPr>
          <a:lstStyle/>
          <a:p>
            <a:r>
              <a:rPr lang="en-US" dirty="0"/>
              <a:t>10.I beseech thee for my son </a:t>
            </a:r>
            <a:r>
              <a:rPr lang="en-US" dirty="0" err="1"/>
              <a:t>Onesimus</a:t>
            </a:r>
            <a:r>
              <a:rPr lang="en-US" dirty="0"/>
              <a:t>, whom I have begotten in my bonds;”</a:t>
            </a:r>
          </a:p>
          <a:p>
            <a:endParaRPr lang="en-US" dirty="0"/>
          </a:p>
          <a:p>
            <a:r>
              <a:rPr lang="en-US" dirty="0"/>
              <a:t>11. Which in time past was to thee unprofitable, but now profitable to thee and to me:</a:t>
            </a:r>
          </a:p>
          <a:p>
            <a:endParaRPr lang="en-US" dirty="0"/>
          </a:p>
          <a:p>
            <a:r>
              <a:rPr lang="en-US" dirty="0"/>
              <a:t>12. Whom I have sent again: thou therefore receive him, that is, mine own bowels:</a:t>
            </a:r>
          </a:p>
          <a:p>
            <a:endParaRPr lang="en-US" dirty="0"/>
          </a:p>
          <a:p>
            <a:r>
              <a:rPr lang="en-US" dirty="0"/>
              <a:t>13. Whom I would have retained with me, that in thy stead he might have ministered unto me in the bonds of the gospel:</a:t>
            </a:r>
          </a:p>
        </p:txBody>
      </p:sp>
      <p:sp>
        <p:nvSpPr>
          <p:cNvPr id="42" name="TextBox 41"/>
          <p:cNvSpPr txBox="1"/>
          <p:nvPr/>
        </p:nvSpPr>
        <p:spPr>
          <a:xfrm>
            <a:off x="1524000" y="914401"/>
            <a:ext cx="8991600" cy="830997"/>
          </a:xfrm>
          <a:prstGeom prst="rect">
            <a:avLst/>
          </a:prstGeom>
          <a:noFill/>
        </p:spPr>
        <p:txBody>
          <a:bodyPr wrap="square" rtlCol="0">
            <a:spAutoFit/>
          </a:bodyPr>
          <a:lstStyle/>
          <a:p>
            <a:pPr algn="ctr"/>
            <a:r>
              <a:rPr lang="en-US" sz="4800" dirty="0">
                <a:solidFill>
                  <a:schemeClr val="bg1"/>
                </a:solidFill>
                <a:latin typeface="Morris Roman Alternate" pitchFamily="2" charset="0"/>
              </a:rPr>
              <a:t>Paul Writes to Philemon</a:t>
            </a:r>
          </a:p>
        </p:txBody>
      </p:sp>
      <p:grpSp>
        <p:nvGrpSpPr>
          <p:cNvPr id="89" name="Group 7"/>
          <p:cNvGrpSpPr/>
          <p:nvPr/>
        </p:nvGrpSpPr>
        <p:grpSpPr>
          <a:xfrm>
            <a:off x="744931" y="1504487"/>
            <a:ext cx="1852795" cy="3240855"/>
            <a:chOff x="2438400" y="402137"/>
            <a:chExt cx="2514600" cy="4398463"/>
          </a:xfrm>
        </p:grpSpPr>
        <p:sp>
          <p:nvSpPr>
            <p:cNvPr id="90" name="Snip Same Side Corner Rectangle 109"/>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23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2000"/>
                                        <p:tgtEl>
                                          <p:spTgt spid="134">
                                            <p:txEl>
                                              <p:pRg st="0" end="0"/>
                                            </p:txEl>
                                          </p:spTgt>
                                        </p:tgtEl>
                                      </p:cBhvr>
                                    </p:animEffect>
                                  </p:childTnLst>
                                </p:cTn>
                              </p:par>
                              <p:par>
                                <p:cTn id="8" presetID="9" presetClass="exit" presetSubtype="0" fill="hold" grpId="0" nodeType="withEffect">
                                  <p:stCondLst>
                                    <p:cond delay="0"/>
                                  </p:stCondLst>
                                  <p:childTnLst>
                                    <p:animEffect transition="out" filter="dissolv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4">
                                            <p:txEl>
                                              <p:pRg st="2" end="2"/>
                                            </p:txEl>
                                          </p:spTgt>
                                        </p:tgtEl>
                                        <p:attrNameLst>
                                          <p:attrName>style.visibility</p:attrName>
                                        </p:attrNameLst>
                                      </p:cBhvr>
                                      <p:to>
                                        <p:strVal val="visible"/>
                                      </p:to>
                                    </p:set>
                                    <p:animEffect transition="in" filter="fade">
                                      <p:cBhvr>
                                        <p:cTn id="18" dur="2000"/>
                                        <p:tgtEl>
                                          <p:spTgt spid="134">
                                            <p:txEl>
                                              <p:pRg st="2" end="2"/>
                                            </p:txEl>
                                          </p:spTgt>
                                        </p:tgtEl>
                                      </p:cBhvr>
                                    </p:animEffect>
                                  </p:childTnLst>
                                </p:cTn>
                              </p:par>
                              <p:par>
                                <p:cTn id="19" presetID="9" presetClass="exit" presetSubtype="0" fill="hold" grpId="0" nodeType="withEffect">
                                  <p:stCondLst>
                                    <p:cond delay="0"/>
                                  </p:stCondLst>
                                  <p:childTnLst>
                                    <p:animEffect transition="out" filter="dissolv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4">
                                            <p:txEl>
                                              <p:pRg st="4" end="4"/>
                                            </p:txEl>
                                          </p:spTgt>
                                        </p:tgtEl>
                                        <p:attrNameLst>
                                          <p:attrName>style.visibility</p:attrName>
                                        </p:attrNameLst>
                                      </p:cBhvr>
                                      <p:to>
                                        <p:strVal val="visible"/>
                                      </p:to>
                                    </p:set>
                                    <p:animEffect transition="in" filter="fade">
                                      <p:cBhvr>
                                        <p:cTn id="29" dur="2000"/>
                                        <p:tgtEl>
                                          <p:spTgt spid="134">
                                            <p:txEl>
                                              <p:pRg st="4" end="4"/>
                                            </p:txEl>
                                          </p:spTgt>
                                        </p:tgtEl>
                                      </p:cBhvr>
                                    </p:animEffect>
                                  </p:childTnLst>
                                </p:cTn>
                              </p:par>
                              <p:par>
                                <p:cTn id="30" presetID="9" presetClass="exit" presetSubtype="0" fill="hold" grpId="0" nodeType="withEffect">
                                  <p:stCondLst>
                                    <p:cond delay="0"/>
                                  </p:stCondLst>
                                  <p:childTnLst>
                                    <p:animEffect transition="out" filter="dissolv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9" presetClass="exit" presetSubtype="0" fill="hold" grpId="0" nodeType="withEffect">
                                  <p:stCondLst>
                                    <p:cond delay="0"/>
                                  </p:stCondLst>
                                  <p:childTnLst>
                                    <p:animEffect transition="out" filter="dissolv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4">
                                            <p:txEl>
                                              <p:pRg st="6" end="6"/>
                                            </p:txEl>
                                          </p:spTgt>
                                        </p:tgtEl>
                                        <p:attrNameLst>
                                          <p:attrName>style.visibility</p:attrName>
                                        </p:attrNameLst>
                                      </p:cBhvr>
                                      <p:to>
                                        <p:strVal val="visible"/>
                                      </p:to>
                                    </p:set>
                                    <p:animEffect transition="in" filter="fade">
                                      <p:cBhvr>
                                        <p:cTn id="40" dur="2000"/>
                                        <p:tgtEl>
                                          <p:spTgt spid="134">
                                            <p:txEl>
                                              <p:pRg st="6" end="6"/>
                                            </p:txEl>
                                          </p:spTgt>
                                        </p:tgtEl>
                                      </p:cBhvr>
                                    </p:animEffect>
                                  </p:childTnLst>
                                </p:cTn>
                              </p:par>
                              <p:par>
                                <p:cTn id="41" presetID="9" presetClass="exit" presetSubtype="0" fill="hold" grpId="0" nodeType="withEffect">
                                  <p:stCondLst>
                                    <p:cond delay="0"/>
                                  </p:stCondLst>
                                  <p:childTnLst>
                                    <p:animEffect transition="out" filter="dissolv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2731</Words>
  <Application>Microsoft Office PowerPoint</Application>
  <PresentationFormat>Widescreen</PresentationFormat>
  <Paragraphs>140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Morris Roman Alternate</vt:lpstr>
      <vt:lpstr>Abadi</vt:lpstr>
      <vt:lpstr>Open Sans</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122</cp:revision>
  <dcterms:created xsi:type="dcterms:W3CDTF">2016-05-16T13:36:31Z</dcterms:created>
  <dcterms:modified xsi:type="dcterms:W3CDTF">2020-09-11T15:30:23Z</dcterms:modified>
</cp:coreProperties>
</file>