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96" r:id="rId2"/>
    <p:sldId id="333" r:id="rId3"/>
    <p:sldId id="334" r:id="rId4"/>
    <p:sldId id="298" r:id="rId5"/>
    <p:sldId id="299" r:id="rId6"/>
    <p:sldId id="335" r:id="rId7"/>
    <p:sldId id="307" r:id="rId8"/>
    <p:sldId id="308" r:id="rId9"/>
    <p:sldId id="309" r:id="rId10"/>
    <p:sldId id="310" r:id="rId11"/>
    <p:sldId id="311" r:id="rId12"/>
    <p:sldId id="314" r:id="rId13"/>
    <p:sldId id="315" r:id="rId14"/>
    <p:sldId id="316" r:id="rId15"/>
    <p:sldId id="317" r:id="rId16"/>
    <p:sldId id="318" r:id="rId17"/>
    <p:sldId id="336" r:id="rId18"/>
    <p:sldId id="340" r:id="rId19"/>
    <p:sldId id="321" r:id="rId20"/>
    <p:sldId id="322" r:id="rId21"/>
    <p:sldId id="341" r:id="rId22"/>
    <p:sldId id="323" r:id="rId23"/>
    <p:sldId id="324" r:id="rId24"/>
    <p:sldId id="325" r:id="rId25"/>
    <p:sldId id="326" r:id="rId26"/>
    <p:sldId id="327" r:id="rId27"/>
    <p:sldId id="328" r:id="rId28"/>
    <p:sldId id="329" r:id="rId29"/>
    <p:sldId id="331" r:id="rId30"/>
    <p:sldId id="284" r:id="rId31"/>
    <p:sldId id="286" r:id="rId32"/>
    <p:sldId id="337" r:id="rId33"/>
    <p:sldId id="338" r:id="rId34"/>
    <p:sldId id="339"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Georgia" panose="02040502050405020303" pitchFamily="18" charset="0"/>
      <p:regular r:id="rId43"/>
      <p:bold r:id="rId44"/>
      <p:italic r:id="rId45"/>
      <p:boldItalic r:id="rId46"/>
    </p:embeddedFont>
    <p:embeddedFont>
      <p:font typeface="Open Sans" panose="020B0606030504020204" pitchFamily="34" charset="0"/>
      <p:regular r:id="rId47"/>
      <p:bold r:id="rId48"/>
      <p:italic r:id="rId49"/>
      <p:boldItalic r:id="rId50"/>
    </p:embeddedFont>
    <p:embeddedFont>
      <p:font typeface="Palatino" pitchFamily="2" charset="0"/>
      <p:regular r:id="rId51"/>
    </p:embeddedFont>
    <p:embeddedFont>
      <p:font typeface="Poor Richard" panose="02080502050505020702" pitchFamily="18"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48" y="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35306C-C57E-4902-964A-D98D650F3A6E}"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D1F0F4E6-124E-433A-B581-0B2E4D4FB874}">
      <dgm:prSet phldrT="[Text]"/>
      <dgm:spPr>
        <a:solidFill>
          <a:schemeClr val="accent4">
            <a:lumMod val="75000"/>
          </a:schemeClr>
        </a:solidFill>
      </dgm:spPr>
      <dgm:t>
        <a:bodyPr/>
        <a:lstStyle/>
        <a:p>
          <a:r>
            <a:rPr lang="en-US" dirty="0" err="1"/>
            <a:t>Levitical</a:t>
          </a:r>
          <a:r>
            <a:rPr lang="en-US" dirty="0"/>
            <a:t> Order</a:t>
          </a:r>
        </a:p>
      </dgm:t>
    </dgm:pt>
    <dgm:pt modelId="{196F3823-6290-43E5-A8DA-BD5F5D53C960}" type="parTrans" cxnId="{3764743D-A2F1-4698-A171-691D49AB8ED0}">
      <dgm:prSet/>
      <dgm:spPr/>
      <dgm:t>
        <a:bodyPr/>
        <a:lstStyle/>
        <a:p>
          <a:endParaRPr lang="en-US"/>
        </a:p>
      </dgm:t>
    </dgm:pt>
    <dgm:pt modelId="{4C0990F7-5BBF-4445-9CAC-8E600FC190FF}" type="sibTrans" cxnId="{3764743D-A2F1-4698-A171-691D49AB8ED0}">
      <dgm:prSet/>
      <dgm:spPr/>
      <dgm:t>
        <a:bodyPr/>
        <a:lstStyle/>
        <a:p>
          <a:endParaRPr lang="en-US"/>
        </a:p>
      </dgm:t>
    </dgm:pt>
    <dgm:pt modelId="{38B892AC-9DAE-47B1-BA89-563907F2BEED}">
      <dgm:prSet phldrT="[Text]"/>
      <dgm:spPr>
        <a:solidFill>
          <a:schemeClr val="accent2"/>
        </a:solidFill>
      </dgm:spPr>
      <dgm:t>
        <a:bodyPr/>
        <a:lstStyle/>
        <a:p>
          <a:r>
            <a:rPr lang="en-US" dirty="0"/>
            <a:t>Leviticus announces the Mosaic system</a:t>
          </a:r>
        </a:p>
      </dgm:t>
    </dgm:pt>
    <dgm:pt modelId="{DF692152-CE31-48F6-8C8D-D2CD209E13F3}" type="parTrans" cxnId="{0CCFA272-B303-4A96-B195-AD05BFDFDA4E}">
      <dgm:prSet/>
      <dgm:spPr/>
      <dgm:t>
        <a:bodyPr/>
        <a:lstStyle/>
        <a:p>
          <a:endParaRPr lang="en-US"/>
        </a:p>
      </dgm:t>
    </dgm:pt>
    <dgm:pt modelId="{7605A008-68AC-493A-83B5-053006C6E362}" type="sibTrans" cxnId="{0CCFA272-B303-4A96-B195-AD05BFDFDA4E}">
      <dgm:prSet/>
      <dgm:spPr/>
      <dgm:t>
        <a:bodyPr/>
        <a:lstStyle/>
        <a:p>
          <a:endParaRPr lang="en-US"/>
        </a:p>
      </dgm:t>
    </dgm:pt>
    <dgm:pt modelId="{096A3ECB-B639-49F8-8B53-4752C5FD60EB}">
      <dgm:prSet phldrT="[Text]"/>
      <dgm:spPr>
        <a:solidFill>
          <a:schemeClr val="accent6"/>
        </a:solidFill>
      </dgm:spPr>
      <dgm:t>
        <a:bodyPr/>
        <a:lstStyle/>
        <a:p>
          <a:r>
            <a:rPr lang="en-US" dirty="0"/>
            <a:t>Paul shows how the gospel grew out of the soil of the </a:t>
          </a:r>
          <a:r>
            <a:rPr lang="en-US" dirty="0" err="1"/>
            <a:t>Levitical</a:t>
          </a:r>
          <a:r>
            <a:rPr lang="en-US" dirty="0"/>
            <a:t> order</a:t>
          </a:r>
        </a:p>
      </dgm:t>
    </dgm:pt>
    <dgm:pt modelId="{C1298DFD-FB0A-46B3-BDE3-D320E5C6DEAC}" type="parTrans" cxnId="{2793B6CE-030D-4477-9C00-83037473DB85}">
      <dgm:prSet/>
      <dgm:spPr/>
      <dgm:t>
        <a:bodyPr/>
        <a:lstStyle/>
        <a:p>
          <a:endParaRPr lang="en-US"/>
        </a:p>
      </dgm:t>
    </dgm:pt>
    <dgm:pt modelId="{1DCFB674-16F7-4BDF-985E-6B19909989B8}" type="sibTrans" cxnId="{2793B6CE-030D-4477-9C00-83037473DB85}">
      <dgm:prSet/>
      <dgm:spPr/>
      <dgm:t>
        <a:bodyPr/>
        <a:lstStyle/>
        <a:p>
          <a:endParaRPr lang="en-US"/>
        </a:p>
      </dgm:t>
    </dgm:pt>
    <dgm:pt modelId="{2F068C9A-9620-44DB-B796-04F6A3F2ED54}">
      <dgm:prSet phldrT="[Text]"/>
      <dgm:spPr>
        <a:solidFill>
          <a:schemeClr val="accent3">
            <a:lumMod val="75000"/>
          </a:schemeClr>
        </a:solidFill>
      </dgm:spPr>
      <dgm:t>
        <a:bodyPr/>
        <a:lstStyle/>
        <a:p>
          <a:r>
            <a:rPr lang="en-US" dirty="0"/>
            <a:t>Intended to bridge those in the wilderness of carnality</a:t>
          </a:r>
        </a:p>
      </dgm:t>
    </dgm:pt>
    <dgm:pt modelId="{8931F772-B4C9-4649-98E2-043AAF1EFF52}" type="parTrans" cxnId="{12A8BA1D-48F7-4B23-ADA9-A6A0A92288EA}">
      <dgm:prSet/>
      <dgm:spPr/>
      <dgm:t>
        <a:bodyPr/>
        <a:lstStyle/>
        <a:p>
          <a:endParaRPr lang="en-US"/>
        </a:p>
      </dgm:t>
    </dgm:pt>
    <dgm:pt modelId="{422F641F-2796-4DC1-B975-F35C46A8CA49}" type="sibTrans" cxnId="{12A8BA1D-48F7-4B23-ADA9-A6A0A92288EA}">
      <dgm:prSet/>
      <dgm:spPr/>
      <dgm:t>
        <a:bodyPr/>
        <a:lstStyle/>
        <a:p>
          <a:endParaRPr lang="en-US"/>
        </a:p>
      </dgm:t>
    </dgm:pt>
    <dgm:pt modelId="{0DEA5B68-18D1-430A-9487-725435F41667}" type="pres">
      <dgm:prSet presAssocID="{C235306C-C57E-4902-964A-D98D650F3A6E}" presName="composite" presStyleCnt="0">
        <dgm:presLayoutVars>
          <dgm:chMax val="1"/>
          <dgm:dir/>
          <dgm:resizeHandles val="exact"/>
        </dgm:presLayoutVars>
      </dgm:prSet>
      <dgm:spPr/>
    </dgm:pt>
    <dgm:pt modelId="{A92C1DD0-C2E1-44CD-8339-C47A669789F7}" type="pres">
      <dgm:prSet presAssocID="{D1F0F4E6-124E-433A-B581-0B2E4D4FB874}" presName="roof" presStyleLbl="dkBgShp" presStyleIdx="0" presStyleCnt="2" custLinFactNeighborY="-5376"/>
      <dgm:spPr/>
    </dgm:pt>
    <dgm:pt modelId="{083BAE81-387C-428B-A7DE-B7E4D2160C90}" type="pres">
      <dgm:prSet presAssocID="{D1F0F4E6-124E-433A-B581-0B2E4D4FB874}" presName="pillars" presStyleCnt="0"/>
      <dgm:spPr/>
    </dgm:pt>
    <dgm:pt modelId="{D8643D40-4F7F-4A7B-8A3C-A088CEEC5895}" type="pres">
      <dgm:prSet presAssocID="{D1F0F4E6-124E-433A-B581-0B2E4D4FB874}" presName="pillar1" presStyleLbl="node1" presStyleIdx="0" presStyleCnt="3">
        <dgm:presLayoutVars>
          <dgm:bulletEnabled val="1"/>
        </dgm:presLayoutVars>
      </dgm:prSet>
      <dgm:spPr/>
    </dgm:pt>
    <dgm:pt modelId="{7C8C1D46-371E-4868-857F-EAF2DA2AF362}" type="pres">
      <dgm:prSet presAssocID="{096A3ECB-B639-49F8-8B53-4752C5FD60EB}" presName="pillarX" presStyleLbl="node1" presStyleIdx="1" presStyleCnt="3">
        <dgm:presLayoutVars>
          <dgm:bulletEnabled val="1"/>
        </dgm:presLayoutVars>
      </dgm:prSet>
      <dgm:spPr/>
    </dgm:pt>
    <dgm:pt modelId="{0B207887-53B0-4172-972F-44E617F2539C}" type="pres">
      <dgm:prSet presAssocID="{2F068C9A-9620-44DB-B796-04F6A3F2ED54}" presName="pillarX" presStyleLbl="node1" presStyleIdx="2" presStyleCnt="3">
        <dgm:presLayoutVars>
          <dgm:bulletEnabled val="1"/>
        </dgm:presLayoutVars>
      </dgm:prSet>
      <dgm:spPr/>
    </dgm:pt>
    <dgm:pt modelId="{4015A696-1719-4DC0-9F83-CCE4396C57C6}" type="pres">
      <dgm:prSet presAssocID="{D1F0F4E6-124E-433A-B581-0B2E4D4FB874}" presName="base" presStyleLbl="dkBgShp" presStyleIdx="1" presStyleCnt="2"/>
      <dgm:spPr>
        <a:solidFill>
          <a:schemeClr val="accent4">
            <a:lumMod val="75000"/>
          </a:schemeClr>
        </a:solidFill>
      </dgm:spPr>
    </dgm:pt>
  </dgm:ptLst>
  <dgm:cxnLst>
    <dgm:cxn modelId="{12A8BA1D-48F7-4B23-ADA9-A6A0A92288EA}" srcId="{D1F0F4E6-124E-433A-B581-0B2E4D4FB874}" destId="{2F068C9A-9620-44DB-B796-04F6A3F2ED54}" srcOrd="2" destOrd="0" parTransId="{8931F772-B4C9-4649-98E2-043AAF1EFF52}" sibTransId="{422F641F-2796-4DC1-B975-F35C46A8CA49}"/>
    <dgm:cxn modelId="{23E59820-4EB4-4D4C-A786-10F166D4726E}" type="presOf" srcId="{C235306C-C57E-4902-964A-D98D650F3A6E}" destId="{0DEA5B68-18D1-430A-9487-725435F41667}" srcOrd="0" destOrd="0" presId="urn:microsoft.com/office/officeart/2005/8/layout/hList3"/>
    <dgm:cxn modelId="{C0040732-9F55-4925-8398-87C4F5D6C20C}" type="presOf" srcId="{2F068C9A-9620-44DB-B796-04F6A3F2ED54}" destId="{0B207887-53B0-4172-972F-44E617F2539C}" srcOrd="0" destOrd="0" presId="urn:microsoft.com/office/officeart/2005/8/layout/hList3"/>
    <dgm:cxn modelId="{C44AF036-28F3-4B9F-BC37-18CFF1FFE2E6}" type="presOf" srcId="{38B892AC-9DAE-47B1-BA89-563907F2BEED}" destId="{D8643D40-4F7F-4A7B-8A3C-A088CEEC5895}" srcOrd="0" destOrd="0" presId="urn:microsoft.com/office/officeart/2005/8/layout/hList3"/>
    <dgm:cxn modelId="{3764743D-A2F1-4698-A171-691D49AB8ED0}" srcId="{C235306C-C57E-4902-964A-D98D650F3A6E}" destId="{D1F0F4E6-124E-433A-B581-0B2E4D4FB874}" srcOrd="0" destOrd="0" parTransId="{196F3823-6290-43E5-A8DA-BD5F5D53C960}" sibTransId="{4C0990F7-5BBF-4445-9CAC-8E600FC190FF}"/>
    <dgm:cxn modelId="{A44FA96C-AF00-4081-BF38-52A8DD098A14}" type="presOf" srcId="{D1F0F4E6-124E-433A-B581-0B2E4D4FB874}" destId="{A92C1DD0-C2E1-44CD-8339-C47A669789F7}" srcOrd="0" destOrd="0" presId="urn:microsoft.com/office/officeart/2005/8/layout/hList3"/>
    <dgm:cxn modelId="{0CCFA272-B303-4A96-B195-AD05BFDFDA4E}" srcId="{D1F0F4E6-124E-433A-B581-0B2E4D4FB874}" destId="{38B892AC-9DAE-47B1-BA89-563907F2BEED}" srcOrd="0" destOrd="0" parTransId="{DF692152-CE31-48F6-8C8D-D2CD209E13F3}" sibTransId="{7605A008-68AC-493A-83B5-053006C6E362}"/>
    <dgm:cxn modelId="{D7A8DBC4-98A1-43F0-9F17-CAF28FF56116}" type="presOf" srcId="{096A3ECB-B639-49F8-8B53-4752C5FD60EB}" destId="{7C8C1D46-371E-4868-857F-EAF2DA2AF362}" srcOrd="0" destOrd="0" presId="urn:microsoft.com/office/officeart/2005/8/layout/hList3"/>
    <dgm:cxn modelId="{2793B6CE-030D-4477-9C00-83037473DB85}" srcId="{D1F0F4E6-124E-433A-B581-0B2E4D4FB874}" destId="{096A3ECB-B639-49F8-8B53-4752C5FD60EB}" srcOrd="1" destOrd="0" parTransId="{C1298DFD-FB0A-46B3-BDE3-D320E5C6DEAC}" sibTransId="{1DCFB674-16F7-4BDF-985E-6B19909989B8}"/>
    <dgm:cxn modelId="{14A354B0-738D-4A7F-82A5-9D008C5309FF}" type="presParOf" srcId="{0DEA5B68-18D1-430A-9487-725435F41667}" destId="{A92C1DD0-C2E1-44CD-8339-C47A669789F7}" srcOrd="0" destOrd="0" presId="urn:microsoft.com/office/officeart/2005/8/layout/hList3"/>
    <dgm:cxn modelId="{E4769CF9-AE48-4B46-BADE-287E60B55243}" type="presParOf" srcId="{0DEA5B68-18D1-430A-9487-725435F41667}" destId="{083BAE81-387C-428B-A7DE-B7E4D2160C90}" srcOrd="1" destOrd="0" presId="urn:microsoft.com/office/officeart/2005/8/layout/hList3"/>
    <dgm:cxn modelId="{8A7A7CDB-BDF3-46AE-B382-5952331B14E2}" type="presParOf" srcId="{083BAE81-387C-428B-A7DE-B7E4D2160C90}" destId="{D8643D40-4F7F-4A7B-8A3C-A088CEEC5895}" srcOrd="0" destOrd="0" presId="urn:microsoft.com/office/officeart/2005/8/layout/hList3"/>
    <dgm:cxn modelId="{1E02E1F1-FC98-45BF-A371-C01AFD55EB3A}" type="presParOf" srcId="{083BAE81-387C-428B-A7DE-B7E4D2160C90}" destId="{7C8C1D46-371E-4868-857F-EAF2DA2AF362}" srcOrd="1" destOrd="0" presId="urn:microsoft.com/office/officeart/2005/8/layout/hList3"/>
    <dgm:cxn modelId="{47010D69-93E8-4C66-83BE-9FC9C8C317F0}" type="presParOf" srcId="{083BAE81-387C-428B-A7DE-B7E4D2160C90}" destId="{0B207887-53B0-4172-972F-44E617F2539C}" srcOrd="2" destOrd="0" presId="urn:microsoft.com/office/officeart/2005/8/layout/hList3"/>
    <dgm:cxn modelId="{16FA946A-E928-4D9D-B95C-23EC50025992}" type="presParOf" srcId="{0DEA5B68-18D1-430A-9487-725435F41667}" destId="{4015A696-1719-4DC0-9F83-CCE4396C57C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35306C-C57E-4902-964A-D98D650F3A6E}"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D1F0F4E6-124E-433A-B581-0B2E4D4FB874}">
      <dgm:prSet phldrT="[Text]"/>
      <dgm:spPr>
        <a:solidFill>
          <a:schemeClr val="accent4">
            <a:lumMod val="75000"/>
          </a:schemeClr>
        </a:solidFill>
      </dgm:spPr>
      <dgm:t>
        <a:bodyPr/>
        <a:lstStyle/>
        <a:p>
          <a:r>
            <a:rPr lang="en-US" dirty="0"/>
            <a:t>Mosaic law no longer needed</a:t>
          </a:r>
        </a:p>
      </dgm:t>
    </dgm:pt>
    <dgm:pt modelId="{196F3823-6290-43E5-A8DA-BD5F5D53C960}" type="parTrans" cxnId="{3764743D-A2F1-4698-A171-691D49AB8ED0}">
      <dgm:prSet/>
      <dgm:spPr/>
      <dgm:t>
        <a:bodyPr/>
        <a:lstStyle/>
        <a:p>
          <a:endParaRPr lang="en-US"/>
        </a:p>
      </dgm:t>
    </dgm:pt>
    <dgm:pt modelId="{4C0990F7-5BBF-4445-9CAC-8E600FC190FF}" type="sibTrans" cxnId="{3764743D-A2F1-4698-A171-691D49AB8ED0}">
      <dgm:prSet/>
      <dgm:spPr/>
      <dgm:t>
        <a:bodyPr/>
        <a:lstStyle/>
        <a:p>
          <a:endParaRPr lang="en-US"/>
        </a:p>
      </dgm:t>
    </dgm:pt>
    <dgm:pt modelId="{38B892AC-9DAE-47B1-BA89-563907F2BEED}">
      <dgm:prSet phldrT="[Text]"/>
      <dgm:spPr>
        <a:solidFill>
          <a:schemeClr val="accent2"/>
        </a:solidFill>
      </dgm:spPr>
      <dgm:t>
        <a:bodyPr/>
        <a:lstStyle/>
        <a:p>
          <a:r>
            <a:rPr lang="en-US" dirty="0"/>
            <a:t>Christ fulfills all requirements</a:t>
          </a:r>
        </a:p>
      </dgm:t>
    </dgm:pt>
    <dgm:pt modelId="{DF692152-CE31-48F6-8C8D-D2CD209E13F3}" type="parTrans" cxnId="{0CCFA272-B303-4A96-B195-AD05BFDFDA4E}">
      <dgm:prSet/>
      <dgm:spPr/>
      <dgm:t>
        <a:bodyPr/>
        <a:lstStyle/>
        <a:p>
          <a:endParaRPr lang="en-US"/>
        </a:p>
      </dgm:t>
    </dgm:pt>
    <dgm:pt modelId="{7605A008-68AC-493A-83B5-053006C6E362}" type="sibTrans" cxnId="{0CCFA272-B303-4A96-B195-AD05BFDFDA4E}">
      <dgm:prSet/>
      <dgm:spPr/>
      <dgm:t>
        <a:bodyPr/>
        <a:lstStyle/>
        <a:p>
          <a:endParaRPr lang="en-US"/>
        </a:p>
      </dgm:t>
    </dgm:pt>
    <dgm:pt modelId="{096A3ECB-B639-49F8-8B53-4752C5FD60EB}">
      <dgm:prSet phldrT="[Text]"/>
      <dgm:spPr>
        <a:solidFill>
          <a:schemeClr val="accent6"/>
        </a:solidFill>
      </dgm:spPr>
      <dgm:t>
        <a:bodyPr/>
        <a:lstStyle/>
        <a:p>
          <a:r>
            <a:rPr lang="en-US" dirty="0"/>
            <a:t>Christ atones for all mankind</a:t>
          </a:r>
        </a:p>
      </dgm:t>
    </dgm:pt>
    <dgm:pt modelId="{C1298DFD-FB0A-46B3-BDE3-D320E5C6DEAC}" type="parTrans" cxnId="{2793B6CE-030D-4477-9C00-83037473DB85}">
      <dgm:prSet/>
      <dgm:spPr/>
      <dgm:t>
        <a:bodyPr/>
        <a:lstStyle/>
        <a:p>
          <a:endParaRPr lang="en-US"/>
        </a:p>
      </dgm:t>
    </dgm:pt>
    <dgm:pt modelId="{1DCFB674-16F7-4BDF-985E-6B19909989B8}" type="sibTrans" cxnId="{2793B6CE-030D-4477-9C00-83037473DB85}">
      <dgm:prSet/>
      <dgm:spPr/>
      <dgm:t>
        <a:bodyPr/>
        <a:lstStyle/>
        <a:p>
          <a:endParaRPr lang="en-US"/>
        </a:p>
      </dgm:t>
    </dgm:pt>
    <dgm:pt modelId="{2F068C9A-9620-44DB-B796-04F6A3F2ED54}">
      <dgm:prSet phldrT="[Text]"/>
      <dgm:spPr>
        <a:solidFill>
          <a:schemeClr val="accent3">
            <a:lumMod val="75000"/>
          </a:schemeClr>
        </a:solidFill>
      </dgm:spPr>
      <dgm:t>
        <a:bodyPr/>
        <a:lstStyle/>
        <a:p>
          <a:r>
            <a:rPr lang="en-US" dirty="0"/>
            <a:t>Crossing over into the “rest” of the Lord</a:t>
          </a:r>
        </a:p>
      </dgm:t>
    </dgm:pt>
    <dgm:pt modelId="{8931F772-B4C9-4649-98E2-043AAF1EFF52}" type="parTrans" cxnId="{12A8BA1D-48F7-4B23-ADA9-A6A0A92288EA}">
      <dgm:prSet/>
      <dgm:spPr/>
      <dgm:t>
        <a:bodyPr/>
        <a:lstStyle/>
        <a:p>
          <a:endParaRPr lang="en-US"/>
        </a:p>
      </dgm:t>
    </dgm:pt>
    <dgm:pt modelId="{422F641F-2796-4DC1-B975-F35C46A8CA49}" type="sibTrans" cxnId="{12A8BA1D-48F7-4B23-ADA9-A6A0A92288EA}">
      <dgm:prSet/>
      <dgm:spPr/>
      <dgm:t>
        <a:bodyPr/>
        <a:lstStyle/>
        <a:p>
          <a:endParaRPr lang="en-US"/>
        </a:p>
      </dgm:t>
    </dgm:pt>
    <dgm:pt modelId="{0DEA5B68-18D1-430A-9487-725435F41667}" type="pres">
      <dgm:prSet presAssocID="{C235306C-C57E-4902-964A-D98D650F3A6E}" presName="composite" presStyleCnt="0">
        <dgm:presLayoutVars>
          <dgm:chMax val="1"/>
          <dgm:dir/>
          <dgm:resizeHandles val="exact"/>
        </dgm:presLayoutVars>
      </dgm:prSet>
      <dgm:spPr/>
    </dgm:pt>
    <dgm:pt modelId="{A92C1DD0-C2E1-44CD-8339-C47A669789F7}" type="pres">
      <dgm:prSet presAssocID="{D1F0F4E6-124E-433A-B581-0B2E4D4FB874}" presName="roof" presStyleLbl="dkBgShp" presStyleIdx="0" presStyleCnt="2" custLinFactNeighborY="-5376"/>
      <dgm:spPr/>
    </dgm:pt>
    <dgm:pt modelId="{083BAE81-387C-428B-A7DE-B7E4D2160C90}" type="pres">
      <dgm:prSet presAssocID="{D1F0F4E6-124E-433A-B581-0B2E4D4FB874}" presName="pillars" presStyleCnt="0"/>
      <dgm:spPr/>
    </dgm:pt>
    <dgm:pt modelId="{D8643D40-4F7F-4A7B-8A3C-A088CEEC5895}" type="pres">
      <dgm:prSet presAssocID="{D1F0F4E6-124E-433A-B581-0B2E4D4FB874}" presName="pillar1" presStyleLbl="node1" presStyleIdx="0" presStyleCnt="3">
        <dgm:presLayoutVars>
          <dgm:bulletEnabled val="1"/>
        </dgm:presLayoutVars>
      </dgm:prSet>
      <dgm:spPr/>
    </dgm:pt>
    <dgm:pt modelId="{7C8C1D46-371E-4868-857F-EAF2DA2AF362}" type="pres">
      <dgm:prSet presAssocID="{096A3ECB-B639-49F8-8B53-4752C5FD60EB}" presName="pillarX" presStyleLbl="node1" presStyleIdx="1" presStyleCnt="3">
        <dgm:presLayoutVars>
          <dgm:bulletEnabled val="1"/>
        </dgm:presLayoutVars>
      </dgm:prSet>
      <dgm:spPr/>
    </dgm:pt>
    <dgm:pt modelId="{0B207887-53B0-4172-972F-44E617F2539C}" type="pres">
      <dgm:prSet presAssocID="{2F068C9A-9620-44DB-B796-04F6A3F2ED54}" presName="pillarX" presStyleLbl="node1" presStyleIdx="2" presStyleCnt="3">
        <dgm:presLayoutVars>
          <dgm:bulletEnabled val="1"/>
        </dgm:presLayoutVars>
      </dgm:prSet>
      <dgm:spPr/>
    </dgm:pt>
    <dgm:pt modelId="{4015A696-1719-4DC0-9F83-CCE4396C57C6}" type="pres">
      <dgm:prSet presAssocID="{D1F0F4E6-124E-433A-B581-0B2E4D4FB874}" presName="base" presStyleLbl="dkBgShp" presStyleIdx="1" presStyleCnt="2"/>
      <dgm:spPr>
        <a:solidFill>
          <a:schemeClr val="accent4">
            <a:lumMod val="75000"/>
          </a:schemeClr>
        </a:solidFill>
      </dgm:spPr>
    </dgm:pt>
  </dgm:ptLst>
  <dgm:cxnLst>
    <dgm:cxn modelId="{BFE16F15-D083-4150-A81C-D054DC726644}" type="presOf" srcId="{D1F0F4E6-124E-433A-B581-0B2E4D4FB874}" destId="{A92C1DD0-C2E1-44CD-8339-C47A669789F7}" srcOrd="0" destOrd="0" presId="urn:microsoft.com/office/officeart/2005/8/layout/hList3"/>
    <dgm:cxn modelId="{EA8D9619-360E-454F-8519-2270D5B03DF4}" type="presOf" srcId="{38B892AC-9DAE-47B1-BA89-563907F2BEED}" destId="{D8643D40-4F7F-4A7B-8A3C-A088CEEC5895}" srcOrd="0" destOrd="0" presId="urn:microsoft.com/office/officeart/2005/8/layout/hList3"/>
    <dgm:cxn modelId="{12A8BA1D-48F7-4B23-ADA9-A6A0A92288EA}" srcId="{D1F0F4E6-124E-433A-B581-0B2E4D4FB874}" destId="{2F068C9A-9620-44DB-B796-04F6A3F2ED54}" srcOrd="2" destOrd="0" parTransId="{8931F772-B4C9-4649-98E2-043AAF1EFF52}" sibTransId="{422F641F-2796-4DC1-B975-F35C46A8CA49}"/>
    <dgm:cxn modelId="{DA225921-DEAB-44EC-AC07-1E062097EEE7}" type="presOf" srcId="{2F068C9A-9620-44DB-B796-04F6A3F2ED54}" destId="{0B207887-53B0-4172-972F-44E617F2539C}" srcOrd="0" destOrd="0" presId="urn:microsoft.com/office/officeart/2005/8/layout/hList3"/>
    <dgm:cxn modelId="{2ADD032C-752D-4636-9675-2297360371A2}" type="presOf" srcId="{096A3ECB-B639-49F8-8B53-4752C5FD60EB}" destId="{7C8C1D46-371E-4868-857F-EAF2DA2AF362}" srcOrd="0" destOrd="0" presId="urn:microsoft.com/office/officeart/2005/8/layout/hList3"/>
    <dgm:cxn modelId="{4019073D-20DE-447B-8D30-B79585B85B88}" type="presOf" srcId="{C235306C-C57E-4902-964A-D98D650F3A6E}" destId="{0DEA5B68-18D1-430A-9487-725435F41667}" srcOrd="0" destOrd="0" presId="urn:microsoft.com/office/officeart/2005/8/layout/hList3"/>
    <dgm:cxn modelId="{3764743D-A2F1-4698-A171-691D49AB8ED0}" srcId="{C235306C-C57E-4902-964A-D98D650F3A6E}" destId="{D1F0F4E6-124E-433A-B581-0B2E4D4FB874}" srcOrd="0" destOrd="0" parTransId="{196F3823-6290-43E5-A8DA-BD5F5D53C960}" sibTransId="{4C0990F7-5BBF-4445-9CAC-8E600FC190FF}"/>
    <dgm:cxn modelId="{0CCFA272-B303-4A96-B195-AD05BFDFDA4E}" srcId="{D1F0F4E6-124E-433A-B581-0B2E4D4FB874}" destId="{38B892AC-9DAE-47B1-BA89-563907F2BEED}" srcOrd="0" destOrd="0" parTransId="{DF692152-CE31-48F6-8C8D-D2CD209E13F3}" sibTransId="{7605A008-68AC-493A-83B5-053006C6E362}"/>
    <dgm:cxn modelId="{2793B6CE-030D-4477-9C00-83037473DB85}" srcId="{D1F0F4E6-124E-433A-B581-0B2E4D4FB874}" destId="{096A3ECB-B639-49F8-8B53-4752C5FD60EB}" srcOrd="1" destOrd="0" parTransId="{C1298DFD-FB0A-46B3-BDE3-D320E5C6DEAC}" sibTransId="{1DCFB674-16F7-4BDF-985E-6B19909989B8}"/>
    <dgm:cxn modelId="{8BA3C892-ED1E-4EF9-928B-370FAE6FDEF2}" type="presParOf" srcId="{0DEA5B68-18D1-430A-9487-725435F41667}" destId="{A92C1DD0-C2E1-44CD-8339-C47A669789F7}" srcOrd="0" destOrd="0" presId="urn:microsoft.com/office/officeart/2005/8/layout/hList3"/>
    <dgm:cxn modelId="{81E7DB31-ABD1-470C-9877-E02AC5EBAE47}" type="presParOf" srcId="{0DEA5B68-18D1-430A-9487-725435F41667}" destId="{083BAE81-387C-428B-A7DE-B7E4D2160C90}" srcOrd="1" destOrd="0" presId="urn:microsoft.com/office/officeart/2005/8/layout/hList3"/>
    <dgm:cxn modelId="{2E584D57-4727-46CF-9A7B-2FC8F7F714BE}" type="presParOf" srcId="{083BAE81-387C-428B-A7DE-B7E4D2160C90}" destId="{D8643D40-4F7F-4A7B-8A3C-A088CEEC5895}" srcOrd="0" destOrd="0" presId="urn:microsoft.com/office/officeart/2005/8/layout/hList3"/>
    <dgm:cxn modelId="{93E2F09D-DBD6-4C8D-B401-6DFBE1CC5EFD}" type="presParOf" srcId="{083BAE81-387C-428B-A7DE-B7E4D2160C90}" destId="{7C8C1D46-371E-4868-857F-EAF2DA2AF362}" srcOrd="1" destOrd="0" presId="urn:microsoft.com/office/officeart/2005/8/layout/hList3"/>
    <dgm:cxn modelId="{68693675-5635-41F8-9C83-FB80D1374637}" type="presParOf" srcId="{083BAE81-387C-428B-A7DE-B7E4D2160C90}" destId="{0B207887-53B0-4172-972F-44E617F2539C}" srcOrd="2" destOrd="0" presId="urn:microsoft.com/office/officeart/2005/8/layout/hList3"/>
    <dgm:cxn modelId="{33ED8D09-7A6C-419C-BDB8-73F161B64255}" type="presParOf" srcId="{0DEA5B68-18D1-430A-9487-725435F41667}" destId="{4015A696-1719-4DC0-9F83-CCE4396C57C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C1DD0-C2E1-44CD-8339-C47A669789F7}">
      <dsp:nvSpPr>
        <dsp:cNvPr id="0" name=""/>
        <dsp:cNvSpPr/>
      </dsp:nvSpPr>
      <dsp:spPr>
        <a:xfrm>
          <a:off x="0" y="0"/>
          <a:ext cx="7924800" cy="1417320"/>
        </a:xfrm>
        <a:prstGeom prst="rect">
          <a:avLst/>
        </a:prstGeom>
        <a:solidFill>
          <a:schemeClr val="accent4">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err="1"/>
            <a:t>Levitical</a:t>
          </a:r>
          <a:r>
            <a:rPr lang="en-US" sz="6500" kern="1200" dirty="0"/>
            <a:t> Order</a:t>
          </a:r>
        </a:p>
      </dsp:txBody>
      <dsp:txXfrm>
        <a:off x="0" y="0"/>
        <a:ext cx="7924800" cy="1417320"/>
      </dsp:txXfrm>
    </dsp:sp>
    <dsp:sp modelId="{D8643D40-4F7F-4A7B-8A3C-A088CEEC5895}">
      <dsp:nvSpPr>
        <dsp:cNvPr id="0" name=""/>
        <dsp:cNvSpPr/>
      </dsp:nvSpPr>
      <dsp:spPr>
        <a:xfrm>
          <a:off x="3869" y="1417320"/>
          <a:ext cx="2639020" cy="297637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Leviticus announces the Mosaic system</a:t>
          </a:r>
        </a:p>
      </dsp:txBody>
      <dsp:txXfrm>
        <a:off x="3869" y="1417320"/>
        <a:ext cx="2639020" cy="2976372"/>
      </dsp:txXfrm>
    </dsp:sp>
    <dsp:sp modelId="{7C8C1D46-371E-4868-857F-EAF2DA2AF362}">
      <dsp:nvSpPr>
        <dsp:cNvPr id="0" name=""/>
        <dsp:cNvSpPr/>
      </dsp:nvSpPr>
      <dsp:spPr>
        <a:xfrm>
          <a:off x="2642889" y="1417320"/>
          <a:ext cx="2639020" cy="297637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Paul shows how the gospel grew out of the soil of the </a:t>
          </a:r>
          <a:r>
            <a:rPr lang="en-US" sz="3200" kern="1200" dirty="0" err="1"/>
            <a:t>Levitical</a:t>
          </a:r>
          <a:r>
            <a:rPr lang="en-US" sz="3200" kern="1200" dirty="0"/>
            <a:t> order</a:t>
          </a:r>
        </a:p>
      </dsp:txBody>
      <dsp:txXfrm>
        <a:off x="2642889" y="1417320"/>
        <a:ext cx="2639020" cy="2976372"/>
      </dsp:txXfrm>
    </dsp:sp>
    <dsp:sp modelId="{0B207887-53B0-4172-972F-44E617F2539C}">
      <dsp:nvSpPr>
        <dsp:cNvPr id="0" name=""/>
        <dsp:cNvSpPr/>
      </dsp:nvSpPr>
      <dsp:spPr>
        <a:xfrm>
          <a:off x="5281910" y="1417320"/>
          <a:ext cx="2639020" cy="2976372"/>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Intended to bridge those in the wilderness of carnality</a:t>
          </a:r>
        </a:p>
      </dsp:txBody>
      <dsp:txXfrm>
        <a:off x="5281910" y="1417320"/>
        <a:ext cx="2639020" cy="2976372"/>
      </dsp:txXfrm>
    </dsp:sp>
    <dsp:sp modelId="{4015A696-1719-4DC0-9F83-CCE4396C57C6}">
      <dsp:nvSpPr>
        <dsp:cNvPr id="0" name=""/>
        <dsp:cNvSpPr/>
      </dsp:nvSpPr>
      <dsp:spPr>
        <a:xfrm>
          <a:off x="0" y="4393692"/>
          <a:ext cx="7924800" cy="330708"/>
        </a:xfrm>
        <a:prstGeom prst="rect">
          <a:avLst/>
        </a:prstGeom>
        <a:solidFill>
          <a:schemeClr val="accent4">
            <a:lumMod val="75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C1DD0-C2E1-44CD-8339-C47A669789F7}">
      <dsp:nvSpPr>
        <dsp:cNvPr id="0" name=""/>
        <dsp:cNvSpPr/>
      </dsp:nvSpPr>
      <dsp:spPr>
        <a:xfrm>
          <a:off x="0" y="0"/>
          <a:ext cx="7924800" cy="1417320"/>
        </a:xfrm>
        <a:prstGeom prst="rect">
          <a:avLst/>
        </a:prstGeom>
        <a:solidFill>
          <a:schemeClr val="accent4">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Mosaic law no longer needed</a:t>
          </a:r>
        </a:p>
      </dsp:txBody>
      <dsp:txXfrm>
        <a:off x="0" y="0"/>
        <a:ext cx="7924800" cy="1417320"/>
      </dsp:txXfrm>
    </dsp:sp>
    <dsp:sp modelId="{D8643D40-4F7F-4A7B-8A3C-A088CEEC5895}">
      <dsp:nvSpPr>
        <dsp:cNvPr id="0" name=""/>
        <dsp:cNvSpPr/>
      </dsp:nvSpPr>
      <dsp:spPr>
        <a:xfrm>
          <a:off x="3869" y="1417320"/>
          <a:ext cx="2639020" cy="297637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Christ fulfills all requirements</a:t>
          </a:r>
        </a:p>
      </dsp:txBody>
      <dsp:txXfrm>
        <a:off x="3869" y="1417320"/>
        <a:ext cx="2639020" cy="2976372"/>
      </dsp:txXfrm>
    </dsp:sp>
    <dsp:sp modelId="{7C8C1D46-371E-4868-857F-EAF2DA2AF362}">
      <dsp:nvSpPr>
        <dsp:cNvPr id="0" name=""/>
        <dsp:cNvSpPr/>
      </dsp:nvSpPr>
      <dsp:spPr>
        <a:xfrm>
          <a:off x="2642889" y="1417320"/>
          <a:ext cx="2639020" cy="297637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Christ atones for all mankind</a:t>
          </a:r>
        </a:p>
      </dsp:txBody>
      <dsp:txXfrm>
        <a:off x="2642889" y="1417320"/>
        <a:ext cx="2639020" cy="2976372"/>
      </dsp:txXfrm>
    </dsp:sp>
    <dsp:sp modelId="{0B207887-53B0-4172-972F-44E617F2539C}">
      <dsp:nvSpPr>
        <dsp:cNvPr id="0" name=""/>
        <dsp:cNvSpPr/>
      </dsp:nvSpPr>
      <dsp:spPr>
        <a:xfrm>
          <a:off x="5281910" y="1417320"/>
          <a:ext cx="2639020" cy="2976372"/>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Crossing over into the “rest” of the Lord</a:t>
          </a:r>
        </a:p>
      </dsp:txBody>
      <dsp:txXfrm>
        <a:off x="5281910" y="1417320"/>
        <a:ext cx="2639020" cy="2976372"/>
      </dsp:txXfrm>
    </dsp:sp>
    <dsp:sp modelId="{4015A696-1719-4DC0-9F83-CCE4396C57C6}">
      <dsp:nvSpPr>
        <dsp:cNvPr id="0" name=""/>
        <dsp:cNvSpPr/>
      </dsp:nvSpPr>
      <dsp:spPr>
        <a:xfrm>
          <a:off x="0" y="4393692"/>
          <a:ext cx="7924800" cy="330708"/>
        </a:xfrm>
        <a:prstGeom prst="rect">
          <a:avLst/>
        </a:prstGeom>
        <a:solidFill>
          <a:schemeClr val="accent4">
            <a:lumMod val="7500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9/11/2020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8.gif"/></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icture 145" descr="Image result for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47864" y="1921598"/>
            <a:ext cx="10797766" cy="1569660"/>
          </a:xfrm>
          <a:prstGeom prst="rect">
            <a:avLst/>
          </a:prstGeom>
          <a:noFill/>
        </p:spPr>
        <p:txBody>
          <a:bodyPr wrap="square" rtlCol="0">
            <a:spAutoFit/>
          </a:bodyPr>
          <a:lstStyle/>
          <a:p>
            <a:pPr algn="ctr"/>
            <a:r>
              <a:rPr lang="en-US" sz="4800" dirty="0">
                <a:solidFill>
                  <a:schemeClr val="bg1"/>
                </a:solidFill>
                <a:latin typeface="Poor Richard" panose="02080502050505020702" pitchFamily="18" charset="0"/>
                <a:ea typeface="Wednesday" pitchFamily="2" charset="0"/>
              </a:rPr>
              <a:t>The True Nature of Christ </a:t>
            </a:r>
          </a:p>
          <a:p>
            <a:pPr algn="ctr"/>
            <a:r>
              <a:rPr lang="en-US" sz="4800" dirty="0">
                <a:solidFill>
                  <a:schemeClr val="bg1"/>
                </a:solidFill>
                <a:latin typeface="Poor Richard" panose="02080502050505020702" pitchFamily="18" charset="0"/>
                <a:ea typeface="Wednesday" pitchFamily="2" charset="0"/>
              </a:rPr>
              <a:t>Hebrews 1-4</a:t>
            </a:r>
          </a:p>
        </p:txBody>
      </p:sp>
      <p:grpSp>
        <p:nvGrpSpPr>
          <p:cNvPr id="2" name="Group 1"/>
          <p:cNvGrpSpPr/>
          <p:nvPr/>
        </p:nvGrpSpPr>
        <p:grpSpPr>
          <a:xfrm>
            <a:off x="1545125" y="2230347"/>
            <a:ext cx="3050721" cy="2895600"/>
            <a:chOff x="848008" y="2239401"/>
            <a:chExt cx="3050721" cy="2895600"/>
          </a:xfrm>
        </p:grpSpPr>
        <p:pic>
          <p:nvPicPr>
            <p:cNvPr id="4098" name="Picture 2" descr="Image result for clouds"/>
            <p:cNvPicPr>
              <a:picLocks noChangeAspect="1" noChangeArrowheads="1"/>
            </p:cNvPicPr>
            <p:nvPr/>
          </p:nvPicPr>
          <p:blipFill rotWithShape="1">
            <a:blip r:embed="rId3">
              <a:extLst>
                <a:ext uri="{28A0092B-C50C-407E-A947-70E740481C1C}">
                  <a14:useLocalDpi xmlns:a14="http://schemas.microsoft.com/office/drawing/2010/main" val="0"/>
                </a:ext>
              </a:extLst>
            </a:blip>
            <a:srcRect l="-165" t="9109" r="2739" b="28845"/>
            <a:stretch/>
          </p:blipFill>
          <p:spPr bwMode="auto">
            <a:xfrm>
              <a:off x="959668" y="2344846"/>
              <a:ext cx="2786310" cy="2661719"/>
            </a:xfrm>
            <a:prstGeom prst="rect">
              <a:avLst/>
            </a:prstGeom>
            <a:noFill/>
            <a:extLst>
              <a:ext uri="{909E8E84-426E-40DD-AFC4-6F175D3DCCD1}">
                <a14:hiddenFill xmlns:a14="http://schemas.microsoft.com/office/drawing/2010/main">
                  <a:solidFill>
                    <a:srgbClr val="FFFFFF"/>
                  </a:solidFill>
                </a14:hiddenFill>
              </a:ext>
            </a:extLst>
          </p:spPr>
        </p:pic>
        <p:grpSp>
          <p:nvGrpSpPr>
            <p:cNvPr id="86" name="Group 85"/>
            <p:cNvGrpSpPr/>
            <p:nvPr/>
          </p:nvGrpSpPr>
          <p:grpSpPr>
            <a:xfrm>
              <a:off x="848008" y="2239401"/>
              <a:ext cx="3050721" cy="2895600"/>
              <a:chOff x="304800" y="3429000"/>
              <a:chExt cx="3050721" cy="2895600"/>
            </a:xfrm>
          </p:grpSpPr>
          <p:grpSp>
            <p:nvGrpSpPr>
              <p:cNvPr id="87" name="Group 86"/>
              <p:cNvGrpSpPr/>
              <p:nvPr/>
            </p:nvGrpSpPr>
            <p:grpSpPr>
              <a:xfrm rot="2107423">
                <a:off x="1281104" y="3790950"/>
                <a:ext cx="376315" cy="879933"/>
                <a:chOff x="7696200" y="914400"/>
                <a:chExt cx="685800" cy="2438400"/>
              </a:xfrm>
            </p:grpSpPr>
            <p:sp>
              <p:nvSpPr>
                <p:cNvPr id="135" name="Moon 134"/>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rot="19262140" flipH="1">
                <a:off x="1950772" y="3835879"/>
                <a:ext cx="376315" cy="801380"/>
                <a:chOff x="7696200" y="914400"/>
                <a:chExt cx="685800" cy="2438400"/>
              </a:xfrm>
            </p:grpSpPr>
            <p:sp>
              <p:nvSpPr>
                <p:cNvPr id="131" name="Moon 130"/>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rapezoid 88"/>
              <p:cNvSpPr/>
              <p:nvPr/>
            </p:nvSpPr>
            <p:spPr>
              <a:xfrm>
                <a:off x="1326235" y="4478277"/>
                <a:ext cx="983316" cy="1742909"/>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0431102">
                <a:off x="1854274" y="4700732"/>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195734">
                <a:off x="1208420" y="4677609"/>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1342034" y="4606667"/>
                <a:ext cx="925176" cy="1407690"/>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218695">
                <a:off x="1362172" y="4662553"/>
                <a:ext cx="417597" cy="1300386"/>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1332773">
                <a:off x="1833573" y="4664733"/>
                <a:ext cx="417597" cy="130156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525932" y="4245837"/>
                <a:ext cx="526415" cy="723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395750" y="3908738"/>
                <a:ext cx="809529" cy="8908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a:off x="1549947" y="4539734"/>
                <a:ext cx="462588" cy="371175"/>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Delay 97"/>
              <p:cNvSpPr/>
              <p:nvPr/>
            </p:nvSpPr>
            <p:spPr>
              <a:xfrm rot="16200000">
                <a:off x="1636878" y="3657345"/>
                <a:ext cx="296939" cy="578236"/>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699119" y="4608751"/>
                <a:ext cx="148961" cy="971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718457" y="5704114"/>
                <a:ext cx="2223407" cy="51707"/>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718457" y="5755821"/>
                <a:ext cx="2223407" cy="155121"/>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1"/>
              <p:cNvSpPr/>
              <p:nvPr/>
            </p:nvSpPr>
            <p:spPr>
              <a:xfrm>
                <a:off x="821871"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02"/>
              <p:cNvSpPr/>
              <p:nvPr/>
            </p:nvSpPr>
            <p:spPr>
              <a:xfrm>
                <a:off x="1028700"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03"/>
              <p:cNvSpPr/>
              <p:nvPr/>
            </p:nvSpPr>
            <p:spPr>
              <a:xfrm>
                <a:off x="2579914"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04"/>
              <p:cNvSpPr/>
              <p:nvPr/>
            </p:nvSpPr>
            <p:spPr>
              <a:xfrm>
                <a:off x="2786743"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1080407"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269671"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7"/>
              <p:cNvGrpSpPr/>
              <p:nvPr/>
            </p:nvGrpSpPr>
            <p:grpSpPr>
              <a:xfrm>
                <a:off x="2028864" y="5256478"/>
                <a:ext cx="248519" cy="434702"/>
                <a:chOff x="2438400" y="402137"/>
                <a:chExt cx="2514600" cy="4398463"/>
              </a:xfrm>
            </p:grpSpPr>
            <p:sp>
              <p:nvSpPr>
                <p:cNvPr id="127" name="Snip Same Side Corner Rectangle 110"/>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Wave 124"/>
              <p:cNvSpPr/>
              <p:nvPr/>
            </p:nvSpPr>
            <p:spPr>
              <a:xfrm>
                <a:off x="1338943" y="5600700"/>
                <a:ext cx="672193" cy="103414"/>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ame 125"/>
              <p:cNvSpPr/>
              <p:nvPr/>
            </p:nvSpPr>
            <p:spPr>
              <a:xfrm>
                <a:off x="304800" y="3429000"/>
                <a:ext cx="3050721" cy="2895600"/>
              </a:xfrm>
              <a:prstGeom prst="frame">
                <a:avLst>
                  <a:gd name="adj1" fmla="val 7194"/>
                </a:avLst>
              </a:prstGeom>
              <a:solidFill>
                <a:srgbClr val="6633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6" name="Frame 45"/>
          <p:cNvSpPr/>
          <p:nvPr/>
        </p:nvSpPr>
        <p:spPr>
          <a:xfrm>
            <a:off x="0" y="0"/>
            <a:ext cx="12192000" cy="6858000"/>
          </a:xfrm>
          <a:prstGeom prst="frame">
            <a:avLst>
              <a:gd name="adj1" fmla="val 1811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7" name="Group 17"/>
          <p:cNvGrpSpPr/>
          <p:nvPr/>
        </p:nvGrpSpPr>
        <p:grpSpPr>
          <a:xfrm>
            <a:off x="547815" y="165286"/>
            <a:ext cx="11123571" cy="912076"/>
            <a:chOff x="304800" y="276069"/>
            <a:chExt cx="4953000" cy="993098"/>
          </a:xfrm>
        </p:grpSpPr>
        <p:sp>
          <p:nvSpPr>
            <p:cNvPr id="102" name="4-Point Star 2"/>
            <p:cNvSpPr/>
            <p:nvPr/>
          </p:nvSpPr>
          <p:spPr>
            <a:xfrm>
              <a:off x="893164" y="276069"/>
              <a:ext cx="838200" cy="990600"/>
            </a:xfrm>
            <a:prstGeom prst="star4">
              <a:avLst>
                <a:gd name="adj" fmla="val 1855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p:cNvGrpSpPr/>
            <p:nvPr/>
          </p:nvGrpSpPr>
          <p:grpSpPr>
            <a:xfrm>
              <a:off x="4690672" y="517161"/>
              <a:ext cx="567128" cy="494675"/>
              <a:chOff x="5869898" y="1705131"/>
              <a:chExt cx="567128" cy="494675"/>
            </a:xfrm>
          </p:grpSpPr>
          <p:sp>
            <p:nvSpPr>
              <p:cNvPr id="117" name="Cross 3"/>
              <p:cNvSpPr/>
              <p:nvPr/>
            </p:nvSpPr>
            <p:spPr>
              <a:xfrm>
                <a:off x="5869898" y="1705131"/>
                <a:ext cx="567128" cy="494675"/>
              </a:xfrm>
              <a:prstGeom prst="plus">
                <a:avLst>
                  <a:gd name="adj" fmla="val 20785"/>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4"/>
              <p:cNvSpPr/>
              <p:nvPr/>
            </p:nvSpPr>
            <p:spPr>
              <a:xfrm>
                <a:off x="5932357" y="1781331"/>
                <a:ext cx="457200" cy="304800"/>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6"/>
            <p:cNvGrpSpPr/>
            <p:nvPr/>
          </p:nvGrpSpPr>
          <p:grpSpPr>
            <a:xfrm>
              <a:off x="304800" y="505919"/>
              <a:ext cx="567128" cy="494675"/>
              <a:chOff x="5869898" y="1705131"/>
              <a:chExt cx="567128" cy="494675"/>
            </a:xfrm>
          </p:grpSpPr>
          <p:sp>
            <p:nvSpPr>
              <p:cNvPr id="115" name="Cross 7"/>
              <p:cNvSpPr/>
              <p:nvPr/>
            </p:nvSpPr>
            <p:spPr>
              <a:xfrm>
                <a:off x="5869898" y="1705131"/>
                <a:ext cx="567128" cy="494675"/>
              </a:xfrm>
              <a:prstGeom prst="plus">
                <a:avLst>
                  <a:gd name="adj" fmla="val 20785"/>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8"/>
              <p:cNvSpPr/>
              <p:nvPr/>
            </p:nvSpPr>
            <p:spPr>
              <a:xfrm>
                <a:off x="5932357" y="1781331"/>
                <a:ext cx="457200" cy="304800"/>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9"/>
            <p:cNvGrpSpPr/>
            <p:nvPr/>
          </p:nvGrpSpPr>
          <p:grpSpPr>
            <a:xfrm>
              <a:off x="1785078" y="504669"/>
              <a:ext cx="567128" cy="494675"/>
              <a:chOff x="5869898" y="1705131"/>
              <a:chExt cx="567128" cy="494675"/>
            </a:xfrm>
          </p:grpSpPr>
          <p:sp>
            <p:nvSpPr>
              <p:cNvPr id="112" name="Cross 10"/>
              <p:cNvSpPr/>
              <p:nvPr/>
            </p:nvSpPr>
            <p:spPr>
              <a:xfrm>
                <a:off x="5869898" y="1705131"/>
                <a:ext cx="567128" cy="494675"/>
              </a:xfrm>
              <a:prstGeom prst="plus">
                <a:avLst>
                  <a:gd name="adj" fmla="val 20785"/>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
              <p:cNvSpPr/>
              <p:nvPr/>
            </p:nvSpPr>
            <p:spPr>
              <a:xfrm>
                <a:off x="5932357" y="1781331"/>
                <a:ext cx="457200" cy="304800"/>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2"/>
            <p:cNvGrpSpPr/>
            <p:nvPr/>
          </p:nvGrpSpPr>
          <p:grpSpPr>
            <a:xfrm>
              <a:off x="3269105" y="504669"/>
              <a:ext cx="567128" cy="494675"/>
              <a:chOff x="5869898" y="1705131"/>
              <a:chExt cx="567128" cy="494675"/>
            </a:xfrm>
          </p:grpSpPr>
          <p:sp>
            <p:nvSpPr>
              <p:cNvPr id="110" name="Cross 109"/>
              <p:cNvSpPr/>
              <p:nvPr/>
            </p:nvSpPr>
            <p:spPr>
              <a:xfrm>
                <a:off x="5869898" y="1705131"/>
                <a:ext cx="567128" cy="494675"/>
              </a:xfrm>
              <a:prstGeom prst="plus">
                <a:avLst>
                  <a:gd name="adj" fmla="val 20785"/>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5932357" y="1781331"/>
                <a:ext cx="457200" cy="304800"/>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4-Point Star 58"/>
            <p:cNvSpPr/>
            <p:nvPr/>
          </p:nvSpPr>
          <p:spPr>
            <a:xfrm>
              <a:off x="2379689" y="278567"/>
              <a:ext cx="838200" cy="990600"/>
            </a:xfrm>
            <a:prstGeom prst="star4">
              <a:avLst>
                <a:gd name="adj" fmla="val 1855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4-Point Star 59"/>
            <p:cNvSpPr/>
            <p:nvPr/>
          </p:nvSpPr>
          <p:spPr>
            <a:xfrm>
              <a:off x="3863715" y="278567"/>
              <a:ext cx="838200" cy="990600"/>
            </a:xfrm>
            <a:prstGeom prst="star4">
              <a:avLst>
                <a:gd name="adj" fmla="val 1855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661221" y="5776111"/>
            <a:ext cx="11123571" cy="929870"/>
            <a:chOff x="304800" y="276069"/>
            <a:chExt cx="4953000" cy="993098"/>
          </a:xfrm>
        </p:grpSpPr>
        <p:sp>
          <p:nvSpPr>
            <p:cNvPr id="70" name="4-Point Star 38"/>
            <p:cNvSpPr/>
            <p:nvPr/>
          </p:nvSpPr>
          <p:spPr>
            <a:xfrm>
              <a:off x="893164" y="276069"/>
              <a:ext cx="838200" cy="990600"/>
            </a:xfrm>
            <a:prstGeom prst="star4">
              <a:avLst>
                <a:gd name="adj" fmla="val 1855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5"/>
            <p:cNvGrpSpPr/>
            <p:nvPr/>
          </p:nvGrpSpPr>
          <p:grpSpPr>
            <a:xfrm>
              <a:off x="4690672" y="517161"/>
              <a:ext cx="567128" cy="494675"/>
              <a:chOff x="5869898" y="1705131"/>
              <a:chExt cx="567128" cy="494675"/>
            </a:xfrm>
          </p:grpSpPr>
          <p:sp>
            <p:nvSpPr>
              <p:cNvPr id="84" name="Cross 3"/>
              <p:cNvSpPr/>
              <p:nvPr/>
            </p:nvSpPr>
            <p:spPr>
              <a:xfrm>
                <a:off x="5869898" y="1705131"/>
                <a:ext cx="567128" cy="494675"/>
              </a:xfrm>
              <a:prstGeom prst="plus">
                <a:avLst>
                  <a:gd name="adj" fmla="val 20785"/>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4"/>
              <p:cNvSpPr/>
              <p:nvPr/>
            </p:nvSpPr>
            <p:spPr>
              <a:xfrm>
                <a:off x="5932357" y="1781331"/>
                <a:ext cx="457200" cy="304800"/>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6"/>
            <p:cNvGrpSpPr/>
            <p:nvPr/>
          </p:nvGrpSpPr>
          <p:grpSpPr>
            <a:xfrm>
              <a:off x="304800" y="505919"/>
              <a:ext cx="567128" cy="494675"/>
              <a:chOff x="5869898" y="1705131"/>
              <a:chExt cx="567128" cy="494675"/>
            </a:xfrm>
          </p:grpSpPr>
          <p:sp>
            <p:nvSpPr>
              <p:cNvPr id="82" name="Cross 81"/>
              <p:cNvSpPr/>
              <p:nvPr/>
            </p:nvSpPr>
            <p:spPr>
              <a:xfrm>
                <a:off x="5869898" y="1705131"/>
                <a:ext cx="567128" cy="494675"/>
              </a:xfrm>
              <a:prstGeom prst="plus">
                <a:avLst>
                  <a:gd name="adj" fmla="val 20785"/>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5932357" y="1781331"/>
                <a:ext cx="457200" cy="304800"/>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a:off x="1785078" y="504669"/>
              <a:ext cx="567128" cy="494675"/>
              <a:chOff x="5869898" y="1705131"/>
              <a:chExt cx="567128" cy="494675"/>
            </a:xfrm>
          </p:grpSpPr>
          <p:sp>
            <p:nvSpPr>
              <p:cNvPr id="80" name="Cross 28"/>
              <p:cNvSpPr/>
              <p:nvPr/>
            </p:nvSpPr>
            <p:spPr>
              <a:xfrm>
                <a:off x="5869898" y="1705131"/>
                <a:ext cx="567128" cy="494675"/>
              </a:xfrm>
              <a:prstGeom prst="plus">
                <a:avLst>
                  <a:gd name="adj" fmla="val 20785"/>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29"/>
              <p:cNvSpPr/>
              <p:nvPr/>
            </p:nvSpPr>
            <p:spPr>
              <a:xfrm>
                <a:off x="5932357" y="1781331"/>
                <a:ext cx="457200" cy="304800"/>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12"/>
            <p:cNvGrpSpPr/>
            <p:nvPr/>
          </p:nvGrpSpPr>
          <p:grpSpPr>
            <a:xfrm>
              <a:off x="3269105" y="504669"/>
              <a:ext cx="567128" cy="494675"/>
              <a:chOff x="5869898" y="1705131"/>
              <a:chExt cx="567128" cy="494675"/>
            </a:xfrm>
          </p:grpSpPr>
          <p:sp>
            <p:nvSpPr>
              <p:cNvPr id="77" name="Cross 26"/>
              <p:cNvSpPr/>
              <p:nvPr/>
            </p:nvSpPr>
            <p:spPr>
              <a:xfrm>
                <a:off x="5869898" y="1705131"/>
                <a:ext cx="567128" cy="494675"/>
              </a:xfrm>
              <a:prstGeom prst="plus">
                <a:avLst>
                  <a:gd name="adj" fmla="val 20785"/>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27"/>
              <p:cNvSpPr/>
              <p:nvPr/>
            </p:nvSpPr>
            <p:spPr>
              <a:xfrm>
                <a:off x="5932357" y="1781331"/>
                <a:ext cx="457200" cy="304800"/>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4-Point Star 43"/>
            <p:cNvSpPr/>
            <p:nvPr/>
          </p:nvSpPr>
          <p:spPr>
            <a:xfrm>
              <a:off x="2379689" y="278567"/>
              <a:ext cx="838200" cy="990600"/>
            </a:xfrm>
            <a:prstGeom prst="star4">
              <a:avLst>
                <a:gd name="adj" fmla="val 1855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4-Point Star 44"/>
            <p:cNvSpPr/>
            <p:nvPr/>
          </p:nvSpPr>
          <p:spPr>
            <a:xfrm>
              <a:off x="3863715" y="278567"/>
              <a:ext cx="838200" cy="990600"/>
            </a:xfrm>
            <a:prstGeom prst="star4">
              <a:avLst>
                <a:gd name="adj" fmla="val 1855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34"/>
          <p:cNvGrpSpPr/>
          <p:nvPr/>
        </p:nvGrpSpPr>
        <p:grpSpPr>
          <a:xfrm rot="5400000">
            <a:off x="-1671403" y="2900911"/>
            <a:ext cx="4555969" cy="1213165"/>
            <a:chOff x="893164" y="276069"/>
            <a:chExt cx="3808751" cy="993098"/>
          </a:xfrm>
        </p:grpSpPr>
        <p:sp>
          <p:nvSpPr>
            <p:cNvPr id="61" name="4-Point Star 29"/>
            <p:cNvSpPr/>
            <p:nvPr/>
          </p:nvSpPr>
          <p:spPr>
            <a:xfrm>
              <a:off x="893164" y="276069"/>
              <a:ext cx="838200" cy="990600"/>
            </a:xfrm>
            <a:prstGeom prst="star4">
              <a:avLst>
                <a:gd name="adj" fmla="val 1855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9"/>
            <p:cNvGrpSpPr/>
            <p:nvPr/>
          </p:nvGrpSpPr>
          <p:grpSpPr>
            <a:xfrm>
              <a:off x="1785078" y="504669"/>
              <a:ext cx="567128" cy="494675"/>
              <a:chOff x="5869898" y="1705131"/>
              <a:chExt cx="567128" cy="494675"/>
            </a:xfrm>
          </p:grpSpPr>
          <p:sp>
            <p:nvSpPr>
              <p:cNvPr id="68" name="Cross 67"/>
              <p:cNvSpPr/>
              <p:nvPr/>
            </p:nvSpPr>
            <p:spPr>
              <a:xfrm>
                <a:off x="5869898" y="1705131"/>
                <a:ext cx="567128" cy="494675"/>
              </a:xfrm>
              <a:prstGeom prst="plus">
                <a:avLst>
                  <a:gd name="adj" fmla="val 20785"/>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5932357" y="1781331"/>
                <a:ext cx="457200" cy="304800"/>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12"/>
            <p:cNvGrpSpPr/>
            <p:nvPr/>
          </p:nvGrpSpPr>
          <p:grpSpPr>
            <a:xfrm>
              <a:off x="3269104" y="504669"/>
              <a:ext cx="567128" cy="494675"/>
              <a:chOff x="5869898" y="1705131"/>
              <a:chExt cx="567128" cy="494675"/>
            </a:xfrm>
          </p:grpSpPr>
          <p:sp>
            <p:nvSpPr>
              <p:cNvPr id="66" name="Cross 65"/>
              <p:cNvSpPr/>
              <p:nvPr/>
            </p:nvSpPr>
            <p:spPr>
              <a:xfrm>
                <a:off x="5869898" y="1705131"/>
                <a:ext cx="567128" cy="494675"/>
              </a:xfrm>
              <a:prstGeom prst="plus">
                <a:avLst>
                  <a:gd name="adj" fmla="val 20785"/>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5932357" y="1781331"/>
                <a:ext cx="457200" cy="304800"/>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4-Point Star 32"/>
            <p:cNvSpPr/>
            <p:nvPr/>
          </p:nvSpPr>
          <p:spPr>
            <a:xfrm>
              <a:off x="2379688" y="278567"/>
              <a:ext cx="838200" cy="990600"/>
            </a:xfrm>
            <a:prstGeom prst="star4">
              <a:avLst>
                <a:gd name="adj" fmla="val 1855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4-Point Star 33"/>
            <p:cNvSpPr/>
            <p:nvPr/>
          </p:nvSpPr>
          <p:spPr>
            <a:xfrm>
              <a:off x="3863715" y="278567"/>
              <a:ext cx="838200" cy="990600"/>
            </a:xfrm>
            <a:prstGeom prst="star4">
              <a:avLst>
                <a:gd name="adj" fmla="val 1855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50"/>
          <p:cNvGrpSpPr/>
          <p:nvPr/>
        </p:nvGrpSpPr>
        <p:grpSpPr>
          <a:xfrm rot="5400000">
            <a:off x="9165596" y="2931754"/>
            <a:ext cx="4555968" cy="1104523"/>
            <a:chOff x="893164" y="276069"/>
            <a:chExt cx="3808751" cy="993098"/>
          </a:xfrm>
        </p:grpSpPr>
        <p:sp>
          <p:nvSpPr>
            <p:cNvPr id="51" name="4-Point Star 20"/>
            <p:cNvSpPr/>
            <p:nvPr/>
          </p:nvSpPr>
          <p:spPr>
            <a:xfrm>
              <a:off x="893164" y="276069"/>
              <a:ext cx="838200" cy="990600"/>
            </a:xfrm>
            <a:prstGeom prst="star4">
              <a:avLst>
                <a:gd name="adj" fmla="val 1855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9"/>
            <p:cNvGrpSpPr/>
            <p:nvPr/>
          </p:nvGrpSpPr>
          <p:grpSpPr>
            <a:xfrm>
              <a:off x="1785078" y="504669"/>
              <a:ext cx="567128" cy="494675"/>
              <a:chOff x="5869898" y="1705131"/>
              <a:chExt cx="567128" cy="494675"/>
            </a:xfrm>
          </p:grpSpPr>
          <p:sp>
            <p:nvSpPr>
              <p:cNvPr id="59" name="Cross 58"/>
              <p:cNvSpPr/>
              <p:nvPr/>
            </p:nvSpPr>
            <p:spPr>
              <a:xfrm>
                <a:off x="5869898" y="1705131"/>
                <a:ext cx="567128" cy="494675"/>
              </a:xfrm>
              <a:prstGeom prst="plus">
                <a:avLst>
                  <a:gd name="adj" fmla="val 20785"/>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5932357" y="1781331"/>
                <a:ext cx="457200" cy="304800"/>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12"/>
            <p:cNvGrpSpPr/>
            <p:nvPr/>
          </p:nvGrpSpPr>
          <p:grpSpPr>
            <a:xfrm>
              <a:off x="3269105" y="504669"/>
              <a:ext cx="567128" cy="494675"/>
              <a:chOff x="5869898" y="1705131"/>
              <a:chExt cx="567128" cy="494675"/>
            </a:xfrm>
          </p:grpSpPr>
          <p:sp>
            <p:nvSpPr>
              <p:cNvPr id="57" name="Cross 56"/>
              <p:cNvSpPr/>
              <p:nvPr/>
            </p:nvSpPr>
            <p:spPr>
              <a:xfrm>
                <a:off x="5869898" y="1705131"/>
                <a:ext cx="567128" cy="494675"/>
              </a:xfrm>
              <a:prstGeom prst="plus">
                <a:avLst>
                  <a:gd name="adj" fmla="val 20785"/>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5932357" y="1781331"/>
                <a:ext cx="457200" cy="304800"/>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4-Point Star 23"/>
            <p:cNvSpPr/>
            <p:nvPr/>
          </p:nvSpPr>
          <p:spPr>
            <a:xfrm>
              <a:off x="2379689" y="278567"/>
              <a:ext cx="838200" cy="990600"/>
            </a:xfrm>
            <a:prstGeom prst="star4">
              <a:avLst>
                <a:gd name="adj" fmla="val 1855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4-Point Star 24"/>
            <p:cNvSpPr/>
            <p:nvPr/>
          </p:nvSpPr>
          <p:spPr>
            <a:xfrm>
              <a:off x="3863715" y="278567"/>
              <a:ext cx="838200" cy="990600"/>
            </a:xfrm>
            <a:prstGeom prst="star4">
              <a:avLst>
                <a:gd name="adj" fmla="val 1855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5333999" y="3900492"/>
            <a:ext cx="4898571" cy="923330"/>
          </a:xfrm>
          <a:prstGeom prst="rect">
            <a:avLst/>
          </a:prstGeom>
        </p:spPr>
        <p:txBody>
          <a:bodyPr wrap="square">
            <a:spAutoFit/>
          </a:bodyPr>
          <a:lstStyle/>
          <a:p>
            <a:r>
              <a:rPr lang="en-US" i="1" dirty="0">
                <a:solidFill>
                  <a:schemeClr val="bg1"/>
                </a:solidFill>
                <a:latin typeface="Palatino"/>
              </a:rPr>
              <a:t>For we are made partakers of Christ, if we hold the beginning of our confidence steadfast unto the end;</a:t>
            </a:r>
          </a:p>
          <a:p>
            <a:r>
              <a:rPr lang="en-US" i="1" dirty="0">
                <a:solidFill>
                  <a:schemeClr val="bg1"/>
                </a:solidFill>
                <a:latin typeface="Palatino"/>
              </a:rPr>
              <a:t>Hebrews 3:14</a:t>
            </a:r>
            <a:endParaRPr lang="en-US" i="1" dirty="0">
              <a:solidFill>
                <a:schemeClr val="bg1"/>
              </a:solidFill>
            </a:endParaRPr>
          </a:p>
        </p:txBody>
      </p:sp>
      <p:sp>
        <p:nvSpPr>
          <p:cNvPr id="79" name="TextBox 78"/>
          <p:cNvSpPr txBox="1"/>
          <p:nvPr/>
        </p:nvSpPr>
        <p:spPr>
          <a:xfrm>
            <a:off x="0" y="0"/>
            <a:ext cx="2286000" cy="369332"/>
          </a:xfrm>
          <a:prstGeom prst="rect">
            <a:avLst/>
          </a:prstGeom>
          <a:noFill/>
        </p:spPr>
        <p:txBody>
          <a:bodyPr wrap="square" rtlCol="0">
            <a:spAutoFit/>
          </a:bodyPr>
          <a:lstStyle/>
          <a:p>
            <a:r>
              <a:rPr lang="en-US">
                <a:solidFill>
                  <a:schemeClr val="bg1"/>
                </a:solidFill>
              </a:rPr>
              <a:t>Lesson 135</a:t>
            </a:r>
            <a:endParaRPr lang="en-US" dirty="0">
              <a:solidFill>
                <a:schemeClr val="bg1"/>
              </a:solidFill>
            </a:endParaRPr>
          </a:p>
        </p:txBody>
      </p:sp>
      <p:sp>
        <p:nvSpPr>
          <p:cNvPr id="119" name="Footer Placeholder 14">
            <a:extLst>
              <a:ext uri="{FF2B5EF4-FFF2-40B4-BE49-F238E27FC236}">
                <a16:creationId xmlns:a16="http://schemas.microsoft.com/office/drawing/2014/main" id="{5817E43C-70D9-481E-9B81-64106BC54705}"/>
              </a:ext>
            </a:extLst>
          </p:cNvPr>
          <p:cNvSpPr>
            <a:spLocks noGrp="1"/>
          </p:cNvSpPr>
          <p:nvPr/>
        </p:nvSpPr>
        <p:spPr>
          <a:xfrm>
            <a:off x="87585" y="64755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06508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4855" y="152400"/>
            <a:ext cx="11950575" cy="923330"/>
          </a:xfrm>
          <a:prstGeom prst="rect">
            <a:avLst/>
          </a:prstGeom>
          <a:noFill/>
        </p:spPr>
        <p:txBody>
          <a:bodyPr wrap="square" rtlCol="0">
            <a:spAutoFit/>
          </a:bodyPr>
          <a:lstStyle/>
          <a:p>
            <a:pPr algn="ctr"/>
            <a:r>
              <a:rPr lang="en-US" sz="5400" dirty="0">
                <a:solidFill>
                  <a:schemeClr val="bg1">
                    <a:lumMod val="95000"/>
                  </a:schemeClr>
                </a:solidFill>
                <a:latin typeface="Poor Richard" panose="02080502050505020702" pitchFamily="18" charset="0"/>
                <a:ea typeface="DaddysGirl" pitchFamily="2" charset="0"/>
              </a:rPr>
              <a:t>Attributes and Characteristics of Christ</a:t>
            </a:r>
          </a:p>
        </p:txBody>
      </p:sp>
      <p:sp>
        <p:nvSpPr>
          <p:cNvPr id="6" name="TextBox 5"/>
          <p:cNvSpPr txBox="1"/>
          <p:nvPr/>
        </p:nvSpPr>
        <p:spPr>
          <a:xfrm>
            <a:off x="175034" y="6334780"/>
            <a:ext cx="4343400" cy="523220"/>
          </a:xfrm>
          <a:prstGeom prst="rect">
            <a:avLst/>
          </a:prstGeom>
          <a:noFill/>
        </p:spPr>
        <p:txBody>
          <a:bodyPr wrap="square" rtlCol="0">
            <a:spAutoFit/>
          </a:bodyPr>
          <a:lstStyle/>
          <a:p>
            <a:r>
              <a:rPr lang="en-US" sz="2800" dirty="0">
                <a:solidFill>
                  <a:schemeClr val="bg1">
                    <a:lumMod val="95000"/>
                  </a:schemeClr>
                </a:solidFill>
              </a:rPr>
              <a:t>Hebrews 1:6-12</a:t>
            </a:r>
          </a:p>
        </p:txBody>
      </p:sp>
      <p:grpSp>
        <p:nvGrpSpPr>
          <p:cNvPr id="3" name="Group 9"/>
          <p:cNvGrpSpPr/>
          <p:nvPr/>
        </p:nvGrpSpPr>
        <p:grpSpPr>
          <a:xfrm>
            <a:off x="2667000" y="1828800"/>
            <a:ext cx="1676400" cy="1676400"/>
            <a:chOff x="1143000" y="1828800"/>
            <a:chExt cx="1676400" cy="1676400"/>
          </a:xfrm>
        </p:grpSpPr>
        <p:sp>
          <p:nvSpPr>
            <p:cNvPr id="7" name="Oval 6"/>
            <p:cNvSpPr/>
            <p:nvPr/>
          </p:nvSpPr>
          <p:spPr>
            <a:xfrm>
              <a:off x="1143000" y="1828800"/>
              <a:ext cx="1676400" cy="16764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95400" y="2057400"/>
              <a:ext cx="1371600" cy="1384995"/>
            </a:xfrm>
            <a:prstGeom prst="rect">
              <a:avLst/>
            </a:prstGeom>
            <a:noFill/>
          </p:spPr>
          <p:txBody>
            <a:bodyPr wrap="square" rtlCol="0">
              <a:spAutoFit/>
            </a:bodyPr>
            <a:lstStyle/>
            <a:p>
              <a:pPr algn="ctr"/>
              <a:r>
                <a:rPr lang="en-US" sz="2800" dirty="0"/>
                <a:t>Angels worship Him</a:t>
              </a:r>
            </a:p>
          </p:txBody>
        </p:sp>
      </p:grpSp>
      <p:grpSp>
        <p:nvGrpSpPr>
          <p:cNvPr id="10" name="Group 10"/>
          <p:cNvGrpSpPr/>
          <p:nvPr/>
        </p:nvGrpSpPr>
        <p:grpSpPr>
          <a:xfrm>
            <a:off x="8153400" y="1295400"/>
            <a:ext cx="2061172" cy="2057400"/>
            <a:chOff x="6629400" y="1295400"/>
            <a:chExt cx="2061172" cy="2057400"/>
          </a:xfrm>
        </p:grpSpPr>
        <p:sp>
          <p:nvSpPr>
            <p:cNvPr id="8" name="Oval 7"/>
            <p:cNvSpPr/>
            <p:nvPr/>
          </p:nvSpPr>
          <p:spPr>
            <a:xfrm>
              <a:off x="6629400" y="1295400"/>
              <a:ext cx="2057400" cy="20574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709372" y="1707333"/>
              <a:ext cx="1981200" cy="1200329"/>
            </a:xfrm>
            <a:prstGeom prst="rect">
              <a:avLst/>
            </a:prstGeom>
            <a:noFill/>
          </p:spPr>
          <p:txBody>
            <a:bodyPr wrap="square" rtlCol="0">
              <a:spAutoFit/>
            </a:bodyPr>
            <a:lstStyle/>
            <a:p>
              <a:pPr algn="ctr"/>
              <a:r>
                <a:rPr lang="en-US" sz="2400" dirty="0"/>
                <a:t>He will have a scepter of righteousness</a:t>
              </a:r>
            </a:p>
          </p:txBody>
        </p:sp>
      </p:grpSp>
      <p:grpSp>
        <p:nvGrpSpPr>
          <p:cNvPr id="11" name="Group 11"/>
          <p:cNvGrpSpPr/>
          <p:nvPr/>
        </p:nvGrpSpPr>
        <p:grpSpPr>
          <a:xfrm>
            <a:off x="1676400" y="3886200"/>
            <a:ext cx="2057400" cy="2057400"/>
            <a:chOff x="6629400" y="1295400"/>
            <a:chExt cx="2057400" cy="2057400"/>
          </a:xfrm>
        </p:grpSpPr>
        <p:sp>
          <p:nvSpPr>
            <p:cNvPr id="13" name="Oval 12"/>
            <p:cNvSpPr/>
            <p:nvPr/>
          </p:nvSpPr>
          <p:spPr>
            <a:xfrm>
              <a:off x="6629400" y="1295400"/>
              <a:ext cx="2057400" cy="20574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650182" y="1623291"/>
              <a:ext cx="1981200" cy="1384995"/>
            </a:xfrm>
            <a:prstGeom prst="rect">
              <a:avLst/>
            </a:prstGeom>
            <a:noFill/>
          </p:spPr>
          <p:txBody>
            <a:bodyPr wrap="square" rtlCol="0">
              <a:spAutoFit/>
            </a:bodyPr>
            <a:lstStyle/>
            <a:p>
              <a:pPr algn="ctr"/>
              <a:r>
                <a:rPr lang="en-US" sz="2800" dirty="0"/>
                <a:t>He laid the foundation of the earth</a:t>
              </a:r>
            </a:p>
          </p:txBody>
        </p:sp>
      </p:grpSp>
      <p:grpSp>
        <p:nvGrpSpPr>
          <p:cNvPr id="12" name="Group 14"/>
          <p:cNvGrpSpPr/>
          <p:nvPr/>
        </p:nvGrpSpPr>
        <p:grpSpPr>
          <a:xfrm>
            <a:off x="4706293" y="2209800"/>
            <a:ext cx="1524000" cy="1295400"/>
            <a:chOff x="1020955" y="1828800"/>
            <a:chExt cx="1972237" cy="1676400"/>
          </a:xfrm>
        </p:grpSpPr>
        <p:sp>
          <p:nvSpPr>
            <p:cNvPr id="16" name="Oval 15"/>
            <p:cNvSpPr/>
            <p:nvPr/>
          </p:nvSpPr>
          <p:spPr>
            <a:xfrm>
              <a:off x="1143000" y="1828800"/>
              <a:ext cx="1676400" cy="16764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20955" y="2211530"/>
              <a:ext cx="1972237" cy="916088"/>
            </a:xfrm>
            <a:prstGeom prst="rect">
              <a:avLst/>
            </a:prstGeom>
            <a:noFill/>
          </p:spPr>
          <p:txBody>
            <a:bodyPr wrap="square" rtlCol="0">
              <a:spAutoFit/>
            </a:bodyPr>
            <a:lstStyle/>
            <a:p>
              <a:pPr algn="ctr"/>
              <a:r>
                <a:rPr lang="en-US" sz="2000" dirty="0"/>
                <a:t>He hates iniquity</a:t>
              </a:r>
            </a:p>
          </p:txBody>
        </p:sp>
      </p:grpSp>
      <p:grpSp>
        <p:nvGrpSpPr>
          <p:cNvPr id="15" name="Group 17"/>
          <p:cNvGrpSpPr/>
          <p:nvPr/>
        </p:nvGrpSpPr>
        <p:grpSpPr>
          <a:xfrm>
            <a:off x="6553200" y="3200400"/>
            <a:ext cx="1676400" cy="1676400"/>
            <a:chOff x="1143000" y="1828800"/>
            <a:chExt cx="1676400" cy="1676400"/>
          </a:xfrm>
        </p:grpSpPr>
        <p:sp>
          <p:nvSpPr>
            <p:cNvPr id="19" name="Oval 18"/>
            <p:cNvSpPr/>
            <p:nvPr/>
          </p:nvSpPr>
          <p:spPr>
            <a:xfrm>
              <a:off x="1143000" y="1828800"/>
              <a:ext cx="1676400" cy="16764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219200" y="1905000"/>
              <a:ext cx="1600200" cy="1569660"/>
            </a:xfrm>
            <a:prstGeom prst="rect">
              <a:avLst/>
            </a:prstGeom>
            <a:noFill/>
          </p:spPr>
          <p:txBody>
            <a:bodyPr wrap="square" rtlCol="0">
              <a:spAutoFit/>
            </a:bodyPr>
            <a:lstStyle/>
            <a:p>
              <a:pPr algn="ctr"/>
              <a:r>
                <a:rPr lang="en-US" sz="2400" dirty="0"/>
                <a:t>He made Him lower than angels</a:t>
              </a:r>
            </a:p>
          </p:txBody>
        </p:sp>
      </p:grpSp>
      <p:grpSp>
        <p:nvGrpSpPr>
          <p:cNvPr id="18" name="Group 20"/>
          <p:cNvGrpSpPr/>
          <p:nvPr/>
        </p:nvGrpSpPr>
        <p:grpSpPr>
          <a:xfrm>
            <a:off x="7924800" y="4495800"/>
            <a:ext cx="2057400" cy="2057400"/>
            <a:chOff x="1143000" y="1828800"/>
            <a:chExt cx="1676400" cy="1676400"/>
          </a:xfrm>
        </p:grpSpPr>
        <p:sp>
          <p:nvSpPr>
            <p:cNvPr id="22" name="Oval 21"/>
            <p:cNvSpPr/>
            <p:nvPr/>
          </p:nvSpPr>
          <p:spPr>
            <a:xfrm>
              <a:off x="1143000" y="1828800"/>
              <a:ext cx="1676400" cy="16764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174044" y="2338682"/>
              <a:ext cx="1600200" cy="677109"/>
            </a:xfrm>
            <a:prstGeom prst="rect">
              <a:avLst/>
            </a:prstGeom>
            <a:noFill/>
          </p:spPr>
          <p:txBody>
            <a:bodyPr wrap="square" rtlCol="0">
              <a:spAutoFit/>
            </a:bodyPr>
            <a:lstStyle/>
            <a:p>
              <a:pPr algn="ctr"/>
              <a:r>
                <a:rPr lang="en-US" sz="2400" dirty="0"/>
                <a:t>Taste death for every man</a:t>
              </a:r>
            </a:p>
          </p:txBody>
        </p:sp>
      </p:grpSp>
      <p:grpSp>
        <p:nvGrpSpPr>
          <p:cNvPr id="21" name="Group 23"/>
          <p:cNvGrpSpPr/>
          <p:nvPr/>
        </p:nvGrpSpPr>
        <p:grpSpPr>
          <a:xfrm>
            <a:off x="4343400" y="4114800"/>
            <a:ext cx="1752600" cy="1752600"/>
            <a:chOff x="1143000" y="1828800"/>
            <a:chExt cx="1676400" cy="1676400"/>
          </a:xfrm>
        </p:grpSpPr>
        <p:sp>
          <p:nvSpPr>
            <p:cNvPr id="25" name="Oval 24"/>
            <p:cNvSpPr/>
            <p:nvPr/>
          </p:nvSpPr>
          <p:spPr>
            <a:xfrm>
              <a:off x="1143000" y="1828800"/>
              <a:ext cx="1676400" cy="16764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187174" y="1974574"/>
              <a:ext cx="1600200" cy="1501414"/>
            </a:xfrm>
            <a:prstGeom prst="rect">
              <a:avLst/>
            </a:prstGeom>
            <a:noFill/>
          </p:spPr>
          <p:txBody>
            <a:bodyPr wrap="square" rtlCol="0">
              <a:spAutoFit/>
            </a:bodyPr>
            <a:lstStyle/>
            <a:p>
              <a:pPr algn="ctr"/>
              <a:r>
                <a:rPr lang="en-US" sz="2400" dirty="0"/>
                <a:t>Crowned him with glory and honor </a:t>
              </a:r>
            </a:p>
          </p:txBody>
        </p:sp>
      </p:grpSp>
      <p:sp>
        <p:nvSpPr>
          <p:cNvPr id="28" name="Oval 27"/>
          <p:cNvSpPr/>
          <p:nvPr/>
        </p:nvSpPr>
        <p:spPr>
          <a:xfrm>
            <a:off x="6400800" y="1828800"/>
            <a:ext cx="762000" cy="7620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248400" y="5791200"/>
            <a:ext cx="762000" cy="7620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590800" y="990600"/>
            <a:ext cx="762000" cy="7620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10598545" y="1932936"/>
            <a:ext cx="823585" cy="4390103"/>
            <a:chOff x="7158228" y="2114006"/>
            <a:chExt cx="823585" cy="4390103"/>
          </a:xfrm>
        </p:grpSpPr>
        <p:sp>
          <p:nvSpPr>
            <p:cNvPr id="32" name="Frame 31"/>
            <p:cNvSpPr/>
            <p:nvPr/>
          </p:nvSpPr>
          <p:spPr>
            <a:xfrm rot="18780817">
              <a:off x="7159416" y="2542312"/>
              <a:ext cx="821210" cy="823585"/>
            </a:xfrm>
            <a:prstGeom prst="frame">
              <a:avLst>
                <a:gd name="adj1" fmla="val 8159"/>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ord 32"/>
            <p:cNvSpPr/>
            <p:nvPr/>
          </p:nvSpPr>
          <p:spPr>
            <a:xfrm rot="9883911">
              <a:off x="7267484" y="2257936"/>
              <a:ext cx="581365" cy="549033"/>
            </a:xfrm>
            <a:prstGeom prst="chord">
              <a:avLst>
                <a:gd name="adj1" fmla="val 2700000"/>
                <a:gd name="adj2" fmla="val 101432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7342526" y="3378925"/>
              <a:ext cx="486480" cy="3125184"/>
              <a:chOff x="7235622" y="388855"/>
              <a:chExt cx="1035131" cy="5972649"/>
            </a:xfrm>
          </p:grpSpPr>
          <p:sp>
            <p:nvSpPr>
              <p:cNvPr id="43" name="Rounded Rectangle 42"/>
              <p:cNvSpPr/>
              <p:nvPr/>
            </p:nvSpPr>
            <p:spPr>
              <a:xfrm>
                <a:off x="7494999" y="2999351"/>
                <a:ext cx="428897" cy="1499505"/>
              </a:xfrm>
              <a:prstGeom prst="roundRect">
                <a:avLst>
                  <a:gd name="adj" fmla="val 26819"/>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a:off x="7235622" y="6042346"/>
                <a:ext cx="1035131" cy="319158"/>
              </a:xfrm>
              <a:prstGeom prst="trapezoid">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Delay 44"/>
              <p:cNvSpPr/>
              <p:nvPr/>
            </p:nvSpPr>
            <p:spPr>
              <a:xfrm rot="16200000">
                <a:off x="7560100" y="5398512"/>
                <a:ext cx="355509" cy="884342"/>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7484503" y="5662928"/>
                <a:ext cx="488949" cy="677770"/>
              </a:xfrm>
              <a:prstGeom prst="diamond">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39"/>
              <p:cNvSpPr/>
              <p:nvPr/>
            </p:nvSpPr>
            <p:spPr>
              <a:xfrm>
                <a:off x="7504143" y="4290794"/>
                <a:ext cx="428897" cy="1499505"/>
              </a:xfrm>
              <a:prstGeom prst="roundRect">
                <a:avLst>
                  <a:gd name="adj" fmla="val 26819"/>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1"/>
              <p:cNvSpPr/>
              <p:nvPr/>
            </p:nvSpPr>
            <p:spPr>
              <a:xfrm>
                <a:off x="7445829" y="4282086"/>
                <a:ext cx="527623" cy="141868"/>
              </a:xfrm>
              <a:prstGeom prst="roundRect">
                <a:avLst>
                  <a:gd name="adj" fmla="val 2681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4"/>
              <p:cNvSpPr/>
              <p:nvPr/>
            </p:nvSpPr>
            <p:spPr>
              <a:xfrm>
                <a:off x="7570746" y="388855"/>
                <a:ext cx="277401" cy="2598390"/>
              </a:xfrm>
              <a:prstGeom prst="roundRect">
                <a:avLst>
                  <a:gd name="adj" fmla="val 2681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3"/>
              <p:cNvSpPr/>
              <p:nvPr/>
            </p:nvSpPr>
            <p:spPr>
              <a:xfrm>
                <a:off x="7440768" y="2915841"/>
                <a:ext cx="541393" cy="167645"/>
              </a:xfrm>
              <a:prstGeom prst="roundRect">
                <a:avLst>
                  <a:gd name="adj" fmla="val 2681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ounded Rectangle 46"/>
            <p:cNvSpPr/>
            <p:nvPr/>
          </p:nvSpPr>
          <p:spPr>
            <a:xfrm>
              <a:off x="7443292" y="3381821"/>
              <a:ext cx="254438" cy="87720"/>
            </a:xfrm>
            <a:prstGeom prst="roundRect">
              <a:avLst>
                <a:gd name="adj" fmla="val 26819"/>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47"/>
            <p:cNvSpPr/>
            <p:nvPr/>
          </p:nvSpPr>
          <p:spPr>
            <a:xfrm>
              <a:off x="7499896" y="2540726"/>
              <a:ext cx="130497" cy="846909"/>
            </a:xfrm>
            <a:prstGeom prst="roundRect">
              <a:avLst>
                <a:gd name="adj" fmla="val 26819"/>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265125" y="2704482"/>
              <a:ext cx="606011" cy="58250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49"/>
            <p:cNvSpPr/>
            <p:nvPr/>
          </p:nvSpPr>
          <p:spPr>
            <a:xfrm>
              <a:off x="7297783" y="2347429"/>
              <a:ext cx="531223" cy="204184"/>
            </a:xfrm>
            <a:prstGeom prst="roundRect">
              <a:avLst>
                <a:gd name="adj" fmla="val 2681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461069" y="2114006"/>
              <a:ext cx="167640" cy="1676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360920" y="2353492"/>
              <a:ext cx="102326" cy="189411"/>
            </a:xfrm>
            <a:prstGeom prst="ellipse">
              <a:avLst/>
            </a:prstGeom>
            <a:solidFill>
              <a:srgbClr val="FF0000"/>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522029" y="2357846"/>
              <a:ext cx="102326" cy="189411"/>
            </a:xfrm>
            <a:prstGeom prst="ellipse">
              <a:avLst/>
            </a:prstGeom>
            <a:solidFill>
              <a:srgbClr val="FF0000"/>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687491" y="2357846"/>
              <a:ext cx="102326" cy="189411"/>
            </a:xfrm>
            <a:prstGeom prst="ellipse">
              <a:avLst/>
            </a:prstGeom>
            <a:solidFill>
              <a:srgbClr val="FF0000"/>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5637" y="2065848"/>
            <a:ext cx="1604464" cy="1634972"/>
            <a:chOff x="6911993" y="3315227"/>
            <a:chExt cx="1604464" cy="1634972"/>
          </a:xfrm>
        </p:grpSpPr>
        <p:sp>
          <p:nvSpPr>
            <p:cNvPr id="52" name="Chord 51"/>
            <p:cNvSpPr/>
            <p:nvPr/>
          </p:nvSpPr>
          <p:spPr>
            <a:xfrm rot="6727858">
              <a:off x="6898103" y="3331846"/>
              <a:ext cx="1632243" cy="1604464"/>
            </a:xfrm>
            <a:prstGeom prst="chord">
              <a:avLst>
                <a:gd name="adj1" fmla="val 2700000"/>
                <a:gd name="adj2" fmla="val 2155092"/>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7123631" y="3315227"/>
              <a:ext cx="1334569" cy="1485372"/>
              <a:chOff x="7123631" y="3315227"/>
              <a:chExt cx="1334569" cy="1485372"/>
            </a:xfrm>
          </p:grpSpPr>
          <p:sp>
            <p:nvSpPr>
              <p:cNvPr id="54" name="Freeform 21"/>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22"/>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23"/>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3864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000" fill="hold"/>
                                        <p:tgtEl>
                                          <p:spTgt spid="28"/>
                                        </p:tgtEl>
                                        <p:attrNameLst>
                                          <p:attrName>ppt_x</p:attrName>
                                        </p:attrNameLst>
                                      </p:cBhvr>
                                      <p:tavLst>
                                        <p:tav tm="0">
                                          <p:val>
                                            <p:strVal val="#ppt_x"/>
                                          </p:val>
                                        </p:tav>
                                        <p:tav tm="100000">
                                          <p:val>
                                            <p:strVal val="#ppt_x"/>
                                          </p:val>
                                        </p:tav>
                                      </p:tavLst>
                                    </p:anim>
                                    <p:anim calcmode="lin" valueType="num">
                                      <p:cBhvr additive="base">
                                        <p:cTn id="12" dur="2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2000" fill="hold"/>
                                        <p:tgtEl>
                                          <p:spTgt spid="10"/>
                                        </p:tgtEl>
                                        <p:attrNameLst>
                                          <p:attrName>ppt_x</p:attrName>
                                        </p:attrNameLst>
                                      </p:cBhvr>
                                      <p:tavLst>
                                        <p:tav tm="0">
                                          <p:val>
                                            <p:strVal val="#ppt_x"/>
                                          </p:val>
                                        </p:tav>
                                        <p:tav tm="100000">
                                          <p:val>
                                            <p:strVal val="#ppt_x"/>
                                          </p:val>
                                        </p:tav>
                                      </p:tavLst>
                                    </p:anim>
                                    <p:anim calcmode="lin" valueType="num">
                                      <p:cBhvr additive="base">
                                        <p:cTn id="18" dur="2000" fill="hold"/>
                                        <p:tgtEl>
                                          <p:spTgt spid="10"/>
                                        </p:tgtEl>
                                        <p:attrNameLst>
                                          <p:attrName>ppt_y</p:attrName>
                                        </p:attrNameLst>
                                      </p:cBhvr>
                                      <p:tavLst>
                                        <p:tav tm="0">
                                          <p:val>
                                            <p:strVal val="1+#ppt_h/2"/>
                                          </p:val>
                                        </p:tav>
                                        <p:tav tm="100000">
                                          <p:val>
                                            <p:strVal val="#ppt_y"/>
                                          </p:val>
                                        </p:tav>
                                      </p:tavLst>
                                    </p:anim>
                                  </p:childTnLst>
                                </p:cTn>
                              </p:par>
                              <p:par>
                                <p:cTn id="19" presetID="53" presetClass="entr" presetSubtype="16"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2000" fill="hold"/>
                                        <p:tgtEl>
                                          <p:spTgt spid="12"/>
                                        </p:tgtEl>
                                        <p:attrNameLst>
                                          <p:attrName>ppt_x</p:attrName>
                                        </p:attrNameLst>
                                      </p:cBhvr>
                                      <p:tavLst>
                                        <p:tav tm="0">
                                          <p:val>
                                            <p:strVal val="#ppt_x"/>
                                          </p:val>
                                        </p:tav>
                                        <p:tav tm="100000">
                                          <p:val>
                                            <p:strVal val="#ppt_x"/>
                                          </p:val>
                                        </p:tav>
                                      </p:tavLst>
                                    </p:anim>
                                    <p:anim calcmode="lin" valueType="num">
                                      <p:cBhvr additive="base">
                                        <p:cTn id="29"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7" presetClass="entr" presetSubtype="4"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2000" fill="hold"/>
                                        <p:tgtEl>
                                          <p:spTgt spid="11"/>
                                        </p:tgtEl>
                                        <p:attrNameLst>
                                          <p:attrName>ppt_x</p:attrName>
                                        </p:attrNameLst>
                                      </p:cBhvr>
                                      <p:tavLst>
                                        <p:tav tm="0">
                                          <p:val>
                                            <p:strVal val="#ppt_x"/>
                                          </p:val>
                                        </p:tav>
                                        <p:tav tm="100000">
                                          <p:val>
                                            <p:strVal val="#ppt_x"/>
                                          </p:val>
                                        </p:tav>
                                      </p:tavLst>
                                    </p:anim>
                                    <p:anim calcmode="lin" valueType="num">
                                      <p:cBhvr additive="base">
                                        <p:cTn id="35" dur="2000" fill="hold"/>
                                        <p:tgtEl>
                                          <p:spTgt spid="11"/>
                                        </p:tgtEl>
                                        <p:attrNameLst>
                                          <p:attrName>ppt_y</p:attrName>
                                        </p:attrNameLst>
                                      </p:cBhvr>
                                      <p:tavLst>
                                        <p:tav tm="0">
                                          <p:val>
                                            <p:strVal val="1+#ppt_h/2"/>
                                          </p:val>
                                        </p:tav>
                                        <p:tav tm="100000">
                                          <p:val>
                                            <p:strVal val="#ppt_y"/>
                                          </p:val>
                                        </p:tav>
                                      </p:tavLst>
                                    </p:anim>
                                  </p:childTnLst>
                                </p:cTn>
                              </p:par>
                              <p:par>
                                <p:cTn id="36" presetID="31"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p:cTn id="38" dur="1000" fill="hold"/>
                                        <p:tgtEl>
                                          <p:spTgt spid="51"/>
                                        </p:tgtEl>
                                        <p:attrNameLst>
                                          <p:attrName>ppt_w</p:attrName>
                                        </p:attrNameLst>
                                      </p:cBhvr>
                                      <p:tavLst>
                                        <p:tav tm="0">
                                          <p:val>
                                            <p:fltVal val="0"/>
                                          </p:val>
                                        </p:tav>
                                        <p:tav tm="100000">
                                          <p:val>
                                            <p:strVal val="#ppt_w"/>
                                          </p:val>
                                        </p:tav>
                                      </p:tavLst>
                                    </p:anim>
                                    <p:anim calcmode="lin" valueType="num">
                                      <p:cBhvr>
                                        <p:cTn id="39" dur="1000" fill="hold"/>
                                        <p:tgtEl>
                                          <p:spTgt spid="51"/>
                                        </p:tgtEl>
                                        <p:attrNameLst>
                                          <p:attrName>ppt_h</p:attrName>
                                        </p:attrNameLst>
                                      </p:cBhvr>
                                      <p:tavLst>
                                        <p:tav tm="0">
                                          <p:val>
                                            <p:fltVal val="0"/>
                                          </p:val>
                                        </p:tav>
                                        <p:tav tm="100000">
                                          <p:val>
                                            <p:strVal val="#ppt_h"/>
                                          </p:val>
                                        </p:tav>
                                      </p:tavLst>
                                    </p:anim>
                                    <p:anim calcmode="lin" valueType="num">
                                      <p:cBhvr>
                                        <p:cTn id="40" dur="1000" fill="hold"/>
                                        <p:tgtEl>
                                          <p:spTgt spid="51"/>
                                        </p:tgtEl>
                                        <p:attrNameLst>
                                          <p:attrName>style.rotation</p:attrName>
                                        </p:attrNameLst>
                                      </p:cBhvr>
                                      <p:tavLst>
                                        <p:tav tm="0">
                                          <p:val>
                                            <p:fltVal val="90"/>
                                          </p:val>
                                        </p:tav>
                                        <p:tav tm="100000">
                                          <p:val>
                                            <p:fltVal val="0"/>
                                          </p:val>
                                        </p:tav>
                                      </p:tavLst>
                                    </p:anim>
                                    <p:animEffect transition="in" filter="fade">
                                      <p:cBhvr>
                                        <p:cTn id="41" dur="1000"/>
                                        <p:tgtEl>
                                          <p:spTgt spid="51"/>
                                        </p:tgtEl>
                                      </p:cBhvr>
                                    </p:animEffect>
                                  </p:childTnLst>
                                </p:cTn>
                              </p:par>
                            </p:childTnLst>
                          </p:cTn>
                        </p:par>
                      </p:childTnLst>
                    </p:cTn>
                  </p:par>
                  <p:par>
                    <p:cTn id="42" fill="hold">
                      <p:stCondLst>
                        <p:cond delay="indefinite"/>
                      </p:stCondLst>
                      <p:childTnLst>
                        <p:par>
                          <p:cTn id="43" fill="hold">
                            <p:stCondLst>
                              <p:cond delay="0"/>
                            </p:stCondLst>
                            <p:childTnLst>
                              <p:par>
                                <p:cTn id="44" presetID="7" presetClass="entr" presetSubtype="4"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2000" fill="hold"/>
                                        <p:tgtEl>
                                          <p:spTgt spid="15"/>
                                        </p:tgtEl>
                                        <p:attrNameLst>
                                          <p:attrName>ppt_x</p:attrName>
                                        </p:attrNameLst>
                                      </p:cBhvr>
                                      <p:tavLst>
                                        <p:tav tm="0">
                                          <p:val>
                                            <p:strVal val="#ppt_x"/>
                                          </p:val>
                                        </p:tav>
                                        <p:tav tm="100000">
                                          <p:val>
                                            <p:strVal val="#ppt_x"/>
                                          </p:val>
                                        </p:tav>
                                      </p:tavLst>
                                    </p:anim>
                                    <p:anim calcmode="lin" valueType="num">
                                      <p:cBhvr additive="base">
                                        <p:cTn id="47"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7" presetClass="entr" presetSubtype="4"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2000" fill="hold"/>
                                        <p:tgtEl>
                                          <p:spTgt spid="21"/>
                                        </p:tgtEl>
                                        <p:attrNameLst>
                                          <p:attrName>ppt_x</p:attrName>
                                        </p:attrNameLst>
                                      </p:cBhvr>
                                      <p:tavLst>
                                        <p:tav tm="0">
                                          <p:val>
                                            <p:strVal val="#ppt_x"/>
                                          </p:val>
                                        </p:tav>
                                        <p:tav tm="100000">
                                          <p:val>
                                            <p:strVal val="#ppt_x"/>
                                          </p:val>
                                        </p:tav>
                                      </p:tavLst>
                                    </p:anim>
                                    <p:anim calcmode="lin" valueType="num">
                                      <p:cBhvr additive="base">
                                        <p:cTn id="53" dur="2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7" presetClass="entr" presetSubtype="4"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2000" fill="hold"/>
                                        <p:tgtEl>
                                          <p:spTgt spid="18"/>
                                        </p:tgtEl>
                                        <p:attrNameLst>
                                          <p:attrName>ppt_x</p:attrName>
                                        </p:attrNameLst>
                                      </p:cBhvr>
                                      <p:tavLst>
                                        <p:tav tm="0">
                                          <p:val>
                                            <p:strVal val="#ppt_x"/>
                                          </p:val>
                                        </p:tav>
                                        <p:tav tm="100000">
                                          <p:val>
                                            <p:strVal val="#ppt_x"/>
                                          </p:val>
                                        </p:tav>
                                      </p:tavLst>
                                    </p:anim>
                                    <p:anim calcmode="lin" valueType="num">
                                      <p:cBhvr additive="base">
                                        <p:cTn id="59" dur="2000" fill="hold"/>
                                        <p:tgtEl>
                                          <p:spTgt spid="18"/>
                                        </p:tgtEl>
                                        <p:attrNameLst>
                                          <p:attrName>ppt_y</p:attrName>
                                        </p:attrNameLst>
                                      </p:cBhvr>
                                      <p:tavLst>
                                        <p:tav tm="0">
                                          <p:val>
                                            <p:strVal val="1+#ppt_h/2"/>
                                          </p:val>
                                        </p:tav>
                                        <p:tav tm="100000">
                                          <p:val>
                                            <p:strVal val="#ppt_y"/>
                                          </p:val>
                                        </p:tav>
                                      </p:tavLst>
                                    </p:anim>
                                  </p:childTnLst>
                                </p:cTn>
                              </p:par>
                              <p:par>
                                <p:cTn id="60" presetID="7" presetClass="entr" presetSubtype="4"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2000" fill="hold"/>
                                        <p:tgtEl>
                                          <p:spTgt spid="30"/>
                                        </p:tgtEl>
                                        <p:attrNameLst>
                                          <p:attrName>ppt_x</p:attrName>
                                        </p:attrNameLst>
                                      </p:cBhvr>
                                      <p:tavLst>
                                        <p:tav tm="0">
                                          <p:val>
                                            <p:strVal val="#ppt_x"/>
                                          </p:val>
                                        </p:tav>
                                        <p:tav tm="100000">
                                          <p:val>
                                            <p:strVal val="#ppt_x"/>
                                          </p:val>
                                        </p:tav>
                                      </p:tavLst>
                                    </p:anim>
                                    <p:anim calcmode="lin" valueType="num">
                                      <p:cBhvr additive="base">
                                        <p:cTn id="63" dur="2000" fill="hold"/>
                                        <p:tgtEl>
                                          <p:spTgt spid="30"/>
                                        </p:tgtEl>
                                        <p:attrNameLst>
                                          <p:attrName>ppt_y</p:attrName>
                                        </p:attrNameLst>
                                      </p:cBhvr>
                                      <p:tavLst>
                                        <p:tav tm="0">
                                          <p:val>
                                            <p:strVal val="1+#ppt_h/2"/>
                                          </p:val>
                                        </p:tav>
                                        <p:tav tm="100000">
                                          <p:val>
                                            <p:strVal val="#ppt_y"/>
                                          </p:val>
                                        </p:tav>
                                      </p:tavLst>
                                    </p:anim>
                                  </p:childTnLst>
                                </p:cTn>
                              </p:par>
                              <p:par>
                                <p:cTn id="64" presetID="7" presetClass="entr" presetSubtype="4"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additive="base">
                                        <p:cTn id="66" dur="2000" fill="hold"/>
                                        <p:tgtEl>
                                          <p:spTgt spid="31"/>
                                        </p:tgtEl>
                                        <p:attrNameLst>
                                          <p:attrName>ppt_x</p:attrName>
                                        </p:attrNameLst>
                                      </p:cBhvr>
                                      <p:tavLst>
                                        <p:tav tm="0">
                                          <p:val>
                                            <p:strVal val="#ppt_x"/>
                                          </p:val>
                                        </p:tav>
                                        <p:tav tm="100000">
                                          <p:val>
                                            <p:strVal val="#ppt_x"/>
                                          </p:val>
                                        </p:tav>
                                      </p:tavLst>
                                    </p:anim>
                                    <p:anim calcmode="lin" valueType="num">
                                      <p:cBhvr additive="base">
                                        <p:cTn id="67" dur="2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362" y="4369051"/>
            <a:ext cx="5029200" cy="1815882"/>
          </a:xfrm>
          <a:prstGeom prst="rect">
            <a:avLst/>
          </a:prstGeom>
          <a:noFill/>
        </p:spPr>
        <p:txBody>
          <a:bodyPr wrap="square" rtlCol="0">
            <a:spAutoFit/>
          </a:bodyPr>
          <a:lstStyle/>
          <a:p>
            <a:r>
              <a:rPr lang="en-US" sz="2800" dirty="0">
                <a:solidFill>
                  <a:schemeClr val="bg1">
                    <a:lumMod val="95000"/>
                  </a:schemeClr>
                </a:solidFill>
              </a:rPr>
              <a:t>The Savior’s willingness to leave His throne on high, become mortal, suffer death on the cross, and pay for the sins of mankind </a:t>
            </a:r>
          </a:p>
        </p:txBody>
      </p:sp>
      <p:sp>
        <p:nvSpPr>
          <p:cNvPr id="4" name="TextBox 3"/>
          <p:cNvSpPr txBox="1"/>
          <p:nvPr/>
        </p:nvSpPr>
        <p:spPr>
          <a:xfrm>
            <a:off x="1308980" y="1398761"/>
            <a:ext cx="4343400" cy="523220"/>
          </a:xfrm>
          <a:prstGeom prst="rect">
            <a:avLst/>
          </a:prstGeom>
          <a:noFill/>
        </p:spPr>
        <p:txBody>
          <a:bodyPr wrap="square" rtlCol="0">
            <a:spAutoFit/>
          </a:bodyPr>
          <a:lstStyle/>
          <a:p>
            <a:r>
              <a:rPr lang="en-US" sz="2800" dirty="0">
                <a:solidFill>
                  <a:schemeClr val="bg1">
                    <a:lumMod val="95000"/>
                  </a:schemeClr>
                </a:solidFill>
                <a:effectLst>
                  <a:glow rad="139700">
                    <a:schemeClr val="accent5">
                      <a:satMod val="175000"/>
                      <a:alpha val="40000"/>
                    </a:schemeClr>
                  </a:glow>
                </a:effectLst>
              </a:rPr>
              <a:t>Read 1 Nephi 11:26-33</a:t>
            </a:r>
          </a:p>
        </p:txBody>
      </p:sp>
      <p:sp>
        <p:nvSpPr>
          <p:cNvPr id="5" name="TextBox 4"/>
          <p:cNvSpPr txBox="1"/>
          <p:nvPr/>
        </p:nvSpPr>
        <p:spPr>
          <a:xfrm>
            <a:off x="1905000" y="152400"/>
            <a:ext cx="8534400" cy="923330"/>
          </a:xfrm>
          <a:prstGeom prst="rect">
            <a:avLst/>
          </a:prstGeom>
          <a:noFill/>
        </p:spPr>
        <p:txBody>
          <a:bodyPr wrap="square" rtlCol="0">
            <a:spAutoFit/>
          </a:bodyPr>
          <a:lstStyle/>
          <a:p>
            <a:pPr algn="ctr"/>
            <a:r>
              <a:rPr lang="en-US" sz="5400" dirty="0">
                <a:solidFill>
                  <a:schemeClr val="bg1">
                    <a:lumMod val="95000"/>
                  </a:schemeClr>
                </a:solidFill>
                <a:latin typeface="Poor Richard" panose="02080502050505020702" pitchFamily="18" charset="0"/>
                <a:ea typeface="DaddysGirl" pitchFamily="2" charset="0"/>
              </a:rPr>
              <a:t>“Condescension of God”</a:t>
            </a:r>
          </a:p>
        </p:txBody>
      </p:sp>
      <p:sp>
        <p:nvSpPr>
          <p:cNvPr id="6" name="TextBox 5"/>
          <p:cNvSpPr txBox="1"/>
          <p:nvPr/>
        </p:nvSpPr>
        <p:spPr>
          <a:xfrm>
            <a:off x="193140" y="6334780"/>
            <a:ext cx="4343400" cy="523220"/>
          </a:xfrm>
          <a:prstGeom prst="rect">
            <a:avLst/>
          </a:prstGeom>
          <a:noFill/>
        </p:spPr>
        <p:txBody>
          <a:bodyPr wrap="square" rtlCol="0">
            <a:spAutoFit/>
          </a:bodyPr>
          <a:lstStyle/>
          <a:p>
            <a:r>
              <a:rPr lang="en-US" sz="2800" dirty="0">
                <a:solidFill>
                  <a:schemeClr val="bg1">
                    <a:lumMod val="95000"/>
                  </a:schemeClr>
                </a:solidFill>
              </a:rPr>
              <a:t>Hebrews 1:3</a:t>
            </a:r>
          </a:p>
        </p:txBody>
      </p:sp>
      <p:grpSp>
        <p:nvGrpSpPr>
          <p:cNvPr id="7" name="Group 6"/>
          <p:cNvGrpSpPr/>
          <p:nvPr/>
        </p:nvGrpSpPr>
        <p:grpSpPr>
          <a:xfrm>
            <a:off x="1423658" y="2355410"/>
            <a:ext cx="3124200" cy="3124200"/>
            <a:chOff x="1143000" y="2971800"/>
            <a:chExt cx="3657600" cy="3581400"/>
          </a:xfrm>
        </p:grpSpPr>
        <p:sp>
          <p:nvSpPr>
            <p:cNvPr id="8" name="Rectangle 7"/>
            <p:cNvSpPr/>
            <p:nvPr/>
          </p:nvSpPr>
          <p:spPr>
            <a:xfrm>
              <a:off x="1230489" y="4308856"/>
              <a:ext cx="3562317" cy="2244344"/>
            </a:xfrm>
            <a:prstGeom prst="rect">
              <a:avLst/>
            </a:prstGeom>
            <a:solidFill>
              <a:srgbClr val="3A1D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30489" y="2971800"/>
              <a:ext cx="3562317" cy="2244344"/>
            </a:xfrm>
            <a:prstGeom prst="rect">
              <a:avLst/>
            </a:prstGeom>
            <a:solidFill>
              <a:srgbClr val="00666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a:off x="1230489" y="2971800"/>
              <a:ext cx="3379634" cy="1289304"/>
            </a:xfrm>
            <a:prstGeom prst="cloud">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rot="1562601">
              <a:off x="4024196" y="5313096"/>
              <a:ext cx="776402" cy="659906"/>
            </a:xfrm>
            <a:prstGeom prst="hexagon">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272"/>
            <p:cNvGrpSpPr/>
            <p:nvPr/>
          </p:nvGrpSpPr>
          <p:grpSpPr>
            <a:xfrm>
              <a:off x="3377013" y="5454904"/>
              <a:ext cx="1236704" cy="909494"/>
              <a:chOff x="5105400" y="3044480"/>
              <a:chExt cx="2063396" cy="1451320"/>
            </a:xfrm>
          </p:grpSpPr>
          <p:sp>
            <p:nvSpPr>
              <p:cNvPr id="280" name="Hexagon 2"/>
              <p:cNvSpPr/>
              <p:nvPr/>
            </p:nvSpPr>
            <p:spPr>
              <a:xfrm rot="1562601">
                <a:off x="5105400" y="3352800"/>
                <a:ext cx="1295400" cy="1143000"/>
              </a:xfrm>
              <a:prstGeom prst="hexagon">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Hexagon 3"/>
              <p:cNvSpPr/>
              <p:nvPr/>
            </p:nvSpPr>
            <p:spPr>
              <a:xfrm rot="1562601">
                <a:off x="5613267" y="3044480"/>
                <a:ext cx="942523" cy="1143000"/>
              </a:xfrm>
              <a:prstGeom prst="hexagon">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Hexagon 5"/>
              <p:cNvSpPr/>
              <p:nvPr/>
            </p:nvSpPr>
            <p:spPr>
              <a:xfrm rot="6517496">
                <a:off x="6265118" y="3272566"/>
                <a:ext cx="844134" cy="963222"/>
              </a:xfrm>
              <a:prstGeom prst="hexagon">
                <a:avLst>
                  <a:gd name="adj" fmla="val 11906"/>
                  <a:gd name="vf" fmla="val 115470"/>
                </a:avLst>
              </a:prstGeom>
              <a:solidFill>
                <a:srgbClr val="3A1D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6"/>
            <p:cNvGrpSpPr/>
            <p:nvPr/>
          </p:nvGrpSpPr>
          <p:grpSpPr>
            <a:xfrm>
              <a:off x="1143000" y="2971800"/>
              <a:ext cx="2690721" cy="3103880"/>
              <a:chOff x="620596" y="2497304"/>
              <a:chExt cx="4618475" cy="4284496"/>
            </a:xfrm>
          </p:grpSpPr>
          <p:grpSp>
            <p:nvGrpSpPr>
              <p:cNvPr id="19" name="Group 230"/>
              <p:cNvGrpSpPr/>
              <p:nvPr/>
            </p:nvGrpSpPr>
            <p:grpSpPr>
              <a:xfrm rot="18989829" flipH="1">
                <a:off x="2994882" y="2720848"/>
                <a:ext cx="1586260" cy="1364114"/>
                <a:chOff x="736597" y="733384"/>
                <a:chExt cx="1807860" cy="1807860"/>
              </a:xfrm>
            </p:grpSpPr>
            <p:grpSp>
              <p:nvGrpSpPr>
                <p:cNvPr id="20" name="Group 15"/>
                <p:cNvGrpSpPr/>
                <p:nvPr/>
              </p:nvGrpSpPr>
              <p:grpSpPr>
                <a:xfrm rot="20238387">
                  <a:off x="736597" y="881328"/>
                  <a:ext cx="1193804" cy="897916"/>
                  <a:chOff x="1111998" y="1862460"/>
                  <a:chExt cx="2362200" cy="1921930"/>
                </a:xfrm>
              </p:grpSpPr>
              <p:grpSp>
                <p:nvGrpSpPr>
                  <p:cNvPr id="26" name="Group 6"/>
                  <p:cNvGrpSpPr/>
                  <p:nvPr/>
                </p:nvGrpSpPr>
                <p:grpSpPr>
                  <a:xfrm rot="17802976">
                    <a:off x="1912098" y="1823816"/>
                    <a:ext cx="762000" cy="2362200"/>
                    <a:chOff x="1905000" y="1828800"/>
                    <a:chExt cx="762000" cy="2362200"/>
                  </a:xfrm>
                </p:grpSpPr>
                <p:sp>
                  <p:nvSpPr>
                    <p:cNvPr id="27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9"/>
                  <p:cNvGrpSpPr/>
                  <p:nvPr/>
                </p:nvGrpSpPr>
                <p:grpSpPr>
                  <a:xfrm rot="19123498">
                    <a:off x="2501621" y="1862460"/>
                    <a:ext cx="542170" cy="1782007"/>
                    <a:chOff x="1905000" y="1828800"/>
                    <a:chExt cx="762000" cy="2362200"/>
                  </a:xfrm>
                </p:grpSpPr>
                <p:sp>
                  <p:nvSpPr>
                    <p:cNvPr id="276"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2"/>
                  <p:cNvGrpSpPr/>
                  <p:nvPr/>
                </p:nvGrpSpPr>
                <p:grpSpPr>
                  <a:xfrm rot="15530705">
                    <a:off x="2284581" y="2639655"/>
                    <a:ext cx="405591" cy="1883879"/>
                    <a:chOff x="1905000" y="1828800"/>
                    <a:chExt cx="762000" cy="2362200"/>
                  </a:xfrm>
                </p:grpSpPr>
                <p:sp>
                  <p:nvSpPr>
                    <p:cNvPr id="274"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1"/>
                <p:cNvGrpSpPr/>
                <p:nvPr/>
              </p:nvGrpSpPr>
              <p:grpSpPr>
                <a:xfrm rot="2927600">
                  <a:off x="1498597" y="881328"/>
                  <a:ext cx="1193804" cy="897916"/>
                  <a:chOff x="1111998" y="1862460"/>
                  <a:chExt cx="2362200" cy="1921930"/>
                </a:xfrm>
              </p:grpSpPr>
              <p:grpSp>
                <p:nvGrpSpPr>
                  <p:cNvPr id="30" name="Group 6"/>
                  <p:cNvGrpSpPr/>
                  <p:nvPr/>
                </p:nvGrpSpPr>
                <p:grpSpPr>
                  <a:xfrm rot="17802976">
                    <a:off x="1912098" y="1823816"/>
                    <a:ext cx="762000" cy="2362200"/>
                    <a:chOff x="1905000" y="1828800"/>
                    <a:chExt cx="762000" cy="2362200"/>
                  </a:xfrm>
                </p:grpSpPr>
                <p:sp>
                  <p:nvSpPr>
                    <p:cNvPr id="2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9"/>
                  <p:cNvGrpSpPr/>
                  <p:nvPr/>
                </p:nvGrpSpPr>
                <p:grpSpPr>
                  <a:xfrm rot="19123498">
                    <a:off x="2501621" y="1862460"/>
                    <a:ext cx="542170" cy="1782007"/>
                    <a:chOff x="1905000" y="1828800"/>
                    <a:chExt cx="762000" cy="2362200"/>
                  </a:xfrm>
                </p:grpSpPr>
                <p:sp>
                  <p:nvSpPr>
                    <p:cNvPr id="267"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12"/>
                  <p:cNvGrpSpPr/>
                  <p:nvPr/>
                </p:nvGrpSpPr>
                <p:grpSpPr>
                  <a:xfrm rot="15530705">
                    <a:off x="2284581" y="2639655"/>
                    <a:ext cx="405591" cy="1883879"/>
                    <a:chOff x="1905000" y="1828800"/>
                    <a:chExt cx="762000" cy="2362200"/>
                  </a:xfrm>
                </p:grpSpPr>
                <p:sp>
                  <p:nvSpPr>
                    <p:cNvPr id="265" name="Oval 2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 name="Group 31"/>
                <p:cNvGrpSpPr/>
                <p:nvPr/>
              </p:nvGrpSpPr>
              <p:grpSpPr>
                <a:xfrm rot="20238387">
                  <a:off x="1346199" y="1643328"/>
                  <a:ext cx="1193804" cy="897916"/>
                  <a:chOff x="1111998" y="1862460"/>
                  <a:chExt cx="2362200" cy="1921930"/>
                </a:xfrm>
              </p:grpSpPr>
              <p:grpSp>
                <p:nvGrpSpPr>
                  <p:cNvPr id="45" name="Group 6"/>
                  <p:cNvGrpSpPr/>
                  <p:nvPr/>
                </p:nvGrpSpPr>
                <p:grpSpPr>
                  <a:xfrm rot="17802976">
                    <a:off x="1912098" y="1823816"/>
                    <a:ext cx="762000" cy="2362200"/>
                    <a:chOff x="1905000" y="1828800"/>
                    <a:chExt cx="762000" cy="2362200"/>
                  </a:xfrm>
                </p:grpSpPr>
                <p:sp>
                  <p:nvSpPr>
                    <p:cNvPr id="2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9"/>
                  <p:cNvGrpSpPr/>
                  <p:nvPr/>
                </p:nvGrpSpPr>
                <p:grpSpPr>
                  <a:xfrm rot="19123498">
                    <a:off x="2501621" y="1862460"/>
                    <a:ext cx="542170" cy="1782007"/>
                    <a:chOff x="1905000" y="1828800"/>
                    <a:chExt cx="762000" cy="2362200"/>
                  </a:xfrm>
                </p:grpSpPr>
                <p:sp>
                  <p:nvSpPr>
                    <p:cNvPr id="258"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12"/>
                  <p:cNvGrpSpPr/>
                  <p:nvPr/>
                </p:nvGrpSpPr>
                <p:grpSpPr>
                  <a:xfrm rot="15530705">
                    <a:off x="2284581" y="2639655"/>
                    <a:ext cx="405591" cy="1883879"/>
                    <a:chOff x="1905000" y="1828800"/>
                    <a:chExt cx="762000" cy="2362200"/>
                  </a:xfrm>
                </p:grpSpPr>
                <p:sp>
                  <p:nvSpPr>
                    <p:cNvPr id="256"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8" name="Group 199"/>
              <p:cNvGrpSpPr/>
              <p:nvPr/>
            </p:nvGrpSpPr>
            <p:grpSpPr>
              <a:xfrm rot="3068959">
                <a:off x="1334455" y="2628335"/>
                <a:ext cx="1820842" cy="1558779"/>
                <a:chOff x="736597" y="733384"/>
                <a:chExt cx="1807860" cy="1807860"/>
              </a:xfrm>
            </p:grpSpPr>
            <p:grpSp>
              <p:nvGrpSpPr>
                <p:cNvPr id="55" name="Group 15"/>
                <p:cNvGrpSpPr/>
                <p:nvPr/>
              </p:nvGrpSpPr>
              <p:grpSpPr>
                <a:xfrm rot="20238387">
                  <a:off x="736597" y="881328"/>
                  <a:ext cx="1193804" cy="897916"/>
                  <a:chOff x="1111998" y="1862460"/>
                  <a:chExt cx="2362200" cy="1921930"/>
                </a:xfrm>
              </p:grpSpPr>
              <p:grpSp>
                <p:nvGrpSpPr>
                  <p:cNvPr id="56" name="Group 6"/>
                  <p:cNvGrpSpPr/>
                  <p:nvPr/>
                </p:nvGrpSpPr>
                <p:grpSpPr>
                  <a:xfrm rot="17802976">
                    <a:off x="1912098" y="1823816"/>
                    <a:ext cx="762000" cy="2362200"/>
                    <a:chOff x="1905000" y="1828800"/>
                    <a:chExt cx="762000" cy="2362200"/>
                  </a:xfrm>
                </p:grpSpPr>
                <p:sp>
                  <p:nvSpPr>
                    <p:cNvPr id="24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9"/>
                  <p:cNvGrpSpPr/>
                  <p:nvPr/>
                </p:nvGrpSpPr>
                <p:grpSpPr>
                  <a:xfrm rot="19123498">
                    <a:off x="2501621" y="1862460"/>
                    <a:ext cx="542170" cy="1782007"/>
                    <a:chOff x="1905000" y="1828800"/>
                    <a:chExt cx="762000" cy="2362200"/>
                  </a:xfrm>
                </p:grpSpPr>
                <p:sp>
                  <p:nvSpPr>
                    <p:cNvPr id="246"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12"/>
                  <p:cNvGrpSpPr/>
                  <p:nvPr/>
                </p:nvGrpSpPr>
                <p:grpSpPr>
                  <a:xfrm rot="15530705">
                    <a:off x="2284581" y="2639655"/>
                    <a:ext cx="405591" cy="1883879"/>
                    <a:chOff x="1905000" y="1828800"/>
                    <a:chExt cx="762000" cy="2362200"/>
                  </a:xfrm>
                </p:grpSpPr>
                <p:sp>
                  <p:nvSpPr>
                    <p:cNvPr id="244" name="Oval 2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21"/>
                <p:cNvGrpSpPr/>
                <p:nvPr/>
              </p:nvGrpSpPr>
              <p:grpSpPr>
                <a:xfrm rot="2927600">
                  <a:off x="1498597" y="881328"/>
                  <a:ext cx="1193804" cy="897916"/>
                  <a:chOff x="1111998" y="1862460"/>
                  <a:chExt cx="2362200" cy="1921930"/>
                </a:xfrm>
              </p:grpSpPr>
              <p:grpSp>
                <p:nvGrpSpPr>
                  <p:cNvPr id="66" name="Group 6"/>
                  <p:cNvGrpSpPr/>
                  <p:nvPr/>
                </p:nvGrpSpPr>
                <p:grpSpPr>
                  <a:xfrm rot="17802976">
                    <a:off x="1912098" y="1823816"/>
                    <a:ext cx="762000" cy="2362200"/>
                    <a:chOff x="1905000" y="1828800"/>
                    <a:chExt cx="762000" cy="2362200"/>
                  </a:xfrm>
                </p:grpSpPr>
                <p:sp>
                  <p:nvSpPr>
                    <p:cNvPr id="2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9123498">
                    <a:off x="2501621" y="1862460"/>
                    <a:ext cx="542170" cy="1782007"/>
                    <a:chOff x="1905000" y="1828800"/>
                    <a:chExt cx="762000" cy="2362200"/>
                  </a:xfrm>
                </p:grpSpPr>
                <p:sp>
                  <p:nvSpPr>
                    <p:cNvPr id="237" name="Oval 2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12"/>
                  <p:cNvGrpSpPr/>
                  <p:nvPr/>
                </p:nvGrpSpPr>
                <p:grpSpPr>
                  <a:xfrm rot="15530705">
                    <a:off x="2284581" y="2639655"/>
                    <a:ext cx="405591" cy="1883879"/>
                    <a:chOff x="1905000" y="1828800"/>
                    <a:chExt cx="762000" cy="2362200"/>
                  </a:xfrm>
                </p:grpSpPr>
                <p:sp>
                  <p:nvSpPr>
                    <p:cNvPr id="235" name="Oval 2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31"/>
                <p:cNvGrpSpPr/>
                <p:nvPr/>
              </p:nvGrpSpPr>
              <p:grpSpPr>
                <a:xfrm rot="20238387">
                  <a:off x="1346199" y="1643328"/>
                  <a:ext cx="1193804" cy="897916"/>
                  <a:chOff x="1111998" y="1862460"/>
                  <a:chExt cx="2362200" cy="1921930"/>
                </a:xfrm>
              </p:grpSpPr>
              <p:grpSp>
                <p:nvGrpSpPr>
                  <p:cNvPr id="76" name="Group 6"/>
                  <p:cNvGrpSpPr/>
                  <p:nvPr/>
                </p:nvGrpSpPr>
                <p:grpSpPr>
                  <a:xfrm rot="17802976">
                    <a:off x="1912098" y="1823816"/>
                    <a:ext cx="762000" cy="2362200"/>
                    <a:chOff x="1905000" y="1828800"/>
                    <a:chExt cx="762000" cy="2362200"/>
                  </a:xfrm>
                </p:grpSpPr>
                <p:sp>
                  <p:nvSpPr>
                    <p:cNvPr id="2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9123498">
                    <a:off x="2501621" y="1862460"/>
                    <a:ext cx="542170" cy="1782007"/>
                    <a:chOff x="1905000" y="1828800"/>
                    <a:chExt cx="762000" cy="2362200"/>
                  </a:xfrm>
                </p:grpSpPr>
                <p:sp>
                  <p:nvSpPr>
                    <p:cNvPr id="228"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12"/>
                  <p:cNvGrpSpPr/>
                  <p:nvPr/>
                </p:nvGrpSpPr>
                <p:grpSpPr>
                  <a:xfrm rot="15530705">
                    <a:off x="2284581" y="2639655"/>
                    <a:ext cx="405591" cy="1883879"/>
                    <a:chOff x="1905000" y="1828800"/>
                    <a:chExt cx="762000" cy="2362200"/>
                  </a:xfrm>
                </p:grpSpPr>
                <p:sp>
                  <p:nvSpPr>
                    <p:cNvPr id="226"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1" name="Double Wave 20"/>
              <p:cNvSpPr/>
              <p:nvPr/>
            </p:nvSpPr>
            <p:spPr>
              <a:xfrm rot="16200000">
                <a:off x="1676400" y="5181600"/>
                <a:ext cx="2438400" cy="45720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uble Wave 10"/>
              <p:cNvSpPr/>
              <p:nvPr/>
            </p:nvSpPr>
            <p:spPr>
              <a:xfrm rot="17901630">
                <a:off x="2238001" y="4743309"/>
                <a:ext cx="2121362" cy="290552"/>
              </a:xfrm>
              <a:prstGeom prst="doubleWave">
                <a:avLst>
                  <a:gd name="adj1" fmla="val 625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uble Wave 22"/>
              <p:cNvSpPr/>
              <p:nvPr/>
            </p:nvSpPr>
            <p:spPr>
              <a:xfrm rot="15202940">
                <a:off x="1453875" y="5448530"/>
                <a:ext cx="2089633" cy="300693"/>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743200" y="5105400"/>
                <a:ext cx="304800" cy="9144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590800" y="5867400"/>
                <a:ext cx="381000" cy="7620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41"/>
              <p:cNvGrpSpPr/>
              <p:nvPr/>
            </p:nvGrpSpPr>
            <p:grpSpPr>
              <a:xfrm>
                <a:off x="620596" y="3352800"/>
                <a:ext cx="1233608" cy="1095416"/>
                <a:chOff x="948047" y="733384"/>
                <a:chExt cx="1596410" cy="1807860"/>
              </a:xfrm>
            </p:grpSpPr>
            <p:grpSp>
              <p:nvGrpSpPr>
                <p:cNvPr id="86" name="Group 15"/>
                <p:cNvGrpSpPr/>
                <p:nvPr/>
              </p:nvGrpSpPr>
              <p:grpSpPr>
                <a:xfrm rot="20238387">
                  <a:off x="948047" y="843448"/>
                  <a:ext cx="952071" cy="897916"/>
                  <a:chOff x="1545437" y="1862460"/>
                  <a:chExt cx="1883879" cy="1921930"/>
                </a:xfrm>
              </p:grpSpPr>
              <p:grpSp>
                <p:nvGrpSpPr>
                  <p:cNvPr id="87" name="Group 9"/>
                  <p:cNvGrpSpPr/>
                  <p:nvPr/>
                </p:nvGrpSpPr>
                <p:grpSpPr>
                  <a:xfrm rot="19123498">
                    <a:off x="2501621" y="1862460"/>
                    <a:ext cx="542170" cy="1782007"/>
                    <a:chOff x="1905000" y="1828800"/>
                    <a:chExt cx="762000" cy="2362200"/>
                  </a:xfrm>
                </p:grpSpPr>
                <p:sp>
                  <p:nvSpPr>
                    <p:cNvPr id="218"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12"/>
                  <p:cNvGrpSpPr/>
                  <p:nvPr/>
                </p:nvGrpSpPr>
                <p:grpSpPr>
                  <a:xfrm rot="15530705">
                    <a:off x="2284581" y="2639655"/>
                    <a:ext cx="405591" cy="1883879"/>
                    <a:chOff x="1905000" y="1828800"/>
                    <a:chExt cx="762000" cy="2362200"/>
                  </a:xfrm>
                </p:grpSpPr>
                <p:sp>
                  <p:nvSpPr>
                    <p:cNvPr id="216"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 name="Group 21"/>
                <p:cNvGrpSpPr/>
                <p:nvPr/>
              </p:nvGrpSpPr>
              <p:grpSpPr>
                <a:xfrm rot="2927600">
                  <a:off x="1498597" y="881328"/>
                  <a:ext cx="1193804" cy="897916"/>
                  <a:chOff x="1111998" y="1862460"/>
                  <a:chExt cx="2362200" cy="1921930"/>
                </a:xfrm>
              </p:grpSpPr>
              <p:grpSp>
                <p:nvGrpSpPr>
                  <p:cNvPr id="96" name="Group 6"/>
                  <p:cNvGrpSpPr/>
                  <p:nvPr/>
                </p:nvGrpSpPr>
                <p:grpSpPr>
                  <a:xfrm rot="17802976">
                    <a:off x="1912098" y="1823816"/>
                    <a:ext cx="762000" cy="2362200"/>
                    <a:chOff x="1905000" y="1828800"/>
                    <a:chExt cx="762000" cy="2362200"/>
                  </a:xfrm>
                </p:grpSpPr>
                <p:sp>
                  <p:nvSpPr>
                    <p:cNvPr id="21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9123498">
                    <a:off x="2501621" y="1862460"/>
                    <a:ext cx="542170" cy="1782007"/>
                    <a:chOff x="1905000" y="1828800"/>
                    <a:chExt cx="762000" cy="2362200"/>
                  </a:xfrm>
                </p:grpSpPr>
                <p:sp>
                  <p:nvSpPr>
                    <p:cNvPr id="210"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2"/>
                  <p:cNvGrpSpPr/>
                  <p:nvPr/>
                </p:nvGrpSpPr>
                <p:grpSpPr>
                  <a:xfrm rot="15530705">
                    <a:off x="2284581" y="2639655"/>
                    <a:ext cx="405591" cy="1883879"/>
                    <a:chOff x="1905000" y="1828800"/>
                    <a:chExt cx="762000" cy="2362200"/>
                  </a:xfrm>
                </p:grpSpPr>
                <p:sp>
                  <p:nvSpPr>
                    <p:cNvPr id="208"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31"/>
                <p:cNvGrpSpPr/>
                <p:nvPr/>
              </p:nvGrpSpPr>
              <p:grpSpPr>
                <a:xfrm rot="20238387">
                  <a:off x="1346199" y="1643328"/>
                  <a:ext cx="1193804" cy="897916"/>
                  <a:chOff x="1111998" y="1862460"/>
                  <a:chExt cx="2362200" cy="1921930"/>
                </a:xfrm>
              </p:grpSpPr>
              <p:grpSp>
                <p:nvGrpSpPr>
                  <p:cNvPr id="106" name="Group 6"/>
                  <p:cNvGrpSpPr/>
                  <p:nvPr/>
                </p:nvGrpSpPr>
                <p:grpSpPr>
                  <a:xfrm rot="17802976">
                    <a:off x="1912098" y="1823816"/>
                    <a:ext cx="762000" cy="2362200"/>
                    <a:chOff x="1905000" y="1828800"/>
                    <a:chExt cx="762000" cy="2362200"/>
                  </a:xfrm>
                </p:grpSpPr>
                <p:sp>
                  <p:nvSpPr>
                    <p:cNvPr id="20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9"/>
                  <p:cNvGrpSpPr/>
                  <p:nvPr/>
                </p:nvGrpSpPr>
                <p:grpSpPr>
                  <a:xfrm rot="19123498">
                    <a:off x="2501621" y="1862460"/>
                    <a:ext cx="542170" cy="1782007"/>
                    <a:chOff x="1905000" y="1828800"/>
                    <a:chExt cx="762000" cy="2362200"/>
                  </a:xfrm>
                </p:grpSpPr>
                <p:sp>
                  <p:nvSpPr>
                    <p:cNvPr id="201" name="Oval 2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2"/>
                  <p:cNvGrpSpPr/>
                  <p:nvPr/>
                </p:nvGrpSpPr>
                <p:grpSpPr>
                  <a:xfrm rot="15530705">
                    <a:off x="2284581" y="2639655"/>
                    <a:ext cx="405591" cy="1883879"/>
                    <a:chOff x="1905000" y="1828800"/>
                    <a:chExt cx="762000" cy="2362200"/>
                  </a:xfrm>
                </p:grpSpPr>
                <p:sp>
                  <p:nvSpPr>
                    <p:cNvPr id="199" name="Oval 1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5" name="Group 42"/>
              <p:cNvGrpSpPr/>
              <p:nvPr/>
            </p:nvGrpSpPr>
            <p:grpSpPr>
              <a:xfrm rot="1956276">
                <a:off x="1167495" y="3842653"/>
                <a:ext cx="1397003" cy="1095416"/>
                <a:chOff x="736597" y="733384"/>
                <a:chExt cx="1807860" cy="1807860"/>
              </a:xfrm>
            </p:grpSpPr>
            <p:grpSp>
              <p:nvGrpSpPr>
                <p:cNvPr id="116" name="Group 15"/>
                <p:cNvGrpSpPr/>
                <p:nvPr/>
              </p:nvGrpSpPr>
              <p:grpSpPr>
                <a:xfrm rot="20238387">
                  <a:off x="736597" y="881328"/>
                  <a:ext cx="1193804" cy="897916"/>
                  <a:chOff x="1111998" y="1862460"/>
                  <a:chExt cx="2362200" cy="1921930"/>
                </a:xfrm>
              </p:grpSpPr>
              <p:grpSp>
                <p:nvGrpSpPr>
                  <p:cNvPr id="117" name="Group 6"/>
                  <p:cNvGrpSpPr/>
                  <p:nvPr/>
                </p:nvGrpSpPr>
                <p:grpSpPr>
                  <a:xfrm rot="17802976">
                    <a:off x="1912098" y="1823816"/>
                    <a:ext cx="762000" cy="2362200"/>
                    <a:chOff x="1905000" y="1828800"/>
                    <a:chExt cx="762000" cy="2362200"/>
                  </a:xfrm>
                </p:grpSpPr>
                <p:sp>
                  <p:nvSpPr>
                    <p:cNvPr id="1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9"/>
                  <p:cNvGrpSpPr/>
                  <p:nvPr/>
                </p:nvGrpSpPr>
                <p:grpSpPr>
                  <a:xfrm rot="19123498">
                    <a:off x="2501621" y="1862460"/>
                    <a:ext cx="542170" cy="1782007"/>
                    <a:chOff x="1905000" y="1828800"/>
                    <a:chExt cx="762000" cy="2362200"/>
                  </a:xfrm>
                </p:grpSpPr>
                <p:sp>
                  <p:nvSpPr>
                    <p:cNvPr id="189"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
                  <p:cNvGrpSpPr/>
                  <p:nvPr/>
                </p:nvGrpSpPr>
                <p:grpSpPr>
                  <a:xfrm rot="15530705">
                    <a:off x="2284581" y="2639655"/>
                    <a:ext cx="405591" cy="1883879"/>
                    <a:chOff x="1905000" y="1828800"/>
                    <a:chExt cx="762000" cy="2362200"/>
                  </a:xfrm>
                </p:grpSpPr>
                <p:sp>
                  <p:nvSpPr>
                    <p:cNvPr id="187" name="Oval 1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6" name="Group 21"/>
                <p:cNvGrpSpPr/>
                <p:nvPr/>
              </p:nvGrpSpPr>
              <p:grpSpPr>
                <a:xfrm rot="2927600">
                  <a:off x="1498597" y="881328"/>
                  <a:ext cx="1193804" cy="897916"/>
                  <a:chOff x="1111998" y="1862460"/>
                  <a:chExt cx="2362200" cy="1921930"/>
                </a:xfrm>
              </p:grpSpPr>
              <p:grpSp>
                <p:nvGrpSpPr>
                  <p:cNvPr id="133" name="Group 6"/>
                  <p:cNvGrpSpPr/>
                  <p:nvPr/>
                </p:nvGrpSpPr>
                <p:grpSpPr>
                  <a:xfrm rot="17802976">
                    <a:off x="1912098" y="1823816"/>
                    <a:ext cx="762000" cy="2362200"/>
                    <a:chOff x="1905000" y="1828800"/>
                    <a:chExt cx="762000" cy="2362200"/>
                  </a:xfrm>
                </p:grpSpPr>
                <p:sp>
                  <p:nvSpPr>
                    <p:cNvPr id="18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9"/>
                  <p:cNvGrpSpPr/>
                  <p:nvPr/>
                </p:nvGrpSpPr>
                <p:grpSpPr>
                  <a:xfrm rot="19123498">
                    <a:off x="2501621" y="1862460"/>
                    <a:ext cx="542170" cy="1782007"/>
                    <a:chOff x="1905000" y="1828800"/>
                    <a:chExt cx="762000" cy="2362200"/>
                  </a:xfrm>
                </p:grpSpPr>
                <p:sp>
                  <p:nvSpPr>
                    <p:cNvPr id="180"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2"/>
                  <p:cNvGrpSpPr/>
                  <p:nvPr/>
                </p:nvGrpSpPr>
                <p:grpSpPr>
                  <a:xfrm rot="15530705">
                    <a:off x="2284581" y="2639655"/>
                    <a:ext cx="405591" cy="1883879"/>
                    <a:chOff x="1905000" y="1828800"/>
                    <a:chExt cx="762000" cy="2362200"/>
                  </a:xfrm>
                </p:grpSpPr>
                <p:sp>
                  <p:nvSpPr>
                    <p:cNvPr id="178"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6" name="Group 31"/>
                <p:cNvGrpSpPr/>
                <p:nvPr/>
              </p:nvGrpSpPr>
              <p:grpSpPr>
                <a:xfrm rot="20238387">
                  <a:off x="1346199" y="1643328"/>
                  <a:ext cx="1193804" cy="897916"/>
                  <a:chOff x="1111998" y="1862460"/>
                  <a:chExt cx="2362200" cy="1921930"/>
                </a:xfrm>
              </p:grpSpPr>
              <p:grpSp>
                <p:nvGrpSpPr>
                  <p:cNvPr id="137" name="Group 6"/>
                  <p:cNvGrpSpPr/>
                  <p:nvPr/>
                </p:nvGrpSpPr>
                <p:grpSpPr>
                  <a:xfrm rot="17802976">
                    <a:off x="1912098" y="1823816"/>
                    <a:ext cx="762000" cy="2362200"/>
                    <a:chOff x="1905000" y="1828800"/>
                    <a:chExt cx="762000" cy="2362200"/>
                  </a:xfrm>
                </p:grpSpPr>
                <p:sp>
                  <p:nvSpPr>
                    <p:cNvPr id="17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9"/>
                  <p:cNvGrpSpPr/>
                  <p:nvPr/>
                </p:nvGrpSpPr>
                <p:grpSpPr>
                  <a:xfrm rot="19123498">
                    <a:off x="2501621" y="1862460"/>
                    <a:ext cx="542170" cy="1782007"/>
                    <a:chOff x="1905000" y="1828800"/>
                    <a:chExt cx="762000" cy="2362200"/>
                  </a:xfrm>
                </p:grpSpPr>
                <p:sp>
                  <p:nvSpPr>
                    <p:cNvPr id="171" name="Oval 1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2"/>
                  <p:cNvGrpSpPr/>
                  <p:nvPr/>
                </p:nvGrpSpPr>
                <p:grpSpPr>
                  <a:xfrm rot="15530705">
                    <a:off x="2284581" y="2639655"/>
                    <a:ext cx="405591" cy="1883879"/>
                    <a:chOff x="1905000" y="1828800"/>
                    <a:chExt cx="762000" cy="2362200"/>
                  </a:xfrm>
                </p:grpSpPr>
                <p:sp>
                  <p:nvSpPr>
                    <p:cNvPr id="169"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6" name="Group 73"/>
              <p:cNvGrpSpPr/>
              <p:nvPr/>
            </p:nvGrpSpPr>
            <p:grpSpPr>
              <a:xfrm rot="3068959">
                <a:off x="1791654" y="2628338"/>
                <a:ext cx="1820842" cy="1558779"/>
                <a:chOff x="736597" y="733384"/>
                <a:chExt cx="1807860" cy="1807860"/>
              </a:xfrm>
            </p:grpSpPr>
            <p:grpSp>
              <p:nvGrpSpPr>
                <p:cNvPr id="147" name="Group 15"/>
                <p:cNvGrpSpPr/>
                <p:nvPr/>
              </p:nvGrpSpPr>
              <p:grpSpPr>
                <a:xfrm rot="20238387">
                  <a:off x="736597" y="881328"/>
                  <a:ext cx="1193804" cy="897916"/>
                  <a:chOff x="1111998" y="1862460"/>
                  <a:chExt cx="2362200" cy="1921930"/>
                </a:xfrm>
              </p:grpSpPr>
              <p:grpSp>
                <p:nvGrpSpPr>
                  <p:cNvPr id="154" name="Group 6"/>
                  <p:cNvGrpSpPr/>
                  <p:nvPr/>
                </p:nvGrpSpPr>
                <p:grpSpPr>
                  <a:xfrm rot="17802976">
                    <a:off x="1912098" y="1823816"/>
                    <a:ext cx="762000" cy="2362200"/>
                    <a:chOff x="1905000" y="1828800"/>
                    <a:chExt cx="762000" cy="2362200"/>
                  </a:xfrm>
                </p:grpSpPr>
                <p:sp>
                  <p:nvSpPr>
                    <p:cNvPr id="1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9"/>
                  <p:cNvGrpSpPr/>
                  <p:nvPr/>
                </p:nvGrpSpPr>
                <p:grpSpPr>
                  <a:xfrm rot="19123498">
                    <a:off x="2501621" y="1862460"/>
                    <a:ext cx="542170" cy="1782007"/>
                    <a:chOff x="1905000" y="1828800"/>
                    <a:chExt cx="762000" cy="2362200"/>
                  </a:xfrm>
                </p:grpSpPr>
                <p:sp>
                  <p:nvSpPr>
                    <p:cNvPr id="159"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2"/>
                  <p:cNvGrpSpPr/>
                  <p:nvPr/>
                </p:nvGrpSpPr>
                <p:grpSpPr>
                  <a:xfrm rot="15530705">
                    <a:off x="2284581" y="2639655"/>
                    <a:ext cx="405591" cy="1883879"/>
                    <a:chOff x="1905000" y="1828800"/>
                    <a:chExt cx="762000" cy="2362200"/>
                  </a:xfrm>
                </p:grpSpPr>
                <p:sp>
                  <p:nvSpPr>
                    <p:cNvPr id="157"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3" name="Group 21"/>
                <p:cNvGrpSpPr/>
                <p:nvPr/>
              </p:nvGrpSpPr>
              <p:grpSpPr>
                <a:xfrm rot="2927600">
                  <a:off x="1498597" y="881328"/>
                  <a:ext cx="1193804" cy="897916"/>
                  <a:chOff x="1111998" y="1862460"/>
                  <a:chExt cx="2362200" cy="1921930"/>
                </a:xfrm>
              </p:grpSpPr>
              <p:grpSp>
                <p:nvGrpSpPr>
                  <p:cNvPr id="164" name="Group 6"/>
                  <p:cNvGrpSpPr/>
                  <p:nvPr/>
                </p:nvGrpSpPr>
                <p:grpSpPr>
                  <a:xfrm rot="17802976">
                    <a:off x="1912098" y="1823816"/>
                    <a:ext cx="762000" cy="2362200"/>
                    <a:chOff x="1905000" y="1828800"/>
                    <a:chExt cx="762000" cy="2362200"/>
                  </a:xfrm>
                </p:grpSpPr>
                <p:sp>
                  <p:nvSpPr>
                    <p:cNvPr id="15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9"/>
                  <p:cNvGrpSpPr/>
                  <p:nvPr/>
                </p:nvGrpSpPr>
                <p:grpSpPr>
                  <a:xfrm rot="19123498">
                    <a:off x="2501621" y="1862460"/>
                    <a:ext cx="542170" cy="1782007"/>
                    <a:chOff x="1905000" y="1828800"/>
                    <a:chExt cx="762000" cy="2362200"/>
                  </a:xfrm>
                </p:grpSpPr>
                <p:sp>
                  <p:nvSpPr>
                    <p:cNvPr id="150"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2"/>
                  <p:cNvGrpSpPr/>
                  <p:nvPr/>
                </p:nvGrpSpPr>
                <p:grpSpPr>
                  <a:xfrm rot="15530705">
                    <a:off x="2284581" y="2639655"/>
                    <a:ext cx="405591" cy="1883879"/>
                    <a:chOff x="1905000" y="1828800"/>
                    <a:chExt cx="762000" cy="2362200"/>
                  </a:xfrm>
                </p:grpSpPr>
                <p:sp>
                  <p:nvSpPr>
                    <p:cNvPr id="148"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7" name="Group 31"/>
                <p:cNvGrpSpPr/>
                <p:nvPr/>
              </p:nvGrpSpPr>
              <p:grpSpPr>
                <a:xfrm rot="20238387">
                  <a:off x="1346199" y="1643328"/>
                  <a:ext cx="1193804" cy="897916"/>
                  <a:chOff x="1111998" y="1862460"/>
                  <a:chExt cx="2362200" cy="1921930"/>
                </a:xfrm>
              </p:grpSpPr>
              <p:grpSp>
                <p:nvGrpSpPr>
                  <p:cNvPr id="168" name="Group 6"/>
                  <p:cNvGrpSpPr/>
                  <p:nvPr/>
                </p:nvGrpSpPr>
                <p:grpSpPr>
                  <a:xfrm rot="17802976">
                    <a:off x="1912098" y="1823816"/>
                    <a:ext cx="762000" cy="2362200"/>
                    <a:chOff x="1905000" y="1828800"/>
                    <a:chExt cx="762000" cy="2362200"/>
                  </a:xfrm>
                </p:grpSpPr>
                <p:sp>
                  <p:nvSpPr>
                    <p:cNvPr id="14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9"/>
                  <p:cNvGrpSpPr/>
                  <p:nvPr/>
                </p:nvGrpSpPr>
                <p:grpSpPr>
                  <a:xfrm rot="19123498">
                    <a:off x="2501621" y="1862460"/>
                    <a:ext cx="542170" cy="1782007"/>
                    <a:chOff x="1905000" y="1828800"/>
                    <a:chExt cx="762000" cy="2362200"/>
                  </a:xfrm>
                </p:grpSpPr>
                <p:sp>
                  <p:nvSpPr>
                    <p:cNvPr id="141" name="Oval 14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2"/>
                  <p:cNvGrpSpPr/>
                  <p:nvPr/>
                </p:nvGrpSpPr>
                <p:grpSpPr>
                  <a:xfrm rot="15530705">
                    <a:off x="2284581" y="2639655"/>
                    <a:ext cx="405591" cy="1883879"/>
                    <a:chOff x="1905000" y="1828800"/>
                    <a:chExt cx="762000" cy="2362200"/>
                  </a:xfrm>
                </p:grpSpPr>
                <p:sp>
                  <p:nvSpPr>
                    <p:cNvPr id="139" name="Oval 1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7" name="Group 104"/>
              <p:cNvGrpSpPr/>
              <p:nvPr/>
            </p:nvGrpSpPr>
            <p:grpSpPr>
              <a:xfrm rot="3068959">
                <a:off x="2247659" y="3793897"/>
                <a:ext cx="1143483" cy="840157"/>
                <a:chOff x="736597" y="733384"/>
                <a:chExt cx="1807860" cy="1807860"/>
              </a:xfrm>
            </p:grpSpPr>
            <p:grpSp>
              <p:nvGrpSpPr>
                <p:cNvPr id="184" name="Group 15"/>
                <p:cNvGrpSpPr/>
                <p:nvPr/>
              </p:nvGrpSpPr>
              <p:grpSpPr>
                <a:xfrm rot="20238387">
                  <a:off x="736597" y="881328"/>
                  <a:ext cx="1193804" cy="897916"/>
                  <a:chOff x="1111998" y="1862460"/>
                  <a:chExt cx="2362200" cy="1921930"/>
                </a:xfrm>
              </p:grpSpPr>
              <p:grpSp>
                <p:nvGrpSpPr>
                  <p:cNvPr id="185" name="Group 6"/>
                  <p:cNvGrpSpPr/>
                  <p:nvPr/>
                </p:nvGrpSpPr>
                <p:grpSpPr>
                  <a:xfrm rot="17802976">
                    <a:off x="1912098" y="1823816"/>
                    <a:ext cx="762000" cy="2362200"/>
                    <a:chOff x="1905000" y="1828800"/>
                    <a:chExt cx="762000" cy="2362200"/>
                  </a:xfrm>
                </p:grpSpPr>
                <p:sp>
                  <p:nvSpPr>
                    <p:cNvPr id="1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9"/>
                  <p:cNvGrpSpPr/>
                  <p:nvPr/>
                </p:nvGrpSpPr>
                <p:grpSpPr>
                  <a:xfrm rot="19123498">
                    <a:off x="2501621" y="1862460"/>
                    <a:ext cx="542170" cy="1782007"/>
                    <a:chOff x="1905000" y="1828800"/>
                    <a:chExt cx="762000" cy="2362200"/>
                  </a:xfrm>
                </p:grpSpPr>
                <p:sp>
                  <p:nvSpPr>
                    <p:cNvPr id="129" name="Oval 1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2"/>
                  <p:cNvGrpSpPr/>
                  <p:nvPr/>
                </p:nvGrpSpPr>
                <p:grpSpPr>
                  <a:xfrm rot="15530705">
                    <a:off x="2284581" y="2639655"/>
                    <a:ext cx="405591" cy="1883879"/>
                    <a:chOff x="1905000" y="1828800"/>
                    <a:chExt cx="762000" cy="2362200"/>
                  </a:xfrm>
                </p:grpSpPr>
                <p:sp>
                  <p:nvSpPr>
                    <p:cNvPr id="127" name="Oval 1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4" name="Group 21"/>
                <p:cNvGrpSpPr/>
                <p:nvPr/>
              </p:nvGrpSpPr>
              <p:grpSpPr>
                <a:xfrm rot="2927600">
                  <a:off x="1498597" y="881328"/>
                  <a:ext cx="1193804" cy="897916"/>
                  <a:chOff x="1111998" y="1862460"/>
                  <a:chExt cx="2362200" cy="1921930"/>
                </a:xfrm>
              </p:grpSpPr>
              <p:grpSp>
                <p:nvGrpSpPr>
                  <p:cNvPr id="195" name="Group 6"/>
                  <p:cNvGrpSpPr/>
                  <p:nvPr/>
                </p:nvGrpSpPr>
                <p:grpSpPr>
                  <a:xfrm rot="17802976">
                    <a:off x="1912098" y="1823816"/>
                    <a:ext cx="762000" cy="2362200"/>
                    <a:chOff x="1905000" y="1828800"/>
                    <a:chExt cx="762000" cy="2362200"/>
                  </a:xfrm>
                </p:grpSpPr>
                <p:sp>
                  <p:nvSpPr>
                    <p:cNvPr id="1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9"/>
                  <p:cNvGrpSpPr/>
                  <p:nvPr/>
                </p:nvGrpSpPr>
                <p:grpSpPr>
                  <a:xfrm rot="19123498">
                    <a:off x="2501621" y="1862460"/>
                    <a:ext cx="542170" cy="1782007"/>
                    <a:chOff x="1905000" y="1828800"/>
                    <a:chExt cx="762000" cy="2362200"/>
                  </a:xfrm>
                </p:grpSpPr>
                <p:sp>
                  <p:nvSpPr>
                    <p:cNvPr id="120" name="Oval 1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2"/>
                  <p:cNvGrpSpPr/>
                  <p:nvPr/>
                </p:nvGrpSpPr>
                <p:grpSpPr>
                  <a:xfrm rot="15530705">
                    <a:off x="2284581" y="2639655"/>
                    <a:ext cx="405591" cy="1883879"/>
                    <a:chOff x="1905000" y="1828800"/>
                    <a:chExt cx="762000" cy="2362200"/>
                  </a:xfrm>
                </p:grpSpPr>
                <p:sp>
                  <p:nvSpPr>
                    <p:cNvPr id="118" name="Oval 1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8" name="Group 31"/>
                <p:cNvGrpSpPr/>
                <p:nvPr/>
              </p:nvGrpSpPr>
              <p:grpSpPr>
                <a:xfrm rot="20238387">
                  <a:off x="1346199" y="1643328"/>
                  <a:ext cx="1193804" cy="897916"/>
                  <a:chOff x="1111998" y="1862460"/>
                  <a:chExt cx="2362200" cy="1921930"/>
                </a:xfrm>
              </p:grpSpPr>
              <p:grpSp>
                <p:nvGrpSpPr>
                  <p:cNvPr id="205" name="Group 6"/>
                  <p:cNvGrpSpPr/>
                  <p:nvPr/>
                </p:nvGrpSpPr>
                <p:grpSpPr>
                  <a:xfrm rot="17802976">
                    <a:off x="1912098" y="1823816"/>
                    <a:ext cx="762000" cy="2362200"/>
                    <a:chOff x="1905000" y="1828800"/>
                    <a:chExt cx="762000" cy="2362200"/>
                  </a:xfrm>
                </p:grpSpPr>
                <p:sp>
                  <p:nvSpPr>
                    <p:cNvPr id="11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9"/>
                  <p:cNvGrpSpPr/>
                  <p:nvPr/>
                </p:nvGrpSpPr>
                <p:grpSpPr>
                  <a:xfrm rot="19123498">
                    <a:off x="2501621" y="1862460"/>
                    <a:ext cx="542170" cy="1782007"/>
                    <a:chOff x="1905000" y="1828800"/>
                    <a:chExt cx="762000" cy="2362200"/>
                  </a:xfrm>
                </p:grpSpPr>
                <p:sp>
                  <p:nvSpPr>
                    <p:cNvPr id="111" name="Oval 1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12"/>
                  <p:cNvGrpSpPr/>
                  <p:nvPr/>
                </p:nvGrpSpPr>
                <p:grpSpPr>
                  <a:xfrm rot="15530705">
                    <a:off x="2284581" y="2639655"/>
                    <a:ext cx="405591" cy="1883879"/>
                    <a:chOff x="1905000" y="1828800"/>
                    <a:chExt cx="762000" cy="2362200"/>
                  </a:xfrm>
                </p:grpSpPr>
                <p:sp>
                  <p:nvSpPr>
                    <p:cNvPr id="109" name="Oval 1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14" name="Group 135"/>
              <p:cNvGrpSpPr/>
              <p:nvPr/>
            </p:nvGrpSpPr>
            <p:grpSpPr>
              <a:xfrm rot="5892673">
                <a:off x="3061159" y="3301846"/>
                <a:ext cx="1528325" cy="1350205"/>
                <a:chOff x="736597" y="733384"/>
                <a:chExt cx="1807860" cy="1807860"/>
              </a:xfrm>
            </p:grpSpPr>
            <p:grpSp>
              <p:nvGrpSpPr>
                <p:cNvPr id="215" name="Group 15"/>
                <p:cNvGrpSpPr/>
                <p:nvPr/>
              </p:nvGrpSpPr>
              <p:grpSpPr>
                <a:xfrm rot="20238387">
                  <a:off x="736597" y="881328"/>
                  <a:ext cx="1193804" cy="897916"/>
                  <a:chOff x="1111998" y="1862460"/>
                  <a:chExt cx="2362200" cy="1921930"/>
                </a:xfrm>
              </p:grpSpPr>
              <p:grpSp>
                <p:nvGrpSpPr>
                  <p:cNvPr id="220" name="Group 6"/>
                  <p:cNvGrpSpPr/>
                  <p:nvPr/>
                </p:nvGrpSpPr>
                <p:grpSpPr>
                  <a:xfrm rot="17802976">
                    <a:off x="1912098" y="1823816"/>
                    <a:ext cx="762000" cy="2362200"/>
                    <a:chOff x="1905000" y="1828800"/>
                    <a:chExt cx="762000" cy="2362200"/>
                  </a:xfrm>
                </p:grpSpPr>
                <p:sp>
                  <p:nvSpPr>
                    <p:cNvPr id="1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9"/>
                  <p:cNvGrpSpPr/>
                  <p:nvPr/>
                </p:nvGrpSpPr>
                <p:grpSpPr>
                  <a:xfrm rot="19123498">
                    <a:off x="2501621" y="1862460"/>
                    <a:ext cx="542170" cy="1782007"/>
                    <a:chOff x="1905000" y="1828800"/>
                    <a:chExt cx="762000" cy="2362200"/>
                  </a:xfrm>
                </p:grpSpPr>
                <p:sp>
                  <p:nvSpPr>
                    <p:cNvPr id="99" name="Oval 8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12"/>
                  <p:cNvGrpSpPr/>
                  <p:nvPr/>
                </p:nvGrpSpPr>
                <p:grpSpPr>
                  <a:xfrm rot="15530705">
                    <a:off x="2284581" y="2639655"/>
                    <a:ext cx="405591" cy="1883879"/>
                    <a:chOff x="1905000" y="1828800"/>
                    <a:chExt cx="762000" cy="2362200"/>
                  </a:xfrm>
                </p:grpSpPr>
                <p:sp>
                  <p:nvSpPr>
                    <p:cNvPr id="97" name="Oval 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3" name="Group 21"/>
                <p:cNvGrpSpPr/>
                <p:nvPr/>
              </p:nvGrpSpPr>
              <p:grpSpPr>
                <a:xfrm rot="2927600">
                  <a:off x="1498597" y="881328"/>
                  <a:ext cx="1193804" cy="897916"/>
                  <a:chOff x="1111998" y="1862460"/>
                  <a:chExt cx="2362200" cy="1921930"/>
                </a:xfrm>
              </p:grpSpPr>
              <p:grpSp>
                <p:nvGrpSpPr>
                  <p:cNvPr id="224" name="Group 6"/>
                  <p:cNvGrpSpPr/>
                  <p:nvPr/>
                </p:nvGrpSpPr>
                <p:grpSpPr>
                  <a:xfrm rot="17802976">
                    <a:off x="1912098" y="1823816"/>
                    <a:ext cx="762000" cy="2362200"/>
                    <a:chOff x="1905000" y="1828800"/>
                    <a:chExt cx="762000" cy="2362200"/>
                  </a:xfrm>
                </p:grpSpPr>
                <p:sp>
                  <p:nvSpPr>
                    <p:cNvPr id="9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9"/>
                  <p:cNvGrpSpPr/>
                  <p:nvPr/>
                </p:nvGrpSpPr>
                <p:grpSpPr>
                  <a:xfrm rot="19123498">
                    <a:off x="2501621" y="1862460"/>
                    <a:ext cx="542170" cy="1782007"/>
                    <a:chOff x="1905000" y="1828800"/>
                    <a:chExt cx="762000" cy="2362200"/>
                  </a:xfrm>
                </p:grpSpPr>
                <p:sp>
                  <p:nvSpPr>
                    <p:cNvPr id="90" name="Oval 7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12"/>
                  <p:cNvGrpSpPr/>
                  <p:nvPr/>
                </p:nvGrpSpPr>
                <p:grpSpPr>
                  <a:xfrm rot="15530705">
                    <a:off x="2284581" y="2639655"/>
                    <a:ext cx="405591" cy="1883879"/>
                    <a:chOff x="1905000" y="1828800"/>
                    <a:chExt cx="762000" cy="2362200"/>
                  </a:xfrm>
                </p:grpSpPr>
                <p:sp>
                  <p:nvSpPr>
                    <p:cNvPr id="88" name="Oval 7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3" name="Group 31"/>
                <p:cNvGrpSpPr/>
                <p:nvPr/>
              </p:nvGrpSpPr>
              <p:grpSpPr>
                <a:xfrm rot="20238387">
                  <a:off x="1346199" y="1643328"/>
                  <a:ext cx="1193804" cy="897916"/>
                  <a:chOff x="1111998" y="1862460"/>
                  <a:chExt cx="2362200" cy="1921930"/>
                </a:xfrm>
              </p:grpSpPr>
              <p:grpSp>
                <p:nvGrpSpPr>
                  <p:cNvPr id="234" name="Group 6"/>
                  <p:cNvGrpSpPr/>
                  <p:nvPr/>
                </p:nvGrpSpPr>
                <p:grpSpPr>
                  <a:xfrm rot="17802976">
                    <a:off x="1912098" y="1823816"/>
                    <a:ext cx="762000" cy="2362200"/>
                    <a:chOff x="1905000" y="1828800"/>
                    <a:chExt cx="762000" cy="2362200"/>
                  </a:xfrm>
                </p:grpSpPr>
                <p:sp>
                  <p:nvSpPr>
                    <p:cNvPr id="8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9"/>
                  <p:cNvGrpSpPr/>
                  <p:nvPr/>
                </p:nvGrpSpPr>
                <p:grpSpPr>
                  <a:xfrm rot="19123498">
                    <a:off x="2501621" y="1862460"/>
                    <a:ext cx="542170" cy="1782007"/>
                    <a:chOff x="1905000" y="1828800"/>
                    <a:chExt cx="762000" cy="2362200"/>
                  </a:xfrm>
                </p:grpSpPr>
                <p:sp>
                  <p:nvSpPr>
                    <p:cNvPr id="81" name="Oval 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12"/>
                  <p:cNvGrpSpPr/>
                  <p:nvPr/>
                </p:nvGrpSpPr>
                <p:grpSpPr>
                  <a:xfrm rot="15530705">
                    <a:off x="2284581" y="2639655"/>
                    <a:ext cx="405591" cy="1883879"/>
                    <a:chOff x="1905000" y="1828800"/>
                    <a:chExt cx="762000" cy="2362200"/>
                  </a:xfrm>
                </p:grpSpPr>
                <p:sp>
                  <p:nvSpPr>
                    <p:cNvPr id="79" name="Oval 7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3" name="Group 166"/>
              <p:cNvGrpSpPr/>
              <p:nvPr/>
            </p:nvGrpSpPr>
            <p:grpSpPr>
              <a:xfrm rot="20555714" flipH="1">
                <a:off x="3652811" y="2791157"/>
                <a:ext cx="1586260" cy="1364114"/>
                <a:chOff x="736597" y="733384"/>
                <a:chExt cx="1807860" cy="1807860"/>
              </a:xfrm>
            </p:grpSpPr>
            <p:grpSp>
              <p:nvGrpSpPr>
                <p:cNvPr id="250" name="Group 15"/>
                <p:cNvGrpSpPr/>
                <p:nvPr/>
              </p:nvGrpSpPr>
              <p:grpSpPr>
                <a:xfrm rot="20238387">
                  <a:off x="736597" y="881328"/>
                  <a:ext cx="1193804" cy="897916"/>
                  <a:chOff x="1111998" y="1862460"/>
                  <a:chExt cx="2362200" cy="1921930"/>
                </a:xfrm>
              </p:grpSpPr>
              <p:grpSp>
                <p:nvGrpSpPr>
                  <p:cNvPr id="251" name="Group 6"/>
                  <p:cNvGrpSpPr/>
                  <p:nvPr/>
                </p:nvGrpSpPr>
                <p:grpSpPr>
                  <a:xfrm rot="17802976">
                    <a:off x="1912098" y="1823816"/>
                    <a:ext cx="762000" cy="2362200"/>
                    <a:chOff x="1905000" y="1828800"/>
                    <a:chExt cx="762000" cy="2362200"/>
                  </a:xfrm>
                </p:grpSpPr>
                <p:sp>
                  <p:nvSpPr>
                    <p:cNvPr id="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9"/>
                  <p:cNvGrpSpPr/>
                  <p:nvPr/>
                </p:nvGrpSpPr>
                <p:grpSpPr>
                  <a:xfrm rot="19123498">
                    <a:off x="2501621" y="1862460"/>
                    <a:ext cx="542170" cy="1782007"/>
                    <a:chOff x="1905000" y="1828800"/>
                    <a:chExt cx="762000" cy="2362200"/>
                  </a:xfrm>
                </p:grpSpPr>
                <p:sp>
                  <p:nvSpPr>
                    <p:cNvPr id="69" name="Oval 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12"/>
                  <p:cNvGrpSpPr/>
                  <p:nvPr/>
                </p:nvGrpSpPr>
                <p:grpSpPr>
                  <a:xfrm rot="15530705">
                    <a:off x="2284581" y="2639655"/>
                    <a:ext cx="405591" cy="1883879"/>
                    <a:chOff x="1905000" y="1828800"/>
                    <a:chExt cx="762000" cy="2362200"/>
                  </a:xfrm>
                </p:grpSpPr>
                <p:sp>
                  <p:nvSpPr>
                    <p:cNvPr id="67" name="Oval 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4" name="Group 21"/>
                <p:cNvGrpSpPr/>
                <p:nvPr/>
              </p:nvGrpSpPr>
              <p:grpSpPr>
                <a:xfrm rot="2927600">
                  <a:off x="1498597" y="881328"/>
                  <a:ext cx="1193804" cy="897916"/>
                  <a:chOff x="1111998" y="1862460"/>
                  <a:chExt cx="2362200" cy="1921930"/>
                </a:xfrm>
              </p:grpSpPr>
              <p:grpSp>
                <p:nvGrpSpPr>
                  <p:cNvPr id="255" name="Group 6"/>
                  <p:cNvGrpSpPr/>
                  <p:nvPr/>
                </p:nvGrpSpPr>
                <p:grpSpPr>
                  <a:xfrm rot="17802976">
                    <a:off x="1912098" y="1823816"/>
                    <a:ext cx="762000" cy="2362200"/>
                    <a:chOff x="1905000" y="1828800"/>
                    <a:chExt cx="762000" cy="2362200"/>
                  </a:xfrm>
                </p:grpSpPr>
                <p:sp>
                  <p:nvSpPr>
                    <p:cNvPr id="6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9"/>
                  <p:cNvGrpSpPr/>
                  <p:nvPr/>
                </p:nvGrpSpPr>
                <p:grpSpPr>
                  <a:xfrm rot="19123498">
                    <a:off x="2501621" y="1862460"/>
                    <a:ext cx="542170" cy="1782007"/>
                    <a:chOff x="1905000" y="1828800"/>
                    <a:chExt cx="762000" cy="2362200"/>
                  </a:xfrm>
                </p:grpSpPr>
                <p:sp>
                  <p:nvSpPr>
                    <p:cNvPr id="60" name="Oval 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12"/>
                  <p:cNvGrpSpPr/>
                  <p:nvPr/>
                </p:nvGrpSpPr>
                <p:grpSpPr>
                  <a:xfrm rot="15530705">
                    <a:off x="2284581" y="2639655"/>
                    <a:ext cx="405591" cy="1883879"/>
                    <a:chOff x="1905000" y="1828800"/>
                    <a:chExt cx="762000" cy="2362200"/>
                  </a:xfrm>
                </p:grpSpPr>
                <p:sp>
                  <p:nvSpPr>
                    <p:cNvPr id="58" name="Oval 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4" name="Group 31"/>
                <p:cNvGrpSpPr/>
                <p:nvPr/>
              </p:nvGrpSpPr>
              <p:grpSpPr>
                <a:xfrm rot="20238387">
                  <a:off x="1346199" y="1643328"/>
                  <a:ext cx="1193804" cy="897916"/>
                  <a:chOff x="1111998" y="1862460"/>
                  <a:chExt cx="2362200" cy="1921930"/>
                </a:xfrm>
              </p:grpSpPr>
              <p:grpSp>
                <p:nvGrpSpPr>
                  <p:cNvPr id="271" name="Group 6"/>
                  <p:cNvGrpSpPr/>
                  <p:nvPr/>
                </p:nvGrpSpPr>
                <p:grpSpPr>
                  <a:xfrm rot="17802976">
                    <a:off x="1912098" y="1823816"/>
                    <a:ext cx="762000" cy="2362200"/>
                    <a:chOff x="1905000" y="1828800"/>
                    <a:chExt cx="762000" cy="2362200"/>
                  </a:xfrm>
                </p:grpSpPr>
                <p:sp>
                  <p:nvSpPr>
                    <p:cNvPr id="5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9"/>
                  <p:cNvGrpSpPr/>
                  <p:nvPr/>
                </p:nvGrpSpPr>
                <p:grpSpPr>
                  <a:xfrm rot="19123498">
                    <a:off x="2501621" y="1862460"/>
                    <a:ext cx="542170" cy="1782007"/>
                    <a:chOff x="1905000" y="1828800"/>
                    <a:chExt cx="762000" cy="2362200"/>
                  </a:xfrm>
                </p:grpSpPr>
                <p:sp>
                  <p:nvSpPr>
                    <p:cNvPr id="51" name="Oval 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 name="Group 12"/>
                  <p:cNvGrpSpPr/>
                  <p:nvPr/>
                </p:nvGrpSpPr>
                <p:grpSpPr>
                  <a:xfrm rot="15530705">
                    <a:off x="2284581" y="2639655"/>
                    <a:ext cx="405591" cy="1883879"/>
                    <a:chOff x="1905000" y="1828800"/>
                    <a:chExt cx="762000" cy="2362200"/>
                  </a:xfrm>
                </p:grpSpPr>
                <p:sp>
                  <p:nvSpPr>
                    <p:cNvPr id="49" name="Oval 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2" name="Double Wave 31"/>
              <p:cNvSpPr/>
              <p:nvPr/>
            </p:nvSpPr>
            <p:spPr>
              <a:xfrm>
                <a:off x="1447800" y="6629400"/>
                <a:ext cx="1676400" cy="152400"/>
              </a:xfrm>
              <a:prstGeom prst="doubleWave">
                <a:avLst>
                  <a:gd name="adj1" fmla="val 1250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uble Wave 32"/>
              <p:cNvSpPr/>
              <p:nvPr/>
            </p:nvSpPr>
            <p:spPr>
              <a:xfrm>
                <a:off x="2286000" y="6553200"/>
                <a:ext cx="1676400" cy="152400"/>
              </a:xfrm>
              <a:prstGeom prst="doubleWave">
                <a:avLst>
                  <a:gd name="adj1" fmla="val 1250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672509" flipV="1">
                <a:off x="1600200" y="426720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677072" flipV="1">
                <a:off x="3517105" y="44477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20438730" flipV="1">
                <a:off x="3136105" y="45239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2774148" flipV="1">
                <a:off x="1916906" y="4523969"/>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21203502" flipV="1">
                <a:off x="1684156" y="4436632"/>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672509" flipV="1">
                <a:off x="2907505" y="39905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2578358" flipV="1">
                <a:off x="2601850" y="3893437"/>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29"/>
              <p:cNvSpPr/>
              <p:nvPr/>
            </p:nvSpPr>
            <p:spPr>
              <a:xfrm rot="672509" flipV="1">
                <a:off x="2221704" y="64289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0"/>
              <p:cNvSpPr/>
              <p:nvPr/>
            </p:nvSpPr>
            <p:spPr>
              <a:xfrm rot="20012650" flipV="1">
                <a:off x="1993106" y="64289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Hexagon 13"/>
            <p:cNvSpPr/>
            <p:nvPr/>
          </p:nvSpPr>
          <p:spPr>
            <a:xfrm rot="1562601">
              <a:off x="4024198" y="5790616"/>
              <a:ext cx="776402" cy="659906"/>
            </a:xfrm>
            <a:prstGeom prst="hexagon">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rot="6438082">
              <a:off x="4333808" y="5070904"/>
              <a:ext cx="378376" cy="505152"/>
            </a:xfrm>
            <a:prstGeom prst="hexagon">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p:cNvSpPr/>
            <p:nvPr/>
          </p:nvSpPr>
          <p:spPr>
            <a:xfrm rot="1562601">
              <a:off x="1174100" y="4967018"/>
              <a:ext cx="752166" cy="565881"/>
            </a:xfrm>
            <a:prstGeom prst="hexagon">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6438082">
              <a:off x="1655956" y="5031727"/>
              <a:ext cx="378376" cy="505152"/>
            </a:xfrm>
            <a:prstGeom prst="hexagon">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1562601">
              <a:off x="1246294" y="5322757"/>
              <a:ext cx="565190" cy="455302"/>
            </a:xfrm>
            <a:prstGeom prst="hexagon">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303"/>
          <p:cNvGrpSpPr/>
          <p:nvPr/>
        </p:nvGrpSpPr>
        <p:grpSpPr>
          <a:xfrm>
            <a:off x="7162045" y="1763916"/>
            <a:ext cx="2221346" cy="2333476"/>
            <a:chOff x="4114800" y="745092"/>
            <a:chExt cx="4659746" cy="4894962"/>
          </a:xfrm>
        </p:grpSpPr>
        <p:sp>
          <p:nvSpPr>
            <p:cNvPr id="305" name="Rectangle 304"/>
            <p:cNvSpPr/>
            <p:nvPr/>
          </p:nvSpPr>
          <p:spPr>
            <a:xfrm>
              <a:off x="4191000" y="762000"/>
              <a:ext cx="4495800" cy="4724400"/>
            </a:xfrm>
            <a:prstGeom prst="rect">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305"/>
            <p:cNvSpPr/>
            <p:nvPr/>
          </p:nvSpPr>
          <p:spPr>
            <a:xfrm>
              <a:off x="4267200" y="4419600"/>
              <a:ext cx="4507346" cy="1126837"/>
            </a:xfrm>
            <a:custGeom>
              <a:avLst/>
              <a:gdLst>
                <a:gd name="connsiteX0" fmla="*/ 46182 w 4507346"/>
                <a:gd name="connsiteY0" fmla="*/ 923637 h 1126837"/>
                <a:gd name="connsiteX1" fmla="*/ 46182 w 4507346"/>
                <a:gd name="connsiteY1" fmla="*/ 923637 h 1126837"/>
                <a:gd name="connsiteX2" fmla="*/ 120073 w 4507346"/>
                <a:gd name="connsiteY2" fmla="*/ 886691 h 1126837"/>
                <a:gd name="connsiteX3" fmla="*/ 175491 w 4507346"/>
                <a:gd name="connsiteY3" fmla="*/ 849746 h 1126837"/>
                <a:gd name="connsiteX4" fmla="*/ 203200 w 4507346"/>
                <a:gd name="connsiteY4" fmla="*/ 840509 h 1126837"/>
                <a:gd name="connsiteX5" fmla="*/ 230909 w 4507346"/>
                <a:gd name="connsiteY5" fmla="*/ 822037 h 1126837"/>
                <a:gd name="connsiteX6" fmla="*/ 258618 w 4507346"/>
                <a:gd name="connsiteY6" fmla="*/ 812800 h 1126837"/>
                <a:gd name="connsiteX7" fmla="*/ 286327 w 4507346"/>
                <a:gd name="connsiteY7" fmla="*/ 794328 h 1126837"/>
                <a:gd name="connsiteX8" fmla="*/ 341746 w 4507346"/>
                <a:gd name="connsiteY8" fmla="*/ 775855 h 1126837"/>
                <a:gd name="connsiteX9" fmla="*/ 397164 w 4507346"/>
                <a:gd name="connsiteY9" fmla="*/ 748146 h 1126837"/>
                <a:gd name="connsiteX10" fmla="*/ 424873 w 4507346"/>
                <a:gd name="connsiteY10" fmla="*/ 729673 h 1126837"/>
                <a:gd name="connsiteX11" fmla="*/ 461818 w 4507346"/>
                <a:gd name="connsiteY11" fmla="*/ 720437 h 1126837"/>
                <a:gd name="connsiteX12" fmla="*/ 517236 w 4507346"/>
                <a:gd name="connsiteY12" fmla="*/ 701964 h 1126837"/>
                <a:gd name="connsiteX13" fmla="*/ 544946 w 4507346"/>
                <a:gd name="connsiteY13" fmla="*/ 692728 h 1126837"/>
                <a:gd name="connsiteX14" fmla="*/ 600364 w 4507346"/>
                <a:gd name="connsiteY14" fmla="*/ 665019 h 1126837"/>
                <a:gd name="connsiteX15" fmla="*/ 628073 w 4507346"/>
                <a:gd name="connsiteY15" fmla="*/ 646546 h 1126837"/>
                <a:gd name="connsiteX16" fmla="*/ 655782 w 4507346"/>
                <a:gd name="connsiteY16" fmla="*/ 637309 h 1126837"/>
                <a:gd name="connsiteX17" fmla="*/ 738909 w 4507346"/>
                <a:gd name="connsiteY17" fmla="*/ 591128 h 1126837"/>
                <a:gd name="connsiteX18" fmla="*/ 766618 w 4507346"/>
                <a:gd name="connsiteY18" fmla="*/ 572655 h 1126837"/>
                <a:gd name="connsiteX19" fmla="*/ 794327 w 4507346"/>
                <a:gd name="connsiteY19" fmla="*/ 544946 h 1126837"/>
                <a:gd name="connsiteX20" fmla="*/ 822036 w 4507346"/>
                <a:gd name="connsiteY20" fmla="*/ 535709 h 1126837"/>
                <a:gd name="connsiteX21" fmla="*/ 877455 w 4507346"/>
                <a:gd name="connsiteY21" fmla="*/ 498764 h 1126837"/>
                <a:gd name="connsiteX22" fmla="*/ 932873 w 4507346"/>
                <a:gd name="connsiteY22" fmla="*/ 461819 h 1126837"/>
                <a:gd name="connsiteX23" fmla="*/ 960582 w 4507346"/>
                <a:gd name="connsiteY23" fmla="*/ 443346 h 1126837"/>
                <a:gd name="connsiteX24" fmla="*/ 997527 w 4507346"/>
                <a:gd name="connsiteY24" fmla="*/ 424873 h 1126837"/>
                <a:gd name="connsiteX25" fmla="*/ 1052946 w 4507346"/>
                <a:gd name="connsiteY25" fmla="*/ 387928 h 1126837"/>
                <a:gd name="connsiteX26" fmla="*/ 1108364 w 4507346"/>
                <a:gd name="connsiteY26" fmla="*/ 341746 h 1126837"/>
                <a:gd name="connsiteX27" fmla="*/ 1136073 w 4507346"/>
                <a:gd name="connsiteY27" fmla="*/ 332509 h 1126837"/>
                <a:gd name="connsiteX28" fmla="*/ 1163782 w 4507346"/>
                <a:gd name="connsiteY28" fmla="*/ 304800 h 1126837"/>
                <a:gd name="connsiteX29" fmla="*/ 1191491 w 4507346"/>
                <a:gd name="connsiteY29" fmla="*/ 295564 h 1126837"/>
                <a:gd name="connsiteX30" fmla="*/ 1228436 w 4507346"/>
                <a:gd name="connsiteY30" fmla="*/ 277091 h 1126837"/>
                <a:gd name="connsiteX31" fmla="*/ 1246909 w 4507346"/>
                <a:gd name="connsiteY31" fmla="*/ 249382 h 1126837"/>
                <a:gd name="connsiteX32" fmla="*/ 1339273 w 4507346"/>
                <a:gd name="connsiteY32" fmla="*/ 203200 h 1126837"/>
                <a:gd name="connsiteX33" fmla="*/ 1403927 w 4507346"/>
                <a:gd name="connsiteY33" fmla="*/ 157019 h 1126837"/>
                <a:gd name="connsiteX34" fmla="*/ 1459346 w 4507346"/>
                <a:gd name="connsiteY34" fmla="*/ 120073 h 1126837"/>
                <a:gd name="connsiteX35" fmla="*/ 1487055 w 4507346"/>
                <a:gd name="connsiteY35" fmla="*/ 101600 h 1126837"/>
                <a:gd name="connsiteX36" fmla="*/ 1524000 w 4507346"/>
                <a:gd name="connsiteY36" fmla="*/ 92364 h 1126837"/>
                <a:gd name="connsiteX37" fmla="*/ 1551709 w 4507346"/>
                <a:gd name="connsiteY37" fmla="*/ 73891 h 1126837"/>
                <a:gd name="connsiteX38" fmla="*/ 1616364 w 4507346"/>
                <a:gd name="connsiteY38" fmla="*/ 55419 h 1126837"/>
                <a:gd name="connsiteX39" fmla="*/ 1681018 w 4507346"/>
                <a:gd name="connsiteY39" fmla="*/ 36946 h 1126837"/>
                <a:gd name="connsiteX40" fmla="*/ 1736436 w 4507346"/>
                <a:gd name="connsiteY40" fmla="*/ 27709 h 1126837"/>
                <a:gd name="connsiteX41" fmla="*/ 1773382 w 4507346"/>
                <a:gd name="connsiteY41" fmla="*/ 18473 h 1126837"/>
                <a:gd name="connsiteX42" fmla="*/ 1948873 w 4507346"/>
                <a:gd name="connsiteY42" fmla="*/ 0 h 1126837"/>
                <a:gd name="connsiteX43" fmla="*/ 2475346 w 4507346"/>
                <a:gd name="connsiteY43" fmla="*/ 9237 h 1126837"/>
                <a:gd name="connsiteX44" fmla="*/ 2567709 w 4507346"/>
                <a:gd name="connsiteY44" fmla="*/ 27709 h 1126837"/>
                <a:gd name="connsiteX45" fmla="*/ 2613891 w 4507346"/>
                <a:gd name="connsiteY45" fmla="*/ 36946 h 1126837"/>
                <a:gd name="connsiteX46" fmla="*/ 2641600 w 4507346"/>
                <a:gd name="connsiteY46" fmla="*/ 46182 h 1126837"/>
                <a:gd name="connsiteX47" fmla="*/ 2715491 w 4507346"/>
                <a:gd name="connsiteY47" fmla="*/ 64655 h 1126837"/>
                <a:gd name="connsiteX48" fmla="*/ 2743200 w 4507346"/>
                <a:gd name="connsiteY48" fmla="*/ 83128 h 1126837"/>
                <a:gd name="connsiteX49" fmla="*/ 2789382 w 4507346"/>
                <a:gd name="connsiteY49" fmla="*/ 92364 h 1126837"/>
                <a:gd name="connsiteX50" fmla="*/ 2826327 w 4507346"/>
                <a:gd name="connsiteY50" fmla="*/ 101600 h 1126837"/>
                <a:gd name="connsiteX51" fmla="*/ 2890982 w 4507346"/>
                <a:gd name="connsiteY51" fmla="*/ 120073 h 1126837"/>
                <a:gd name="connsiteX52" fmla="*/ 2918691 w 4507346"/>
                <a:gd name="connsiteY52" fmla="*/ 138546 h 1126837"/>
                <a:gd name="connsiteX53" fmla="*/ 3011055 w 4507346"/>
                <a:gd name="connsiteY53" fmla="*/ 166255 h 1126837"/>
                <a:gd name="connsiteX54" fmla="*/ 3038764 w 4507346"/>
                <a:gd name="connsiteY54" fmla="*/ 184728 h 1126837"/>
                <a:gd name="connsiteX55" fmla="*/ 3066473 w 4507346"/>
                <a:gd name="connsiteY55" fmla="*/ 193964 h 1126837"/>
                <a:gd name="connsiteX56" fmla="*/ 3103418 w 4507346"/>
                <a:gd name="connsiteY56" fmla="*/ 212437 h 1126837"/>
                <a:gd name="connsiteX57" fmla="*/ 3131127 w 4507346"/>
                <a:gd name="connsiteY57" fmla="*/ 230909 h 1126837"/>
                <a:gd name="connsiteX58" fmla="*/ 3223491 w 4507346"/>
                <a:gd name="connsiteY58" fmla="*/ 258619 h 1126837"/>
                <a:gd name="connsiteX59" fmla="*/ 3278909 w 4507346"/>
                <a:gd name="connsiteY59" fmla="*/ 277091 h 1126837"/>
                <a:gd name="connsiteX60" fmla="*/ 3315855 w 4507346"/>
                <a:gd name="connsiteY60" fmla="*/ 295564 h 1126837"/>
                <a:gd name="connsiteX61" fmla="*/ 3380509 w 4507346"/>
                <a:gd name="connsiteY61" fmla="*/ 314037 h 1126837"/>
                <a:gd name="connsiteX62" fmla="*/ 3426691 w 4507346"/>
                <a:gd name="connsiteY62" fmla="*/ 341746 h 1126837"/>
                <a:gd name="connsiteX63" fmla="*/ 3463636 w 4507346"/>
                <a:gd name="connsiteY63" fmla="*/ 350982 h 1126837"/>
                <a:gd name="connsiteX64" fmla="*/ 3565236 w 4507346"/>
                <a:gd name="connsiteY64" fmla="*/ 397164 h 1126837"/>
                <a:gd name="connsiteX65" fmla="*/ 3648364 w 4507346"/>
                <a:gd name="connsiteY65" fmla="*/ 452582 h 1126837"/>
                <a:gd name="connsiteX66" fmla="*/ 3676073 w 4507346"/>
                <a:gd name="connsiteY66" fmla="*/ 471055 h 1126837"/>
                <a:gd name="connsiteX67" fmla="*/ 3703782 w 4507346"/>
                <a:gd name="connsiteY67" fmla="*/ 480291 h 1126837"/>
                <a:gd name="connsiteX68" fmla="*/ 3814618 w 4507346"/>
                <a:gd name="connsiteY68" fmla="*/ 526473 h 1126837"/>
                <a:gd name="connsiteX69" fmla="*/ 3833091 w 4507346"/>
                <a:gd name="connsiteY69" fmla="*/ 554182 h 1126837"/>
                <a:gd name="connsiteX70" fmla="*/ 3897746 w 4507346"/>
                <a:gd name="connsiteY70" fmla="*/ 581891 h 1126837"/>
                <a:gd name="connsiteX71" fmla="*/ 3925455 w 4507346"/>
                <a:gd name="connsiteY71" fmla="*/ 600364 h 1126837"/>
                <a:gd name="connsiteX72" fmla="*/ 3953164 w 4507346"/>
                <a:gd name="connsiteY72" fmla="*/ 609600 h 1126837"/>
                <a:gd name="connsiteX73" fmla="*/ 3980873 w 4507346"/>
                <a:gd name="connsiteY73" fmla="*/ 637309 h 1126837"/>
                <a:gd name="connsiteX74" fmla="*/ 4054764 w 4507346"/>
                <a:gd name="connsiteY74" fmla="*/ 665019 h 1126837"/>
                <a:gd name="connsiteX75" fmla="*/ 4082473 w 4507346"/>
                <a:gd name="connsiteY75" fmla="*/ 683491 h 1126837"/>
                <a:gd name="connsiteX76" fmla="*/ 4156364 w 4507346"/>
                <a:gd name="connsiteY76" fmla="*/ 738909 h 1126837"/>
                <a:gd name="connsiteX77" fmla="*/ 4221018 w 4507346"/>
                <a:gd name="connsiteY77" fmla="*/ 775855 h 1126837"/>
                <a:gd name="connsiteX78" fmla="*/ 4276436 w 4507346"/>
                <a:gd name="connsiteY78" fmla="*/ 822037 h 1126837"/>
                <a:gd name="connsiteX79" fmla="*/ 4294909 w 4507346"/>
                <a:gd name="connsiteY79" fmla="*/ 849746 h 1126837"/>
                <a:gd name="connsiteX80" fmla="*/ 4359564 w 4507346"/>
                <a:gd name="connsiteY80" fmla="*/ 886691 h 1126837"/>
                <a:gd name="connsiteX81" fmla="*/ 4387273 w 4507346"/>
                <a:gd name="connsiteY81" fmla="*/ 905164 h 1126837"/>
                <a:gd name="connsiteX82" fmla="*/ 4405746 w 4507346"/>
                <a:gd name="connsiteY82" fmla="*/ 932873 h 1126837"/>
                <a:gd name="connsiteX83" fmla="*/ 4433455 w 4507346"/>
                <a:gd name="connsiteY83" fmla="*/ 942109 h 1126837"/>
                <a:gd name="connsiteX84" fmla="*/ 4461164 w 4507346"/>
                <a:gd name="connsiteY84" fmla="*/ 997528 h 1126837"/>
                <a:gd name="connsiteX85" fmla="*/ 4507346 w 4507346"/>
                <a:gd name="connsiteY85" fmla="*/ 1052946 h 1126837"/>
                <a:gd name="connsiteX86" fmla="*/ 4064000 w 4507346"/>
                <a:gd name="connsiteY86" fmla="*/ 1071419 h 1126837"/>
                <a:gd name="connsiteX87" fmla="*/ 3943927 w 4507346"/>
                <a:gd name="connsiteY87" fmla="*/ 1080655 h 1126837"/>
                <a:gd name="connsiteX88" fmla="*/ 3731491 w 4507346"/>
                <a:gd name="connsiteY88" fmla="*/ 1089891 h 1126837"/>
                <a:gd name="connsiteX89" fmla="*/ 3574473 w 4507346"/>
                <a:gd name="connsiteY89" fmla="*/ 1099128 h 1126837"/>
                <a:gd name="connsiteX90" fmla="*/ 2890982 w 4507346"/>
                <a:gd name="connsiteY90" fmla="*/ 1126837 h 1126837"/>
                <a:gd name="connsiteX91" fmla="*/ 1838036 w 4507346"/>
                <a:gd name="connsiteY91" fmla="*/ 1117600 h 1126837"/>
                <a:gd name="connsiteX92" fmla="*/ 1801091 w 4507346"/>
                <a:gd name="connsiteY92" fmla="*/ 1108364 h 1126837"/>
                <a:gd name="connsiteX93" fmla="*/ 1607127 w 4507346"/>
                <a:gd name="connsiteY93" fmla="*/ 1099128 h 1126837"/>
                <a:gd name="connsiteX94" fmla="*/ 1533236 w 4507346"/>
                <a:gd name="connsiteY94" fmla="*/ 1089891 h 1126837"/>
                <a:gd name="connsiteX95" fmla="*/ 1431636 w 4507346"/>
                <a:gd name="connsiteY95" fmla="*/ 1071419 h 1126837"/>
                <a:gd name="connsiteX96" fmla="*/ 1209964 w 4507346"/>
                <a:gd name="connsiteY96" fmla="*/ 1062182 h 1126837"/>
                <a:gd name="connsiteX97" fmla="*/ 775855 w 4507346"/>
                <a:gd name="connsiteY97" fmla="*/ 1043709 h 1126837"/>
                <a:gd name="connsiteX98" fmla="*/ 581891 w 4507346"/>
                <a:gd name="connsiteY98" fmla="*/ 1034473 h 1126837"/>
                <a:gd name="connsiteX99" fmla="*/ 184727 w 4507346"/>
                <a:gd name="connsiteY99" fmla="*/ 1016000 h 1126837"/>
                <a:gd name="connsiteX100" fmla="*/ 73891 w 4507346"/>
                <a:gd name="connsiteY100" fmla="*/ 988291 h 1126837"/>
                <a:gd name="connsiteX101" fmla="*/ 46182 w 4507346"/>
                <a:gd name="connsiteY101" fmla="*/ 979055 h 1126837"/>
                <a:gd name="connsiteX102" fmla="*/ 0 w 4507346"/>
                <a:gd name="connsiteY102" fmla="*/ 969819 h 1126837"/>
                <a:gd name="connsiteX103" fmla="*/ 27709 w 4507346"/>
                <a:gd name="connsiteY103" fmla="*/ 951346 h 1126837"/>
                <a:gd name="connsiteX104" fmla="*/ 83127 w 4507346"/>
                <a:gd name="connsiteY104" fmla="*/ 932873 h 1126837"/>
                <a:gd name="connsiteX105" fmla="*/ 110836 w 4507346"/>
                <a:gd name="connsiteY105" fmla="*/ 905164 h 1126837"/>
                <a:gd name="connsiteX106" fmla="*/ 110836 w 4507346"/>
                <a:gd name="connsiteY106" fmla="*/ 905164 h 112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4507346" h="1126837">
                  <a:moveTo>
                    <a:pt x="46182" y="923637"/>
                  </a:moveTo>
                  <a:lnTo>
                    <a:pt x="46182" y="923637"/>
                  </a:lnTo>
                  <a:cubicBezTo>
                    <a:pt x="70812" y="911322"/>
                    <a:pt x="96164" y="900354"/>
                    <a:pt x="120073" y="886691"/>
                  </a:cubicBezTo>
                  <a:cubicBezTo>
                    <a:pt x="139349" y="875676"/>
                    <a:pt x="154429" y="856767"/>
                    <a:pt x="175491" y="849746"/>
                  </a:cubicBezTo>
                  <a:cubicBezTo>
                    <a:pt x="184727" y="846667"/>
                    <a:pt x="194492" y="844863"/>
                    <a:pt x="203200" y="840509"/>
                  </a:cubicBezTo>
                  <a:cubicBezTo>
                    <a:pt x="213129" y="835545"/>
                    <a:pt x="220980" y="827001"/>
                    <a:pt x="230909" y="822037"/>
                  </a:cubicBezTo>
                  <a:cubicBezTo>
                    <a:pt x="239617" y="817683"/>
                    <a:pt x="249910" y="817154"/>
                    <a:pt x="258618" y="812800"/>
                  </a:cubicBezTo>
                  <a:cubicBezTo>
                    <a:pt x="268547" y="807836"/>
                    <a:pt x="276183" y="798836"/>
                    <a:pt x="286327" y="794328"/>
                  </a:cubicBezTo>
                  <a:cubicBezTo>
                    <a:pt x="304121" y="786420"/>
                    <a:pt x="341746" y="775855"/>
                    <a:pt x="341746" y="775855"/>
                  </a:cubicBezTo>
                  <a:cubicBezTo>
                    <a:pt x="421157" y="722914"/>
                    <a:pt x="320684" y="786386"/>
                    <a:pt x="397164" y="748146"/>
                  </a:cubicBezTo>
                  <a:cubicBezTo>
                    <a:pt x="407093" y="743182"/>
                    <a:pt x="414670" y="734046"/>
                    <a:pt x="424873" y="729673"/>
                  </a:cubicBezTo>
                  <a:cubicBezTo>
                    <a:pt x="436541" y="724673"/>
                    <a:pt x="449659" y="724085"/>
                    <a:pt x="461818" y="720437"/>
                  </a:cubicBezTo>
                  <a:cubicBezTo>
                    <a:pt x="480469" y="714842"/>
                    <a:pt x="498763" y="708122"/>
                    <a:pt x="517236" y="701964"/>
                  </a:cubicBezTo>
                  <a:lnTo>
                    <a:pt x="544946" y="692728"/>
                  </a:lnTo>
                  <a:cubicBezTo>
                    <a:pt x="624357" y="639787"/>
                    <a:pt x="523884" y="703259"/>
                    <a:pt x="600364" y="665019"/>
                  </a:cubicBezTo>
                  <a:cubicBezTo>
                    <a:pt x="610293" y="660055"/>
                    <a:pt x="618144" y="651511"/>
                    <a:pt x="628073" y="646546"/>
                  </a:cubicBezTo>
                  <a:cubicBezTo>
                    <a:pt x="636781" y="642192"/>
                    <a:pt x="647271" y="642037"/>
                    <a:pt x="655782" y="637309"/>
                  </a:cubicBezTo>
                  <a:cubicBezTo>
                    <a:pt x="751055" y="584379"/>
                    <a:pt x="676213" y="612026"/>
                    <a:pt x="738909" y="591128"/>
                  </a:cubicBezTo>
                  <a:cubicBezTo>
                    <a:pt x="748145" y="584970"/>
                    <a:pt x="758090" y="579762"/>
                    <a:pt x="766618" y="572655"/>
                  </a:cubicBezTo>
                  <a:cubicBezTo>
                    <a:pt x="776653" y="564293"/>
                    <a:pt x="783459" y="552192"/>
                    <a:pt x="794327" y="544946"/>
                  </a:cubicBezTo>
                  <a:cubicBezTo>
                    <a:pt x="802428" y="539545"/>
                    <a:pt x="813525" y="540437"/>
                    <a:pt x="822036" y="535709"/>
                  </a:cubicBezTo>
                  <a:cubicBezTo>
                    <a:pt x="841444" y="524927"/>
                    <a:pt x="858982" y="511079"/>
                    <a:pt x="877455" y="498764"/>
                  </a:cubicBezTo>
                  <a:lnTo>
                    <a:pt x="932873" y="461819"/>
                  </a:lnTo>
                  <a:cubicBezTo>
                    <a:pt x="942109" y="455661"/>
                    <a:pt x="950653" y="448311"/>
                    <a:pt x="960582" y="443346"/>
                  </a:cubicBezTo>
                  <a:cubicBezTo>
                    <a:pt x="972897" y="437188"/>
                    <a:pt x="985720" y="431957"/>
                    <a:pt x="997527" y="424873"/>
                  </a:cubicBezTo>
                  <a:cubicBezTo>
                    <a:pt x="1016565" y="413450"/>
                    <a:pt x="1037247" y="403627"/>
                    <a:pt x="1052946" y="387928"/>
                  </a:cubicBezTo>
                  <a:cubicBezTo>
                    <a:pt x="1073373" y="367501"/>
                    <a:pt x="1082646" y="354606"/>
                    <a:pt x="1108364" y="341746"/>
                  </a:cubicBezTo>
                  <a:cubicBezTo>
                    <a:pt x="1117072" y="337392"/>
                    <a:pt x="1126837" y="335588"/>
                    <a:pt x="1136073" y="332509"/>
                  </a:cubicBezTo>
                  <a:cubicBezTo>
                    <a:pt x="1145309" y="323273"/>
                    <a:pt x="1152914" y="312046"/>
                    <a:pt x="1163782" y="304800"/>
                  </a:cubicBezTo>
                  <a:cubicBezTo>
                    <a:pt x="1171883" y="299400"/>
                    <a:pt x="1182542" y="299399"/>
                    <a:pt x="1191491" y="295564"/>
                  </a:cubicBezTo>
                  <a:cubicBezTo>
                    <a:pt x="1204146" y="290140"/>
                    <a:pt x="1216121" y="283249"/>
                    <a:pt x="1228436" y="277091"/>
                  </a:cubicBezTo>
                  <a:cubicBezTo>
                    <a:pt x="1234594" y="267855"/>
                    <a:pt x="1238555" y="256692"/>
                    <a:pt x="1246909" y="249382"/>
                  </a:cubicBezTo>
                  <a:cubicBezTo>
                    <a:pt x="1290895" y="210894"/>
                    <a:pt x="1293364" y="214678"/>
                    <a:pt x="1339273" y="203200"/>
                  </a:cubicBezTo>
                  <a:cubicBezTo>
                    <a:pt x="1388252" y="154221"/>
                    <a:pt x="1343141" y="193490"/>
                    <a:pt x="1403927" y="157019"/>
                  </a:cubicBezTo>
                  <a:cubicBezTo>
                    <a:pt x="1422965" y="145596"/>
                    <a:pt x="1440873" y="132388"/>
                    <a:pt x="1459346" y="120073"/>
                  </a:cubicBezTo>
                  <a:cubicBezTo>
                    <a:pt x="1468582" y="113915"/>
                    <a:pt x="1476286" y="104292"/>
                    <a:pt x="1487055" y="101600"/>
                  </a:cubicBezTo>
                  <a:lnTo>
                    <a:pt x="1524000" y="92364"/>
                  </a:lnTo>
                  <a:cubicBezTo>
                    <a:pt x="1533236" y="86206"/>
                    <a:pt x="1541780" y="78855"/>
                    <a:pt x="1551709" y="73891"/>
                  </a:cubicBezTo>
                  <a:cubicBezTo>
                    <a:pt x="1566473" y="66509"/>
                    <a:pt x="1602554" y="59365"/>
                    <a:pt x="1616364" y="55419"/>
                  </a:cubicBezTo>
                  <a:cubicBezTo>
                    <a:pt x="1657459" y="43677"/>
                    <a:pt x="1632876" y="46575"/>
                    <a:pt x="1681018" y="36946"/>
                  </a:cubicBezTo>
                  <a:cubicBezTo>
                    <a:pt x="1699382" y="33273"/>
                    <a:pt x="1718072" y="31382"/>
                    <a:pt x="1736436" y="27709"/>
                  </a:cubicBezTo>
                  <a:cubicBezTo>
                    <a:pt x="1748884" y="25219"/>
                    <a:pt x="1760794" y="20115"/>
                    <a:pt x="1773382" y="18473"/>
                  </a:cubicBezTo>
                  <a:cubicBezTo>
                    <a:pt x="1831708" y="10865"/>
                    <a:pt x="1948873" y="0"/>
                    <a:pt x="1948873" y="0"/>
                  </a:cubicBezTo>
                  <a:lnTo>
                    <a:pt x="2475346" y="9237"/>
                  </a:lnTo>
                  <a:cubicBezTo>
                    <a:pt x="2552924" y="11661"/>
                    <a:pt x="2517877" y="15251"/>
                    <a:pt x="2567709" y="27709"/>
                  </a:cubicBezTo>
                  <a:cubicBezTo>
                    <a:pt x="2582939" y="31517"/>
                    <a:pt x="2598661" y="33138"/>
                    <a:pt x="2613891" y="36946"/>
                  </a:cubicBezTo>
                  <a:cubicBezTo>
                    <a:pt x="2623336" y="39307"/>
                    <a:pt x="2632207" y="43620"/>
                    <a:pt x="2641600" y="46182"/>
                  </a:cubicBezTo>
                  <a:cubicBezTo>
                    <a:pt x="2666094" y="52862"/>
                    <a:pt x="2715491" y="64655"/>
                    <a:pt x="2715491" y="64655"/>
                  </a:cubicBezTo>
                  <a:cubicBezTo>
                    <a:pt x="2724727" y="70813"/>
                    <a:pt x="2732806" y="79230"/>
                    <a:pt x="2743200" y="83128"/>
                  </a:cubicBezTo>
                  <a:cubicBezTo>
                    <a:pt x="2757899" y="88640"/>
                    <a:pt x="2774057" y="88959"/>
                    <a:pt x="2789382" y="92364"/>
                  </a:cubicBezTo>
                  <a:cubicBezTo>
                    <a:pt x="2801774" y="95118"/>
                    <a:pt x="2814121" y="98113"/>
                    <a:pt x="2826327" y="101600"/>
                  </a:cubicBezTo>
                  <a:cubicBezTo>
                    <a:pt x="2919071" y="128099"/>
                    <a:pt x="2775497" y="91203"/>
                    <a:pt x="2890982" y="120073"/>
                  </a:cubicBezTo>
                  <a:cubicBezTo>
                    <a:pt x="2900218" y="126231"/>
                    <a:pt x="2908547" y="134037"/>
                    <a:pt x="2918691" y="138546"/>
                  </a:cubicBezTo>
                  <a:cubicBezTo>
                    <a:pt x="2947606" y="151398"/>
                    <a:pt x="2980347" y="158578"/>
                    <a:pt x="3011055" y="166255"/>
                  </a:cubicBezTo>
                  <a:cubicBezTo>
                    <a:pt x="3020291" y="172413"/>
                    <a:pt x="3028835" y="179764"/>
                    <a:pt x="3038764" y="184728"/>
                  </a:cubicBezTo>
                  <a:cubicBezTo>
                    <a:pt x="3047472" y="189082"/>
                    <a:pt x="3057524" y="190129"/>
                    <a:pt x="3066473" y="193964"/>
                  </a:cubicBezTo>
                  <a:cubicBezTo>
                    <a:pt x="3079128" y="199388"/>
                    <a:pt x="3091463" y="205606"/>
                    <a:pt x="3103418" y="212437"/>
                  </a:cubicBezTo>
                  <a:cubicBezTo>
                    <a:pt x="3113056" y="217944"/>
                    <a:pt x="3120983" y="226401"/>
                    <a:pt x="3131127" y="230909"/>
                  </a:cubicBezTo>
                  <a:cubicBezTo>
                    <a:pt x="3176335" y="251001"/>
                    <a:pt x="3182163" y="246220"/>
                    <a:pt x="3223491" y="258619"/>
                  </a:cubicBezTo>
                  <a:cubicBezTo>
                    <a:pt x="3242142" y="264214"/>
                    <a:pt x="3261493" y="268383"/>
                    <a:pt x="3278909" y="277091"/>
                  </a:cubicBezTo>
                  <a:cubicBezTo>
                    <a:pt x="3291224" y="283249"/>
                    <a:pt x="3303199" y="290140"/>
                    <a:pt x="3315855" y="295564"/>
                  </a:cubicBezTo>
                  <a:cubicBezTo>
                    <a:pt x="3334401" y="303512"/>
                    <a:pt x="3361767" y="309351"/>
                    <a:pt x="3380509" y="314037"/>
                  </a:cubicBezTo>
                  <a:cubicBezTo>
                    <a:pt x="3395903" y="323273"/>
                    <a:pt x="3410286" y="334455"/>
                    <a:pt x="3426691" y="341746"/>
                  </a:cubicBezTo>
                  <a:cubicBezTo>
                    <a:pt x="3438291" y="346901"/>
                    <a:pt x="3451430" y="347495"/>
                    <a:pt x="3463636" y="350982"/>
                  </a:cubicBezTo>
                  <a:cubicBezTo>
                    <a:pt x="3497963" y="360790"/>
                    <a:pt x="3537810" y="378880"/>
                    <a:pt x="3565236" y="397164"/>
                  </a:cubicBezTo>
                  <a:lnTo>
                    <a:pt x="3648364" y="452582"/>
                  </a:lnTo>
                  <a:cubicBezTo>
                    <a:pt x="3657600" y="458740"/>
                    <a:pt x="3665542" y="467545"/>
                    <a:pt x="3676073" y="471055"/>
                  </a:cubicBezTo>
                  <a:cubicBezTo>
                    <a:pt x="3685309" y="474134"/>
                    <a:pt x="3694919" y="476262"/>
                    <a:pt x="3703782" y="480291"/>
                  </a:cubicBezTo>
                  <a:cubicBezTo>
                    <a:pt x="3807971" y="527650"/>
                    <a:pt x="3742225" y="508375"/>
                    <a:pt x="3814618" y="526473"/>
                  </a:cubicBezTo>
                  <a:cubicBezTo>
                    <a:pt x="3820776" y="535709"/>
                    <a:pt x="3824563" y="547075"/>
                    <a:pt x="3833091" y="554182"/>
                  </a:cubicBezTo>
                  <a:cubicBezTo>
                    <a:pt x="3848311" y="566866"/>
                    <a:pt x="3878494" y="575474"/>
                    <a:pt x="3897746" y="581891"/>
                  </a:cubicBezTo>
                  <a:cubicBezTo>
                    <a:pt x="3906982" y="588049"/>
                    <a:pt x="3915526" y="595400"/>
                    <a:pt x="3925455" y="600364"/>
                  </a:cubicBezTo>
                  <a:cubicBezTo>
                    <a:pt x="3934163" y="604718"/>
                    <a:pt x="3945063" y="604200"/>
                    <a:pt x="3953164" y="609600"/>
                  </a:cubicBezTo>
                  <a:cubicBezTo>
                    <a:pt x="3964032" y="616846"/>
                    <a:pt x="3970244" y="629717"/>
                    <a:pt x="3980873" y="637309"/>
                  </a:cubicBezTo>
                  <a:cubicBezTo>
                    <a:pt x="4006880" y="655886"/>
                    <a:pt x="4025013" y="657581"/>
                    <a:pt x="4054764" y="665019"/>
                  </a:cubicBezTo>
                  <a:cubicBezTo>
                    <a:pt x="4064000" y="671176"/>
                    <a:pt x="4073496" y="676962"/>
                    <a:pt x="4082473" y="683491"/>
                  </a:cubicBezTo>
                  <a:cubicBezTo>
                    <a:pt x="4107372" y="701599"/>
                    <a:pt x="4128827" y="725140"/>
                    <a:pt x="4156364" y="738909"/>
                  </a:cubicBezTo>
                  <a:cubicBezTo>
                    <a:pt x="4178949" y="750202"/>
                    <a:pt x="4201435" y="759536"/>
                    <a:pt x="4221018" y="775855"/>
                  </a:cubicBezTo>
                  <a:cubicBezTo>
                    <a:pt x="4292135" y="835119"/>
                    <a:pt x="4207640" y="776172"/>
                    <a:pt x="4276436" y="822037"/>
                  </a:cubicBezTo>
                  <a:cubicBezTo>
                    <a:pt x="4282594" y="831273"/>
                    <a:pt x="4287060" y="841897"/>
                    <a:pt x="4294909" y="849746"/>
                  </a:cubicBezTo>
                  <a:cubicBezTo>
                    <a:pt x="4322868" y="877705"/>
                    <a:pt x="4327860" y="876124"/>
                    <a:pt x="4359564" y="886691"/>
                  </a:cubicBezTo>
                  <a:cubicBezTo>
                    <a:pt x="4368800" y="892849"/>
                    <a:pt x="4379424" y="897315"/>
                    <a:pt x="4387273" y="905164"/>
                  </a:cubicBezTo>
                  <a:cubicBezTo>
                    <a:pt x="4395122" y="913013"/>
                    <a:pt x="4397078" y="925938"/>
                    <a:pt x="4405746" y="932873"/>
                  </a:cubicBezTo>
                  <a:cubicBezTo>
                    <a:pt x="4413349" y="938955"/>
                    <a:pt x="4424219" y="939030"/>
                    <a:pt x="4433455" y="942109"/>
                  </a:cubicBezTo>
                  <a:cubicBezTo>
                    <a:pt x="4486397" y="1021527"/>
                    <a:pt x="4422921" y="921042"/>
                    <a:pt x="4461164" y="997528"/>
                  </a:cubicBezTo>
                  <a:cubicBezTo>
                    <a:pt x="4474025" y="1023249"/>
                    <a:pt x="4486916" y="1032516"/>
                    <a:pt x="4507346" y="1052946"/>
                  </a:cubicBezTo>
                  <a:cubicBezTo>
                    <a:pt x="4346941" y="1106411"/>
                    <a:pt x="4506821" y="1056149"/>
                    <a:pt x="4064000" y="1071419"/>
                  </a:cubicBezTo>
                  <a:cubicBezTo>
                    <a:pt x="4023881" y="1072802"/>
                    <a:pt x="3984008" y="1078428"/>
                    <a:pt x="3943927" y="1080655"/>
                  </a:cubicBezTo>
                  <a:cubicBezTo>
                    <a:pt x="3873157" y="1084587"/>
                    <a:pt x="3802281" y="1086351"/>
                    <a:pt x="3731491" y="1089891"/>
                  </a:cubicBezTo>
                  <a:lnTo>
                    <a:pt x="3574473" y="1099128"/>
                  </a:lnTo>
                  <a:lnTo>
                    <a:pt x="2890982" y="1126837"/>
                  </a:lnTo>
                  <a:lnTo>
                    <a:pt x="1838036" y="1117600"/>
                  </a:lnTo>
                  <a:cubicBezTo>
                    <a:pt x="1825344" y="1117385"/>
                    <a:pt x="1813745" y="1109376"/>
                    <a:pt x="1801091" y="1108364"/>
                  </a:cubicBezTo>
                  <a:cubicBezTo>
                    <a:pt x="1736569" y="1103202"/>
                    <a:pt x="1671782" y="1102207"/>
                    <a:pt x="1607127" y="1099128"/>
                  </a:cubicBezTo>
                  <a:cubicBezTo>
                    <a:pt x="1582497" y="1096049"/>
                    <a:pt x="1557720" y="1093972"/>
                    <a:pt x="1533236" y="1089891"/>
                  </a:cubicBezTo>
                  <a:cubicBezTo>
                    <a:pt x="1462335" y="1078074"/>
                    <a:pt x="1530870" y="1077821"/>
                    <a:pt x="1431636" y="1071419"/>
                  </a:cubicBezTo>
                  <a:cubicBezTo>
                    <a:pt x="1357835" y="1066658"/>
                    <a:pt x="1283855" y="1065261"/>
                    <a:pt x="1209964" y="1062182"/>
                  </a:cubicBezTo>
                  <a:cubicBezTo>
                    <a:pt x="1001656" y="1039038"/>
                    <a:pt x="1191907" y="1057813"/>
                    <a:pt x="775855" y="1043709"/>
                  </a:cubicBezTo>
                  <a:cubicBezTo>
                    <a:pt x="711164" y="1041516"/>
                    <a:pt x="646560" y="1037225"/>
                    <a:pt x="581891" y="1034473"/>
                  </a:cubicBezTo>
                  <a:cubicBezTo>
                    <a:pt x="215816" y="1018896"/>
                    <a:pt x="469846" y="1032773"/>
                    <a:pt x="184727" y="1016000"/>
                  </a:cubicBezTo>
                  <a:cubicBezTo>
                    <a:pt x="72747" y="978675"/>
                    <a:pt x="185828" y="1013166"/>
                    <a:pt x="73891" y="988291"/>
                  </a:cubicBezTo>
                  <a:cubicBezTo>
                    <a:pt x="64387" y="986179"/>
                    <a:pt x="55627" y="981416"/>
                    <a:pt x="46182" y="979055"/>
                  </a:cubicBezTo>
                  <a:cubicBezTo>
                    <a:pt x="30952" y="975248"/>
                    <a:pt x="15394" y="972898"/>
                    <a:pt x="0" y="969819"/>
                  </a:cubicBezTo>
                  <a:cubicBezTo>
                    <a:pt x="9236" y="963661"/>
                    <a:pt x="17565" y="955855"/>
                    <a:pt x="27709" y="951346"/>
                  </a:cubicBezTo>
                  <a:cubicBezTo>
                    <a:pt x="45503" y="943438"/>
                    <a:pt x="83127" y="932873"/>
                    <a:pt x="83127" y="932873"/>
                  </a:cubicBezTo>
                  <a:cubicBezTo>
                    <a:pt x="113398" y="912692"/>
                    <a:pt x="110836" y="925501"/>
                    <a:pt x="110836" y="905164"/>
                  </a:cubicBezTo>
                  <a:lnTo>
                    <a:pt x="110836" y="905164"/>
                  </a:lnTo>
                </a:path>
              </a:pathLst>
            </a:custGeom>
            <a:solidFill>
              <a:srgbClr val="EAD37E"/>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84" name="Group 29"/>
            <p:cNvGrpSpPr/>
            <p:nvPr/>
          </p:nvGrpSpPr>
          <p:grpSpPr>
            <a:xfrm>
              <a:off x="4114800" y="4953000"/>
              <a:ext cx="838200" cy="686158"/>
              <a:chOff x="3962400" y="1320581"/>
              <a:chExt cx="838200" cy="686158"/>
            </a:xfrm>
          </p:grpSpPr>
          <p:sp>
            <p:nvSpPr>
              <p:cNvPr id="326" name="Freeform 325"/>
              <p:cNvSpPr/>
              <p:nvPr/>
            </p:nvSpPr>
            <p:spPr>
              <a:xfrm>
                <a:off x="3962400" y="1524000"/>
                <a:ext cx="392073" cy="421005"/>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326"/>
              <p:cNvSpPr/>
              <p:nvPr/>
            </p:nvSpPr>
            <p:spPr>
              <a:xfrm rot="2583359">
                <a:off x="4230760" y="1320581"/>
                <a:ext cx="510426" cy="541054"/>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327"/>
              <p:cNvSpPr/>
              <p:nvPr/>
            </p:nvSpPr>
            <p:spPr>
              <a:xfrm>
                <a:off x="4495800" y="1676400"/>
                <a:ext cx="304800" cy="323850"/>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328"/>
              <p:cNvSpPr/>
              <p:nvPr/>
            </p:nvSpPr>
            <p:spPr>
              <a:xfrm rot="3272503">
                <a:off x="4191000" y="1600200"/>
                <a:ext cx="392073" cy="421005"/>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31"/>
            <p:cNvGrpSpPr/>
            <p:nvPr/>
          </p:nvGrpSpPr>
          <p:grpSpPr>
            <a:xfrm>
              <a:off x="5715000" y="2514600"/>
              <a:ext cx="1524000" cy="2590800"/>
              <a:chOff x="5715000" y="2514600"/>
              <a:chExt cx="1524000" cy="2590800"/>
            </a:xfrm>
          </p:grpSpPr>
          <p:sp>
            <p:nvSpPr>
              <p:cNvPr id="324" name="Rectangle 323"/>
              <p:cNvSpPr/>
              <p:nvPr/>
            </p:nvSpPr>
            <p:spPr>
              <a:xfrm>
                <a:off x="6324600" y="2514600"/>
                <a:ext cx="243840" cy="25908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p:cNvSpPr/>
              <p:nvPr/>
            </p:nvSpPr>
            <p:spPr>
              <a:xfrm rot="16200000">
                <a:off x="6347460" y="2339340"/>
                <a:ext cx="259080" cy="15240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32"/>
            <p:cNvGrpSpPr/>
            <p:nvPr/>
          </p:nvGrpSpPr>
          <p:grpSpPr>
            <a:xfrm>
              <a:off x="7301752" y="3505200"/>
              <a:ext cx="851647" cy="1447800"/>
              <a:chOff x="5715000" y="2514600"/>
              <a:chExt cx="1524000" cy="2590800"/>
            </a:xfrm>
          </p:grpSpPr>
          <p:sp>
            <p:nvSpPr>
              <p:cNvPr id="322" name="Rectangle 321"/>
              <p:cNvSpPr/>
              <p:nvPr/>
            </p:nvSpPr>
            <p:spPr>
              <a:xfrm>
                <a:off x="6324600" y="2514600"/>
                <a:ext cx="243840" cy="25908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rot="16200000">
                <a:off x="6347460" y="2339340"/>
                <a:ext cx="259080" cy="15240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35"/>
            <p:cNvGrpSpPr/>
            <p:nvPr/>
          </p:nvGrpSpPr>
          <p:grpSpPr>
            <a:xfrm>
              <a:off x="5163670" y="3352800"/>
              <a:ext cx="851647" cy="1447800"/>
              <a:chOff x="5715000" y="2514600"/>
              <a:chExt cx="1524000" cy="2590800"/>
            </a:xfrm>
          </p:grpSpPr>
          <p:sp>
            <p:nvSpPr>
              <p:cNvPr id="320" name="Rectangle 319"/>
              <p:cNvSpPr/>
              <p:nvPr/>
            </p:nvSpPr>
            <p:spPr>
              <a:xfrm>
                <a:off x="6324600" y="2514600"/>
                <a:ext cx="243840" cy="25908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p:cNvSpPr/>
              <p:nvPr/>
            </p:nvSpPr>
            <p:spPr>
              <a:xfrm rot="16200000">
                <a:off x="6347460" y="2339340"/>
                <a:ext cx="259080" cy="15240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38"/>
            <p:cNvGrpSpPr/>
            <p:nvPr/>
          </p:nvGrpSpPr>
          <p:grpSpPr>
            <a:xfrm flipH="1">
              <a:off x="7924800" y="4953000"/>
              <a:ext cx="838200" cy="686158"/>
              <a:chOff x="3962400" y="1320581"/>
              <a:chExt cx="838200" cy="686158"/>
            </a:xfrm>
          </p:grpSpPr>
          <p:sp>
            <p:nvSpPr>
              <p:cNvPr id="316" name="Freeform 315"/>
              <p:cNvSpPr/>
              <p:nvPr/>
            </p:nvSpPr>
            <p:spPr>
              <a:xfrm>
                <a:off x="3962400" y="1524000"/>
                <a:ext cx="392073" cy="421005"/>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316"/>
              <p:cNvSpPr/>
              <p:nvPr/>
            </p:nvSpPr>
            <p:spPr>
              <a:xfrm rot="2583359">
                <a:off x="4230760" y="1320581"/>
                <a:ext cx="510426" cy="541054"/>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317"/>
              <p:cNvSpPr/>
              <p:nvPr/>
            </p:nvSpPr>
            <p:spPr>
              <a:xfrm>
                <a:off x="4495800" y="1676400"/>
                <a:ext cx="304800" cy="323850"/>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318"/>
              <p:cNvSpPr/>
              <p:nvPr/>
            </p:nvSpPr>
            <p:spPr>
              <a:xfrm rot="3272503">
                <a:off x="4191000" y="1600200"/>
                <a:ext cx="392073" cy="421005"/>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2" name="Freeform 311"/>
            <p:cNvSpPr/>
            <p:nvPr/>
          </p:nvSpPr>
          <p:spPr>
            <a:xfrm rot="5099381">
              <a:off x="5052677" y="5195269"/>
              <a:ext cx="279968" cy="609601"/>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Cloud 312"/>
            <p:cNvSpPr/>
            <p:nvPr/>
          </p:nvSpPr>
          <p:spPr>
            <a:xfrm>
              <a:off x="4191000" y="1219200"/>
              <a:ext cx="2057400" cy="1310640"/>
            </a:xfrm>
            <a:prstGeom prst="clou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Cloud 313"/>
            <p:cNvSpPr/>
            <p:nvPr/>
          </p:nvSpPr>
          <p:spPr>
            <a:xfrm rot="10990440">
              <a:off x="5297142" y="745092"/>
              <a:ext cx="2182774" cy="1481616"/>
            </a:xfrm>
            <a:prstGeom prst="cloud">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Cloud 314"/>
            <p:cNvSpPr/>
            <p:nvPr/>
          </p:nvSpPr>
          <p:spPr>
            <a:xfrm rot="11195382">
              <a:off x="6545408" y="1180523"/>
              <a:ext cx="2057400" cy="1310640"/>
            </a:xfrm>
            <a:prstGeom prst="cloud">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9899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124200" y="1"/>
            <a:ext cx="5791200" cy="830997"/>
          </a:xfrm>
          <a:prstGeom prst="rect">
            <a:avLst/>
          </a:prstGeom>
          <a:noFill/>
        </p:spPr>
        <p:txBody>
          <a:bodyPr wrap="square" rtlCol="0">
            <a:spAutoFit/>
          </a:bodyPr>
          <a:lstStyle/>
          <a:p>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oor Richard" panose="02080502050505020702" pitchFamily="18" charset="0"/>
              </a:rPr>
              <a:t>Angel =“Messenger”</a:t>
            </a:r>
          </a:p>
        </p:txBody>
      </p:sp>
      <p:sp>
        <p:nvSpPr>
          <p:cNvPr id="6" name="TextBox 5"/>
          <p:cNvSpPr txBox="1"/>
          <p:nvPr/>
        </p:nvSpPr>
        <p:spPr>
          <a:xfrm>
            <a:off x="799723" y="755964"/>
            <a:ext cx="2590800" cy="1077218"/>
          </a:xfrm>
          <a:prstGeom prst="rect">
            <a:avLst/>
          </a:prstGeom>
          <a:noFill/>
        </p:spPr>
        <p:txBody>
          <a:bodyPr wrap="square" rtlCol="0">
            <a:spAutoFit/>
          </a:bodyPr>
          <a:lstStyle/>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Sent by God to do His work</a:t>
            </a:r>
          </a:p>
        </p:txBody>
      </p:sp>
      <p:sp>
        <p:nvSpPr>
          <p:cNvPr id="7" name="TextBox 6"/>
          <p:cNvSpPr txBox="1"/>
          <p:nvPr/>
        </p:nvSpPr>
        <p:spPr>
          <a:xfrm>
            <a:off x="3923169" y="1616797"/>
            <a:ext cx="3256230" cy="1077218"/>
          </a:xfrm>
          <a:prstGeom prst="rect">
            <a:avLst/>
          </a:prstGeom>
          <a:noFill/>
        </p:spPr>
        <p:txBody>
          <a:bodyPr wrap="square" rtlCol="0">
            <a:spAutoFit/>
          </a:bodyPr>
          <a:lstStyle/>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With special callings to serve</a:t>
            </a:r>
          </a:p>
        </p:txBody>
      </p:sp>
      <p:sp>
        <p:nvSpPr>
          <p:cNvPr id="8" name="TextBox 7"/>
          <p:cNvSpPr txBox="1"/>
          <p:nvPr/>
        </p:nvSpPr>
        <p:spPr>
          <a:xfrm>
            <a:off x="7218629" y="946841"/>
            <a:ext cx="2590800" cy="1569660"/>
          </a:xfrm>
          <a:prstGeom prst="rect">
            <a:avLst/>
          </a:prstGeom>
          <a:noFill/>
        </p:spPr>
        <p:txBody>
          <a:bodyPr wrap="square" rtlCol="0">
            <a:spAutoFit/>
          </a:bodyPr>
          <a:lstStyle/>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Some may not have come to earth yet</a:t>
            </a:r>
          </a:p>
        </p:txBody>
      </p:sp>
      <p:sp>
        <p:nvSpPr>
          <p:cNvPr id="9" name="TextBox 8"/>
          <p:cNvSpPr txBox="1"/>
          <p:nvPr/>
        </p:nvSpPr>
        <p:spPr>
          <a:xfrm>
            <a:off x="774826" y="3562539"/>
            <a:ext cx="3810000" cy="3046988"/>
          </a:xfrm>
          <a:prstGeom prst="rect">
            <a:avLst/>
          </a:prstGeom>
          <a:noFill/>
        </p:spPr>
        <p:txBody>
          <a:bodyPr wrap="square" rtlCol="0">
            <a:spAutoFit/>
          </a:bodyPr>
          <a:lstStyle/>
          <a:p>
            <a:pPr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Some are people who lived on earth: </a:t>
            </a:r>
          </a:p>
          <a:p>
            <a:pPr algn="ct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Either in the Spirit World</a:t>
            </a:r>
          </a:p>
          <a:p>
            <a:pPr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Or</a:t>
            </a:r>
          </a:p>
          <a:p>
            <a:pPr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Translated beings</a:t>
            </a:r>
          </a:p>
          <a:p>
            <a:pPr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Or</a:t>
            </a:r>
          </a:p>
          <a:p>
            <a:pPr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Resurrected beings</a:t>
            </a:r>
          </a:p>
        </p:txBody>
      </p:sp>
      <p:sp>
        <p:nvSpPr>
          <p:cNvPr id="10" name="TextBox 9"/>
          <p:cNvSpPr txBox="1"/>
          <p:nvPr/>
        </p:nvSpPr>
        <p:spPr>
          <a:xfrm>
            <a:off x="8146609" y="3462197"/>
            <a:ext cx="3097795" cy="400110"/>
          </a:xfrm>
          <a:prstGeom prst="rect">
            <a:avLst/>
          </a:prstGeom>
          <a:noFill/>
        </p:spPr>
        <p:txBody>
          <a:bodyPr wrap="square" rtlCol="0">
            <a:spAutoFit/>
          </a:bodyPr>
          <a:lstStyle/>
          <a:p>
            <a:pPr algn="ct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Like John the Beloved</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55" r="76983" b="75683"/>
          <a:stretch/>
        </p:blipFill>
        <p:spPr>
          <a:xfrm>
            <a:off x="6814619" y="2996696"/>
            <a:ext cx="1315393" cy="1204112"/>
          </a:xfrm>
          <a:prstGeom prst="rect">
            <a:avLst/>
          </a:prstGeom>
        </p:spPr>
      </p:pic>
      <p:pic>
        <p:nvPicPr>
          <p:cNvPr id="7170" name="Picture 2" descr="Image result for john the baptist visits joseph sm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8458" y="4618588"/>
            <a:ext cx="2131997" cy="159626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angel moroni visits josep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3965" y="4301953"/>
            <a:ext cx="1811366" cy="23523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333307" y="4741814"/>
            <a:ext cx="2743201" cy="1200329"/>
          </a:xfrm>
          <a:prstGeom prst="rect">
            <a:avLst/>
          </a:prstGeom>
        </p:spPr>
        <p:txBody>
          <a:bodyPr wrap="square">
            <a:spAutoFit/>
          </a:bodyP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Like Moroni, or John the Baptist when they visited Joseph Smith</a:t>
            </a:r>
          </a:p>
        </p:txBody>
      </p:sp>
      <p:pic>
        <p:nvPicPr>
          <p:cNvPr id="7174" name="Picture 6" descr="Image result for angels from god lds"/>
          <p:cNvPicPr>
            <a:picLocks noChangeAspect="1" noChangeArrowheads="1"/>
          </p:cNvPicPr>
          <p:nvPr/>
        </p:nvPicPr>
        <p:blipFill rotWithShape="1">
          <a:blip r:embed="rId5">
            <a:extLst>
              <a:ext uri="{28A0092B-C50C-407E-A947-70E740481C1C}">
                <a14:useLocalDpi xmlns:a14="http://schemas.microsoft.com/office/drawing/2010/main" val="0"/>
              </a:ext>
            </a:extLst>
          </a:blip>
          <a:srcRect l="28921" b="49644"/>
          <a:stretch/>
        </p:blipFill>
        <p:spPr bwMode="auto">
          <a:xfrm>
            <a:off x="1367072" y="1820218"/>
            <a:ext cx="1658718" cy="160199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angels from god ld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76919" y="892709"/>
            <a:ext cx="1778817" cy="1778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0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597469" y="688065"/>
            <a:ext cx="3478343" cy="954107"/>
          </a:xfrm>
          <a:prstGeom prst="rect">
            <a:avLst/>
          </a:prstGeom>
          <a:noFill/>
        </p:spPr>
        <p:txBody>
          <a:bodyPr wrap="square" rtlCol="0">
            <a:spAutoFit/>
          </a:bodyPr>
          <a:lstStyle/>
          <a:p>
            <a:pPr algn="ct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oor Richard" panose="02080502050505020702" pitchFamily="18" charset="0"/>
              </a:rPr>
              <a:t>Angels with</a:t>
            </a:r>
          </a:p>
          <a:p>
            <a:pPr algn="ct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oor Richard" panose="02080502050505020702" pitchFamily="18" charset="0"/>
              </a:rPr>
              <a:t> Physical Bodies</a:t>
            </a:r>
          </a:p>
        </p:txBody>
      </p:sp>
      <p:sp>
        <p:nvSpPr>
          <p:cNvPr id="6" name="TextBox 5"/>
          <p:cNvSpPr txBox="1"/>
          <p:nvPr/>
        </p:nvSpPr>
        <p:spPr>
          <a:xfrm>
            <a:off x="310836" y="706170"/>
            <a:ext cx="3182837" cy="954107"/>
          </a:xfrm>
          <a:prstGeom prst="rect">
            <a:avLst/>
          </a:prstGeom>
          <a:noFill/>
        </p:spPr>
        <p:txBody>
          <a:bodyPr wrap="square" rtlCol="0">
            <a:spAutoFit/>
          </a:bodyPr>
          <a:lstStyle/>
          <a:p>
            <a:pPr algn="ct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oor Richard" panose="02080502050505020702" pitchFamily="18" charset="0"/>
              </a:rPr>
              <a:t>Angels without Physical Bodies</a:t>
            </a:r>
          </a:p>
        </p:txBody>
      </p:sp>
      <p:sp>
        <p:nvSpPr>
          <p:cNvPr id="7" name="TextBox 6"/>
          <p:cNvSpPr txBox="1"/>
          <p:nvPr/>
        </p:nvSpPr>
        <p:spPr>
          <a:xfrm>
            <a:off x="184087" y="2748481"/>
            <a:ext cx="3120428" cy="3108543"/>
          </a:xfrm>
          <a:prstGeom prst="rect">
            <a:avLst/>
          </a:prstGeom>
          <a:noFill/>
        </p:spPr>
        <p:txBody>
          <a:bodyPr wrap="square" rtlCol="0">
            <a:spAutoFit/>
          </a:bodyPr>
          <a:lstStyle/>
          <a:p>
            <a:pPr algn="ct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Living in the premortal world, waiting to be born</a:t>
            </a:r>
          </a:p>
          <a:p>
            <a:pPr algn="ct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Finished with mortality, living in the spirit world</a:t>
            </a:r>
          </a:p>
        </p:txBody>
      </p:sp>
      <p:sp>
        <p:nvSpPr>
          <p:cNvPr id="8" name="TextBox 7"/>
          <p:cNvSpPr txBox="1"/>
          <p:nvPr/>
        </p:nvSpPr>
        <p:spPr>
          <a:xfrm>
            <a:off x="8781860" y="2326743"/>
            <a:ext cx="3410140" cy="3539430"/>
          </a:xfrm>
          <a:prstGeom prst="rect">
            <a:avLst/>
          </a:prstGeom>
          <a:noFill/>
        </p:spPr>
        <p:txBody>
          <a:bodyPr wrap="square" rtlCol="0">
            <a:spAutoFit/>
          </a:bodyPr>
          <a:lstStyle/>
          <a:p>
            <a:pPr algn="ct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 perfected resurrected being who has finished mortality</a:t>
            </a:r>
          </a:p>
          <a:p>
            <a:pPr algn="ct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 translated being, like John the Revelator</a:t>
            </a:r>
          </a:p>
        </p:txBody>
      </p:sp>
      <p:grpSp>
        <p:nvGrpSpPr>
          <p:cNvPr id="3" name="Group 2"/>
          <p:cNvGrpSpPr/>
          <p:nvPr/>
        </p:nvGrpSpPr>
        <p:grpSpPr>
          <a:xfrm>
            <a:off x="3666654" y="1158843"/>
            <a:ext cx="4952245" cy="3909259"/>
            <a:chOff x="3666654" y="1158843"/>
            <a:chExt cx="4952245" cy="3909259"/>
          </a:xfrm>
        </p:grpSpPr>
        <p:pic>
          <p:nvPicPr>
            <p:cNvPr id="24" name="Picture 23"/>
            <p:cNvPicPr>
              <a:picLocks noChangeAspect="1"/>
            </p:cNvPicPr>
            <p:nvPr/>
          </p:nvPicPr>
          <p:blipFill rotWithShape="1">
            <a:blip r:embed="rId2" cstate="print">
              <a:extLst>
                <a:ext uri="{28A0092B-C50C-407E-A947-70E740481C1C}">
                  <a14:useLocalDpi xmlns:a14="http://schemas.microsoft.com/office/drawing/2010/main" val="0"/>
                </a:ext>
              </a:extLst>
            </a:blip>
            <a:srcRect l="22489" t="7657" r="23571" b="23960"/>
            <a:stretch/>
          </p:blipFill>
          <p:spPr>
            <a:xfrm>
              <a:off x="3711920" y="1158843"/>
              <a:ext cx="4906979" cy="3732474"/>
            </a:xfrm>
            <a:prstGeom prst="rect">
              <a:avLst/>
            </a:prstGeom>
          </p:spPr>
        </p:pic>
        <p:sp>
          <p:nvSpPr>
            <p:cNvPr id="2" name="TextBox 1"/>
            <p:cNvSpPr txBox="1"/>
            <p:nvPr/>
          </p:nvSpPr>
          <p:spPr>
            <a:xfrm>
              <a:off x="3666654" y="4852658"/>
              <a:ext cx="2037030" cy="215444"/>
            </a:xfrm>
            <a:prstGeom prst="rect">
              <a:avLst/>
            </a:prstGeom>
            <a:noFill/>
          </p:spPr>
          <p:txBody>
            <a:bodyPr wrap="square" rtlCol="0">
              <a:spAutoFit/>
            </a:bodyPr>
            <a:lstStyle/>
            <a:p>
              <a:r>
                <a:rPr lang="en-US" sz="800" dirty="0">
                  <a:solidFill>
                    <a:schemeClr val="bg1"/>
                  </a:solidFill>
                </a:rPr>
                <a:t>J. Kirk Richards</a:t>
              </a:r>
            </a:p>
          </p:txBody>
        </p:sp>
      </p:grpSp>
    </p:spTree>
    <p:extLst>
      <p:ext uri="{BB962C8B-B14F-4D97-AF65-F5344CB8AC3E}">
        <p14:creationId xmlns:p14="http://schemas.microsoft.com/office/powerpoint/2010/main" val="406757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99507" y="1049448"/>
            <a:ext cx="6629400" cy="4401205"/>
          </a:xfrm>
          <a:prstGeom prst="rect">
            <a:avLst/>
          </a:prstGeom>
          <a:noFill/>
        </p:spPr>
        <p:txBody>
          <a:bodyPr wrap="square" rtlCol="0">
            <a:spAutoFit/>
          </a:bodyPr>
          <a:lstStyle/>
          <a:p>
            <a:pPr algn="ct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“These angels are under the direction of Michael or Adam, who acts under the direction of the Lord. </a:t>
            </a:r>
          </a:p>
          <a:p>
            <a:pPr algn="ct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From Hebrew 1:4 we learn that Paul perfectly understood the purposes of God in relation to His connection with man, and that glorious and perfect order which He established in Himself, whereby he sent forth power, revelations, and glory.”</a:t>
            </a:r>
          </a:p>
        </p:txBody>
      </p:sp>
      <p:pic>
        <p:nvPicPr>
          <p:cNvPr id="9" name="Picture 8" descr="joseph-smith.jpg"/>
          <p:cNvPicPr>
            <a:picLocks noChangeAspect="1"/>
          </p:cNvPicPr>
          <p:nvPr/>
        </p:nvPicPr>
        <p:blipFill>
          <a:blip r:embed="rId2" cstate="print"/>
          <a:stretch>
            <a:fillRect/>
          </a:stretch>
        </p:blipFill>
        <p:spPr>
          <a:xfrm>
            <a:off x="994373" y="765773"/>
            <a:ext cx="1783080" cy="2547258"/>
          </a:xfrm>
          <a:prstGeom prst="rect">
            <a:avLst/>
          </a:prstGeom>
        </p:spPr>
      </p:pic>
      <p:sp>
        <p:nvSpPr>
          <p:cNvPr id="2" name="Rectangle 1"/>
          <p:cNvSpPr/>
          <p:nvPr/>
        </p:nvSpPr>
        <p:spPr>
          <a:xfrm>
            <a:off x="11614522" y="6376833"/>
            <a:ext cx="442749" cy="369332"/>
          </a:xfrm>
          <a:prstGeom prst="rect">
            <a:avLst/>
          </a:prstGeom>
        </p:spPr>
        <p:txBody>
          <a:bodyPr wrap="none">
            <a:spAutoFit/>
          </a:bodyPr>
          <a:lstStyle/>
          <a:p>
            <a:pPr algn="ct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p>
        </p:txBody>
      </p:sp>
    </p:spTree>
    <p:extLst>
      <p:ext uri="{BB962C8B-B14F-4D97-AF65-F5344CB8AC3E}">
        <p14:creationId xmlns:p14="http://schemas.microsoft.com/office/powerpoint/2010/main" val="329710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33053" y="132785"/>
            <a:ext cx="9144000" cy="707886"/>
          </a:xfrm>
          <a:prstGeom prst="rect">
            <a:avLst/>
          </a:prstGeom>
          <a:noFill/>
        </p:spPr>
        <p:txBody>
          <a:bodyPr wrap="square" rtlCol="0">
            <a:spAutoFit/>
          </a:bodyPr>
          <a:lstStyle/>
          <a:p>
            <a:pPr algn="ct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oor Richard" panose="02080502050505020702" pitchFamily="18" charset="0"/>
              </a:rPr>
              <a:t>Is the Savior Really Lower Than the Angels?</a:t>
            </a:r>
          </a:p>
        </p:txBody>
      </p:sp>
      <p:sp>
        <p:nvSpPr>
          <p:cNvPr id="5" name="TextBox 4"/>
          <p:cNvSpPr txBox="1"/>
          <p:nvPr/>
        </p:nvSpPr>
        <p:spPr>
          <a:xfrm>
            <a:off x="1352738" y="1106786"/>
            <a:ext cx="6605258" cy="4893647"/>
          </a:xfrm>
          <a:prstGeom prst="rect">
            <a:avLst/>
          </a:prstGeom>
          <a:noFill/>
        </p:spPr>
        <p:txBody>
          <a:bodyPr wrap="square" rtlCol="0">
            <a:spAutoFit/>
          </a:bodyPr>
          <a:lstStyle/>
          <a:p>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“The marginal reading of this quotation from Psalm 8:4-6 recites that man is made, not a little lower than the angels, but a little lower than Elohim, which means that all God’s offspring, Jesus included, as children in his family, are created subject to him, with the power to advance until all things are ‘in subjection’ to them. </a:t>
            </a:r>
          </a:p>
          <a:p>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Of those who gain eternal life, it is written: ‘Then shall they be above all, because all things are subject unto them, Then shall they be gods, because they have all power, and the angels are subject unto them.”</a:t>
            </a:r>
          </a:p>
        </p:txBody>
      </p:sp>
      <p:pic>
        <p:nvPicPr>
          <p:cNvPr id="6" name="Picture 5" descr="bruce R. McConkie.jpg"/>
          <p:cNvPicPr>
            <a:picLocks noChangeAspect="1"/>
          </p:cNvPicPr>
          <p:nvPr/>
        </p:nvPicPr>
        <p:blipFill>
          <a:blip r:embed="rId2" cstate="print"/>
          <a:stretch>
            <a:fillRect/>
          </a:stretch>
        </p:blipFill>
        <p:spPr>
          <a:xfrm>
            <a:off x="8382000" y="1981200"/>
            <a:ext cx="1828800" cy="2552700"/>
          </a:xfrm>
          <a:prstGeom prst="rect">
            <a:avLst/>
          </a:prstGeom>
        </p:spPr>
      </p:pic>
      <p:sp>
        <p:nvSpPr>
          <p:cNvPr id="2" name="Rectangle 1"/>
          <p:cNvSpPr/>
          <p:nvPr/>
        </p:nvSpPr>
        <p:spPr>
          <a:xfrm>
            <a:off x="8406709" y="5181775"/>
            <a:ext cx="3185872" cy="584775"/>
          </a:xfrm>
          <a:prstGeom prst="rect">
            <a:avLst/>
          </a:prstGeom>
        </p:spPr>
        <p:txBody>
          <a:bodyPr wrap="none">
            <a:spAutoFit/>
          </a:bodyPr>
          <a:lstStyle/>
          <a:p>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READ D&amp;C 132:20</a:t>
            </a:r>
            <a:endParaRPr lang="en-US" sz="3200" dirty="0">
              <a:effectLst>
                <a:glow rad="228600">
                  <a:schemeClr val="accent6">
                    <a:satMod val="175000"/>
                    <a:alpha val="40000"/>
                  </a:schemeClr>
                </a:glow>
                <a:outerShdw blurRad="63500" dir="3600000" algn="tl" rotWithShape="0">
                  <a:srgbClr val="000000">
                    <a:alpha val="70000"/>
                  </a:srgbClr>
                </a:outerShdw>
              </a:effectLst>
            </a:endParaRPr>
          </a:p>
        </p:txBody>
      </p:sp>
      <p:sp>
        <p:nvSpPr>
          <p:cNvPr id="3" name="Rectangle 2"/>
          <p:cNvSpPr/>
          <p:nvPr/>
        </p:nvSpPr>
        <p:spPr>
          <a:xfrm>
            <a:off x="11684063" y="6488668"/>
            <a:ext cx="442750" cy="369332"/>
          </a:xfrm>
          <a:prstGeom prst="rect">
            <a:avLst/>
          </a:prstGeom>
        </p:spPr>
        <p:txBody>
          <a:bodyPr wrap="none">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(5)</a:t>
            </a:r>
            <a:endParaRPr lang="en-US" dirty="0"/>
          </a:p>
        </p:txBody>
      </p:sp>
    </p:spTree>
    <p:extLst>
      <p:ext uri="{BB962C8B-B14F-4D97-AF65-F5344CB8AC3E}">
        <p14:creationId xmlns:p14="http://schemas.microsoft.com/office/powerpoint/2010/main" val="204671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304800"/>
            <a:ext cx="9144000" cy="707886"/>
          </a:xfrm>
          <a:prstGeom prst="rect">
            <a:avLst/>
          </a:prstGeom>
          <a:noFill/>
        </p:spPr>
        <p:txBody>
          <a:bodyPr wrap="square" rtlCol="0">
            <a:spAutoFit/>
          </a:bodyPr>
          <a:lstStyle/>
          <a:p>
            <a:pPr algn="ct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oor Richard" panose="02080502050505020702" pitchFamily="18" charset="0"/>
              </a:rPr>
              <a:t>Angelic Status</a:t>
            </a:r>
          </a:p>
        </p:txBody>
      </p:sp>
      <p:sp>
        <p:nvSpPr>
          <p:cNvPr id="5" name="TextBox 4"/>
          <p:cNvSpPr txBox="1"/>
          <p:nvPr/>
        </p:nvSpPr>
        <p:spPr>
          <a:xfrm>
            <a:off x="724278" y="3392032"/>
            <a:ext cx="6324600" cy="2308324"/>
          </a:xfrm>
          <a:prstGeom prst="rect">
            <a:avLst/>
          </a:prstGeom>
          <a:noFill/>
        </p:spPr>
        <p:txBody>
          <a:bodyPr wrap="square" rtlCol="0">
            <a:spAutoFit/>
          </a:bodyPr>
          <a:lstStyle/>
          <a:p>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“The only sense in which either men or Jesus are lower than the angels is in that mortal restrictions limit them for the moment; and for the that matter, angels themselves become mortals and then in the resurrection attain again their angelic status.”</a:t>
            </a:r>
          </a:p>
        </p:txBody>
      </p:sp>
      <p:sp>
        <p:nvSpPr>
          <p:cNvPr id="6" name="Rectangle 5"/>
          <p:cNvSpPr/>
          <p:nvPr/>
        </p:nvSpPr>
        <p:spPr>
          <a:xfrm>
            <a:off x="11684063" y="6488668"/>
            <a:ext cx="442750" cy="369332"/>
          </a:xfrm>
          <a:prstGeom prst="rect">
            <a:avLst/>
          </a:prstGeom>
        </p:spPr>
        <p:txBody>
          <a:bodyPr wrap="none">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(5)</a:t>
            </a:r>
            <a:endParaRPr lang="en-US" dirty="0"/>
          </a:p>
        </p:txBody>
      </p:sp>
      <p:pic>
        <p:nvPicPr>
          <p:cNvPr id="8194" name="Picture 2" descr="Image result for angels from god l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0295" y="1566250"/>
            <a:ext cx="4209861" cy="28065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bruce R. McConkie.jpg"/>
          <p:cNvPicPr>
            <a:picLocks noChangeAspect="1"/>
          </p:cNvPicPr>
          <p:nvPr/>
        </p:nvPicPr>
        <p:blipFill>
          <a:blip r:embed="rId3" cstate="print"/>
          <a:stretch>
            <a:fillRect/>
          </a:stretch>
        </p:blipFill>
        <p:spPr>
          <a:xfrm>
            <a:off x="494269" y="261041"/>
            <a:ext cx="1162515" cy="1622677"/>
          </a:xfrm>
          <a:prstGeom prst="rect">
            <a:avLst/>
          </a:prstGeom>
        </p:spPr>
      </p:pic>
    </p:spTree>
    <p:extLst>
      <p:ext uri="{BB962C8B-B14F-4D97-AF65-F5344CB8AC3E}">
        <p14:creationId xmlns:p14="http://schemas.microsoft.com/office/powerpoint/2010/main" val="484377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33053" y="0"/>
            <a:ext cx="9144000" cy="707886"/>
          </a:xfrm>
          <a:prstGeom prst="rect">
            <a:avLst/>
          </a:prstGeom>
          <a:noFill/>
        </p:spPr>
        <p:txBody>
          <a:bodyPr wrap="square" rtlCol="0">
            <a:spAutoFit/>
          </a:bodyPr>
          <a:lstStyle/>
          <a:p>
            <a:pPr algn="ct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oor Richard" panose="02080502050505020702" pitchFamily="18" charset="0"/>
              </a:rPr>
              <a:t>Captain of Salvation</a:t>
            </a:r>
          </a:p>
        </p:txBody>
      </p:sp>
      <p:sp>
        <p:nvSpPr>
          <p:cNvPr id="5" name="TextBox 4"/>
          <p:cNvSpPr txBox="1"/>
          <p:nvPr/>
        </p:nvSpPr>
        <p:spPr>
          <a:xfrm>
            <a:off x="1747319" y="594512"/>
            <a:ext cx="8655112" cy="954107"/>
          </a:xfrm>
          <a:prstGeom prst="rect">
            <a:avLst/>
          </a:prstGeom>
          <a:noFill/>
        </p:spPr>
        <p:txBody>
          <a:bodyPr wrap="square" rtlCol="0">
            <a:spAutoFit/>
          </a:bodyPr>
          <a:lstStyle/>
          <a:p>
            <a:pPr algn="ctr"/>
            <a:r>
              <a:rPr lang="en-US" sz="2800" dirty="0">
                <a:solidFill>
                  <a:schemeClr val="bg1"/>
                </a:solidFill>
              </a:rPr>
              <a:t>What qualifications do you look for when selecting a captain or leader?</a:t>
            </a:r>
            <a:endParaRPr lang="en-US" sz="28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6" name="Rectangle 5"/>
          <p:cNvSpPr/>
          <p:nvPr/>
        </p:nvSpPr>
        <p:spPr>
          <a:xfrm>
            <a:off x="0" y="6488668"/>
            <a:ext cx="2942376" cy="369332"/>
          </a:xfrm>
          <a:prstGeom prst="rect">
            <a:avLst/>
          </a:prstGeom>
        </p:spPr>
        <p:txBody>
          <a:bodyPr wrap="square">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Hebrews 2:10</a:t>
            </a:r>
            <a:endParaRPr lang="en-US" dirty="0"/>
          </a:p>
        </p:txBody>
      </p:sp>
      <p:grpSp>
        <p:nvGrpSpPr>
          <p:cNvPr id="3" name="Group 2"/>
          <p:cNvGrpSpPr/>
          <p:nvPr/>
        </p:nvGrpSpPr>
        <p:grpSpPr>
          <a:xfrm>
            <a:off x="2340345" y="3997153"/>
            <a:ext cx="2510425" cy="2788864"/>
            <a:chOff x="765042" y="1905803"/>
            <a:chExt cx="2510425" cy="2788864"/>
          </a:xfrm>
        </p:grpSpPr>
        <p:pic>
          <p:nvPicPr>
            <p:cNvPr id="1026" name="Picture 2" descr="Image result for captai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954" y="1905803"/>
              <a:ext cx="2451513" cy="24941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5042" y="4448446"/>
              <a:ext cx="2307042" cy="246221"/>
            </a:xfrm>
            <a:prstGeom prst="rect">
              <a:avLst/>
            </a:prstGeom>
          </p:spPr>
          <p:txBody>
            <a:bodyPr wrap="none">
              <a:spAutoFit/>
            </a:bodyPr>
            <a:lstStyle/>
            <a:p>
              <a:r>
                <a:rPr lang="en-US" sz="1000" dirty="0">
                  <a:solidFill>
                    <a:schemeClr val="bg1"/>
                  </a:solidFill>
                  <a:latin typeface="Calibri" panose="020F0502020204030204" pitchFamily="34" charset="0"/>
                </a:rPr>
                <a:t>Captain Bernard Warner (Queen Mary 2)</a:t>
              </a:r>
              <a:endParaRPr lang="en-US" sz="1000" dirty="0">
                <a:solidFill>
                  <a:schemeClr val="bg1"/>
                </a:solidFill>
              </a:endParaRPr>
            </a:p>
          </p:txBody>
        </p:sp>
      </p:grpSp>
      <p:grpSp>
        <p:nvGrpSpPr>
          <p:cNvPr id="13" name="Group 12"/>
          <p:cNvGrpSpPr/>
          <p:nvPr/>
        </p:nvGrpSpPr>
        <p:grpSpPr>
          <a:xfrm>
            <a:off x="86182" y="1140738"/>
            <a:ext cx="2893741" cy="2790232"/>
            <a:chOff x="9347877" y="1729213"/>
            <a:chExt cx="2893741" cy="2790232"/>
          </a:xfrm>
        </p:grpSpPr>
        <p:sp>
          <p:nvSpPr>
            <p:cNvPr id="12" name="Rectangle 11"/>
            <p:cNvSpPr/>
            <p:nvPr/>
          </p:nvSpPr>
          <p:spPr>
            <a:xfrm>
              <a:off x="9347877" y="4257835"/>
              <a:ext cx="2893741" cy="261610"/>
            </a:xfrm>
            <a:prstGeom prst="rect">
              <a:avLst/>
            </a:prstGeom>
          </p:spPr>
          <p:txBody>
            <a:bodyPr wrap="none">
              <a:spAutoFit/>
            </a:bodyPr>
            <a:lstStyle/>
            <a:p>
              <a:r>
                <a:rPr lang="en-US" sz="1100" dirty="0">
                  <a:solidFill>
                    <a:schemeClr val="bg1"/>
                  </a:solidFill>
                </a:rPr>
                <a:t>Richard Lyon (July 14, 1923 – February 3, 2017)</a:t>
              </a:r>
            </a:p>
          </p:txBody>
        </p:sp>
        <p:pic>
          <p:nvPicPr>
            <p:cNvPr id="1030" name="Picture 6" descr="Image result for richard ly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4794" y="1729213"/>
              <a:ext cx="2015471" cy="25259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4944018" y="1589969"/>
            <a:ext cx="3052567" cy="3044941"/>
            <a:chOff x="4980232" y="2196551"/>
            <a:chExt cx="3052567" cy="3044941"/>
          </a:xfrm>
        </p:grpSpPr>
        <p:pic>
          <p:nvPicPr>
            <p:cNvPr id="1034" name="Picture 10" descr="Vigdis Finnbogadottir (198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373" y="2196551"/>
              <a:ext cx="2095500" cy="27908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980232" y="4964493"/>
              <a:ext cx="3052567" cy="276999"/>
            </a:xfrm>
            <a:prstGeom prst="rect">
              <a:avLst/>
            </a:prstGeom>
          </p:spPr>
          <p:txBody>
            <a:bodyPr wrap="none">
              <a:spAutoFit/>
            </a:bodyPr>
            <a:lstStyle/>
            <a:p>
              <a:r>
                <a:rPr lang="en-US" sz="1200" dirty="0" err="1">
                  <a:solidFill>
                    <a:schemeClr val="bg1"/>
                  </a:solidFill>
                </a:rPr>
                <a:t>Vigdís</a:t>
              </a:r>
              <a:r>
                <a:rPr lang="en-US" sz="1200" dirty="0">
                  <a:solidFill>
                    <a:schemeClr val="bg1"/>
                  </a:solidFill>
                </a:rPr>
                <a:t> </a:t>
              </a:r>
              <a:r>
                <a:rPr lang="en-US" sz="1200" dirty="0" err="1">
                  <a:solidFill>
                    <a:schemeClr val="bg1"/>
                  </a:solidFill>
                </a:rPr>
                <a:t>Finnbogadóttir</a:t>
              </a:r>
              <a:r>
                <a:rPr lang="en-US" sz="1200" dirty="0">
                  <a:solidFill>
                    <a:schemeClr val="bg1"/>
                  </a:solidFill>
                </a:rPr>
                <a:t> (First Iceland President) </a:t>
              </a:r>
            </a:p>
          </p:txBody>
        </p:sp>
      </p:grpSp>
      <p:grpSp>
        <p:nvGrpSpPr>
          <p:cNvPr id="20" name="Group 19"/>
          <p:cNvGrpSpPr/>
          <p:nvPr/>
        </p:nvGrpSpPr>
        <p:grpSpPr>
          <a:xfrm>
            <a:off x="8281503" y="3942444"/>
            <a:ext cx="3289208" cy="2390250"/>
            <a:chOff x="384206" y="4158361"/>
            <a:chExt cx="3289208" cy="2390250"/>
          </a:xfrm>
        </p:grpSpPr>
        <p:grpSp>
          <p:nvGrpSpPr>
            <p:cNvPr id="21" name="Group 20"/>
            <p:cNvGrpSpPr/>
            <p:nvPr/>
          </p:nvGrpSpPr>
          <p:grpSpPr>
            <a:xfrm>
              <a:off x="384206" y="4158361"/>
              <a:ext cx="3289208" cy="2390250"/>
              <a:chOff x="609599" y="833642"/>
              <a:chExt cx="7941747" cy="5771225"/>
            </a:xfrm>
          </p:grpSpPr>
          <p:grpSp>
            <p:nvGrpSpPr>
              <p:cNvPr id="23" name="Group 14"/>
              <p:cNvGrpSpPr/>
              <p:nvPr/>
            </p:nvGrpSpPr>
            <p:grpSpPr>
              <a:xfrm rot="10800000">
                <a:off x="7696200" y="5257800"/>
                <a:ext cx="621450" cy="1347067"/>
                <a:chOff x="7010400" y="381000"/>
                <a:chExt cx="762000" cy="2033666"/>
              </a:xfrm>
            </p:grpSpPr>
            <p:sp>
              <p:nvSpPr>
                <p:cNvPr id="36"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1"/>
              <p:cNvGrpSpPr/>
              <p:nvPr/>
            </p:nvGrpSpPr>
            <p:grpSpPr>
              <a:xfrm rot="10800000">
                <a:off x="939238" y="4923502"/>
                <a:ext cx="621450" cy="1347067"/>
                <a:chOff x="7010400" y="381000"/>
                <a:chExt cx="762000" cy="2033666"/>
              </a:xfrm>
            </p:grpSpPr>
            <p:sp>
              <p:nvSpPr>
                <p:cNvPr id="34"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899460" y="833642"/>
                <a:ext cx="621450" cy="986197"/>
                <a:chOff x="7031201" y="834275"/>
                <a:chExt cx="762000" cy="1488861"/>
              </a:xfrm>
            </p:grpSpPr>
            <p:sp>
              <p:nvSpPr>
                <p:cNvPr id="32"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7646520" y="1148254"/>
                <a:ext cx="621450" cy="1017899"/>
                <a:chOff x="7087348" y="824753"/>
                <a:chExt cx="762000" cy="1536722"/>
              </a:xfrm>
            </p:grpSpPr>
            <p:sp>
              <p:nvSpPr>
                <p:cNvPr id="30"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p:cNvSpPr/>
            <p:nvPr/>
          </p:nvSpPr>
          <p:spPr>
            <a:xfrm>
              <a:off x="995882" y="4852170"/>
              <a:ext cx="2107621" cy="923330"/>
            </a:xfrm>
            <a:prstGeom prst="rect">
              <a:avLst/>
            </a:prstGeom>
          </p:spPr>
          <p:txBody>
            <a:bodyPr wrap="square">
              <a:spAutoFit/>
            </a:bodyPr>
            <a:lstStyle/>
            <a:p>
              <a:pPr algn="ctr"/>
              <a:r>
                <a:rPr lang="en-US" sz="1600" dirty="0">
                  <a:solidFill>
                    <a:srgbClr val="333333"/>
                  </a:solidFill>
                  <a:latin typeface="Open Sans"/>
                </a:rPr>
                <a:t> </a:t>
              </a:r>
              <a:r>
                <a:rPr lang="en-US" b="1" dirty="0"/>
                <a:t>Jesus Christ is the Captain of our salvation</a:t>
              </a:r>
              <a:endParaRPr lang="en-US" sz="1600" dirty="0"/>
            </a:p>
          </p:txBody>
        </p:sp>
      </p:grpSp>
    </p:spTree>
    <p:extLst>
      <p:ext uri="{BB962C8B-B14F-4D97-AF65-F5344CB8AC3E}">
        <p14:creationId xmlns:p14="http://schemas.microsoft.com/office/powerpoint/2010/main" val="52905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1000"/>
                                        <p:tgtEl>
                                          <p:spTgt spid="13"/>
                                        </p:tgtEl>
                                      </p:cBhvr>
                                    </p:animEffect>
                                    <p:anim calcmode="lin" valueType="num">
                                      <p:cBhvr>
                                        <p:cTn id="10" dur="1000" fill="hold"/>
                                        <p:tgtEl>
                                          <p:spTgt spid="13"/>
                                        </p:tgtEl>
                                        <p:attrNameLst>
                                          <p:attrName>ppt_x</p:attrName>
                                        </p:attrNameLst>
                                      </p:cBhvr>
                                      <p:tavLst>
                                        <p:tav tm="0">
                                          <p:val>
                                            <p:strVal val="#ppt_x"/>
                                          </p:val>
                                        </p:tav>
                                        <p:tav tm="100000">
                                          <p:val>
                                            <p:strVal val="#ppt_x"/>
                                          </p:val>
                                        </p:tav>
                                      </p:tavLst>
                                    </p:anim>
                                    <p:anim calcmode="lin" valueType="num">
                                      <p:cBhvr>
                                        <p:cTn id="11" dur="1000" fill="hold"/>
                                        <p:tgtEl>
                                          <p:spTgt spid="13"/>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out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33053" y="0"/>
            <a:ext cx="9144000" cy="707886"/>
          </a:xfrm>
          <a:prstGeom prst="rect">
            <a:avLst/>
          </a:prstGeom>
          <a:noFill/>
        </p:spPr>
        <p:txBody>
          <a:bodyPr wrap="square" rtlCol="0">
            <a:spAutoFit/>
          </a:bodyPr>
          <a:lstStyle/>
          <a:p>
            <a:pPr algn="ct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oor Richard" panose="02080502050505020702" pitchFamily="18" charset="0"/>
              </a:rPr>
              <a:t>Reconciliation</a:t>
            </a:r>
          </a:p>
        </p:txBody>
      </p:sp>
      <p:sp>
        <p:nvSpPr>
          <p:cNvPr id="5" name="TextBox 4"/>
          <p:cNvSpPr txBox="1"/>
          <p:nvPr/>
        </p:nvSpPr>
        <p:spPr>
          <a:xfrm>
            <a:off x="1810694" y="585458"/>
            <a:ext cx="8655112" cy="1384995"/>
          </a:xfrm>
          <a:prstGeom prst="rect">
            <a:avLst/>
          </a:prstGeom>
          <a:noFill/>
        </p:spPr>
        <p:txBody>
          <a:bodyPr wrap="square" rtlCol="0">
            <a:spAutoFit/>
          </a:bodyPr>
          <a:lstStyle/>
          <a:p>
            <a:pPr algn="ctr"/>
            <a:r>
              <a:rPr lang="en-US" sz="2800" dirty="0">
                <a:solidFill>
                  <a:schemeClr val="bg1"/>
                </a:solidFill>
                <a:latin typeface="Open Sans"/>
              </a:rPr>
              <a:t>Christ atoned for our sins, allowing us to be reconciled, or brought into a harmonious relationship, with Heavenly Father</a:t>
            </a:r>
            <a:endParaRPr lang="en-US" sz="28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6" name="Rectangle 5"/>
          <p:cNvSpPr/>
          <p:nvPr/>
        </p:nvSpPr>
        <p:spPr>
          <a:xfrm>
            <a:off x="0" y="6488668"/>
            <a:ext cx="2942376" cy="369332"/>
          </a:xfrm>
          <a:prstGeom prst="rect">
            <a:avLst/>
          </a:prstGeom>
        </p:spPr>
        <p:txBody>
          <a:bodyPr wrap="square">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Hebrews 2:14-18</a:t>
            </a:r>
            <a:endParaRPr lang="en-US" dirty="0"/>
          </a:p>
        </p:txBody>
      </p:sp>
      <p:sp>
        <p:nvSpPr>
          <p:cNvPr id="8" name="Rectangle 7"/>
          <p:cNvSpPr/>
          <p:nvPr/>
        </p:nvSpPr>
        <p:spPr>
          <a:xfrm>
            <a:off x="3799437" y="2337251"/>
            <a:ext cx="6096000" cy="2031325"/>
          </a:xfrm>
          <a:prstGeom prst="rect">
            <a:avLst/>
          </a:prstGeom>
        </p:spPr>
        <p:txBody>
          <a:bodyPr>
            <a:spAutoFit/>
          </a:bodyPr>
          <a:lstStyle/>
          <a:p>
            <a:r>
              <a:rPr lang="en-US" dirty="0">
                <a:solidFill>
                  <a:schemeClr val="bg1"/>
                </a:solidFill>
                <a:latin typeface="Open Sans"/>
              </a:rPr>
              <a:t>Paul not only referred to the Savior as the Captain of our salvation, but he also called Him “a merciful and faithful high priest.”  </a:t>
            </a:r>
          </a:p>
          <a:p>
            <a:endParaRPr lang="en-US" dirty="0">
              <a:solidFill>
                <a:schemeClr val="bg1"/>
              </a:solidFill>
              <a:latin typeface="Open Sans"/>
            </a:endParaRPr>
          </a:p>
          <a:p>
            <a:r>
              <a:rPr lang="en-US" dirty="0">
                <a:solidFill>
                  <a:schemeClr val="bg1"/>
                </a:solidFill>
                <a:latin typeface="Open Sans"/>
              </a:rPr>
              <a:t>Paul likened Jesus Christ to a Jewish high priest because the high priest was viewed as a mediator between the people and God.</a:t>
            </a:r>
            <a:endParaRPr lang="en-US" dirty="0">
              <a:solidFill>
                <a:schemeClr val="bg1"/>
              </a:solidFill>
            </a:endParaRPr>
          </a:p>
        </p:txBody>
      </p:sp>
      <p:sp>
        <p:nvSpPr>
          <p:cNvPr id="38" name="Rectangle 37"/>
          <p:cNvSpPr/>
          <p:nvPr/>
        </p:nvSpPr>
        <p:spPr>
          <a:xfrm>
            <a:off x="1881611" y="5156300"/>
            <a:ext cx="4120836" cy="584775"/>
          </a:xfrm>
          <a:prstGeom prst="rect">
            <a:avLst/>
          </a:prstGeom>
        </p:spPr>
        <p:txBody>
          <a:bodyPr wrap="square">
            <a:spAutoFit/>
          </a:bodyPr>
          <a:lstStyle/>
          <a:p>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READ Alma 7:11-13</a:t>
            </a:r>
            <a:endParaRPr lang="en-US" sz="3200" dirty="0">
              <a:effectLst>
                <a:glow rad="228600">
                  <a:schemeClr val="accent6">
                    <a:satMod val="175000"/>
                    <a:alpha val="40000"/>
                  </a:schemeClr>
                </a:glow>
                <a:outerShdw blurRad="63500" dir="3600000" algn="tl" rotWithShape="0">
                  <a:srgbClr val="000000">
                    <a:alpha val="70000"/>
                  </a:srgbClr>
                </a:outerShdw>
              </a:effectLst>
            </a:endParaRPr>
          </a:p>
        </p:txBody>
      </p:sp>
      <p:grpSp>
        <p:nvGrpSpPr>
          <p:cNvPr id="14" name="Group 13"/>
          <p:cNvGrpSpPr/>
          <p:nvPr/>
        </p:nvGrpSpPr>
        <p:grpSpPr>
          <a:xfrm>
            <a:off x="144855" y="1640563"/>
            <a:ext cx="3382033" cy="2705100"/>
            <a:chOff x="7311340" y="2084183"/>
            <a:chExt cx="2788365" cy="2275029"/>
          </a:xfrm>
        </p:grpSpPr>
        <p:pic>
          <p:nvPicPr>
            <p:cNvPr id="3074" name="Picture 2" descr="Image result for jesus atonement lds artis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1340" y="2084183"/>
              <a:ext cx="2788365" cy="207135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324252" y="4128380"/>
              <a:ext cx="2435383" cy="230832"/>
            </a:xfrm>
            <a:prstGeom prst="rect">
              <a:avLst/>
            </a:prstGeom>
            <a:noFill/>
          </p:spPr>
          <p:txBody>
            <a:bodyPr wrap="square" rtlCol="0">
              <a:spAutoFit/>
            </a:bodyPr>
            <a:lstStyle/>
            <a:p>
              <a:r>
                <a:rPr lang="en-US" sz="900" dirty="0">
                  <a:solidFill>
                    <a:schemeClr val="bg1"/>
                  </a:solidFill>
                </a:rPr>
                <a:t>Gregory K. Olsen</a:t>
              </a:r>
            </a:p>
          </p:txBody>
        </p:sp>
      </p:grpSp>
      <p:grpSp>
        <p:nvGrpSpPr>
          <p:cNvPr id="40" name="Group 39"/>
          <p:cNvGrpSpPr/>
          <p:nvPr/>
        </p:nvGrpSpPr>
        <p:grpSpPr>
          <a:xfrm>
            <a:off x="7717511" y="4286681"/>
            <a:ext cx="3535945" cy="2390250"/>
            <a:chOff x="384206" y="4158361"/>
            <a:chExt cx="3289208" cy="2390250"/>
          </a:xfrm>
        </p:grpSpPr>
        <p:grpSp>
          <p:nvGrpSpPr>
            <p:cNvPr id="41" name="Group 40"/>
            <p:cNvGrpSpPr/>
            <p:nvPr/>
          </p:nvGrpSpPr>
          <p:grpSpPr>
            <a:xfrm>
              <a:off x="384206" y="4158361"/>
              <a:ext cx="3289208" cy="2390250"/>
              <a:chOff x="609599" y="833642"/>
              <a:chExt cx="7941747" cy="5771225"/>
            </a:xfrm>
          </p:grpSpPr>
          <p:grpSp>
            <p:nvGrpSpPr>
              <p:cNvPr id="43" name="Group 14"/>
              <p:cNvGrpSpPr/>
              <p:nvPr/>
            </p:nvGrpSpPr>
            <p:grpSpPr>
              <a:xfrm rot="10800000">
                <a:off x="7696200" y="5257800"/>
                <a:ext cx="621450" cy="1347067"/>
                <a:chOff x="7010400" y="381000"/>
                <a:chExt cx="762000" cy="2033666"/>
              </a:xfrm>
            </p:grpSpPr>
            <p:sp>
              <p:nvSpPr>
                <p:cNvPr id="56"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11"/>
              <p:cNvGrpSpPr/>
              <p:nvPr/>
            </p:nvGrpSpPr>
            <p:grpSpPr>
              <a:xfrm rot="10800000">
                <a:off x="939238" y="4923502"/>
                <a:ext cx="621450" cy="1347067"/>
                <a:chOff x="7010400" y="381000"/>
                <a:chExt cx="762000" cy="2033666"/>
              </a:xfrm>
            </p:grpSpPr>
            <p:sp>
              <p:nvSpPr>
                <p:cNvPr id="54"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Wave 2"/>
              <p:cNvSpPr/>
              <p:nvPr/>
            </p:nvSpPr>
            <p:spPr>
              <a:xfrm>
                <a:off x="935292" y="1910783"/>
                <a:ext cx="7290361"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899460" y="833642"/>
                <a:ext cx="621450" cy="986197"/>
                <a:chOff x="7031201" y="834275"/>
                <a:chExt cx="762000" cy="1488861"/>
              </a:xfrm>
            </p:grpSpPr>
            <p:sp>
              <p:nvSpPr>
                <p:cNvPr id="52"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7646520" y="1148254"/>
                <a:ext cx="621450" cy="1017899"/>
                <a:chOff x="7087348" y="824753"/>
                <a:chExt cx="762000" cy="1536722"/>
              </a:xfrm>
            </p:grpSpPr>
            <p:sp>
              <p:nvSpPr>
                <p:cNvPr id="50"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 name="Rectangle 41"/>
            <p:cNvSpPr/>
            <p:nvPr/>
          </p:nvSpPr>
          <p:spPr>
            <a:xfrm>
              <a:off x="792706" y="4625834"/>
              <a:ext cx="2353900" cy="1569660"/>
            </a:xfrm>
            <a:prstGeom prst="rect">
              <a:avLst/>
            </a:prstGeom>
          </p:spPr>
          <p:txBody>
            <a:bodyPr wrap="square">
              <a:spAutoFit/>
            </a:bodyPr>
            <a:lstStyle/>
            <a:p>
              <a:pPr algn="ctr"/>
              <a:r>
                <a:rPr lang="en-US" sz="1600" dirty="0">
                  <a:solidFill>
                    <a:srgbClr val="333333"/>
                  </a:solidFill>
                  <a:latin typeface="Open Sans"/>
                </a:rPr>
                <a:t> </a:t>
              </a:r>
              <a:r>
                <a:rPr lang="en-US" sz="1600" b="1" dirty="0"/>
                <a:t>Because Jesus Christ suffered and was tempted in all things, He understands us perfectly and can help us in times of need</a:t>
              </a:r>
              <a:endParaRPr lang="en-US" sz="1600" dirty="0"/>
            </a:p>
          </p:txBody>
        </p:sp>
      </p:grpSp>
    </p:spTree>
    <p:extLst>
      <p:ext uri="{BB962C8B-B14F-4D97-AF65-F5344CB8AC3E}">
        <p14:creationId xmlns:p14="http://schemas.microsoft.com/office/powerpoint/2010/main" val="367951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arn(outVertical)">
                                      <p:cBhvr>
                                        <p:cTn id="2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Image result for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414441"/>
            <a:ext cx="1711105" cy="369332"/>
          </a:xfrm>
          <a:prstGeom prst="rect">
            <a:avLst/>
          </a:prstGeom>
          <a:noFill/>
        </p:spPr>
        <p:txBody>
          <a:bodyPr wrap="square" rtlCol="0">
            <a:spAutoFit/>
          </a:bodyPr>
          <a:lstStyle/>
          <a:p>
            <a:r>
              <a:rPr lang="en-US" b="1" dirty="0">
                <a:solidFill>
                  <a:schemeClr val="bg1"/>
                </a:solidFill>
              </a:rPr>
              <a:t>Hebrews 3:14</a:t>
            </a:r>
          </a:p>
        </p:txBody>
      </p:sp>
      <p:sp>
        <p:nvSpPr>
          <p:cNvPr id="7" name="TextBox 6"/>
          <p:cNvSpPr txBox="1"/>
          <p:nvPr/>
        </p:nvSpPr>
        <p:spPr>
          <a:xfrm>
            <a:off x="2895600" y="1"/>
            <a:ext cx="6705600" cy="769441"/>
          </a:xfrm>
          <a:prstGeom prst="rect">
            <a:avLst/>
          </a:prstGeom>
          <a:noFill/>
        </p:spPr>
        <p:txBody>
          <a:bodyPr wrap="square" rtlCol="0">
            <a:spAutoFit/>
          </a:bodyPr>
          <a:lstStyle/>
          <a:p>
            <a:pPr algn="ctr"/>
            <a:r>
              <a:rPr lang="en-US" sz="4400" b="1" dirty="0">
                <a:solidFill>
                  <a:schemeClr val="bg1"/>
                </a:solidFill>
                <a:latin typeface="Poor Richard" panose="02080502050505020702" pitchFamily="18" charset="0"/>
              </a:rPr>
              <a:t>Goals</a:t>
            </a:r>
          </a:p>
        </p:txBody>
      </p:sp>
      <p:grpSp>
        <p:nvGrpSpPr>
          <p:cNvPr id="2" name="Group 28"/>
          <p:cNvGrpSpPr/>
          <p:nvPr/>
        </p:nvGrpSpPr>
        <p:grpSpPr>
          <a:xfrm>
            <a:off x="5181600" y="1676400"/>
            <a:ext cx="2667000" cy="2743200"/>
            <a:chOff x="1905000" y="1676400"/>
            <a:chExt cx="2667000" cy="2743200"/>
          </a:xfrm>
        </p:grpSpPr>
        <p:cxnSp>
          <p:nvCxnSpPr>
            <p:cNvPr id="10" name="Elbow Connector 9"/>
            <p:cNvCxnSpPr/>
            <p:nvPr/>
          </p:nvCxnSpPr>
          <p:spPr>
            <a:xfrm flipV="1">
              <a:off x="1905000" y="3733800"/>
              <a:ext cx="1066800" cy="685800"/>
            </a:xfrm>
            <a:prstGeom prst="bentConnector3">
              <a:avLst>
                <a:gd name="adj1" fmla="val 50000"/>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flipV="1">
              <a:off x="2438400" y="3048000"/>
              <a:ext cx="1066800" cy="685800"/>
            </a:xfrm>
            <a:prstGeom prst="bentConnector3">
              <a:avLst>
                <a:gd name="adj1" fmla="val 50000"/>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flipV="1">
              <a:off x="2971800" y="2362200"/>
              <a:ext cx="1066800" cy="685800"/>
            </a:xfrm>
            <a:prstGeom prst="bentConnector3">
              <a:avLst>
                <a:gd name="adj1" fmla="val 50000"/>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flipV="1">
              <a:off x="3505200" y="1676400"/>
              <a:ext cx="1066800" cy="685800"/>
            </a:xfrm>
            <a:prstGeom prst="bentConnector3">
              <a:avLst>
                <a:gd name="adj1" fmla="val 50000"/>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35"/>
          <p:cNvGrpSpPr/>
          <p:nvPr/>
        </p:nvGrpSpPr>
        <p:grpSpPr>
          <a:xfrm>
            <a:off x="3124201" y="3810000"/>
            <a:ext cx="1717623" cy="1411574"/>
            <a:chOff x="3642609" y="950626"/>
            <a:chExt cx="3028014" cy="2991787"/>
          </a:xfrm>
          <a:solidFill>
            <a:schemeClr val="bg1"/>
          </a:solidFill>
        </p:grpSpPr>
        <p:grpSp>
          <p:nvGrpSpPr>
            <p:cNvPr id="5" name="Group 28"/>
            <p:cNvGrpSpPr/>
            <p:nvPr/>
          </p:nvGrpSpPr>
          <p:grpSpPr>
            <a:xfrm>
              <a:off x="3642609" y="950626"/>
              <a:ext cx="1184223" cy="2966779"/>
              <a:chOff x="3642609" y="950626"/>
              <a:chExt cx="1184223" cy="2966779"/>
            </a:xfrm>
            <a:grpFill/>
          </p:grpSpPr>
          <p:sp>
            <p:nvSpPr>
              <p:cNvPr id="24" name="Oval 23"/>
              <p:cNvSpPr/>
              <p:nvPr/>
            </p:nvSpPr>
            <p:spPr>
              <a:xfrm>
                <a:off x="3768777" y="950626"/>
                <a:ext cx="990600" cy="990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114800" y="1828800"/>
                <a:ext cx="304800" cy="1524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5400000">
                <a:off x="4124793" y="1651416"/>
                <a:ext cx="219856" cy="11842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2536077">
                <a:off x="3890728"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9063923" flipH="1">
                <a:off x="4384481"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34"/>
            <p:cNvGrpSpPr/>
            <p:nvPr/>
          </p:nvGrpSpPr>
          <p:grpSpPr>
            <a:xfrm>
              <a:off x="5334001" y="990600"/>
              <a:ext cx="1336622" cy="2951813"/>
              <a:chOff x="5486399" y="990600"/>
              <a:chExt cx="1184223" cy="2774405"/>
            </a:xfrm>
            <a:grpFill/>
          </p:grpSpPr>
          <p:sp>
            <p:nvSpPr>
              <p:cNvPr id="19" name="Oval 18"/>
              <p:cNvSpPr/>
              <p:nvPr/>
            </p:nvSpPr>
            <p:spPr>
              <a:xfrm>
                <a:off x="5562600" y="990600"/>
                <a:ext cx="990600" cy="990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5638800" y="1524000"/>
                <a:ext cx="914400" cy="18288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5400000">
                <a:off x="5968583" y="1727617"/>
                <a:ext cx="219856" cy="11842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19063923" flipH="1">
                <a:off x="6137082" y="28643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2536077">
                <a:off x="5756082" y="28643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 name="TextBox 29"/>
          <p:cNvSpPr txBox="1"/>
          <p:nvPr/>
        </p:nvSpPr>
        <p:spPr>
          <a:xfrm>
            <a:off x="1828800" y="914401"/>
            <a:ext cx="2971800" cy="830997"/>
          </a:xfrm>
          <a:prstGeom prst="rect">
            <a:avLst/>
          </a:prstGeom>
          <a:noFill/>
        </p:spPr>
        <p:txBody>
          <a:bodyPr wrap="square" rtlCol="0">
            <a:spAutoFit/>
          </a:bodyPr>
          <a:lstStyle/>
          <a:p>
            <a:r>
              <a:rPr lang="en-US" sz="2400" b="1" dirty="0">
                <a:solidFill>
                  <a:schemeClr val="bg1"/>
                </a:solidFill>
              </a:rPr>
              <a:t>What goal would you like to accomplish?</a:t>
            </a:r>
          </a:p>
        </p:txBody>
      </p:sp>
      <p:sp>
        <p:nvSpPr>
          <p:cNvPr id="31" name="TextBox 30"/>
          <p:cNvSpPr txBox="1"/>
          <p:nvPr/>
        </p:nvSpPr>
        <p:spPr>
          <a:xfrm>
            <a:off x="2625505" y="2275438"/>
            <a:ext cx="3775295" cy="830997"/>
          </a:xfrm>
          <a:prstGeom prst="rect">
            <a:avLst/>
          </a:prstGeom>
          <a:noFill/>
        </p:spPr>
        <p:txBody>
          <a:bodyPr wrap="square" rtlCol="0">
            <a:spAutoFit/>
          </a:bodyPr>
          <a:lstStyle/>
          <a:p>
            <a:r>
              <a:rPr lang="en-US" sz="2400" b="1" dirty="0">
                <a:solidFill>
                  <a:schemeClr val="bg1"/>
                </a:solidFill>
              </a:rPr>
              <a:t>What steps do you need to take to reach that goal?</a:t>
            </a:r>
          </a:p>
        </p:txBody>
      </p:sp>
      <p:sp>
        <p:nvSpPr>
          <p:cNvPr id="32" name="TextBox 31"/>
          <p:cNvSpPr txBox="1"/>
          <p:nvPr/>
        </p:nvSpPr>
        <p:spPr>
          <a:xfrm>
            <a:off x="7391400" y="2438401"/>
            <a:ext cx="3554240" cy="830997"/>
          </a:xfrm>
          <a:prstGeom prst="rect">
            <a:avLst/>
          </a:prstGeom>
          <a:noFill/>
        </p:spPr>
        <p:txBody>
          <a:bodyPr wrap="square" rtlCol="0">
            <a:spAutoFit/>
          </a:bodyPr>
          <a:lstStyle/>
          <a:p>
            <a:r>
              <a:rPr lang="en-US" sz="2400" b="1" dirty="0">
                <a:solidFill>
                  <a:schemeClr val="bg1"/>
                </a:solidFill>
              </a:rPr>
              <a:t>Whose responsibility is it to obtain that goal?</a:t>
            </a:r>
          </a:p>
        </p:txBody>
      </p:sp>
      <p:sp>
        <p:nvSpPr>
          <p:cNvPr id="33" name="TextBox 32"/>
          <p:cNvSpPr txBox="1"/>
          <p:nvPr/>
        </p:nvSpPr>
        <p:spPr>
          <a:xfrm>
            <a:off x="6019800" y="4343400"/>
            <a:ext cx="4495800" cy="1569660"/>
          </a:xfrm>
          <a:prstGeom prst="rect">
            <a:avLst/>
          </a:prstGeom>
          <a:noFill/>
        </p:spPr>
        <p:txBody>
          <a:bodyPr wrap="square" rtlCol="0">
            <a:spAutoFit/>
          </a:bodyPr>
          <a:lstStyle/>
          <a:p>
            <a:r>
              <a:rPr lang="en-US" sz="2400" b="1" dirty="0">
                <a:solidFill>
                  <a:schemeClr val="bg1"/>
                </a:solidFill>
              </a:rPr>
              <a:t>If you do not meet the requirements for that goal, do you think you should be given the reward anyway?</a:t>
            </a:r>
          </a:p>
        </p:txBody>
      </p:sp>
      <p:grpSp>
        <p:nvGrpSpPr>
          <p:cNvPr id="9" name="Group 33"/>
          <p:cNvGrpSpPr/>
          <p:nvPr/>
        </p:nvGrpSpPr>
        <p:grpSpPr>
          <a:xfrm>
            <a:off x="7467600" y="838200"/>
            <a:ext cx="838200" cy="685800"/>
            <a:chOff x="1066800" y="1676400"/>
            <a:chExt cx="1066800" cy="1066800"/>
          </a:xfrm>
        </p:grpSpPr>
        <p:sp>
          <p:nvSpPr>
            <p:cNvPr id="35" name="Isosceles Triangle 34"/>
            <p:cNvSpPr/>
            <p:nvPr/>
          </p:nvSpPr>
          <p:spPr>
            <a:xfrm>
              <a:off x="1066800" y="1828800"/>
              <a:ext cx="3810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a:off x="1752600" y="1828800"/>
              <a:ext cx="3810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a:off x="1295400" y="1828800"/>
              <a:ext cx="609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1066800" y="2514600"/>
              <a:ext cx="10668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14300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82880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49827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p:cNvSpPr/>
            <p:nvPr/>
          </p:nvSpPr>
          <p:spPr>
            <a:xfrm>
              <a:off x="1447800" y="2286000"/>
              <a:ext cx="304800" cy="381000"/>
            </a:xfrm>
            <a:prstGeom prst="hexagon">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329697" y="3113551"/>
            <a:ext cx="2735621" cy="1477328"/>
          </a:xfrm>
          <a:prstGeom prst="rect">
            <a:avLst/>
          </a:prstGeom>
        </p:spPr>
        <p:txBody>
          <a:bodyPr wrap="square">
            <a:spAutoFit/>
          </a:bodyPr>
          <a:lstStyle/>
          <a:p>
            <a:r>
              <a:rPr lang="en-US" b="1" i="1" dirty="0">
                <a:solidFill>
                  <a:schemeClr val="bg1"/>
                </a:solidFill>
              </a:rPr>
              <a:t>“For we are made partakers of Christ, if we hold the beginning of our confidence steadfast unto the end;”</a:t>
            </a:r>
            <a:endParaRPr lang="en-US" i="1" dirty="0"/>
          </a:p>
        </p:txBody>
      </p:sp>
    </p:spTree>
    <p:extLst>
      <p:ext uri="{BB962C8B-B14F-4D97-AF65-F5344CB8AC3E}">
        <p14:creationId xmlns:p14="http://schemas.microsoft.com/office/powerpoint/2010/main" val="56648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ppt_x</p:attrName>
                                        </p:attrNameLst>
                                      </p:cBhvr>
                                      <p:tavLst>
                                        <p:tav tm="0">
                                          <p:val>
                                            <p:strVal val="#ppt_x-.2"/>
                                          </p:val>
                                        </p:tav>
                                        <p:tav tm="100000">
                                          <p:val>
                                            <p:strVal val="#ppt_x"/>
                                          </p:val>
                                        </p:tav>
                                      </p:tavLst>
                                    </p:anim>
                                    <p:anim calcmode="lin" valueType="num">
                                      <p:cBhvr>
                                        <p:cTn id="8"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1000" fill="hold"/>
                                        <p:tgtEl>
                                          <p:spTgt spid="31"/>
                                        </p:tgtEl>
                                        <p:attrNameLst>
                                          <p:attrName>ppt_x</p:attrName>
                                        </p:attrNameLst>
                                      </p:cBhvr>
                                      <p:tavLst>
                                        <p:tav tm="0">
                                          <p:val>
                                            <p:strVal val="#ppt_x-.2"/>
                                          </p:val>
                                        </p:tav>
                                        <p:tav tm="100000">
                                          <p:val>
                                            <p:strVal val="#ppt_x"/>
                                          </p:val>
                                        </p:tav>
                                      </p:tavLst>
                                    </p:anim>
                                    <p:anim calcmode="lin" valueType="num">
                                      <p:cBhvr>
                                        <p:cTn id="15"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1000" fill="hold"/>
                                        <p:tgtEl>
                                          <p:spTgt spid="32"/>
                                        </p:tgtEl>
                                        <p:attrNameLst>
                                          <p:attrName>ppt_x</p:attrName>
                                        </p:attrNameLst>
                                      </p:cBhvr>
                                      <p:tavLst>
                                        <p:tav tm="0">
                                          <p:val>
                                            <p:strVal val="#ppt_x-.2"/>
                                          </p:val>
                                        </p:tav>
                                        <p:tav tm="100000">
                                          <p:val>
                                            <p:strVal val="#ppt_x"/>
                                          </p:val>
                                        </p:tav>
                                      </p:tavLst>
                                    </p:anim>
                                    <p:anim calcmode="lin" valueType="num">
                                      <p:cBhvr>
                                        <p:cTn id="22"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1000" fill="hold"/>
                                        <p:tgtEl>
                                          <p:spTgt spid="33"/>
                                        </p:tgtEl>
                                        <p:attrNameLst>
                                          <p:attrName>ppt_x</p:attrName>
                                        </p:attrNameLst>
                                      </p:cBhvr>
                                      <p:tavLst>
                                        <p:tav tm="0">
                                          <p:val>
                                            <p:strVal val="#ppt_x-.2"/>
                                          </p:val>
                                        </p:tav>
                                        <p:tav tm="100000">
                                          <p:val>
                                            <p:strVal val="#ppt_x"/>
                                          </p:val>
                                        </p:tav>
                                      </p:tavLst>
                                    </p:anim>
                                    <p:anim calcmode="lin" valueType="num">
                                      <p:cBhvr>
                                        <p:cTn id="29"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0" y="0"/>
            <a:ext cx="12192000" cy="68580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91080" y="92797"/>
            <a:ext cx="10797766" cy="830997"/>
          </a:xfrm>
          <a:prstGeom prst="rect">
            <a:avLst/>
          </a:prstGeom>
          <a:noFill/>
        </p:spPr>
        <p:txBody>
          <a:bodyPr wrap="square" rtlCol="0">
            <a:spAutoFit/>
          </a:bodyPr>
          <a:lstStyle/>
          <a:p>
            <a:pPr algn="ctr"/>
            <a:r>
              <a:rPr lang="en-US" sz="4800" dirty="0">
                <a:solidFill>
                  <a:schemeClr val="bg1"/>
                </a:solidFill>
                <a:latin typeface="Poor Richard" panose="02080502050505020702" pitchFamily="18" charset="0"/>
                <a:ea typeface="Wednesday" pitchFamily="2" charset="0"/>
              </a:rPr>
              <a:t>Hebrews</a:t>
            </a:r>
          </a:p>
        </p:txBody>
      </p:sp>
      <p:sp>
        <p:nvSpPr>
          <p:cNvPr id="79" name="TextBox 78"/>
          <p:cNvSpPr txBox="1"/>
          <p:nvPr/>
        </p:nvSpPr>
        <p:spPr>
          <a:xfrm>
            <a:off x="597528" y="552261"/>
            <a:ext cx="4327557" cy="2862322"/>
          </a:xfrm>
          <a:prstGeom prst="rect">
            <a:avLst/>
          </a:prstGeom>
          <a:noFill/>
        </p:spPr>
        <p:txBody>
          <a:bodyPr wrap="square" rtlCol="0">
            <a:spAutoFit/>
          </a:bodyPr>
          <a:lstStyle/>
          <a:p>
            <a:r>
              <a:rPr lang="en-US" dirty="0">
                <a:solidFill>
                  <a:schemeClr val="bg1"/>
                </a:solidFill>
              </a:rPr>
              <a:t>Most Latter-day Saints accept Paul as the author of Hebrews.</a:t>
            </a:r>
          </a:p>
          <a:p>
            <a:endParaRPr lang="en-US" dirty="0">
              <a:solidFill>
                <a:schemeClr val="bg1"/>
              </a:solidFill>
            </a:endParaRPr>
          </a:p>
          <a:p>
            <a:r>
              <a:rPr lang="en-US" dirty="0">
                <a:solidFill>
                  <a:schemeClr val="bg1"/>
                </a:solidFill>
              </a:rPr>
              <a:t>However, there are some who question whether Paul wrote this epistle because its style and language are different from Paul’s other letters. It is generally agreed that even if the pen was not Paul’s, the ideas were because the doctrines in Hebrews agree with those found in Paul’s other letters. (2) </a:t>
            </a:r>
          </a:p>
        </p:txBody>
      </p:sp>
      <p:sp>
        <p:nvSpPr>
          <p:cNvPr id="3" name="Rectangle 2"/>
          <p:cNvSpPr/>
          <p:nvPr/>
        </p:nvSpPr>
        <p:spPr>
          <a:xfrm>
            <a:off x="7957995" y="1968757"/>
            <a:ext cx="3376943" cy="923330"/>
          </a:xfrm>
          <a:prstGeom prst="rect">
            <a:avLst/>
          </a:prstGeom>
        </p:spPr>
        <p:txBody>
          <a:bodyPr wrap="square">
            <a:spAutoFit/>
          </a:bodyPr>
          <a:lstStyle/>
          <a:p>
            <a:r>
              <a:rPr lang="en-US" dirty="0">
                <a:solidFill>
                  <a:schemeClr val="bg1"/>
                </a:solidFill>
              </a:rPr>
              <a:t>The Prophet Joseph Smith attributed statements from Hebrews to the Apostle Paul</a:t>
            </a:r>
            <a:endParaRPr lang="en-US" dirty="0"/>
          </a:p>
        </p:txBody>
      </p:sp>
      <p:pic>
        <p:nvPicPr>
          <p:cNvPr id="45" name="Picture 44" descr="joseph-smith.jpg"/>
          <p:cNvPicPr>
            <a:picLocks noChangeAspect="1"/>
          </p:cNvPicPr>
          <p:nvPr/>
        </p:nvPicPr>
        <p:blipFill>
          <a:blip r:embed="rId2" cstate="print"/>
          <a:stretch>
            <a:fillRect/>
          </a:stretch>
        </p:blipFill>
        <p:spPr>
          <a:xfrm>
            <a:off x="6489826" y="1625852"/>
            <a:ext cx="1137040" cy="1624343"/>
          </a:xfrm>
          <a:prstGeom prst="rect">
            <a:avLst/>
          </a:prstGeom>
        </p:spPr>
      </p:pic>
      <p:sp>
        <p:nvSpPr>
          <p:cNvPr id="46" name="Rectangle 45"/>
          <p:cNvSpPr/>
          <p:nvPr/>
        </p:nvSpPr>
        <p:spPr>
          <a:xfrm>
            <a:off x="7947433" y="4402630"/>
            <a:ext cx="3376943" cy="1969770"/>
          </a:xfrm>
          <a:prstGeom prst="rect">
            <a:avLst/>
          </a:prstGeom>
        </p:spPr>
        <p:txBody>
          <a:bodyPr wrap="square">
            <a:spAutoFit/>
          </a:bodyPr>
          <a:lstStyle/>
          <a:p>
            <a:r>
              <a:rPr lang="en-US" sz="3200" dirty="0">
                <a:solidFill>
                  <a:schemeClr val="bg1"/>
                </a:solidFill>
              </a:rPr>
              <a:t>Just a thought:</a:t>
            </a:r>
          </a:p>
          <a:p>
            <a:r>
              <a:rPr lang="en-US" dirty="0">
                <a:solidFill>
                  <a:schemeClr val="bg1"/>
                </a:solidFill>
              </a:rPr>
              <a:t>Because Paul spoke a number of languages, and because his audience was Jewish and not Greek, his letters could be different in structure. </a:t>
            </a:r>
            <a:endParaRPr lang="en-US" dirty="0"/>
          </a:p>
        </p:txBody>
      </p:sp>
      <p:grpSp>
        <p:nvGrpSpPr>
          <p:cNvPr id="47" name="Group 46"/>
          <p:cNvGrpSpPr/>
          <p:nvPr/>
        </p:nvGrpSpPr>
        <p:grpSpPr>
          <a:xfrm>
            <a:off x="6482281" y="3650462"/>
            <a:ext cx="1350205" cy="2877087"/>
            <a:chOff x="8036233" y="1365028"/>
            <a:chExt cx="2062086" cy="4495446"/>
          </a:xfrm>
          <a:solidFill>
            <a:schemeClr val="bg1"/>
          </a:solidFill>
        </p:grpSpPr>
        <p:grpSp>
          <p:nvGrpSpPr>
            <p:cNvPr id="48" name="Group 47"/>
            <p:cNvGrpSpPr/>
            <p:nvPr/>
          </p:nvGrpSpPr>
          <p:grpSpPr>
            <a:xfrm>
              <a:off x="8036233" y="2010964"/>
              <a:ext cx="1541680" cy="3849510"/>
              <a:chOff x="1662848" y="914400"/>
              <a:chExt cx="2158158" cy="5388829"/>
            </a:xfrm>
            <a:grpFill/>
          </p:grpSpPr>
          <p:sp>
            <p:nvSpPr>
              <p:cNvPr id="51" name="Rounded Rectangle 44"/>
              <p:cNvSpPr/>
              <p:nvPr/>
            </p:nvSpPr>
            <p:spPr>
              <a:xfrm>
                <a:off x="2483556" y="1862667"/>
                <a:ext cx="756355" cy="2833511"/>
              </a:xfrm>
              <a:prstGeom prst="roundRect">
                <a:avLst>
                  <a:gd name="adj" fmla="val 4683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286000" y="914400"/>
                <a:ext cx="1174045" cy="117404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46"/>
              <p:cNvSpPr/>
              <p:nvPr/>
            </p:nvSpPr>
            <p:spPr>
              <a:xfrm rot="458940">
                <a:off x="2347875" y="4004959"/>
                <a:ext cx="521292" cy="2258760"/>
              </a:xfrm>
              <a:prstGeom prst="roundRect">
                <a:avLst>
                  <a:gd name="adj" fmla="val 4683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47"/>
              <p:cNvSpPr/>
              <p:nvPr/>
            </p:nvSpPr>
            <p:spPr>
              <a:xfrm rot="21054099">
                <a:off x="2850231" y="4044469"/>
                <a:ext cx="521292" cy="2258760"/>
              </a:xfrm>
              <a:prstGeom prst="roundRect">
                <a:avLst>
                  <a:gd name="adj" fmla="val 4683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48"/>
              <p:cNvSpPr/>
              <p:nvPr/>
            </p:nvSpPr>
            <p:spPr>
              <a:xfrm rot="13702551">
                <a:off x="2083759" y="1895715"/>
                <a:ext cx="333947" cy="1175769"/>
              </a:xfrm>
              <a:prstGeom prst="roundRect">
                <a:avLst>
                  <a:gd name="adj" fmla="val 4683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49"/>
              <p:cNvSpPr/>
              <p:nvPr/>
            </p:nvSpPr>
            <p:spPr>
              <a:xfrm rot="8271028">
                <a:off x="2168397" y="2602420"/>
                <a:ext cx="356166" cy="1139738"/>
              </a:xfrm>
              <a:prstGeom prst="roundRect">
                <a:avLst>
                  <a:gd name="adj" fmla="val 4683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0"/>
              <p:cNvSpPr/>
              <p:nvPr/>
            </p:nvSpPr>
            <p:spPr>
              <a:xfrm rot="3015473">
                <a:off x="3189516" y="1811448"/>
                <a:ext cx="333171" cy="929808"/>
              </a:xfrm>
              <a:prstGeom prst="roundRect">
                <a:avLst>
                  <a:gd name="adj" fmla="val 4683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ounded Rectangle 51"/>
            <p:cNvSpPr/>
            <p:nvPr/>
          </p:nvSpPr>
          <p:spPr>
            <a:xfrm rot="20575826">
              <a:off x="9247646" y="2093450"/>
              <a:ext cx="238001" cy="866420"/>
            </a:xfrm>
            <a:prstGeom prst="roundRect">
              <a:avLst>
                <a:gd name="adj" fmla="val 4683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9593052" y="1365028"/>
              <a:ext cx="505267" cy="923329"/>
            </a:xfrm>
            <a:prstGeom prst="rect">
              <a:avLst/>
            </a:prstGeom>
            <a:noFill/>
            <a:ln>
              <a:no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grpSp>
      <p:pic>
        <p:nvPicPr>
          <p:cNvPr id="4" name="Picture 2" descr="Image result for paul writing hebr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596489"/>
            <a:ext cx="4004838" cy="3003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18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e result for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24445" y="962890"/>
            <a:ext cx="5486400" cy="1077218"/>
          </a:xfrm>
          <a:prstGeom prst="rect">
            <a:avLst/>
          </a:prstGeom>
          <a:noFill/>
        </p:spPr>
        <p:txBody>
          <a:bodyPr wrap="square" rtlCol="0">
            <a:spAutoFit/>
          </a:bodyPr>
          <a:lstStyle/>
          <a:p>
            <a:pPr algn="ctr"/>
            <a:r>
              <a:rPr lang="en-US" sz="3200" b="1" i="1" dirty="0">
                <a:solidFill>
                  <a:schemeClr val="bg1"/>
                </a:solidFill>
              </a:rPr>
              <a:t>“So I </a:t>
            </a:r>
            <a:r>
              <a:rPr lang="en-US" sz="3200" b="1" i="1" dirty="0" err="1">
                <a:solidFill>
                  <a:schemeClr val="bg1"/>
                </a:solidFill>
              </a:rPr>
              <a:t>sware</a:t>
            </a:r>
            <a:r>
              <a:rPr lang="en-US" sz="3200" b="1" i="1" dirty="0">
                <a:solidFill>
                  <a:schemeClr val="bg1"/>
                </a:solidFill>
              </a:rPr>
              <a:t> in my wrath, They shall not enter into my rest.”</a:t>
            </a:r>
          </a:p>
        </p:txBody>
      </p:sp>
      <p:sp>
        <p:nvSpPr>
          <p:cNvPr id="6" name="TextBox 5"/>
          <p:cNvSpPr txBox="1"/>
          <p:nvPr/>
        </p:nvSpPr>
        <p:spPr>
          <a:xfrm>
            <a:off x="75446" y="6396335"/>
            <a:ext cx="2971800" cy="461665"/>
          </a:xfrm>
          <a:prstGeom prst="rect">
            <a:avLst/>
          </a:prstGeom>
          <a:noFill/>
        </p:spPr>
        <p:txBody>
          <a:bodyPr wrap="square" rtlCol="0">
            <a:spAutoFit/>
          </a:bodyPr>
          <a:lstStyle/>
          <a:p>
            <a:r>
              <a:rPr lang="en-US" sz="2400" b="1" dirty="0">
                <a:solidFill>
                  <a:schemeClr val="bg1"/>
                </a:solidFill>
              </a:rPr>
              <a:t>Hebrews 3:11</a:t>
            </a:r>
          </a:p>
        </p:txBody>
      </p:sp>
      <p:sp>
        <p:nvSpPr>
          <p:cNvPr id="7" name="TextBox 6"/>
          <p:cNvSpPr txBox="1"/>
          <p:nvPr/>
        </p:nvSpPr>
        <p:spPr>
          <a:xfrm>
            <a:off x="1676400" y="1"/>
            <a:ext cx="8839200" cy="769441"/>
          </a:xfrm>
          <a:prstGeom prst="rect">
            <a:avLst/>
          </a:prstGeom>
          <a:noFill/>
        </p:spPr>
        <p:txBody>
          <a:bodyPr wrap="square" rtlCol="0">
            <a:spAutoFit/>
          </a:bodyPr>
          <a:lstStyle/>
          <a:p>
            <a:pPr algn="ctr"/>
            <a:r>
              <a:rPr lang="en-US" sz="4400" b="1" dirty="0">
                <a:solidFill>
                  <a:schemeClr val="bg1"/>
                </a:solidFill>
                <a:latin typeface="Poor Richard" panose="02080502050505020702" pitchFamily="18" charset="0"/>
              </a:rPr>
              <a:t>Enter into the Rest of the Lord</a:t>
            </a:r>
          </a:p>
        </p:txBody>
      </p:sp>
      <p:sp>
        <p:nvSpPr>
          <p:cNvPr id="8" name="TextBox 7"/>
          <p:cNvSpPr txBox="1"/>
          <p:nvPr/>
        </p:nvSpPr>
        <p:spPr>
          <a:xfrm>
            <a:off x="1749136" y="2985655"/>
            <a:ext cx="5486400" cy="2554545"/>
          </a:xfrm>
          <a:prstGeom prst="rect">
            <a:avLst/>
          </a:prstGeom>
          <a:noFill/>
        </p:spPr>
        <p:txBody>
          <a:bodyPr wrap="square" rtlCol="0">
            <a:spAutoFit/>
          </a:bodyPr>
          <a:lstStyle/>
          <a:p>
            <a:pPr algn="ctr"/>
            <a:r>
              <a:rPr lang="en-US" sz="4000" b="1" dirty="0">
                <a:solidFill>
                  <a:schemeClr val="bg1"/>
                </a:solidFill>
              </a:rPr>
              <a:t>Rest</a:t>
            </a:r>
          </a:p>
          <a:p>
            <a:pPr algn="ctr"/>
            <a:r>
              <a:rPr lang="en-US" sz="4000" b="1" dirty="0">
                <a:solidFill>
                  <a:schemeClr val="bg1"/>
                </a:solidFill>
              </a:rPr>
              <a:t>Presence of God</a:t>
            </a:r>
          </a:p>
          <a:p>
            <a:pPr algn="ctr"/>
            <a:r>
              <a:rPr lang="en-US" sz="4000" b="1" dirty="0">
                <a:solidFill>
                  <a:schemeClr val="bg1"/>
                </a:solidFill>
              </a:rPr>
              <a:t>A privilege of seeing God</a:t>
            </a:r>
          </a:p>
          <a:p>
            <a:pPr algn="ctr"/>
            <a:r>
              <a:rPr lang="en-US" sz="4000" b="1" dirty="0">
                <a:solidFill>
                  <a:schemeClr val="bg1"/>
                </a:solidFill>
              </a:rPr>
              <a:t>Manifestations of God</a:t>
            </a:r>
          </a:p>
        </p:txBody>
      </p:sp>
      <p:pic>
        <p:nvPicPr>
          <p:cNvPr id="9" name="Picture 8" descr="eye of God.jpg"/>
          <p:cNvPicPr>
            <a:picLocks noChangeAspect="1"/>
          </p:cNvPicPr>
          <p:nvPr/>
        </p:nvPicPr>
        <p:blipFill>
          <a:blip r:embed="rId3" cstate="print"/>
          <a:stretch>
            <a:fillRect/>
          </a:stretch>
        </p:blipFill>
        <p:spPr>
          <a:xfrm>
            <a:off x="7668492" y="1919724"/>
            <a:ext cx="3491344" cy="3491344"/>
          </a:xfrm>
          <a:prstGeom prst="rect">
            <a:avLst/>
          </a:prstGeom>
        </p:spPr>
      </p:pic>
    </p:spTree>
    <p:extLst>
      <p:ext uri="{BB962C8B-B14F-4D97-AF65-F5344CB8AC3E}">
        <p14:creationId xmlns:p14="http://schemas.microsoft.com/office/powerpoint/2010/main" val="248262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20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 calcmode="lin" valueType="num">
                                      <p:cBhvr additive="base">
                                        <p:cTn id="2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 calcmode="lin" valueType="num">
                                      <p:cBhvr additive="base">
                                        <p:cTn id="26"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 calcmode="lin" valueType="num">
                                      <p:cBhvr additive="base">
                                        <p:cTn id="32"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e result for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3177" y="1555688"/>
            <a:ext cx="4345694" cy="2677656"/>
          </a:xfrm>
          <a:prstGeom prst="rect">
            <a:avLst/>
          </a:prstGeom>
          <a:noFill/>
        </p:spPr>
        <p:txBody>
          <a:bodyPr wrap="square" rtlCol="0">
            <a:spAutoFit/>
          </a:bodyPr>
          <a:lstStyle/>
          <a:p>
            <a:r>
              <a:rPr lang="en-US" sz="2800" dirty="0">
                <a:solidFill>
                  <a:schemeClr val="bg1"/>
                </a:solidFill>
              </a:rPr>
              <a:t>“True saints enter into the rest of the Lord while in this life, and by abiding in the truth, they continue in that blessed state until they rest with the Lord in heaven. … </a:t>
            </a:r>
          </a:p>
        </p:txBody>
      </p:sp>
      <p:sp>
        <p:nvSpPr>
          <p:cNvPr id="2" name="Rectangle 1"/>
          <p:cNvSpPr/>
          <p:nvPr/>
        </p:nvSpPr>
        <p:spPr>
          <a:xfrm>
            <a:off x="11659789" y="6422100"/>
            <a:ext cx="442750" cy="369332"/>
          </a:xfrm>
          <a:prstGeom prst="rect">
            <a:avLst/>
          </a:prstGeom>
        </p:spPr>
        <p:txBody>
          <a:bodyPr wrap="none">
            <a:spAutoFit/>
          </a:bodyPr>
          <a:lstStyle/>
          <a:p>
            <a:r>
              <a:rPr lang="en-US" dirty="0">
                <a:solidFill>
                  <a:schemeClr val="bg1"/>
                </a:solidFill>
              </a:rPr>
              <a:t>(5)</a:t>
            </a:r>
            <a:endParaRPr lang="en-US" dirty="0"/>
          </a:p>
        </p:txBody>
      </p:sp>
      <p:pic>
        <p:nvPicPr>
          <p:cNvPr id="11" name="Picture 10" descr="bruce R. McConkie.jpg"/>
          <p:cNvPicPr>
            <a:picLocks noChangeAspect="1"/>
          </p:cNvPicPr>
          <p:nvPr/>
        </p:nvPicPr>
        <p:blipFill>
          <a:blip r:embed="rId3" cstate="print"/>
          <a:stretch>
            <a:fillRect/>
          </a:stretch>
        </p:blipFill>
        <p:spPr>
          <a:xfrm>
            <a:off x="344032" y="170507"/>
            <a:ext cx="760491" cy="1061519"/>
          </a:xfrm>
          <a:prstGeom prst="rect">
            <a:avLst/>
          </a:prstGeom>
        </p:spPr>
      </p:pic>
      <p:pic>
        <p:nvPicPr>
          <p:cNvPr id="4098" name="Picture 2" descr="Image result for people silhouet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9094" y="434566"/>
            <a:ext cx="6553201" cy="32766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99438" y="4407797"/>
            <a:ext cx="7209576" cy="2308324"/>
          </a:xfrm>
          <a:prstGeom prst="rect">
            <a:avLst/>
          </a:prstGeom>
        </p:spPr>
        <p:txBody>
          <a:bodyPr wrap="square">
            <a:spAutoFit/>
          </a:bodyPr>
          <a:lstStyle/>
          <a:p>
            <a:r>
              <a:rPr lang="en-US" sz="2400" dirty="0">
                <a:solidFill>
                  <a:schemeClr val="bg1"/>
                </a:solidFill>
              </a:rPr>
              <a:t>The rest of the Lord, where mortals are concerned, is to gain a perfect knowledge of the divinity of the great latter-day work. … </a:t>
            </a:r>
          </a:p>
          <a:p>
            <a:endParaRPr lang="en-US" sz="2400" dirty="0">
              <a:solidFill>
                <a:schemeClr val="bg1"/>
              </a:solidFill>
            </a:endParaRPr>
          </a:p>
          <a:p>
            <a:r>
              <a:rPr lang="en-US" sz="2400" dirty="0">
                <a:solidFill>
                  <a:schemeClr val="bg1"/>
                </a:solidFill>
              </a:rPr>
              <a:t>The rest of the Lord, in eternity, is to inherit eternal life, to gain the </a:t>
            </a:r>
            <a:r>
              <a:rPr lang="en-US" sz="2400" dirty="0" err="1">
                <a:solidFill>
                  <a:schemeClr val="bg1"/>
                </a:solidFill>
              </a:rPr>
              <a:t>fulness</a:t>
            </a:r>
            <a:r>
              <a:rPr lang="en-US" sz="2400" dirty="0">
                <a:solidFill>
                  <a:schemeClr val="bg1"/>
                </a:solidFill>
              </a:rPr>
              <a:t> of the Lord’s glory.” </a:t>
            </a:r>
            <a:endParaRPr lang="en-US" sz="2400" b="1" dirty="0">
              <a:solidFill>
                <a:schemeClr val="bg1"/>
              </a:solidFill>
            </a:endParaRPr>
          </a:p>
        </p:txBody>
      </p:sp>
    </p:spTree>
    <p:extLst>
      <p:ext uri="{BB962C8B-B14F-4D97-AF65-F5344CB8AC3E}">
        <p14:creationId xmlns:p14="http://schemas.microsoft.com/office/powerpoint/2010/main" val="19571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34200" y="4648201"/>
            <a:ext cx="2971800" cy="830997"/>
          </a:xfrm>
          <a:prstGeom prst="rect">
            <a:avLst/>
          </a:prstGeom>
          <a:noFill/>
        </p:spPr>
        <p:txBody>
          <a:bodyPr wrap="square" rtlCol="0">
            <a:spAutoFit/>
          </a:bodyPr>
          <a:lstStyle/>
          <a:p>
            <a:r>
              <a:rPr lang="en-US" sz="2400" b="1" i="1" dirty="0">
                <a:solidFill>
                  <a:schemeClr val="bg1"/>
                </a:solidFill>
              </a:rPr>
              <a:t>…which rest is the </a:t>
            </a:r>
            <a:r>
              <a:rPr lang="en-US" sz="2400" b="1" i="1" dirty="0" err="1">
                <a:solidFill>
                  <a:schemeClr val="bg1"/>
                </a:solidFill>
              </a:rPr>
              <a:t>fulness</a:t>
            </a:r>
            <a:r>
              <a:rPr lang="en-US" sz="2400" b="1" i="1" dirty="0">
                <a:solidFill>
                  <a:schemeClr val="bg1"/>
                </a:solidFill>
              </a:rPr>
              <a:t> of his glory.”</a:t>
            </a:r>
          </a:p>
        </p:txBody>
      </p:sp>
      <p:sp>
        <p:nvSpPr>
          <p:cNvPr id="6" name="TextBox 5"/>
          <p:cNvSpPr txBox="1"/>
          <p:nvPr/>
        </p:nvSpPr>
        <p:spPr>
          <a:xfrm>
            <a:off x="8105870" y="5487910"/>
            <a:ext cx="2971800" cy="461665"/>
          </a:xfrm>
          <a:prstGeom prst="rect">
            <a:avLst/>
          </a:prstGeom>
          <a:noFill/>
        </p:spPr>
        <p:txBody>
          <a:bodyPr wrap="square" rtlCol="0">
            <a:spAutoFit/>
          </a:bodyPr>
          <a:lstStyle/>
          <a:p>
            <a:r>
              <a:rPr lang="en-US" sz="2400" b="1" i="1" dirty="0">
                <a:solidFill>
                  <a:schemeClr val="bg1"/>
                </a:solidFill>
              </a:rPr>
              <a:t>--D&amp;C 84:24</a:t>
            </a:r>
          </a:p>
        </p:txBody>
      </p:sp>
      <p:sp>
        <p:nvSpPr>
          <p:cNvPr id="7" name="TextBox 6"/>
          <p:cNvSpPr txBox="1"/>
          <p:nvPr/>
        </p:nvSpPr>
        <p:spPr>
          <a:xfrm>
            <a:off x="253497" y="0"/>
            <a:ext cx="11706131" cy="769441"/>
          </a:xfrm>
          <a:prstGeom prst="rect">
            <a:avLst/>
          </a:prstGeom>
          <a:noFill/>
        </p:spPr>
        <p:txBody>
          <a:bodyPr wrap="square" rtlCol="0">
            <a:spAutoFit/>
          </a:bodyPr>
          <a:lstStyle/>
          <a:p>
            <a:pPr algn="ctr"/>
            <a:r>
              <a:rPr lang="en-US" sz="4400" b="1" dirty="0">
                <a:solidFill>
                  <a:schemeClr val="bg1"/>
                </a:solidFill>
                <a:latin typeface="Poor Richard" panose="02080502050505020702" pitchFamily="18" charset="0"/>
              </a:rPr>
              <a:t>Forfeiting God’s Glory--Israelites</a:t>
            </a:r>
          </a:p>
        </p:txBody>
      </p:sp>
      <p:sp>
        <p:nvSpPr>
          <p:cNvPr id="8" name="TextBox 7"/>
          <p:cNvSpPr txBox="1"/>
          <p:nvPr/>
        </p:nvSpPr>
        <p:spPr>
          <a:xfrm>
            <a:off x="506994" y="1439501"/>
            <a:ext cx="5710474" cy="1938992"/>
          </a:xfrm>
          <a:prstGeom prst="rect">
            <a:avLst/>
          </a:prstGeom>
          <a:noFill/>
        </p:spPr>
        <p:txBody>
          <a:bodyPr wrap="square" rtlCol="0">
            <a:spAutoFit/>
          </a:bodyPr>
          <a:lstStyle/>
          <a:p>
            <a:r>
              <a:rPr lang="en-US" sz="2400" b="1" i="1" dirty="0">
                <a:solidFill>
                  <a:schemeClr val="bg1"/>
                </a:solidFill>
              </a:rPr>
              <a:t>“But they hardened their hearts and could not endure his presence; therefore, the Lord in his wrath, for his anger was kindled against them, swore that they should not enter into his rest while in the wilderness…</a:t>
            </a:r>
          </a:p>
        </p:txBody>
      </p:sp>
      <p:pic>
        <p:nvPicPr>
          <p:cNvPr id="3" name="Picture 2">
            <a:extLst>
              <a:ext uri="{FF2B5EF4-FFF2-40B4-BE49-F238E27FC236}">
                <a16:creationId xmlns:a16="http://schemas.microsoft.com/office/drawing/2014/main" id="{65A47B82-6E75-4159-A8EE-88058400B3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4462" y="993743"/>
            <a:ext cx="3981450" cy="3000375"/>
          </a:xfrm>
          <a:prstGeom prst="rect">
            <a:avLst/>
          </a:prstGeom>
        </p:spPr>
      </p:pic>
      <p:pic>
        <p:nvPicPr>
          <p:cNvPr id="10" name="Picture 9">
            <a:extLst>
              <a:ext uri="{FF2B5EF4-FFF2-40B4-BE49-F238E27FC236}">
                <a16:creationId xmlns:a16="http://schemas.microsoft.com/office/drawing/2014/main" id="{D1BECABC-D7DD-47A5-BF6A-244008B724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2773" y="3808780"/>
            <a:ext cx="2600325" cy="2790825"/>
          </a:xfrm>
          <a:prstGeom prst="rect">
            <a:avLst/>
          </a:prstGeom>
        </p:spPr>
      </p:pic>
    </p:spTree>
    <p:extLst>
      <p:ext uri="{BB962C8B-B14F-4D97-AF65-F5344CB8AC3E}">
        <p14:creationId xmlns:p14="http://schemas.microsoft.com/office/powerpoint/2010/main" val="151013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 result for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95600" y="1"/>
            <a:ext cx="6705600" cy="769441"/>
          </a:xfrm>
          <a:prstGeom prst="rect">
            <a:avLst/>
          </a:prstGeom>
          <a:noFill/>
        </p:spPr>
        <p:txBody>
          <a:bodyPr wrap="square" rtlCol="0">
            <a:spAutoFit/>
          </a:bodyPr>
          <a:lstStyle/>
          <a:p>
            <a:pPr algn="ctr"/>
            <a:r>
              <a:rPr lang="en-US" sz="4400" b="1" dirty="0">
                <a:solidFill>
                  <a:schemeClr val="bg1"/>
                </a:solidFill>
                <a:latin typeface="Poor Richard" panose="02080502050505020702" pitchFamily="18" charset="0"/>
              </a:rPr>
              <a:t>Paul Warns the Hebrews</a:t>
            </a:r>
          </a:p>
        </p:txBody>
      </p:sp>
      <p:sp>
        <p:nvSpPr>
          <p:cNvPr id="9" name="TextBox 8"/>
          <p:cNvSpPr txBox="1"/>
          <p:nvPr/>
        </p:nvSpPr>
        <p:spPr>
          <a:xfrm>
            <a:off x="2362200" y="2971800"/>
            <a:ext cx="2971800" cy="2308324"/>
          </a:xfrm>
          <a:prstGeom prst="rect">
            <a:avLst/>
          </a:prstGeom>
          <a:noFill/>
        </p:spPr>
        <p:txBody>
          <a:bodyPr wrap="square" rtlCol="0">
            <a:spAutoFit/>
          </a:bodyPr>
          <a:lstStyle/>
          <a:p>
            <a:r>
              <a:rPr lang="en-US" sz="2400" b="1" i="1" dirty="0">
                <a:solidFill>
                  <a:schemeClr val="bg1"/>
                </a:solidFill>
              </a:rPr>
              <a:t>“But exhort one another daily, while it is called To day; lest any of you be hardened through the deceitfulness of sin.”</a:t>
            </a:r>
          </a:p>
        </p:txBody>
      </p:sp>
      <p:sp>
        <p:nvSpPr>
          <p:cNvPr id="10" name="TextBox 9"/>
          <p:cNvSpPr txBox="1"/>
          <p:nvPr/>
        </p:nvSpPr>
        <p:spPr>
          <a:xfrm>
            <a:off x="92043" y="6331391"/>
            <a:ext cx="2971800" cy="461665"/>
          </a:xfrm>
          <a:prstGeom prst="rect">
            <a:avLst/>
          </a:prstGeom>
          <a:noFill/>
        </p:spPr>
        <p:txBody>
          <a:bodyPr wrap="square" rtlCol="0">
            <a:spAutoFit/>
          </a:bodyPr>
          <a:lstStyle/>
          <a:p>
            <a:r>
              <a:rPr lang="en-US" sz="2400" b="1" dirty="0">
                <a:solidFill>
                  <a:schemeClr val="bg1"/>
                </a:solidFill>
              </a:rPr>
              <a:t>Hebrews 3:12-13</a:t>
            </a:r>
          </a:p>
        </p:txBody>
      </p:sp>
      <p:sp>
        <p:nvSpPr>
          <p:cNvPr id="11" name="TextBox 10"/>
          <p:cNvSpPr txBox="1"/>
          <p:nvPr/>
        </p:nvSpPr>
        <p:spPr>
          <a:xfrm>
            <a:off x="5105400" y="1066800"/>
            <a:ext cx="4495800" cy="1569660"/>
          </a:xfrm>
          <a:prstGeom prst="rect">
            <a:avLst/>
          </a:prstGeom>
          <a:noFill/>
        </p:spPr>
        <p:txBody>
          <a:bodyPr wrap="square" rtlCol="0">
            <a:spAutoFit/>
          </a:bodyPr>
          <a:lstStyle/>
          <a:p>
            <a:r>
              <a:rPr lang="en-US" sz="2400" b="1" i="1" dirty="0">
                <a:solidFill>
                  <a:schemeClr val="bg1"/>
                </a:solidFill>
              </a:rPr>
              <a:t>“Take heed, brethren, lest there be in any of you an evil heart of unbelief, in departing from the living God.”</a:t>
            </a:r>
          </a:p>
        </p:txBody>
      </p:sp>
      <p:pic>
        <p:nvPicPr>
          <p:cNvPr id="3" name="Picture 2">
            <a:extLst>
              <a:ext uri="{FF2B5EF4-FFF2-40B4-BE49-F238E27FC236}">
                <a16:creationId xmlns:a16="http://schemas.microsoft.com/office/drawing/2014/main" id="{9DC766A5-BE1D-4F21-99A4-D44B6CF4F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910870"/>
            <a:ext cx="4610582" cy="3286752"/>
          </a:xfrm>
          <a:prstGeom prst="rect">
            <a:avLst/>
          </a:prstGeom>
        </p:spPr>
      </p:pic>
    </p:spTree>
    <p:extLst>
      <p:ext uri="{BB962C8B-B14F-4D97-AF65-F5344CB8AC3E}">
        <p14:creationId xmlns:p14="http://schemas.microsoft.com/office/powerpoint/2010/main" val="321809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95600" y="1"/>
            <a:ext cx="6705600" cy="769441"/>
          </a:xfrm>
          <a:prstGeom prst="rect">
            <a:avLst/>
          </a:prstGeom>
          <a:noFill/>
        </p:spPr>
        <p:txBody>
          <a:bodyPr wrap="square" rtlCol="0">
            <a:spAutoFit/>
          </a:bodyPr>
          <a:lstStyle/>
          <a:p>
            <a:pPr algn="ctr"/>
            <a:r>
              <a:rPr lang="en-US" sz="4400" b="1" dirty="0">
                <a:solidFill>
                  <a:schemeClr val="bg1"/>
                </a:solidFill>
                <a:latin typeface="Poor Richard" panose="02080502050505020702" pitchFamily="18" charset="0"/>
              </a:rPr>
              <a:t>Paul Warns Us Today</a:t>
            </a:r>
          </a:p>
        </p:txBody>
      </p:sp>
      <p:sp>
        <p:nvSpPr>
          <p:cNvPr id="10" name="TextBox 9"/>
          <p:cNvSpPr txBox="1"/>
          <p:nvPr/>
        </p:nvSpPr>
        <p:spPr>
          <a:xfrm>
            <a:off x="0" y="6396335"/>
            <a:ext cx="2971800" cy="461665"/>
          </a:xfrm>
          <a:prstGeom prst="rect">
            <a:avLst/>
          </a:prstGeom>
          <a:noFill/>
        </p:spPr>
        <p:txBody>
          <a:bodyPr wrap="square" rtlCol="0">
            <a:spAutoFit/>
          </a:bodyPr>
          <a:lstStyle/>
          <a:p>
            <a:r>
              <a:rPr lang="en-US" sz="2400" b="1" dirty="0">
                <a:solidFill>
                  <a:schemeClr val="bg1"/>
                </a:solidFill>
              </a:rPr>
              <a:t>Hebrews 3:15</a:t>
            </a:r>
          </a:p>
        </p:txBody>
      </p:sp>
      <p:sp>
        <p:nvSpPr>
          <p:cNvPr id="11" name="TextBox 10"/>
          <p:cNvSpPr txBox="1"/>
          <p:nvPr/>
        </p:nvSpPr>
        <p:spPr>
          <a:xfrm>
            <a:off x="7088109" y="967213"/>
            <a:ext cx="4495800" cy="1200329"/>
          </a:xfrm>
          <a:prstGeom prst="rect">
            <a:avLst/>
          </a:prstGeom>
          <a:noFill/>
        </p:spPr>
        <p:txBody>
          <a:bodyPr wrap="square" rtlCol="0">
            <a:spAutoFit/>
          </a:bodyPr>
          <a:lstStyle/>
          <a:p>
            <a:r>
              <a:rPr lang="en-US" sz="2400" b="1" i="1" dirty="0">
                <a:solidFill>
                  <a:schemeClr val="bg1"/>
                </a:solidFill>
              </a:rPr>
              <a:t>“While it is said, To day if ye will hear his voice, harden not your hearts, as in the provocation.”</a:t>
            </a:r>
          </a:p>
        </p:txBody>
      </p:sp>
      <p:sp>
        <p:nvSpPr>
          <p:cNvPr id="8" name="TextBox 7"/>
          <p:cNvSpPr txBox="1"/>
          <p:nvPr/>
        </p:nvSpPr>
        <p:spPr>
          <a:xfrm>
            <a:off x="543208" y="2964256"/>
            <a:ext cx="5234412" cy="830997"/>
          </a:xfrm>
          <a:prstGeom prst="rect">
            <a:avLst/>
          </a:prstGeom>
          <a:noFill/>
        </p:spPr>
        <p:txBody>
          <a:bodyPr wrap="square" rtlCol="0">
            <a:spAutoFit/>
          </a:bodyPr>
          <a:lstStyle/>
          <a:p>
            <a:r>
              <a:rPr lang="en-US" sz="2400" b="1" dirty="0">
                <a:solidFill>
                  <a:schemeClr val="bg1"/>
                </a:solidFill>
              </a:rPr>
              <a:t>The righteous enter into a state of rest called paradise when they die…</a:t>
            </a:r>
          </a:p>
        </p:txBody>
      </p:sp>
      <p:sp>
        <p:nvSpPr>
          <p:cNvPr id="12" name="TextBox 11"/>
          <p:cNvSpPr txBox="1"/>
          <p:nvPr/>
        </p:nvSpPr>
        <p:spPr>
          <a:xfrm>
            <a:off x="5805535" y="5692367"/>
            <a:ext cx="4495800" cy="830997"/>
          </a:xfrm>
          <a:prstGeom prst="rect">
            <a:avLst/>
          </a:prstGeom>
          <a:noFill/>
        </p:spPr>
        <p:txBody>
          <a:bodyPr wrap="square" rtlCol="0">
            <a:spAutoFit/>
          </a:bodyPr>
          <a:lstStyle/>
          <a:p>
            <a:r>
              <a:rPr lang="en-US" sz="2400" b="1" dirty="0">
                <a:solidFill>
                  <a:schemeClr val="bg1"/>
                </a:solidFill>
              </a:rPr>
              <a:t>…but we can also receive the Lord’s rest in this life.</a:t>
            </a:r>
          </a:p>
        </p:txBody>
      </p:sp>
      <p:pic>
        <p:nvPicPr>
          <p:cNvPr id="3" name="Picture 2">
            <a:extLst>
              <a:ext uri="{FF2B5EF4-FFF2-40B4-BE49-F238E27FC236}">
                <a16:creationId xmlns:a16="http://schemas.microsoft.com/office/drawing/2014/main" id="{049DA224-275C-45D3-84B7-2A5D5752F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785" y="2274737"/>
            <a:ext cx="4305300" cy="3238500"/>
          </a:xfrm>
          <a:prstGeom prst="rect">
            <a:avLst/>
          </a:prstGeom>
        </p:spPr>
      </p:pic>
    </p:spTree>
    <p:extLst>
      <p:ext uri="{BB962C8B-B14F-4D97-AF65-F5344CB8AC3E}">
        <p14:creationId xmlns:p14="http://schemas.microsoft.com/office/powerpoint/2010/main" val="4100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 result for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5925" y="0"/>
            <a:ext cx="11534115" cy="769441"/>
          </a:xfrm>
          <a:prstGeom prst="rect">
            <a:avLst/>
          </a:prstGeom>
          <a:noFill/>
        </p:spPr>
        <p:txBody>
          <a:bodyPr wrap="square" rtlCol="0">
            <a:spAutoFit/>
          </a:bodyPr>
          <a:lstStyle/>
          <a:p>
            <a:pPr algn="ctr"/>
            <a:r>
              <a:rPr lang="en-US" sz="4400" b="1" dirty="0">
                <a:solidFill>
                  <a:schemeClr val="bg1"/>
                </a:solidFill>
                <a:latin typeface="Poor Richard" panose="02080502050505020702" pitchFamily="18" charset="0"/>
              </a:rPr>
              <a:t>The Meaning of Entering Into God’s Rest</a:t>
            </a:r>
          </a:p>
        </p:txBody>
      </p:sp>
      <p:sp>
        <p:nvSpPr>
          <p:cNvPr id="10" name="TextBox 9"/>
          <p:cNvSpPr txBox="1"/>
          <p:nvPr/>
        </p:nvSpPr>
        <p:spPr>
          <a:xfrm>
            <a:off x="9118347" y="6268016"/>
            <a:ext cx="2971800" cy="461665"/>
          </a:xfrm>
          <a:prstGeom prst="rect">
            <a:avLst/>
          </a:prstGeom>
          <a:noFill/>
        </p:spPr>
        <p:txBody>
          <a:bodyPr wrap="square" rtlCol="0">
            <a:spAutoFit/>
          </a:bodyPr>
          <a:lstStyle/>
          <a:p>
            <a:pPr algn="r"/>
            <a:r>
              <a:rPr lang="en-US" sz="2400" b="1" dirty="0">
                <a:solidFill>
                  <a:schemeClr val="bg1"/>
                </a:solidFill>
              </a:rPr>
              <a:t>(6)</a:t>
            </a:r>
          </a:p>
        </p:txBody>
      </p:sp>
      <p:sp>
        <p:nvSpPr>
          <p:cNvPr id="11" name="TextBox 10"/>
          <p:cNvSpPr txBox="1"/>
          <p:nvPr/>
        </p:nvSpPr>
        <p:spPr>
          <a:xfrm>
            <a:off x="433812" y="2112475"/>
            <a:ext cx="7848600" cy="3785652"/>
          </a:xfrm>
          <a:prstGeom prst="rect">
            <a:avLst/>
          </a:prstGeom>
          <a:noFill/>
        </p:spPr>
        <p:txBody>
          <a:bodyPr wrap="square" rtlCol="0">
            <a:spAutoFit/>
          </a:bodyPr>
          <a:lstStyle/>
          <a:p>
            <a:r>
              <a:rPr lang="en-US" sz="2400" b="1" dirty="0">
                <a:solidFill>
                  <a:schemeClr val="bg1"/>
                </a:solidFill>
              </a:rPr>
              <a:t>“To my mind, it means entering into the knowledge and love of God, having faith in his purpose and in his plan, to such an extent that we know we are right, </a:t>
            </a:r>
          </a:p>
          <a:p>
            <a:endParaRPr lang="en-US" sz="2400" b="1" dirty="0">
              <a:solidFill>
                <a:schemeClr val="bg1"/>
              </a:solidFill>
            </a:endParaRPr>
          </a:p>
          <a:p>
            <a:r>
              <a:rPr lang="en-US" sz="2400" b="1" dirty="0">
                <a:solidFill>
                  <a:schemeClr val="bg1"/>
                </a:solidFill>
              </a:rPr>
              <a:t>and that we are not hunting for something else, </a:t>
            </a:r>
          </a:p>
          <a:p>
            <a:endParaRPr lang="en-US" sz="2400" b="1" dirty="0">
              <a:solidFill>
                <a:schemeClr val="bg1"/>
              </a:solidFill>
            </a:endParaRPr>
          </a:p>
          <a:p>
            <a:r>
              <a:rPr lang="en-US" sz="2400" b="1" dirty="0">
                <a:solidFill>
                  <a:schemeClr val="bg1"/>
                </a:solidFill>
              </a:rPr>
              <a:t>we are not disturbed by every wind of doctrine, </a:t>
            </a:r>
          </a:p>
          <a:p>
            <a:endParaRPr lang="en-US" sz="2400" b="1" dirty="0">
              <a:solidFill>
                <a:schemeClr val="bg1"/>
              </a:solidFill>
            </a:endParaRPr>
          </a:p>
          <a:p>
            <a:r>
              <a:rPr lang="en-US" sz="2400" b="1" dirty="0">
                <a:solidFill>
                  <a:schemeClr val="bg1"/>
                </a:solidFill>
              </a:rPr>
              <a:t>or by the cunning and craftiness of men who</a:t>
            </a:r>
          </a:p>
          <a:p>
            <a:r>
              <a:rPr lang="en-US" sz="2400" b="1" dirty="0">
                <a:solidFill>
                  <a:schemeClr val="bg1"/>
                </a:solidFill>
              </a:rPr>
              <a:t> lie in wait to deceive. </a:t>
            </a:r>
          </a:p>
        </p:txBody>
      </p:sp>
      <p:pic>
        <p:nvPicPr>
          <p:cNvPr id="3" name="Picture 2">
            <a:extLst>
              <a:ext uri="{FF2B5EF4-FFF2-40B4-BE49-F238E27FC236}">
                <a16:creationId xmlns:a16="http://schemas.microsoft.com/office/drawing/2014/main" id="{7BDC8B7B-95E0-44CA-81D2-957C3CBDC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347" y="3429000"/>
            <a:ext cx="1914144" cy="2590800"/>
          </a:xfrm>
          <a:prstGeom prst="rect">
            <a:avLst/>
          </a:prstGeom>
        </p:spPr>
      </p:pic>
    </p:spTree>
    <p:extLst>
      <p:ext uri="{BB962C8B-B14F-4D97-AF65-F5344CB8AC3E}">
        <p14:creationId xmlns:p14="http://schemas.microsoft.com/office/powerpoint/2010/main" val="58585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 result for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95600" y="1"/>
            <a:ext cx="6705600" cy="769441"/>
          </a:xfrm>
          <a:prstGeom prst="rect">
            <a:avLst/>
          </a:prstGeom>
          <a:noFill/>
        </p:spPr>
        <p:txBody>
          <a:bodyPr wrap="square" rtlCol="0">
            <a:spAutoFit/>
          </a:bodyPr>
          <a:lstStyle/>
          <a:p>
            <a:pPr algn="ctr"/>
            <a:r>
              <a:rPr lang="en-US" sz="4400" b="1" dirty="0">
                <a:solidFill>
                  <a:schemeClr val="bg1"/>
                </a:solidFill>
                <a:latin typeface="Poor Richard" panose="02080502050505020702" pitchFamily="18" charset="0"/>
              </a:rPr>
              <a:t>Degree of Faith</a:t>
            </a:r>
          </a:p>
        </p:txBody>
      </p:sp>
      <p:sp>
        <p:nvSpPr>
          <p:cNvPr id="11" name="TextBox 10"/>
          <p:cNvSpPr txBox="1"/>
          <p:nvPr/>
        </p:nvSpPr>
        <p:spPr>
          <a:xfrm>
            <a:off x="678255" y="1125648"/>
            <a:ext cx="7848600" cy="2677656"/>
          </a:xfrm>
          <a:prstGeom prst="rect">
            <a:avLst/>
          </a:prstGeom>
          <a:noFill/>
        </p:spPr>
        <p:txBody>
          <a:bodyPr wrap="square" rtlCol="0">
            <a:spAutoFit/>
          </a:bodyPr>
          <a:lstStyle/>
          <a:p>
            <a:r>
              <a:rPr lang="en-US" sz="2400" b="1" dirty="0">
                <a:solidFill>
                  <a:schemeClr val="bg1"/>
                </a:solidFill>
              </a:rPr>
              <a:t>“The man/woman who has reached that degree of faith in God that all doubt and fear have been cast from him, he has entered into ‘God’s rest’</a:t>
            </a:r>
          </a:p>
          <a:p>
            <a:r>
              <a:rPr lang="en-US" sz="2400" b="1" dirty="0">
                <a:solidFill>
                  <a:schemeClr val="bg1"/>
                </a:solidFill>
              </a:rPr>
              <a:t>Rest from doubt,</a:t>
            </a:r>
          </a:p>
          <a:p>
            <a:r>
              <a:rPr lang="en-US" sz="2400" b="1" dirty="0">
                <a:solidFill>
                  <a:schemeClr val="bg1"/>
                </a:solidFill>
              </a:rPr>
              <a:t>	 from fear, </a:t>
            </a:r>
          </a:p>
          <a:p>
            <a:r>
              <a:rPr lang="en-US" sz="2400" b="1" dirty="0">
                <a:solidFill>
                  <a:schemeClr val="bg1"/>
                </a:solidFill>
              </a:rPr>
              <a:t>		from apprehension of danger,</a:t>
            </a:r>
          </a:p>
          <a:p>
            <a:r>
              <a:rPr lang="en-US" sz="2400" b="1" dirty="0">
                <a:solidFill>
                  <a:schemeClr val="bg1"/>
                </a:solidFill>
              </a:rPr>
              <a:t>		        from the religious turmoil of the world.</a:t>
            </a:r>
          </a:p>
        </p:txBody>
      </p:sp>
      <p:sp>
        <p:nvSpPr>
          <p:cNvPr id="9" name="TextBox 8"/>
          <p:cNvSpPr txBox="1"/>
          <p:nvPr/>
        </p:nvSpPr>
        <p:spPr>
          <a:xfrm>
            <a:off x="9118347" y="6268016"/>
            <a:ext cx="2971800" cy="461665"/>
          </a:xfrm>
          <a:prstGeom prst="rect">
            <a:avLst/>
          </a:prstGeom>
          <a:noFill/>
        </p:spPr>
        <p:txBody>
          <a:bodyPr wrap="square" rtlCol="0">
            <a:spAutoFit/>
          </a:bodyPr>
          <a:lstStyle/>
          <a:p>
            <a:pPr algn="r"/>
            <a:r>
              <a:rPr lang="en-US" sz="2400" b="1" dirty="0">
                <a:solidFill>
                  <a:schemeClr val="bg1"/>
                </a:solidFill>
              </a:rPr>
              <a:t>(6)</a:t>
            </a:r>
          </a:p>
        </p:txBody>
      </p:sp>
      <p:pic>
        <p:nvPicPr>
          <p:cNvPr id="3" name="Picture 2">
            <a:extLst>
              <a:ext uri="{FF2B5EF4-FFF2-40B4-BE49-F238E27FC236}">
                <a16:creationId xmlns:a16="http://schemas.microsoft.com/office/drawing/2014/main" id="{17C422A4-4EDA-4DD4-93C0-CBE777D430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559" y="3803304"/>
            <a:ext cx="3505200" cy="2749296"/>
          </a:xfrm>
          <a:prstGeom prst="rect">
            <a:avLst/>
          </a:prstGeom>
        </p:spPr>
      </p:pic>
    </p:spTree>
    <p:extLst>
      <p:ext uri="{BB962C8B-B14F-4D97-AF65-F5344CB8AC3E}">
        <p14:creationId xmlns:p14="http://schemas.microsoft.com/office/powerpoint/2010/main" val="69422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par>
                                <p:cTn id="19" presetID="3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Image result for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95600" y="1"/>
            <a:ext cx="6705600" cy="769441"/>
          </a:xfrm>
          <a:prstGeom prst="rect">
            <a:avLst/>
          </a:prstGeom>
          <a:noFill/>
        </p:spPr>
        <p:txBody>
          <a:bodyPr wrap="square" rtlCol="0">
            <a:spAutoFit/>
          </a:bodyPr>
          <a:lstStyle/>
          <a:p>
            <a:pPr algn="ctr"/>
            <a:r>
              <a:rPr lang="en-US" sz="4400" b="1" dirty="0">
                <a:solidFill>
                  <a:schemeClr val="bg1"/>
                </a:solidFill>
                <a:latin typeface="Poor Richard" panose="02080502050505020702" pitchFamily="18" charset="0"/>
              </a:rPr>
              <a:t>Falling Short of Your Goal</a:t>
            </a:r>
          </a:p>
        </p:txBody>
      </p:sp>
      <p:sp>
        <p:nvSpPr>
          <p:cNvPr id="10" name="TextBox 9"/>
          <p:cNvSpPr txBox="1"/>
          <p:nvPr/>
        </p:nvSpPr>
        <p:spPr>
          <a:xfrm>
            <a:off x="0" y="6396335"/>
            <a:ext cx="2971800" cy="461665"/>
          </a:xfrm>
          <a:prstGeom prst="rect">
            <a:avLst/>
          </a:prstGeom>
          <a:noFill/>
        </p:spPr>
        <p:txBody>
          <a:bodyPr wrap="square" rtlCol="0">
            <a:spAutoFit/>
          </a:bodyPr>
          <a:lstStyle/>
          <a:p>
            <a:r>
              <a:rPr lang="en-US" sz="2400" b="1" dirty="0">
                <a:solidFill>
                  <a:schemeClr val="bg1"/>
                </a:solidFill>
              </a:rPr>
              <a:t>Hebrews 2:3 and 8</a:t>
            </a:r>
          </a:p>
        </p:txBody>
      </p:sp>
      <p:grpSp>
        <p:nvGrpSpPr>
          <p:cNvPr id="2" name="Group 5"/>
          <p:cNvGrpSpPr/>
          <p:nvPr/>
        </p:nvGrpSpPr>
        <p:grpSpPr>
          <a:xfrm>
            <a:off x="5181600" y="1676400"/>
            <a:ext cx="2667000" cy="2743200"/>
            <a:chOff x="1905000" y="1676400"/>
            <a:chExt cx="2667000" cy="2743200"/>
          </a:xfrm>
        </p:grpSpPr>
        <p:cxnSp>
          <p:nvCxnSpPr>
            <p:cNvPr id="8" name="Elbow Connector 7"/>
            <p:cNvCxnSpPr/>
            <p:nvPr/>
          </p:nvCxnSpPr>
          <p:spPr>
            <a:xfrm flipV="1">
              <a:off x="1905000" y="3733800"/>
              <a:ext cx="1066800" cy="685800"/>
            </a:xfrm>
            <a:prstGeom prst="bentConnector3">
              <a:avLst>
                <a:gd name="adj1" fmla="val 50000"/>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V="1">
              <a:off x="2438400" y="3048000"/>
              <a:ext cx="1066800" cy="685800"/>
            </a:xfrm>
            <a:prstGeom prst="bentConnector3">
              <a:avLst>
                <a:gd name="adj1" fmla="val 50000"/>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flipV="1">
              <a:off x="2971800" y="2362200"/>
              <a:ext cx="1066800" cy="685800"/>
            </a:xfrm>
            <a:prstGeom prst="bentConnector3">
              <a:avLst>
                <a:gd name="adj1" fmla="val 50000"/>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flipV="1">
              <a:off x="3505200" y="1676400"/>
              <a:ext cx="1066800" cy="685800"/>
            </a:xfrm>
            <a:prstGeom prst="bentConnector3">
              <a:avLst>
                <a:gd name="adj1" fmla="val 50000"/>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28"/>
          <p:cNvGrpSpPr/>
          <p:nvPr/>
        </p:nvGrpSpPr>
        <p:grpSpPr>
          <a:xfrm>
            <a:off x="6066577" y="1682436"/>
            <a:ext cx="671743" cy="1399775"/>
            <a:chOff x="3642609" y="950626"/>
            <a:chExt cx="1184223" cy="2966779"/>
          </a:xfrm>
          <a:solidFill>
            <a:schemeClr val="bg1"/>
          </a:solidFill>
        </p:grpSpPr>
        <p:sp>
          <p:nvSpPr>
            <p:cNvPr id="22" name="Oval 21"/>
            <p:cNvSpPr/>
            <p:nvPr/>
          </p:nvSpPr>
          <p:spPr>
            <a:xfrm>
              <a:off x="3768777" y="950626"/>
              <a:ext cx="990600" cy="990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114800" y="1828800"/>
              <a:ext cx="304800" cy="1524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5400000">
              <a:off x="4124793" y="1651416"/>
              <a:ext cx="219856" cy="11842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2536077">
              <a:off x="3890728"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19063923" flipH="1">
              <a:off x="4384481"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4"/>
          <p:cNvGrpSpPr/>
          <p:nvPr/>
        </p:nvGrpSpPr>
        <p:grpSpPr>
          <a:xfrm>
            <a:off x="5486920" y="2307878"/>
            <a:ext cx="758191" cy="1392714"/>
            <a:chOff x="5486399" y="990600"/>
            <a:chExt cx="1184223" cy="2774405"/>
          </a:xfrm>
          <a:solidFill>
            <a:schemeClr val="bg1"/>
          </a:solidFill>
        </p:grpSpPr>
        <p:sp>
          <p:nvSpPr>
            <p:cNvPr id="17" name="Oval 16"/>
            <p:cNvSpPr/>
            <p:nvPr/>
          </p:nvSpPr>
          <p:spPr>
            <a:xfrm>
              <a:off x="5562600" y="990600"/>
              <a:ext cx="990600" cy="990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5638800" y="1524000"/>
              <a:ext cx="914400" cy="18288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5400000">
              <a:off x="5968583" y="1727617"/>
              <a:ext cx="219856" cy="11842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19063923" flipH="1">
              <a:off x="6137082" y="28643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2536077">
              <a:off x="5756082" y="28643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6"/>
          <p:cNvGrpSpPr/>
          <p:nvPr/>
        </p:nvGrpSpPr>
        <p:grpSpPr>
          <a:xfrm>
            <a:off x="7467600" y="838200"/>
            <a:ext cx="838200" cy="685800"/>
            <a:chOff x="1066800" y="1676400"/>
            <a:chExt cx="1066800" cy="1066800"/>
          </a:xfrm>
        </p:grpSpPr>
        <p:sp>
          <p:nvSpPr>
            <p:cNvPr id="28" name="Isosceles Triangle 27"/>
            <p:cNvSpPr/>
            <p:nvPr/>
          </p:nvSpPr>
          <p:spPr>
            <a:xfrm>
              <a:off x="1066800" y="1828800"/>
              <a:ext cx="3810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1752600" y="1828800"/>
              <a:ext cx="3810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1295400" y="1828800"/>
              <a:ext cx="609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1066800" y="2514600"/>
              <a:ext cx="10668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14300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82880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49827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p:nvSpPr>
          <p:spPr>
            <a:xfrm>
              <a:off x="1447800" y="2286000"/>
              <a:ext cx="304800" cy="381000"/>
            </a:xfrm>
            <a:prstGeom prst="hexagon">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434566" y="2097386"/>
            <a:ext cx="4495800" cy="1938992"/>
          </a:xfrm>
          <a:prstGeom prst="rect">
            <a:avLst/>
          </a:prstGeom>
          <a:noFill/>
        </p:spPr>
        <p:txBody>
          <a:bodyPr wrap="square" rtlCol="0">
            <a:spAutoFit/>
          </a:bodyPr>
          <a:lstStyle/>
          <a:p>
            <a:r>
              <a:rPr lang="en-US" sz="2400" b="1" dirty="0">
                <a:solidFill>
                  <a:schemeClr val="bg1"/>
                </a:solidFill>
              </a:rPr>
              <a:t>“For we which have believed do enter into rest, as he said,…if they shall enter into my rest: although the works were finished from the foundation of the world.”</a:t>
            </a:r>
          </a:p>
        </p:txBody>
      </p:sp>
      <p:sp>
        <p:nvSpPr>
          <p:cNvPr id="37" name="TextBox 36"/>
          <p:cNvSpPr txBox="1"/>
          <p:nvPr/>
        </p:nvSpPr>
        <p:spPr>
          <a:xfrm>
            <a:off x="6215204" y="4787021"/>
            <a:ext cx="4495800" cy="1200329"/>
          </a:xfrm>
          <a:prstGeom prst="rect">
            <a:avLst/>
          </a:prstGeom>
          <a:noFill/>
        </p:spPr>
        <p:txBody>
          <a:bodyPr wrap="square" rtlCol="0">
            <a:spAutoFit/>
          </a:bodyPr>
          <a:lstStyle/>
          <a:p>
            <a:r>
              <a:rPr lang="en-US" sz="2400" b="1" dirty="0">
                <a:solidFill>
                  <a:schemeClr val="bg1"/>
                </a:solidFill>
              </a:rPr>
              <a:t>“For if Jesus had given them rest, then would he not afterward have spoken of another day.”</a:t>
            </a:r>
          </a:p>
        </p:txBody>
      </p:sp>
    </p:spTree>
    <p:extLst>
      <p:ext uri="{BB962C8B-B14F-4D97-AF65-F5344CB8AC3E}">
        <p14:creationId xmlns:p14="http://schemas.microsoft.com/office/powerpoint/2010/main" val="166289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23172" y="0"/>
            <a:ext cx="6705600" cy="769441"/>
          </a:xfrm>
          <a:prstGeom prst="rect">
            <a:avLst/>
          </a:prstGeom>
          <a:noFill/>
        </p:spPr>
        <p:txBody>
          <a:bodyPr wrap="square" rtlCol="0">
            <a:spAutoFit/>
          </a:bodyPr>
          <a:lstStyle/>
          <a:p>
            <a:pPr algn="ctr"/>
            <a:r>
              <a:rPr lang="en-US" sz="4400" b="1" dirty="0">
                <a:solidFill>
                  <a:schemeClr val="bg1"/>
                </a:solidFill>
                <a:latin typeface="Poor Richard" panose="02080502050505020702" pitchFamily="18" charset="0"/>
              </a:rPr>
              <a:t>Jesus Has The Power</a:t>
            </a:r>
          </a:p>
        </p:txBody>
      </p:sp>
      <p:sp>
        <p:nvSpPr>
          <p:cNvPr id="10" name="TextBox 9"/>
          <p:cNvSpPr txBox="1"/>
          <p:nvPr/>
        </p:nvSpPr>
        <p:spPr>
          <a:xfrm>
            <a:off x="9118348" y="2040048"/>
            <a:ext cx="2971800" cy="461665"/>
          </a:xfrm>
          <a:prstGeom prst="rect">
            <a:avLst/>
          </a:prstGeom>
          <a:noFill/>
        </p:spPr>
        <p:txBody>
          <a:bodyPr wrap="square" rtlCol="0">
            <a:spAutoFit/>
          </a:bodyPr>
          <a:lstStyle/>
          <a:p>
            <a:r>
              <a:rPr lang="en-US" sz="2400" b="1" dirty="0">
                <a:solidFill>
                  <a:schemeClr val="bg1"/>
                </a:solidFill>
              </a:rPr>
              <a:t>Matthew 11:28</a:t>
            </a:r>
          </a:p>
        </p:txBody>
      </p:sp>
      <p:sp>
        <p:nvSpPr>
          <p:cNvPr id="36" name="TextBox 35"/>
          <p:cNvSpPr txBox="1"/>
          <p:nvPr/>
        </p:nvSpPr>
        <p:spPr>
          <a:xfrm>
            <a:off x="543207" y="1391217"/>
            <a:ext cx="4495800" cy="830997"/>
          </a:xfrm>
          <a:prstGeom prst="rect">
            <a:avLst/>
          </a:prstGeom>
          <a:noFill/>
        </p:spPr>
        <p:txBody>
          <a:bodyPr wrap="square" rtlCol="0">
            <a:spAutoFit/>
          </a:bodyPr>
          <a:lstStyle/>
          <a:p>
            <a:r>
              <a:rPr lang="en-US" sz="2400" b="1" dirty="0">
                <a:solidFill>
                  <a:schemeClr val="bg1"/>
                </a:solidFill>
              </a:rPr>
              <a:t>Jesus Christ has the power to help each of us obtain His rest</a:t>
            </a:r>
          </a:p>
        </p:txBody>
      </p:sp>
      <p:sp>
        <p:nvSpPr>
          <p:cNvPr id="37" name="TextBox 36"/>
          <p:cNvSpPr txBox="1"/>
          <p:nvPr/>
        </p:nvSpPr>
        <p:spPr>
          <a:xfrm>
            <a:off x="7252580" y="964195"/>
            <a:ext cx="4495800" cy="1200329"/>
          </a:xfrm>
          <a:prstGeom prst="rect">
            <a:avLst/>
          </a:prstGeom>
          <a:noFill/>
        </p:spPr>
        <p:txBody>
          <a:bodyPr wrap="square" rtlCol="0">
            <a:spAutoFit/>
          </a:bodyPr>
          <a:lstStyle/>
          <a:p>
            <a:r>
              <a:rPr lang="en-US" sz="2400" b="1" dirty="0">
                <a:solidFill>
                  <a:schemeClr val="bg1"/>
                </a:solidFill>
              </a:rPr>
              <a:t>“Come unto me, all ye that </a:t>
            </a:r>
            <a:r>
              <a:rPr lang="en-US" sz="2400" b="1" dirty="0" err="1">
                <a:solidFill>
                  <a:schemeClr val="bg1"/>
                </a:solidFill>
              </a:rPr>
              <a:t>labour</a:t>
            </a:r>
            <a:r>
              <a:rPr lang="en-US" sz="2400" b="1" dirty="0">
                <a:solidFill>
                  <a:schemeClr val="bg1"/>
                </a:solidFill>
              </a:rPr>
              <a:t> and are heavy laden, and I will give you rest.”</a:t>
            </a:r>
          </a:p>
        </p:txBody>
      </p:sp>
      <p:pic>
        <p:nvPicPr>
          <p:cNvPr id="39" name="Picture 38" descr="come unto me.jpg"/>
          <p:cNvPicPr>
            <a:picLocks noChangeAspect="1"/>
          </p:cNvPicPr>
          <p:nvPr/>
        </p:nvPicPr>
        <p:blipFill>
          <a:blip r:embed="rId3" cstate="print"/>
          <a:stretch>
            <a:fillRect/>
          </a:stretch>
        </p:blipFill>
        <p:spPr>
          <a:xfrm>
            <a:off x="5271380" y="2245260"/>
            <a:ext cx="3456159" cy="4307430"/>
          </a:xfrm>
          <a:prstGeom prst="rect">
            <a:avLst/>
          </a:prstGeom>
        </p:spPr>
      </p:pic>
      <p:grpSp>
        <p:nvGrpSpPr>
          <p:cNvPr id="2" name="Group 1"/>
          <p:cNvGrpSpPr/>
          <p:nvPr/>
        </p:nvGrpSpPr>
        <p:grpSpPr>
          <a:xfrm>
            <a:off x="271604" y="3987296"/>
            <a:ext cx="4495800" cy="2674903"/>
            <a:chOff x="271604" y="3987296"/>
            <a:chExt cx="4495800" cy="2674903"/>
          </a:xfrm>
        </p:grpSpPr>
        <p:sp>
          <p:nvSpPr>
            <p:cNvPr id="38" name="TextBox 37"/>
            <p:cNvSpPr txBox="1"/>
            <p:nvPr/>
          </p:nvSpPr>
          <p:spPr>
            <a:xfrm>
              <a:off x="271604" y="3987296"/>
              <a:ext cx="4495800" cy="1938992"/>
            </a:xfrm>
            <a:prstGeom prst="rect">
              <a:avLst/>
            </a:prstGeom>
            <a:noFill/>
          </p:spPr>
          <p:txBody>
            <a:bodyPr wrap="square" rtlCol="0">
              <a:spAutoFit/>
            </a:bodyPr>
            <a:lstStyle/>
            <a:p>
              <a:r>
                <a:rPr lang="en-US" sz="2400" b="1" dirty="0">
                  <a:solidFill>
                    <a:schemeClr val="bg1"/>
                  </a:solidFill>
                </a:rPr>
                <a:t>Jesus doesn’t take away the burdens we have but strengthens us to carry them and promises it will be for our good.</a:t>
              </a:r>
            </a:p>
            <a:p>
              <a:r>
                <a:rPr lang="en-US" sz="2400" b="1" dirty="0">
                  <a:solidFill>
                    <a:schemeClr val="bg1"/>
                  </a:solidFill>
                </a:rPr>
                <a:t>(7)</a:t>
              </a:r>
            </a:p>
          </p:txBody>
        </p:sp>
        <p:pic>
          <p:nvPicPr>
            <p:cNvPr id="6146" name="Picture 2" descr="Image result for brad wilc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039" y="5544636"/>
              <a:ext cx="869887" cy="1117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6904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10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Image result for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95600" y="1"/>
            <a:ext cx="6705600" cy="769441"/>
          </a:xfrm>
          <a:prstGeom prst="rect">
            <a:avLst/>
          </a:prstGeom>
          <a:noFill/>
        </p:spPr>
        <p:txBody>
          <a:bodyPr wrap="square" rtlCol="0">
            <a:spAutoFit/>
          </a:bodyPr>
          <a:lstStyle/>
          <a:p>
            <a:pPr algn="ctr"/>
            <a:r>
              <a:rPr lang="en-US" sz="4400" b="1" dirty="0">
                <a:solidFill>
                  <a:schemeClr val="bg1"/>
                </a:solidFill>
                <a:latin typeface="Poor Richard" panose="02080502050505020702" pitchFamily="18" charset="0"/>
              </a:rPr>
              <a:t>Obtaining Our Goal</a:t>
            </a:r>
          </a:p>
        </p:txBody>
      </p:sp>
      <p:grpSp>
        <p:nvGrpSpPr>
          <p:cNvPr id="2" name="Group 5"/>
          <p:cNvGrpSpPr/>
          <p:nvPr/>
        </p:nvGrpSpPr>
        <p:grpSpPr>
          <a:xfrm>
            <a:off x="3809246" y="2987644"/>
            <a:ext cx="3134762" cy="2759798"/>
            <a:chOff x="1905000" y="1659802"/>
            <a:chExt cx="3134762" cy="2759798"/>
          </a:xfrm>
        </p:grpSpPr>
        <p:cxnSp>
          <p:nvCxnSpPr>
            <p:cNvPr id="8" name="Elbow Connector 7"/>
            <p:cNvCxnSpPr/>
            <p:nvPr/>
          </p:nvCxnSpPr>
          <p:spPr>
            <a:xfrm flipV="1">
              <a:off x="1905000" y="3733800"/>
              <a:ext cx="1066800" cy="685800"/>
            </a:xfrm>
            <a:prstGeom prst="bentConnector3">
              <a:avLst>
                <a:gd name="adj1" fmla="val 50000"/>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V="1">
              <a:off x="2438400" y="3048000"/>
              <a:ext cx="1066800" cy="685800"/>
            </a:xfrm>
            <a:prstGeom prst="bentConnector3">
              <a:avLst>
                <a:gd name="adj1" fmla="val 50000"/>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flipV="1">
              <a:off x="2971800" y="2362200"/>
              <a:ext cx="1066800" cy="685800"/>
            </a:xfrm>
            <a:prstGeom prst="bentConnector3">
              <a:avLst>
                <a:gd name="adj1" fmla="val 50000"/>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Elbow Connector 11"/>
            <p:cNvCxnSpPr>
              <a:cxnSpLocks/>
            </p:cNvCxnSpPr>
            <p:nvPr/>
          </p:nvCxnSpPr>
          <p:spPr>
            <a:xfrm flipV="1">
              <a:off x="3505200" y="1659802"/>
              <a:ext cx="1534562" cy="702398"/>
            </a:xfrm>
            <a:prstGeom prst="bentConnector3">
              <a:avLst>
                <a:gd name="adj1" fmla="val 50000"/>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35"/>
          <p:cNvGrpSpPr/>
          <p:nvPr/>
        </p:nvGrpSpPr>
        <p:grpSpPr>
          <a:xfrm>
            <a:off x="7199770" y="1609253"/>
            <a:ext cx="1717623" cy="1411574"/>
            <a:chOff x="3642609" y="950626"/>
            <a:chExt cx="3028014" cy="2991787"/>
          </a:xfrm>
          <a:solidFill>
            <a:schemeClr val="bg1"/>
          </a:solidFill>
        </p:grpSpPr>
        <p:grpSp>
          <p:nvGrpSpPr>
            <p:cNvPr id="5" name="Group 28"/>
            <p:cNvGrpSpPr/>
            <p:nvPr/>
          </p:nvGrpSpPr>
          <p:grpSpPr>
            <a:xfrm>
              <a:off x="3642609" y="950626"/>
              <a:ext cx="1184223" cy="2966779"/>
              <a:chOff x="3642609" y="950626"/>
              <a:chExt cx="1184223" cy="2966779"/>
            </a:xfrm>
            <a:grpFill/>
          </p:grpSpPr>
          <p:sp>
            <p:nvSpPr>
              <p:cNvPr id="21" name="Oval 20"/>
              <p:cNvSpPr/>
              <p:nvPr/>
            </p:nvSpPr>
            <p:spPr>
              <a:xfrm>
                <a:off x="3768777" y="950626"/>
                <a:ext cx="990600" cy="990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114800" y="1828800"/>
                <a:ext cx="304800" cy="1524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5400000">
                <a:off x="4124793" y="1651416"/>
                <a:ext cx="219856" cy="11842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2536077">
                <a:off x="3890728"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19063923" flipH="1">
                <a:off x="4384481"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4"/>
            <p:cNvGrpSpPr/>
            <p:nvPr/>
          </p:nvGrpSpPr>
          <p:grpSpPr>
            <a:xfrm>
              <a:off x="5334001" y="990600"/>
              <a:ext cx="1336622" cy="2951813"/>
              <a:chOff x="5486399" y="990600"/>
              <a:chExt cx="1184223" cy="2774405"/>
            </a:xfrm>
            <a:grpFill/>
          </p:grpSpPr>
          <p:sp>
            <p:nvSpPr>
              <p:cNvPr id="16" name="Oval 15"/>
              <p:cNvSpPr/>
              <p:nvPr/>
            </p:nvSpPr>
            <p:spPr>
              <a:xfrm>
                <a:off x="5562600" y="990600"/>
                <a:ext cx="990600" cy="990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5638800" y="1524000"/>
                <a:ext cx="914400" cy="18288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5400000">
                <a:off x="5968583" y="1727617"/>
                <a:ext cx="219856" cy="11842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9063923" flipH="1">
                <a:off x="6137082" y="28643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2536077">
                <a:off x="5756082" y="28643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25"/>
          <p:cNvGrpSpPr/>
          <p:nvPr/>
        </p:nvGrpSpPr>
        <p:grpSpPr>
          <a:xfrm>
            <a:off x="6256699" y="1075854"/>
            <a:ext cx="838200" cy="685800"/>
            <a:chOff x="1066800" y="1676400"/>
            <a:chExt cx="1066800" cy="1066800"/>
          </a:xfrm>
        </p:grpSpPr>
        <p:sp>
          <p:nvSpPr>
            <p:cNvPr id="27" name="Isosceles Triangle 26"/>
            <p:cNvSpPr/>
            <p:nvPr/>
          </p:nvSpPr>
          <p:spPr>
            <a:xfrm>
              <a:off x="1066800" y="1828800"/>
              <a:ext cx="3810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1752600" y="1828800"/>
              <a:ext cx="3810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1295400" y="1828800"/>
              <a:ext cx="609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066800" y="2514600"/>
              <a:ext cx="10668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14300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82880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49827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p:nvSpPr>
          <p:spPr>
            <a:xfrm>
              <a:off x="1447800" y="2286000"/>
              <a:ext cx="304800" cy="381000"/>
            </a:xfrm>
            <a:prstGeom prst="hexagon">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2666246" y="4604443"/>
            <a:ext cx="2057400" cy="830997"/>
          </a:xfrm>
          <a:prstGeom prst="rect">
            <a:avLst/>
          </a:prstGeom>
          <a:noFill/>
        </p:spPr>
        <p:txBody>
          <a:bodyPr wrap="square" rtlCol="0">
            <a:spAutoFit/>
          </a:bodyPr>
          <a:lstStyle/>
          <a:p>
            <a:pPr algn="ctr"/>
            <a:r>
              <a:rPr lang="en-US" sz="2400" b="1" dirty="0">
                <a:solidFill>
                  <a:schemeClr val="bg1"/>
                </a:solidFill>
              </a:rPr>
              <a:t>Seek the peace</a:t>
            </a:r>
          </a:p>
        </p:txBody>
      </p:sp>
      <p:sp>
        <p:nvSpPr>
          <p:cNvPr id="37" name="TextBox 36"/>
          <p:cNvSpPr txBox="1"/>
          <p:nvPr/>
        </p:nvSpPr>
        <p:spPr>
          <a:xfrm>
            <a:off x="3961646" y="3537643"/>
            <a:ext cx="1295400" cy="830997"/>
          </a:xfrm>
          <a:prstGeom prst="rect">
            <a:avLst/>
          </a:prstGeom>
          <a:noFill/>
        </p:spPr>
        <p:txBody>
          <a:bodyPr wrap="square" rtlCol="0">
            <a:spAutoFit/>
          </a:bodyPr>
          <a:lstStyle/>
          <a:p>
            <a:pPr algn="ctr"/>
            <a:r>
              <a:rPr lang="en-US" sz="2400" b="1" dirty="0">
                <a:solidFill>
                  <a:schemeClr val="bg1"/>
                </a:solidFill>
              </a:rPr>
              <a:t>Seek the joy</a:t>
            </a:r>
          </a:p>
        </p:txBody>
      </p:sp>
      <p:sp>
        <p:nvSpPr>
          <p:cNvPr id="38" name="TextBox 37"/>
          <p:cNvSpPr txBox="1"/>
          <p:nvPr/>
        </p:nvSpPr>
        <p:spPr>
          <a:xfrm>
            <a:off x="4647446" y="2623243"/>
            <a:ext cx="1295400" cy="830997"/>
          </a:xfrm>
          <a:prstGeom prst="rect">
            <a:avLst/>
          </a:prstGeom>
          <a:noFill/>
        </p:spPr>
        <p:txBody>
          <a:bodyPr wrap="square" rtlCol="0">
            <a:spAutoFit/>
          </a:bodyPr>
          <a:lstStyle/>
          <a:p>
            <a:pPr algn="ctr"/>
            <a:r>
              <a:rPr lang="en-US" sz="2400" b="1" dirty="0">
                <a:solidFill>
                  <a:schemeClr val="bg1"/>
                </a:solidFill>
              </a:rPr>
              <a:t>Seek the rest</a:t>
            </a:r>
          </a:p>
        </p:txBody>
      </p:sp>
      <p:sp>
        <p:nvSpPr>
          <p:cNvPr id="39" name="TextBox 38"/>
          <p:cNvSpPr txBox="1"/>
          <p:nvPr/>
        </p:nvSpPr>
        <p:spPr>
          <a:xfrm>
            <a:off x="6019046" y="1785043"/>
            <a:ext cx="1295400" cy="1200329"/>
          </a:xfrm>
          <a:prstGeom prst="rect">
            <a:avLst/>
          </a:prstGeom>
          <a:noFill/>
        </p:spPr>
        <p:txBody>
          <a:bodyPr wrap="square" rtlCol="0">
            <a:spAutoFit/>
          </a:bodyPr>
          <a:lstStyle/>
          <a:p>
            <a:pPr algn="ctr"/>
            <a:r>
              <a:rPr lang="en-US" sz="2400" b="1" dirty="0">
                <a:solidFill>
                  <a:schemeClr val="bg1"/>
                </a:solidFill>
              </a:rPr>
              <a:t>Come unto Christ</a:t>
            </a:r>
          </a:p>
        </p:txBody>
      </p:sp>
      <p:grpSp>
        <p:nvGrpSpPr>
          <p:cNvPr id="40" name="Group 39"/>
          <p:cNvGrpSpPr/>
          <p:nvPr/>
        </p:nvGrpSpPr>
        <p:grpSpPr>
          <a:xfrm>
            <a:off x="7613965" y="3723794"/>
            <a:ext cx="3501398" cy="2544447"/>
            <a:chOff x="384206" y="4158361"/>
            <a:chExt cx="3289208" cy="2390250"/>
          </a:xfrm>
        </p:grpSpPr>
        <p:grpSp>
          <p:nvGrpSpPr>
            <p:cNvPr id="41" name="Group 40"/>
            <p:cNvGrpSpPr/>
            <p:nvPr/>
          </p:nvGrpSpPr>
          <p:grpSpPr>
            <a:xfrm>
              <a:off x="384206" y="4158361"/>
              <a:ext cx="3289208" cy="2390250"/>
              <a:chOff x="609599" y="833642"/>
              <a:chExt cx="7941747" cy="5771225"/>
            </a:xfrm>
          </p:grpSpPr>
          <p:grpSp>
            <p:nvGrpSpPr>
              <p:cNvPr id="43" name="Group 14"/>
              <p:cNvGrpSpPr/>
              <p:nvPr/>
            </p:nvGrpSpPr>
            <p:grpSpPr>
              <a:xfrm rot="10800000">
                <a:off x="7696200" y="5257800"/>
                <a:ext cx="621450" cy="1347067"/>
                <a:chOff x="7010400" y="381000"/>
                <a:chExt cx="762000" cy="2033666"/>
              </a:xfrm>
            </p:grpSpPr>
            <p:sp>
              <p:nvSpPr>
                <p:cNvPr id="56"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11"/>
              <p:cNvGrpSpPr/>
              <p:nvPr/>
            </p:nvGrpSpPr>
            <p:grpSpPr>
              <a:xfrm rot="10800000">
                <a:off x="939238" y="4923502"/>
                <a:ext cx="621450" cy="1347067"/>
                <a:chOff x="7010400" y="381000"/>
                <a:chExt cx="762000" cy="2033666"/>
              </a:xfrm>
            </p:grpSpPr>
            <p:sp>
              <p:nvSpPr>
                <p:cNvPr id="54"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Wave 2"/>
              <p:cNvSpPr/>
              <p:nvPr/>
            </p:nvSpPr>
            <p:spPr>
              <a:xfrm>
                <a:off x="1022730"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899460" y="833642"/>
                <a:ext cx="621450" cy="986197"/>
                <a:chOff x="7031201" y="834275"/>
                <a:chExt cx="762000" cy="1488861"/>
              </a:xfrm>
            </p:grpSpPr>
            <p:sp>
              <p:nvSpPr>
                <p:cNvPr id="52"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7646520" y="1148254"/>
                <a:ext cx="621450" cy="1017899"/>
                <a:chOff x="7087348" y="824753"/>
                <a:chExt cx="762000" cy="1536722"/>
              </a:xfrm>
            </p:grpSpPr>
            <p:sp>
              <p:nvSpPr>
                <p:cNvPr id="50"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 name="Rectangle 41"/>
            <p:cNvSpPr/>
            <p:nvPr/>
          </p:nvSpPr>
          <p:spPr>
            <a:xfrm>
              <a:off x="809874" y="4683173"/>
              <a:ext cx="2324905" cy="1477328"/>
            </a:xfrm>
            <a:prstGeom prst="rect">
              <a:avLst/>
            </a:prstGeom>
          </p:spPr>
          <p:txBody>
            <a:bodyPr wrap="square">
              <a:spAutoFit/>
            </a:bodyPr>
            <a:lstStyle/>
            <a:p>
              <a:pPr algn="ctr"/>
              <a:r>
                <a:rPr lang="en-US" sz="1600" dirty="0">
                  <a:solidFill>
                    <a:srgbClr val="333333"/>
                  </a:solidFill>
                  <a:latin typeface="Open Sans"/>
                </a:rPr>
                <a:t> </a:t>
              </a:r>
              <a:r>
                <a:rPr lang="en-US" b="1" dirty="0"/>
                <a:t>If we remain faithful to the Savior and harden not our hearts, we will enter into the rest of the Lord</a:t>
              </a:r>
              <a:endParaRPr lang="en-US" sz="1600" dirty="0"/>
            </a:p>
          </p:txBody>
        </p:sp>
      </p:grpSp>
    </p:spTree>
    <p:extLst>
      <p:ext uri="{BB962C8B-B14F-4D97-AF65-F5344CB8AC3E}">
        <p14:creationId xmlns:p14="http://schemas.microsoft.com/office/powerpoint/2010/main" val="140645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arn(inHorizont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7">
                                            <p:txEl>
                                              <p:pRg st="0" end="0"/>
                                            </p:txEl>
                                          </p:spTgt>
                                        </p:tgtEl>
                                        <p:attrNameLst>
                                          <p:attrName>style.visibility</p:attrName>
                                        </p:attrNameLst>
                                      </p:cBhvr>
                                      <p:to>
                                        <p:strVal val="visible"/>
                                      </p:to>
                                    </p:set>
                                    <p:animEffect transition="in" filter="barn(inHorizontal)">
                                      <p:cBhvr>
                                        <p:cTn id="12" dur="500"/>
                                        <p:tgtEl>
                                          <p:spTgt spid="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arn(inHorizontal)">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arn(inHorizontal)">
                                      <p:cBhvr>
                                        <p:cTn id="22" dur="500"/>
                                        <p:tgtEl>
                                          <p:spTgt spid="39"/>
                                        </p:tgtEl>
                                      </p:cBhvr>
                                    </p:animEffec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outVertical)">
                                      <p:cBhvr>
                                        <p:cTn id="2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0" y="0"/>
            <a:ext cx="12192000" cy="68580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91080" y="92797"/>
            <a:ext cx="10797766" cy="830997"/>
          </a:xfrm>
          <a:prstGeom prst="rect">
            <a:avLst/>
          </a:prstGeom>
          <a:noFill/>
        </p:spPr>
        <p:txBody>
          <a:bodyPr wrap="square" rtlCol="0">
            <a:spAutoFit/>
          </a:bodyPr>
          <a:lstStyle/>
          <a:p>
            <a:pPr algn="ctr"/>
            <a:r>
              <a:rPr lang="en-US" sz="4800" dirty="0">
                <a:solidFill>
                  <a:schemeClr val="bg1"/>
                </a:solidFill>
                <a:latin typeface="Poor Richard" panose="02080502050505020702" pitchFamily="18" charset="0"/>
                <a:ea typeface="Wednesday" pitchFamily="2" charset="0"/>
              </a:rPr>
              <a:t>Jewish Christians</a:t>
            </a:r>
          </a:p>
        </p:txBody>
      </p:sp>
      <p:sp>
        <p:nvSpPr>
          <p:cNvPr id="79" name="TextBox 78"/>
          <p:cNvSpPr txBox="1"/>
          <p:nvPr/>
        </p:nvSpPr>
        <p:spPr>
          <a:xfrm>
            <a:off x="778598" y="1204111"/>
            <a:ext cx="4327557" cy="1200329"/>
          </a:xfrm>
          <a:prstGeom prst="rect">
            <a:avLst/>
          </a:prstGeom>
          <a:noFill/>
        </p:spPr>
        <p:txBody>
          <a:bodyPr wrap="square" rtlCol="0">
            <a:spAutoFit/>
          </a:bodyPr>
          <a:lstStyle/>
          <a:p>
            <a:r>
              <a:rPr lang="en-US" dirty="0">
                <a:solidFill>
                  <a:schemeClr val="bg1"/>
                </a:solidFill>
              </a:rPr>
              <a:t>Paul wrote the Epistle to the Hebrews to encourage Jewish members of the Church to maintain their faith in Jesus Christ and not to return to their former ways</a:t>
            </a:r>
          </a:p>
        </p:txBody>
      </p:sp>
      <p:sp>
        <p:nvSpPr>
          <p:cNvPr id="3" name="Rectangle 2"/>
          <p:cNvSpPr/>
          <p:nvPr/>
        </p:nvSpPr>
        <p:spPr>
          <a:xfrm>
            <a:off x="6221582" y="1851061"/>
            <a:ext cx="5062945" cy="4524315"/>
          </a:xfrm>
          <a:prstGeom prst="rect">
            <a:avLst/>
          </a:prstGeom>
        </p:spPr>
        <p:txBody>
          <a:bodyPr wrap="square">
            <a:spAutoFit/>
          </a:bodyPr>
          <a:lstStyle/>
          <a:p>
            <a:r>
              <a:rPr lang="en-US" sz="2400" dirty="0">
                <a:solidFill>
                  <a:schemeClr val="bg1"/>
                </a:solidFill>
              </a:rPr>
              <a:t>Under the pressure of various afflictions, many of these Jewish Christians were apparently withdrawing from the Church and returning to the relative safety of Jewish worship at the synagogue. </a:t>
            </a:r>
          </a:p>
          <a:p>
            <a:endParaRPr lang="en-US" sz="2400" dirty="0">
              <a:solidFill>
                <a:schemeClr val="bg1"/>
              </a:solidFill>
            </a:endParaRPr>
          </a:p>
          <a:p>
            <a:r>
              <a:rPr lang="en-US" sz="2400" dirty="0">
                <a:solidFill>
                  <a:schemeClr val="bg1"/>
                </a:solidFill>
              </a:rPr>
              <a:t>Paul desired to show these Jewish Christians that the law of Moses itself pointed to Jesus Christ and His Atonement as the true source of salvation.</a:t>
            </a:r>
          </a:p>
        </p:txBody>
      </p:sp>
      <p:pic>
        <p:nvPicPr>
          <p:cNvPr id="2050" name="Picture 2" descr="Image result for paul writing hebrew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1842" y="2788467"/>
            <a:ext cx="2488194" cy="3730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78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Image result for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4801314"/>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#120 </a:t>
            </a:r>
            <a:r>
              <a:rPr lang="en-US" i="1" dirty="0">
                <a:solidFill>
                  <a:schemeClr val="bg1"/>
                </a:solidFill>
              </a:rPr>
              <a:t>Lean on My Ample Arm</a:t>
            </a: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dirty="0">
                <a:solidFill>
                  <a:schemeClr val="bg1"/>
                </a:solidFill>
              </a:rPr>
              <a:t>Meet McKay (3:59)</a:t>
            </a:r>
          </a:p>
          <a:p>
            <a:endParaRPr lang="en-US" i="1" dirty="0">
              <a:solidFill>
                <a:schemeClr val="bg1"/>
              </a:solidFill>
            </a:endParaRPr>
          </a:p>
          <a:p>
            <a:endParaRPr lang="en-US"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47</a:t>
            </a:r>
          </a:p>
          <a:p>
            <a:pPr marL="342900" indent="-342900">
              <a:buFontTx/>
              <a:buAutoNum type="arabicPeriod"/>
            </a:pPr>
            <a:r>
              <a:rPr lang="en-US" dirty="0">
                <a:solidFill>
                  <a:schemeClr val="bg1"/>
                </a:solidFill>
              </a:rPr>
              <a:t>Bible Dictionary</a:t>
            </a:r>
          </a:p>
          <a:p>
            <a:pPr marL="342900" indent="-342900">
              <a:buAutoNum type="arabicPeriod" startAt="3"/>
            </a:pPr>
            <a:r>
              <a:rPr lang="en-US" dirty="0">
                <a:solidFill>
                  <a:schemeClr val="bg1"/>
                </a:solidFill>
              </a:rPr>
              <a:t> </a:t>
            </a:r>
            <a:r>
              <a:rPr lang="en-US" i="1" dirty="0">
                <a:solidFill>
                  <a:schemeClr val="bg1"/>
                </a:solidFill>
              </a:rPr>
              <a:t>Teachings of Presidents of the Church: Joseph Smith</a:t>
            </a:r>
            <a:r>
              <a:rPr lang="en-US" dirty="0">
                <a:solidFill>
                  <a:schemeClr val="bg1"/>
                </a:solidFill>
              </a:rPr>
              <a:t> [2007], 105).</a:t>
            </a:r>
          </a:p>
          <a:p>
            <a:pPr marL="342900" indent="-342900">
              <a:buAutoNum type="arabicPeriod" startAt="3"/>
            </a:pPr>
            <a:r>
              <a:rPr lang="en-US" dirty="0">
                <a:solidFill>
                  <a:schemeClr val="bg1"/>
                </a:solidFill>
              </a:rPr>
              <a:t>Joseph Smith Teaching pg. 191</a:t>
            </a:r>
          </a:p>
          <a:p>
            <a:pPr marL="342900" indent="-342900">
              <a:buAutoNum type="arabicPeriod" startAt="3"/>
            </a:pPr>
            <a:r>
              <a:rPr lang="en-US" dirty="0">
                <a:solidFill>
                  <a:schemeClr val="bg1"/>
                </a:solidFill>
              </a:rPr>
              <a:t>Elder Bruce R. McConkie DNTC 3:143; Elder Bruce R. McConkie (</a:t>
            </a:r>
            <a:r>
              <a:rPr lang="en-US" i="1" dirty="0">
                <a:solidFill>
                  <a:schemeClr val="bg1"/>
                </a:solidFill>
              </a:rPr>
              <a:t>Mormon Doctrine,</a:t>
            </a:r>
            <a:r>
              <a:rPr lang="en-US" dirty="0">
                <a:solidFill>
                  <a:schemeClr val="bg1"/>
                </a:solidFill>
              </a:rPr>
              <a:t> 2nd ed. [1966], 633).</a:t>
            </a:r>
          </a:p>
          <a:p>
            <a:pPr marL="342900" indent="-342900">
              <a:buAutoNum type="arabicPeriod" startAt="6"/>
            </a:pPr>
            <a:r>
              <a:rPr lang="en-US" dirty="0">
                <a:solidFill>
                  <a:schemeClr val="bg1"/>
                </a:solidFill>
              </a:rPr>
              <a:t>Joseph F. Smith Gospel Doctrine </a:t>
            </a:r>
            <a:r>
              <a:rPr lang="en-US" dirty="0" err="1">
                <a:solidFill>
                  <a:schemeClr val="bg1"/>
                </a:solidFill>
              </a:rPr>
              <a:t>pg</a:t>
            </a:r>
            <a:r>
              <a:rPr lang="en-US" dirty="0">
                <a:solidFill>
                  <a:schemeClr val="bg1"/>
                </a:solidFill>
              </a:rPr>
              <a:t> 58</a:t>
            </a:r>
          </a:p>
          <a:p>
            <a:pPr marL="342900" indent="-342900">
              <a:buFontTx/>
              <a:buAutoNum type="arabicPeriod" startAt="6"/>
            </a:pPr>
            <a:r>
              <a:rPr lang="en-US" dirty="0">
                <a:solidFill>
                  <a:schemeClr val="bg1"/>
                </a:solidFill>
              </a:rPr>
              <a:t>Brad Wilcox “Continuous Atonement” </a:t>
            </a:r>
            <a:endParaRPr lang="en-US" i="1" dirty="0">
              <a:solidFill>
                <a:schemeClr val="bg1"/>
              </a:solidFill>
            </a:endParaRPr>
          </a:p>
        </p:txBody>
      </p:sp>
      <p:grpSp>
        <p:nvGrpSpPr>
          <p:cNvPr id="2" name="Group 7"/>
          <p:cNvGrpSpPr/>
          <p:nvPr/>
        </p:nvGrpSpPr>
        <p:grpSpPr>
          <a:xfrm>
            <a:off x="1979325" y="1375283"/>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2DA7590A-BFE2-48BE-95C4-8B43A5C47D49}"/>
              </a:ext>
            </a:extLst>
          </p:cNvPr>
          <p:cNvSpPr>
            <a:spLocks noGrp="1"/>
          </p:cNvSpPr>
          <p:nvPr/>
        </p:nvSpPr>
        <p:spPr>
          <a:xfrm>
            <a:off x="87585" y="64755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17577065"/>
              </p:ext>
            </p:extLst>
          </p:nvPr>
        </p:nvGraphicFramePr>
        <p:xfrm>
          <a:off x="63374" y="99589"/>
          <a:ext cx="4816444" cy="3844290"/>
        </p:xfrm>
        <a:graphic>
          <a:graphicData uri="http://schemas.openxmlformats.org/drawingml/2006/table">
            <a:tbl>
              <a:tblPr firstRow="1" bandRow="1">
                <a:tableStyleId>{5940675A-B579-460E-94D1-54222C63F5DA}</a:tableStyleId>
              </a:tblPr>
              <a:tblGrid>
                <a:gridCol w="3399191">
                  <a:extLst>
                    <a:ext uri="{9D8B030D-6E8A-4147-A177-3AD203B41FA5}">
                      <a16:colId xmlns:a16="http://schemas.microsoft.com/office/drawing/2014/main" val="3815724195"/>
                    </a:ext>
                  </a:extLst>
                </a:gridCol>
                <a:gridCol w="1417253">
                  <a:extLst>
                    <a:ext uri="{9D8B030D-6E8A-4147-A177-3AD203B41FA5}">
                      <a16:colId xmlns:a16="http://schemas.microsoft.com/office/drawing/2014/main" val="3481700596"/>
                    </a:ext>
                  </a:extLst>
                </a:gridCol>
              </a:tblGrid>
              <a:tr h="228378">
                <a:tc gridSpan="2">
                  <a:txBody>
                    <a:bodyPr/>
                    <a:lstStyle/>
                    <a:p>
                      <a:pPr algn="ctr" fontAlgn="base"/>
                      <a:r>
                        <a:rPr lang="en-US" sz="1200" b="0" i="0" kern="1200" cap="all" dirty="0">
                          <a:solidFill>
                            <a:schemeClr val="tx1"/>
                          </a:solidFill>
                          <a:effectLst/>
                          <a:latin typeface="+mn-lt"/>
                          <a:ea typeface="+mn-ea"/>
                          <a:cs typeface="+mn-cs"/>
                        </a:rPr>
                        <a:t>LETTER TO THE HEBREWS—BELIEVED WRITTEN BY PAUL, about </a:t>
                      </a:r>
                      <a:r>
                        <a:rPr lang="en-US" sz="1200" b="0" i="0" kern="1200" cap="all" dirty="0" err="1">
                          <a:solidFill>
                            <a:schemeClr val="tx1"/>
                          </a:solidFill>
                          <a:effectLst/>
                          <a:latin typeface="+mn-lt"/>
                          <a:ea typeface="+mn-ea"/>
                          <a:cs typeface="+mn-cs"/>
                        </a:rPr>
                        <a:t>A.d.</a:t>
                      </a:r>
                      <a:r>
                        <a:rPr lang="en-US" sz="1200" b="0" i="0" kern="1200" cap="all" dirty="0">
                          <a:solidFill>
                            <a:schemeClr val="tx1"/>
                          </a:solidFill>
                          <a:effectLst/>
                          <a:latin typeface="+mn-lt"/>
                          <a:ea typeface="+mn-ea"/>
                          <a:cs typeface="+mn-cs"/>
                        </a:rPr>
                        <a:t> 60-62 (HEBREWS)</a:t>
                      </a:r>
                      <a:endParaRPr lang="en-US" sz="1200" b="0" i="0" dirty="0">
                        <a:solidFill>
                          <a:srgbClr val="434444"/>
                        </a:solidFill>
                        <a:effectLst/>
                        <a:latin typeface="+mn-lt"/>
                      </a:endParaRPr>
                    </a:p>
                  </a:txBody>
                  <a:tcPr marL="95250" marR="95250" marT="66675" marB="66675" anchor="ctr"/>
                </a:tc>
                <a:tc hMerge="1">
                  <a:txBody>
                    <a:bodyPr/>
                    <a:lstStyle/>
                    <a:p>
                      <a:pPr algn="l" fontAlgn="base"/>
                      <a:endParaRPr lang="en-US" sz="1200" dirty="0">
                        <a:solidFill>
                          <a:srgbClr val="434444"/>
                        </a:solidFill>
                        <a:effectLst/>
                      </a:endParaRPr>
                    </a:p>
                  </a:txBody>
                  <a:tcPr marL="95250" marR="95250" marT="66675" marB="66675" anchor="ctr"/>
                </a:tc>
                <a:extLst>
                  <a:ext uri="{0D108BD9-81ED-4DB2-BD59-A6C34878D82A}">
                    <a16:rowId xmlns:a16="http://schemas.microsoft.com/office/drawing/2014/main" val="2197156048"/>
                  </a:ext>
                </a:extLst>
              </a:tr>
              <a:tr h="228378">
                <a:tc>
                  <a:txBody>
                    <a:bodyPr/>
                    <a:lstStyle/>
                    <a:p>
                      <a:pPr algn="l" fontAlgn="base"/>
                      <a:r>
                        <a:rPr lang="en-US" sz="1200">
                          <a:solidFill>
                            <a:srgbClr val="434444"/>
                          </a:solidFill>
                          <a:effectLst/>
                        </a:rPr>
                        <a:t>Christ the Creator, the Heir, the Son</a:t>
                      </a:r>
                    </a:p>
                  </a:txBody>
                  <a:tcPr marL="95250" marR="95250" marT="66675" marB="66675" anchor="ctr"/>
                </a:tc>
                <a:tc>
                  <a:txBody>
                    <a:bodyPr/>
                    <a:lstStyle/>
                    <a:p>
                      <a:pPr algn="l" fontAlgn="base"/>
                      <a:r>
                        <a:rPr lang="en-US" sz="1200">
                          <a:solidFill>
                            <a:srgbClr val="434444"/>
                          </a:solidFill>
                          <a:effectLst/>
                        </a:rPr>
                        <a:t>1:1–4</a:t>
                      </a:r>
                    </a:p>
                  </a:txBody>
                  <a:tcPr marL="95250" marR="95250" marT="66675" marB="66675" anchor="ctr"/>
                </a:tc>
                <a:extLst>
                  <a:ext uri="{0D108BD9-81ED-4DB2-BD59-A6C34878D82A}">
                    <a16:rowId xmlns:a16="http://schemas.microsoft.com/office/drawing/2014/main" val="10001"/>
                  </a:ext>
                </a:extLst>
              </a:tr>
              <a:tr h="228378">
                <a:tc>
                  <a:txBody>
                    <a:bodyPr/>
                    <a:lstStyle/>
                    <a:p>
                      <a:pPr algn="l" fontAlgn="base"/>
                      <a:r>
                        <a:rPr lang="en-US" sz="1200">
                          <a:solidFill>
                            <a:srgbClr val="434444"/>
                          </a:solidFill>
                          <a:effectLst/>
                        </a:rPr>
                        <a:t>Angels Are Ministering Spirits</a:t>
                      </a:r>
                    </a:p>
                  </a:txBody>
                  <a:tcPr marL="95250" marR="95250" marT="66675" marB="66675" anchor="ctr"/>
                </a:tc>
                <a:tc>
                  <a:txBody>
                    <a:bodyPr/>
                    <a:lstStyle/>
                    <a:p>
                      <a:pPr algn="l" fontAlgn="base"/>
                      <a:r>
                        <a:rPr lang="en-US" sz="1200">
                          <a:solidFill>
                            <a:srgbClr val="434444"/>
                          </a:solidFill>
                          <a:effectLst/>
                        </a:rPr>
                        <a:t>1:5–14</a:t>
                      </a:r>
                    </a:p>
                  </a:txBody>
                  <a:tcPr marL="95250" marR="95250" marT="66675" marB="66675" anchor="ctr"/>
                </a:tc>
                <a:extLst>
                  <a:ext uri="{0D108BD9-81ED-4DB2-BD59-A6C34878D82A}">
                    <a16:rowId xmlns:a16="http://schemas.microsoft.com/office/drawing/2014/main" val="1840552135"/>
                  </a:ext>
                </a:extLst>
              </a:tr>
              <a:tr h="228378">
                <a:tc>
                  <a:txBody>
                    <a:bodyPr/>
                    <a:lstStyle/>
                    <a:p>
                      <a:pPr algn="l" fontAlgn="base"/>
                      <a:r>
                        <a:rPr lang="en-US" sz="1200">
                          <a:solidFill>
                            <a:srgbClr val="434444"/>
                          </a:solidFill>
                          <a:effectLst/>
                        </a:rPr>
                        <a:t>Jesus: Made a Little Lower than Elohim</a:t>
                      </a:r>
                    </a:p>
                  </a:txBody>
                  <a:tcPr marL="95250" marR="95250" marT="66675" marB="66675" anchor="ctr"/>
                </a:tc>
                <a:tc>
                  <a:txBody>
                    <a:bodyPr/>
                    <a:lstStyle/>
                    <a:p>
                      <a:pPr algn="l" fontAlgn="base"/>
                      <a:r>
                        <a:rPr lang="en-US" sz="1200">
                          <a:solidFill>
                            <a:srgbClr val="434444"/>
                          </a:solidFill>
                          <a:effectLst/>
                        </a:rPr>
                        <a:t>2:1–9</a:t>
                      </a:r>
                    </a:p>
                  </a:txBody>
                  <a:tcPr marL="95250" marR="95250" marT="66675" marB="66675" anchor="ctr"/>
                </a:tc>
                <a:extLst>
                  <a:ext uri="{0D108BD9-81ED-4DB2-BD59-A6C34878D82A}">
                    <a16:rowId xmlns:a16="http://schemas.microsoft.com/office/drawing/2014/main" val="10002"/>
                  </a:ext>
                </a:extLst>
              </a:tr>
              <a:tr h="228378">
                <a:tc>
                  <a:txBody>
                    <a:bodyPr/>
                    <a:lstStyle/>
                    <a:p>
                      <a:pPr algn="l" fontAlgn="base"/>
                      <a:r>
                        <a:rPr lang="en-US" sz="1200">
                          <a:solidFill>
                            <a:srgbClr val="434444"/>
                          </a:solidFill>
                          <a:effectLst/>
                        </a:rPr>
                        <a:t>Christ Became Mortal to Save Man</a:t>
                      </a:r>
                    </a:p>
                  </a:txBody>
                  <a:tcPr marL="95250" marR="95250" marT="66675" marB="66675" anchor="ctr"/>
                </a:tc>
                <a:tc>
                  <a:txBody>
                    <a:bodyPr/>
                    <a:lstStyle/>
                    <a:p>
                      <a:pPr algn="l" fontAlgn="base"/>
                      <a:r>
                        <a:rPr lang="en-US" sz="1200">
                          <a:solidFill>
                            <a:srgbClr val="434444"/>
                          </a:solidFill>
                          <a:effectLst/>
                        </a:rPr>
                        <a:t>2:10–18</a:t>
                      </a:r>
                    </a:p>
                  </a:txBody>
                  <a:tcPr marL="95250" marR="95250" marT="66675" marB="66675" anchor="ctr"/>
                </a:tc>
                <a:extLst>
                  <a:ext uri="{0D108BD9-81ED-4DB2-BD59-A6C34878D82A}">
                    <a16:rowId xmlns:a16="http://schemas.microsoft.com/office/drawing/2014/main" val="10003"/>
                  </a:ext>
                </a:extLst>
              </a:tr>
              <a:tr h="228378">
                <a:tc>
                  <a:txBody>
                    <a:bodyPr/>
                    <a:lstStyle/>
                    <a:p>
                      <a:pPr algn="l" fontAlgn="base"/>
                      <a:r>
                        <a:rPr lang="en-US" sz="1200">
                          <a:solidFill>
                            <a:srgbClr val="434444"/>
                          </a:solidFill>
                          <a:effectLst/>
                        </a:rPr>
                        <a:t>Christ Is the Great High Priest and Apostle</a:t>
                      </a:r>
                    </a:p>
                  </a:txBody>
                  <a:tcPr marL="95250" marR="95250" marT="66675" marB="66675" anchor="ctr"/>
                </a:tc>
                <a:tc>
                  <a:txBody>
                    <a:bodyPr/>
                    <a:lstStyle/>
                    <a:p>
                      <a:pPr algn="l" fontAlgn="base"/>
                      <a:r>
                        <a:rPr lang="en-US" sz="1200">
                          <a:solidFill>
                            <a:srgbClr val="434444"/>
                          </a:solidFill>
                          <a:effectLst/>
                        </a:rPr>
                        <a:t>3:1–6</a:t>
                      </a:r>
                    </a:p>
                  </a:txBody>
                  <a:tcPr marL="95250" marR="95250" marT="66675" marB="66675" anchor="ctr"/>
                </a:tc>
                <a:extLst>
                  <a:ext uri="{0D108BD9-81ED-4DB2-BD59-A6C34878D82A}">
                    <a16:rowId xmlns:a16="http://schemas.microsoft.com/office/drawing/2014/main" val="10004"/>
                  </a:ext>
                </a:extLst>
              </a:tr>
              <a:tr h="228378">
                <a:tc>
                  <a:txBody>
                    <a:bodyPr/>
                    <a:lstStyle/>
                    <a:p>
                      <a:pPr algn="l" fontAlgn="base"/>
                      <a:r>
                        <a:rPr lang="en-US" sz="1200">
                          <a:solidFill>
                            <a:srgbClr val="434444"/>
                          </a:solidFill>
                          <a:effectLst/>
                        </a:rPr>
                        <a:t>The Unfaithful Shall Not Earn the Rest of the Righteous</a:t>
                      </a:r>
                    </a:p>
                  </a:txBody>
                  <a:tcPr marL="95250" marR="95250" marT="66675" marB="66675" anchor="ctr"/>
                </a:tc>
                <a:tc>
                  <a:txBody>
                    <a:bodyPr/>
                    <a:lstStyle/>
                    <a:p>
                      <a:pPr algn="l" fontAlgn="base"/>
                      <a:r>
                        <a:rPr lang="en-US" sz="1200">
                          <a:solidFill>
                            <a:srgbClr val="434444"/>
                          </a:solidFill>
                          <a:effectLst/>
                        </a:rPr>
                        <a:t>3:7–19</a:t>
                      </a:r>
                    </a:p>
                  </a:txBody>
                  <a:tcPr marL="95250" marR="95250" marT="66675" marB="66675" anchor="ctr"/>
                </a:tc>
                <a:extLst>
                  <a:ext uri="{0D108BD9-81ED-4DB2-BD59-A6C34878D82A}">
                    <a16:rowId xmlns:a16="http://schemas.microsoft.com/office/drawing/2014/main" val="3692654622"/>
                  </a:ext>
                </a:extLst>
              </a:tr>
              <a:tr h="228378">
                <a:tc>
                  <a:txBody>
                    <a:bodyPr/>
                    <a:lstStyle/>
                    <a:p>
                      <a:pPr algn="l" fontAlgn="base"/>
                      <a:r>
                        <a:rPr lang="en-US" sz="1200">
                          <a:solidFill>
                            <a:srgbClr val="434444"/>
                          </a:solidFill>
                          <a:effectLst/>
                        </a:rPr>
                        <a:t>The Gospel Was Offered to Ancient Israel</a:t>
                      </a:r>
                    </a:p>
                  </a:txBody>
                  <a:tcPr marL="95250" marR="95250" marT="66675" marB="66675" anchor="ctr"/>
                </a:tc>
                <a:tc>
                  <a:txBody>
                    <a:bodyPr/>
                    <a:lstStyle/>
                    <a:p>
                      <a:pPr algn="l" fontAlgn="base"/>
                      <a:r>
                        <a:rPr lang="en-US" sz="1200">
                          <a:solidFill>
                            <a:srgbClr val="434444"/>
                          </a:solidFill>
                          <a:effectLst/>
                        </a:rPr>
                        <a:t>4:1, 2</a:t>
                      </a:r>
                    </a:p>
                  </a:txBody>
                  <a:tcPr marL="95250" marR="95250" marT="66675" marB="66675" anchor="ctr"/>
                </a:tc>
                <a:extLst>
                  <a:ext uri="{0D108BD9-81ED-4DB2-BD59-A6C34878D82A}">
                    <a16:rowId xmlns:a16="http://schemas.microsoft.com/office/drawing/2014/main" val="2455425042"/>
                  </a:ext>
                </a:extLst>
              </a:tr>
              <a:tr h="228378">
                <a:tc>
                  <a:txBody>
                    <a:bodyPr/>
                    <a:lstStyle/>
                    <a:p>
                      <a:pPr algn="l" fontAlgn="base"/>
                      <a:r>
                        <a:rPr lang="en-US" sz="1200" dirty="0">
                          <a:solidFill>
                            <a:srgbClr val="434444"/>
                          </a:solidFill>
                          <a:effectLst/>
                        </a:rPr>
                        <a:t>How to Enter into the Rest of the Lord</a:t>
                      </a:r>
                    </a:p>
                  </a:txBody>
                  <a:tcPr marL="95250" marR="95250" marT="66675" marB="66675" anchor="ctr"/>
                </a:tc>
                <a:tc>
                  <a:txBody>
                    <a:bodyPr/>
                    <a:lstStyle/>
                    <a:p>
                      <a:pPr algn="l" fontAlgn="base"/>
                      <a:r>
                        <a:rPr lang="en-US" sz="1200">
                          <a:solidFill>
                            <a:srgbClr val="434444"/>
                          </a:solidFill>
                          <a:effectLst/>
                        </a:rPr>
                        <a:t>4:3–11</a:t>
                      </a:r>
                    </a:p>
                  </a:txBody>
                  <a:tcPr marL="95250" marR="95250" marT="66675" marB="66675" anchor="ctr"/>
                </a:tc>
                <a:extLst>
                  <a:ext uri="{0D108BD9-81ED-4DB2-BD59-A6C34878D82A}">
                    <a16:rowId xmlns:a16="http://schemas.microsoft.com/office/drawing/2014/main" val="2296674029"/>
                  </a:ext>
                </a:extLst>
              </a:tr>
              <a:tr h="228378">
                <a:tc>
                  <a:txBody>
                    <a:bodyPr/>
                    <a:lstStyle/>
                    <a:p>
                      <a:pPr algn="l" fontAlgn="base"/>
                      <a:r>
                        <a:rPr lang="en-US" sz="1200">
                          <a:solidFill>
                            <a:srgbClr val="434444"/>
                          </a:solidFill>
                          <a:effectLst/>
                        </a:rPr>
                        <a:t>The Sure Testimony of the Still, Small Voice</a:t>
                      </a:r>
                    </a:p>
                  </a:txBody>
                  <a:tcPr marL="95250" marR="95250" marT="66675" marB="66675" anchor="ctr"/>
                </a:tc>
                <a:tc>
                  <a:txBody>
                    <a:bodyPr/>
                    <a:lstStyle/>
                    <a:p>
                      <a:pPr algn="l" fontAlgn="base"/>
                      <a:r>
                        <a:rPr lang="en-US" sz="1200">
                          <a:solidFill>
                            <a:srgbClr val="434444"/>
                          </a:solidFill>
                          <a:effectLst/>
                        </a:rPr>
                        <a:t>4:12, 13</a:t>
                      </a:r>
                    </a:p>
                  </a:txBody>
                  <a:tcPr marL="95250" marR="95250" marT="66675" marB="66675" anchor="ctr"/>
                </a:tc>
                <a:extLst>
                  <a:ext uri="{0D108BD9-81ED-4DB2-BD59-A6C34878D82A}">
                    <a16:rowId xmlns:a16="http://schemas.microsoft.com/office/drawing/2014/main" val="2090752342"/>
                  </a:ext>
                </a:extLst>
              </a:tr>
              <a:tr h="228378">
                <a:tc>
                  <a:txBody>
                    <a:bodyPr/>
                    <a:lstStyle/>
                    <a:p>
                      <a:pPr algn="l" fontAlgn="base"/>
                      <a:r>
                        <a:rPr lang="en-US" sz="1200">
                          <a:solidFill>
                            <a:srgbClr val="434444"/>
                          </a:solidFill>
                          <a:effectLst/>
                        </a:rPr>
                        <a:t>Christ, the Compassionate High Priest</a:t>
                      </a:r>
                    </a:p>
                  </a:txBody>
                  <a:tcPr marL="95250" marR="95250" marT="66675" marB="66675" anchor="ctr"/>
                </a:tc>
                <a:tc>
                  <a:txBody>
                    <a:bodyPr/>
                    <a:lstStyle/>
                    <a:p>
                      <a:pPr algn="l" fontAlgn="base"/>
                      <a:r>
                        <a:rPr lang="en-US" sz="1200" dirty="0">
                          <a:solidFill>
                            <a:srgbClr val="434444"/>
                          </a:solidFill>
                          <a:effectLst/>
                        </a:rPr>
                        <a:t>4:14–16; 5:1–3</a:t>
                      </a:r>
                    </a:p>
                  </a:txBody>
                  <a:tcPr marL="95250" marR="95250" marT="66675" marB="66675" anchor="ctr"/>
                </a:tc>
                <a:extLst>
                  <a:ext uri="{0D108BD9-81ED-4DB2-BD59-A6C34878D82A}">
                    <a16:rowId xmlns:a16="http://schemas.microsoft.com/office/drawing/2014/main" val="1361453872"/>
                  </a:ext>
                </a:extLst>
              </a:tr>
            </a:tbl>
          </a:graphicData>
        </a:graphic>
      </p:graphicFrame>
      <p:sp>
        <p:nvSpPr>
          <p:cNvPr id="3" name="TextBox 2"/>
          <p:cNvSpPr txBox="1"/>
          <p:nvPr/>
        </p:nvSpPr>
        <p:spPr>
          <a:xfrm>
            <a:off x="0" y="3941007"/>
            <a:ext cx="3992578" cy="246221"/>
          </a:xfrm>
          <a:prstGeom prst="rect">
            <a:avLst/>
          </a:prstGeom>
          <a:noFill/>
        </p:spPr>
        <p:txBody>
          <a:bodyPr wrap="square" rtlCol="0">
            <a:spAutoFit/>
          </a:bodyPr>
          <a:lstStyle/>
          <a:p>
            <a:r>
              <a:rPr lang="en-US" sz="1000" dirty="0"/>
              <a:t>Life and Teachings of Jesus and His Apostles Chapter 46</a:t>
            </a:r>
          </a:p>
        </p:txBody>
      </p:sp>
      <p:sp>
        <p:nvSpPr>
          <p:cNvPr id="4" name="Rectangle 3"/>
          <p:cNvSpPr/>
          <p:nvPr/>
        </p:nvSpPr>
        <p:spPr>
          <a:xfrm>
            <a:off x="4888870" y="2210254"/>
            <a:ext cx="7233719" cy="1015663"/>
          </a:xfrm>
          <a:prstGeom prst="rect">
            <a:avLst/>
          </a:prstGeom>
          <a:ln>
            <a:solidFill>
              <a:schemeClr val="tx1"/>
            </a:solidFill>
          </a:ln>
        </p:spPr>
        <p:txBody>
          <a:bodyPr wrap="square">
            <a:spAutoFit/>
          </a:bodyPr>
          <a:lstStyle/>
          <a:p>
            <a:r>
              <a:rPr lang="en-US" sz="1200" dirty="0"/>
              <a:t> </a:t>
            </a:r>
            <a:r>
              <a:rPr lang="en-US" sz="1200" b="1" dirty="0"/>
              <a:t>Angels Hebrews 1:6, 14:</a:t>
            </a:r>
          </a:p>
          <a:p>
            <a:r>
              <a:rPr lang="en-US" sz="1200" dirty="0"/>
              <a:t>“I believe we need to speak of and believe in and bear testimony to the ministry of angels more than we sometimes do. They constitute one of God’s great methods of witnessing through the veil” Elder Jeffrey R. Holland (“A Standard unto My People” [address delivered at the Church Educational System Symposium on the Book of Mormon, Aug. 9, 1994], 11; si.lds.org).</a:t>
            </a:r>
          </a:p>
        </p:txBody>
      </p:sp>
      <p:sp>
        <p:nvSpPr>
          <p:cNvPr id="5" name="Rectangle 4"/>
          <p:cNvSpPr/>
          <p:nvPr/>
        </p:nvSpPr>
        <p:spPr>
          <a:xfrm>
            <a:off x="4879819" y="86285"/>
            <a:ext cx="7233718" cy="2123658"/>
          </a:xfrm>
          <a:prstGeom prst="rect">
            <a:avLst/>
          </a:prstGeom>
          <a:ln>
            <a:solidFill>
              <a:schemeClr val="tx1"/>
            </a:solidFill>
          </a:ln>
        </p:spPr>
        <p:txBody>
          <a:bodyPr wrap="square">
            <a:spAutoFit/>
          </a:bodyPr>
          <a:lstStyle/>
          <a:p>
            <a:pPr fontAlgn="base"/>
            <a:r>
              <a:rPr lang="en-US" sz="1200" b="1" dirty="0">
                <a:latin typeface="Open Sans"/>
              </a:rPr>
              <a:t>The Difference Between an Angel and a Ministering Spirit Hebrews 1:4:</a:t>
            </a:r>
          </a:p>
          <a:p>
            <a:pPr fontAlgn="base"/>
            <a:r>
              <a:rPr lang="en-US" sz="1200" dirty="0">
                <a:latin typeface="Open Sans"/>
              </a:rPr>
              <a:t>“He [Paul} </a:t>
            </a:r>
            <a:r>
              <a:rPr lang="en-US" sz="1200" i="1" dirty="0">
                <a:latin typeface="Open Sans"/>
              </a:rPr>
              <a:t>explained</a:t>
            </a:r>
            <a:r>
              <a:rPr lang="en-US" sz="1200" dirty="0">
                <a:latin typeface="Open Sans"/>
              </a:rPr>
              <a:t> the difference between an angel and a ministering spirit; the one a resurrected or translated body, with its spirit ministering to embodied spirits—the other a disembodied spirit, visiting and ministering to disembodied spirits. Jesus Christ became a ministering spirit (while His body was lying in the </a:t>
            </a:r>
            <a:r>
              <a:rPr lang="en-US" sz="1200" dirty="0" err="1">
                <a:latin typeface="Open Sans"/>
              </a:rPr>
              <a:t>sepulchre</a:t>
            </a:r>
            <a:r>
              <a:rPr lang="en-US" sz="1200" dirty="0">
                <a:latin typeface="Open Sans"/>
              </a:rPr>
              <a:t>) to the spirits in prison, to fulfill an important part of His mission, without which He could not have perfected His work, or entered into His rest. After His resurrection He appeared as an angel to His disciples.” (Smith, </a:t>
            </a:r>
            <a:r>
              <a:rPr lang="en-US" sz="1200" i="1" dirty="0">
                <a:latin typeface="Open Sans"/>
              </a:rPr>
              <a:t>Teachings,</a:t>
            </a:r>
            <a:r>
              <a:rPr lang="en-US" sz="1200" dirty="0">
                <a:latin typeface="Open Sans"/>
              </a:rPr>
              <a:t> p. 191.)</a:t>
            </a:r>
          </a:p>
          <a:p>
            <a:pPr fontAlgn="base"/>
            <a:r>
              <a:rPr lang="en-US" sz="1200" dirty="0">
                <a:latin typeface="Open Sans"/>
              </a:rPr>
              <a:t>“These angels are under the direction of Michael or Adam, who acts under the direction of the Lord. From [Hebrews 1:4] we learn that Paul perfectly understood the purposes of God in relation to His connection with man, and that glorious and perfect order which He established in Himself, whereby he sent forth power, revelations, and glory.” (Smith, </a:t>
            </a:r>
            <a:r>
              <a:rPr lang="en-US" sz="1200" i="1" dirty="0">
                <a:latin typeface="Open Sans"/>
              </a:rPr>
              <a:t>Teachings,</a:t>
            </a:r>
            <a:r>
              <a:rPr lang="en-US" sz="1200" dirty="0">
                <a:latin typeface="Open Sans"/>
              </a:rPr>
              <a:t> p. 168.)</a:t>
            </a:r>
            <a:endParaRPr lang="en-US" sz="1200" b="0" i="0" dirty="0">
              <a:effectLst/>
              <a:latin typeface="Open Sans"/>
            </a:endParaRPr>
          </a:p>
        </p:txBody>
      </p:sp>
      <p:sp>
        <p:nvSpPr>
          <p:cNvPr id="6" name="Rectangle 5"/>
          <p:cNvSpPr/>
          <p:nvPr/>
        </p:nvSpPr>
        <p:spPr>
          <a:xfrm>
            <a:off x="0" y="4180344"/>
            <a:ext cx="4906978" cy="2677656"/>
          </a:xfrm>
          <a:prstGeom prst="rect">
            <a:avLst/>
          </a:prstGeom>
          <a:ln>
            <a:solidFill>
              <a:schemeClr val="tx1"/>
            </a:solidFill>
          </a:ln>
        </p:spPr>
        <p:txBody>
          <a:bodyPr wrap="square">
            <a:spAutoFit/>
          </a:bodyPr>
          <a:lstStyle/>
          <a:p>
            <a:r>
              <a:rPr lang="en-US" sz="1200" dirty="0"/>
              <a:t> </a:t>
            </a:r>
            <a:r>
              <a:rPr lang="en-US" sz="1200" b="1" dirty="0"/>
              <a:t>Background for Hebrews:</a:t>
            </a:r>
          </a:p>
          <a:p>
            <a:r>
              <a:rPr lang="en-US" sz="1200" dirty="0"/>
              <a:t>Tension was often sharp between gentile and Jewish Christians, the former insisting that Mosaic ritual was done away in Christ’s atoning sacrifice and the latter often </a:t>
            </a:r>
            <a:r>
              <a:rPr lang="en-US" sz="1200" i="1" dirty="0"/>
              <a:t>insisting</a:t>
            </a:r>
            <a:r>
              <a:rPr lang="en-US" sz="1200" dirty="0"/>
              <a:t> that it was not. As the former point of view began to prevail, an interesting question arose: If we accept the truth that the law of Moses is no longer binding on Christians, what is the true value of the Old Testament and how should it be interpreted? The question was particularly pressing for Jewish Christians, since their personal upbringing included a reverent study of the ancient scriptures. (The only scriptures available to the Christians at this early date, whether Jew or gentile, were those known to us as the Old Testament. The New Testament was in the process of preparation, and nearly three centuries passed before it was accepted as a standard or rule of faith.) Paul’s letter to the Hebrews appears to have been written, at least in part, to answer this question.</a:t>
            </a:r>
          </a:p>
        </p:txBody>
      </p:sp>
      <p:sp>
        <p:nvSpPr>
          <p:cNvPr id="7" name="Rectangle 6"/>
          <p:cNvSpPr/>
          <p:nvPr/>
        </p:nvSpPr>
        <p:spPr>
          <a:xfrm>
            <a:off x="4958281" y="3213680"/>
            <a:ext cx="7233719" cy="1569660"/>
          </a:xfrm>
          <a:prstGeom prst="rect">
            <a:avLst/>
          </a:prstGeom>
          <a:ln>
            <a:solidFill>
              <a:schemeClr val="tx1"/>
            </a:solidFill>
          </a:ln>
        </p:spPr>
        <p:txBody>
          <a:bodyPr wrap="square">
            <a:spAutoFit/>
          </a:bodyPr>
          <a:lstStyle/>
          <a:p>
            <a:r>
              <a:rPr lang="en-US" sz="1200" dirty="0"/>
              <a:t> </a:t>
            </a:r>
            <a:r>
              <a:rPr lang="en-US" sz="1200" b="1" dirty="0"/>
              <a:t>Angels Hebrews 1:6, 14:</a:t>
            </a:r>
          </a:p>
          <a:p>
            <a:pPr fontAlgn="base"/>
            <a:r>
              <a:rPr lang="en-US" sz="1200" dirty="0"/>
              <a:t>“Some of these personal visits were dramatic and powerful. Think of the angels who ministered to the Nephite children in the account of 3 Nephi 17, or the angel who chastised Alma and Mosiah’s sons in answer to a father’s prayer. (See Mosiah 27.)</a:t>
            </a:r>
          </a:p>
          <a:p>
            <a:pPr fontAlgn="base"/>
            <a:r>
              <a:rPr lang="en-US" sz="1200" dirty="0"/>
              <a:t>“Other personal manifestations have been so quiet that those who received them were unaware of the angelic presence. The ministry of these </a:t>
            </a:r>
            <a:r>
              <a:rPr lang="en-US" sz="1200" i="1" dirty="0"/>
              <a:t>unseen</a:t>
            </a:r>
            <a:r>
              <a:rPr lang="en-US" sz="1200" dirty="0"/>
              <a:t> angels is among the most sublime forms of interaction between heaven and earth, powerfully expressing God’s concern for us and bestowing tangible assurance and spiritual sustenance upon those in great need” Elder Bruce C. </a:t>
            </a:r>
            <a:r>
              <a:rPr lang="en-US" sz="1200" dirty="0" err="1"/>
              <a:t>Hafen</a:t>
            </a:r>
            <a:r>
              <a:rPr lang="en-US" sz="1200" dirty="0"/>
              <a:t> (“When Do the Angels Come?”</a:t>
            </a:r>
            <a:r>
              <a:rPr lang="en-US" sz="1200" i="1" dirty="0"/>
              <a:t> Ensign,</a:t>
            </a:r>
            <a:r>
              <a:rPr lang="en-US" sz="1200" dirty="0"/>
              <a:t> Apr. 1992, 12).</a:t>
            </a:r>
            <a:endParaRPr lang="en-US" sz="1200" b="0" i="0" dirty="0">
              <a:effectLst/>
            </a:endParaRPr>
          </a:p>
        </p:txBody>
      </p:sp>
      <p:sp>
        <p:nvSpPr>
          <p:cNvPr id="8" name="Rectangle 7"/>
          <p:cNvSpPr/>
          <p:nvPr/>
        </p:nvSpPr>
        <p:spPr>
          <a:xfrm>
            <a:off x="4958281" y="4778420"/>
            <a:ext cx="7233719" cy="1384995"/>
          </a:xfrm>
          <a:prstGeom prst="rect">
            <a:avLst/>
          </a:prstGeom>
          <a:ln>
            <a:solidFill>
              <a:schemeClr val="tx1"/>
            </a:solidFill>
          </a:ln>
        </p:spPr>
        <p:txBody>
          <a:bodyPr wrap="square">
            <a:spAutoFit/>
          </a:bodyPr>
          <a:lstStyle/>
          <a:p>
            <a:r>
              <a:rPr lang="en-US" sz="1200" b="1" dirty="0"/>
              <a:t>Symbol of the Rest of the Lord Hebrews 4:4,10:</a:t>
            </a:r>
          </a:p>
          <a:p>
            <a:r>
              <a:rPr lang="en-US" sz="1200" dirty="0"/>
              <a:t>“The Sabbath Day is the sign and symbol of the rest of the Lord. Those who have entered into gospel rest keep the Sabbath Day holy as part of their righteous conduct and true worship. On that day they rest from their worldly labors, as God did from his creative enterprises, as a sign and testimony that they have entered into the rest of the Lord in this life, have testimonies of the gospel, and look forward to that rest of the Lord ‘which rest is the </a:t>
            </a:r>
            <a:r>
              <a:rPr lang="en-US" sz="1200" dirty="0" err="1"/>
              <a:t>fulness</a:t>
            </a:r>
            <a:r>
              <a:rPr lang="en-US" sz="1200" dirty="0"/>
              <a:t> of his glory’ hereafter. (D. &amp; C. 84:24.)” Elder Bruce R. McConkie (</a:t>
            </a:r>
            <a:r>
              <a:rPr lang="en-US" sz="1200" i="1" dirty="0"/>
              <a:t>Doctrinal New Testament Commentary,</a:t>
            </a:r>
            <a:r>
              <a:rPr lang="en-US" sz="1200" dirty="0"/>
              <a:t> 3 vols. [1965–73], 3:151).</a:t>
            </a:r>
            <a:endParaRPr lang="en-US" sz="1200" b="0" i="0" dirty="0">
              <a:effectLst/>
            </a:endParaRPr>
          </a:p>
        </p:txBody>
      </p:sp>
    </p:spTree>
    <p:extLst>
      <p:ext uri="{BB962C8B-B14F-4D97-AF65-F5344CB8AC3E}">
        <p14:creationId xmlns:p14="http://schemas.microsoft.com/office/powerpoint/2010/main" val="1507604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267446" cy="6709529"/>
          </a:xfrm>
          <a:prstGeom prst="rect">
            <a:avLst/>
          </a:prstGeom>
        </p:spPr>
        <p:txBody>
          <a:bodyPr wrap="square">
            <a:spAutoFit/>
          </a:bodyPr>
          <a:lstStyle/>
          <a:p>
            <a:r>
              <a:rPr lang="en-US" sz="1000" b="1" dirty="0"/>
              <a:t>Richard Lyon, pioneering Navy SEAL who fought in two wars, dies at 93 (Feb. 3, 2017)</a:t>
            </a:r>
          </a:p>
          <a:p>
            <a:pPr lvl="0" eaLnBrk="0" fontAlgn="base" hangingPunct="0">
              <a:spcBef>
                <a:spcPct val="0"/>
              </a:spcBef>
              <a:spcAft>
                <a:spcPct val="0"/>
              </a:spcAft>
            </a:pPr>
            <a:r>
              <a:rPr lang="en-US" sz="1000" dirty="0"/>
              <a:t> </a:t>
            </a:r>
            <a:r>
              <a:rPr lang="en-US" altLang="en-US" sz="1000" dirty="0"/>
              <a:t>Born in the summer of 1923, Dick Lyon was destined to become an extraordinary waterman.  Initially, while only a junior in high school, he became the #1 nationally ranked swimmer in the 50- and 100-yard freestyle. In 1940, Dick made the US national Olympic team.  (Because of the 1940’s boycott he was never able to compete). Mentored by the formidable Yale coach Bob </a:t>
            </a:r>
            <a:r>
              <a:rPr lang="en-US" altLang="en-US" sz="1000" dirty="0" err="1"/>
              <a:t>Kiphuth</a:t>
            </a:r>
            <a:r>
              <a:rPr lang="en-US" altLang="en-US" sz="1000" dirty="0"/>
              <a:t>, it’s no surprise that Dick entered Yale in the fall of 1941.</a:t>
            </a:r>
          </a:p>
          <a:p>
            <a:pPr lvl="0" eaLnBrk="0" fontAlgn="base" hangingPunct="0">
              <a:spcBef>
                <a:spcPct val="0"/>
              </a:spcBef>
              <a:spcAft>
                <a:spcPct val="0"/>
              </a:spcAft>
            </a:pPr>
            <a:r>
              <a:rPr lang="en-US" altLang="en-US" sz="1000" dirty="0"/>
              <a:t>He enlisted in the Navy on October 9, 1942 while an engineering major at Yale, and entered the accelerated program, graduating after only two years and nine months.  While taking a tough course load, Dick never let up on his training in the pool.  The whole time he competed at Yale the swim team never lost a meet. During Dick’s junior year he anchored the 400-yard freestyle relay team which set a new world’s record, stealing it from the Japanese national team who had held the record previously.  Hearing the patriotic crowd roar with excitement at the prospect of Americans beating the Japanese, Dick got his best-ever split on his leg.  When he touched the wall, his teammates jumped in with him and yelled, “We got it!”  As soon as he could, Dick sent a telegraph to his delighted parents telling them his relay team in essence had “just broken the world’s record, ho hum.”  They weren’t fooled for a second by his low key message.  They were all over the moon.  Finally, he capped off his swimming career by captaining Yale to the NCAA Division 1 National Championship in his senior year.</a:t>
            </a:r>
          </a:p>
          <a:p>
            <a:pPr lvl="0" eaLnBrk="0" fontAlgn="base" hangingPunct="0">
              <a:spcBef>
                <a:spcPct val="0"/>
              </a:spcBef>
              <a:spcAft>
                <a:spcPct val="0"/>
              </a:spcAft>
            </a:pPr>
            <a:r>
              <a:rPr lang="en-US" altLang="en-US" sz="1000" dirty="0"/>
              <a:t>After graduating with honors in 1944, Dick went on to Columbia Midshipman School in New York City for three months.  After the first month he was selected to take command of the entire regiment (2,400 midshipmen).  Three weeks before he was to graduate as a 90-day-wonder he saw a notice “Wanted: Volunteers for Special Warfare Unit Involving Demolition of Explosives.  Must be Strong Swimmer.” The assignment to the Scouts and Raiders (forefathers of today’s Navy Seals) was just his calling.</a:t>
            </a:r>
          </a:p>
          <a:p>
            <a:pPr lvl="0" eaLnBrk="0" fontAlgn="base" hangingPunct="0">
              <a:spcBef>
                <a:spcPct val="0"/>
              </a:spcBef>
              <a:spcAft>
                <a:spcPct val="0"/>
              </a:spcAft>
            </a:pPr>
            <a:r>
              <a:rPr lang="en-US" altLang="en-US" sz="1000" dirty="0"/>
              <a:t>Sent to Ft. Pierce, Florida, Dick went through Class 8 of the Scouts and Raiders along with 56 other tough naval officers.  Scouts and Raiders was the Navy’s first special warfare unit, developed to conduct reconnaissance on potential invasion beaches.  They were soon followed in 1942 by NCDU’s (navy combat demolition units), and in 1943 by “frogmen”, the Underwater Demolition Teams (UDT’s), who were responsible for blowing up natural (reefs) and man-made obstacles on beaches to clear a path for invasion forces.</a:t>
            </a:r>
          </a:p>
          <a:p>
            <a:pPr lvl="0" eaLnBrk="0" fontAlgn="base" hangingPunct="0">
              <a:spcBef>
                <a:spcPct val="0"/>
              </a:spcBef>
              <a:spcAft>
                <a:spcPct val="0"/>
              </a:spcAft>
            </a:pPr>
            <a:r>
              <a:rPr lang="en-US" altLang="en-US" sz="1000" dirty="0"/>
              <a:t>The Scouts and Raiders were the first to endure such trials as “hell week”, a week with almost no sleep or rations, which is today a standard part of training for Navy SEALS that prepares them to find ways to survive on their own behind enemy lines.  Three months later, Class 8 were sent to Europe, the China-Burma-India (CBI) theater, and the Pacific.  Dick landed on the Pacific side, where he joined the Administrative Command Amphibious Force Pacific Fleet.</a:t>
            </a:r>
          </a:p>
          <a:p>
            <a:pPr lvl="0" eaLnBrk="0" fontAlgn="base" hangingPunct="0">
              <a:spcBef>
                <a:spcPct val="0"/>
              </a:spcBef>
              <a:spcAft>
                <a:spcPct val="0"/>
              </a:spcAft>
            </a:pPr>
            <a:r>
              <a:rPr lang="en-US" altLang="en-US" sz="1000" dirty="0"/>
              <a:t>Hopping from island to island primarily in the Philippines, Dick got to do his first reconnaissance mission of the war at a beach a little bit outside of Davao, one of the larger cities on Mindanao.  Dick found and reported that it was clear of natural and man-made obstacles, a good place for a landing.  Exactly five days after he did the recon, the first atomic bomb dropped on Japan.</a:t>
            </a:r>
          </a:p>
          <a:p>
            <a:pPr lvl="0" eaLnBrk="0" fontAlgn="base" hangingPunct="0">
              <a:spcBef>
                <a:spcPct val="0"/>
              </a:spcBef>
              <a:spcAft>
                <a:spcPct val="0"/>
              </a:spcAft>
            </a:pPr>
            <a:r>
              <a:rPr lang="en-US" altLang="en-US" sz="1000" dirty="0"/>
              <a:t>The Amphibious Force picked up elements of the Army’s 33rd Infantry Division, then went on to Japan’s Honshu Island. There, inside Sagami Wan, a large curved bay west of Tokyo Bay, near the village of Wakayama, Dick did another recon of a beach.  The town looked abandoned, but as Dick looked out of the water towards the small town center he saw three people walking down the main street to the beach.  It soon became clear they were waiting to talk to him.  So, Dick walked out of the water and up the beach towards the men.  The leader of the little group said in clear English, “I want to let you know that I and the people of this city are so glad that this war is over.”  Somewhat surprised to have met his first Japanese, and one who spoke English so well, Dick said he was glad the war was over too, “And I think you will find the occupation a peaceful one.”  His new acquaintance replied, “I am sure you will find that the case in Wakayama.”</a:t>
            </a:r>
          </a:p>
          <a:p>
            <a:pPr lvl="0" eaLnBrk="0" fontAlgn="base" hangingPunct="0">
              <a:spcBef>
                <a:spcPct val="0"/>
              </a:spcBef>
              <a:spcAft>
                <a:spcPct val="0"/>
              </a:spcAft>
            </a:pPr>
            <a:r>
              <a:rPr lang="en-US" altLang="en-US" sz="1000" dirty="0"/>
              <a:t>After several minutes, Dick asked how he spoke such good English.  The Japanese man said, “I’m a graduate of Harvard.”</a:t>
            </a:r>
          </a:p>
          <a:p>
            <a:pPr lvl="0" eaLnBrk="0" fontAlgn="base" hangingPunct="0">
              <a:spcBef>
                <a:spcPct val="0"/>
              </a:spcBef>
              <a:spcAft>
                <a:spcPct val="0"/>
              </a:spcAft>
            </a:pPr>
            <a:r>
              <a:rPr lang="en-US" altLang="en-US" sz="1000" dirty="0"/>
              <a:t>Not one to let that slip, Dick immediately expressed his regrets, “Well my heart goes out to you, because Yale always beats Harvard at football.”</a:t>
            </a:r>
          </a:p>
          <a:p>
            <a:pPr lvl="0" eaLnBrk="0" fontAlgn="base" hangingPunct="0">
              <a:spcBef>
                <a:spcPct val="0"/>
              </a:spcBef>
              <a:spcAft>
                <a:spcPct val="0"/>
              </a:spcAft>
            </a:pPr>
            <a:r>
              <a:rPr lang="en-US" altLang="en-US" sz="1000" dirty="0"/>
              <a:t>They made an appointment to meet again on the beach in three days, and his now Japanese friend brought Dick to his house as a guest, where they had a delightful evening.  Dick’s gift of two cartons of Lucky Strikes could not have been more enthusiastically received, and as he left he was presented with a portfolio of 23 antique prints with detailed hand appliqués of Samurai warriors…priceless!</a:t>
            </a:r>
          </a:p>
          <a:p>
            <a:pPr lvl="0" eaLnBrk="0" fontAlgn="base" hangingPunct="0">
              <a:spcBef>
                <a:spcPct val="0"/>
              </a:spcBef>
              <a:spcAft>
                <a:spcPct val="0"/>
              </a:spcAft>
            </a:pPr>
            <a:r>
              <a:rPr lang="en-US" altLang="en-US" sz="1000" dirty="0"/>
              <a:t>Still not able to return home because he had so few points, Dick was somewhat at loose ends.  Then he heard through the grapevine that the Commander of the 7th fleet based in Shanghai wanted a Scout intelligence officer on his staff. He spent the next year in northern China reporting on the activities of Mao </a:t>
            </a:r>
            <a:r>
              <a:rPr lang="en-US" altLang="en-US" sz="1000" dirty="0" err="1"/>
              <a:t>Tse</a:t>
            </a:r>
            <a:r>
              <a:rPr lang="en-US" altLang="en-US" sz="1000" dirty="0"/>
              <a:t> Tung’s armies on the Shantung Peninsula in an effort to hold off a Chinese civil war, an incredible experience for a very junior officer.</a:t>
            </a:r>
          </a:p>
          <a:p>
            <a:pPr lvl="0" eaLnBrk="0" fontAlgn="base" hangingPunct="0">
              <a:spcBef>
                <a:spcPct val="0"/>
              </a:spcBef>
              <a:spcAft>
                <a:spcPct val="0"/>
              </a:spcAft>
            </a:pPr>
            <a:r>
              <a:rPr lang="en-US" altLang="en-US" sz="1000" dirty="0"/>
              <a:t>Leaving active duty after that assignment, Dick joined the Naval Reserves and had completed his first year of a Stanford MBA when he was recalled for Korea.  Reporting in 1951 to Beach Jumper Unit 1, he again volunteered for </a:t>
            </a:r>
            <a:r>
              <a:rPr lang="en-US" altLang="en-US" sz="1000" dirty="0" err="1"/>
              <a:t>NavSpecWar</a:t>
            </a:r>
            <a:r>
              <a:rPr lang="en-US" altLang="en-US" sz="1000" dirty="0"/>
              <a:t>, UDTRA Class 2, and as a Navy Lieutenant became a Plank Owner (original commissioning member) of Underwater Demolition Team 5.  That grueling training that UDT5 experienced was the beginning of what is now the 55-week SEAL training.  Since then 281 additional classes have endured the training, and in early 2012 Class 287 will graduate.</a:t>
            </a:r>
          </a:p>
          <a:p>
            <a:pPr lvl="0" eaLnBrk="0" fontAlgn="base" hangingPunct="0">
              <a:spcBef>
                <a:spcPct val="0"/>
              </a:spcBef>
              <a:spcAft>
                <a:spcPct val="0"/>
              </a:spcAft>
            </a:pPr>
            <a:r>
              <a:rPr lang="en-US" altLang="en-US" sz="1000" dirty="0"/>
              <a:t>After just a three-month training, UDT5 was sent immediately to Korea.  For the first time they took mission responsibility beyond the mean high-water mark.  In fact, UDT5 went in and blew up rail lines and tunnels.  Dick worked in North Korea, above the 38th parallel, inside Won San harbor, recovering a new type of anti-amphibious assault mine.  His job was to dive in 36-degree water in a dry suit (before SCUBA and wetsuits existed), under fire, swim under the mine, and cut its mooring line with a pair of 24” bolt cutters.  After 20 minutes he had to be pulled out due to the cold.  Working out of a little yellow raft with the explosive ordinance disposal expert, they would tow each mine to an island within the harbor and “render it safe” (defuse it).  The mines were then sent back to Indian Head, Maryland, Navy Mine Warfare Headquarters, where all were determined to be Russian-made!</a:t>
            </a:r>
          </a:p>
          <a:p>
            <a:pPr lvl="0" eaLnBrk="0" fontAlgn="base" hangingPunct="0">
              <a:spcBef>
                <a:spcPct val="0"/>
              </a:spcBef>
              <a:spcAft>
                <a:spcPct val="0"/>
              </a:spcAft>
            </a:pPr>
            <a:r>
              <a:rPr lang="en-US" altLang="en-US" sz="1000" dirty="0"/>
              <a:t>Dick eventually attained the rank of two-star Admiral in 1974, the first special warfare (SEAL) officer to do so.  In this rank he was recalled for three more years of active duty as Deputy Chief of Naval Reserve, the senior reserve officer in the Navy.  He has the distinction of holding the title “</a:t>
            </a:r>
            <a:r>
              <a:rPr lang="en-US" altLang="en-US" sz="1000" dirty="0" err="1"/>
              <a:t>BullFrog</a:t>
            </a:r>
            <a:r>
              <a:rPr lang="en-US" altLang="en-US" sz="1000" dirty="0"/>
              <a:t> 1”.  “</a:t>
            </a:r>
            <a:r>
              <a:rPr lang="en-US" altLang="en-US" sz="1000" dirty="0" err="1"/>
              <a:t>BullFrog</a:t>
            </a:r>
            <a:r>
              <a:rPr lang="en-US" altLang="en-US" sz="1000" dirty="0"/>
              <a:t>” is that active-duty SEAL with the longest tenure in special warfare.  When Admiral Eric Olson (</a:t>
            </a:r>
            <a:r>
              <a:rPr lang="en-US" altLang="en-US" sz="1000" dirty="0" err="1"/>
              <a:t>BullFrog</a:t>
            </a:r>
            <a:r>
              <a:rPr lang="en-US" altLang="en-US" sz="1000" dirty="0"/>
              <a:t> 14) retired, Admiral William H. </a:t>
            </a:r>
            <a:r>
              <a:rPr lang="en-US" altLang="en-US" sz="1000" dirty="0" err="1"/>
              <a:t>McRaven</a:t>
            </a:r>
            <a:r>
              <a:rPr lang="en-US" altLang="en-US" sz="1000" dirty="0"/>
              <a:t>, and Commander Brian </a:t>
            </a:r>
            <a:r>
              <a:rPr lang="en-US" altLang="en-US" sz="1000" dirty="0" err="1"/>
              <a:t>Sebenaler</a:t>
            </a:r>
            <a:r>
              <a:rPr lang="en-US" altLang="en-US" sz="1000" dirty="0"/>
              <a:t> (a Mustang) jointly inherited the title of </a:t>
            </a:r>
            <a:r>
              <a:rPr lang="en-US" altLang="en-US" sz="1000" dirty="0" err="1"/>
              <a:t>BullFrog</a:t>
            </a:r>
            <a:r>
              <a:rPr lang="en-US" altLang="en-US" sz="1000" dirty="0"/>
              <a:t> 15.  Both graduated from BUD/S Class 87.</a:t>
            </a:r>
          </a:p>
          <a:p>
            <a:r>
              <a:rPr lang="en-US" altLang="en-US" sz="1000" dirty="0"/>
              <a:t>Retiring from the Navy after nearly 41 years of service, Dick became actively involved in community affairs.  He was a founder and trustee president of Children’s Hospital, Orange County (CHOC).  He also became mayor of Oceanside, California for eight years.  </a:t>
            </a:r>
            <a:r>
              <a:rPr lang="en-US" sz="1000" dirty="0">
                <a:solidFill>
                  <a:srgbClr val="333333"/>
                </a:solidFill>
                <a:latin typeface="Georgia" panose="02040502050405020303" pitchFamily="18" charset="0"/>
              </a:rPr>
              <a:t>and served as president of the city’s unified school district.</a:t>
            </a:r>
          </a:p>
          <a:p>
            <a:r>
              <a:rPr lang="en-US" sz="1000" dirty="0">
                <a:solidFill>
                  <a:srgbClr val="333333"/>
                </a:solidFill>
                <a:latin typeface="Georgia" panose="02040502050405020303" pitchFamily="18" charset="0"/>
              </a:rPr>
              <a:t>An avid outdoorsman, Lyon was a pilot, a skier and a yachtsman. He won body surfing contests well into his late 70s. He was a </a:t>
            </a:r>
            <a:r>
              <a:rPr lang="en-US" altLang="en-US" sz="1000" dirty="0"/>
              <a:t> proud representative of the Scouts and Raiders. http://www.ww2historyproject.org/veterans/admiral-richard-lyon/</a:t>
            </a:r>
            <a:endParaRPr lang="en-US" sz="1000" dirty="0"/>
          </a:p>
        </p:txBody>
      </p:sp>
    </p:spTree>
    <p:extLst>
      <p:ext uri="{BB962C8B-B14F-4D97-AF65-F5344CB8AC3E}">
        <p14:creationId xmlns:p14="http://schemas.microsoft.com/office/powerpoint/2010/main" val="2338596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693" y="742880"/>
            <a:ext cx="11582400" cy="4708981"/>
          </a:xfrm>
          <a:prstGeom prst="rect">
            <a:avLst/>
          </a:prstGeom>
        </p:spPr>
        <p:txBody>
          <a:bodyPr wrap="square">
            <a:spAutoFit/>
          </a:bodyPr>
          <a:lstStyle/>
          <a:p>
            <a:r>
              <a:rPr lang="en-US" sz="1200" b="1" dirty="0"/>
              <a:t>Captain Bernard Warner </a:t>
            </a:r>
            <a:r>
              <a:rPr lang="en-US" sz="1200" dirty="0"/>
              <a:t>has been at sea for forty years and in command for the past twelve years. He was born near Leeds and grew up in the North Yorkshire town of </a:t>
            </a:r>
            <a:r>
              <a:rPr lang="en-US" sz="1200" dirty="0" err="1"/>
              <a:t>Wetherby</a:t>
            </a:r>
            <a:r>
              <a:rPr lang="en-US" sz="1200" dirty="0"/>
              <a:t>. A lifetime friendship with the sea was cultivated at </a:t>
            </a:r>
            <a:r>
              <a:rPr lang="en-US" sz="1200" dirty="0" err="1"/>
              <a:t>Sandsend</a:t>
            </a:r>
            <a:r>
              <a:rPr lang="en-US" sz="1200" dirty="0"/>
              <a:t> near </a:t>
            </a:r>
            <a:r>
              <a:rPr lang="en-US" sz="1200" dirty="0" err="1"/>
              <a:t>Whitby</a:t>
            </a:r>
            <a:r>
              <a:rPr lang="en-US" sz="1200" dirty="0"/>
              <a:t> on the north east coast of England, where he spent the summer holidays sailing and fishing with his father.</a:t>
            </a:r>
          </a:p>
          <a:p>
            <a:r>
              <a:rPr lang="en-US" sz="1200" dirty="0"/>
              <a:t>When just eight years old he went away to boarding school and was educated initially at </a:t>
            </a:r>
            <a:r>
              <a:rPr lang="en-US" sz="1200" dirty="0" err="1"/>
              <a:t>Terrington</a:t>
            </a:r>
            <a:r>
              <a:rPr lang="en-US" sz="1200" dirty="0"/>
              <a:t> Hall near York (1956 - 1961) and then at </a:t>
            </a:r>
            <a:r>
              <a:rPr lang="en-US" sz="1200" dirty="0" err="1"/>
              <a:t>Denstone</a:t>
            </a:r>
            <a:r>
              <a:rPr lang="en-US" sz="1200" dirty="0"/>
              <a:t> College in Staffordshire (1961 - 1964).</a:t>
            </a:r>
          </a:p>
          <a:p>
            <a:r>
              <a:rPr lang="en-US" sz="1200" dirty="0"/>
              <a:t>At sixteen he entered the </a:t>
            </a:r>
            <a:r>
              <a:rPr lang="en-US" sz="1200" dirty="0" err="1"/>
              <a:t>Warsash</a:t>
            </a:r>
            <a:r>
              <a:rPr lang="en-US" sz="1200" dirty="0"/>
              <a:t> School of Navigation at the University of Southampton. Queen Mary and Queen Elizabeth would frequently sail past the college as they made their way up Southampton Water into the port and it was these ships which gave him the inspiration to one day command a Cunard Trans Atlantic liner.</a:t>
            </a:r>
          </a:p>
          <a:p>
            <a:r>
              <a:rPr lang="en-US" sz="1200" dirty="0"/>
              <a:t>In 1965 Cunard Line would only consider employing navigating officers who had attained a Masters Certificate. Captain Warner would be twenty five years old by the time this had been achieved. The alternative was to join P&amp;O, which was the other great passenger shipping company of the day. He signed indentures and commenced a four year cadetship with them on 1st January 1966. P&amp;O had a large passenger fleet but an even larger fleet of cargo ships. His first voyage was from King George V dock in London to the Far East aboard Somali, a 7000 gross ton freighter.</a:t>
            </a:r>
          </a:p>
          <a:p>
            <a:r>
              <a:rPr lang="en-US" sz="1200" dirty="0"/>
              <a:t>Nearing the end of his cadetship in 1969, he joined his first passenger ship Oriana, and by the early seventies he was sailing as a Junior Deck Officer aboard the P&amp;O ship Iberia. He was later to be appointed to the legendary P&amp;O liner Canberra, where he also sailed as Deputy Captain in 1988.</a:t>
            </a:r>
          </a:p>
          <a:p>
            <a:r>
              <a:rPr lang="en-US" sz="1200" dirty="0"/>
              <a:t>Captain Warner met his wife, Tina, on board Royal Princess. They were married in 1988 and now live in Leek Wootton (about one mile from Warwick Castle). Their two sons, Tom (aged 16) and Charles (aged 11), enjoy sailing aboard with them during school holidays.</a:t>
            </a:r>
          </a:p>
          <a:p>
            <a:r>
              <a:rPr lang="en-US" sz="1200" dirty="0"/>
              <a:t>In 1994, he was appointed to his first command - the 20000 gross ton ship Island Princess - and since that time has commanded seven other passenger ships. He oversaw the building of Dawn Princess, Golden Princess and Diamond Princess and was designated the first Master of both Golden Princess and Diamond Princess, which at 116 000 gross tons, are slightly smaller than Queen Mary 2 (151,400 gross tons) On November 11th 1996 he was invited by the British &amp; Commonwealth Office to lay a wreath at the Cenotaph on behalf of the British Merchant Navy. This is an annual event to honor all those who have given their lives in both World Wars.</a:t>
            </a:r>
          </a:p>
          <a:p>
            <a:r>
              <a:rPr lang="en-US" sz="1200" dirty="0"/>
              <a:t>In 1998 he was elected a Younger Brother of Trinity House whose Master is the Duke of Edinburgh, and who have recently asked Princess Anne to be its first female member. Bernard Warner is a descendant of Sir Thomas Warner who, in the 17th Century, was Captain of the schooner Marmaduke. Sir Thomas crossed the Atlantic in 1623, and founded the first English settlement in the West Indies at the island of St Christopher (now known as St Kitts). He claimed it on behalf of King James 1st of England and in 1625 became the islands first Governor General. His tomb is at St. Thomas church in Middle Island village on St Kitts.</a:t>
            </a:r>
          </a:p>
          <a:p>
            <a:r>
              <a:rPr lang="en-US" sz="1200" dirty="0"/>
              <a:t>Captain Warner has recently realized one of his career ambitions after being appointed to command the majestic Queen Mary 2.</a:t>
            </a:r>
          </a:p>
          <a:p>
            <a:r>
              <a:rPr lang="en-US" sz="1200" dirty="0"/>
              <a:t>http://www.qm2.org.uk/captain_bw.html</a:t>
            </a:r>
          </a:p>
          <a:p>
            <a:endParaRPr lang="en-US" sz="1200" dirty="0"/>
          </a:p>
        </p:txBody>
      </p:sp>
    </p:spTree>
    <p:extLst>
      <p:ext uri="{BB962C8B-B14F-4D97-AF65-F5344CB8AC3E}">
        <p14:creationId xmlns:p14="http://schemas.microsoft.com/office/powerpoint/2010/main" val="650661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587" y="376308"/>
            <a:ext cx="11609560" cy="6001643"/>
          </a:xfrm>
          <a:prstGeom prst="rect">
            <a:avLst/>
          </a:prstGeom>
        </p:spPr>
        <p:txBody>
          <a:bodyPr wrap="square">
            <a:spAutoFit/>
          </a:bodyPr>
          <a:lstStyle/>
          <a:p>
            <a:r>
              <a:rPr lang="en-US" sz="1200" b="1" dirty="0" err="1"/>
              <a:t>Vigdís</a:t>
            </a:r>
            <a:r>
              <a:rPr lang="en-US" sz="1200" b="1" dirty="0"/>
              <a:t> </a:t>
            </a:r>
            <a:r>
              <a:rPr lang="en-US" sz="1200" b="1" dirty="0" err="1"/>
              <a:t>Finnbogadóttir</a:t>
            </a:r>
            <a:r>
              <a:rPr lang="en-US" sz="1200" dirty="0"/>
              <a:t> (born 15 April 1930) served as the fourth President of Iceland from 1 August 1980 to 1996. She was both Iceland's and Europe's first female president, and the world's first democratically directly elected female president. With a presidency of exactly sixteen years, she also remains the longest-serving elected female head of state of any country to date. Currently, she is a UNESCO </a:t>
            </a:r>
            <a:r>
              <a:rPr lang="en-US" sz="1200" dirty="0" err="1"/>
              <a:t>Goodwil</a:t>
            </a:r>
            <a:r>
              <a:rPr lang="en-US" sz="1200" dirty="0"/>
              <a:t> Ambassador, and a Member of the Club of Madrid.</a:t>
            </a:r>
            <a:r>
              <a:rPr lang="en-US" sz="1200" baseline="30000" dirty="0"/>
              <a:t> </a:t>
            </a:r>
            <a:r>
              <a:rPr lang="en-US" sz="1200" dirty="0"/>
              <a:t>She is also to date Iceland's only female president.</a:t>
            </a:r>
          </a:p>
          <a:p>
            <a:r>
              <a:rPr lang="en-US" sz="1200" dirty="0" err="1"/>
              <a:t>Vigdís</a:t>
            </a:r>
            <a:r>
              <a:rPr lang="en-US" sz="1200" dirty="0"/>
              <a:t> </a:t>
            </a:r>
            <a:r>
              <a:rPr lang="en-US" sz="1200" dirty="0" err="1"/>
              <a:t>Finnbogadóttir</a:t>
            </a:r>
            <a:r>
              <a:rPr lang="en-US" sz="1200" dirty="0"/>
              <a:t> was born in Reykjavík on 15 April 1930. Her father, </a:t>
            </a:r>
            <a:r>
              <a:rPr lang="en-US" sz="1200" dirty="0" err="1"/>
              <a:t>Finnbogi</a:t>
            </a:r>
            <a:r>
              <a:rPr lang="en-US" sz="1200" dirty="0"/>
              <a:t> </a:t>
            </a:r>
            <a:r>
              <a:rPr lang="en-US" sz="1200" dirty="0" err="1"/>
              <a:t>Rútur</a:t>
            </a:r>
            <a:r>
              <a:rPr lang="en-US" sz="1200" dirty="0"/>
              <a:t> </a:t>
            </a:r>
            <a:r>
              <a:rPr lang="en-US" sz="1200" dirty="0" err="1"/>
              <a:t>Þorvaldsson</a:t>
            </a:r>
            <a:r>
              <a:rPr lang="en-US" sz="1200" dirty="0"/>
              <a:t>, was a civil engineer, as well as a professor at the University of Iceland. Her mother, </a:t>
            </a:r>
            <a:r>
              <a:rPr lang="en-US" sz="1200" dirty="0" err="1"/>
              <a:t>Sigríður</a:t>
            </a:r>
            <a:r>
              <a:rPr lang="en-US" sz="1200" dirty="0"/>
              <a:t> </a:t>
            </a:r>
            <a:r>
              <a:rPr lang="en-US" sz="1200" dirty="0" err="1"/>
              <a:t>Eiríksdóttir</a:t>
            </a:r>
            <a:r>
              <a:rPr lang="en-US" sz="1200" dirty="0"/>
              <a:t>, was a nurse and the chairperson of the Icelandic Nurses Association. They had two children: </a:t>
            </a:r>
            <a:r>
              <a:rPr lang="en-US" sz="1200" dirty="0" err="1"/>
              <a:t>Vigdís</a:t>
            </a:r>
            <a:r>
              <a:rPr lang="en-US" sz="1200" dirty="0"/>
              <a:t> and then a son a year later. After passing her matriculation exam in 1949, </a:t>
            </a:r>
            <a:r>
              <a:rPr lang="en-US" sz="1200" dirty="0" err="1"/>
              <a:t>Vigdís</a:t>
            </a:r>
            <a:r>
              <a:rPr lang="en-US" sz="1200" dirty="0"/>
              <a:t> studied French and French literature at the University of Grenoble and the Sorbonne in Paris from 1949 to 1953, then studied the history of theater at the University of Copenhagen. She then acquired a BA in French and English, as well as PGCE, at the University of Iceland. She married a physician in 1954, but divorced in 1963, and at the age of 41 she adopted a daughter, being the first single woman who was allowed to adopt a child.</a:t>
            </a:r>
            <a:endParaRPr lang="en-US" sz="1200" baseline="30000" dirty="0"/>
          </a:p>
          <a:p>
            <a:r>
              <a:rPr lang="en-US" sz="1200" dirty="0"/>
              <a:t>After graduation </a:t>
            </a:r>
            <a:r>
              <a:rPr lang="en-US" sz="1200" dirty="0" err="1"/>
              <a:t>Vigdís</a:t>
            </a:r>
            <a:r>
              <a:rPr lang="en-US" sz="1200" dirty="0"/>
              <a:t> taught French and French drama at the University and worked with experimental theatre. She worked with the Reykjavík Theatre Company from 1954 to 1957 and again from 1961 to 1964. During the summers, she also worked as a tour guide. </a:t>
            </a:r>
            <a:r>
              <a:rPr lang="en-US" sz="1200" dirty="0" err="1"/>
              <a:t>Vigdís</a:t>
            </a:r>
            <a:r>
              <a:rPr lang="en-US" sz="1200" dirty="0"/>
              <a:t> taught French at </a:t>
            </a:r>
            <a:r>
              <a:rPr lang="en-US" sz="1200" dirty="0" err="1"/>
              <a:t>Menntaskólinn</a:t>
            </a:r>
            <a:r>
              <a:rPr lang="en-US" sz="1200" dirty="0"/>
              <a:t> í Reykjavík 1962–67 and at </a:t>
            </a:r>
            <a:r>
              <a:rPr lang="en-US" sz="1200" dirty="0" err="1"/>
              <a:t>Menntaskólinn</a:t>
            </a:r>
            <a:r>
              <a:rPr lang="en-US" sz="1200" dirty="0"/>
              <a:t> </a:t>
            </a:r>
            <a:r>
              <a:rPr lang="en-US" sz="1200" dirty="0" err="1"/>
              <a:t>við</a:t>
            </a:r>
            <a:r>
              <a:rPr lang="en-US" sz="1200" dirty="0"/>
              <a:t> </a:t>
            </a:r>
            <a:r>
              <a:rPr lang="en-US" sz="1200" dirty="0" err="1"/>
              <a:t>Hamrahlíð</a:t>
            </a:r>
            <a:r>
              <a:rPr lang="en-US" sz="1200" dirty="0"/>
              <a:t> from 1967 to 1972. She also taught for a while at University of Iceland, as well as holding French courses on RÚV, the Icelandic state television.</a:t>
            </a:r>
          </a:p>
          <a:p>
            <a:r>
              <a:rPr lang="en-US" sz="1200" dirty="0"/>
              <a:t>She was the Artistic Director of the Reykjavík Theatre Company (</a:t>
            </a:r>
            <a:r>
              <a:rPr lang="en-US" sz="1200" dirty="0" err="1"/>
              <a:t>Leikfélag</a:t>
            </a:r>
            <a:r>
              <a:rPr lang="en-US" sz="1200" dirty="0"/>
              <a:t> </a:t>
            </a:r>
            <a:r>
              <a:rPr lang="en-US" sz="1200" dirty="0" err="1"/>
              <a:t>Reykjavíkur</a:t>
            </a:r>
            <a:r>
              <a:rPr lang="en-US" sz="1200" dirty="0"/>
              <a:t>), later the City Theatre from 1972 to 1980. From 1976 to 1980, she was a member of the Advisory Committee on Cultural Affairs in the Nordic countries.</a:t>
            </a:r>
          </a:p>
          <a:p>
            <a:r>
              <a:rPr lang="en-US" sz="1200" dirty="0"/>
              <a:t>In 1996 she became founding chair of the Council of Women World Leaders at the John F. Kennedy School of Government at Harvard University. Two years later she was appointed president of the United Nations Educational, Scientific and Cultural Organization World Commission on the Ethics of Scientific Knowledge and Technology.</a:t>
            </a:r>
          </a:p>
          <a:p>
            <a:r>
              <a:rPr lang="en-US" sz="1200" dirty="0"/>
              <a:t>The Icelandic women's movement has a long history. During the International Women's Year in 1975 Icelandic women attracted great attention when they organized a general strike to show how important women's undervalued work was. 90 per cent of the Icelandic women went on strike. And at the presidential election in 1980 the women's movement focused on electing a woman. After much persuasion </a:t>
            </a:r>
            <a:r>
              <a:rPr lang="en-US" sz="1200" dirty="0" err="1"/>
              <a:t>Vigdís</a:t>
            </a:r>
            <a:r>
              <a:rPr lang="en-US" sz="1200" dirty="0"/>
              <a:t> accepted to run against three male candidates. She was the first woman in the world to be elected as head of state in a democratic election, despite being a divorced single mother. She was narrowly elected, with 33.6 percent of the national vote, while her nearest rival got 32.1 percent. She became very popular and was subsequently reelected three times, unopposed in 1984, with 94.6 percent of the votes against another woman in 1988 and unopposed in 1992. In 1996 she decided not to run for reelection.</a:t>
            </a:r>
          </a:p>
          <a:p>
            <a:r>
              <a:rPr lang="en-US" sz="1200" dirty="0"/>
              <a:t>Although the Icelandic presidency is largely a ceremonial position, </a:t>
            </a:r>
            <a:r>
              <a:rPr lang="en-US" sz="1200" dirty="0" err="1"/>
              <a:t>Vigdís</a:t>
            </a:r>
            <a:r>
              <a:rPr lang="en-US" sz="1200" dirty="0"/>
              <a:t> took an active role as environmental activist and fought for Icelandic language and culture, acting as a cultural ambassador in promoting the country. She emphasized the role of small nations and hosted a crucial summit between US President Ronald Reagan and Soviet leader Mikhail Gorbachev in 1986. She had as her motto: 'Never let the women down' and worked specifically to promote girls' education. She was also aware of her role as a model for young women.</a:t>
            </a:r>
          </a:p>
          <a:p>
            <a:r>
              <a:rPr lang="en-US" sz="1200" dirty="0"/>
              <a:t>In 1993 the work </a:t>
            </a:r>
            <a:r>
              <a:rPr lang="en-US" sz="1200" i="1" dirty="0"/>
              <a:t>Mitt Folk</a:t>
            </a:r>
            <a:r>
              <a:rPr lang="en-US" sz="1200" dirty="0"/>
              <a:t>, commissioned by the British government, by the composer Oliver Kentish was dedicated to her as a gift from Britain to Iceland celebrating the 50th anniversary of the republic</a:t>
            </a:r>
          </a:p>
          <a:p>
            <a:r>
              <a:rPr lang="en-US" sz="1200" dirty="0"/>
              <a:t>Since 1998, </a:t>
            </a:r>
            <a:r>
              <a:rPr lang="en-US" sz="1200" dirty="0" err="1"/>
              <a:t>Vigdís</a:t>
            </a:r>
            <a:r>
              <a:rPr lang="en-US" sz="1200" dirty="0"/>
              <a:t> </a:t>
            </a:r>
            <a:r>
              <a:rPr lang="en-US" sz="1200" dirty="0" err="1"/>
              <a:t>Finnbogadóttir</a:t>
            </a:r>
            <a:r>
              <a:rPr lang="en-US" sz="1200" dirty="0"/>
              <a:t> has been UNESCO’s Goodwill Ambassador for languages.</a:t>
            </a:r>
          </a:p>
          <a:p>
            <a:r>
              <a:rPr lang="en-US" sz="1200" dirty="0"/>
              <a:t>She is also a member of the </a:t>
            </a:r>
            <a:r>
              <a:rPr lang="en-US" sz="1200" dirty="0" err="1"/>
              <a:t>Fondation</a:t>
            </a:r>
            <a:r>
              <a:rPr lang="en-US" sz="1200" dirty="0"/>
              <a:t> </a:t>
            </a:r>
            <a:r>
              <a:rPr lang="en-US" sz="1200" dirty="0" err="1"/>
              <a:t>Chiracshonour</a:t>
            </a:r>
            <a:r>
              <a:rPr lang="en-US" sz="1200" dirty="0"/>
              <a:t> committee, ever since the foundation was launched in 2008 by former French president Jacques Chirac in order to promote world peace.</a:t>
            </a:r>
          </a:p>
          <a:p>
            <a:r>
              <a:rPr lang="en-US" sz="1200" dirty="0"/>
              <a:t>She has received 16 honorary degrees in various countries and a </a:t>
            </a:r>
            <a:r>
              <a:rPr lang="en-US" sz="1200" dirty="0" err="1"/>
              <a:t>a</a:t>
            </a:r>
            <a:r>
              <a:rPr lang="en-US" sz="1200" dirty="0"/>
              <a:t> member of the Club of Madrid, an independent non-profit organization composed of 81 democratic former Presidents and Prime Ministers from 57 different countries.</a:t>
            </a:r>
          </a:p>
          <a:p>
            <a:r>
              <a:rPr lang="en-US" sz="1200" dirty="0"/>
              <a:t>Wikipedia</a:t>
            </a:r>
            <a:endParaRPr lang="en-US" sz="1200" b="0" i="0" dirty="0">
              <a:effectLst/>
            </a:endParaRPr>
          </a:p>
        </p:txBody>
      </p:sp>
    </p:spTree>
    <p:extLst>
      <p:ext uri="{BB962C8B-B14F-4D97-AF65-F5344CB8AC3E}">
        <p14:creationId xmlns:p14="http://schemas.microsoft.com/office/powerpoint/2010/main" val="1538654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p:cNvGraphicFramePr/>
          <p:nvPr>
            <p:extLst>
              <p:ext uri="{D42A27DB-BD31-4B8C-83A1-F6EECF244321}">
                <p14:modId xmlns:p14="http://schemas.microsoft.com/office/powerpoint/2010/main" val="3626869428"/>
              </p:ext>
            </p:extLst>
          </p:nvPr>
        </p:nvGraphicFramePr>
        <p:xfrm>
          <a:off x="2119265" y="1214673"/>
          <a:ext cx="7924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694507" y="0"/>
            <a:ext cx="8991600" cy="1323439"/>
          </a:xfrm>
          <a:prstGeom prst="rect">
            <a:avLst/>
          </a:prstGeom>
        </p:spPr>
        <p:txBody>
          <a:bodyPr wrap="square">
            <a:spAutoFit/>
          </a:bodyPr>
          <a:lstStyle/>
          <a:p>
            <a:pPr algn="ctr"/>
            <a:r>
              <a:rPr lang="en-US" sz="4000" dirty="0">
                <a:solidFill>
                  <a:schemeClr val="bg2"/>
                </a:solidFill>
                <a:latin typeface="Poor Richard" panose="02080502050505020702" pitchFamily="18" charset="0"/>
              </a:rPr>
              <a:t>“Hebrew…is to the New Testament what Leviticus is to the Old:”</a:t>
            </a:r>
          </a:p>
        </p:txBody>
      </p:sp>
      <p:sp>
        <p:nvSpPr>
          <p:cNvPr id="2" name="Rectangle 1"/>
          <p:cNvSpPr/>
          <p:nvPr/>
        </p:nvSpPr>
        <p:spPr>
          <a:xfrm>
            <a:off x="1638678" y="6033762"/>
            <a:ext cx="9877330" cy="646331"/>
          </a:xfrm>
          <a:prstGeom prst="rect">
            <a:avLst/>
          </a:prstGeom>
        </p:spPr>
        <p:txBody>
          <a:bodyPr wrap="square">
            <a:spAutoFit/>
          </a:bodyPr>
          <a:lstStyle/>
          <a:p>
            <a:r>
              <a:rPr lang="en-US" dirty="0">
                <a:solidFill>
                  <a:schemeClr val="bg1"/>
                </a:solidFill>
              </a:rPr>
              <a:t>The New Testament was in the process of preparation and nearly 3 centuries passed before it was accepted as standard, so the Old Testament was the only scripture available to the Christians.</a:t>
            </a:r>
          </a:p>
        </p:txBody>
      </p:sp>
    </p:spTree>
    <p:extLst>
      <p:ext uri="{BB962C8B-B14F-4D97-AF65-F5344CB8AC3E}">
        <p14:creationId xmlns:p14="http://schemas.microsoft.com/office/powerpoint/2010/main" val="423511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p:cNvGraphicFramePr/>
          <p:nvPr>
            <p:extLst>
              <p:ext uri="{D42A27DB-BD31-4B8C-83A1-F6EECF244321}">
                <p14:modId xmlns:p14="http://schemas.microsoft.com/office/powerpoint/2010/main" val="3407652880"/>
              </p:ext>
            </p:extLst>
          </p:nvPr>
        </p:nvGraphicFramePr>
        <p:xfrm>
          <a:off x="2182640" y="988337"/>
          <a:ext cx="7924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640186" y="172770"/>
            <a:ext cx="8991600" cy="707886"/>
          </a:xfrm>
          <a:prstGeom prst="rect">
            <a:avLst/>
          </a:prstGeom>
        </p:spPr>
        <p:txBody>
          <a:bodyPr wrap="square">
            <a:spAutoFit/>
          </a:bodyPr>
          <a:lstStyle/>
          <a:p>
            <a:pPr algn="ctr"/>
            <a:r>
              <a:rPr lang="en-US" sz="4000" dirty="0">
                <a:solidFill>
                  <a:schemeClr val="bg2"/>
                </a:solidFill>
                <a:latin typeface="Poor Richard" panose="02080502050505020702" pitchFamily="18" charset="0"/>
              </a:rPr>
              <a:t>“Hebrews is More Christ Centered”</a:t>
            </a:r>
          </a:p>
        </p:txBody>
      </p:sp>
      <p:sp>
        <p:nvSpPr>
          <p:cNvPr id="2" name="Rectangle 1"/>
          <p:cNvSpPr/>
          <p:nvPr/>
        </p:nvSpPr>
        <p:spPr>
          <a:xfrm>
            <a:off x="150891" y="5876195"/>
            <a:ext cx="6096000" cy="646331"/>
          </a:xfrm>
          <a:prstGeom prst="rect">
            <a:avLst/>
          </a:prstGeom>
        </p:spPr>
        <p:txBody>
          <a:bodyPr>
            <a:spAutoFit/>
          </a:bodyPr>
          <a:lstStyle/>
          <a:p>
            <a:r>
              <a:rPr lang="en-US" dirty="0">
                <a:solidFill>
                  <a:schemeClr val="bg1"/>
                </a:solidFill>
              </a:rPr>
              <a:t>Jesus is authorized to fulfill the old covenant of the law and administer the new covenant of the gospel </a:t>
            </a:r>
          </a:p>
        </p:txBody>
      </p:sp>
      <p:sp>
        <p:nvSpPr>
          <p:cNvPr id="3" name="Rectangle 2"/>
          <p:cNvSpPr/>
          <p:nvPr/>
        </p:nvSpPr>
        <p:spPr>
          <a:xfrm>
            <a:off x="6509442" y="5858088"/>
            <a:ext cx="5682558" cy="923330"/>
          </a:xfrm>
          <a:prstGeom prst="rect">
            <a:avLst/>
          </a:prstGeom>
        </p:spPr>
        <p:txBody>
          <a:bodyPr wrap="square">
            <a:spAutoFit/>
          </a:bodyPr>
          <a:lstStyle/>
          <a:p>
            <a:r>
              <a:rPr lang="en-US" dirty="0">
                <a:solidFill>
                  <a:schemeClr val="bg1"/>
                </a:solidFill>
              </a:rPr>
              <a:t>Hebrews shows how Christ is the fulfillment of the Mosaic system and the reality in Jesus of Nazareth and his atoning sacrifice</a:t>
            </a:r>
          </a:p>
        </p:txBody>
      </p:sp>
    </p:spTree>
    <p:extLst>
      <p:ext uri="{BB962C8B-B14F-4D97-AF65-F5344CB8AC3E}">
        <p14:creationId xmlns:p14="http://schemas.microsoft.com/office/powerpoint/2010/main" val="8195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0" y="0"/>
            <a:ext cx="12192000" cy="68580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318502" y="2799783"/>
            <a:ext cx="3612331" cy="830997"/>
          </a:xfrm>
          <a:prstGeom prst="rect">
            <a:avLst/>
          </a:prstGeom>
          <a:noFill/>
        </p:spPr>
        <p:txBody>
          <a:bodyPr wrap="square" rtlCol="0">
            <a:spAutoFit/>
          </a:bodyPr>
          <a:lstStyle/>
          <a:p>
            <a:pPr algn="ctr"/>
            <a:r>
              <a:rPr lang="en-US" sz="4800" dirty="0">
                <a:solidFill>
                  <a:schemeClr val="bg1"/>
                </a:solidFill>
                <a:latin typeface="Poor Richard" panose="02080502050505020702" pitchFamily="18" charset="0"/>
                <a:ea typeface="Wednesday" pitchFamily="2" charset="0"/>
              </a:rPr>
              <a:t>Jesus Christ:</a:t>
            </a:r>
          </a:p>
        </p:txBody>
      </p:sp>
      <p:grpSp>
        <p:nvGrpSpPr>
          <p:cNvPr id="9" name="Group 8"/>
          <p:cNvGrpSpPr/>
          <p:nvPr/>
        </p:nvGrpSpPr>
        <p:grpSpPr>
          <a:xfrm rot="16200000" flipV="1">
            <a:off x="-1229416" y="1387036"/>
            <a:ext cx="2863881" cy="246799"/>
            <a:chOff x="374950" y="4419600"/>
            <a:chExt cx="8037860" cy="894805"/>
          </a:xfrm>
        </p:grpSpPr>
        <p:sp>
          <p:nvSpPr>
            <p:cNvPr id="10" name="Donut 1"/>
            <p:cNvSpPr/>
            <p:nvPr/>
          </p:nvSpPr>
          <p:spPr>
            <a:xfrm>
              <a:off x="374950" y="4419600"/>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45"/>
            <p:cNvSpPr/>
            <p:nvPr/>
          </p:nvSpPr>
          <p:spPr>
            <a:xfrm>
              <a:off x="927944" y="4441372"/>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onut 46"/>
            <p:cNvSpPr/>
            <p:nvPr/>
          </p:nvSpPr>
          <p:spPr>
            <a:xfrm>
              <a:off x="1781384" y="4458789"/>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nut 47"/>
            <p:cNvSpPr/>
            <p:nvPr/>
          </p:nvSpPr>
          <p:spPr>
            <a:xfrm>
              <a:off x="2456299" y="4454434"/>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nut 48"/>
            <p:cNvSpPr/>
            <p:nvPr/>
          </p:nvSpPr>
          <p:spPr>
            <a:xfrm>
              <a:off x="3235716" y="4476205"/>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49"/>
            <p:cNvSpPr/>
            <p:nvPr/>
          </p:nvSpPr>
          <p:spPr>
            <a:xfrm>
              <a:off x="4023841" y="4445724"/>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50"/>
            <p:cNvSpPr/>
            <p:nvPr/>
          </p:nvSpPr>
          <p:spPr>
            <a:xfrm>
              <a:off x="4794550" y="4441370"/>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51"/>
            <p:cNvSpPr/>
            <p:nvPr/>
          </p:nvSpPr>
          <p:spPr>
            <a:xfrm>
              <a:off x="5573967" y="4445724"/>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52"/>
            <p:cNvSpPr/>
            <p:nvPr/>
          </p:nvSpPr>
          <p:spPr>
            <a:xfrm>
              <a:off x="6335967" y="4450077"/>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53"/>
            <p:cNvSpPr/>
            <p:nvPr/>
          </p:nvSpPr>
          <p:spPr>
            <a:xfrm>
              <a:off x="7089258" y="4437014"/>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9"/>
          <p:cNvGrpSpPr/>
          <p:nvPr/>
        </p:nvGrpSpPr>
        <p:grpSpPr>
          <a:xfrm rot="16200000" flipV="1">
            <a:off x="-905754" y="3513848"/>
            <a:ext cx="2811067" cy="246799"/>
            <a:chOff x="374950" y="4419600"/>
            <a:chExt cx="8037860" cy="894805"/>
          </a:xfrm>
        </p:grpSpPr>
        <p:sp>
          <p:nvSpPr>
            <p:cNvPr id="21" name="Donut 1"/>
            <p:cNvSpPr/>
            <p:nvPr/>
          </p:nvSpPr>
          <p:spPr>
            <a:xfrm>
              <a:off x="374950" y="4419600"/>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45"/>
            <p:cNvSpPr/>
            <p:nvPr/>
          </p:nvSpPr>
          <p:spPr>
            <a:xfrm>
              <a:off x="927944" y="4441372"/>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46"/>
            <p:cNvSpPr/>
            <p:nvPr/>
          </p:nvSpPr>
          <p:spPr>
            <a:xfrm>
              <a:off x="1781384" y="4458789"/>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47"/>
            <p:cNvSpPr/>
            <p:nvPr/>
          </p:nvSpPr>
          <p:spPr>
            <a:xfrm>
              <a:off x="2456299" y="4454434"/>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48"/>
            <p:cNvSpPr/>
            <p:nvPr/>
          </p:nvSpPr>
          <p:spPr>
            <a:xfrm>
              <a:off x="3235716" y="4476205"/>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49"/>
            <p:cNvSpPr/>
            <p:nvPr/>
          </p:nvSpPr>
          <p:spPr>
            <a:xfrm>
              <a:off x="4023841" y="4445724"/>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50"/>
            <p:cNvSpPr/>
            <p:nvPr/>
          </p:nvSpPr>
          <p:spPr>
            <a:xfrm>
              <a:off x="4794550" y="4441370"/>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51"/>
            <p:cNvSpPr/>
            <p:nvPr/>
          </p:nvSpPr>
          <p:spPr>
            <a:xfrm>
              <a:off x="5573967" y="4445724"/>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onut 52"/>
            <p:cNvSpPr/>
            <p:nvPr/>
          </p:nvSpPr>
          <p:spPr>
            <a:xfrm>
              <a:off x="6335967" y="4450077"/>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53"/>
            <p:cNvSpPr/>
            <p:nvPr/>
          </p:nvSpPr>
          <p:spPr>
            <a:xfrm>
              <a:off x="7089258" y="4437014"/>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extBox 1"/>
          <p:cNvSpPr txBox="1"/>
          <p:nvPr/>
        </p:nvSpPr>
        <p:spPr>
          <a:xfrm>
            <a:off x="5077272" y="167550"/>
            <a:ext cx="2118511" cy="646331"/>
          </a:xfrm>
          <a:prstGeom prst="rect">
            <a:avLst/>
          </a:prstGeom>
          <a:solidFill>
            <a:srgbClr val="99FF99"/>
          </a:solidFill>
        </p:spPr>
        <p:txBody>
          <a:bodyPr wrap="square" rtlCol="0">
            <a:spAutoFit/>
          </a:bodyPr>
          <a:lstStyle/>
          <a:p>
            <a:pPr algn="ctr"/>
            <a:r>
              <a:rPr lang="en-US" dirty="0"/>
              <a:t>Created the heavens and the earth</a:t>
            </a:r>
          </a:p>
        </p:txBody>
      </p:sp>
      <p:pic>
        <p:nvPicPr>
          <p:cNvPr id="3074" name="Picture 2" descr="Image result for heavens and ea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4551" y="1048177"/>
            <a:ext cx="2442503" cy="152723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7429666" y="1017068"/>
            <a:ext cx="2118511" cy="646331"/>
          </a:xfrm>
          <a:prstGeom prst="rect">
            <a:avLst/>
          </a:prstGeom>
          <a:solidFill>
            <a:srgbClr val="99FF99"/>
          </a:solidFill>
        </p:spPr>
        <p:txBody>
          <a:bodyPr wrap="square" rtlCol="0">
            <a:spAutoFit/>
          </a:bodyPr>
          <a:lstStyle/>
          <a:p>
            <a:pPr algn="ctr"/>
            <a:r>
              <a:rPr lang="en-US" dirty="0"/>
              <a:t>Speaks for the Father</a:t>
            </a:r>
          </a:p>
        </p:txBody>
      </p:sp>
      <p:sp>
        <p:nvSpPr>
          <p:cNvPr id="62" name="TextBox 61"/>
          <p:cNvSpPr txBox="1"/>
          <p:nvPr/>
        </p:nvSpPr>
        <p:spPr>
          <a:xfrm>
            <a:off x="7474934" y="4928164"/>
            <a:ext cx="2118511" cy="646331"/>
          </a:xfrm>
          <a:prstGeom prst="rect">
            <a:avLst/>
          </a:prstGeom>
          <a:solidFill>
            <a:srgbClr val="99FF99"/>
          </a:solidFill>
        </p:spPr>
        <p:txBody>
          <a:bodyPr wrap="square" rtlCol="0">
            <a:spAutoFit/>
          </a:bodyPr>
          <a:lstStyle/>
          <a:p>
            <a:pPr algn="ctr"/>
            <a:r>
              <a:rPr lang="en-US" dirty="0"/>
              <a:t>Is the heir of the Father</a:t>
            </a:r>
          </a:p>
        </p:txBody>
      </p:sp>
      <p:sp>
        <p:nvSpPr>
          <p:cNvPr id="88" name="TextBox 87"/>
          <p:cNvSpPr txBox="1"/>
          <p:nvPr/>
        </p:nvSpPr>
        <p:spPr>
          <a:xfrm>
            <a:off x="8516081" y="2981669"/>
            <a:ext cx="2118511" cy="646331"/>
          </a:xfrm>
          <a:prstGeom prst="rect">
            <a:avLst/>
          </a:prstGeom>
          <a:solidFill>
            <a:srgbClr val="99FF99"/>
          </a:solidFill>
        </p:spPr>
        <p:txBody>
          <a:bodyPr wrap="square" rtlCol="0">
            <a:spAutoFit/>
          </a:bodyPr>
          <a:lstStyle/>
          <a:p>
            <a:pPr algn="ctr"/>
            <a:r>
              <a:rPr lang="en-US" dirty="0"/>
              <a:t>Is in the express image of the Father</a:t>
            </a:r>
          </a:p>
        </p:txBody>
      </p:sp>
      <p:grpSp>
        <p:nvGrpSpPr>
          <p:cNvPr id="111" name="Group 110"/>
          <p:cNvGrpSpPr/>
          <p:nvPr/>
        </p:nvGrpSpPr>
        <p:grpSpPr>
          <a:xfrm rot="16200000" flipV="1">
            <a:off x="10132683" y="3559867"/>
            <a:ext cx="2863881" cy="246799"/>
            <a:chOff x="374950" y="4419600"/>
            <a:chExt cx="8037860" cy="894805"/>
          </a:xfrm>
        </p:grpSpPr>
        <p:sp>
          <p:nvSpPr>
            <p:cNvPr id="125" name="Donut 1"/>
            <p:cNvSpPr/>
            <p:nvPr/>
          </p:nvSpPr>
          <p:spPr>
            <a:xfrm>
              <a:off x="374950" y="4419600"/>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Donut 45"/>
            <p:cNvSpPr/>
            <p:nvPr/>
          </p:nvSpPr>
          <p:spPr>
            <a:xfrm>
              <a:off x="927944" y="4441372"/>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Donut 46"/>
            <p:cNvSpPr/>
            <p:nvPr/>
          </p:nvSpPr>
          <p:spPr>
            <a:xfrm>
              <a:off x="1781384" y="4458789"/>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Donut 47"/>
            <p:cNvSpPr/>
            <p:nvPr/>
          </p:nvSpPr>
          <p:spPr>
            <a:xfrm>
              <a:off x="2456299" y="4454434"/>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Donut 48"/>
            <p:cNvSpPr/>
            <p:nvPr/>
          </p:nvSpPr>
          <p:spPr>
            <a:xfrm>
              <a:off x="3235716" y="4476205"/>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Donut 49"/>
            <p:cNvSpPr/>
            <p:nvPr/>
          </p:nvSpPr>
          <p:spPr>
            <a:xfrm>
              <a:off x="4023841" y="4445724"/>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Donut 50"/>
            <p:cNvSpPr/>
            <p:nvPr/>
          </p:nvSpPr>
          <p:spPr>
            <a:xfrm>
              <a:off x="4794550" y="4441370"/>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Donut 51"/>
            <p:cNvSpPr/>
            <p:nvPr/>
          </p:nvSpPr>
          <p:spPr>
            <a:xfrm>
              <a:off x="5573967" y="4445724"/>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Donut 52"/>
            <p:cNvSpPr/>
            <p:nvPr/>
          </p:nvSpPr>
          <p:spPr>
            <a:xfrm>
              <a:off x="6335967" y="4450077"/>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Donut 53"/>
            <p:cNvSpPr/>
            <p:nvPr/>
          </p:nvSpPr>
          <p:spPr>
            <a:xfrm>
              <a:off x="7089258" y="4437014"/>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2" name="Group 111"/>
          <p:cNvGrpSpPr/>
          <p:nvPr/>
        </p:nvGrpSpPr>
        <p:grpSpPr>
          <a:xfrm rot="16200000" flipV="1">
            <a:off x="10501614" y="1386282"/>
            <a:ext cx="2811067" cy="246799"/>
            <a:chOff x="374950" y="4419600"/>
            <a:chExt cx="8037860" cy="894805"/>
          </a:xfrm>
        </p:grpSpPr>
        <p:sp>
          <p:nvSpPr>
            <p:cNvPr id="115" name="Donut 1"/>
            <p:cNvSpPr/>
            <p:nvPr/>
          </p:nvSpPr>
          <p:spPr>
            <a:xfrm>
              <a:off x="374950" y="4419600"/>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Donut 45"/>
            <p:cNvSpPr/>
            <p:nvPr/>
          </p:nvSpPr>
          <p:spPr>
            <a:xfrm>
              <a:off x="927944" y="4441372"/>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Donut 46"/>
            <p:cNvSpPr/>
            <p:nvPr/>
          </p:nvSpPr>
          <p:spPr>
            <a:xfrm>
              <a:off x="1781384" y="4458789"/>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Donut 47"/>
            <p:cNvSpPr/>
            <p:nvPr/>
          </p:nvSpPr>
          <p:spPr>
            <a:xfrm>
              <a:off x="2456299" y="4454434"/>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Donut 48"/>
            <p:cNvSpPr/>
            <p:nvPr/>
          </p:nvSpPr>
          <p:spPr>
            <a:xfrm>
              <a:off x="3235716" y="4476205"/>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Donut 49"/>
            <p:cNvSpPr/>
            <p:nvPr/>
          </p:nvSpPr>
          <p:spPr>
            <a:xfrm>
              <a:off x="4023841" y="4445724"/>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Donut 50"/>
            <p:cNvSpPr/>
            <p:nvPr/>
          </p:nvSpPr>
          <p:spPr>
            <a:xfrm>
              <a:off x="4794550" y="4441370"/>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Donut 51"/>
            <p:cNvSpPr/>
            <p:nvPr/>
          </p:nvSpPr>
          <p:spPr>
            <a:xfrm>
              <a:off x="5573967" y="4445724"/>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Donut 52"/>
            <p:cNvSpPr/>
            <p:nvPr/>
          </p:nvSpPr>
          <p:spPr>
            <a:xfrm>
              <a:off x="6335967" y="4450077"/>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Donut 53"/>
            <p:cNvSpPr/>
            <p:nvPr/>
          </p:nvSpPr>
          <p:spPr>
            <a:xfrm>
              <a:off x="7089258" y="4437014"/>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3" name="TextBox 112"/>
          <p:cNvSpPr txBox="1"/>
          <p:nvPr/>
        </p:nvSpPr>
        <p:spPr>
          <a:xfrm>
            <a:off x="2877281" y="5183170"/>
            <a:ext cx="2118511" cy="923330"/>
          </a:xfrm>
          <a:prstGeom prst="rect">
            <a:avLst/>
          </a:prstGeom>
          <a:solidFill>
            <a:srgbClr val="99FF99"/>
          </a:solidFill>
        </p:spPr>
        <p:txBody>
          <a:bodyPr wrap="square" rtlCol="0">
            <a:spAutoFit/>
          </a:bodyPr>
          <a:lstStyle/>
          <a:p>
            <a:pPr algn="ctr"/>
            <a:r>
              <a:rPr lang="en-US" dirty="0"/>
              <a:t>Upholds all things by the word of His power</a:t>
            </a:r>
          </a:p>
        </p:txBody>
      </p:sp>
      <p:sp>
        <p:nvSpPr>
          <p:cNvPr id="138" name="TextBox 137"/>
          <p:cNvSpPr txBox="1"/>
          <p:nvPr/>
        </p:nvSpPr>
        <p:spPr>
          <a:xfrm>
            <a:off x="1564530" y="3164246"/>
            <a:ext cx="2118511" cy="369332"/>
          </a:xfrm>
          <a:prstGeom prst="rect">
            <a:avLst/>
          </a:prstGeom>
          <a:solidFill>
            <a:srgbClr val="99FF99"/>
          </a:solidFill>
        </p:spPr>
        <p:txBody>
          <a:bodyPr wrap="square" rtlCol="0">
            <a:spAutoFit/>
          </a:bodyPr>
          <a:lstStyle/>
          <a:p>
            <a:pPr algn="ctr"/>
            <a:r>
              <a:rPr lang="en-US" dirty="0"/>
              <a:t>Purges our sins</a:t>
            </a:r>
          </a:p>
        </p:txBody>
      </p:sp>
      <p:sp>
        <p:nvSpPr>
          <p:cNvPr id="163" name="TextBox 162"/>
          <p:cNvSpPr txBox="1"/>
          <p:nvPr/>
        </p:nvSpPr>
        <p:spPr>
          <a:xfrm>
            <a:off x="2897109" y="1222280"/>
            <a:ext cx="1473995" cy="923330"/>
          </a:xfrm>
          <a:prstGeom prst="rect">
            <a:avLst/>
          </a:prstGeom>
          <a:solidFill>
            <a:srgbClr val="99FF99"/>
          </a:solidFill>
        </p:spPr>
        <p:txBody>
          <a:bodyPr wrap="square" rtlCol="0">
            <a:spAutoFit/>
          </a:bodyPr>
          <a:lstStyle/>
          <a:p>
            <a:pPr algn="ctr"/>
            <a:r>
              <a:rPr lang="en-US" dirty="0"/>
              <a:t>Reigns at the right hand of the Father</a:t>
            </a:r>
          </a:p>
        </p:txBody>
      </p:sp>
      <p:sp>
        <p:nvSpPr>
          <p:cNvPr id="185" name="TextBox 184"/>
          <p:cNvSpPr txBox="1"/>
          <p:nvPr/>
        </p:nvSpPr>
        <p:spPr>
          <a:xfrm>
            <a:off x="87516" y="6415890"/>
            <a:ext cx="2118511" cy="369332"/>
          </a:xfrm>
          <a:prstGeom prst="rect">
            <a:avLst/>
          </a:prstGeom>
          <a:solidFill>
            <a:srgbClr val="99FF99"/>
          </a:solidFill>
        </p:spPr>
        <p:txBody>
          <a:bodyPr wrap="square" rtlCol="0">
            <a:spAutoFit/>
          </a:bodyPr>
          <a:lstStyle/>
          <a:p>
            <a:pPr algn="ctr"/>
            <a:r>
              <a:rPr lang="en-US" dirty="0"/>
              <a:t>Hebrews 1:2-3</a:t>
            </a:r>
          </a:p>
        </p:txBody>
      </p:sp>
      <p:grpSp>
        <p:nvGrpSpPr>
          <p:cNvPr id="186" name="Group 185"/>
          <p:cNvGrpSpPr/>
          <p:nvPr/>
        </p:nvGrpSpPr>
        <p:grpSpPr>
          <a:xfrm rot="16200000" flipV="1">
            <a:off x="10493312" y="5197036"/>
            <a:ext cx="2863881" cy="246799"/>
            <a:chOff x="374950" y="4419600"/>
            <a:chExt cx="8037860" cy="894805"/>
          </a:xfrm>
        </p:grpSpPr>
        <p:sp>
          <p:nvSpPr>
            <p:cNvPr id="187" name="Donut 1"/>
            <p:cNvSpPr/>
            <p:nvPr/>
          </p:nvSpPr>
          <p:spPr>
            <a:xfrm>
              <a:off x="374950" y="4419600"/>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Donut 45"/>
            <p:cNvSpPr/>
            <p:nvPr/>
          </p:nvSpPr>
          <p:spPr>
            <a:xfrm>
              <a:off x="927944" y="4441372"/>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Donut 46"/>
            <p:cNvSpPr/>
            <p:nvPr/>
          </p:nvSpPr>
          <p:spPr>
            <a:xfrm>
              <a:off x="1781384" y="4458789"/>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0" name="Donut 47"/>
            <p:cNvSpPr/>
            <p:nvPr/>
          </p:nvSpPr>
          <p:spPr>
            <a:xfrm>
              <a:off x="2456299" y="4454434"/>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Donut 48"/>
            <p:cNvSpPr/>
            <p:nvPr/>
          </p:nvSpPr>
          <p:spPr>
            <a:xfrm>
              <a:off x="3235716" y="4476205"/>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Donut 49"/>
            <p:cNvSpPr/>
            <p:nvPr/>
          </p:nvSpPr>
          <p:spPr>
            <a:xfrm>
              <a:off x="4023841" y="4445724"/>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Donut 50"/>
            <p:cNvSpPr/>
            <p:nvPr/>
          </p:nvSpPr>
          <p:spPr>
            <a:xfrm>
              <a:off x="4794550" y="4441370"/>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Donut 51"/>
            <p:cNvSpPr/>
            <p:nvPr/>
          </p:nvSpPr>
          <p:spPr>
            <a:xfrm>
              <a:off x="5573967" y="4445724"/>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Donut 52"/>
            <p:cNvSpPr/>
            <p:nvPr/>
          </p:nvSpPr>
          <p:spPr>
            <a:xfrm>
              <a:off x="6335967" y="4450077"/>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Donut 53"/>
            <p:cNvSpPr/>
            <p:nvPr/>
          </p:nvSpPr>
          <p:spPr>
            <a:xfrm>
              <a:off x="7089258" y="4437014"/>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076" name="Picture 4" descr="Image result for jesus christ lds art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933" y="4712800"/>
            <a:ext cx="1481441" cy="20682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9099" y="382635"/>
            <a:ext cx="1747885" cy="1979805"/>
          </a:xfrm>
          <a:prstGeom prst="rect">
            <a:avLst/>
          </a:prstGeom>
        </p:spPr>
      </p:pic>
      <p:pic>
        <p:nvPicPr>
          <p:cNvPr id="3078" name="Picture 6" descr="Image result for jesus christ lds arti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82046" y="4119326"/>
            <a:ext cx="1684800" cy="233579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lated image"/>
          <p:cNvPicPr>
            <a:picLocks noChangeAspect="1" noChangeArrowheads="1"/>
          </p:cNvPicPr>
          <p:nvPr/>
        </p:nvPicPr>
        <p:blipFill rotWithShape="1">
          <a:blip r:embed="rId6">
            <a:extLst>
              <a:ext uri="{28A0092B-C50C-407E-A947-70E740481C1C}">
                <a14:useLocalDpi xmlns:a14="http://schemas.microsoft.com/office/drawing/2010/main" val="0"/>
              </a:ext>
            </a:extLst>
          </a:blip>
          <a:srcRect l="22245" t="895" r="22416" b="60095"/>
          <a:stretch/>
        </p:blipFill>
        <p:spPr bwMode="auto">
          <a:xfrm>
            <a:off x="497940" y="172014"/>
            <a:ext cx="2203435" cy="1448555"/>
          </a:xfrm>
          <a:prstGeom prst="rect">
            <a:avLst/>
          </a:prstGeom>
          <a:noFill/>
          <a:extLst>
            <a:ext uri="{909E8E84-426E-40DD-AFC4-6F175D3DCCD1}">
              <a14:hiddenFill xmlns:a14="http://schemas.microsoft.com/office/drawing/2010/main">
                <a:solidFill>
                  <a:srgbClr val="FFFFFF"/>
                </a:solidFill>
              </a14:hiddenFill>
            </a:ext>
          </a:extLst>
        </p:spPr>
      </p:pic>
      <p:grpSp>
        <p:nvGrpSpPr>
          <p:cNvPr id="212" name="Group 211"/>
          <p:cNvGrpSpPr/>
          <p:nvPr/>
        </p:nvGrpSpPr>
        <p:grpSpPr>
          <a:xfrm rot="16200000" flipV="1">
            <a:off x="-1202256" y="5180438"/>
            <a:ext cx="2863881" cy="246799"/>
            <a:chOff x="374950" y="4419600"/>
            <a:chExt cx="8037860" cy="894805"/>
          </a:xfrm>
        </p:grpSpPr>
        <p:sp>
          <p:nvSpPr>
            <p:cNvPr id="213" name="Donut 1"/>
            <p:cNvSpPr/>
            <p:nvPr/>
          </p:nvSpPr>
          <p:spPr>
            <a:xfrm>
              <a:off x="374950" y="4419600"/>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 name="Donut 45"/>
            <p:cNvSpPr/>
            <p:nvPr/>
          </p:nvSpPr>
          <p:spPr>
            <a:xfrm>
              <a:off x="927944" y="4441372"/>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 name="Donut 46"/>
            <p:cNvSpPr/>
            <p:nvPr/>
          </p:nvSpPr>
          <p:spPr>
            <a:xfrm>
              <a:off x="1781384" y="4458789"/>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6" name="Donut 47"/>
            <p:cNvSpPr/>
            <p:nvPr/>
          </p:nvSpPr>
          <p:spPr>
            <a:xfrm>
              <a:off x="2456299" y="4454434"/>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7" name="Donut 48"/>
            <p:cNvSpPr/>
            <p:nvPr/>
          </p:nvSpPr>
          <p:spPr>
            <a:xfrm>
              <a:off x="3235716" y="4476205"/>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8" name="Donut 49"/>
            <p:cNvSpPr/>
            <p:nvPr/>
          </p:nvSpPr>
          <p:spPr>
            <a:xfrm>
              <a:off x="4023841" y="4445724"/>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9" name="Donut 50"/>
            <p:cNvSpPr/>
            <p:nvPr/>
          </p:nvSpPr>
          <p:spPr>
            <a:xfrm>
              <a:off x="4794550" y="4441370"/>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0" name="Donut 51"/>
            <p:cNvSpPr/>
            <p:nvPr/>
          </p:nvSpPr>
          <p:spPr>
            <a:xfrm>
              <a:off x="5573967" y="4445724"/>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1" name="Donut 52"/>
            <p:cNvSpPr/>
            <p:nvPr/>
          </p:nvSpPr>
          <p:spPr>
            <a:xfrm>
              <a:off x="6335967" y="4450077"/>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2" name="Donut 53"/>
            <p:cNvSpPr/>
            <p:nvPr/>
          </p:nvSpPr>
          <p:spPr>
            <a:xfrm>
              <a:off x="7089258" y="4437014"/>
              <a:ext cx="1323552" cy="838200"/>
            </a:xfrm>
            <a:prstGeom prst="donut">
              <a:avLst>
                <a:gd name="adj" fmla="val 1357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23" name="Picture 222"/>
          <p:cNvPicPr>
            <a:picLocks noChangeAspect="1"/>
          </p:cNvPicPr>
          <p:nvPr/>
        </p:nvPicPr>
        <p:blipFill rotWithShape="1">
          <a:blip r:embed="rId7"/>
          <a:srcRect l="33862" t="33267" r="58118" b="53664"/>
          <a:stretch/>
        </p:blipFill>
        <p:spPr>
          <a:xfrm>
            <a:off x="1774480" y="3748134"/>
            <a:ext cx="1348966" cy="1236551"/>
          </a:xfrm>
          <a:prstGeom prst="rect">
            <a:avLst/>
          </a:prstGeom>
        </p:spPr>
      </p:pic>
    </p:spTree>
    <p:extLst>
      <p:ext uri="{BB962C8B-B14F-4D97-AF65-F5344CB8AC3E}">
        <p14:creationId xmlns:p14="http://schemas.microsoft.com/office/powerpoint/2010/main" val="23803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6" grpId="0" animBg="1"/>
      <p:bldP spid="62" grpId="0" animBg="1"/>
      <p:bldP spid="88" grpId="0" animBg="1"/>
      <p:bldP spid="113" grpId="0" animBg="1"/>
      <p:bldP spid="138" grpId="0" animBg="1"/>
      <p:bldP spid="16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414174" y="2475642"/>
            <a:ext cx="4343400" cy="2677656"/>
          </a:xfrm>
          <a:prstGeom prst="rect">
            <a:avLst/>
          </a:prstGeom>
          <a:noFill/>
        </p:spPr>
        <p:txBody>
          <a:bodyPr wrap="square" rtlCol="0">
            <a:spAutoFit/>
          </a:bodyPr>
          <a:lstStyle/>
          <a:p>
            <a:r>
              <a:rPr lang="en-US" sz="2800" i="1" dirty="0">
                <a:solidFill>
                  <a:srgbClr val="FFFF00"/>
                </a:solidFill>
              </a:rPr>
              <a:t>“If ye had known me, ye should have known my Father also: and from henceforth ye known him, and have seen him.”</a:t>
            </a:r>
          </a:p>
          <a:p>
            <a:r>
              <a:rPr lang="en-US" sz="2800" i="1" dirty="0">
                <a:solidFill>
                  <a:srgbClr val="FFFF00"/>
                </a:solidFill>
              </a:rPr>
              <a:t>—John 14:7</a:t>
            </a:r>
          </a:p>
        </p:txBody>
      </p:sp>
      <p:sp>
        <p:nvSpPr>
          <p:cNvPr id="4" name="TextBox 3"/>
          <p:cNvSpPr txBox="1"/>
          <p:nvPr/>
        </p:nvSpPr>
        <p:spPr>
          <a:xfrm>
            <a:off x="457954" y="1163371"/>
            <a:ext cx="4343400" cy="1384995"/>
          </a:xfrm>
          <a:prstGeom prst="rect">
            <a:avLst/>
          </a:prstGeom>
          <a:noFill/>
        </p:spPr>
        <p:txBody>
          <a:bodyPr wrap="square" rtlCol="0">
            <a:spAutoFit/>
          </a:bodyPr>
          <a:lstStyle/>
          <a:p>
            <a:r>
              <a:rPr lang="en-US" sz="2800" dirty="0">
                <a:solidFill>
                  <a:srgbClr val="FFFF00"/>
                </a:solidFill>
              </a:rPr>
              <a:t>“Who being the brightness of his glory, and the express image of his person…”</a:t>
            </a:r>
          </a:p>
        </p:txBody>
      </p:sp>
      <p:sp>
        <p:nvSpPr>
          <p:cNvPr id="5" name="TextBox 4"/>
          <p:cNvSpPr txBox="1"/>
          <p:nvPr/>
        </p:nvSpPr>
        <p:spPr>
          <a:xfrm>
            <a:off x="262549" y="152400"/>
            <a:ext cx="11778559" cy="923330"/>
          </a:xfrm>
          <a:prstGeom prst="rect">
            <a:avLst/>
          </a:prstGeom>
          <a:noFill/>
        </p:spPr>
        <p:txBody>
          <a:bodyPr wrap="square" rtlCol="0">
            <a:spAutoFit/>
          </a:bodyPr>
          <a:lstStyle/>
          <a:p>
            <a:pPr algn="ctr"/>
            <a:r>
              <a:rPr lang="en-US" sz="5400" dirty="0">
                <a:solidFill>
                  <a:schemeClr val="bg1">
                    <a:lumMod val="95000"/>
                  </a:schemeClr>
                </a:solidFill>
                <a:latin typeface="Poor Richard" panose="02080502050505020702" pitchFamily="18" charset="0"/>
                <a:ea typeface="DaddysGirl" pitchFamily="2" charset="0"/>
              </a:rPr>
              <a:t>Physical Characters of Jesus Christ</a:t>
            </a:r>
          </a:p>
        </p:txBody>
      </p:sp>
      <p:sp>
        <p:nvSpPr>
          <p:cNvPr id="6" name="TextBox 5"/>
          <p:cNvSpPr txBox="1"/>
          <p:nvPr/>
        </p:nvSpPr>
        <p:spPr>
          <a:xfrm>
            <a:off x="93552" y="6334780"/>
            <a:ext cx="4343400" cy="523220"/>
          </a:xfrm>
          <a:prstGeom prst="rect">
            <a:avLst/>
          </a:prstGeom>
          <a:noFill/>
        </p:spPr>
        <p:txBody>
          <a:bodyPr wrap="square" rtlCol="0">
            <a:spAutoFit/>
          </a:bodyPr>
          <a:lstStyle/>
          <a:p>
            <a:r>
              <a:rPr lang="en-US" sz="2800" dirty="0">
                <a:solidFill>
                  <a:schemeClr val="bg1">
                    <a:lumMod val="95000"/>
                  </a:schemeClr>
                </a:solidFill>
              </a:rPr>
              <a:t>Hebrews 1:3</a:t>
            </a:r>
          </a:p>
        </p:txBody>
      </p:sp>
      <p:pic>
        <p:nvPicPr>
          <p:cNvPr id="7" name="Picture 6" descr="Image result for jesus christ lds art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0878" y="2773619"/>
            <a:ext cx="2766468" cy="3835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59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0891" y="0"/>
            <a:ext cx="12041109" cy="769441"/>
          </a:xfrm>
          <a:prstGeom prst="rect">
            <a:avLst/>
          </a:prstGeom>
          <a:noFill/>
        </p:spPr>
        <p:txBody>
          <a:bodyPr wrap="square" rtlCol="0">
            <a:spAutoFit/>
          </a:bodyPr>
          <a:lstStyle/>
          <a:p>
            <a:pPr algn="ctr"/>
            <a:r>
              <a:rPr lang="en-US" sz="4400" dirty="0">
                <a:solidFill>
                  <a:schemeClr val="bg1">
                    <a:lumMod val="95000"/>
                  </a:schemeClr>
                </a:solidFill>
                <a:latin typeface="Poor Richard" panose="02080502050505020702" pitchFamily="18" charset="0"/>
                <a:ea typeface="DaddysGirl" pitchFamily="2" charset="0"/>
              </a:rPr>
              <a:t>What do we receive from our parents when we are born?</a:t>
            </a:r>
          </a:p>
        </p:txBody>
      </p:sp>
      <p:sp>
        <p:nvSpPr>
          <p:cNvPr id="6" name="TextBox 5"/>
          <p:cNvSpPr txBox="1"/>
          <p:nvPr/>
        </p:nvSpPr>
        <p:spPr>
          <a:xfrm>
            <a:off x="75446" y="6334780"/>
            <a:ext cx="4343400" cy="523220"/>
          </a:xfrm>
          <a:prstGeom prst="rect">
            <a:avLst/>
          </a:prstGeom>
          <a:noFill/>
        </p:spPr>
        <p:txBody>
          <a:bodyPr wrap="square" rtlCol="0">
            <a:spAutoFit/>
          </a:bodyPr>
          <a:lstStyle/>
          <a:p>
            <a:r>
              <a:rPr lang="en-US" sz="2800" dirty="0">
                <a:solidFill>
                  <a:schemeClr val="bg1">
                    <a:lumMod val="95000"/>
                  </a:schemeClr>
                </a:solidFill>
              </a:rPr>
              <a:t>Hebrews 1:3</a:t>
            </a:r>
          </a:p>
        </p:txBody>
      </p:sp>
      <p:grpSp>
        <p:nvGrpSpPr>
          <p:cNvPr id="3" name="Group 9"/>
          <p:cNvGrpSpPr/>
          <p:nvPr/>
        </p:nvGrpSpPr>
        <p:grpSpPr>
          <a:xfrm>
            <a:off x="2667000" y="1828800"/>
            <a:ext cx="1676400" cy="1676400"/>
            <a:chOff x="1143000" y="1828800"/>
            <a:chExt cx="1676400" cy="1676400"/>
          </a:xfrm>
        </p:grpSpPr>
        <p:sp>
          <p:nvSpPr>
            <p:cNvPr id="7" name="Oval 6"/>
            <p:cNvSpPr/>
            <p:nvPr/>
          </p:nvSpPr>
          <p:spPr>
            <a:xfrm>
              <a:off x="1143000" y="1828800"/>
              <a:ext cx="1676400" cy="16764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95400" y="2362200"/>
              <a:ext cx="1371600" cy="523220"/>
            </a:xfrm>
            <a:prstGeom prst="rect">
              <a:avLst/>
            </a:prstGeom>
            <a:noFill/>
          </p:spPr>
          <p:txBody>
            <a:bodyPr wrap="square" rtlCol="0">
              <a:spAutoFit/>
            </a:bodyPr>
            <a:lstStyle/>
            <a:p>
              <a:r>
                <a:rPr lang="en-US" sz="2800" dirty="0"/>
                <a:t>Physical</a:t>
              </a:r>
            </a:p>
          </p:txBody>
        </p:sp>
      </p:grpSp>
      <p:grpSp>
        <p:nvGrpSpPr>
          <p:cNvPr id="10" name="Group 10"/>
          <p:cNvGrpSpPr/>
          <p:nvPr/>
        </p:nvGrpSpPr>
        <p:grpSpPr>
          <a:xfrm>
            <a:off x="8153400" y="1295400"/>
            <a:ext cx="2133600" cy="2057400"/>
            <a:chOff x="6629400" y="1295400"/>
            <a:chExt cx="2133600" cy="2057400"/>
          </a:xfrm>
        </p:grpSpPr>
        <p:sp>
          <p:nvSpPr>
            <p:cNvPr id="8" name="Oval 7"/>
            <p:cNvSpPr/>
            <p:nvPr/>
          </p:nvSpPr>
          <p:spPr>
            <a:xfrm>
              <a:off x="6629400" y="1295400"/>
              <a:ext cx="2057400" cy="20574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781800" y="2057400"/>
              <a:ext cx="1981200" cy="523220"/>
            </a:xfrm>
            <a:prstGeom prst="rect">
              <a:avLst/>
            </a:prstGeom>
            <a:noFill/>
          </p:spPr>
          <p:txBody>
            <a:bodyPr wrap="square" rtlCol="0">
              <a:spAutoFit/>
            </a:bodyPr>
            <a:lstStyle/>
            <a:p>
              <a:r>
                <a:rPr lang="en-US" sz="2800" dirty="0"/>
                <a:t>Personality</a:t>
              </a:r>
            </a:p>
          </p:txBody>
        </p:sp>
      </p:grpSp>
      <p:grpSp>
        <p:nvGrpSpPr>
          <p:cNvPr id="11" name="Group 11"/>
          <p:cNvGrpSpPr/>
          <p:nvPr/>
        </p:nvGrpSpPr>
        <p:grpSpPr>
          <a:xfrm>
            <a:off x="1984218" y="3705130"/>
            <a:ext cx="2057400" cy="2057400"/>
            <a:chOff x="6629400" y="1295400"/>
            <a:chExt cx="2057400" cy="2057400"/>
          </a:xfrm>
        </p:grpSpPr>
        <p:sp>
          <p:nvSpPr>
            <p:cNvPr id="13" name="Oval 12"/>
            <p:cNvSpPr/>
            <p:nvPr/>
          </p:nvSpPr>
          <p:spPr>
            <a:xfrm>
              <a:off x="6629400" y="1295400"/>
              <a:ext cx="2057400" cy="20574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705600" y="1698279"/>
              <a:ext cx="1981200" cy="1384995"/>
            </a:xfrm>
            <a:prstGeom prst="rect">
              <a:avLst/>
            </a:prstGeom>
            <a:noFill/>
          </p:spPr>
          <p:txBody>
            <a:bodyPr wrap="square" rtlCol="0">
              <a:spAutoFit/>
            </a:bodyPr>
            <a:lstStyle/>
            <a:p>
              <a:pPr algn="ctr"/>
              <a:r>
                <a:rPr lang="en-US" sz="2800" dirty="0"/>
                <a:t>Ethical and moral standards</a:t>
              </a:r>
            </a:p>
          </p:txBody>
        </p:sp>
      </p:grpSp>
      <p:grpSp>
        <p:nvGrpSpPr>
          <p:cNvPr id="12" name="Group 14"/>
          <p:cNvGrpSpPr/>
          <p:nvPr/>
        </p:nvGrpSpPr>
        <p:grpSpPr>
          <a:xfrm>
            <a:off x="4763655" y="2209800"/>
            <a:ext cx="1524000" cy="1295400"/>
            <a:chOff x="1095189" y="1828800"/>
            <a:chExt cx="1972236" cy="1676400"/>
          </a:xfrm>
        </p:grpSpPr>
        <p:sp>
          <p:nvSpPr>
            <p:cNvPr id="16" name="Oval 15"/>
            <p:cNvSpPr/>
            <p:nvPr/>
          </p:nvSpPr>
          <p:spPr>
            <a:xfrm>
              <a:off x="1143000" y="1828800"/>
              <a:ext cx="1676400" cy="16764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95189" y="2321859"/>
              <a:ext cx="1972236" cy="677108"/>
            </a:xfrm>
            <a:prstGeom prst="rect">
              <a:avLst/>
            </a:prstGeom>
            <a:noFill/>
          </p:spPr>
          <p:txBody>
            <a:bodyPr wrap="square" rtlCol="0">
              <a:spAutoFit/>
            </a:bodyPr>
            <a:lstStyle/>
            <a:p>
              <a:r>
                <a:rPr lang="en-US" sz="2800" dirty="0"/>
                <a:t>Customs</a:t>
              </a:r>
            </a:p>
          </p:txBody>
        </p:sp>
      </p:grpSp>
      <p:grpSp>
        <p:nvGrpSpPr>
          <p:cNvPr id="15" name="Group 17"/>
          <p:cNvGrpSpPr/>
          <p:nvPr/>
        </p:nvGrpSpPr>
        <p:grpSpPr>
          <a:xfrm>
            <a:off x="6553200" y="3200400"/>
            <a:ext cx="1676400" cy="1676400"/>
            <a:chOff x="1143000" y="1828800"/>
            <a:chExt cx="1676400" cy="1676400"/>
          </a:xfrm>
        </p:grpSpPr>
        <p:sp>
          <p:nvSpPr>
            <p:cNvPr id="19" name="Oval 18"/>
            <p:cNvSpPr/>
            <p:nvPr/>
          </p:nvSpPr>
          <p:spPr>
            <a:xfrm>
              <a:off x="1143000" y="1828800"/>
              <a:ext cx="1676400" cy="16764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219200" y="2286000"/>
              <a:ext cx="1600200" cy="830997"/>
            </a:xfrm>
            <a:prstGeom prst="rect">
              <a:avLst/>
            </a:prstGeom>
            <a:noFill/>
          </p:spPr>
          <p:txBody>
            <a:bodyPr wrap="square" rtlCol="0">
              <a:spAutoFit/>
            </a:bodyPr>
            <a:lstStyle/>
            <a:p>
              <a:pPr algn="ctr"/>
              <a:r>
                <a:rPr lang="en-US" sz="2400" dirty="0"/>
                <a:t>Religious preference</a:t>
              </a:r>
            </a:p>
          </p:txBody>
        </p:sp>
      </p:grpSp>
      <p:grpSp>
        <p:nvGrpSpPr>
          <p:cNvPr id="18" name="Group 20"/>
          <p:cNvGrpSpPr/>
          <p:nvPr/>
        </p:nvGrpSpPr>
        <p:grpSpPr>
          <a:xfrm>
            <a:off x="7924800" y="4495800"/>
            <a:ext cx="2057400" cy="2057400"/>
            <a:chOff x="1143000" y="1828800"/>
            <a:chExt cx="1676400" cy="1676400"/>
          </a:xfrm>
        </p:grpSpPr>
        <p:sp>
          <p:nvSpPr>
            <p:cNvPr id="22" name="Oval 21"/>
            <p:cNvSpPr/>
            <p:nvPr/>
          </p:nvSpPr>
          <p:spPr>
            <a:xfrm>
              <a:off x="1143000" y="1828800"/>
              <a:ext cx="1676400" cy="16764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219200" y="2286000"/>
              <a:ext cx="1600200" cy="677109"/>
            </a:xfrm>
            <a:prstGeom prst="rect">
              <a:avLst/>
            </a:prstGeom>
            <a:noFill/>
          </p:spPr>
          <p:txBody>
            <a:bodyPr wrap="square" rtlCol="0">
              <a:spAutoFit/>
            </a:bodyPr>
            <a:lstStyle/>
            <a:p>
              <a:pPr algn="ctr"/>
              <a:r>
                <a:rPr lang="en-US" sz="2400" dirty="0"/>
                <a:t>Social environment</a:t>
              </a:r>
            </a:p>
          </p:txBody>
        </p:sp>
      </p:grpSp>
      <p:grpSp>
        <p:nvGrpSpPr>
          <p:cNvPr id="21" name="Group 23"/>
          <p:cNvGrpSpPr/>
          <p:nvPr/>
        </p:nvGrpSpPr>
        <p:grpSpPr>
          <a:xfrm>
            <a:off x="4343400" y="4114800"/>
            <a:ext cx="1752600" cy="1752600"/>
            <a:chOff x="1143000" y="1828800"/>
            <a:chExt cx="1676400" cy="1676400"/>
          </a:xfrm>
        </p:grpSpPr>
        <p:sp>
          <p:nvSpPr>
            <p:cNvPr id="25" name="Oval 24"/>
            <p:cNvSpPr/>
            <p:nvPr/>
          </p:nvSpPr>
          <p:spPr>
            <a:xfrm>
              <a:off x="1143000" y="1828800"/>
              <a:ext cx="1676400" cy="16764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19200" y="2286000"/>
              <a:ext cx="1600200" cy="794867"/>
            </a:xfrm>
            <a:prstGeom prst="rect">
              <a:avLst/>
            </a:prstGeom>
            <a:noFill/>
          </p:spPr>
          <p:txBody>
            <a:bodyPr wrap="square" rtlCol="0">
              <a:spAutoFit/>
            </a:bodyPr>
            <a:lstStyle/>
            <a:p>
              <a:pPr algn="ctr"/>
              <a:r>
                <a:rPr lang="en-US" sz="2400" dirty="0"/>
                <a:t>Monetary status</a:t>
              </a:r>
            </a:p>
          </p:txBody>
        </p:sp>
      </p:grpSp>
      <p:sp>
        <p:nvSpPr>
          <p:cNvPr id="28" name="Oval 27"/>
          <p:cNvSpPr/>
          <p:nvPr/>
        </p:nvSpPr>
        <p:spPr>
          <a:xfrm>
            <a:off x="6400800" y="1828800"/>
            <a:ext cx="762000" cy="7620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393256" y="5410955"/>
            <a:ext cx="762000" cy="7620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590800" y="990600"/>
            <a:ext cx="762000" cy="7620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mage result for pencil drawing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45" t="6732" r="2886" b="12871"/>
          <a:stretch/>
        </p:blipFill>
        <p:spPr bwMode="auto">
          <a:xfrm>
            <a:off x="389299" y="1403286"/>
            <a:ext cx="1828800" cy="208175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pencil drawings boy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4324" y="1466662"/>
            <a:ext cx="1635314" cy="224914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pencil drawing of boo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30004" y="4733312"/>
            <a:ext cx="1602085" cy="117219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pencil drawing mone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496" y="4617221"/>
            <a:ext cx="1594495" cy="1279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65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000" fill="hold"/>
                                        <p:tgtEl>
                                          <p:spTgt spid="28"/>
                                        </p:tgtEl>
                                        <p:attrNameLst>
                                          <p:attrName>ppt_x</p:attrName>
                                        </p:attrNameLst>
                                      </p:cBhvr>
                                      <p:tavLst>
                                        <p:tav tm="0">
                                          <p:val>
                                            <p:strVal val="#ppt_x"/>
                                          </p:val>
                                        </p:tav>
                                        <p:tav tm="100000">
                                          <p:val>
                                            <p:strVal val="#ppt_x"/>
                                          </p:val>
                                        </p:tav>
                                      </p:tavLst>
                                    </p:anim>
                                    <p:anim calcmode="lin" valueType="num">
                                      <p:cBhvr additive="base">
                                        <p:cTn id="12" dur="2000" fill="hold"/>
                                        <p:tgtEl>
                                          <p:spTgt spid="28"/>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fade">
                                      <p:cBhvr>
                                        <p:cTn id="15" dur="500"/>
                                        <p:tgtEl>
                                          <p:spTgt spid="6146"/>
                                        </p:tgtEl>
                                      </p:cBhvr>
                                    </p:animEffect>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2000" fill="hold"/>
                                        <p:tgtEl>
                                          <p:spTgt spid="10"/>
                                        </p:tgtEl>
                                        <p:attrNameLst>
                                          <p:attrName>ppt_x</p:attrName>
                                        </p:attrNameLst>
                                      </p:cBhvr>
                                      <p:tavLst>
                                        <p:tav tm="0">
                                          <p:val>
                                            <p:strVal val="#ppt_x"/>
                                          </p:val>
                                        </p:tav>
                                        <p:tav tm="100000">
                                          <p:val>
                                            <p:strVal val="#ppt_x"/>
                                          </p:val>
                                        </p:tav>
                                      </p:tavLst>
                                    </p:anim>
                                    <p:anim calcmode="lin" valueType="num">
                                      <p:cBhvr additive="base">
                                        <p:cTn id="21" dur="2000" fill="hold"/>
                                        <p:tgtEl>
                                          <p:spTgt spid="10"/>
                                        </p:tgtEl>
                                        <p:attrNameLst>
                                          <p:attrName>ppt_y</p:attrName>
                                        </p:attrNameLst>
                                      </p:cBhvr>
                                      <p:tavLst>
                                        <p:tav tm="0">
                                          <p:val>
                                            <p:strVal val="1+#ppt_h/2"/>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6148"/>
                                        </p:tgtEl>
                                        <p:attrNameLst>
                                          <p:attrName>style.visibility</p:attrName>
                                        </p:attrNameLst>
                                      </p:cBhvr>
                                      <p:to>
                                        <p:strVal val="visible"/>
                                      </p:to>
                                    </p:set>
                                    <p:animEffect transition="in" filter="fade">
                                      <p:cBhvr>
                                        <p:cTn id="24" dur="500"/>
                                        <p:tgtEl>
                                          <p:spTgt spid="6148"/>
                                        </p:tgtEl>
                                      </p:cBhvr>
                                    </p:animEffect>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2000" fill="hold"/>
                                        <p:tgtEl>
                                          <p:spTgt spid="12"/>
                                        </p:tgtEl>
                                        <p:attrNameLst>
                                          <p:attrName>ppt_x</p:attrName>
                                        </p:attrNameLst>
                                      </p:cBhvr>
                                      <p:tavLst>
                                        <p:tav tm="0">
                                          <p:val>
                                            <p:strVal val="#ppt_x"/>
                                          </p:val>
                                        </p:tav>
                                        <p:tav tm="100000">
                                          <p:val>
                                            <p:strVal val="#ppt_x"/>
                                          </p:val>
                                        </p:tav>
                                      </p:tavLst>
                                    </p:anim>
                                    <p:anim calcmode="lin" valueType="num">
                                      <p:cBhvr additive="base">
                                        <p:cTn id="30"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2000" fill="hold"/>
                                        <p:tgtEl>
                                          <p:spTgt spid="11"/>
                                        </p:tgtEl>
                                        <p:attrNameLst>
                                          <p:attrName>ppt_x</p:attrName>
                                        </p:attrNameLst>
                                      </p:cBhvr>
                                      <p:tavLst>
                                        <p:tav tm="0">
                                          <p:val>
                                            <p:strVal val="#ppt_x"/>
                                          </p:val>
                                        </p:tav>
                                        <p:tav tm="100000">
                                          <p:val>
                                            <p:strVal val="#ppt_x"/>
                                          </p:val>
                                        </p:tav>
                                      </p:tavLst>
                                    </p:anim>
                                    <p:anim calcmode="lin" valueType="num">
                                      <p:cBhvr additive="base">
                                        <p:cTn id="36"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7" presetClass="entr" presetSubtype="4"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2000" fill="hold"/>
                                        <p:tgtEl>
                                          <p:spTgt spid="15"/>
                                        </p:tgtEl>
                                        <p:attrNameLst>
                                          <p:attrName>ppt_x</p:attrName>
                                        </p:attrNameLst>
                                      </p:cBhvr>
                                      <p:tavLst>
                                        <p:tav tm="0">
                                          <p:val>
                                            <p:strVal val="#ppt_x"/>
                                          </p:val>
                                        </p:tav>
                                        <p:tav tm="100000">
                                          <p:val>
                                            <p:strVal val="#ppt_x"/>
                                          </p:val>
                                        </p:tav>
                                      </p:tavLst>
                                    </p:anim>
                                    <p:anim calcmode="lin" valueType="num">
                                      <p:cBhvr additive="base">
                                        <p:cTn id="42" dur="2000" fill="hold"/>
                                        <p:tgtEl>
                                          <p:spTgt spid="15"/>
                                        </p:tgtEl>
                                        <p:attrNameLst>
                                          <p:attrName>ppt_y</p:attrName>
                                        </p:attrNameLst>
                                      </p:cBhvr>
                                      <p:tavLst>
                                        <p:tav tm="0">
                                          <p:val>
                                            <p:strVal val="1+#ppt_h/2"/>
                                          </p:val>
                                        </p:tav>
                                        <p:tav tm="100000">
                                          <p:val>
                                            <p:strVal val="#ppt_y"/>
                                          </p:val>
                                        </p:tav>
                                      </p:tavLst>
                                    </p:anim>
                                  </p:childTnLst>
                                </p:cTn>
                              </p:par>
                              <p:par>
                                <p:cTn id="43" presetID="10" presetClass="entr" presetSubtype="0" fill="hold" nodeType="withEffect">
                                  <p:stCondLst>
                                    <p:cond delay="0"/>
                                  </p:stCondLst>
                                  <p:childTnLst>
                                    <p:set>
                                      <p:cBhvr>
                                        <p:cTn id="44" dur="1" fill="hold">
                                          <p:stCondLst>
                                            <p:cond delay="0"/>
                                          </p:stCondLst>
                                        </p:cTn>
                                        <p:tgtEl>
                                          <p:spTgt spid="6150"/>
                                        </p:tgtEl>
                                        <p:attrNameLst>
                                          <p:attrName>style.visibility</p:attrName>
                                        </p:attrNameLst>
                                      </p:cBhvr>
                                      <p:to>
                                        <p:strVal val="visible"/>
                                      </p:to>
                                    </p:set>
                                    <p:animEffect transition="in" filter="fade">
                                      <p:cBhvr>
                                        <p:cTn id="45" dur="500"/>
                                        <p:tgtEl>
                                          <p:spTgt spid="6150"/>
                                        </p:tgtEl>
                                      </p:cBhvr>
                                    </p:animEffect>
                                  </p:childTnLst>
                                </p:cTn>
                              </p:par>
                            </p:childTnLst>
                          </p:cTn>
                        </p:par>
                      </p:childTnLst>
                    </p:cTn>
                  </p:par>
                  <p:par>
                    <p:cTn id="46" fill="hold">
                      <p:stCondLst>
                        <p:cond delay="indefinite"/>
                      </p:stCondLst>
                      <p:childTnLst>
                        <p:par>
                          <p:cTn id="47" fill="hold">
                            <p:stCondLst>
                              <p:cond delay="0"/>
                            </p:stCondLst>
                            <p:childTnLst>
                              <p:par>
                                <p:cTn id="48" presetID="7" presetClass="entr" presetSubtype="4"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2000" fill="hold"/>
                                        <p:tgtEl>
                                          <p:spTgt spid="21"/>
                                        </p:tgtEl>
                                        <p:attrNameLst>
                                          <p:attrName>ppt_x</p:attrName>
                                        </p:attrNameLst>
                                      </p:cBhvr>
                                      <p:tavLst>
                                        <p:tav tm="0">
                                          <p:val>
                                            <p:strVal val="#ppt_x"/>
                                          </p:val>
                                        </p:tav>
                                        <p:tav tm="100000">
                                          <p:val>
                                            <p:strVal val="#ppt_x"/>
                                          </p:val>
                                        </p:tav>
                                      </p:tavLst>
                                    </p:anim>
                                    <p:anim calcmode="lin" valueType="num">
                                      <p:cBhvr additive="base">
                                        <p:cTn id="51" dur="2000" fill="hold"/>
                                        <p:tgtEl>
                                          <p:spTgt spid="21"/>
                                        </p:tgtEl>
                                        <p:attrNameLst>
                                          <p:attrName>ppt_y</p:attrName>
                                        </p:attrNameLst>
                                      </p:cBhvr>
                                      <p:tavLst>
                                        <p:tav tm="0">
                                          <p:val>
                                            <p:strVal val="1+#ppt_h/2"/>
                                          </p:val>
                                        </p:tav>
                                        <p:tav tm="100000">
                                          <p:val>
                                            <p:strVal val="#ppt_y"/>
                                          </p:val>
                                        </p:tav>
                                      </p:tavLst>
                                    </p:anim>
                                  </p:childTnLst>
                                </p:cTn>
                              </p:par>
                              <p:par>
                                <p:cTn id="52" presetID="10" presetClass="entr" presetSubtype="0" fill="hold" nodeType="withEffect">
                                  <p:stCondLst>
                                    <p:cond delay="0"/>
                                  </p:stCondLst>
                                  <p:childTnLst>
                                    <p:set>
                                      <p:cBhvr>
                                        <p:cTn id="53" dur="1" fill="hold">
                                          <p:stCondLst>
                                            <p:cond delay="0"/>
                                          </p:stCondLst>
                                        </p:cTn>
                                        <p:tgtEl>
                                          <p:spTgt spid="6152"/>
                                        </p:tgtEl>
                                        <p:attrNameLst>
                                          <p:attrName>style.visibility</p:attrName>
                                        </p:attrNameLst>
                                      </p:cBhvr>
                                      <p:to>
                                        <p:strVal val="visible"/>
                                      </p:to>
                                    </p:set>
                                    <p:animEffect transition="in" filter="fade">
                                      <p:cBhvr>
                                        <p:cTn id="54" dur="500"/>
                                        <p:tgtEl>
                                          <p:spTgt spid="6152"/>
                                        </p:tgtEl>
                                      </p:cBhvr>
                                    </p:animEffect>
                                  </p:childTnLst>
                                </p:cTn>
                              </p:par>
                            </p:childTnLst>
                          </p:cTn>
                        </p:par>
                      </p:childTnLst>
                    </p:cTn>
                  </p:par>
                  <p:par>
                    <p:cTn id="55" fill="hold">
                      <p:stCondLst>
                        <p:cond delay="indefinite"/>
                      </p:stCondLst>
                      <p:childTnLst>
                        <p:par>
                          <p:cTn id="56" fill="hold">
                            <p:stCondLst>
                              <p:cond delay="0"/>
                            </p:stCondLst>
                            <p:childTnLst>
                              <p:par>
                                <p:cTn id="57" presetID="7" presetClass="entr" presetSubtype="4"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2000" fill="hold"/>
                                        <p:tgtEl>
                                          <p:spTgt spid="18"/>
                                        </p:tgtEl>
                                        <p:attrNameLst>
                                          <p:attrName>ppt_x</p:attrName>
                                        </p:attrNameLst>
                                      </p:cBhvr>
                                      <p:tavLst>
                                        <p:tav tm="0">
                                          <p:val>
                                            <p:strVal val="#ppt_x"/>
                                          </p:val>
                                        </p:tav>
                                        <p:tav tm="100000">
                                          <p:val>
                                            <p:strVal val="#ppt_x"/>
                                          </p:val>
                                        </p:tav>
                                      </p:tavLst>
                                    </p:anim>
                                    <p:anim calcmode="lin" valueType="num">
                                      <p:cBhvr additive="base">
                                        <p:cTn id="60" dur="2000" fill="hold"/>
                                        <p:tgtEl>
                                          <p:spTgt spid="18"/>
                                        </p:tgtEl>
                                        <p:attrNameLst>
                                          <p:attrName>ppt_y</p:attrName>
                                        </p:attrNameLst>
                                      </p:cBhvr>
                                      <p:tavLst>
                                        <p:tav tm="0">
                                          <p:val>
                                            <p:strVal val="1+#ppt_h/2"/>
                                          </p:val>
                                        </p:tav>
                                        <p:tav tm="100000">
                                          <p:val>
                                            <p:strVal val="#ppt_y"/>
                                          </p:val>
                                        </p:tav>
                                      </p:tavLst>
                                    </p:anim>
                                  </p:childTnLst>
                                </p:cTn>
                              </p:par>
                              <p:par>
                                <p:cTn id="61" presetID="7" presetClass="entr" presetSubtype="4"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2000" fill="hold"/>
                                        <p:tgtEl>
                                          <p:spTgt spid="30"/>
                                        </p:tgtEl>
                                        <p:attrNameLst>
                                          <p:attrName>ppt_x</p:attrName>
                                        </p:attrNameLst>
                                      </p:cBhvr>
                                      <p:tavLst>
                                        <p:tav tm="0">
                                          <p:val>
                                            <p:strVal val="#ppt_x"/>
                                          </p:val>
                                        </p:tav>
                                        <p:tav tm="100000">
                                          <p:val>
                                            <p:strVal val="#ppt_x"/>
                                          </p:val>
                                        </p:tav>
                                      </p:tavLst>
                                    </p:anim>
                                    <p:anim calcmode="lin" valueType="num">
                                      <p:cBhvr additive="base">
                                        <p:cTn id="64" dur="2000" fill="hold"/>
                                        <p:tgtEl>
                                          <p:spTgt spid="30"/>
                                        </p:tgtEl>
                                        <p:attrNameLst>
                                          <p:attrName>ppt_y</p:attrName>
                                        </p:attrNameLst>
                                      </p:cBhvr>
                                      <p:tavLst>
                                        <p:tav tm="0">
                                          <p:val>
                                            <p:strVal val="1+#ppt_h/2"/>
                                          </p:val>
                                        </p:tav>
                                        <p:tav tm="100000">
                                          <p:val>
                                            <p:strVal val="#ppt_y"/>
                                          </p:val>
                                        </p:tav>
                                      </p:tavLst>
                                    </p:anim>
                                  </p:childTnLst>
                                </p:cTn>
                              </p:par>
                              <p:par>
                                <p:cTn id="65" presetID="7" presetClass="entr" presetSubtype="4"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2000" fill="hold"/>
                                        <p:tgtEl>
                                          <p:spTgt spid="31"/>
                                        </p:tgtEl>
                                        <p:attrNameLst>
                                          <p:attrName>ppt_x</p:attrName>
                                        </p:attrNameLst>
                                      </p:cBhvr>
                                      <p:tavLst>
                                        <p:tav tm="0">
                                          <p:val>
                                            <p:strVal val="#ppt_x"/>
                                          </p:val>
                                        </p:tav>
                                        <p:tav tm="100000">
                                          <p:val>
                                            <p:strVal val="#ppt_x"/>
                                          </p:val>
                                        </p:tav>
                                      </p:tavLst>
                                    </p:anim>
                                    <p:anim calcmode="lin" valueType="num">
                                      <p:cBhvr additive="base">
                                        <p:cTn id="68" dur="2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35390" y="152400"/>
            <a:ext cx="11787612" cy="769441"/>
          </a:xfrm>
          <a:prstGeom prst="rect">
            <a:avLst/>
          </a:prstGeom>
          <a:noFill/>
        </p:spPr>
        <p:txBody>
          <a:bodyPr wrap="square" rtlCol="0">
            <a:spAutoFit/>
          </a:bodyPr>
          <a:lstStyle/>
          <a:p>
            <a:pPr algn="ctr"/>
            <a:r>
              <a:rPr lang="en-US" sz="4400" dirty="0">
                <a:solidFill>
                  <a:schemeClr val="bg1">
                    <a:lumMod val="95000"/>
                  </a:schemeClr>
                </a:solidFill>
                <a:latin typeface="Poor Richard" panose="02080502050505020702" pitchFamily="18" charset="0"/>
                <a:ea typeface="DaddysGirl" pitchFamily="2" charset="0"/>
              </a:rPr>
              <a:t>What have we inherited from Heavenly Father?</a:t>
            </a:r>
          </a:p>
        </p:txBody>
      </p:sp>
      <p:sp>
        <p:nvSpPr>
          <p:cNvPr id="6" name="TextBox 5"/>
          <p:cNvSpPr txBox="1"/>
          <p:nvPr/>
        </p:nvSpPr>
        <p:spPr>
          <a:xfrm>
            <a:off x="0" y="6398154"/>
            <a:ext cx="4343400" cy="523220"/>
          </a:xfrm>
          <a:prstGeom prst="rect">
            <a:avLst/>
          </a:prstGeom>
          <a:noFill/>
        </p:spPr>
        <p:txBody>
          <a:bodyPr wrap="square" rtlCol="0">
            <a:spAutoFit/>
          </a:bodyPr>
          <a:lstStyle/>
          <a:p>
            <a:r>
              <a:rPr lang="en-US" sz="2800" dirty="0">
                <a:solidFill>
                  <a:schemeClr val="bg1">
                    <a:lumMod val="95000"/>
                  </a:schemeClr>
                </a:solidFill>
              </a:rPr>
              <a:t>Hebrews 1:3</a:t>
            </a:r>
          </a:p>
        </p:txBody>
      </p:sp>
      <p:grpSp>
        <p:nvGrpSpPr>
          <p:cNvPr id="3" name="Group 9"/>
          <p:cNvGrpSpPr/>
          <p:nvPr/>
        </p:nvGrpSpPr>
        <p:grpSpPr>
          <a:xfrm>
            <a:off x="2667000" y="1828800"/>
            <a:ext cx="1676400" cy="1676400"/>
            <a:chOff x="1143000" y="1828800"/>
            <a:chExt cx="1676400" cy="1676400"/>
          </a:xfrm>
        </p:grpSpPr>
        <p:sp>
          <p:nvSpPr>
            <p:cNvPr id="7" name="Oval 6"/>
            <p:cNvSpPr/>
            <p:nvPr/>
          </p:nvSpPr>
          <p:spPr>
            <a:xfrm>
              <a:off x="1143000" y="1828800"/>
              <a:ext cx="1676400" cy="16764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95400" y="2286000"/>
              <a:ext cx="1371600" cy="954107"/>
            </a:xfrm>
            <a:prstGeom prst="rect">
              <a:avLst/>
            </a:prstGeom>
            <a:noFill/>
          </p:spPr>
          <p:txBody>
            <a:bodyPr wrap="square" rtlCol="0">
              <a:spAutoFit/>
            </a:bodyPr>
            <a:lstStyle/>
            <a:p>
              <a:pPr algn="ctr"/>
              <a:r>
                <a:rPr lang="en-US" sz="2800" dirty="0"/>
                <a:t>Physical</a:t>
              </a:r>
            </a:p>
            <a:p>
              <a:pPr algn="ctr"/>
              <a:r>
                <a:rPr lang="en-US" sz="2800" dirty="0"/>
                <a:t>body</a:t>
              </a:r>
            </a:p>
          </p:txBody>
        </p:sp>
      </p:grpSp>
      <p:grpSp>
        <p:nvGrpSpPr>
          <p:cNvPr id="10" name="Group 10"/>
          <p:cNvGrpSpPr/>
          <p:nvPr/>
        </p:nvGrpSpPr>
        <p:grpSpPr>
          <a:xfrm>
            <a:off x="8153400" y="1295400"/>
            <a:ext cx="2133600" cy="2057400"/>
            <a:chOff x="6629400" y="1295400"/>
            <a:chExt cx="2133600" cy="2057400"/>
          </a:xfrm>
        </p:grpSpPr>
        <p:sp>
          <p:nvSpPr>
            <p:cNvPr id="8" name="Oval 7"/>
            <p:cNvSpPr/>
            <p:nvPr/>
          </p:nvSpPr>
          <p:spPr>
            <a:xfrm>
              <a:off x="6629400" y="1295400"/>
              <a:ext cx="2057400" cy="20574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781800" y="2057400"/>
              <a:ext cx="1981200" cy="523220"/>
            </a:xfrm>
            <a:prstGeom prst="rect">
              <a:avLst/>
            </a:prstGeom>
            <a:noFill/>
          </p:spPr>
          <p:txBody>
            <a:bodyPr wrap="square" rtlCol="0">
              <a:spAutoFit/>
            </a:bodyPr>
            <a:lstStyle/>
            <a:p>
              <a:r>
                <a:rPr lang="en-US" sz="2800" dirty="0"/>
                <a:t>Personality</a:t>
              </a:r>
            </a:p>
          </p:txBody>
        </p:sp>
      </p:grpSp>
      <p:grpSp>
        <p:nvGrpSpPr>
          <p:cNvPr id="11" name="Group 11"/>
          <p:cNvGrpSpPr/>
          <p:nvPr/>
        </p:nvGrpSpPr>
        <p:grpSpPr>
          <a:xfrm>
            <a:off x="1676400" y="3886200"/>
            <a:ext cx="2057400" cy="2057400"/>
            <a:chOff x="6629400" y="1295400"/>
            <a:chExt cx="2057400" cy="2057400"/>
          </a:xfrm>
        </p:grpSpPr>
        <p:sp>
          <p:nvSpPr>
            <p:cNvPr id="13" name="Oval 12"/>
            <p:cNvSpPr/>
            <p:nvPr/>
          </p:nvSpPr>
          <p:spPr>
            <a:xfrm>
              <a:off x="6629400" y="1295400"/>
              <a:ext cx="2057400" cy="20574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705600" y="1752600"/>
              <a:ext cx="1981200" cy="1384995"/>
            </a:xfrm>
            <a:prstGeom prst="rect">
              <a:avLst/>
            </a:prstGeom>
            <a:noFill/>
          </p:spPr>
          <p:txBody>
            <a:bodyPr wrap="square" rtlCol="0">
              <a:spAutoFit/>
            </a:bodyPr>
            <a:lstStyle/>
            <a:p>
              <a:pPr algn="ctr"/>
              <a:r>
                <a:rPr lang="en-US" sz="2800" dirty="0"/>
                <a:t>A sense of right and wrong</a:t>
              </a:r>
            </a:p>
          </p:txBody>
        </p:sp>
      </p:grpSp>
      <p:grpSp>
        <p:nvGrpSpPr>
          <p:cNvPr id="12" name="Group 14"/>
          <p:cNvGrpSpPr/>
          <p:nvPr/>
        </p:nvGrpSpPr>
        <p:grpSpPr>
          <a:xfrm>
            <a:off x="4800601" y="2209800"/>
            <a:ext cx="1547091" cy="1295400"/>
            <a:chOff x="1143000" y="1828800"/>
            <a:chExt cx="2002119" cy="1676400"/>
          </a:xfrm>
        </p:grpSpPr>
        <p:sp>
          <p:nvSpPr>
            <p:cNvPr id="16" name="Oval 15"/>
            <p:cNvSpPr/>
            <p:nvPr/>
          </p:nvSpPr>
          <p:spPr>
            <a:xfrm>
              <a:off x="1143000" y="1828800"/>
              <a:ext cx="1676400" cy="16764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172883" y="2244165"/>
              <a:ext cx="1972236" cy="677108"/>
            </a:xfrm>
            <a:prstGeom prst="rect">
              <a:avLst/>
            </a:prstGeom>
            <a:noFill/>
          </p:spPr>
          <p:txBody>
            <a:bodyPr wrap="square" rtlCol="0">
              <a:spAutoFit/>
            </a:bodyPr>
            <a:lstStyle/>
            <a:p>
              <a:r>
                <a:rPr lang="en-US" sz="2800" dirty="0"/>
                <a:t>Choices</a:t>
              </a:r>
            </a:p>
          </p:txBody>
        </p:sp>
      </p:grpSp>
      <p:grpSp>
        <p:nvGrpSpPr>
          <p:cNvPr id="15" name="Group 17"/>
          <p:cNvGrpSpPr/>
          <p:nvPr/>
        </p:nvGrpSpPr>
        <p:grpSpPr>
          <a:xfrm>
            <a:off x="6553200" y="3200400"/>
            <a:ext cx="1676400" cy="1676400"/>
            <a:chOff x="1143000" y="1828800"/>
            <a:chExt cx="1676400" cy="1676400"/>
          </a:xfrm>
        </p:grpSpPr>
        <p:sp>
          <p:nvSpPr>
            <p:cNvPr id="19" name="Oval 18"/>
            <p:cNvSpPr/>
            <p:nvPr/>
          </p:nvSpPr>
          <p:spPr>
            <a:xfrm>
              <a:off x="1143000" y="1828800"/>
              <a:ext cx="1676400" cy="16764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219200" y="2286000"/>
              <a:ext cx="1600200" cy="830997"/>
            </a:xfrm>
            <a:prstGeom prst="rect">
              <a:avLst/>
            </a:prstGeom>
            <a:noFill/>
          </p:spPr>
          <p:txBody>
            <a:bodyPr wrap="square" rtlCol="0">
              <a:spAutoFit/>
            </a:bodyPr>
            <a:lstStyle/>
            <a:p>
              <a:pPr algn="ctr"/>
              <a:r>
                <a:rPr lang="en-US" sz="2400" dirty="0"/>
                <a:t>Free agency</a:t>
              </a:r>
            </a:p>
          </p:txBody>
        </p:sp>
      </p:grpSp>
      <p:grpSp>
        <p:nvGrpSpPr>
          <p:cNvPr id="18" name="Group 20"/>
          <p:cNvGrpSpPr/>
          <p:nvPr/>
        </p:nvGrpSpPr>
        <p:grpSpPr>
          <a:xfrm>
            <a:off x="7924800" y="4495800"/>
            <a:ext cx="2057400" cy="2057400"/>
            <a:chOff x="1143000" y="1828800"/>
            <a:chExt cx="1676400" cy="1676400"/>
          </a:xfrm>
        </p:grpSpPr>
        <p:sp>
          <p:nvSpPr>
            <p:cNvPr id="22" name="Oval 21"/>
            <p:cNvSpPr/>
            <p:nvPr/>
          </p:nvSpPr>
          <p:spPr>
            <a:xfrm>
              <a:off x="1143000" y="1828800"/>
              <a:ext cx="1676400" cy="16764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174044" y="2338682"/>
              <a:ext cx="1600200" cy="677109"/>
            </a:xfrm>
            <a:prstGeom prst="rect">
              <a:avLst/>
            </a:prstGeom>
            <a:noFill/>
          </p:spPr>
          <p:txBody>
            <a:bodyPr wrap="square" rtlCol="0">
              <a:spAutoFit/>
            </a:bodyPr>
            <a:lstStyle/>
            <a:p>
              <a:pPr algn="ctr"/>
              <a:r>
                <a:rPr lang="en-US" sz="2400" dirty="0"/>
                <a:t>A place in His kingdom</a:t>
              </a:r>
            </a:p>
          </p:txBody>
        </p:sp>
      </p:grpSp>
      <p:grpSp>
        <p:nvGrpSpPr>
          <p:cNvPr id="21" name="Group 23"/>
          <p:cNvGrpSpPr/>
          <p:nvPr/>
        </p:nvGrpSpPr>
        <p:grpSpPr>
          <a:xfrm>
            <a:off x="4343400" y="4114800"/>
            <a:ext cx="1752600" cy="1752600"/>
            <a:chOff x="1143000" y="1828800"/>
            <a:chExt cx="1676400" cy="1676400"/>
          </a:xfrm>
        </p:grpSpPr>
        <p:sp>
          <p:nvSpPr>
            <p:cNvPr id="25" name="Oval 24"/>
            <p:cNvSpPr/>
            <p:nvPr/>
          </p:nvSpPr>
          <p:spPr>
            <a:xfrm>
              <a:off x="1143000" y="1828800"/>
              <a:ext cx="1676400" cy="16764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180548" y="2133600"/>
              <a:ext cx="1600200" cy="1148141"/>
            </a:xfrm>
            <a:prstGeom prst="rect">
              <a:avLst/>
            </a:prstGeom>
            <a:noFill/>
          </p:spPr>
          <p:txBody>
            <a:bodyPr wrap="square" rtlCol="0">
              <a:spAutoFit/>
            </a:bodyPr>
            <a:lstStyle/>
            <a:p>
              <a:pPr algn="ctr"/>
              <a:r>
                <a:rPr lang="en-US" sz="2400" dirty="0"/>
                <a:t>Knowledge through scriptures</a:t>
              </a:r>
            </a:p>
          </p:txBody>
        </p:sp>
      </p:grpSp>
      <p:sp>
        <p:nvSpPr>
          <p:cNvPr id="28" name="Oval 27"/>
          <p:cNvSpPr/>
          <p:nvPr/>
        </p:nvSpPr>
        <p:spPr>
          <a:xfrm>
            <a:off x="6400800" y="1828800"/>
            <a:ext cx="762000" cy="7620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248400" y="5791200"/>
            <a:ext cx="762000" cy="7620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590800" y="990600"/>
            <a:ext cx="762000" cy="7620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41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000" fill="hold"/>
                                        <p:tgtEl>
                                          <p:spTgt spid="28"/>
                                        </p:tgtEl>
                                        <p:attrNameLst>
                                          <p:attrName>ppt_x</p:attrName>
                                        </p:attrNameLst>
                                      </p:cBhvr>
                                      <p:tavLst>
                                        <p:tav tm="0">
                                          <p:val>
                                            <p:strVal val="#ppt_x"/>
                                          </p:val>
                                        </p:tav>
                                        <p:tav tm="100000">
                                          <p:val>
                                            <p:strVal val="#ppt_x"/>
                                          </p:val>
                                        </p:tav>
                                      </p:tavLst>
                                    </p:anim>
                                    <p:anim calcmode="lin" valueType="num">
                                      <p:cBhvr additive="base">
                                        <p:cTn id="12" dur="2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2000" fill="hold"/>
                                        <p:tgtEl>
                                          <p:spTgt spid="10"/>
                                        </p:tgtEl>
                                        <p:attrNameLst>
                                          <p:attrName>ppt_x</p:attrName>
                                        </p:attrNameLst>
                                      </p:cBhvr>
                                      <p:tavLst>
                                        <p:tav tm="0">
                                          <p:val>
                                            <p:strVal val="#ppt_x"/>
                                          </p:val>
                                        </p:tav>
                                        <p:tav tm="100000">
                                          <p:val>
                                            <p:strVal val="#ppt_x"/>
                                          </p:val>
                                        </p:tav>
                                      </p:tavLst>
                                    </p:anim>
                                    <p:anim calcmode="lin" valueType="num">
                                      <p:cBhvr additive="base">
                                        <p:cTn id="18"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2000" fill="hold"/>
                                        <p:tgtEl>
                                          <p:spTgt spid="11"/>
                                        </p:tgtEl>
                                        <p:attrNameLst>
                                          <p:attrName>ppt_x</p:attrName>
                                        </p:attrNameLst>
                                      </p:cBhvr>
                                      <p:tavLst>
                                        <p:tav tm="0">
                                          <p:val>
                                            <p:strVal val="#ppt_x"/>
                                          </p:val>
                                        </p:tav>
                                        <p:tav tm="100000">
                                          <p:val>
                                            <p:strVal val="#ppt_x"/>
                                          </p:val>
                                        </p:tav>
                                      </p:tavLst>
                                    </p:anim>
                                    <p:anim calcmode="lin" valueType="num">
                                      <p:cBhvr additive="base">
                                        <p:cTn id="30"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2000" fill="hold"/>
                                        <p:tgtEl>
                                          <p:spTgt spid="15"/>
                                        </p:tgtEl>
                                        <p:attrNameLst>
                                          <p:attrName>ppt_x</p:attrName>
                                        </p:attrNameLst>
                                      </p:cBhvr>
                                      <p:tavLst>
                                        <p:tav tm="0">
                                          <p:val>
                                            <p:strVal val="#ppt_x"/>
                                          </p:val>
                                        </p:tav>
                                        <p:tav tm="100000">
                                          <p:val>
                                            <p:strVal val="#ppt_x"/>
                                          </p:val>
                                        </p:tav>
                                      </p:tavLst>
                                    </p:anim>
                                    <p:anim calcmode="lin" valueType="num">
                                      <p:cBhvr additive="base">
                                        <p:cTn id="36"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7" presetClass="entr" presetSubtype="4"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2000" fill="hold"/>
                                        <p:tgtEl>
                                          <p:spTgt spid="21"/>
                                        </p:tgtEl>
                                        <p:attrNameLst>
                                          <p:attrName>ppt_x</p:attrName>
                                        </p:attrNameLst>
                                      </p:cBhvr>
                                      <p:tavLst>
                                        <p:tav tm="0">
                                          <p:val>
                                            <p:strVal val="#ppt_x"/>
                                          </p:val>
                                        </p:tav>
                                        <p:tav tm="100000">
                                          <p:val>
                                            <p:strVal val="#ppt_x"/>
                                          </p:val>
                                        </p:tav>
                                      </p:tavLst>
                                    </p:anim>
                                    <p:anim calcmode="lin" valueType="num">
                                      <p:cBhvr additive="base">
                                        <p:cTn id="42" dur="2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7" presetClass="entr" presetSubtype="4"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2000" fill="hold"/>
                                        <p:tgtEl>
                                          <p:spTgt spid="18"/>
                                        </p:tgtEl>
                                        <p:attrNameLst>
                                          <p:attrName>ppt_x</p:attrName>
                                        </p:attrNameLst>
                                      </p:cBhvr>
                                      <p:tavLst>
                                        <p:tav tm="0">
                                          <p:val>
                                            <p:strVal val="#ppt_x"/>
                                          </p:val>
                                        </p:tav>
                                        <p:tav tm="100000">
                                          <p:val>
                                            <p:strVal val="#ppt_x"/>
                                          </p:val>
                                        </p:tav>
                                      </p:tavLst>
                                    </p:anim>
                                    <p:anim calcmode="lin" valueType="num">
                                      <p:cBhvr additive="base">
                                        <p:cTn id="48" dur="2000" fill="hold"/>
                                        <p:tgtEl>
                                          <p:spTgt spid="18"/>
                                        </p:tgtEl>
                                        <p:attrNameLst>
                                          <p:attrName>ppt_y</p:attrName>
                                        </p:attrNameLst>
                                      </p:cBhvr>
                                      <p:tavLst>
                                        <p:tav tm="0">
                                          <p:val>
                                            <p:strVal val="1+#ppt_h/2"/>
                                          </p:val>
                                        </p:tav>
                                        <p:tav tm="100000">
                                          <p:val>
                                            <p:strVal val="#ppt_y"/>
                                          </p:val>
                                        </p:tav>
                                      </p:tavLst>
                                    </p:anim>
                                  </p:childTnLst>
                                </p:cTn>
                              </p:par>
                              <p:par>
                                <p:cTn id="49" presetID="7" presetClass="entr" presetSubtype="4"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2000" fill="hold"/>
                                        <p:tgtEl>
                                          <p:spTgt spid="30"/>
                                        </p:tgtEl>
                                        <p:attrNameLst>
                                          <p:attrName>ppt_x</p:attrName>
                                        </p:attrNameLst>
                                      </p:cBhvr>
                                      <p:tavLst>
                                        <p:tav tm="0">
                                          <p:val>
                                            <p:strVal val="#ppt_x"/>
                                          </p:val>
                                        </p:tav>
                                        <p:tav tm="100000">
                                          <p:val>
                                            <p:strVal val="#ppt_x"/>
                                          </p:val>
                                        </p:tav>
                                      </p:tavLst>
                                    </p:anim>
                                    <p:anim calcmode="lin" valueType="num">
                                      <p:cBhvr additive="base">
                                        <p:cTn id="52" dur="2000" fill="hold"/>
                                        <p:tgtEl>
                                          <p:spTgt spid="30"/>
                                        </p:tgtEl>
                                        <p:attrNameLst>
                                          <p:attrName>ppt_y</p:attrName>
                                        </p:attrNameLst>
                                      </p:cBhvr>
                                      <p:tavLst>
                                        <p:tav tm="0">
                                          <p:val>
                                            <p:strVal val="1+#ppt_h/2"/>
                                          </p:val>
                                        </p:tav>
                                        <p:tav tm="100000">
                                          <p:val>
                                            <p:strVal val="#ppt_y"/>
                                          </p:val>
                                        </p:tav>
                                      </p:tavLst>
                                    </p:anim>
                                  </p:childTnLst>
                                </p:cTn>
                              </p:par>
                              <p:par>
                                <p:cTn id="53" presetID="7" presetClass="entr" presetSubtype="4"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2000" fill="hold"/>
                                        <p:tgtEl>
                                          <p:spTgt spid="31"/>
                                        </p:tgtEl>
                                        <p:attrNameLst>
                                          <p:attrName>ppt_x</p:attrName>
                                        </p:attrNameLst>
                                      </p:cBhvr>
                                      <p:tavLst>
                                        <p:tav tm="0">
                                          <p:val>
                                            <p:strVal val="#ppt_x"/>
                                          </p:val>
                                        </p:tav>
                                        <p:tav tm="100000">
                                          <p:val>
                                            <p:strVal val="#ppt_x"/>
                                          </p:val>
                                        </p:tav>
                                      </p:tavLst>
                                    </p:anim>
                                    <p:anim calcmode="lin" valueType="num">
                                      <p:cBhvr additive="base">
                                        <p:cTn id="56" dur="2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1"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989</TotalTime>
  <Words>5938</Words>
  <Application>Microsoft Office PowerPoint</Application>
  <PresentationFormat>Widescreen</PresentationFormat>
  <Paragraphs>287</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Palatino</vt:lpstr>
      <vt:lpstr>Open Sans</vt:lpstr>
      <vt:lpstr>Arial</vt:lpstr>
      <vt:lpstr>Poor Richard</vt:lpstr>
      <vt:lpstr>Calibri Light</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139</cp:revision>
  <dcterms:created xsi:type="dcterms:W3CDTF">2016-05-16T13:36:31Z</dcterms:created>
  <dcterms:modified xsi:type="dcterms:W3CDTF">2020-09-11T15:35:59Z</dcterms:modified>
</cp:coreProperties>
</file>