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96" r:id="rId2"/>
    <p:sldId id="297" r:id="rId3"/>
    <p:sldId id="298" r:id="rId4"/>
    <p:sldId id="300" r:id="rId5"/>
    <p:sldId id="299" r:id="rId6"/>
    <p:sldId id="302" r:id="rId7"/>
    <p:sldId id="303" r:id="rId8"/>
    <p:sldId id="304" r:id="rId9"/>
    <p:sldId id="305" r:id="rId10"/>
    <p:sldId id="306" r:id="rId11"/>
    <p:sldId id="307" r:id="rId12"/>
    <p:sldId id="308" r:id="rId13"/>
    <p:sldId id="309" r:id="rId14"/>
    <p:sldId id="311" r:id="rId15"/>
    <p:sldId id="312" r:id="rId16"/>
    <p:sldId id="284" r:id="rId17"/>
    <p:sldId id="286" r:id="rId18"/>
    <p:sldId id="310" r:id="rId19"/>
    <p:sldId id="30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mic Sans MS" panose="030F0702030302020204" pitchFamily="66" charset="0"/>
      <p:regular r:id="rId28"/>
      <p:bold r:id="rId29"/>
      <p:italic r:id="rId30"/>
      <p:boldItalic r:id="rId31"/>
    </p:embeddedFont>
    <p:embeddedFont>
      <p:font typeface="Palatino" pitchFamily="2" charset="0"/>
      <p:regular r:id="rId32"/>
    </p:embeddedFont>
    <p:embeddedFont>
      <p:font typeface="Rockwell Extra Bold" panose="02060903040505020403" pitchFamily="18"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66"/>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32607C-148A-4829-A8FF-405ED7F9C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654112"/>
            <a:ext cx="10797766" cy="1569660"/>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Called of God</a:t>
            </a:r>
          </a:p>
          <a:p>
            <a:pPr algn="ctr"/>
            <a:r>
              <a:rPr lang="en-US" sz="4800" dirty="0">
                <a:solidFill>
                  <a:schemeClr val="bg1"/>
                </a:solidFill>
                <a:latin typeface="Rockwell Extra Bold" panose="02060903040505020403" pitchFamily="18" charset="0"/>
                <a:ea typeface="Wednesday" pitchFamily="2" charset="0"/>
              </a:rPr>
              <a:t>Hebrews 5-6</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136</a:t>
            </a:r>
          </a:p>
        </p:txBody>
      </p:sp>
      <p:grpSp>
        <p:nvGrpSpPr>
          <p:cNvPr id="4" name="Group 3"/>
          <p:cNvGrpSpPr/>
          <p:nvPr/>
        </p:nvGrpSpPr>
        <p:grpSpPr>
          <a:xfrm>
            <a:off x="848008" y="2239401"/>
            <a:ext cx="3050721" cy="2895600"/>
            <a:chOff x="848008" y="2239401"/>
            <a:chExt cx="3050721" cy="2895600"/>
          </a:xfrm>
        </p:grpSpPr>
        <p:pic>
          <p:nvPicPr>
            <p:cNvPr id="45" name="Picture 2" descr="Image result for clouds"/>
            <p:cNvPicPr>
              <a:picLocks noChangeAspect="1" noChangeArrowheads="1"/>
            </p:cNvPicPr>
            <p:nvPr/>
          </p:nvPicPr>
          <p:blipFill rotWithShape="1">
            <a:blip r:embed="rId3">
              <a:extLst>
                <a:ext uri="{28A0092B-C50C-407E-A947-70E740481C1C}">
                  <a14:useLocalDpi xmlns:a14="http://schemas.microsoft.com/office/drawing/2010/main" val="0"/>
                </a:ext>
              </a:extLst>
            </a:blip>
            <a:srcRect l="-165" t="9109" r="2739" b="28845"/>
            <a:stretch/>
          </p:blipFill>
          <p:spPr bwMode="auto">
            <a:xfrm>
              <a:off x="950615" y="2372006"/>
              <a:ext cx="2786310" cy="2661719"/>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848008" y="2239401"/>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 name="Rectangle 5"/>
          <p:cNvSpPr/>
          <p:nvPr/>
        </p:nvSpPr>
        <p:spPr>
          <a:xfrm>
            <a:off x="4442234" y="3320420"/>
            <a:ext cx="6096000" cy="1200329"/>
          </a:xfrm>
          <a:prstGeom prst="rect">
            <a:avLst/>
          </a:prstGeom>
        </p:spPr>
        <p:txBody>
          <a:bodyPr>
            <a:spAutoFit/>
          </a:bodyPr>
          <a:lstStyle/>
          <a:p>
            <a:r>
              <a:rPr lang="en-US" b="1" i="1" dirty="0">
                <a:solidFill>
                  <a:schemeClr val="bg1"/>
                </a:solidFill>
                <a:latin typeface="Palatino"/>
              </a:rPr>
              <a:t>For every high priest taken from among men is ordained for men in things pertaining to God, that he may offer both gifts and sacrifices for sins:</a:t>
            </a:r>
          </a:p>
          <a:p>
            <a:r>
              <a:rPr lang="en-US" b="1" i="1" dirty="0">
                <a:solidFill>
                  <a:schemeClr val="bg1"/>
                </a:solidFill>
                <a:latin typeface="Palatino"/>
              </a:rPr>
              <a:t>Hebrews 5:1</a:t>
            </a:r>
            <a:endParaRPr lang="en-US" b="1" i="1" dirty="0">
              <a:solidFill>
                <a:schemeClr val="bg1"/>
              </a:solidFill>
            </a:endParaRPr>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Eternal Perfection</a:t>
            </a: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5:9</a:t>
            </a:r>
          </a:p>
        </p:txBody>
      </p:sp>
      <p:sp>
        <p:nvSpPr>
          <p:cNvPr id="2" name="Rectangle 1"/>
          <p:cNvSpPr/>
          <p:nvPr/>
        </p:nvSpPr>
        <p:spPr>
          <a:xfrm>
            <a:off x="150890" y="661586"/>
            <a:ext cx="12041110" cy="369332"/>
          </a:xfrm>
          <a:prstGeom prst="rect">
            <a:avLst/>
          </a:prstGeom>
        </p:spPr>
        <p:txBody>
          <a:bodyPr wrap="square">
            <a:spAutoFit/>
          </a:bodyPr>
          <a:lstStyle/>
          <a:p>
            <a:pPr algn="ctr"/>
            <a:r>
              <a:rPr lang="en-US" i="1" dirty="0">
                <a:solidFill>
                  <a:srgbClr val="FFFF00"/>
                </a:solidFill>
              </a:rPr>
              <a:t>Be ye therefore perfect, even as your Father which is in heaven is perfect. Matthew 5:48</a:t>
            </a:r>
          </a:p>
        </p:txBody>
      </p:sp>
      <p:sp>
        <p:nvSpPr>
          <p:cNvPr id="8" name="Rectangle 7"/>
          <p:cNvSpPr/>
          <p:nvPr/>
        </p:nvSpPr>
        <p:spPr>
          <a:xfrm>
            <a:off x="295746" y="3005472"/>
            <a:ext cx="6096000" cy="646331"/>
          </a:xfrm>
          <a:prstGeom prst="rect">
            <a:avLst/>
          </a:prstGeom>
        </p:spPr>
        <p:txBody>
          <a:bodyPr>
            <a:spAutoFit/>
          </a:bodyPr>
          <a:lstStyle/>
          <a:p>
            <a:r>
              <a:rPr lang="en-US" dirty="0">
                <a:solidFill>
                  <a:schemeClr val="bg1"/>
                </a:solidFill>
              </a:rPr>
              <a:t>“The word does not imply “freedom from error”; it implies “achieving a distant objective.”</a:t>
            </a:r>
          </a:p>
        </p:txBody>
      </p:sp>
      <p:sp>
        <p:nvSpPr>
          <p:cNvPr id="9" name="Rectangle 8"/>
          <p:cNvSpPr/>
          <p:nvPr/>
        </p:nvSpPr>
        <p:spPr>
          <a:xfrm>
            <a:off x="3609315" y="4083609"/>
            <a:ext cx="4484483" cy="2308324"/>
          </a:xfrm>
          <a:prstGeom prst="rect">
            <a:avLst/>
          </a:prstGeom>
        </p:spPr>
        <p:txBody>
          <a:bodyPr wrap="square">
            <a:spAutoFit/>
          </a:bodyPr>
          <a:lstStyle/>
          <a:p>
            <a:r>
              <a:rPr lang="en-US" i="1" dirty="0" err="1">
                <a:solidFill>
                  <a:schemeClr val="bg1"/>
                </a:solidFill>
              </a:rPr>
              <a:t>Teleios</a:t>
            </a:r>
            <a:r>
              <a:rPr lang="en-US" dirty="0">
                <a:solidFill>
                  <a:schemeClr val="bg1"/>
                </a:solidFill>
              </a:rPr>
              <a:t> is not a total stranger to us. From it comes the prefix </a:t>
            </a:r>
            <a:r>
              <a:rPr lang="en-US" i="1" dirty="0">
                <a:solidFill>
                  <a:schemeClr val="bg1"/>
                </a:solidFill>
              </a:rPr>
              <a:t>tele-</a:t>
            </a:r>
            <a:r>
              <a:rPr lang="en-US" dirty="0">
                <a:solidFill>
                  <a:schemeClr val="bg1"/>
                </a:solidFill>
              </a:rPr>
              <a:t> that we use every day. </a:t>
            </a:r>
          </a:p>
          <a:p>
            <a:endParaRPr lang="en-US" i="1" dirty="0">
              <a:solidFill>
                <a:schemeClr val="bg1"/>
              </a:solidFill>
            </a:endParaRPr>
          </a:p>
          <a:p>
            <a:r>
              <a:rPr lang="en-US" i="1" dirty="0">
                <a:solidFill>
                  <a:schemeClr val="bg1"/>
                </a:solidFill>
              </a:rPr>
              <a:t>Telephone</a:t>
            </a:r>
            <a:r>
              <a:rPr lang="en-US" dirty="0">
                <a:solidFill>
                  <a:schemeClr val="bg1"/>
                </a:solidFill>
              </a:rPr>
              <a:t> literally means “distant talk.” </a:t>
            </a:r>
          </a:p>
          <a:p>
            <a:endParaRPr lang="en-US" i="1" dirty="0">
              <a:solidFill>
                <a:schemeClr val="bg1"/>
              </a:solidFill>
            </a:endParaRPr>
          </a:p>
          <a:p>
            <a:r>
              <a:rPr lang="en-US" i="1" dirty="0">
                <a:solidFill>
                  <a:schemeClr val="bg1"/>
                </a:solidFill>
              </a:rPr>
              <a:t>Television</a:t>
            </a:r>
            <a:r>
              <a:rPr lang="en-US" dirty="0">
                <a:solidFill>
                  <a:schemeClr val="bg1"/>
                </a:solidFill>
              </a:rPr>
              <a:t> means “to see distantly.” </a:t>
            </a:r>
          </a:p>
          <a:p>
            <a:endParaRPr lang="en-US" i="1" dirty="0">
              <a:solidFill>
                <a:schemeClr val="bg1"/>
              </a:solidFill>
            </a:endParaRPr>
          </a:p>
          <a:p>
            <a:r>
              <a:rPr lang="en-US" i="1" dirty="0">
                <a:solidFill>
                  <a:schemeClr val="bg1"/>
                </a:solidFill>
              </a:rPr>
              <a:t>Telephoto</a:t>
            </a:r>
            <a:r>
              <a:rPr lang="en-US" dirty="0">
                <a:solidFill>
                  <a:schemeClr val="bg1"/>
                </a:solidFill>
              </a:rPr>
              <a:t> means “distant light,” and so on.</a:t>
            </a:r>
          </a:p>
        </p:txBody>
      </p:sp>
      <p:sp>
        <p:nvSpPr>
          <p:cNvPr id="10" name="Rectangle 9"/>
          <p:cNvSpPr/>
          <p:nvPr/>
        </p:nvSpPr>
        <p:spPr>
          <a:xfrm>
            <a:off x="2676807" y="1060713"/>
            <a:ext cx="7861425" cy="1661993"/>
          </a:xfrm>
          <a:prstGeom prst="rect">
            <a:avLst/>
          </a:prstGeom>
        </p:spPr>
        <p:txBody>
          <a:bodyPr wrap="square">
            <a:spAutoFit/>
          </a:bodyPr>
          <a:lstStyle/>
          <a:p>
            <a:r>
              <a:rPr lang="en-US" i="1" dirty="0">
                <a:solidFill>
                  <a:schemeClr val="bg1"/>
                </a:solidFill>
              </a:rPr>
              <a:t>perfect</a:t>
            </a:r>
            <a:r>
              <a:rPr lang="en-US" dirty="0">
                <a:solidFill>
                  <a:schemeClr val="bg1"/>
                </a:solidFill>
              </a:rPr>
              <a:t> = Greek </a:t>
            </a:r>
            <a:r>
              <a:rPr lang="en-US" i="1" dirty="0" err="1">
                <a:solidFill>
                  <a:schemeClr val="bg1"/>
                </a:solidFill>
              </a:rPr>
              <a:t>teleios</a:t>
            </a:r>
            <a:r>
              <a:rPr lang="en-US" i="1" dirty="0">
                <a:solidFill>
                  <a:schemeClr val="bg1"/>
                </a:solidFill>
              </a:rPr>
              <a:t>,</a:t>
            </a:r>
            <a:r>
              <a:rPr lang="en-US" dirty="0">
                <a:solidFill>
                  <a:schemeClr val="bg1"/>
                </a:solidFill>
              </a:rPr>
              <a:t> which means “complete.” </a:t>
            </a:r>
          </a:p>
          <a:p>
            <a:endParaRPr lang="en-US" i="1" dirty="0">
              <a:solidFill>
                <a:schemeClr val="bg1"/>
              </a:solidFill>
            </a:endParaRPr>
          </a:p>
          <a:p>
            <a:r>
              <a:rPr lang="en-US" i="1" dirty="0" err="1">
                <a:solidFill>
                  <a:schemeClr val="bg1"/>
                </a:solidFill>
              </a:rPr>
              <a:t>Teleios</a:t>
            </a:r>
            <a:r>
              <a:rPr lang="en-US" dirty="0">
                <a:solidFill>
                  <a:schemeClr val="bg1"/>
                </a:solidFill>
              </a:rPr>
              <a:t> is an adjective derived from the noun </a:t>
            </a:r>
            <a:r>
              <a:rPr lang="en-US" i="1" dirty="0">
                <a:solidFill>
                  <a:schemeClr val="bg1"/>
                </a:solidFill>
              </a:rPr>
              <a:t>telos,</a:t>
            </a:r>
            <a:r>
              <a:rPr lang="en-US" dirty="0">
                <a:solidFill>
                  <a:schemeClr val="bg1"/>
                </a:solidFill>
              </a:rPr>
              <a:t> which means “end.”</a:t>
            </a:r>
            <a:endParaRPr lang="en-US" baseline="30000" dirty="0">
              <a:solidFill>
                <a:schemeClr val="bg1"/>
              </a:solidFill>
            </a:endParaRPr>
          </a:p>
          <a:p>
            <a:endParaRPr lang="en-US" baseline="30000" dirty="0">
              <a:solidFill>
                <a:schemeClr val="bg1"/>
              </a:solidFill>
            </a:endParaRPr>
          </a:p>
          <a:p>
            <a:r>
              <a:rPr lang="en-US" dirty="0">
                <a:solidFill>
                  <a:schemeClr val="bg1"/>
                </a:solidFill>
              </a:rPr>
              <a:t>The infinitive form of the verb is </a:t>
            </a:r>
            <a:r>
              <a:rPr lang="en-US" i="1" dirty="0" err="1">
                <a:solidFill>
                  <a:schemeClr val="bg1"/>
                </a:solidFill>
              </a:rPr>
              <a:t>teleiono</a:t>
            </a:r>
            <a:r>
              <a:rPr lang="en-US" i="1" dirty="0">
                <a:solidFill>
                  <a:schemeClr val="bg1"/>
                </a:solidFill>
              </a:rPr>
              <a:t>,</a:t>
            </a:r>
            <a:r>
              <a:rPr lang="en-US" dirty="0">
                <a:solidFill>
                  <a:schemeClr val="bg1"/>
                </a:solidFill>
              </a:rPr>
              <a:t> which means “to reach a distant end, to be fully developed, to consummate, or to finish</a:t>
            </a:r>
          </a:p>
        </p:txBody>
      </p:sp>
      <p:grpSp>
        <p:nvGrpSpPr>
          <p:cNvPr id="6" name="Group 5"/>
          <p:cNvGrpSpPr/>
          <p:nvPr/>
        </p:nvGrpSpPr>
        <p:grpSpPr>
          <a:xfrm>
            <a:off x="10474858" y="1104099"/>
            <a:ext cx="1584358" cy="1955485"/>
            <a:chOff x="10474858" y="1104099"/>
            <a:chExt cx="1584358" cy="1955485"/>
          </a:xfrm>
        </p:grpSpPr>
        <p:pic>
          <p:nvPicPr>
            <p:cNvPr id="7170" name="Picture 2" descr="Image result for greek symbol for per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3521" y="1104099"/>
              <a:ext cx="1447800" cy="1571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74858" y="2628697"/>
              <a:ext cx="1584358" cy="430887"/>
            </a:xfrm>
            <a:prstGeom prst="rect">
              <a:avLst/>
            </a:prstGeom>
          </p:spPr>
          <p:txBody>
            <a:bodyPr wrap="square">
              <a:spAutoFit/>
            </a:bodyPr>
            <a:lstStyle/>
            <a:p>
              <a:r>
                <a:rPr lang="en-US" sz="1100" dirty="0">
                  <a:solidFill>
                    <a:schemeClr val="bg1"/>
                  </a:solidFill>
                </a:rPr>
                <a:t>Phi= perfect ratio between circle and line</a:t>
              </a:r>
              <a:endParaRPr lang="en-US" sz="1100" dirty="0"/>
            </a:p>
          </p:txBody>
        </p:sp>
      </p:grpSp>
      <p:sp>
        <p:nvSpPr>
          <p:cNvPr id="7" name="Rectangle: Rounded Corners 6"/>
          <p:cNvSpPr/>
          <p:nvPr/>
        </p:nvSpPr>
        <p:spPr>
          <a:xfrm>
            <a:off x="181070" y="4010685"/>
            <a:ext cx="3259247" cy="2344847"/>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091350" y="4752315"/>
            <a:ext cx="1116594" cy="1011734"/>
            <a:chOff x="5305110" y="533400"/>
            <a:chExt cx="1705290" cy="1545145"/>
          </a:xfrm>
        </p:grpSpPr>
        <p:sp>
          <p:nvSpPr>
            <p:cNvPr id="17" name="Right Arrow Callout 6"/>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53497" y="5102987"/>
            <a:ext cx="1491686" cy="1042835"/>
            <a:chOff x="2926853" y="2649497"/>
            <a:chExt cx="3779629" cy="2642331"/>
          </a:xfrm>
        </p:grpSpPr>
        <p:sp>
          <p:nvSpPr>
            <p:cNvPr id="22" name="Rounded Rectangle 80"/>
            <p:cNvSpPr/>
            <p:nvPr/>
          </p:nvSpPr>
          <p:spPr>
            <a:xfrm rot="19396140">
              <a:off x="3234540" y="2898680"/>
              <a:ext cx="577844" cy="7010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gnetic Disk 22"/>
            <p:cNvSpPr/>
            <p:nvPr/>
          </p:nvSpPr>
          <p:spPr>
            <a:xfrm>
              <a:off x="5823730" y="3021671"/>
              <a:ext cx="882752" cy="419434"/>
            </a:xfrm>
            <a:prstGeom prst="flowChartMagneticDisk">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3363558" y="3034735"/>
              <a:ext cx="882752" cy="419434"/>
            </a:xfrm>
            <a:prstGeom prst="flowChartMagneticDisk">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0800000" flipH="1">
              <a:off x="3650561" y="2805880"/>
              <a:ext cx="292175" cy="309135"/>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0800000" flipH="1">
              <a:off x="6112974" y="2734491"/>
              <a:ext cx="292175" cy="367918"/>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6200000" flipH="1">
              <a:off x="3987778" y="2554244"/>
              <a:ext cx="292175" cy="529287"/>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5400000">
              <a:off x="5862467" y="2559234"/>
              <a:ext cx="292175" cy="529287"/>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p:cNvSpPr/>
            <p:nvPr/>
          </p:nvSpPr>
          <p:spPr>
            <a:xfrm>
              <a:off x="4478057" y="2784311"/>
              <a:ext cx="1170738" cy="639671"/>
            </a:xfrm>
            <a:prstGeom prst="fram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rapezoid 29"/>
            <p:cNvSpPr/>
            <p:nvPr/>
          </p:nvSpPr>
          <p:spPr>
            <a:xfrm>
              <a:off x="4857316" y="3466012"/>
              <a:ext cx="423807" cy="59290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tored Data 30"/>
            <p:cNvSpPr/>
            <p:nvPr/>
          </p:nvSpPr>
          <p:spPr>
            <a:xfrm rot="16200000">
              <a:off x="4907216" y="3805484"/>
              <a:ext cx="312420" cy="493764"/>
            </a:xfrm>
            <a:prstGeom prst="flowChartOnlineStorag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81501" y="4072628"/>
              <a:ext cx="1427628" cy="1219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67350" y="4072628"/>
              <a:ext cx="855930" cy="8041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tored Data 33"/>
            <p:cNvSpPr/>
            <p:nvPr/>
          </p:nvSpPr>
          <p:spPr>
            <a:xfrm rot="16200000">
              <a:off x="4939105" y="4456542"/>
              <a:ext cx="312420" cy="1358151"/>
            </a:xfrm>
            <a:prstGeom prst="flowChartOnlineStorag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01104" y="4294687"/>
              <a:ext cx="357729" cy="336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95809" y="4300560"/>
              <a:ext cx="178818" cy="177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78243" y="4130743"/>
              <a:ext cx="178818" cy="177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977947" y="4078491"/>
              <a:ext cx="178818" cy="177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64438" y="4331039"/>
              <a:ext cx="178818" cy="177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16689" y="4540046"/>
              <a:ext cx="178818" cy="177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90861" y="4670675"/>
              <a:ext cx="178818" cy="177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091157" y="4661965"/>
              <a:ext cx="178818" cy="177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265328" y="4557462"/>
              <a:ext cx="178818" cy="177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77649" y="4148159"/>
              <a:ext cx="178818" cy="177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rot="16696603" flipH="1">
              <a:off x="5461470" y="4379711"/>
              <a:ext cx="87977" cy="312751"/>
            </a:xfrm>
            <a:prstGeom prst="triangl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tored Data 46"/>
            <p:cNvSpPr/>
            <p:nvPr/>
          </p:nvSpPr>
          <p:spPr>
            <a:xfrm rot="5400000">
              <a:off x="5005116" y="3287538"/>
              <a:ext cx="118809" cy="336372"/>
            </a:xfrm>
            <a:prstGeom prst="flowChartOnlineStorag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2050"/>
            <p:cNvSpPr/>
            <p:nvPr/>
          </p:nvSpPr>
          <p:spPr>
            <a:xfrm>
              <a:off x="4262718" y="2677790"/>
              <a:ext cx="1604682" cy="29401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469349" y="2801728"/>
              <a:ext cx="102908" cy="16324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552546" y="2806317"/>
              <a:ext cx="102908" cy="16324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6078504" y="2671268"/>
              <a:ext cx="357729" cy="33609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18332" y="2649497"/>
              <a:ext cx="357729" cy="33609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rot="452211">
              <a:off x="2926853" y="3030309"/>
              <a:ext cx="578130" cy="1389435"/>
              <a:chOff x="6133076" y="3754876"/>
              <a:chExt cx="2716615" cy="1859860"/>
            </a:xfrm>
          </p:grpSpPr>
          <p:sp>
            <p:nvSpPr>
              <p:cNvPr id="66" name="Donut 2053"/>
              <p:cNvSpPr/>
              <p:nvPr/>
            </p:nvSpPr>
            <p:spPr>
              <a:xfrm>
                <a:off x="6133076" y="4104776"/>
                <a:ext cx="1277470"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56"/>
              <p:cNvSpPr/>
              <p:nvPr/>
            </p:nvSpPr>
            <p:spPr>
              <a:xfrm>
                <a:off x="6172285" y="3993907"/>
                <a:ext cx="1277470"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57"/>
              <p:cNvSpPr/>
              <p:nvPr/>
            </p:nvSpPr>
            <p:spPr>
              <a:xfrm>
                <a:off x="6315446" y="3861247"/>
                <a:ext cx="1277470"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58"/>
              <p:cNvSpPr/>
              <p:nvPr/>
            </p:nvSpPr>
            <p:spPr>
              <a:xfrm>
                <a:off x="6335786" y="4398750"/>
                <a:ext cx="1277470"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59"/>
              <p:cNvSpPr/>
              <p:nvPr/>
            </p:nvSpPr>
            <p:spPr>
              <a:xfrm>
                <a:off x="6386605" y="4484937"/>
                <a:ext cx="1277470"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60"/>
              <p:cNvSpPr/>
              <p:nvPr/>
            </p:nvSpPr>
            <p:spPr>
              <a:xfrm>
                <a:off x="6417452" y="4579803"/>
                <a:ext cx="1277470"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61"/>
              <p:cNvSpPr/>
              <p:nvPr/>
            </p:nvSpPr>
            <p:spPr>
              <a:xfrm>
                <a:off x="6474342" y="4699586"/>
                <a:ext cx="1277470"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62"/>
              <p:cNvSpPr/>
              <p:nvPr/>
            </p:nvSpPr>
            <p:spPr>
              <a:xfrm>
                <a:off x="6557683" y="4796308"/>
                <a:ext cx="1277470"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63"/>
              <p:cNvSpPr/>
              <p:nvPr/>
            </p:nvSpPr>
            <p:spPr>
              <a:xfrm>
                <a:off x="6732495" y="5022213"/>
                <a:ext cx="1277471" cy="277570"/>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64"/>
              <p:cNvSpPr/>
              <p:nvPr/>
            </p:nvSpPr>
            <p:spPr>
              <a:xfrm>
                <a:off x="6380298" y="3754876"/>
                <a:ext cx="1277471"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65"/>
              <p:cNvSpPr/>
              <p:nvPr/>
            </p:nvSpPr>
            <p:spPr>
              <a:xfrm>
                <a:off x="7572220" y="5207981"/>
                <a:ext cx="1277471"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66"/>
              <p:cNvSpPr/>
              <p:nvPr/>
            </p:nvSpPr>
            <p:spPr>
              <a:xfrm>
                <a:off x="7268089" y="5060099"/>
                <a:ext cx="1277471" cy="479370"/>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67"/>
              <p:cNvSpPr/>
              <p:nvPr/>
            </p:nvSpPr>
            <p:spPr>
              <a:xfrm>
                <a:off x="6285476" y="4257176"/>
                <a:ext cx="1277470"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68"/>
              <p:cNvSpPr/>
              <p:nvPr/>
            </p:nvSpPr>
            <p:spPr>
              <a:xfrm>
                <a:off x="6437876" y="4409576"/>
                <a:ext cx="1277470" cy="40675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53"/>
            <p:cNvGrpSpPr/>
            <p:nvPr/>
          </p:nvGrpSpPr>
          <p:grpSpPr>
            <a:xfrm>
              <a:off x="3229940" y="4191740"/>
              <a:ext cx="994102" cy="973861"/>
              <a:chOff x="3335051" y="4208576"/>
              <a:chExt cx="994102" cy="973861"/>
            </a:xfrm>
          </p:grpSpPr>
          <p:sp>
            <p:nvSpPr>
              <p:cNvPr id="56" name="Donut 70"/>
              <p:cNvSpPr/>
              <p:nvPr/>
            </p:nvSpPr>
            <p:spPr>
              <a:xfrm>
                <a:off x="4057291" y="4848086"/>
                <a:ext cx="271862" cy="303872"/>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71"/>
              <p:cNvSpPr/>
              <p:nvPr/>
            </p:nvSpPr>
            <p:spPr>
              <a:xfrm>
                <a:off x="3975171" y="4878565"/>
                <a:ext cx="271862" cy="303872"/>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72"/>
              <p:cNvSpPr/>
              <p:nvPr/>
            </p:nvSpPr>
            <p:spPr>
              <a:xfrm>
                <a:off x="3896691" y="4841143"/>
                <a:ext cx="271862" cy="303872"/>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73"/>
              <p:cNvSpPr/>
              <p:nvPr/>
            </p:nvSpPr>
            <p:spPr>
              <a:xfrm>
                <a:off x="3826707" y="4761145"/>
                <a:ext cx="271862" cy="303872"/>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74"/>
              <p:cNvSpPr/>
              <p:nvPr/>
            </p:nvSpPr>
            <p:spPr>
              <a:xfrm>
                <a:off x="3713829" y="4634039"/>
                <a:ext cx="271862" cy="303872"/>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75"/>
              <p:cNvSpPr/>
              <p:nvPr/>
            </p:nvSpPr>
            <p:spPr>
              <a:xfrm>
                <a:off x="3606642" y="4514361"/>
                <a:ext cx="271862" cy="331135"/>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76"/>
              <p:cNvSpPr/>
              <p:nvPr/>
            </p:nvSpPr>
            <p:spPr>
              <a:xfrm>
                <a:off x="3535189" y="4453241"/>
                <a:ext cx="271862" cy="303872"/>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77"/>
              <p:cNvSpPr/>
              <p:nvPr/>
            </p:nvSpPr>
            <p:spPr>
              <a:xfrm>
                <a:off x="3484372" y="4384150"/>
                <a:ext cx="271862" cy="303872"/>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78"/>
              <p:cNvSpPr/>
              <p:nvPr/>
            </p:nvSpPr>
            <p:spPr>
              <a:xfrm>
                <a:off x="3422005" y="4315059"/>
                <a:ext cx="271862" cy="303872"/>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79"/>
              <p:cNvSpPr/>
              <p:nvPr/>
            </p:nvSpPr>
            <p:spPr>
              <a:xfrm>
                <a:off x="3335051" y="4208576"/>
                <a:ext cx="271862" cy="303872"/>
              </a:xfrm>
              <a:prstGeom prst="donut">
                <a:avLst>
                  <a:gd name="adj" fmla="val 97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5" name="Rounded Rectangle 81"/>
            <p:cNvSpPr/>
            <p:nvPr/>
          </p:nvSpPr>
          <p:spPr>
            <a:xfrm rot="1908838">
              <a:off x="4070807" y="4965853"/>
              <a:ext cx="577844" cy="7010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1263381">
            <a:off x="442866" y="4402248"/>
            <a:ext cx="1512683" cy="402163"/>
            <a:chOff x="4985327" y="745836"/>
            <a:chExt cx="2292928" cy="609600"/>
          </a:xfrm>
        </p:grpSpPr>
        <p:sp>
          <p:nvSpPr>
            <p:cNvPr id="81" name="Rounded Rectangle 95"/>
            <p:cNvSpPr/>
            <p:nvPr/>
          </p:nvSpPr>
          <p:spPr>
            <a:xfrm>
              <a:off x="6767945" y="879764"/>
              <a:ext cx="510310" cy="274781"/>
            </a:xfrm>
            <a:prstGeom prst="roundRect">
              <a:avLst>
                <a:gd name="adj" fmla="val 3484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94"/>
            <p:cNvSpPr/>
            <p:nvPr/>
          </p:nvSpPr>
          <p:spPr>
            <a:xfrm>
              <a:off x="6477000" y="838200"/>
              <a:ext cx="588818" cy="394855"/>
            </a:xfrm>
            <a:prstGeom prst="roundRect">
              <a:avLst>
                <a:gd name="adj" fmla="val 34849"/>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93"/>
            <p:cNvSpPr/>
            <p:nvPr/>
          </p:nvSpPr>
          <p:spPr>
            <a:xfrm>
              <a:off x="5992091" y="792018"/>
              <a:ext cx="688109" cy="531091"/>
            </a:xfrm>
            <a:prstGeom prst="roundRect">
              <a:avLst>
                <a:gd name="adj" fmla="val 34849"/>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91"/>
            <p:cNvSpPr/>
            <p:nvPr/>
          </p:nvSpPr>
          <p:spPr>
            <a:xfrm>
              <a:off x="4985327" y="745836"/>
              <a:ext cx="1219200" cy="609600"/>
            </a:xfrm>
            <a:prstGeom prst="roundRect">
              <a:avLst>
                <a:gd name="adj" fmla="val 34849"/>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92"/>
            <p:cNvSpPr/>
            <p:nvPr/>
          </p:nvSpPr>
          <p:spPr>
            <a:xfrm>
              <a:off x="5047672" y="789709"/>
              <a:ext cx="247073" cy="491836"/>
            </a:xfrm>
            <a:prstGeom prst="roundRect">
              <a:avLst>
                <a:gd name="adj" fmla="val 50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8190402" y="3728890"/>
            <a:ext cx="3648547" cy="2585323"/>
          </a:xfrm>
          <a:prstGeom prst="rect">
            <a:avLst/>
          </a:prstGeom>
        </p:spPr>
        <p:txBody>
          <a:bodyPr wrap="square">
            <a:spAutoFit/>
          </a:bodyPr>
          <a:lstStyle/>
          <a:p>
            <a:r>
              <a:rPr lang="en-US" dirty="0">
                <a:solidFill>
                  <a:schemeClr val="bg1"/>
                </a:solidFill>
                <a:latin typeface="Calibri" panose="020F0502020204030204" pitchFamily="34" charset="0"/>
              </a:rPr>
              <a:t>The perfection that the Savior envisions for us is much more than errorless performance. It is the eternal expectation as expressed by the Lord in his great intercessory prayer to his Father—that we might be made perfect and be able to dwell with them in the </a:t>
            </a:r>
            <a:r>
              <a:rPr lang="en-US" dirty="0">
                <a:solidFill>
                  <a:schemeClr val="bg1"/>
                </a:solidFill>
                <a:effectLst>
                  <a:glow rad="139700">
                    <a:schemeClr val="accent6">
                      <a:satMod val="175000"/>
                      <a:alpha val="40000"/>
                    </a:schemeClr>
                  </a:glow>
                </a:effectLst>
                <a:latin typeface="Calibri" panose="020F0502020204030204" pitchFamily="34" charset="0"/>
              </a:rPr>
              <a:t>eternities ahead</a:t>
            </a:r>
            <a:r>
              <a:rPr lang="en-US" dirty="0">
                <a:solidFill>
                  <a:schemeClr val="bg1"/>
                </a:solidFill>
                <a:latin typeface="Calibri" panose="020F0502020204030204" pitchFamily="34" charset="0"/>
              </a:rPr>
              <a:t>.</a:t>
            </a:r>
            <a:endParaRPr lang="en-US" dirty="0">
              <a:solidFill>
                <a:schemeClr val="bg1"/>
              </a:solidFill>
            </a:endParaRPr>
          </a:p>
        </p:txBody>
      </p:sp>
      <p:grpSp>
        <p:nvGrpSpPr>
          <p:cNvPr id="13" name="Group 12"/>
          <p:cNvGrpSpPr/>
          <p:nvPr/>
        </p:nvGrpSpPr>
        <p:grpSpPr>
          <a:xfrm>
            <a:off x="6083928" y="2705477"/>
            <a:ext cx="1222219" cy="1357633"/>
            <a:chOff x="5720283" y="2080788"/>
            <a:chExt cx="2110966" cy="2344847"/>
          </a:xfrm>
        </p:grpSpPr>
        <p:sp>
          <p:nvSpPr>
            <p:cNvPr id="102" name="Rectangle: Rounded Corners 101"/>
            <p:cNvSpPr/>
            <p:nvPr/>
          </p:nvSpPr>
          <p:spPr>
            <a:xfrm>
              <a:off x="5720283" y="2080788"/>
              <a:ext cx="2110966" cy="2344847"/>
            </a:xfrm>
            <a:prstGeom prst="roundRect">
              <a:avLst>
                <a:gd name="adj" fmla="val 701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6099442" y="2317946"/>
              <a:ext cx="1394683" cy="1837596"/>
              <a:chOff x="3657600" y="340111"/>
              <a:chExt cx="3558886" cy="4689089"/>
            </a:xfrm>
          </p:grpSpPr>
          <p:grpSp>
            <p:nvGrpSpPr>
              <p:cNvPr id="88" name="Group 20"/>
              <p:cNvGrpSpPr/>
              <p:nvPr/>
            </p:nvGrpSpPr>
            <p:grpSpPr>
              <a:xfrm>
                <a:off x="3657600" y="2971800"/>
                <a:ext cx="1207933" cy="2057400"/>
                <a:chOff x="3415145" y="2971800"/>
                <a:chExt cx="1207933" cy="2057400"/>
              </a:xfrm>
            </p:grpSpPr>
            <p:sp>
              <p:nvSpPr>
                <p:cNvPr id="97" name="Pentagon 11"/>
                <p:cNvSpPr/>
                <p:nvPr/>
              </p:nvSpPr>
              <p:spPr>
                <a:xfrm rot="16200000">
                  <a:off x="2503343"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entagon 12"/>
                <p:cNvSpPr/>
                <p:nvPr/>
              </p:nvSpPr>
              <p:spPr>
                <a:xfrm rot="16200000">
                  <a:off x="3251489"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505199" y="3505200"/>
                  <a:ext cx="1117879" cy="1166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581399" y="4374574"/>
                  <a:ext cx="1041679" cy="169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9" name="Straight Connector 88"/>
              <p:cNvCxnSpPr>
                <a:cxnSpLocks/>
              </p:cNvCxnSpPr>
              <p:nvPr/>
            </p:nvCxnSpPr>
            <p:spPr>
              <a:xfrm>
                <a:off x="5762475" y="419914"/>
                <a:ext cx="1371749" cy="460928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flipH="1">
                <a:off x="3810004" y="340111"/>
                <a:ext cx="915036" cy="46890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21"/>
              <p:cNvGrpSpPr/>
              <p:nvPr/>
            </p:nvGrpSpPr>
            <p:grpSpPr>
              <a:xfrm>
                <a:off x="5905132" y="2971800"/>
                <a:ext cx="1311354" cy="2057400"/>
                <a:chOff x="6078313" y="2971800"/>
                <a:chExt cx="1311354" cy="2057400"/>
              </a:xfrm>
            </p:grpSpPr>
            <p:sp>
              <p:nvSpPr>
                <p:cNvPr id="93" name="Pentagon 7"/>
                <p:cNvSpPr/>
                <p:nvPr/>
              </p:nvSpPr>
              <p:spPr>
                <a:xfrm rot="16200000">
                  <a:off x="5495925"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8"/>
                <p:cNvSpPr/>
                <p:nvPr/>
              </p:nvSpPr>
              <p:spPr>
                <a:xfrm rot="16200000">
                  <a:off x="6244070"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70722" y="4347962"/>
                  <a:ext cx="1068279" cy="1166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078313" y="3509763"/>
                  <a:ext cx="1084487" cy="1166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6617487" y="3149126"/>
              <a:ext cx="388385" cy="1241805"/>
              <a:chOff x="10474858" y="2172861"/>
              <a:chExt cx="1013989" cy="3242085"/>
            </a:xfrm>
          </p:grpSpPr>
          <p:grpSp>
            <p:nvGrpSpPr>
              <p:cNvPr id="104" name="Group 103"/>
              <p:cNvGrpSpPr/>
              <p:nvPr/>
            </p:nvGrpSpPr>
            <p:grpSpPr>
              <a:xfrm flipH="1">
                <a:off x="10603157" y="2172861"/>
                <a:ext cx="885690" cy="3242085"/>
                <a:chOff x="3728259" y="1080721"/>
                <a:chExt cx="867366" cy="3242085"/>
              </a:xfrm>
            </p:grpSpPr>
            <p:sp>
              <p:nvSpPr>
                <p:cNvPr id="106" name="Rounded Rectangle 37"/>
                <p:cNvSpPr/>
                <p:nvPr/>
              </p:nvSpPr>
              <p:spPr>
                <a:xfrm>
                  <a:off x="3969136" y="1851513"/>
                  <a:ext cx="473009" cy="141106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Rounded Rectangle 38"/>
                <p:cNvSpPr/>
                <p:nvPr/>
              </p:nvSpPr>
              <p:spPr>
                <a:xfrm rot="3163139">
                  <a:off x="3566446" y="2671443"/>
                  <a:ext cx="536314" cy="21268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Rounded Rectangle 39"/>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Rounded Rectangle 40"/>
                <p:cNvSpPr/>
                <p:nvPr/>
              </p:nvSpPr>
              <p:spPr>
                <a:xfrm rot="1069183">
                  <a:off x="3839291" y="2988721"/>
                  <a:ext cx="310163" cy="132152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Rounded Rectangle 41"/>
                <p:cNvSpPr/>
                <p:nvPr/>
              </p:nvSpPr>
              <p:spPr>
                <a:xfrm rot="10017092">
                  <a:off x="4258499" y="2961248"/>
                  <a:ext cx="299401" cy="136155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1" name="Oval 110"/>
                <p:cNvSpPr/>
                <p:nvPr/>
              </p:nvSpPr>
              <p:spPr>
                <a:xfrm>
                  <a:off x="3840935" y="1080721"/>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 name="Rounded Rectangle 43"/>
                <p:cNvSpPr/>
                <p:nvPr/>
              </p:nvSpPr>
              <p:spPr>
                <a:xfrm rot="7107398">
                  <a:off x="3480892" y="2212893"/>
                  <a:ext cx="903867"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5" name="Rounded Rectangle 44"/>
              <p:cNvSpPr/>
              <p:nvPr/>
            </p:nvSpPr>
            <p:spPr>
              <a:xfrm flipH="1">
                <a:off x="10474858" y="2900419"/>
                <a:ext cx="218306"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pic>
        <p:nvPicPr>
          <p:cNvPr id="116" name="Picture 1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77" y="141036"/>
            <a:ext cx="762401" cy="954434"/>
          </a:xfrm>
          <a:prstGeom prst="rect">
            <a:avLst/>
          </a:prstGeom>
        </p:spPr>
      </p:pic>
      <p:sp>
        <p:nvSpPr>
          <p:cNvPr id="117" name="Rectangle 116"/>
          <p:cNvSpPr/>
          <p:nvPr/>
        </p:nvSpPr>
        <p:spPr>
          <a:xfrm>
            <a:off x="11749250" y="6488668"/>
            <a:ext cx="442750" cy="369332"/>
          </a:xfrm>
          <a:prstGeom prst="rect">
            <a:avLst/>
          </a:prstGeom>
        </p:spPr>
        <p:txBody>
          <a:bodyPr wrap="none">
            <a:spAutoFit/>
          </a:bodyPr>
          <a:lstStyle/>
          <a:p>
            <a:r>
              <a:rPr lang="en-US" dirty="0">
                <a:solidFill>
                  <a:schemeClr val="bg1"/>
                </a:solidFill>
              </a:rPr>
              <a:t>(6)</a:t>
            </a:r>
            <a:endParaRPr lang="en-US" dirty="0"/>
          </a:p>
        </p:txBody>
      </p:sp>
    </p:spTree>
    <p:extLst>
      <p:ext uri="{BB962C8B-B14F-4D97-AF65-F5344CB8AC3E}">
        <p14:creationId xmlns:p14="http://schemas.microsoft.com/office/powerpoint/2010/main" val="397934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0" presetClass="exit" presetSubtype="0" fill="hold" grpId="0" nodeType="withEffect">
                                  <p:stCondLst>
                                    <p:cond delay="0"/>
                                  </p:stCondLst>
                                  <p:childTnLst>
                                    <p:animEffect transition="out" filter="fade">
                                      <p:cBhvr>
                                        <p:cTn id="25" dur="500"/>
                                        <p:tgtEl>
                                          <p:spTgt spid="10">
                                            <p:txEl>
                                              <p:pRg st="0" end="0"/>
                                            </p:txEl>
                                          </p:spTgt>
                                        </p:tgtEl>
                                      </p:cBhvr>
                                    </p:animEffect>
                                    <p:set>
                                      <p:cBhvr>
                                        <p:cTn id="26" dur="1" fill="hold">
                                          <p:stCondLst>
                                            <p:cond delay="499"/>
                                          </p:stCondLst>
                                        </p:cTn>
                                        <p:tgtEl>
                                          <p:spTgt spid="10">
                                            <p:txEl>
                                              <p:pRg st="0" end="0"/>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0">
                                            <p:txEl>
                                              <p:pRg st="2" end="2"/>
                                            </p:txEl>
                                          </p:spTgt>
                                        </p:tgtEl>
                                      </p:cBhvr>
                                    </p:animEffect>
                                    <p:set>
                                      <p:cBhvr>
                                        <p:cTn id="29" dur="1" fill="hold">
                                          <p:stCondLst>
                                            <p:cond delay="499"/>
                                          </p:stCondLst>
                                        </p:cTn>
                                        <p:tgtEl>
                                          <p:spTgt spid="10">
                                            <p:txEl>
                                              <p:pRg st="2" end="2"/>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0">
                                            <p:txEl>
                                              <p:pRg st="4" end="4"/>
                                            </p:txEl>
                                          </p:spTgt>
                                        </p:tgtEl>
                                      </p:cBhvr>
                                    </p:animEffect>
                                    <p:set>
                                      <p:cBhvr>
                                        <p:cTn id="32" dur="1" fill="hold">
                                          <p:stCondLst>
                                            <p:cond delay="499"/>
                                          </p:stCondLst>
                                        </p:cTn>
                                        <p:tgtEl>
                                          <p:spTgt spid="10">
                                            <p:txEl>
                                              <p:pRg st="4" end="4"/>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childTnLst>
                                </p:cTn>
                              </p:par>
                              <p:par>
                                <p:cTn id="40" presetID="10" presetClass="exit" presetSubtype="0" fill="hold" grpId="1"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
                                            <p:txEl>
                                              <p:pRg st="4" end="4"/>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
                                            <p:txEl>
                                              <p:pRg st="6" end="6"/>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childTnLst>
                                </p:cTn>
                              </p:par>
                              <p:par>
                                <p:cTn id="70" presetID="10" presetClass="exit" presetSubtype="0" fill="hold" nodeType="with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80"/>
                                        </p:tgtEl>
                                      </p:cBhvr>
                                    </p:animEffect>
                                    <p:set>
                                      <p:cBhvr>
                                        <p:cTn id="78" dur="1" fill="hold">
                                          <p:stCondLst>
                                            <p:cond delay="499"/>
                                          </p:stCondLst>
                                        </p:cTn>
                                        <p:tgtEl>
                                          <p:spTgt spid="80"/>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9">
                                            <p:txEl>
                                              <p:pRg st="0" end="0"/>
                                            </p:txEl>
                                          </p:spTgt>
                                        </p:tgtEl>
                                      </p:cBhvr>
                                    </p:animEffect>
                                    <p:set>
                                      <p:cBhvr>
                                        <p:cTn id="84" dur="1" fill="hold">
                                          <p:stCondLst>
                                            <p:cond delay="499"/>
                                          </p:stCondLst>
                                        </p:cTn>
                                        <p:tgtEl>
                                          <p:spTgt spid="9">
                                            <p:txEl>
                                              <p:pRg st="0" end="0"/>
                                            </p:txEl>
                                          </p:spTgt>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9">
                                            <p:txEl>
                                              <p:pRg st="2" end="2"/>
                                            </p:txEl>
                                          </p:spTgt>
                                        </p:tgtEl>
                                      </p:cBhvr>
                                    </p:animEffect>
                                    <p:set>
                                      <p:cBhvr>
                                        <p:cTn id="87" dur="1" fill="hold">
                                          <p:stCondLst>
                                            <p:cond delay="499"/>
                                          </p:stCondLst>
                                        </p:cTn>
                                        <p:tgtEl>
                                          <p:spTgt spid="9">
                                            <p:txEl>
                                              <p:pRg st="2" end="2"/>
                                            </p:txEl>
                                          </p:spTgt>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9">
                                            <p:txEl>
                                              <p:pRg st="4" end="4"/>
                                            </p:txEl>
                                          </p:spTgt>
                                        </p:tgtEl>
                                      </p:cBhvr>
                                    </p:animEffect>
                                    <p:set>
                                      <p:cBhvr>
                                        <p:cTn id="90" dur="1" fill="hold">
                                          <p:stCondLst>
                                            <p:cond delay="499"/>
                                          </p:stCondLst>
                                        </p:cTn>
                                        <p:tgtEl>
                                          <p:spTgt spid="9">
                                            <p:txEl>
                                              <p:pRg st="4" end="4"/>
                                            </p:txEl>
                                          </p:spTgt>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9">
                                            <p:txEl>
                                              <p:pRg st="6" end="6"/>
                                            </p:txEl>
                                          </p:spTgt>
                                        </p:tgtEl>
                                      </p:cBhvr>
                                    </p:animEffect>
                                    <p:set>
                                      <p:cBhvr>
                                        <p:cTn id="93" dur="1" fill="hold">
                                          <p:stCondLst>
                                            <p:cond delay="499"/>
                                          </p:stCondLst>
                                        </p:cTn>
                                        <p:tgtEl>
                                          <p:spTgt spid="9">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build="allAtOnce"/>
      <p:bldP spid="10" grpId="0" build="allAtOnce"/>
      <p:bldP spid="7" grpId="0" animBg="1"/>
      <p:bldP spid="7" grpId="1"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6</a:t>
            </a:r>
          </a:p>
        </p:txBody>
      </p:sp>
      <p:sp>
        <p:nvSpPr>
          <p:cNvPr id="117" name="Rectangle 116"/>
          <p:cNvSpPr/>
          <p:nvPr/>
        </p:nvSpPr>
        <p:spPr>
          <a:xfrm>
            <a:off x="11749250" y="6488668"/>
            <a:ext cx="442750" cy="369332"/>
          </a:xfrm>
          <a:prstGeom prst="rect">
            <a:avLst/>
          </a:prstGeom>
        </p:spPr>
        <p:txBody>
          <a:bodyPr wrap="none">
            <a:spAutoFit/>
          </a:bodyPr>
          <a:lstStyle/>
          <a:p>
            <a:r>
              <a:rPr lang="en-US" dirty="0">
                <a:solidFill>
                  <a:schemeClr val="bg1"/>
                </a:solidFill>
              </a:rPr>
              <a:t>(7)</a:t>
            </a:r>
            <a:endParaRPr lang="en-US" dirty="0"/>
          </a:p>
        </p:txBody>
      </p:sp>
      <p:grpSp>
        <p:nvGrpSpPr>
          <p:cNvPr id="114" name="Group 18"/>
          <p:cNvGrpSpPr/>
          <p:nvPr/>
        </p:nvGrpSpPr>
        <p:grpSpPr>
          <a:xfrm>
            <a:off x="153909" y="296398"/>
            <a:ext cx="11822238" cy="6034239"/>
            <a:chOff x="965200" y="2309417"/>
            <a:chExt cx="7302500" cy="2719783"/>
          </a:xfrm>
        </p:grpSpPr>
        <p:sp>
          <p:nvSpPr>
            <p:cNvPr id="118" name="Rectangle 117"/>
            <p:cNvSpPr/>
            <p:nvPr/>
          </p:nvSpPr>
          <p:spPr>
            <a:xfrm>
              <a:off x="1027443" y="2309417"/>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9" idx="1"/>
              <a:endCxn id="11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367489" y="408933"/>
            <a:ext cx="11470742" cy="461665"/>
          </a:xfrm>
          <a:prstGeom prst="rect">
            <a:avLst/>
          </a:prstGeom>
          <a:noFill/>
        </p:spPr>
        <p:txBody>
          <a:bodyPr wrap="square" rtlCol="0">
            <a:spAutoFit/>
          </a:bodyPr>
          <a:lstStyle/>
          <a:p>
            <a:pPr algn="ctr"/>
            <a:r>
              <a:rPr lang="en-US" sz="2400" dirty="0">
                <a:solidFill>
                  <a:schemeClr val="bg1"/>
                </a:solidFill>
                <a:latin typeface="Comic Sans MS" panose="030F0702030302020204" pitchFamily="66" charset="0"/>
              </a:rPr>
              <a:t>Blessings Are Conditional…</a:t>
            </a:r>
          </a:p>
        </p:txBody>
      </p:sp>
      <p:grpSp>
        <p:nvGrpSpPr>
          <p:cNvPr id="19" name="Group 18"/>
          <p:cNvGrpSpPr/>
          <p:nvPr/>
        </p:nvGrpSpPr>
        <p:grpSpPr>
          <a:xfrm rot="21109577">
            <a:off x="841972" y="787652"/>
            <a:ext cx="1656784" cy="1647730"/>
            <a:chOff x="1348966" y="1919335"/>
            <a:chExt cx="1656784" cy="1647730"/>
          </a:xfrm>
        </p:grpSpPr>
        <p:sp>
          <p:nvSpPr>
            <p:cNvPr id="14" name="Rectangle: Folded Corner 13"/>
            <p:cNvSpPr/>
            <p:nvPr/>
          </p:nvSpPr>
          <p:spPr>
            <a:xfrm>
              <a:off x="1348966" y="1919335"/>
              <a:ext cx="1656784" cy="1647730"/>
            </a:xfrm>
            <a:prstGeom prst="foldedCorner">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12340" y="2272420"/>
              <a:ext cx="1530036" cy="646331"/>
            </a:xfrm>
            <a:prstGeom prst="rect">
              <a:avLst/>
            </a:prstGeom>
            <a:noFill/>
          </p:spPr>
          <p:txBody>
            <a:bodyPr wrap="square" rtlCol="0">
              <a:spAutoFit/>
            </a:bodyPr>
            <a:lstStyle/>
            <a:p>
              <a:pPr algn="ctr"/>
              <a:r>
                <a:rPr lang="en-US" sz="3600" dirty="0">
                  <a:solidFill>
                    <a:srgbClr val="FF0000"/>
                  </a:solidFill>
                  <a:latin typeface="Comic Sans MS" panose="030F0702030302020204" pitchFamily="66" charset="0"/>
                </a:rPr>
                <a:t>Peace</a:t>
              </a:r>
            </a:p>
          </p:txBody>
        </p:sp>
      </p:grpSp>
      <p:grpSp>
        <p:nvGrpSpPr>
          <p:cNvPr id="20" name="Group 19"/>
          <p:cNvGrpSpPr/>
          <p:nvPr/>
        </p:nvGrpSpPr>
        <p:grpSpPr>
          <a:xfrm>
            <a:off x="3302704" y="1180277"/>
            <a:ext cx="1681109" cy="1647730"/>
            <a:chOff x="3302704" y="1180277"/>
            <a:chExt cx="1681109" cy="1647730"/>
          </a:xfrm>
        </p:grpSpPr>
        <p:grpSp>
          <p:nvGrpSpPr>
            <p:cNvPr id="123" name="Group 122"/>
            <p:cNvGrpSpPr/>
            <p:nvPr/>
          </p:nvGrpSpPr>
          <p:grpSpPr>
            <a:xfrm rot="677541">
              <a:off x="3302704" y="1180277"/>
              <a:ext cx="1681109" cy="1647730"/>
              <a:chOff x="1348966" y="1919335"/>
              <a:chExt cx="1681109" cy="1647730"/>
            </a:xfrm>
          </p:grpSpPr>
          <p:sp>
            <p:nvSpPr>
              <p:cNvPr id="124" name="Rectangle: Folded Corner 123"/>
              <p:cNvSpPr/>
              <p:nvPr/>
            </p:nvSpPr>
            <p:spPr>
              <a:xfrm>
                <a:off x="1348966" y="1919335"/>
                <a:ext cx="1656784" cy="1647730"/>
              </a:xfrm>
              <a:prstGeom prst="foldedCorner">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1359368" y="2110894"/>
                <a:ext cx="1670707" cy="461665"/>
              </a:xfrm>
              <a:prstGeom prst="rect">
                <a:avLst/>
              </a:prstGeom>
              <a:noFill/>
            </p:spPr>
            <p:txBody>
              <a:bodyPr wrap="square" rtlCol="0">
                <a:spAutoFit/>
              </a:bodyPr>
              <a:lstStyle/>
              <a:p>
                <a:pPr algn="ctr"/>
                <a:r>
                  <a:rPr lang="en-US" sz="2400" dirty="0">
                    <a:solidFill>
                      <a:srgbClr val="FF0000"/>
                    </a:solidFill>
                    <a:latin typeface="Comic Sans MS" panose="030F0702030302020204" pitchFamily="66" charset="0"/>
                  </a:rPr>
                  <a:t>Happiness</a:t>
                </a:r>
              </a:p>
            </p:txBody>
          </p:sp>
        </p:grpSp>
        <p:grpSp>
          <p:nvGrpSpPr>
            <p:cNvPr id="126" name="Group 125"/>
            <p:cNvGrpSpPr/>
            <p:nvPr/>
          </p:nvGrpSpPr>
          <p:grpSpPr>
            <a:xfrm rot="533591">
              <a:off x="3621800" y="1918936"/>
              <a:ext cx="742782" cy="742782"/>
              <a:chOff x="2726659" y="4091768"/>
              <a:chExt cx="2667000" cy="2667000"/>
            </a:xfrm>
          </p:grpSpPr>
          <p:sp>
            <p:nvSpPr>
              <p:cNvPr id="127" name="Oval 126"/>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3092812" y="4636216"/>
                <a:ext cx="762000" cy="762000"/>
                <a:chOff x="1226056" y="2773679"/>
                <a:chExt cx="762000" cy="762000"/>
              </a:xfrm>
            </p:grpSpPr>
            <p:sp>
              <p:nvSpPr>
                <p:cNvPr id="137" name="Oval 13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flipH="1">
                <a:off x="4133970" y="4637947"/>
                <a:ext cx="762000" cy="762000"/>
                <a:chOff x="1226056" y="2773679"/>
                <a:chExt cx="762000" cy="762000"/>
              </a:xfrm>
            </p:grpSpPr>
            <p:sp>
              <p:nvSpPr>
                <p:cNvPr id="133" name="Oval 132"/>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Moon 129"/>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Moon 130"/>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Moon 131"/>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41" name="Group 140"/>
          <p:cNvGrpSpPr/>
          <p:nvPr/>
        </p:nvGrpSpPr>
        <p:grpSpPr>
          <a:xfrm rot="21109577">
            <a:off x="6091306" y="1218383"/>
            <a:ext cx="1689502" cy="1647730"/>
            <a:chOff x="1348966" y="1919335"/>
            <a:chExt cx="1689502" cy="1647730"/>
          </a:xfrm>
        </p:grpSpPr>
        <p:sp>
          <p:nvSpPr>
            <p:cNvPr id="142" name="Rectangle: Folded Corner 141"/>
            <p:cNvSpPr/>
            <p:nvPr/>
          </p:nvSpPr>
          <p:spPr>
            <a:xfrm>
              <a:off x="1348966" y="1919335"/>
              <a:ext cx="1656784" cy="1647730"/>
            </a:xfrm>
            <a:prstGeom prst="foldedCorner">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1412339" y="2395530"/>
              <a:ext cx="1626129" cy="400110"/>
            </a:xfrm>
            <a:prstGeom prst="rect">
              <a:avLst/>
            </a:prstGeom>
            <a:noFill/>
          </p:spPr>
          <p:txBody>
            <a:bodyPr wrap="square" rtlCol="0">
              <a:spAutoFit/>
            </a:bodyPr>
            <a:lstStyle/>
            <a:p>
              <a:pPr algn="ctr"/>
              <a:r>
                <a:rPr lang="en-US" sz="2000" dirty="0">
                  <a:solidFill>
                    <a:srgbClr val="FF0000"/>
                  </a:solidFill>
                  <a:latin typeface="Comic Sans MS" panose="030F0702030302020204" pitchFamily="66" charset="0"/>
                </a:rPr>
                <a:t>Forgiveness</a:t>
              </a:r>
            </a:p>
          </p:txBody>
        </p:sp>
      </p:grpSp>
      <p:grpSp>
        <p:nvGrpSpPr>
          <p:cNvPr id="7168" name="Group 7167"/>
          <p:cNvGrpSpPr/>
          <p:nvPr/>
        </p:nvGrpSpPr>
        <p:grpSpPr>
          <a:xfrm rot="970806">
            <a:off x="8661357" y="1166311"/>
            <a:ext cx="1656784" cy="1666008"/>
            <a:chOff x="8100042" y="1202525"/>
            <a:chExt cx="1656784" cy="1666008"/>
          </a:xfrm>
        </p:grpSpPr>
        <p:grpSp>
          <p:nvGrpSpPr>
            <p:cNvPr id="144" name="Group 143"/>
            <p:cNvGrpSpPr/>
            <p:nvPr/>
          </p:nvGrpSpPr>
          <p:grpSpPr>
            <a:xfrm rot="21109577">
              <a:off x="8100042" y="1202525"/>
              <a:ext cx="1656784" cy="1666008"/>
              <a:chOff x="1348966" y="1901057"/>
              <a:chExt cx="1656784" cy="1666008"/>
            </a:xfrm>
          </p:grpSpPr>
          <p:sp>
            <p:nvSpPr>
              <p:cNvPr id="145" name="Rectangle: Folded Corner 144"/>
              <p:cNvSpPr/>
              <p:nvPr/>
            </p:nvSpPr>
            <p:spPr>
              <a:xfrm>
                <a:off x="1348966" y="1919335"/>
                <a:ext cx="1656784" cy="1647730"/>
              </a:xfrm>
              <a:prstGeom prst="foldedCorner">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1397236" y="1901057"/>
                <a:ext cx="1530036" cy="707886"/>
              </a:xfrm>
              <a:prstGeom prst="rect">
                <a:avLst/>
              </a:prstGeom>
              <a:noFill/>
            </p:spPr>
            <p:txBody>
              <a:bodyPr wrap="square" rtlCol="0">
                <a:spAutoFit/>
              </a:bodyPr>
              <a:lstStyle/>
              <a:p>
                <a:pPr algn="ctr"/>
                <a:r>
                  <a:rPr lang="en-US" sz="2000" dirty="0">
                    <a:solidFill>
                      <a:srgbClr val="FF0000"/>
                    </a:solidFill>
                    <a:latin typeface="Comic Sans MS" panose="030F0702030302020204" pitchFamily="66" charset="0"/>
                  </a:rPr>
                  <a:t>Answers to prayers</a:t>
                </a:r>
              </a:p>
            </p:txBody>
          </p:sp>
        </p:grpSp>
        <p:grpSp>
          <p:nvGrpSpPr>
            <p:cNvPr id="149" name="Group 148"/>
            <p:cNvGrpSpPr/>
            <p:nvPr/>
          </p:nvGrpSpPr>
          <p:grpSpPr>
            <a:xfrm rot="20785199">
              <a:off x="8389159" y="1970129"/>
              <a:ext cx="781676" cy="703526"/>
              <a:chOff x="5257800" y="2646132"/>
              <a:chExt cx="1458935" cy="1309267"/>
            </a:xfrm>
          </p:grpSpPr>
          <p:sp>
            <p:nvSpPr>
              <p:cNvPr id="150" name="Oval 149"/>
              <p:cNvSpPr/>
              <p:nvPr/>
            </p:nvSpPr>
            <p:spPr>
              <a:xfrm>
                <a:off x="6073300" y="2646132"/>
                <a:ext cx="643435" cy="6434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1" name="Straight Connector 150"/>
              <p:cNvCxnSpPr/>
              <p:nvPr/>
            </p:nvCxnSpPr>
            <p:spPr>
              <a:xfrm flipH="1">
                <a:off x="5372416" y="2870029"/>
                <a:ext cx="712646" cy="916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5257800" y="3951847"/>
                <a:ext cx="797679" cy="26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351832" y="3796760"/>
                <a:ext cx="756684" cy="1586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5774845" y="3239149"/>
                <a:ext cx="630194" cy="206504"/>
                <a:chOff x="5774845" y="3239149"/>
                <a:chExt cx="630194" cy="206504"/>
              </a:xfrm>
            </p:grpSpPr>
            <p:cxnSp>
              <p:nvCxnSpPr>
                <p:cNvPr id="155" name="Straight Connector 154"/>
                <p:cNvCxnSpPr/>
                <p:nvPr/>
              </p:nvCxnSpPr>
              <p:spPr>
                <a:xfrm>
                  <a:off x="5774845" y="3239149"/>
                  <a:ext cx="469183" cy="206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6242329" y="3328273"/>
                  <a:ext cx="162710" cy="103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7" name="Group 156"/>
          <p:cNvGrpSpPr/>
          <p:nvPr/>
        </p:nvGrpSpPr>
        <p:grpSpPr>
          <a:xfrm rot="404775">
            <a:off x="1619061" y="3420701"/>
            <a:ext cx="1656784" cy="1647730"/>
            <a:chOff x="1348966" y="1919335"/>
            <a:chExt cx="1656784" cy="1647730"/>
          </a:xfrm>
        </p:grpSpPr>
        <p:sp>
          <p:nvSpPr>
            <p:cNvPr id="158" name="Rectangle: Folded Corner 157"/>
            <p:cNvSpPr/>
            <p:nvPr/>
          </p:nvSpPr>
          <p:spPr>
            <a:xfrm>
              <a:off x="1348966" y="1919335"/>
              <a:ext cx="1656784" cy="1647730"/>
            </a:xfrm>
            <a:prstGeom prst="foldedCorner">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1412340" y="2118533"/>
              <a:ext cx="153003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Blessing included in patriarchal blessings</a:t>
              </a:r>
            </a:p>
          </p:txBody>
        </p:sp>
      </p:grpSp>
      <p:grpSp>
        <p:nvGrpSpPr>
          <p:cNvPr id="160" name="Group 159"/>
          <p:cNvGrpSpPr/>
          <p:nvPr/>
        </p:nvGrpSpPr>
        <p:grpSpPr>
          <a:xfrm>
            <a:off x="4968843" y="3402592"/>
            <a:ext cx="1656784" cy="1647730"/>
            <a:chOff x="1348966" y="1919335"/>
            <a:chExt cx="1656784" cy="1647730"/>
          </a:xfrm>
        </p:grpSpPr>
        <p:sp>
          <p:nvSpPr>
            <p:cNvPr id="161" name="Rectangle: Folded Corner 160"/>
            <p:cNvSpPr/>
            <p:nvPr/>
          </p:nvSpPr>
          <p:spPr>
            <a:xfrm>
              <a:off x="1348966" y="1919335"/>
              <a:ext cx="1656784" cy="1647730"/>
            </a:xfrm>
            <a:prstGeom prst="foldedCorner">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1412340" y="2133921"/>
              <a:ext cx="1530036" cy="923330"/>
            </a:xfrm>
            <a:prstGeom prst="rect">
              <a:avLst/>
            </a:prstGeom>
            <a:noFill/>
          </p:spPr>
          <p:txBody>
            <a:bodyPr wrap="square" rtlCol="0">
              <a:spAutoFit/>
            </a:bodyPr>
            <a:lstStyle/>
            <a:p>
              <a:pPr algn="ctr"/>
              <a:r>
                <a:rPr lang="en-US" dirty="0">
                  <a:solidFill>
                    <a:srgbClr val="FF0000"/>
                  </a:solidFill>
                  <a:latin typeface="Comic Sans MS" panose="030F0702030302020204" pitchFamily="66" charset="0"/>
                </a:rPr>
                <a:t>Knowledge of resurrection</a:t>
              </a:r>
            </a:p>
          </p:txBody>
        </p:sp>
      </p:grpSp>
      <p:grpSp>
        <p:nvGrpSpPr>
          <p:cNvPr id="163" name="Group 162"/>
          <p:cNvGrpSpPr/>
          <p:nvPr/>
        </p:nvGrpSpPr>
        <p:grpSpPr>
          <a:xfrm rot="21109577">
            <a:off x="8200931" y="3502184"/>
            <a:ext cx="1656784" cy="1647730"/>
            <a:chOff x="1348966" y="1919335"/>
            <a:chExt cx="1656784" cy="1647730"/>
          </a:xfrm>
        </p:grpSpPr>
        <p:sp>
          <p:nvSpPr>
            <p:cNvPr id="164" name="Rectangle: Folded Corner 163"/>
            <p:cNvSpPr/>
            <p:nvPr/>
          </p:nvSpPr>
          <p:spPr>
            <a:xfrm>
              <a:off x="1348966" y="1919335"/>
              <a:ext cx="1656784" cy="1647730"/>
            </a:xfrm>
            <a:prstGeom prst="foldedCorner">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1413725" y="1996925"/>
              <a:ext cx="1530036" cy="923330"/>
            </a:xfrm>
            <a:prstGeom prst="rect">
              <a:avLst/>
            </a:prstGeom>
            <a:noFill/>
          </p:spPr>
          <p:txBody>
            <a:bodyPr wrap="square" rtlCol="0">
              <a:spAutoFit/>
            </a:bodyPr>
            <a:lstStyle/>
            <a:p>
              <a:pPr algn="ctr"/>
              <a:r>
                <a:rPr lang="en-US" dirty="0">
                  <a:solidFill>
                    <a:srgbClr val="FF0000"/>
                  </a:solidFill>
                  <a:latin typeface="Comic Sans MS" panose="030F0702030302020204" pitchFamily="66" charset="0"/>
                </a:rPr>
                <a:t>Knowledge of an eternal life</a:t>
              </a:r>
            </a:p>
          </p:txBody>
        </p:sp>
      </p:grpSp>
      <p:grpSp>
        <p:nvGrpSpPr>
          <p:cNvPr id="7179" name="Group 7178"/>
          <p:cNvGrpSpPr/>
          <p:nvPr/>
        </p:nvGrpSpPr>
        <p:grpSpPr>
          <a:xfrm>
            <a:off x="8845236" y="3811509"/>
            <a:ext cx="669957" cy="1213419"/>
            <a:chOff x="6618084" y="3132499"/>
            <a:chExt cx="1294645" cy="2344848"/>
          </a:xfrm>
        </p:grpSpPr>
        <p:sp>
          <p:nvSpPr>
            <p:cNvPr id="7169" name="Oval 7168"/>
            <p:cNvSpPr/>
            <p:nvPr/>
          </p:nvSpPr>
          <p:spPr>
            <a:xfrm>
              <a:off x="6916847" y="3132499"/>
              <a:ext cx="724278" cy="82386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2" name="Straight Connector 7171"/>
            <p:cNvCxnSpPr/>
            <p:nvPr/>
          </p:nvCxnSpPr>
          <p:spPr>
            <a:xfrm>
              <a:off x="7269933" y="3929204"/>
              <a:ext cx="27160" cy="1050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cxnSpLocks/>
            </p:cNvCxnSpPr>
            <p:nvPr/>
          </p:nvCxnSpPr>
          <p:spPr>
            <a:xfrm flipH="1">
              <a:off x="7295584" y="3422210"/>
              <a:ext cx="617145" cy="795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cxnSpLocks/>
            </p:cNvCxnSpPr>
            <p:nvPr/>
          </p:nvCxnSpPr>
          <p:spPr>
            <a:xfrm>
              <a:off x="6618084" y="3413158"/>
              <a:ext cx="648833" cy="811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p:cNvCxnSpPr>
            <p:nvPr/>
          </p:nvCxnSpPr>
          <p:spPr>
            <a:xfrm flipH="1">
              <a:off x="6989275" y="4950737"/>
              <a:ext cx="297257" cy="526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cxnSpLocks/>
            </p:cNvCxnSpPr>
            <p:nvPr/>
          </p:nvCxnSpPr>
          <p:spPr>
            <a:xfrm>
              <a:off x="7306148" y="4961299"/>
              <a:ext cx="217282" cy="470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3" name="Group 7182"/>
          <p:cNvGrpSpPr/>
          <p:nvPr/>
        </p:nvGrpSpPr>
        <p:grpSpPr>
          <a:xfrm rot="550352">
            <a:off x="2299580" y="4608214"/>
            <a:ext cx="253497" cy="342757"/>
            <a:chOff x="679010" y="4209861"/>
            <a:chExt cx="642796" cy="869133"/>
          </a:xfrm>
        </p:grpSpPr>
        <p:sp>
          <p:nvSpPr>
            <p:cNvPr id="7180" name="Rectangle 7179"/>
            <p:cNvSpPr/>
            <p:nvPr/>
          </p:nvSpPr>
          <p:spPr>
            <a:xfrm>
              <a:off x="679010" y="4209861"/>
              <a:ext cx="642796" cy="8691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Freeform: Shape 7180"/>
            <p:cNvSpPr/>
            <p:nvPr/>
          </p:nvSpPr>
          <p:spPr>
            <a:xfrm>
              <a:off x="733331" y="4327556"/>
              <a:ext cx="506994" cy="108642"/>
            </a:xfrm>
            <a:custGeom>
              <a:avLst/>
              <a:gdLst>
                <a:gd name="connsiteX0" fmla="*/ 0 w 506994"/>
                <a:gd name="connsiteY0" fmla="*/ 81482 h 108642"/>
                <a:gd name="connsiteX1" fmla="*/ 45267 w 506994"/>
                <a:gd name="connsiteY1" fmla="*/ 45268 h 108642"/>
                <a:gd name="connsiteX2" fmla="*/ 63374 w 506994"/>
                <a:gd name="connsiteY2" fmla="*/ 72428 h 108642"/>
                <a:gd name="connsiteX3" fmla="*/ 90534 w 506994"/>
                <a:gd name="connsiteY3" fmla="*/ 108642 h 108642"/>
                <a:gd name="connsiteX4" fmla="*/ 153909 w 506994"/>
                <a:gd name="connsiteY4" fmla="*/ 72428 h 108642"/>
                <a:gd name="connsiteX5" fmla="*/ 181069 w 506994"/>
                <a:gd name="connsiteY5" fmla="*/ 0 h 108642"/>
                <a:gd name="connsiteX6" fmla="*/ 235390 w 506994"/>
                <a:gd name="connsiteY6" fmla="*/ 36214 h 108642"/>
                <a:gd name="connsiteX7" fmla="*/ 262550 w 506994"/>
                <a:gd name="connsiteY7" fmla="*/ 54321 h 108642"/>
                <a:gd name="connsiteX8" fmla="*/ 289711 w 506994"/>
                <a:gd name="connsiteY8" fmla="*/ 81482 h 108642"/>
                <a:gd name="connsiteX9" fmla="*/ 344031 w 506994"/>
                <a:gd name="connsiteY9" fmla="*/ 54321 h 108642"/>
                <a:gd name="connsiteX10" fmla="*/ 380245 w 506994"/>
                <a:gd name="connsiteY10" fmla="*/ 63375 h 108642"/>
                <a:gd name="connsiteX11" fmla="*/ 434566 w 506994"/>
                <a:gd name="connsiteY11" fmla="*/ 72428 h 108642"/>
                <a:gd name="connsiteX12" fmla="*/ 452673 w 506994"/>
                <a:gd name="connsiteY12" fmla="*/ 99589 h 108642"/>
                <a:gd name="connsiteX13" fmla="*/ 479833 w 506994"/>
                <a:gd name="connsiteY13" fmla="*/ 90535 h 108642"/>
                <a:gd name="connsiteX14" fmla="*/ 506994 w 506994"/>
                <a:gd name="connsiteY14" fmla="*/ 63375 h 1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994" h="108642">
                  <a:moveTo>
                    <a:pt x="0" y="81482"/>
                  </a:moveTo>
                  <a:cubicBezTo>
                    <a:pt x="15089" y="69411"/>
                    <a:pt x="26138" y="48001"/>
                    <a:pt x="45267" y="45268"/>
                  </a:cubicBezTo>
                  <a:cubicBezTo>
                    <a:pt x="56038" y="43729"/>
                    <a:pt x="57050" y="63574"/>
                    <a:pt x="63374" y="72428"/>
                  </a:cubicBezTo>
                  <a:cubicBezTo>
                    <a:pt x="72144" y="84706"/>
                    <a:pt x="81481" y="96571"/>
                    <a:pt x="90534" y="108642"/>
                  </a:cubicBezTo>
                  <a:cubicBezTo>
                    <a:pt x="97681" y="105069"/>
                    <a:pt x="146800" y="82380"/>
                    <a:pt x="153909" y="72428"/>
                  </a:cubicBezTo>
                  <a:cubicBezTo>
                    <a:pt x="160677" y="62952"/>
                    <a:pt x="175617" y="16357"/>
                    <a:pt x="181069" y="0"/>
                  </a:cubicBezTo>
                  <a:lnTo>
                    <a:pt x="235390" y="36214"/>
                  </a:lnTo>
                  <a:cubicBezTo>
                    <a:pt x="244443" y="42250"/>
                    <a:pt x="254856" y="46627"/>
                    <a:pt x="262550" y="54321"/>
                  </a:cubicBezTo>
                  <a:lnTo>
                    <a:pt x="289711" y="81482"/>
                  </a:lnTo>
                  <a:cubicBezTo>
                    <a:pt x="303442" y="72328"/>
                    <a:pt x="325291" y="54321"/>
                    <a:pt x="344031" y="54321"/>
                  </a:cubicBezTo>
                  <a:cubicBezTo>
                    <a:pt x="356474" y="54321"/>
                    <a:pt x="368044" y="60935"/>
                    <a:pt x="380245" y="63375"/>
                  </a:cubicBezTo>
                  <a:cubicBezTo>
                    <a:pt x="398245" y="66975"/>
                    <a:pt x="416459" y="69410"/>
                    <a:pt x="434566" y="72428"/>
                  </a:cubicBezTo>
                  <a:cubicBezTo>
                    <a:pt x="440602" y="81482"/>
                    <a:pt x="442570" y="95548"/>
                    <a:pt x="452673" y="99589"/>
                  </a:cubicBezTo>
                  <a:cubicBezTo>
                    <a:pt x="461534" y="103133"/>
                    <a:pt x="471893" y="95829"/>
                    <a:pt x="479833" y="90535"/>
                  </a:cubicBezTo>
                  <a:cubicBezTo>
                    <a:pt x="490486" y="83433"/>
                    <a:pt x="506994" y="63375"/>
                    <a:pt x="506994" y="633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Shape 180"/>
            <p:cNvSpPr/>
            <p:nvPr/>
          </p:nvSpPr>
          <p:spPr>
            <a:xfrm rot="10475153">
              <a:off x="722769" y="4470903"/>
              <a:ext cx="506994" cy="108642"/>
            </a:xfrm>
            <a:custGeom>
              <a:avLst/>
              <a:gdLst>
                <a:gd name="connsiteX0" fmla="*/ 0 w 506994"/>
                <a:gd name="connsiteY0" fmla="*/ 81482 h 108642"/>
                <a:gd name="connsiteX1" fmla="*/ 45267 w 506994"/>
                <a:gd name="connsiteY1" fmla="*/ 45268 h 108642"/>
                <a:gd name="connsiteX2" fmla="*/ 63374 w 506994"/>
                <a:gd name="connsiteY2" fmla="*/ 72428 h 108642"/>
                <a:gd name="connsiteX3" fmla="*/ 90534 w 506994"/>
                <a:gd name="connsiteY3" fmla="*/ 108642 h 108642"/>
                <a:gd name="connsiteX4" fmla="*/ 153909 w 506994"/>
                <a:gd name="connsiteY4" fmla="*/ 72428 h 108642"/>
                <a:gd name="connsiteX5" fmla="*/ 181069 w 506994"/>
                <a:gd name="connsiteY5" fmla="*/ 0 h 108642"/>
                <a:gd name="connsiteX6" fmla="*/ 235390 w 506994"/>
                <a:gd name="connsiteY6" fmla="*/ 36214 h 108642"/>
                <a:gd name="connsiteX7" fmla="*/ 262550 w 506994"/>
                <a:gd name="connsiteY7" fmla="*/ 54321 h 108642"/>
                <a:gd name="connsiteX8" fmla="*/ 289711 w 506994"/>
                <a:gd name="connsiteY8" fmla="*/ 81482 h 108642"/>
                <a:gd name="connsiteX9" fmla="*/ 344031 w 506994"/>
                <a:gd name="connsiteY9" fmla="*/ 54321 h 108642"/>
                <a:gd name="connsiteX10" fmla="*/ 380245 w 506994"/>
                <a:gd name="connsiteY10" fmla="*/ 63375 h 108642"/>
                <a:gd name="connsiteX11" fmla="*/ 434566 w 506994"/>
                <a:gd name="connsiteY11" fmla="*/ 72428 h 108642"/>
                <a:gd name="connsiteX12" fmla="*/ 452673 w 506994"/>
                <a:gd name="connsiteY12" fmla="*/ 99589 h 108642"/>
                <a:gd name="connsiteX13" fmla="*/ 479833 w 506994"/>
                <a:gd name="connsiteY13" fmla="*/ 90535 h 108642"/>
                <a:gd name="connsiteX14" fmla="*/ 506994 w 506994"/>
                <a:gd name="connsiteY14" fmla="*/ 63375 h 1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994" h="108642">
                  <a:moveTo>
                    <a:pt x="0" y="81482"/>
                  </a:moveTo>
                  <a:cubicBezTo>
                    <a:pt x="15089" y="69411"/>
                    <a:pt x="26138" y="48001"/>
                    <a:pt x="45267" y="45268"/>
                  </a:cubicBezTo>
                  <a:cubicBezTo>
                    <a:pt x="56038" y="43729"/>
                    <a:pt x="57050" y="63574"/>
                    <a:pt x="63374" y="72428"/>
                  </a:cubicBezTo>
                  <a:cubicBezTo>
                    <a:pt x="72144" y="84706"/>
                    <a:pt x="81481" y="96571"/>
                    <a:pt x="90534" y="108642"/>
                  </a:cubicBezTo>
                  <a:cubicBezTo>
                    <a:pt x="97681" y="105069"/>
                    <a:pt x="146800" y="82380"/>
                    <a:pt x="153909" y="72428"/>
                  </a:cubicBezTo>
                  <a:cubicBezTo>
                    <a:pt x="160677" y="62952"/>
                    <a:pt x="175617" y="16357"/>
                    <a:pt x="181069" y="0"/>
                  </a:cubicBezTo>
                  <a:lnTo>
                    <a:pt x="235390" y="36214"/>
                  </a:lnTo>
                  <a:cubicBezTo>
                    <a:pt x="244443" y="42250"/>
                    <a:pt x="254856" y="46627"/>
                    <a:pt x="262550" y="54321"/>
                  </a:cubicBezTo>
                  <a:lnTo>
                    <a:pt x="289711" y="81482"/>
                  </a:lnTo>
                  <a:cubicBezTo>
                    <a:pt x="303442" y="72328"/>
                    <a:pt x="325291" y="54321"/>
                    <a:pt x="344031" y="54321"/>
                  </a:cubicBezTo>
                  <a:cubicBezTo>
                    <a:pt x="356474" y="54321"/>
                    <a:pt x="368044" y="60935"/>
                    <a:pt x="380245" y="63375"/>
                  </a:cubicBezTo>
                  <a:cubicBezTo>
                    <a:pt x="398245" y="66975"/>
                    <a:pt x="416459" y="69410"/>
                    <a:pt x="434566" y="72428"/>
                  </a:cubicBezTo>
                  <a:cubicBezTo>
                    <a:pt x="440602" y="81482"/>
                    <a:pt x="442570" y="95548"/>
                    <a:pt x="452673" y="99589"/>
                  </a:cubicBezTo>
                  <a:cubicBezTo>
                    <a:pt x="461534" y="103133"/>
                    <a:pt x="471893" y="95829"/>
                    <a:pt x="479833" y="90535"/>
                  </a:cubicBezTo>
                  <a:cubicBezTo>
                    <a:pt x="490486" y="83433"/>
                    <a:pt x="506994" y="63375"/>
                    <a:pt x="506994" y="633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2" name="Freeform: Shape 7181"/>
            <p:cNvSpPr/>
            <p:nvPr/>
          </p:nvSpPr>
          <p:spPr>
            <a:xfrm>
              <a:off x="742384" y="4608214"/>
              <a:ext cx="497941" cy="72810"/>
            </a:xfrm>
            <a:custGeom>
              <a:avLst/>
              <a:gdLst>
                <a:gd name="connsiteX0" fmla="*/ 0 w 497941"/>
                <a:gd name="connsiteY0" fmla="*/ 63374 h 72810"/>
                <a:gd name="connsiteX1" fmla="*/ 72428 w 497941"/>
                <a:gd name="connsiteY1" fmla="*/ 54321 h 72810"/>
                <a:gd name="connsiteX2" fmla="*/ 81481 w 497941"/>
                <a:gd name="connsiteY2" fmla="*/ 27160 h 72810"/>
                <a:gd name="connsiteX3" fmla="*/ 108642 w 497941"/>
                <a:gd name="connsiteY3" fmla="*/ 9053 h 72810"/>
                <a:gd name="connsiteX4" fmla="*/ 126749 w 497941"/>
                <a:gd name="connsiteY4" fmla="*/ 63374 h 72810"/>
                <a:gd name="connsiteX5" fmla="*/ 144856 w 497941"/>
                <a:gd name="connsiteY5" fmla="*/ 9053 h 72810"/>
                <a:gd name="connsiteX6" fmla="*/ 172016 w 497941"/>
                <a:gd name="connsiteY6" fmla="*/ 27160 h 72810"/>
                <a:gd name="connsiteX7" fmla="*/ 181069 w 497941"/>
                <a:gd name="connsiteY7" fmla="*/ 54321 h 72810"/>
                <a:gd name="connsiteX8" fmla="*/ 235390 w 497941"/>
                <a:gd name="connsiteY8" fmla="*/ 63374 h 72810"/>
                <a:gd name="connsiteX9" fmla="*/ 262551 w 497941"/>
                <a:gd name="connsiteY9" fmla="*/ 54321 h 72810"/>
                <a:gd name="connsiteX10" fmla="*/ 271604 w 497941"/>
                <a:gd name="connsiteY10" fmla="*/ 27160 h 72810"/>
                <a:gd name="connsiteX11" fmla="*/ 298765 w 497941"/>
                <a:gd name="connsiteY11" fmla="*/ 0 h 72810"/>
                <a:gd name="connsiteX12" fmla="*/ 316871 w 497941"/>
                <a:gd name="connsiteY12" fmla="*/ 27160 h 72810"/>
                <a:gd name="connsiteX13" fmla="*/ 325925 w 497941"/>
                <a:gd name="connsiteY13" fmla="*/ 54321 h 72810"/>
                <a:gd name="connsiteX14" fmla="*/ 353085 w 497941"/>
                <a:gd name="connsiteY14" fmla="*/ 63374 h 72810"/>
                <a:gd name="connsiteX15" fmla="*/ 398353 w 497941"/>
                <a:gd name="connsiteY15" fmla="*/ 54321 h 72810"/>
                <a:gd name="connsiteX16" fmla="*/ 443620 w 497941"/>
                <a:gd name="connsiteY16" fmla="*/ 45267 h 72810"/>
                <a:gd name="connsiteX17" fmla="*/ 452673 w 497941"/>
                <a:gd name="connsiteY17" fmla="*/ 72428 h 72810"/>
                <a:gd name="connsiteX18" fmla="*/ 497941 w 497941"/>
                <a:gd name="connsiteY18" fmla="*/ 45267 h 7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7941" h="72810">
                  <a:moveTo>
                    <a:pt x="0" y="63374"/>
                  </a:moveTo>
                  <a:cubicBezTo>
                    <a:pt x="24143" y="60356"/>
                    <a:pt x="50195" y="64203"/>
                    <a:pt x="72428" y="54321"/>
                  </a:cubicBezTo>
                  <a:cubicBezTo>
                    <a:pt x="81149" y="50445"/>
                    <a:pt x="75519" y="34612"/>
                    <a:pt x="81481" y="27160"/>
                  </a:cubicBezTo>
                  <a:cubicBezTo>
                    <a:pt x="88278" y="18663"/>
                    <a:pt x="99588" y="15089"/>
                    <a:pt x="108642" y="9053"/>
                  </a:cubicBezTo>
                  <a:cubicBezTo>
                    <a:pt x="114678" y="27160"/>
                    <a:pt x="120713" y="81481"/>
                    <a:pt x="126749" y="63374"/>
                  </a:cubicBezTo>
                  <a:lnTo>
                    <a:pt x="144856" y="9053"/>
                  </a:lnTo>
                  <a:cubicBezTo>
                    <a:pt x="153909" y="15089"/>
                    <a:pt x="165219" y="18663"/>
                    <a:pt x="172016" y="27160"/>
                  </a:cubicBezTo>
                  <a:cubicBezTo>
                    <a:pt x="177978" y="34612"/>
                    <a:pt x="172783" y="49586"/>
                    <a:pt x="181069" y="54321"/>
                  </a:cubicBezTo>
                  <a:cubicBezTo>
                    <a:pt x="197007" y="63429"/>
                    <a:pt x="217283" y="60356"/>
                    <a:pt x="235390" y="63374"/>
                  </a:cubicBezTo>
                  <a:cubicBezTo>
                    <a:pt x="244444" y="60356"/>
                    <a:pt x="255803" y="61069"/>
                    <a:pt x="262551" y="54321"/>
                  </a:cubicBezTo>
                  <a:cubicBezTo>
                    <a:pt x="269299" y="47573"/>
                    <a:pt x="266310" y="35101"/>
                    <a:pt x="271604" y="27160"/>
                  </a:cubicBezTo>
                  <a:cubicBezTo>
                    <a:pt x="278706" y="16507"/>
                    <a:pt x="289711" y="9053"/>
                    <a:pt x="298765" y="0"/>
                  </a:cubicBezTo>
                  <a:cubicBezTo>
                    <a:pt x="304800" y="9053"/>
                    <a:pt x="312005" y="17428"/>
                    <a:pt x="316871" y="27160"/>
                  </a:cubicBezTo>
                  <a:cubicBezTo>
                    <a:pt x="321139" y="35696"/>
                    <a:pt x="319177" y="47573"/>
                    <a:pt x="325925" y="54321"/>
                  </a:cubicBezTo>
                  <a:cubicBezTo>
                    <a:pt x="332673" y="61069"/>
                    <a:pt x="344032" y="60356"/>
                    <a:pt x="353085" y="63374"/>
                  </a:cubicBezTo>
                  <a:cubicBezTo>
                    <a:pt x="368174" y="60356"/>
                    <a:pt x="385304" y="62477"/>
                    <a:pt x="398353" y="54321"/>
                  </a:cubicBezTo>
                  <a:cubicBezTo>
                    <a:pt x="443272" y="26247"/>
                    <a:pt x="409045" y="-6595"/>
                    <a:pt x="443620" y="45267"/>
                  </a:cubicBezTo>
                  <a:cubicBezTo>
                    <a:pt x="446638" y="54321"/>
                    <a:pt x="443315" y="70556"/>
                    <a:pt x="452673" y="72428"/>
                  </a:cubicBezTo>
                  <a:cubicBezTo>
                    <a:pt x="469353" y="75764"/>
                    <a:pt x="486729" y="56479"/>
                    <a:pt x="497941" y="452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p:cNvSpPr/>
            <p:nvPr/>
          </p:nvSpPr>
          <p:spPr>
            <a:xfrm rot="10461441">
              <a:off x="722768" y="4742507"/>
              <a:ext cx="497941" cy="72810"/>
            </a:xfrm>
            <a:custGeom>
              <a:avLst/>
              <a:gdLst>
                <a:gd name="connsiteX0" fmla="*/ 0 w 497941"/>
                <a:gd name="connsiteY0" fmla="*/ 63374 h 72810"/>
                <a:gd name="connsiteX1" fmla="*/ 72428 w 497941"/>
                <a:gd name="connsiteY1" fmla="*/ 54321 h 72810"/>
                <a:gd name="connsiteX2" fmla="*/ 81481 w 497941"/>
                <a:gd name="connsiteY2" fmla="*/ 27160 h 72810"/>
                <a:gd name="connsiteX3" fmla="*/ 108642 w 497941"/>
                <a:gd name="connsiteY3" fmla="*/ 9053 h 72810"/>
                <a:gd name="connsiteX4" fmla="*/ 126749 w 497941"/>
                <a:gd name="connsiteY4" fmla="*/ 63374 h 72810"/>
                <a:gd name="connsiteX5" fmla="*/ 144856 w 497941"/>
                <a:gd name="connsiteY5" fmla="*/ 9053 h 72810"/>
                <a:gd name="connsiteX6" fmla="*/ 172016 w 497941"/>
                <a:gd name="connsiteY6" fmla="*/ 27160 h 72810"/>
                <a:gd name="connsiteX7" fmla="*/ 181069 w 497941"/>
                <a:gd name="connsiteY7" fmla="*/ 54321 h 72810"/>
                <a:gd name="connsiteX8" fmla="*/ 235390 w 497941"/>
                <a:gd name="connsiteY8" fmla="*/ 63374 h 72810"/>
                <a:gd name="connsiteX9" fmla="*/ 262551 w 497941"/>
                <a:gd name="connsiteY9" fmla="*/ 54321 h 72810"/>
                <a:gd name="connsiteX10" fmla="*/ 271604 w 497941"/>
                <a:gd name="connsiteY10" fmla="*/ 27160 h 72810"/>
                <a:gd name="connsiteX11" fmla="*/ 298765 w 497941"/>
                <a:gd name="connsiteY11" fmla="*/ 0 h 72810"/>
                <a:gd name="connsiteX12" fmla="*/ 316871 w 497941"/>
                <a:gd name="connsiteY12" fmla="*/ 27160 h 72810"/>
                <a:gd name="connsiteX13" fmla="*/ 325925 w 497941"/>
                <a:gd name="connsiteY13" fmla="*/ 54321 h 72810"/>
                <a:gd name="connsiteX14" fmla="*/ 353085 w 497941"/>
                <a:gd name="connsiteY14" fmla="*/ 63374 h 72810"/>
                <a:gd name="connsiteX15" fmla="*/ 398353 w 497941"/>
                <a:gd name="connsiteY15" fmla="*/ 54321 h 72810"/>
                <a:gd name="connsiteX16" fmla="*/ 443620 w 497941"/>
                <a:gd name="connsiteY16" fmla="*/ 45267 h 72810"/>
                <a:gd name="connsiteX17" fmla="*/ 452673 w 497941"/>
                <a:gd name="connsiteY17" fmla="*/ 72428 h 72810"/>
                <a:gd name="connsiteX18" fmla="*/ 497941 w 497941"/>
                <a:gd name="connsiteY18" fmla="*/ 45267 h 7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7941" h="72810">
                  <a:moveTo>
                    <a:pt x="0" y="63374"/>
                  </a:moveTo>
                  <a:cubicBezTo>
                    <a:pt x="24143" y="60356"/>
                    <a:pt x="50195" y="64203"/>
                    <a:pt x="72428" y="54321"/>
                  </a:cubicBezTo>
                  <a:cubicBezTo>
                    <a:pt x="81149" y="50445"/>
                    <a:pt x="75519" y="34612"/>
                    <a:pt x="81481" y="27160"/>
                  </a:cubicBezTo>
                  <a:cubicBezTo>
                    <a:pt x="88278" y="18663"/>
                    <a:pt x="99588" y="15089"/>
                    <a:pt x="108642" y="9053"/>
                  </a:cubicBezTo>
                  <a:cubicBezTo>
                    <a:pt x="114678" y="27160"/>
                    <a:pt x="120713" y="81481"/>
                    <a:pt x="126749" y="63374"/>
                  </a:cubicBezTo>
                  <a:lnTo>
                    <a:pt x="144856" y="9053"/>
                  </a:lnTo>
                  <a:cubicBezTo>
                    <a:pt x="153909" y="15089"/>
                    <a:pt x="165219" y="18663"/>
                    <a:pt x="172016" y="27160"/>
                  </a:cubicBezTo>
                  <a:cubicBezTo>
                    <a:pt x="177978" y="34612"/>
                    <a:pt x="172783" y="49586"/>
                    <a:pt x="181069" y="54321"/>
                  </a:cubicBezTo>
                  <a:cubicBezTo>
                    <a:pt x="197007" y="63429"/>
                    <a:pt x="217283" y="60356"/>
                    <a:pt x="235390" y="63374"/>
                  </a:cubicBezTo>
                  <a:cubicBezTo>
                    <a:pt x="244444" y="60356"/>
                    <a:pt x="255803" y="61069"/>
                    <a:pt x="262551" y="54321"/>
                  </a:cubicBezTo>
                  <a:cubicBezTo>
                    <a:pt x="269299" y="47573"/>
                    <a:pt x="266310" y="35101"/>
                    <a:pt x="271604" y="27160"/>
                  </a:cubicBezTo>
                  <a:cubicBezTo>
                    <a:pt x="278706" y="16507"/>
                    <a:pt x="289711" y="9053"/>
                    <a:pt x="298765" y="0"/>
                  </a:cubicBezTo>
                  <a:cubicBezTo>
                    <a:pt x="304800" y="9053"/>
                    <a:pt x="312005" y="17428"/>
                    <a:pt x="316871" y="27160"/>
                  </a:cubicBezTo>
                  <a:cubicBezTo>
                    <a:pt x="321139" y="35696"/>
                    <a:pt x="319177" y="47573"/>
                    <a:pt x="325925" y="54321"/>
                  </a:cubicBezTo>
                  <a:cubicBezTo>
                    <a:pt x="332673" y="61069"/>
                    <a:pt x="344032" y="60356"/>
                    <a:pt x="353085" y="63374"/>
                  </a:cubicBezTo>
                  <a:cubicBezTo>
                    <a:pt x="368174" y="60356"/>
                    <a:pt x="385304" y="62477"/>
                    <a:pt x="398353" y="54321"/>
                  </a:cubicBezTo>
                  <a:cubicBezTo>
                    <a:pt x="443272" y="26247"/>
                    <a:pt x="409045" y="-6595"/>
                    <a:pt x="443620" y="45267"/>
                  </a:cubicBezTo>
                  <a:cubicBezTo>
                    <a:pt x="446638" y="54321"/>
                    <a:pt x="443315" y="70556"/>
                    <a:pt x="452673" y="72428"/>
                  </a:cubicBezTo>
                  <a:cubicBezTo>
                    <a:pt x="469353" y="75764"/>
                    <a:pt x="486729" y="56479"/>
                    <a:pt x="497941" y="452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TextBox 184"/>
          <p:cNvSpPr txBox="1"/>
          <p:nvPr/>
        </p:nvSpPr>
        <p:spPr>
          <a:xfrm>
            <a:off x="197668" y="5131995"/>
            <a:ext cx="11470742" cy="461665"/>
          </a:xfrm>
          <a:prstGeom prst="rect">
            <a:avLst/>
          </a:prstGeom>
          <a:noFill/>
        </p:spPr>
        <p:txBody>
          <a:bodyPr wrap="square" rtlCol="0">
            <a:spAutoFit/>
          </a:bodyPr>
          <a:lstStyle/>
          <a:p>
            <a:pPr algn="ctr"/>
            <a:r>
              <a:rPr lang="en-US" sz="2400" dirty="0">
                <a:solidFill>
                  <a:schemeClr val="bg1"/>
                </a:solidFill>
                <a:latin typeface="Comic Sans MS" panose="030F0702030302020204" pitchFamily="66" charset="0"/>
              </a:rPr>
              <a:t>…upon our choices</a:t>
            </a:r>
          </a:p>
        </p:txBody>
      </p:sp>
      <p:sp>
        <p:nvSpPr>
          <p:cNvPr id="7184" name="Rectangle 7183"/>
          <p:cNvSpPr/>
          <p:nvPr/>
        </p:nvSpPr>
        <p:spPr>
          <a:xfrm>
            <a:off x="1689979" y="5565679"/>
            <a:ext cx="9083643" cy="646331"/>
          </a:xfrm>
          <a:prstGeom prst="rect">
            <a:avLst/>
          </a:prstGeom>
          <a:solidFill>
            <a:schemeClr val="accent5">
              <a:lumMod val="60000"/>
              <a:lumOff val="40000"/>
            </a:schemeClr>
          </a:solidFill>
        </p:spPr>
        <p:txBody>
          <a:bodyPr wrap="square">
            <a:spAutoFit/>
          </a:bodyPr>
          <a:lstStyle/>
          <a:p>
            <a:r>
              <a:rPr lang="en-US" dirty="0">
                <a:solidFill>
                  <a:srgbClr val="333333"/>
                </a:solidFill>
                <a:latin typeface="Calibri" panose="020F0502020204030204" pitchFamily="34" charset="0"/>
              </a:rPr>
              <a:t>“All of our choices have consequences, some of which have little or nothing to do with our eternal salvation and others of which have </a:t>
            </a:r>
            <a:r>
              <a:rPr lang="en-US" i="1" dirty="0">
                <a:solidFill>
                  <a:srgbClr val="333333"/>
                </a:solidFill>
                <a:latin typeface="Calibri" panose="020F0502020204030204" pitchFamily="34" charset="0"/>
              </a:rPr>
              <a:t>everything</a:t>
            </a:r>
            <a:r>
              <a:rPr lang="en-US" dirty="0">
                <a:solidFill>
                  <a:srgbClr val="333333"/>
                </a:solidFill>
                <a:latin typeface="Calibri" panose="020F0502020204030204" pitchFamily="34" charset="0"/>
              </a:rPr>
              <a:t> to do with it.”</a:t>
            </a:r>
            <a:endParaRPr lang="en-US" dirty="0"/>
          </a:p>
        </p:txBody>
      </p:sp>
      <p:grpSp>
        <p:nvGrpSpPr>
          <p:cNvPr id="7188" name="Group 7187"/>
          <p:cNvGrpSpPr/>
          <p:nvPr/>
        </p:nvGrpSpPr>
        <p:grpSpPr>
          <a:xfrm>
            <a:off x="10619715" y="143347"/>
            <a:ext cx="923123" cy="1355380"/>
            <a:chOff x="10619715" y="143347"/>
            <a:chExt cx="923123" cy="1355380"/>
          </a:xfrm>
        </p:grpSpPr>
        <p:grpSp>
          <p:nvGrpSpPr>
            <p:cNvPr id="7187" name="Group 7186"/>
            <p:cNvGrpSpPr/>
            <p:nvPr/>
          </p:nvGrpSpPr>
          <p:grpSpPr>
            <a:xfrm>
              <a:off x="10619715" y="143347"/>
              <a:ext cx="923123" cy="1355380"/>
              <a:chOff x="10619715" y="143347"/>
              <a:chExt cx="923123" cy="1355380"/>
            </a:xfrm>
          </p:grpSpPr>
          <p:pic>
            <p:nvPicPr>
              <p:cNvPr id="7185" name="Picture 71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9715" y="275706"/>
                <a:ext cx="923123" cy="1223021"/>
              </a:xfrm>
              <a:prstGeom prst="rect">
                <a:avLst/>
              </a:prstGeom>
            </p:spPr>
          </p:pic>
          <p:sp>
            <p:nvSpPr>
              <p:cNvPr id="189" name="Oval 188"/>
              <p:cNvSpPr/>
              <p:nvPr/>
            </p:nvSpPr>
            <p:spPr>
              <a:xfrm>
                <a:off x="11288163" y="143347"/>
                <a:ext cx="108641" cy="30781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6" name="Oval 7185"/>
            <p:cNvSpPr/>
            <p:nvPr/>
          </p:nvSpPr>
          <p:spPr>
            <a:xfrm>
              <a:off x="10674036" y="153909"/>
              <a:ext cx="108641" cy="30781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95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5"/>
                                        </p:tgtEl>
                                        <p:attrNameLst>
                                          <p:attrName>style.visibility</p:attrName>
                                        </p:attrNameLst>
                                      </p:cBhvr>
                                      <p:to>
                                        <p:strVal val="visible"/>
                                      </p:to>
                                    </p:set>
                                    <p:animEffect transition="in" filter="fade">
                                      <p:cBhvr>
                                        <p:cTn id="14" dur="1000"/>
                                        <p:tgtEl>
                                          <p:spTgt spid="185"/>
                                        </p:tgtEl>
                                      </p:cBhvr>
                                    </p:animEffect>
                                    <p:anim calcmode="lin" valueType="num">
                                      <p:cBhvr>
                                        <p:cTn id="15" dur="1000" fill="hold"/>
                                        <p:tgtEl>
                                          <p:spTgt spid="185"/>
                                        </p:tgtEl>
                                        <p:attrNameLst>
                                          <p:attrName>ppt_x</p:attrName>
                                        </p:attrNameLst>
                                      </p:cBhvr>
                                      <p:tavLst>
                                        <p:tav tm="0">
                                          <p:val>
                                            <p:strVal val="#ppt_x"/>
                                          </p:val>
                                        </p:tav>
                                        <p:tav tm="100000">
                                          <p:val>
                                            <p:strVal val="#ppt_x"/>
                                          </p:val>
                                        </p:tav>
                                      </p:tavLst>
                                    </p:anim>
                                    <p:anim calcmode="lin" valueType="num">
                                      <p:cBhvr>
                                        <p:cTn id="16"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88"/>
                                        </p:tgtEl>
                                        <p:attrNameLst>
                                          <p:attrName>style.visibility</p:attrName>
                                        </p:attrNameLst>
                                      </p:cBhvr>
                                      <p:to>
                                        <p:strVal val="visible"/>
                                      </p:to>
                                    </p:set>
                                    <p:animEffect transition="in" filter="fade">
                                      <p:cBhvr>
                                        <p:cTn id="21" dur="1000"/>
                                        <p:tgtEl>
                                          <p:spTgt spid="7188"/>
                                        </p:tgtEl>
                                      </p:cBhvr>
                                    </p:animEffect>
                                    <p:anim calcmode="lin" valueType="num">
                                      <p:cBhvr>
                                        <p:cTn id="22" dur="1000" fill="hold"/>
                                        <p:tgtEl>
                                          <p:spTgt spid="7188"/>
                                        </p:tgtEl>
                                        <p:attrNameLst>
                                          <p:attrName>ppt_x</p:attrName>
                                        </p:attrNameLst>
                                      </p:cBhvr>
                                      <p:tavLst>
                                        <p:tav tm="0">
                                          <p:val>
                                            <p:strVal val="#ppt_x"/>
                                          </p:val>
                                        </p:tav>
                                        <p:tav tm="100000">
                                          <p:val>
                                            <p:strVal val="#ppt_x"/>
                                          </p:val>
                                        </p:tav>
                                      </p:tavLst>
                                    </p:anim>
                                    <p:anim calcmode="lin" valueType="num">
                                      <p:cBhvr>
                                        <p:cTn id="23" dur="1000" fill="hold"/>
                                        <p:tgtEl>
                                          <p:spTgt spid="718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184"/>
                                        </p:tgtEl>
                                        <p:attrNameLst>
                                          <p:attrName>style.visibility</p:attrName>
                                        </p:attrNameLst>
                                      </p:cBhvr>
                                      <p:to>
                                        <p:strVal val="visible"/>
                                      </p:to>
                                    </p:set>
                                    <p:animEffect transition="in" filter="fade">
                                      <p:cBhvr>
                                        <p:cTn id="26" dur="1000"/>
                                        <p:tgtEl>
                                          <p:spTgt spid="7184"/>
                                        </p:tgtEl>
                                      </p:cBhvr>
                                    </p:animEffect>
                                    <p:anim calcmode="lin" valueType="num">
                                      <p:cBhvr>
                                        <p:cTn id="27" dur="1000" fill="hold"/>
                                        <p:tgtEl>
                                          <p:spTgt spid="7184"/>
                                        </p:tgtEl>
                                        <p:attrNameLst>
                                          <p:attrName>ppt_x</p:attrName>
                                        </p:attrNameLst>
                                      </p:cBhvr>
                                      <p:tavLst>
                                        <p:tav tm="0">
                                          <p:val>
                                            <p:strVal val="#ppt_x"/>
                                          </p:val>
                                        </p:tav>
                                        <p:tav tm="100000">
                                          <p:val>
                                            <p:strVal val="#ppt_x"/>
                                          </p:val>
                                        </p:tav>
                                      </p:tavLst>
                                    </p:anim>
                                    <p:anim calcmode="lin" valueType="num">
                                      <p:cBhvr>
                                        <p:cTn id="28" dur="1000" fill="hold"/>
                                        <p:tgtEl>
                                          <p:spTgt spid="71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85" grpId="0"/>
      <p:bldP spid="71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1200329"/>
          </a:xfrm>
          <a:prstGeom prst="rect">
            <a:avLst/>
          </a:prstGeom>
          <a:noFill/>
        </p:spPr>
        <p:txBody>
          <a:bodyPr wrap="square" rtlCol="0">
            <a:spAutoFit/>
          </a:bodyPr>
          <a:lstStyle/>
          <a:p>
            <a:pPr algn="ctr" fontAlgn="base"/>
            <a:r>
              <a:rPr lang="en-US" sz="3600" dirty="0">
                <a:solidFill>
                  <a:schemeClr val="bg1"/>
                </a:solidFill>
                <a:latin typeface="Rockwell Extra Bold" panose="02060903040505020403" pitchFamily="18" charset="0"/>
              </a:rPr>
              <a:t>“Leaving the Principles of the Doctrine of Christ”</a:t>
            </a:r>
            <a:endParaRPr lang="en-US" sz="3600" b="0" i="0" dirty="0">
              <a:solidFill>
                <a:schemeClr val="bg1"/>
              </a:solidFill>
              <a:effectLst/>
              <a:latin typeface="Rockwell Extra Bold" panose="02060903040505020403" pitchFamily="18" charset="0"/>
            </a:endParaRP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6:1-3</a:t>
            </a:r>
          </a:p>
        </p:txBody>
      </p:sp>
      <p:sp>
        <p:nvSpPr>
          <p:cNvPr id="117" name="Rectangle 116"/>
          <p:cNvSpPr/>
          <p:nvPr/>
        </p:nvSpPr>
        <p:spPr>
          <a:xfrm>
            <a:off x="11749250" y="6488668"/>
            <a:ext cx="442750" cy="369332"/>
          </a:xfrm>
          <a:prstGeom prst="rect">
            <a:avLst/>
          </a:prstGeom>
        </p:spPr>
        <p:txBody>
          <a:bodyPr wrap="none">
            <a:spAutoFit/>
          </a:bodyPr>
          <a:lstStyle/>
          <a:p>
            <a:r>
              <a:rPr lang="en-US" dirty="0">
                <a:solidFill>
                  <a:schemeClr val="bg1"/>
                </a:solidFill>
              </a:rPr>
              <a:t>(6)</a:t>
            </a:r>
            <a:endParaRPr lang="en-US" dirty="0"/>
          </a:p>
        </p:txBody>
      </p:sp>
      <p:sp>
        <p:nvSpPr>
          <p:cNvPr id="11" name="Rectangle 10"/>
          <p:cNvSpPr/>
          <p:nvPr/>
        </p:nvSpPr>
        <p:spPr>
          <a:xfrm>
            <a:off x="168998" y="3762305"/>
            <a:ext cx="6096000" cy="2308324"/>
          </a:xfrm>
          <a:prstGeom prst="rect">
            <a:avLst/>
          </a:prstGeom>
        </p:spPr>
        <p:txBody>
          <a:bodyPr>
            <a:spAutoFit/>
          </a:bodyPr>
          <a:lstStyle/>
          <a:p>
            <a:r>
              <a:rPr lang="en-US" dirty="0">
                <a:solidFill>
                  <a:schemeClr val="bg1"/>
                </a:solidFill>
                <a:latin typeface="Calibri" panose="020F0502020204030204" pitchFamily="34" charset="0"/>
              </a:rPr>
              <a:t>The Saints addressed in Hebrews had already received the first principles, ordinances, and doctrines of the gospel (including faith, repentance, baptism, and the laying on of hands for the gift of the Holy Ghost.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not to abandon those principles but were to continue growing toward spiritual maturity from that beginning point. </a:t>
            </a:r>
            <a:endParaRPr lang="en-US" dirty="0">
              <a:solidFill>
                <a:schemeClr val="bg1"/>
              </a:solidFill>
            </a:endParaRPr>
          </a:p>
        </p:txBody>
      </p:sp>
      <p:sp>
        <p:nvSpPr>
          <p:cNvPr id="14" name="Rectangle 13"/>
          <p:cNvSpPr/>
          <p:nvPr/>
        </p:nvSpPr>
        <p:spPr>
          <a:xfrm>
            <a:off x="322908" y="1153944"/>
            <a:ext cx="6856490" cy="1477328"/>
          </a:xfrm>
          <a:prstGeom prst="rect">
            <a:avLst/>
          </a:prstGeom>
        </p:spPr>
        <p:txBody>
          <a:bodyPr wrap="square">
            <a:spAutoFit/>
          </a:bodyPr>
          <a:lstStyle/>
          <a:p>
            <a:r>
              <a:rPr lang="en-US" i="1" dirty="0">
                <a:solidFill>
                  <a:srgbClr val="FFFF00"/>
                </a:solidFill>
                <a:latin typeface="Comic Sans MS" panose="030F0702030302020204" pitchFamily="66" charset="0"/>
              </a:rPr>
              <a:t>Therefore </a:t>
            </a:r>
            <a:r>
              <a:rPr lang="en-US" i="1" dirty="0">
                <a:solidFill>
                  <a:srgbClr val="FFFF00"/>
                </a:solidFill>
                <a:effectLst>
                  <a:glow rad="228600">
                    <a:schemeClr val="accent2">
                      <a:satMod val="175000"/>
                      <a:alpha val="40000"/>
                    </a:schemeClr>
                  </a:glow>
                </a:effectLst>
                <a:latin typeface="Comic Sans MS" panose="030F0702030302020204" pitchFamily="66" charset="0"/>
              </a:rPr>
              <a:t>leaving</a:t>
            </a:r>
            <a:r>
              <a:rPr lang="en-US" i="1" dirty="0">
                <a:solidFill>
                  <a:srgbClr val="FFFF00"/>
                </a:solidFill>
                <a:latin typeface="Comic Sans MS" panose="030F0702030302020204" pitchFamily="66" charset="0"/>
              </a:rPr>
              <a:t> the principles of the doctrine of Christ, let us go on unto perfection; not laying again the foundation of repentance from dead works, and of faith toward God,</a:t>
            </a:r>
          </a:p>
          <a:p>
            <a:endParaRPr lang="en-US" i="1" dirty="0">
              <a:solidFill>
                <a:srgbClr val="FFFF00"/>
              </a:solidFill>
              <a:latin typeface="Comic Sans MS" panose="030F0702030302020204" pitchFamily="66" charset="0"/>
            </a:endParaRPr>
          </a:p>
          <a:p>
            <a:r>
              <a:rPr lang="en-US" i="1" dirty="0">
                <a:solidFill>
                  <a:srgbClr val="FFFF00"/>
                </a:solidFill>
                <a:effectLst>
                  <a:glow rad="228600">
                    <a:schemeClr val="accent2">
                      <a:satMod val="175000"/>
                      <a:alpha val="40000"/>
                    </a:schemeClr>
                  </a:glow>
                </a:effectLst>
                <a:latin typeface="Comic Sans MS" panose="030F0702030302020204" pitchFamily="66" charset="0"/>
              </a:rPr>
              <a:t>JST: Not leaving</a:t>
            </a:r>
          </a:p>
        </p:txBody>
      </p:sp>
      <p:sp>
        <p:nvSpPr>
          <p:cNvPr id="19" name="Rectangle 18"/>
          <p:cNvSpPr/>
          <p:nvPr/>
        </p:nvSpPr>
        <p:spPr>
          <a:xfrm>
            <a:off x="5676952" y="2203186"/>
            <a:ext cx="5934638" cy="923330"/>
          </a:xfrm>
          <a:prstGeom prst="rect">
            <a:avLst/>
          </a:prstGeom>
        </p:spPr>
        <p:txBody>
          <a:bodyPr wrap="none">
            <a:spAutoFit/>
          </a:bodyPr>
          <a:lstStyle/>
          <a:p>
            <a:r>
              <a:rPr lang="en-US" i="1" dirty="0">
                <a:solidFill>
                  <a:srgbClr val="FFFF00"/>
                </a:solidFill>
                <a:latin typeface="Comic Sans MS" panose="030F0702030302020204" pitchFamily="66" charset="0"/>
              </a:rPr>
              <a:t>And this will we do, if God permit.</a:t>
            </a:r>
          </a:p>
          <a:p>
            <a:r>
              <a:rPr lang="en-US" dirty="0">
                <a:solidFill>
                  <a:srgbClr val="FFFF00"/>
                </a:solidFill>
                <a:effectLst>
                  <a:glow rad="228600">
                    <a:schemeClr val="accent2">
                      <a:satMod val="175000"/>
                      <a:alpha val="40000"/>
                    </a:schemeClr>
                  </a:glow>
                </a:effectLst>
                <a:latin typeface="Comic Sans MS" panose="030F0702030302020204" pitchFamily="66" charset="0"/>
              </a:rPr>
              <a:t>JST: And </a:t>
            </a:r>
            <a:r>
              <a:rPr lang="en-US" i="1" dirty="0">
                <a:solidFill>
                  <a:srgbClr val="FFFF00"/>
                </a:solidFill>
                <a:effectLst>
                  <a:glow rad="228600">
                    <a:schemeClr val="accent2">
                      <a:satMod val="175000"/>
                      <a:alpha val="40000"/>
                    </a:schemeClr>
                  </a:glow>
                </a:effectLst>
                <a:latin typeface="Comic Sans MS" panose="030F0702030302020204" pitchFamily="66" charset="0"/>
              </a:rPr>
              <a:t>we will go on unto perfection</a:t>
            </a:r>
            <a:r>
              <a:rPr lang="en-US" dirty="0">
                <a:solidFill>
                  <a:srgbClr val="FFFF00"/>
                </a:solidFill>
                <a:effectLst>
                  <a:glow rad="228600">
                    <a:schemeClr val="accent2">
                      <a:satMod val="175000"/>
                      <a:alpha val="40000"/>
                    </a:schemeClr>
                  </a:glow>
                </a:effectLst>
                <a:latin typeface="Comic Sans MS" panose="030F0702030302020204" pitchFamily="66" charset="0"/>
              </a:rPr>
              <a:t> if God permit.</a:t>
            </a:r>
          </a:p>
          <a:p>
            <a:endParaRPr lang="en-US" i="1" dirty="0">
              <a:solidFill>
                <a:srgbClr val="FFFF00"/>
              </a:solidFill>
              <a:latin typeface="Comic Sans MS" panose="030F0702030302020204" pitchFamily="66" charset="0"/>
            </a:endParaRPr>
          </a:p>
        </p:txBody>
      </p:sp>
      <p:pic>
        <p:nvPicPr>
          <p:cNvPr id="8196" name="Picture 4" descr="Image result for walking away on railroad track"/>
          <p:cNvPicPr>
            <a:picLocks noChangeAspect="1" noChangeArrowheads="1"/>
          </p:cNvPicPr>
          <p:nvPr/>
        </p:nvPicPr>
        <p:blipFill rotWithShape="1">
          <a:blip r:embed="rId3">
            <a:extLst>
              <a:ext uri="{28A0092B-C50C-407E-A947-70E740481C1C}">
                <a14:useLocalDpi xmlns:a14="http://schemas.microsoft.com/office/drawing/2010/main" val="0"/>
              </a:ext>
            </a:extLst>
          </a:blip>
          <a:srcRect l="16363" t="22512" r="34211" b="7748"/>
          <a:stretch/>
        </p:blipFill>
        <p:spPr bwMode="auto">
          <a:xfrm>
            <a:off x="8655113" y="3041965"/>
            <a:ext cx="2824681" cy="224526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leaving the church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307" y="4556534"/>
            <a:ext cx="3268868" cy="217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70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500"/>
                                        <p:tgtEl>
                                          <p:spTgt spid="819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8198"/>
                                        </p:tgtEl>
                                        <p:attrNameLst>
                                          <p:attrName>style.visibility</p:attrName>
                                        </p:attrNameLst>
                                      </p:cBhvr>
                                      <p:to>
                                        <p:strVal val="visible"/>
                                      </p:to>
                                    </p:set>
                                    <p:animEffect transition="in" filter="fade">
                                      <p:cBhvr>
                                        <p:cTn id="20"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646331"/>
          </a:xfrm>
          <a:prstGeom prst="rect">
            <a:avLst/>
          </a:prstGeom>
          <a:noFill/>
        </p:spPr>
        <p:txBody>
          <a:bodyPr wrap="square" rtlCol="0">
            <a:spAutoFit/>
          </a:bodyPr>
          <a:lstStyle/>
          <a:p>
            <a:pPr algn="ctr" fontAlgn="base"/>
            <a:r>
              <a:rPr lang="en-US" sz="3600" dirty="0">
                <a:solidFill>
                  <a:schemeClr val="bg1"/>
                </a:solidFill>
                <a:latin typeface="Rockwell Extra Bold" panose="02060903040505020403" pitchFamily="18" charset="0"/>
              </a:rPr>
              <a:t>Who Are the Sons of Perdition?</a:t>
            </a:r>
            <a:endParaRPr lang="en-US" sz="3600" b="0" i="0" dirty="0">
              <a:solidFill>
                <a:schemeClr val="bg1"/>
              </a:solidFill>
              <a:effectLst/>
              <a:latin typeface="Rockwell Extra Bold" panose="02060903040505020403" pitchFamily="18" charset="0"/>
            </a:endParaRP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6:4-8; D&amp;C 29:44-45</a:t>
            </a:r>
          </a:p>
        </p:txBody>
      </p:sp>
      <p:sp>
        <p:nvSpPr>
          <p:cNvPr id="11" name="Rectangle 10"/>
          <p:cNvSpPr/>
          <p:nvPr/>
        </p:nvSpPr>
        <p:spPr>
          <a:xfrm>
            <a:off x="1943476" y="883303"/>
            <a:ext cx="8368420" cy="1384995"/>
          </a:xfrm>
          <a:prstGeom prst="rect">
            <a:avLst/>
          </a:prstGeom>
        </p:spPr>
        <p:txBody>
          <a:bodyPr wrap="square">
            <a:spAutoFit/>
          </a:bodyPr>
          <a:lstStyle/>
          <a:p>
            <a:pPr algn="ctr"/>
            <a:r>
              <a:rPr lang="en-US" sz="2800" dirty="0">
                <a:solidFill>
                  <a:srgbClr val="FF0000"/>
                </a:solidFill>
              </a:rPr>
              <a:t>Those who have a perfect knowledge of God and then turn away from this truth, rebel against the Savior, and refuse to repent. </a:t>
            </a:r>
          </a:p>
        </p:txBody>
      </p:sp>
      <p:sp>
        <p:nvSpPr>
          <p:cNvPr id="2" name="Rectangle 1"/>
          <p:cNvSpPr/>
          <p:nvPr/>
        </p:nvSpPr>
        <p:spPr>
          <a:xfrm>
            <a:off x="875168" y="2876800"/>
            <a:ext cx="6711635" cy="1200329"/>
          </a:xfrm>
          <a:prstGeom prst="rect">
            <a:avLst/>
          </a:prstGeom>
        </p:spPr>
        <p:txBody>
          <a:bodyPr wrap="square">
            <a:spAutoFit/>
          </a:bodyPr>
          <a:lstStyle/>
          <a:p>
            <a:r>
              <a:rPr lang="en-US" sz="2400" dirty="0">
                <a:solidFill>
                  <a:schemeClr val="bg1"/>
                </a:solidFill>
                <a:latin typeface="Palatino"/>
              </a:rPr>
              <a:t>And they that believe not unto eternal damnation; for they cannot be redeemed from their spiritual fall, because they repent not;</a:t>
            </a:r>
            <a:endParaRPr lang="en-US" sz="2400" dirty="0">
              <a:solidFill>
                <a:schemeClr val="bg1"/>
              </a:solidFill>
            </a:endParaRPr>
          </a:p>
        </p:txBody>
      </p:sp>
      <p:sp>
        <p:nvSpPr>
          <p:cNvPr id="4" name="Rectangle 3"/>
          <p:cNvSpPr/>
          <p:nvPr/>
        </p:nvSpPr>
        <p:spPr>
          <a:xfrm>
            <a:off x="5465275" y="4814242"/>
            <a:ext cx="6096000" cy="1200329"/>
          </a:xfrm>
          <a:prstGeom prst="rect">
            <a:avLst/>
          </a:prstGeom>
        </p:spPr>
        <p:txBody>
          <a:bodyPr>
            <a:spAutoFit/>
          </a:bodyPr>
          <a:lstStyle/>
          <a:p>
            <a:r>
              <a:rPr lang="en-US" sz="2400" dirty="0">
                <a:solidFill>
                  <a:schemeClr val="bg1"/>
                </a:solidFill>
                <a:latin typeface="Palatino"/>
              </a:rPr>
              <a:t>For they love darkness rather than light, and their deeds are evil, and they receive their wages of whom they list to obey.</a:t>
            </a:r>
            <a:endParaRPr lang="en-US" sz="2400" dirty="0">
              <a:solidFill>
                <a:schemeClr val="bg1"/>
              </a:solidFill>
            </a:endParaRPr>
          </a:p>
        </p:txBody>
      </p:sp>
      <p:grpSp>
        <p:nvGrpSpPr>
          <p:cNvPr id="13" name="Group 12"/>
          <p:cNvGrpSpPr/>
          <p:nvPr/>
        </p:nvGrpSpPr>
        <p:grpSpPr>
          <a:xfrm>
            <a:off x="3857617" y="4069530"/>
            <a:ext cx="976933" cy="3001226"/>
            <a:chOff x="893276" y="706169"/>
            <a:chExt cx="1632641" cy="5015622"/>
          </a:xfrm>
        </p:grpSpPr>
        <p:sp>
          <p:nvSpPr>
            <p:cNvPr id="15" name="Rectangle 14"/>
            <p:cNvSpPr/>
            <p:nvPr/>
          </p:nvSpPr>
          <p:spPr>
            <a:xfrm>
              <a:off x="1122630" y="1430448"/>
              <a:ext cx="1403287" cy="31687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83532" y="2082297"/>
              <a:ext cx="697117" cy="73333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p:cNvSpPr/>
            <p:nvPr/>
          </p:nvSpPr>
          <p:spPr>
            <a:xfrm>
              <a:off x="893276" y="706169"/>
              <a:ext cx="1403287" cy="5015622"/>
            </a:xfrm>
            <a:custGeom>
              <a:avLst/>
              <a:gdLst>
                <a:gd name="connsiteX0" fmla="*/ 0 w 1403287"/>
                <a:gd name="connsiteY0" fmla="*/ 0 h 3864321"/>
                <a:gd name="connsiteX1" fmla="*/ 1403287 w 1403287"/>
                <a:gd name="connsiteY1" fmla="*/ 0 h 3864321"/>
                <a:gd name="connsiteX2" fmla="*/ 1403287 w 1403287"/>
                <a:gd name="connsiteY2" fmla="*/ 3864321 h 3864321"/>
                <a:gd name="connsiteX3" fmla="*/ 0 w 1403287"/>
                <a:gd name="connsiteY3" fmla="*/ 3864321 h 3864321"/>
                <a:gd name="connsiteX4" fmla="*/ 0 w 1403287"/>
                <a:gd name="connsiteY4" fmla="*/ 0 h 3864321"/>
                <a:gd name="connsiteX0" fmla="*/ 0 w 1403287"/>
                <a:gd name="connsiteY0" fmla="*/ 0 h 5050325"/>
                <a:gd name="connsiteX1" fmla="*/ 1403287 w 1403287"/>
                <a:gd name="connsiteY1" fmla="*/ 0 h 5050325"/>
                <a:gd name="connsiteX2" fmla="*/ 1403287 w 1403287"/>
                <a:gd name="connsiteY2" fmla="*/ 5050325 h 5050325"/>
                <a:gd name="connsiteX3" fmla="*/ 0 w 1403287"/>
                <a:gd name="connsiteY3" fmla="*/ 3864321 h 5050325"/>
                <a:gd name="connsiteX4" fmla="*/ 0 w 1403287"/>
                <a:gd name="connsiteY4" fmla="*/ 0 h 505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287" h="5050325">
                  <a:moveTo>
                    <a:pt x="0" y="0"/>
                  </a:moveTo>
                  <a:lnTo>
                    <a:pt x="1403287" y="0"/>
                  </a:lnTo>
                  <a:lnTo>
                    <a:pt x="1403287" y="5050325"/>
                  </a:lnTo>
                  <a:lnTo>
                    <a:pt x="0" y="3864321"/>
                  </a:lnTo>
                  <a:lnTo>
                    <a:pt x="0" y="0"/>
                  </a:lnTo>
                  <a:close/>
                </a:path>
              </a:pathLst>
            </a:custGeom>
            <a:solidFill>
              <a:schemeClr val="bg2">
                <a:lumMod val="50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846904" y="3005751"/>
              <a:ext cx="289713" cy="289711"/>
              <a:chOff x="3241139" y="3512745"/>
              <a:chExt cx="751439" cy="588889"/>
            </a:xfrm>
          </p:grpSpPr>
          <p:sp>
            <p:nvSpPr>
              <p:cNvPr id="20" name="Rectangle: Rounded Corners 19"/>
              <p:cNvSpPr/>
              <p:nvPr/>
            </p:nvSpPr>
            <p:spPr>
              <a:xfrm>
                <a:off x="3241141" y="3512745"/>
                <a:ext cx="751437" cy="26255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p:cNvSpPr/>
              <p:nvPr/>
            </p:nvSpPr>
            <p:spPr>
              <a:xfrm>
                <a:off x="3241139" y="3690614"/>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p:cNvSpPr/>
              <p:nvPr/>
            </p:nvSpPr>
            <p:spPr>
              <a:xfrm>
                <a:off x="3241139" y="3839083"/>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371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646331"/>
          </a:xfrm>
          <a:prstGeom prst="rect">
            <a:avLst/>
          </a:prstGeom>
          <a:noFill/>
        </p:spPr>
        <p:txBody>
          <a:bodyPr wrap="square" rtlCol="0">
            <a:spAutoFit/>
          </a:bodyPr>
          <a:lstStyle/>
          <a:p>
            <a:pPr algn="ctr" fontAlgn="base"/>
            <a:r>
              <a:rPr lang="en-US" sz="3600" dirty="0">
                <a:solidFill>
                  <a:schemeClr val="bg1"/>
                </a:solidFill>
                <a:latin typeface="Rockwell Extra Bold" panose="02060903040505020403" pitchFamily="18" charset="0"/>
              </a:rPr>
              <a:t>Thorns and Briers</a:t>
            </a:r>
            <a:endParaRPr lang="en-US" sz="3600" b="0" i="0" dirty="0">
              <a:solidFill>
                <a:schemeClr val="bg1"/>
              </a:solidFill>
              <a:effectLst/>
              <a:latin typeface="Rockwell Extra Bold" panose="02060903040505020403" pitchFamily="18" charset="0"/>
            </a:endParaRP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6:7-8</a:t>
            </a:r>
          </a:p>
        </p:txBody>
      </p:sp>
      <p:sp>
        <p:nvSpPr>
          <p:cNvPr id="117" name="Rectangle 116"/>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
        <p:nvSpPr>
          <p:cNvPr id="11" name="Rectangle 10"/>
          <p:cNvSpPr/>
          <p:nvPr/>
        </p:nvSpPr>
        <p:spPr>
          <a:xfrm>
            <a:off x="829901" y="720340"/>
            <a:ext cx="4900943" cy="1200329"/>
          </a:xfrm>
          <a:prstGeom prst="rect">
            <a:avLst/>
          </a:prstGeom>
        </p:spPr>
        <p:txBody>
          <a:bodyPr wrap="square">
            <a:spAutoFit/>
          </a:bodyPr>
          <a:lstStyle/>
          <a:p>
            <a:r>
              <a:rPr lang="en-US" dirty="0">
                <a:solidFill>
                  <a:schemeClr val="bg1"/>
                </a:solidFill>
              </a:rPr>
              <a:t>An abundance of thistles and thorns grew in the Holy Land, and they did not escape the figurative eye of Jesus and His Apostles. </a:t>
            </a:r>
          </a:p>
          <a:p>
            <a:endParaRPr lang="en-US" dirty="0">
              <a:solidFill>
                <a:schemeClr val="bg1"/>
              </a:solidFill>
            </a:endParaRPr>
          </a:p>
        </p:txBody>
      </p:sp>
      <p:pic>
        <p:nvPicPr>
          <p:cNvPr id="10242" name="Picture 2" descr="Image result for thistles and thorns in jerusa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77" y="1810694"/>
            <a:ext cx="2858824" cy="42822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998" y="2376864"/>
            <a:ext cx="3801937" cy="25301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13015" y="1473514"/>
            <a:ext cx="6096000" cy="923330"/>
          </a:xfrm>
          <a:prstGeom prst="rect">
            <a:avLst/>
          </a:prstGeom>
        </p:spPr>
        <p:txBody>
          <a:bodyPr>
            <a:spAutoFit/>
          </a:bodyPr>
          <a:lstStyle/>
          <a:p>
            <a:r>
              <a:rPr lang="en-US" dirty="0">
                <a:solidFill>
                  <a:schemeClr val="bg1"/>
                </a:solidFill>
              </a:rPr>
              <a:t>Thistles and thorns served only to afflict and annoy. The parable of the four kinds of soil has seeds falling among thorns, which sprang up and choked the seeds.</a:t>
            </a:r>
          </a:p>
        </p:txBody>
      </p:sp>
      <p:sp>
        <p:nvSpPr>
          <p:cNvPr id="7" name="Rectangle 6"/>
          <p:cNvSpPr/>
          <p:nvPr/>
        </p:nvSpPr>
        <p:spPr>
          <a:xfrm>
            <a:off x="4369806" y="4980862"/>
            <a:ext cx="7209576" cy="1754326"/>
          </a:xfrm>
          <a:prstGeom prst="rect">
            <a:avLst/>
          </a:prstGeom>
        </p:spPr>
        <p:txBody>
          <a:bodyPr wrap="square">
            <a:spAutoFit/>
          </a:bodyPr>
          <a:lstStyle/>
          <a:p>
            <a:r>
              <a:rPr lang="en-US" dirty="0">
                <a:solidFill>
                  <a:schemeClr val="bg1"/>
                </a:solidFill>
              </a:rPr>
              <a:t>Those thorns represented the cares and pleasures of this world and the “deceitfulness of riches” </a:t>
            </a:r>
          </a:p>
          <a:p>
            <a:endParaRPr lang="en-US" dirty="0">
              <a:solidFill>
                <a:schemeClr val="bg1"/>
              </a:solidFill>
            </a:endParaRPr>
          </a:p>
          <a:p>
            <a:r>
              <a:rPr lang="en-US" dirty="0">
                <a:solidFill>
                  <a:schemeClr val="bg1"/>
                </a:solidFill>
              </a:rPr>
              <a:t>Thorns do not symbolize anything good or positive in the scriptures. Rather, “that which </a:t>
            </a:r>
            <a:r>
              <a:rPr lang="en-US" dirty="0" err="1">
                <a:solidFill>
                  <a:schemeClr val="bg1"/>
                </a:solidFill>
              </a:rPr>
              <a:t>beareth</a:t>
            </a:r>
            <a:r>
              <a:rPr lang="en-US" dirty="0">
                <a:solidFill>
                  <a:schemeClr val="bg1"/>
                </a:solidFill>
              </a:rPr>
              <a:t> thorns and briers is rejected, and is nigh unto cursing; whose end is to be burned.”</a:t>
            </a:r>
            <a:endParaRPr lang="en-US" sz="2800" dirty="0">
              <a:solidFill>
                <a:schemeClr val="bg1"/>
              </a:solidFill>
            </a:endParaRPr>
          </a:p>
        </p:txBody>
      </p:sp>
    </p:spTree>
    <p:extLst>
      <p:ext uri="{BB962C8B-B14F-4D97-AF65-F5344CB8AC3E}">
        <p14:creationId xmlns:p14="http://schemas.microsoft.com/office/powerpoint/2010/main" val="263151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646331"/>
          </a:xfrm>
          <a:prstGeom prst="rect">
            <a:avLst/>
          </a:prstGeom>
          <a:noFill/>
        </p:spPr>
        <p:txBody>
          <a:bodyPr wrap="square" rtlCol="0">
            <a:spAutoFit/>
          </a:bodyPr>
          <a:lstStyle/>
          <a:p>
            <a:pPr algn="ctr" fontAlgn="base"/>
            <a:r>
              <a:rPr lang="en-US" sz="3600" dirty="0">
                <a:solidFill>
                  <a:schemeClr val="bg1"/>
                </a:solidFill>
                <a:latin typeface="Rockwell Extra Bold" panose="02060903040505020403" pitchFamily="18" charset="0"/>
              </a:rPr>
              <a:t>Hope As An Anchor</a:t>
            </a:r>
            <a:endParaRPr lang="en-US" sz="3600" b="0" i="0" dirty="0">
              <a:solidFill>
                <a:schemeClr val="bg1"/>
              </a:solidFill>
              <a:effectLst/>
              <a:latin typeface="Rockwell Extra Bold" panose="02060903040505020403" pitchFamily="18" charset="0"/>
            </a:endParaRP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6:11, 16-20</a:t>
            </a:r>
          </a:p>
        </p:txBody>
      </p:sp>
      <p:sp>
        <p:nvSpPr>
          <p:cNvPr id="117" name="Rectangle 116"/>
          <p:cNvSpPr/>
          <p:nvPr/>
        </p:nvSpPr>
        <p:spPr>
          <a:xfrm>
            <a:off x="11749250"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6" name="Rectangle 5"/>
          <p:cNvSpPr/>
          <p:nvPr/>
        </p:nvSpPr>
        <p:spPr>
          <a:xfrm>
            <a:off x="286696" y="1401088"/>
            <a:ext cx="4384893" cy="3416320"/>
          </a:xfrm>
          <a:prstGeom prst="rect">
            <a:avLst/>
          </a:prstGeom>
        </p:spPr>
        <p:txBody>
          <a:bodyPr wrap="square">
            <a:spAutoFit/>
          </a:bodyPr>
          <a:lstStyle/>
          <a:p>
            <a:r>
              <a:rPr lang="en-US" dirty="0">
                <a:solidFill>
                  <a:schemeClr val="bg1"/>
                </a:solidFill>
              </a:rPr>
              <a:t>“Hope is a gift of the Spirit. It is a hope that through the Atonement of Jesus Christ and the power of His Resurrection, we shall be raised unto life eternal and this because of our faith in the Savior. </a:t>
            </a:r>
          </a:p>
          <a:p>
            <a:endParaRPr lang="en-US" dirty="0">
              <a:solidFill>
                <a:schemeClr val="bg1"/>
              </a:solidFill>
            </a:endParaRPr>
          </a:p>
          <a:p>
            <a:r>
              <a:rPr lang="en-US" dirty="0">
                <a:solidFill>
                  <a:schemeClr val="bg1"/>
                </a:solidFill>
              </a:rPr>
              <a:t>This kind of hope is both a principle of promise as well as a commandment, and, as with all commandments, we have the responsibility to make it an active part of our lives and overcome the temptation to lose hope. </a:t>
            </a:r>
          </a:p>
        </p:txBody>
      </p:sp>
      <p:sp>
        <p:nvSpPr>
          <p:cNvPr id="11" name="Rectangle 10"/>
          <p:cNvSpPr/>
          <p:nvPr/>
        </p:nvSpPr>
        <p:spPr>
          <a:xfrm>
            <a:off x="4460341" y="2440498"/>
            <a:ext cx="1415358" cy="369332"/>
          </a:xfrm>
          <a:prstGeom prst="rect">
            <a:avLst/>
          </a:prstGeom>
          <a:solidFill>
            <a:srgbClr val="00B050"/>
          </a:solidFill>
        </p:spPr>
        <p:txBody>
          <a:bodyPr wrap="square">
            <a:spAutoFit/>
          </a:bodyPr>
          <a:lstStyle/>
          <a:p>
            <a:pPr algn="ctr"/>
            <a:r>
              <a:rPr lang="en-US" dirty="0">
                <a:solidFill>
                  <a:schemeClr val="bg1"/>
                </a:solidFill>
              </a:rPr>
              <a:t>Diligence</a:t>
            </a:r>
          </a:p>
        </p:txBody>
      </p:sp>
      <p:grpSp>
        <p:nvGrpSpPr>
          <p:cNvPr id="12" name="Group 11"/>
          <p:cNvGrpSpPr/>
          <p:nvPr/>
        </p:nvGrpSpPr>
        <p:grpSpPr>
          <a:xfrm>
            <a:off x="4994494" y="1215133"/>
            <a:ext cx="2275437" cy="2572233"/>
            <a:chOff x="381000" y="457200"/>
            <a:chExt cx="2133600" cy="2514600"/>
          </a:xfrm>
          <a:solidFill>
            <a:srgbClr val="0070C0"/>
          </a:solidFill>
        </p:grpSpPr>
        <p:sp>
          <p:nvSpPr>
            <p:cNvPr id="13" name="Oval 5"/>
            <p:cNvSpPr/>
            <p:nvPr/>
          </p:nvSpPr>
          <p:spPr>
            <a:xfrm>
              <a:off x="1302136" y="457200"/>
              <a:ext cx="256407" cy="2888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p:cNvSpPr/>
            <p:nvPr/>
          </p:nvSpPr>
          <p:spPr>
            <a:xfrm>
              <a:off x="1341531" y="848652"/>
              <a:ext cx="147058" cy="198085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7"/>
            <p:cNvSpPr/>
            <p:nvPr/>
          </p:nvSpPr>
          <p:spPr>
            <a:xfrm rot="5400000">
              <a:off x="1312438" y="568234"/>
              <a:ext cx="224097" cy="51281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lock Arc 8"/>
            <p:cNvSpPr/>
            <p:nvPr/>
          </p:nvSpPr>
          <p:spPr>
            <a:xfrm rot="10800000">
              <a:off x="553713" y="1494139"/>
              <a:ext cx="1774193" cy="1477661"/>
            </a:xfrm>
            <a:prstGeom prst="blockArc">
              <a:avLst>
                <a:gd name="adj1" fmla="val 10662248"/>
                <a:gd name="adj2" fmla="val 21578483"/>
                <a:gd name="adj3" fmla="val 1661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Isosceles Triangle 9"/>
            <p:cNvSpPr/>
            <p:nvPr/>
          </p:nvSpPr>
          <p:spPr>
            <a:xfrm rot="20454290">
              <a:off x="381000" y="2027192"/>
              <a:ext cx="466893" cy="340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0"/>
            <p:cNvSpPr/>
            <p:nvPr/>
          </p:nvSpPr>
          <p:spPr>
            <a:xfrm rot="1534189">
              <a:off x="2047707" y="1987377"/>
              <a:ext cx="466893" cy="340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p:cNvSpPr/>
            <p:nvPr/>
          </p:nvSpPr>
          <p:spPr>
            <a:xfrm>
              <a:off x="1368069" y="2697449"/>
              <a:ext cx="94123" cy="240104"/>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p:cNvSpPr/>
            <p:nvPr/>
          </p:nvSpPr>
          <p:spPr>
            <a:xfrm>
              <a:off x="611283" y="2209238"/>
              <a:ext cx="172714" cy="238215"/>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p:cNvSpPr/>
            <p:nvPr/>
          </p:nvSpPr>
          <p:spPr>
            <a:xfrm>
              <a:off x="2144689" y="2145210"/>
              <a:ext cx="128204" cy="240104"/>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405327" y="2448043"/>
            <a:ext cx="1415358" cy="369332"/>
          </a:xfrm>
          <a:prstGeom prst="rect">
            <a:avLst/>
          </a:prstGeom>
          <a:solidFill>
            <a:srgbClr val="00B050"/>
          </a:solidFill>
        </p:spPr>
        <p:txBody>
          <a:bodyPr wrap="square">
            <a:spAutoFit/>
          </a:bodyPr>
          <a:lstStyle/>
          <a:p>
            <a:pPr algn="ctr"/>
            <a:r>
              <a:rPr lang="en-US" dirty="0">
                <a:solidFill>
                  <a:schemeClr val="bg1"/>
                </a:solidFill>
              </a:rPr>
              <a:t>Faith</a:t>
            </a:r>
          </a:p>
        </p:txBody>
      </p:sp>
      <p:sp>
        <p:nvSpPr>
          <p:cNvPr id="23" name="Rectangle 22"/>
          <p:cNvSpPr/>
          <p:nvPr/>
        </p:nvSpPr>
        <p:spPr>
          <a:xfrm>
            <a:off x="5427553" y="809366"/>
            <a:ext cx="1415358" cy="369332"/>
          </a:xfrm>
          <a:prstGeom prst="rect">
            <a:avLst/>
          </a:prstGeom>
          <a:solidFill>
            <a:srgbClr val="FF0000"/>
          </a:solidFill>
        </p:spPr>
        <p:txBody>
          <a:bodyPr wrap="square">
            <a:spAutoFit/>
          </a:bodyPr>
          <a:lstStyle/>
          <a:p>
            <a:pPr algn="ctr"/>
            <a:r>
              <a:rPr lang="en-US" dirty="0">
                <a:solidFill>
                  <a:schemeClr val="bg1"/>
                </a:solidFill>
              </a:rPr>
              <a:t>Hope</a:t>
            </a:r>
          </a:p>
        </p:txBody>
      </p:sp>
      <p:sp>
        <p:nvSpPr>
          <p:cNvPr id="4" name="Rectangle 3"/>
          <p:cNvSpPr/>
          <p:nvPr/>
        </p:nvSpPr>
        <p:spPr>
          <a:xfrm>
            <a:off x="8111905" y="972876"/>
            <a:ext cx="3757188" cy="2031325"/>
          </a:xfrm>
          <a:prstGeom prst="rect">
            <a:avLst/>
          </a:prstGeom>
        </p:spPr>
        <p:txBody>
          <a:bodyPr wrap="square">
            <a:spAutoFit/>
          </a:bodyPr>
          <a:lstStyle/>
          <a:p>
            <a:r>
              <a:rPr lang="en-US" dirty="0">
                <a:solidFill>
                  <a:schemeClr val="bg1"/>
                </a:solidFill>
              </a:rPr>
              <a:t>Hope in our Heavenly Father’s merciful plan of happiness leads to peace, mercy, rejoicing, and gladness. The hope of salvation is like a protective helmet; it is the foundation of our faith and an anchor to our souls.”</a:t>
            </a:r>
          </a:p>
        </p:txBody>
      </p:sp>
      <p:sp>
        <p:nvSpPr>
          <p:cNvPr id="25" name="Rectangle 24"/>
          <p:cNvSpPr/>
          <p:nvPr/>
        </p:nvSpPr>
        <p:spPr>
          <a:xfrm>
            <a:off x="5420009" y="3988640"/>
            <a:ext cx="1415358" cy="1477328"/>
          </a:xfrm>
          <a:prstGeom prst="rect">
            <a:avLst/>
          </a:prstGeom>
          <a:solidFill>
            <a:schemeClr val="accent6">
              <a:lumMod val="75000"/>
            </a:schemeClr>
          </a:solidFill>
        </p:spPr>
        <p:txBody>
          <a:bodyPr wrap="square">
            <a:spAutoFit/>
          </a:bodyPr>
          <a:lstStyle/>
          <a:p>
            <a:pPr algn="ctr"/>
            <a:r>
              <a:rPr lang="en-US" dirty="0">
                <a:solidFill>
                  <a:schemeClr val="bg1"/>
                </a:solidFill>
              </a:rPr>
              <a:t>Peace</a:t>
            </a:r>
          </a:p>
          <a:p>
            <a:pPr algn="ctr"/>
            <a:r>
              <a:rPr lang="en-US" dirty="0">
                <a:solidFill>
                  <a:schemeClr val="bg1"/>
                </a:solidFill>
              </a:rPr>
              <a:t>Mercy</a:t>
            </a:r>
          </a:p>
          <a:p>
            <a:pPr algn="ctr"/>
            <a:r>
              <a:rPr lang="en-US" dirty="0">
                <a:solidFill>
                  <a:schemeClr val="bg1"/>
                </a:solidFill>
              </a:rPr>
              <a:t>Rejoicing</a:t>
            </a:r>
          </a:p>
          <a:p>
            <a:pPr algn="ctr"/>
            <a:r>
              <a:rPr lang="en-US" dirty="0">
                <a:solidFill>
                  <a:schemeClr val="bg1"/>
                </a:solidFill>
              </a:rPr>
              <a:t>Gladness</a:t>
            </a:r>
          </a:p>
          <a:p>
            <a:pPr algn="ctr"/>
            <a:r>
              <a:rPr lang="en-US" dirty="0">
                <a:solidFill>
                  <a:schemeClr val="bg1"/>
                </a:solidFill>
              </a:rPr>
              <a:t>Protection</a:t>
            </a:r>
          </a:p>
        </p:txBody>
      </p:sp>
      <p:grpSp>
        <p:nvGrpSpPr>
          <p:cNvPr id="26" name="Group 25"/>
          <p:cNvGrpSpPr/>
          <p:nvPr/>
        </p:nvGrpSpPr>
        <p:grpSpPr>
          <a:xfrm>
            <a:off x="7690353" y="3823382"/>
            <a:ext cx="3289208" cy="2390250"/>
            <a:chOff x="384206" y="4158361"/>
            <a:chExt cx="3289208" cy="2390250"/>
          </a:xfrm>
        </p:grpSpPr>
        <p:grpSp>
          <p:nvGrpSpPr>
            <p:cNvPr id="27" name="Group 26"/>
            <p:cNvGrpSpPr/>
            <p:nvPr/>
          </p:nvGrpSpPr>
          <p:grpSpPr>
            <a:xfrm>
              <a:off x="384206" y="4158361"/>
              <a:ext cx="3289208" cy="2390250"/>
              <a:chOff x="609599" y="833642"/>
              <a:chExt cx="7941747" cy="5771225"/>
            </a:xfrm>
          </p:grpSpPr>
          <p:grpSp>
            <p:nvGrpSpPr>
              <p:cNvPr id="29" name="Group 14"/>
              <p:cNvGrpSpPr/>
              <p:nvPr/>
            </p:nvGrpSpPr>
            <p:grpSpPr>
              <a:xfrm rot="10800000">
                <a:off x="7696200" y="5257800"/>
                <a:ext cx="621450" cy="1347067"/>
                <a:chOff x="7010400" y="381000"/>
                <a:chExt cx="762000" cy="2033666"/>
              </a:xfrm>
            </p:grpSpPr>
            <p:sp>
              <p:nvSpPr>
                <p:cNvPr id="42"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1"/>
              <p:cNvGrpSpPr/>
              <p:nvPr/>
            </p:nvGrpSpPr>
            <p:grpSpPr>
              <a:xfrm rot="10800000">
                <a:off x="939238" y="4923502"/>
                <a:ext cx="621450" cy="1347067"/>
                <a:chOff x="7010400" y="381000"/>
                <a:chExt cx="762000" cy="2033666"/>
              </a:xfrm>
            </p:grpSpPr>
            <p:sp>
              <p:nvSpPr>
                <p:cNvPr id="40"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899460" y="833642"/>
                <a:ext cx="621450" cy="986197"/>
                <a:chOff x="7031201" y="834275"/>
                <a:chExt cx="762000" cy="1488861"/>
              </a:xfrm>
            </p:grpSpPr>
            <p:sp>
              <p:nvSpPr>
                <p:cNvPr id="38"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646520" y="1148254"/>
                <a:ext cx="621450" cy="1017899"/>
                <a:chOff x="7087348" y="824753"/>
                <a:chExt cx="762000" cy="1536722"/>
              </a:xfrm>
            </p:grpSpPr>
            <p:sp>
              <p:nvSpPr>
                <p:cNvPr id="36"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819652" y="4716368"/>
              <a:ext cx="2437759" cy="1323439"/>
            </a:xfrm>
            <a:prstGeom prst="rect">
              <a:avLst/>
            </a:prstGeom>
          </p:spPr>
          <p:txBody>
            <a:bodyPr wrap="square">
              <a:spAutoFit/>
            </a:bodyPr>
            <a:lstStyle/>
            <a:p>
              <a:pPr algn="ctr"/>
              <a:r>
                <a:rPr lang="en-US" sz="1600" b="1" dirty="0"/>
                <a:t>Through diligence to the end, faith in Jesus Christ, and patience, we can inherit the blessings God has promised.</a:t>
              </a:r>
              <a:r>
                <a:rPr lang="en-US" sz="1600" dirty="0"/>
                <a:t> </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61" y="127171"/>
            <a:ext cx="869493" cy="1085993"/>
          </a:xfrm>
          <a:prstGeom prst="rect">
            <a:avLst/>
          </a:prstGeom>
        </p:spPr>
      </p:pic>
      <p:sp>
        <p:nvSpPr>
          <p:cNvPr id="45" name="Rectangle 44"/>
          <p:cNvSpPr/>
          <p:nvPr/>
        </p:nvSpPr>
        <p:spPr>
          <a:xfrm>
            <a:off x="5410956" y="3210043"/>
            <a:ext cx="1415358" cy="369332"/>
          </a:xfrm>
          <a:prstGeom prst="rect">
            <a:avLst/>
          </a:prstGeom>
          <a:solidFill>
            <a:srgbClr val="00B050"/>
          </a:solidFill>
        </p:spPr>
        <p:txBody>
          <a:bodyPr wrap="square">
            <a:spAutoFit/>
          </a:bodyPr>
          <a:lstStyle/>
          <a:p>
            <a:pPr algn="ctr"/>
            <a:r>
              <a:rPr lang="en-US" dirty="0">
                <a:solidFill>
                  <a:schemeClr val="bg1"/>
                </a:solidFill>
              </a:rPr>
              <a:t>Patience</a:t>
            </a:r>
          </a:p>
        </p:txBody>
      </p:sp>
      <p:grpSp>
        <p:nvGrpSpPr>
          <p:cNvPr id="46" name="Group 45"/>
          <p:cNvGrpSpPr/>
          <p:nvPr/>
        </p:nvGrpSpPr>
        <p:grpSpPr>
          <a:xfrm>
            <a:off x="2145672" y="4614697"/>
            <a:ext cx="2875200" cy="2089393"/>
            <a:chOff x="384206" y="4158361"/>
            <a:chExt cx="3289208" cy="2390250"/>
          </a:xfrm>
        </p:grpSpPr>
        <p:grpSp>
          <p:nvGrpSpPr>
            <p:cNvPr id="47" name="Group 46"/>
            <p:cNvGrpSpPr/>
            <p:nvPr/>
          </p:nvGrpSpPr>
          <p:grpSpPr>
            <a:xfrm>
              <a:off x="384206" y="4158361"/>
              <a:ext cx="3289208" cy="2390250"/>
              <a:chOff x="609599" y="833642"/>
              <a:chExt cx="7941747" cy="5771225"/>
            </a:xfrm>
          </p:grpSpPr>
          <p:grpSp>
            <p:nvGrpSpPr>
              <p:cNvPr id="49" name="Group 14"/>
              <p:cNvGrpSpPr/>
              <p:nvPr/>
            </p:nvGrpSpPr>
            <p:grpSpPr>
              <a:xfrm rot="10800000">
                <a:off x="7696200" y="5257800"/>
                <a:ext cx="621450" cy="1347067"/>
                <a:chOff x="7010400" y="381000"/>
                <a:chExt cx="762000" cy="2033666"/>
              </a:xfrm>
            </p:grpSpPr>
            <p:sp>
              <p:nvSpPr>
                <p:cNvPr id="62"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1"/>
              <p:cNvGrpSpPr/>
              <p:nvPr/>
            </p:nvGrpSpPr>
            <p:grpSpPr>
              <a:xfrm rot="10800000">
                <a:off x="939238" y="4923502"/>
                <a:ext cx="621450" cy="1347067"/>
                <a:chOff x="7010400" y="381000"/>
                <a:chExt cx="762000" cy="2033666"/>
              </a:xfrm>
            </p:grpSpPr>
            <p:sp>
              <p:nvSpPr>
                <p:cNvPr id="60"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899460" y="833642"/>
                <a:ext cx="621450" cy="986197"/>
                <a:chOff x="7031201" y="834275"/>
                <a:chExt cx="762000" cy="1488861"/>
              </a:xfrm>
            </p:grpSpPr>
            <p:sp>
              <p:nvSpPr>
                <p:cNvPr id="58"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7646520" y="1148254"/>
                <a:ext cx="621450" cy="1017899"/>
                <a:chOff x="7087348" y="824753"/>
                <a:chExt cx="762000" cy="1536722"/>
              </a:xfrm>
            </p:grpSpPr>
            <p:sp>
              <p:nvSpPr>
                <p:cNvPr id="56"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Rectangle 47"/>
            <p:cNvSpPr/>
            <p:nvPr/>
          </p:nvSpPr>
          <p:spPr>
            <a:xfrm>
              <a:off x="819652" y="4716368"/>
              <a:ext cx="2437759" cy="923330"/>
            </a:xfrm>
            <a:prstGeom prst="rect">
              <a:avLst/>
            </a:prstGeom>
          </p:spPr>
          <p:txBody>
            <a:bodyPr wrap="square">
              <a:spAutoFit/>
            </a:bodyPr>
            <a:lstStyle/>
            <a:p>
              <a:pPr algn="ctr"/>
              <a:r>
                <a:rPr lang="en-US" b="1" dirty="0"/>
                <a:t>Our hope in God’s promises is a spiritual anchor for our souls.</a:t>
              </a:r>
              <a:r>
                <a:rPr lang="en-US" dirty="0"/>
                <a:t> </a:t>
              </a:r>
              <a:endParaRPr lang="en-US" sz="1600" dirty="0"/>
            </a:p>
          </p:txBody>
        </p:sp>
      </p:grpSp>
    </p:spTree>
    <p:extLst>
      <p:ext uri="{BB962C8B-B14F-4D97-AF65-F5344CB8AC3E}">
        <p14:creationId xmlns:p14="http://schemas.microsoft.com/office/powerpoint/2010/main" val="32159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500"/>
                                        <p:tgtEl>
                                          <p:spTgt spid="2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barn(outVertical)">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3" grpId="0" animBg="1"/>
      <p:bldP spid="4" grpId="0"/>
      <p:bldP spid="25"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#249 </a:t>
            </a:r>
            <a:r>
              <a:rPr lang="en-US" i="1" dirty="0">
                <a:solidFill>
                  <a:schemeClr val="bg1"/>
                </a:solidFill>
              </a:rPr>
              <a:t>Called to Serve</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Good Things to Come (4:56)</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48</a:t>
            </a:r>
          </a:p>
          <a:p>
            <a:pPr marL="342900" indent="-342900">
              <a:buFontTx/>
              <a:buAutoNum type="arabicPeriod"/>
            </a:pPr>
            <a:r>
              <a:rPr lang="en-US" dirty="0">
                <a:solidFill>
                  <a:schemeClr val="bg1"/>
                </a:solidFill>
              </a:rPr>
              <a:t>President Boyd K. Packer (“The Aaronic Priesthood,”</a:t>
            </a:r>
            <a:r>
              <a:rPr lang="en-US" i="1" dirty="0">
                <a:solidFill>
                  <a:schemeClr val="bg1"/>
                </a:solidFill>
              </a:rPr>
              <a:t> Ensign,</a:t>
            </a:r>
            <a:r>
              <a:rPr lang="en-US" dirty="0">
                <a:solidFill>
                  <a:schemeClr val="bg1"/>
                </a:solidFill>
              </a:rPr>
              <a:t> Nov. 1981, 32).</a:t>
            </a:r>
          </a:p>
          <a:p>
            <a:pPr marL="342900" indent="-342900">
              <a:buFontTx/>
              <a:buAutoNum type="arabicPeriod"/>
            </a:pPr>
            <a:r>
              <a:rPr lang="en-US" dirty="0">
                <a:solidFill>
                  <a:schemeClr val="bg1"/>
                </a:solidFill>
              </a:rPr>
              <a:t>Bible Dictionary</a:t>
            </a:r>
          </a:p>
          <a:p>
            <a:pPr marL="342900" indent="-342900">
              <a:buFontTx/>
              <a:buAutoNum type="arabicPeriod"/>
            </a:pPr>
            <a:r>
              <a:rPr lang="en-US" dirty="0">
                <a:solidFill>
                  <a:schemeClr val="bg1"/>
                </a:solidFill>
              </a:rPr>
              <a:t>Robert J. Matthews, "I Have a Question," </a:t>
            </a:r>
            <a:r>
              <a:rPr lang="en-US" i="1" dirty="0">
                <a:solidFill>
                  <a:schemeClr val="bg1"/>
                </a:solidFill>
              </a:rPr>
              <a:t>Ensign</a:t>
            </a:r>
            <a:r>
              <a:rPr lang="en-US" dirty="0">
                <a:solidFill>
                  <a:schemeClr val="bg1"/>
                </a:solidFill>
              </a:rPr>
              <a:t>, Aug. 1987, 21</a:t>
            </a:r>
          </a:p>
          <a:p>
            <a:pPr marL="342900" indent="-342900">
              <a:buFontTx/>
              <a:buAutoNum type="arabicPeriod"/>
            </a:pPr>
            <a:r>
              <a:rPr lang="en-US" dirty="0">
                <a:solidFill>
                  <a:schemeClr val="bg1"/>
                </a:solidFill>
              </a:rPr>
              <a:t>President James E. Faust (“Obedience: The Path to Freedom,”</a:t>
            </a:r>
            <a:r>
              <a:rPr lang="en-US" i="1" dirty="0">
                <a:solidFill>
                  <a:schemeClr val="bg1"/>
                </a:solidFill>
              </a:rPr>
              <a:t> Ensign,</a:t>
            </a:r>
            <a:r>
              <a:rPr lang="en-US" dirty="0">
                <a:solidFill>
                  <a:schemeClr val="bg1"/>
                </a:solidFill>
              </a:rPr>
              <a:t> May 1999, 46–47).  </a:t>
            </a:r>
          </a:p>
          <a:p>
            <a:pPr marL="342900" indent="-342900">
              <a:buAutoNum type="arabicPeriod" startAt="6"/>
            </a:pPr>
            <a:r>
              <a:rPr lang="en-US" dirty="0">
                <a:solidFill>
                  <a:schemeClr val="bg1"/>
                </a:solidFill>
              </a:rPr>
              <a:t>Elder Russell M. Nelson </a:t>
            </a:r>
            <a:r>
              <a:rPr lang="en-US" i="1" dirty="0">
                <a:solidFill>
                  <a:schemeClr val="bg1"/>
                </a:solidFill>
              </a:rPr>
              <a:t>Perfection Pending </a:t>
            </a:r>
            <a:r>
              <a:rPr lang="en-US" dirty="0">
                <a:solidFill>
                  <a:schemeClr val="bg1"/>
                </a:solidFill>
              </a:rPr>
              <a:t>Oct. 1995 Gen. Conf.</a:t>
            </a:r>
          </a:p>
          <a:p>
            <a:pPr marL="342900" indent="-342900">
              <a:buAutoNum type="arabicPeriod" startAt="6"/>
            </a:pPr>
            <a:r>
              <a:rPr lang="en-US" dirty="0">
                <a:solidFill>
                  <a:schemeClr val="bg1"/>
                </a:solidFill>
              </a:rPr>
              <a:t>President Thomas S. Monson The Three </a:t>
            </a:r>
            <a:r>
              <a:rPr lang="en-US" dirty="0" err="1">
                <a:solidFill>
                  <a:schemeClr val="bg1"/>
                </a:solidFill>
              </a:rPr>
              <a:t>Rs</a:t>
            </a:r>
            <a:r>
              <a:rPr lang="en-US" dirty="0">
                <a:solidFill>
                  <a:schemeClr val="bg1"/>
                </a:solidFill>
              </a:rPr>
              <a:t> of Choice Oct. 2010 Gen. Conf.</a:t>
            </a:r>
          </a:p>
          <a:p>
            <a:pPr marL="342900" indent="-342900">
              <a:buAutoNum type="arabicPeriod" startAt="6"/>
            </a:pPr>
            <a:r>
              <a:rPr lang="en-US" dirty="0">
                <a:solidFill>
                  <a:schemeClr val="bg1"/>
                </a:solidFill>
              </a:rPr>
              <a:t>President Dieter F. Uchtdorf (“The Infinite Power of Hope,”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2008, 21–22).</a:t>
            </a:r>
            <a:endParaRPr lang="en-US" i="1" dirty="0">
              <a:solidFill>
                <a:schemeClr val="bg1"/>
              </a:solidFill>
            </a:endParaRPr>
          </a:p>
        </p:txBody>
      </p:sp>
      <p:grpSp>
        <p:nvGrpSpPr>
          <p:cNvPr id="2" name="Group 7"/>
          <p:cNvGrpSpPr/>
          <p:nvPr/>
        </p:nvGrpSpPr>
        <p:grpSpPr>
          <a:xfrm>
            <a:off x="2886611" y="115638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9556AFEA-EA52-4413-B721-79F2D1399A08}"/>
              </a:ext>
            </a:extLst>
          </p:cNvPr>
          <p:cNvSpPr>
            <a:spLocks noGrp="1"/>
          </p:cNvSpPr>
          <p:nvPr/>
        </p:nvSpPr>
        <p:spPr>
          <a:xfrm>
            <a:off x="87585" y="64755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09739762"/>
              </p:ext>
            </p:extLst>
          </p:nvPr>
        </p:nvGraphicFramePr>
        <p:xfrm>
          <a:off x="63373" y="99589"/>
          <a:ext cx="4282289" cy="1764030"/>
        </p:xfrm>
        <a:graphic>
          <a:graphicData uri="http://schemas.openxmlformats.org/drawingml/2006/table">
            <a:tbl>
              <a:tblPr firstRow="1" bandRow="1">
                <a:tableStyleId>{5940675A-B579-460E-94D1-54222C63F5DA}</a:tableStyleId>
              </a:tblPr>
              <a:tblGrid>
                <a:gridCol w="3022213">
                  <a:extLst>
                    <a:ext uri="{9D8B030D-6E8A-4147-A177-3AD203B41FA5}">
                      <a16:colId xmlns:a16="http://schemas.microsoft.com/office/drawing/2014/main" val="3815724195"/>
                    </a:ext>
                  </a:extLst>
                </a:gridCol>
                <a:gridCol w="1260076">
                  <a:extLst>
                    <a:ext uri="{9D8B030D-6E8A-4147-A177-3AD203B41FA5}">
                      <a16:colId xmlns:a16="http://schemas.microsoft.com/office/drawing/2014/main" val="3481700596"/>
                    </a:ext>
                  </a:extLst>
                </a:gridCol>
              </a:tblGrid>
              <a:tr h="228378">
                <a:tc gridSpan="2">
                  <a:txBody>
                    <a:bodyPr/>
                    <a:lstStyle/>
                    <a:p>
                      <a:pPr algn="ctr" fontAlgn="base"/>
                      <a:r>
                        <a:rPr lang="en-US" sz="1200" b="0" i="0" kern="1200" cap="all" dirty="0">
                          <a:solidFill>
                            <a:schemeClr val="tx1"/>
                          </a:solidFill>
                          <a:effectLst/>
                          <a:latin typeface="+mn-lt"/>
                          <a:ea typeface="+mn-ea"/>
                          <a:cs typeface="+mn-cs"/>
                        </a:rPr>
                        <a:t>LETTER TO THE HEBREWS—BELIEVED WRITTEN BY PAUL, (HEBREWS)</a:t>
                      </a:r>
                      <a:endParaRPr lang="en-US" sz="1200" b="0" i="0" dirty="0">
                        <a:solidFill>
                          <a:srgbClr val="434444"/>
                        </a:solidFill>
                        <a:effectLst/>
                        <a:latin typeface="+mn-l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228378">
                <a:tc>
                  <a:txBody>
                    <a:bodyPr/>
                    <a:lstStyle/>
                    <a:p>
                      <a:pPr algn="l" fontAlgn="base"/>
                      <a:r>
                        <a:rPr lang="en-US" sz="1200">
                          <a:solidFill>
                            <a:srgbClr val="434444"/>
                          </a:solidFill>
                          <a:effectLst/>
                        </a:rPr>
                        <a:t>Christ Called to the Holy Priesthood</a:t>
                      </a:r>
                    </a:p>
                  </a:txBody>
                  <a:tcPr marL="95250" marR="95250" marT="66675" marB="66675" anchor="ctr"/>
                </a:tc>
                <a:tc>
                  <a:txBody>
                    <a:bodyPr/>
                    <a:lstStyle/>
                    <a:p>
                      <a:pPr algn="l" fontAlgn="base"/>
                      <a:r>
                        <a:rPr lang="en-US" sz="1200">
                          <a:solidFill>
                            <a:srgbClr val="434444"/>
                          </a:solidFill>
                          <a:effectLst/>
                        </a:rPr>
                        <a:t>5:4–14</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a:solidFill>
                            <a:srgbClr val="434444"/>
                          </a:solidFill>
                          <a:effectLst/>
                        </a:rPr>
                        <a:t>“Let Us Go On unto Perfection”</a:t>
                      </a:r>
                    </a:p>
                  </a:txBody>
                  <a:tcPr marL="95250" marR="95250" marT="66675" marB="66675" anchor="ctr"/>
                </a:tc>
                <a:tc>
                  <a:txBody>
                    <a:bodyPr/>
                    <a:lstStyle/>
                    <a:p>
                      <a:pPr algn="l" fontAlgn="base"/>
                      <a:r>
                        <a:rPr lang="en-US" sz="1200">
                          <a:solidFill>
                            <a:srgbClr val="434444"/>
                          </a:solidFill>
                          <a:effectLst/>
                        </a:rPr>
                        <a:t>6:1–3</a:t>
                      </a:r>
                    </a:p>
                  </a:txBody>
                  <a:tcPr marL="95250" marR="95250" marT="66675" marB="66675" anchor="ctr"/>
                </a:tc>
                <a:extLst>
                  <a:ext uri="{0D108BD9-81ED-4DB2-BD59-A6C34878D82A}">
                    <a16:rowId xmlns:a16="http://schemas.microsoft.com/office/drawing/2014/main" val="1840552135"/>
                  </a:ext>
                </a:extLst>
              </a:tr>
              <a:tr h="228378">
                <a:tc>
                  <a:txBody>
                    <a:bodyPr/>
                    <a:lstStyle/>
                    <a:p>
                      <a:pPr algn="l" fontAlgn="base"/>
                      <a:r>
                        <a:rPr lang="en-US" sz="1200">
                          <a:solidFill>
                            <a:srgbClr val="434444"/>
                          </a:solidFill>
                          <a:effectLst/>
                        </a:rPr>
                        <a:t>Sons of Perdition Crucify Christ Afresh</a:t>
                      </a:r>
                    </a:p>
                  </a:txBody>
                  <a:tcPr marL="95250" marR="95250" marT="66675" marB="66675" anchor="ctr"/>
                </a:tc>
                <a:tc>
                  <a:txBody>
                    <a:bodyPr/>
                    <a:lstStyle/>
                    <a:p>
                      <a:pPr algn="l" fontAlgn="base"/>
                      <a:r>
                        <a:rPr lang="en-US" sz="1200">
                          <a:solidFill>
                            <a:srgbClr val="434444"/>
                          </a:solidFill>
                          <a:effectLst/>
                        </a:rPr>
                        <a:t>6:4–9</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God Swears That the Faithful Shall Be Saved</a:t>
                      </a:r>
                    </a:p>
                  </a:txBody>
                  <a:tcPr marL="95250" marR="95250" marT="66675" marB="66675" anchor="ctr"/>
                </a:tc>
                <a:tc>
                  <a:txBody>
                    <a:bodyPr/>
                    <a:lstStyle/>
                    <a:p>
                      <a:pPr algn="l" fontAlgn="base"/>
                      <a:r>
                        <a:rPr lang="en-US" sz="1200" dirty="0">
                          <a:solidFill>
                            <a:srgbClr val="434444"/>
                          </a:solidFill>
                          <a:effectLst/>
                        </a:rPr>
                        <a:t>6:10–20</a:t>
                      </a:r>
                    </a:p>
                  </a:txBody>
                  <a:tcPr marL="95250" marR="95250" marT="66675" marB="66675" anchor="ctr"/>
                </a:tc>
                <a:extLst>
                  <a:ext uri="{0D108BD9-81ED-4DB2-BD59-A6C34878D82A}">
                    <a16:rowId xmlns:a16="http://schemas.microsoft.com/office/drawing/2014/main" val="10003"/>
                  </a:ext>
                </a:extLst>
              </a:tr>
            </a:tbl>
          </a:graphicData>
        </a:graphic>
      </p:graphicFrame>
      <p:sp>
        <p:nvSpPr>
          <p:cNvPr id="3" name="TextBox 2"/>
          <p:cNvSpPr txBox="1"/>
          <p:nvPr/>
        </p:nvSpPr>
        <p:spPr>
          <a:xfrm>
            <a:off x="0" y="1867763"/>
            <a:ext cx="3992578" cy="246221"/>
          </a:xfrm>
          <a:prstGeom prst="rect">
            <a:avLst/>
          </a:prstGeom>
          <a:noFill/>
        </p:spPr>
        <p:txBody>
          <a:bodyPr wrap="square" rtlCol="0">
            <a:spAutoFit/>
          </a:bodyPr>
          <a:lstStyle/>
          <a:p>
            <a:r>
              <a:rPr lang="en-US" sz="1000" dirty="0"/>
              <a:t>Life and Teachings of Jesus and His Apostles Chapter 46</a:t>
            </a:r>
          </a:p>
        </p:txBody>
      </p:sp>
      <p:sp>
        <p:nvSpPr>
          <p:cNvPr id="4" name="Rectangle 3"/>
          <p:cNvSpPr/>
          <p:nvPr/>
        </p:nvSpPr>
        <p:spPr>
          <a:xfrm>
            <a:off x="4354716" y="2952638"/>
            <a:ext cx="7837283" cy="1938992"/>
          </a:xfrm>
          <a:prstGeom prst="rect">
            <a:avLst/>
          </a:prstGeom>
          <a:ln>
            <a:solidFill>
              <a:schemeClr val="tx1"/>
            </a:solidFill>
          </a:ln>
        </p:spPr>
        <p:txBody>
          <a:bodyPr wrap="square">
            <a:spAutoFit/>
          </a:bodyPr>
          <a:lstStyle/>
          <a:p>
            <a:r>
              <a:rPr lang="en-US" sz="1200" b="1" dirty="0"/>
              <a:t>"What kind of a man was this Melchizedek?</a:t>
            </a:r>
            <a:r>
              <a:rPr lang="en-US" sz="1200" dirty="0"/>
              <a:t> ...The Joseph Smith Translation provides an additional 16 verses in Genesis 14 (Gen. 14:25-40) ...As a child Melchizedek had such faith as to stop the mouths of lions and quench the violence of fire (see also JST, Heb. 5:7). He was ordained a high priest after the order of the Son of God. He was a prophet like unto Enoch who had power through his faith over the elements, over the nations of the earth, and the power to stand in the presence of God 'by the will of the Son of God which was from before the foundation of the world' (JST, Gen. 14:31). </a:t>
            </a:r>
          </a:p>
          <a:p>
            <a:endParaRPr lang="en-US" sz="1200" dirty="0"/>
          </a:p>
          <a:p>
            <a:r>
              <a:rPr lang="en-US" sz="1200" dirty="0"/>
              <a:t>In addition to his biblical title 'King of peace' (Heb. 7:2), in the Joseph Smith Translation of Genesis 14:33 [Gen. 14:33] we learn Melchizedek was called by his people 'the Prince of peace,' another title identifying him as a type foreshadowing the ministry of Jesus Christ." (David </a:t>
            </a:r>
            <a:r>
              <a:rPr lang="en-US" sz="1200" dirty="0" err="1"/>
              <a:t>Rolph</a:t>
            </a:r>
            <a:r>
              <a:rPr lang="en-US" sz="1200" dirty="0"/>
              <a:t> Seely, "The Joseph Smith Translation: 'Plain and Precious Things' Restored," </a:t>
            </a:r>
            <a:r>
              <a:rPr lang="en-US" sz="1200" i="1" dirty="0"/>
              <a:t>Ensign</a:t>
            </a:r>
            <a:r>
              <a:rPr lang="en-US" sz="1200" dirty="0"/>
              <a:t>, Aug. 1997, 14)</a:t>
            </a:r>
          </a:p>
        </p:txBody>
      </p:sp>
      <p:sp>
        <p:nvSpPr>
          <p:cNvPr id="5" name="Rectangle 4"/>
          <p:cNvSpPr/>
          <p:nvPr/>
        </p:nvSpPr>
        <p:spPr>
          <a:xfrm>
            <a:off x="4336611" y="86285"/>
            <a:ext cx="7855389" cy="2862322"/>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Aaronic Priesthood:</a:t>
            </a:r>
          </a:p>
          <a:p>
            <a:r>
              <a:rPr lang="en-US" sz="1200" dirty="0">
                <a:solidFill>
                  <a:srgbClr val="333333"/>
                </a:solidFill>
                <a:latin typeface="Calibri" panose="020F0502020204030204" pitchFamily="34" charset="0"/>
              </a:rPr>
              <a:t>“After mankind had been waiting for centuries for God’s authority to be restored, the power and glory of the holy Aaronic Priesthood returned to the earth. In section 107 of the Doctrine and Covenants, we learn why the lesser priesthood is called the Aaronic Priesthood:</a:t>
            </a:r>
          </a:p>
          <a:p>
            <a:r>
              <a:rPr lang="en-US" sz="1200" dirty="0">
                <a:solidFill>
                  <a:srgbClr val="333333"/>
                </a:solidFill>
                <a:latin typeface="Calibri" panose="020F0502020204030204" pitchFamily="34" charset="0"/>
              </a:rPr>
              <a:t>“The second priesthood is called the Priesthood of Aaron, because it was conferred upon Aaron and his seed, throughout all their generations.</a:t>
            </a:r>
          </a:p>
          <a:p>
            <a:r>
              <a:rPr lang="en-US" sz="1200" dirty="0">
                <a:solidFill>
                  <a:srgbClr val="333333"/>
                </a:solidFill>
                <a:latin typeface="Calibri" panose="020F0502020204030204" pitchFamily="34" charset="0"/>
              </a:rPr>
              <a:t>“Why it is called the lesser priesthood is because it is an appendage to the greater, or the Melchizedek Priesthood, and has power in administering outward ordinances. …</a:t>
            </a:r>
          </a:p>
          <a:p>
            <a:r>
              <a:rPr lang="en-US" sz="1200" dirty="0">
                <a:solidFill>
                  <a:srgbClr val="333333"/>
                </a:solidFill>
                <a:latin typeface="Calibri" panose="020F0502020204030204" pitchFamily="34" charset="0"/>
              </a:rPr>
              <a:t>“The power and authority of the lesser, or Aaronic Priesthood, is to hold the keys of the ministering of angels, and to administer in outward ordinances, the letter of the gospel, the baptism of repentance for the remission of sins, agreeable to the covenants and commandments” </a:t>
            </a:r>
            <a:r>
              <a:rPr lang="en-US" sz="1200" dirty="0">
                <a:latin typeface="Calibri" panose="020F0502020204030204" pitchFamily="34" charset="0"/>
              </a:rPr>
              <a:t>(D&amp;C 107:13–14, 20).</a:t>
            </a:r>
          </a:p>
          <a:p>
            <a:r>
              <a:rPr lang="en-US" sz="1200" dirty="0">
                <a:solidFill>
                  <a:srgbClr val="333333"/>
                </a:solidFill>
                <a:latin typeface="Calibri" panose="020F0502020204030204" pitchFamily="34" charset="0"/>
              </a:rPr>
              <a:t>Not only do young men of the Aaronic Priesthood receive the power and authority to be agents of the Lord in carrying out their priesthood responsibilities, but they also receive the keys of the ministering of </a:t>
            </a:r>
            <a:r>
              <a:rPr lang="en-US" sz="1200" dirty="0" err="1">
                <a:solidFill>
                  <a:srgbClr val="333333"/>
                </a:solidFill>
                <a:latin typeface="Calibri" panose="020F0502020204030204" pitchFamily="34" charset="0"/>
              </a:rPr>
              <a:t>angels.”L</a:t>
            </a:r>
            <a:r>
              <a:rPr lang="en-US" sz="1200" dirty="0">
                <a:solidFill>
                  <a:srgbClr val="333333"/>
                </a:solidFill>
                <a:latin typeface="Calibri" panose="020F0502020204030204" pitchFamily="34" charset="0"/>
              </a:rPr>
              <a:t>. Tom Perry </a:t>
            </a:r>
            <a:r>
              <a:rPr lang="en-US" sz="1200" dirty="0"/>
              <a:t>The Priesthood of Aaron 2010 Oct. Gen. Conf.</a:t>
            </a:r>
          </a:p>
          <a:p>
            <a:endParaRPr lang="en-US" sz="1200" b="0" i="0" dirty="0">
              <a:solidFill>
                <a:srgbClr val="333333"/>
              </a:solidFill>
              <a:effectLst/>
              <a:latin typeface="Calibri" panose="020F0502020204030204" pitchFamily="34" charset="0"/>
            </a:endParaRPr>
          </a:p>
        </p:txBody>
      </p:sp>
      <p:sp>
        <p:nvSpPr>
          <p:cNvPr id="6" name="Rectangle 5"/>
          <p:cNvSpPr/>
          <p:nvPr/>
        </p:nvSpPr>
        <p:spPr>
          <a:xfrm>
            <a:off x="-1" y="2118511"/>
            <a:ext cx="4354717" cy="2677656"/>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Aaron and Priesthood Hebrews 5:1-4</a:t>
            </a:r>
          </a:p>
          <a:p>
            <a:pPr fontAlgn="base"/>
            <a:r>
              <a:rPr lang="en-US" sz="1200" dirty="0">
                <a:solidFill>
                  <a:srgbClr val="333333"/>
                </a:solidFill>
                <a:latin typeface="Calibri" panose="020F0502020204030204" pitchFamily="34" charset="0"/>
              </a:rPr>
              <a:t>After the time of Aaron, the high priest was selected from among the priestly families descended from Aaron and his sons. In ancient Israel, the office of high priest was an office in the Aaronic Priesthood and was comparable to the office of Presiding Bishop of the Church in our day. Aaron’s sons and other Levites performed many tasks, including serving in the tabernacle, conducting the morning and evening sacrifices in the tabernacle and later in the Jerusalem temple, keeping watch over the fire of the sacred altar, and teaching the people of Israel the commandments.</a:t>
            </a:r>
          </a:p>
          <a:p>
            <a:pPr fontAlgn="base"/>
            <a:r>
              <a:rPr lang="en-US" sz="1200" dirty="0">
                <a:solidFill>
                  <a:srgbClr val="333333"/>
                </a:solidFill>
                <a:latin typeface="Calibri" panose="020F0502020204030204" pitchFamily="34" charset="0"/>
              </a:rPr>
              <a:t>Both the Old and New Testaments show that priesthood holders received the priesthood through being ordained by an authorized holder of the priesthood. This practice continues in the Church today. (1)</a:t>
            </a:r>
            <a:endParaRPr lang="en-US" sz="1200" b="0" i="0" dirty="0">
              <a:solidFill>
                <a:srgbClr val="333333"/>
              </a:solidFill>
              <a:effectLst/>
              <a:latin typeface="Calibri" panose="020F0502020204030204" pitchFamily="34" charset="0"/>
            </a:endParaRPr>
          </a:p>
        </p:txBody>
      </p:sp>
      <p:sp>
        <p:nvSpPr>
          <p:cNvPr id="7" name="Rectangle 6"/>
          <p:cNvSpPr/>
          <p:nvPr/>
        </p:nvSpPr>
        <p:spPr>
          <a:xfrm>
            <a:off x="0" y="4988159"/>
            <a:ext cx="12192000" cy="830997"/>
          </a:xfrm>
          <a:prstGeom prst="rect">
            <a:avLst/>
          </a:prstGeom>
          <a:ln>
            <a:solidFill>
              <a:schemeClr val="tx1"/>
            </a:solidFill>
          </a:ln>
        </p:spPr>
        <p:txBody>
          <a:bodyPr wrap="square">
            <a:spAutoFit/>
          </a:bodyPr>
          <a:lstStyle/>
          <a:p>
            <a:r>
              <a:rPr lang="en-US" sz="1200" b="1" dirty="0"/>
              <a:t>Christ and </a:t>
            </a:r>
            <a:r>
              <a:rPr lang="en-US" sz="1200" b="1" dirty="0" err="1"/>
              <a:t>Mechizedek</a:t>
            </a:r>
            <a:r>
              <a:rPr lang="en-US" sz="1200" b="1" dirty="0"/>
              <a:t> Hebrews 5:8:</a:t>
            </a:r>
          </a:p>
          <a:p>
            <a:r>
              <a:rPr lang="en-US" sz="1200" dirty="0"/>
              <a:t>"Our discipleship is to be patterned after that of the Master (2 Nephi 31:16-17), who 'learned. . . obedience by the things which he suffered' (Hebrews 5:8). Can we expect it to be otherwise with us? We who are entreated to take his yoke upon us (Matthew 11:29) cannot expect immunity from tutoring and suffering at the hands of a loving Father." elder Neal A. Maxwell (</a:t>
            </a:r>
            <a:r>
              <a:rPr lang="en-US" sz="1200" i="1" dirty="0"/>
              <a:t>Not My Will, But Thine </a:t>
            </a:r>
            <a:r>
              <a:rPr lang="en-US" sz="1200" dirty="0"/>
              <a:t>[Salt Lake City: </a:t>
            </a:r>
            <a:r>
              <a:rPr lang="en-US" sz="1200" dirty="0" err="1"/>
              <a:t>Bookcraft</a:t>
            </a:r>
            <a:r>
              <a:rPr lang="en-US" sz="1200" dirty="0"/>
              <a:t>, 1998], 4.)</a:t>
            </a:r>
          </a:p>
        </p:txBody>
      </p:sp>
      <p:sp>
        <p:nvSpPr>
          <p:cNvPr id="8" name="Rectangle 7"/>
          <p:cNvSpPr/>
          <p:nvPr/>
        </p:nvSpPr>
        <p:spPr>
          <a:xfrm>
            <a:off x="0" y="5828622"/>
            <a:ext cx="12192000" cy="954107"/>
          </a:xfrm>
          <a:prstGeom prst="rect">
            <a:avLst/>
          </a:prstGeom>
          <a:ln>
            <a:solidFill>
              <a:schemeClr val="tx1"/>
            </a:solidFill>
          </a:ln>
        </p:spPr>
        <p:txBody>
          <a:bodyPr wrap="square">
            <a:spAutoFit/>
          </a:bodyPr>
          <a:lstStyle/>
          <a:p>
            <a:r>
              <a:rPr lang="en-US" sz="1400" b="1" dirty="0"/>
              <a:t>Learning Obedience Hebrews 5:8:</a:t>
            </a:r>
          </a:p>
          <a:p>
            <a:r>
              <a:rPr lang="en-US" sz="1400" dirty="0"/>
              <a:t>"So it is in our day. God grant that you and I may learn obedience to God's will, if necessary by the things which we suffer. One of the things that characterizes us as Saints, as King Benjamin told us, was to be 'submissive, meek, humble, patient, full of love, willing to submit to all things which the Lord </a:t>
            </a:r>
            <a:r>
              <a:rPr lang="en-US" sz="1400" dirty="0" err="1"/>
              <a:t>seeth</a:t>
            </a:r>
            <a:r>
              <a:rPr lang="en-US" sz="1400" dirty="0"/>
              <a:t> fit to inflict upon him, even as a child doth submit to his father.' (Mosiah 3:19.)" President Harold B. Lee (</a:t>
            </a:r>
            <a:r>
              <a:rPr lang="en-US" sz="1400" i="1" dirty="0"/>
              <a:t>Conference Report, October 1965</a:t>
            </a:r>
            <a:r>
              <a:rPr lang="en-US" sz="1400" dirty="0"/>
              <a:t>, Afternoon Meeting 130 - 131.)</a:t>
            </a:r>
          </a:p>
        </p:txBody>
      </p:sp>
    </p:spTree>
    <p:extLst>
      <p:ext uri="{BB962C8B-B14F-4D97-AF65-F5344CB8AC3E}">
        <p14:creationId xmlns:p14="http://schemas.microsoft.com/office/powerpoint/2010/main" val="150760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85153"/>
            <a:ext cx="6065822" cy="3416320"/>
          </a:xfrm>
          <a:prstGeom prst="rect">
            <a:avLst/>
          </a:prstGeom>
          <a:ln>
            <a:solidFill>
              <a:schemeClr val="tx1"/>
            </a:solidFill>
          </a:ln>
        </p:spPr>
        <p:txBody>
          <a:bodyPr wrap="square">
            <a:spAutoFit/>
          </a:bodyPr>
          <a:lstStyle/>
          <a:p>
            <a:r>
              <a:rPr lang="en-US" sz="1200" b="1" dirty="0"/>
              <a:t>Crucify To Themselves Hebrews 6:6:</a:t>
            </a:r>
          </a:p>
          <a:p>
            <a:r>
              <a:rPr lang="en-US" sz="1200" b="1" dirty="0"/>
              <a:t>"</a:t>
            </a:r>
            <a:r>
              <a:rPr lang="en-US" sz="1200" dirty="0"/>
              <a:t>Commission of the unpardonable sin consists in crucifying unto oneself the Son of God afresh and putting him to open shame. (Heb. 6:4–8; D. &amp; C. 76:34–35.) To commit this unpardonable crime a man must receive the gospel, gain from the Holy Ghost by revelation the absolute knowledge of the divinity of Christ, and then deny ‘the new and everlasting covenant by which he was sanctified, calling it an unholy thing, and doing despite to the Spirit of grace.’ [</a:t>
            </a:r>
            <a:r>
              <a:rPr lang="en-US" sz="1200" i="1" dirty="0"/>
              <a:t>History of the Church,</a:t>
            </a:r>
            <a:r>
              <a:rPr lang="en-US" sz="1200" dirty="0"/>
              <a:t> 3:232.] He thereby commits murder by assenting unto the Lord’s death, that is, having a perfect knowledge of the truth he comes out in open rebellion and places himself in a position wherein he would have crucified Christ knowing perfectly the while that he was the Son of God. Christ is thus crucified afresh and put to open shame. (D. &amp; C. 132:27.)” Elder Bruce R. McConkie (</a:t>
            </a:r>
            <a:r>
              <a:rPr lang="en-US" sz="1200" i="1" dirty="0"/>
              <a:t>Doctrinal New Testament Commentary,</a:t>
            </a:r>
            <a:r>
              <a:rPr lang="en-US" sz="1200" dirty="0"/>
              <a:t>3:161). </a:t>
            </a:r>
          </a:p>
          <a:p>
            <a:endParaRPr lang="en-US" sz="1200" dirty="0"/>
          </a:p>
          <a:p>
            <a:r>
              <a:rPr lang="en-US" sz="1200" b="1" dirty="0">
                <a:solidFill>
                  <a:srgbClr val="444444"/>
                </a:solidFill>
              </a:rPr>
              <a:t>Sons of Perdition: </a:t>
            </a:r>
            <a:r>
              <a:rPr lang="en-US" sz="1200" dirty="0">
                <a:solidFill>
                  <a:srgbClr val="444444"/>
                </a:solidFill>
              </a:rPr>
              <a:t>"These who are to be so severely punished must first have the testimony of the gospel and by the power of the Holy Ghost know that Jesus is the Christ, the Only Begotten Son of God. Afterwards if they sin and openly and </a:t>
            </a:r>
            <a:r>
              <a:rPr lang="en-US" sz="1200" dirty="0" err="1">
                <a:solidFill>
                  <a:srgbClr val="444444"/>
                </a:solidFill>
              </a:rPr>
              <a:t>wilfully</a:t>
            </a:r>
            <a:r>
              <a:rPr lang="en-US" sz="1200" dirty="0">
                <a:solidFill>
                  <a:srgbClr val="444444"/>
                </a:solidFill>
              </a:rPr>
              <a:t> turn against the truth and deny Christ, they assent unto his death, and this is equivalent to crucifying him again and the shedding of innocent blood, and they put him to open shame." Joseph Fielding Smith (</a:t>
            </a:r>
            <a:r>
              <a:rPr lang="en-US" sz="1200" i="1" dirty="0">
                <a:solidFill>
                  <a:srgbClr val="444444"/>
                </a:solidFill>
              </a:rPr>
              <a:t>Answers to Gospel Questions,</a:t>
            </a:r>
            <a:r>
              <a:rPr lang="en-US" sz="1200" dirty="0">
                <a:solidFill>
                  <a:srgbClr val="444444"/>
                </a:solidFill>
              </a:rPr>
              <a:t> 5 vols. [Salt Lake City: Deseret Book Co., 1957-1966], 1: 63.)</a:t>
            </a:r>
            <a:endParaRPr lang="en-US" sz="1200" dirty="0"/>
          </a:p>
        </p:txBody>
      </p:sp>
      <p:sp>
        <p:nvSpPr>
          <p:cNvPr id="5" name="Rectangle 4"/>
          <p:cNvSpPr/>
          <p:nvPr/>
        </p:nvSpPr>
        <p:spPr>
          <a:xfrm>
            <a:off x="6092982" y="0"/>
            <a:ext cx="6099018" cy="2677656"/>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Hope Hebrews 6:11-19:</a:t>
            </a:r>
          </a:p>
          <a:p>
            <a:r>
              <a:rPr lang="en-US" sz="1200" dirty="0">
                <a:solidFill>
                  <a:srgbClr val="444444"/>
                </a:solidFill>
                <a:latin typeface="Calibri" panose="020F0502020204030204" pitchFamily="34" charset="0"/>
              </a:rPr>
              <a:t>"[Paul] was careful to press upon them the necessity of continuing on until they, as well as those who inherited the promises, might have the assurance of their salvation confirmed to them by an oath from the mouth of him who could not lie. For that seemed to be the example anciently, and Paul holds it out to his brethren as an object attainable in his day. And why not?...</a:t>
            </a:r>
          </a:p>
          <a:p>
            <a:r>
              <a:rPr lang="en-US" sz="1200" dirty="0">
                <a:solidFill>
                  <a:srgbClr val="444444"/>
                </a:solidFill>
                <a:latin typeface="Calibri" panose="020F0502020204030204" pitchFamily="34" charset="0"/>
              </a:rPr>
              <a:t> </a:t>
            </a:r>
          </a:p>
          <a:p>
            <a:r>
              <a:rPr lang="en-US" sz="1200" dirty="0">
                <a:solidFill>
                  <a:srgbClr val="444444"/>
                </a:solidFill>
                <a:latin typeface="Calibri" panose="020F0502020204030204" pitchFamily="34" charset="0"/>
              </a:rPr>
              <a:t>"If the Saints in the days of the apostles were privileged to...[know] that their names were written in the Lamb's book of life and that they were sealed there as a perpetual memorial before the face of the Most High, will not the same faithfulness, the same purity of heart, and the same faith bring the same assurance of eternal life-and that in the same manner-to the children of men now in this age of the world?" (Kent P. Jackson, comp. and ed., </a:t>
            </a:r>
            <a:r>
              <a:rPr lang="en-US" sz="1200" i="1" dirty="0">
                <a:solidFill>
                  <a:srgbClr val="444444"/>
                </a:solidFill>
                <a:latin typeface="Calibri" panose="020F0502020204030204" pitchFamily="34" charset="0"/>
              </a:rPr>
              <a:t>Joseph Smith's Commentary on the Bible</a:t>
            </a:r>
            <a:r>
              <a:rPr lang="en-US" sz="1200" dirty="0">
                <a:solidFill>
                  <a:srgbClr val="444444"/>
                </a:solidFill>
                <a:latin typeface="Calibri" panose="020F0502020204030204" pitchFamily="34" charset="0"/>
              </a:rPr>
              <a:t> [Salt Lake City: Deseret Book Co., 1994], 190.)</a:t>
            </a:r>
          </a:p>
          <a:p>
            <a:endParaRPr lang="en-US" sz="1200" b="0" i="0" dirty="0">
              <a:solidFill>
                <a:srgbClr val="333333"/>
              </a:solidFill>
              <a:effectLst/>
              <a:latin typeface="Calibri" panose="020F0502020204030204" pitchFamily="34" charset="0"/>
            </a:endParaRPr>
          </a:p>
        </p:txBody>
      </p:sp>
      <p:sp>
        <p:nvSpPr>
          <p:cNvPr id="6" name="Rectangle 5"/>
          <p:cNvSpPr/>
          <p:nvPr/>
        </p:nvSpPr>
        <p:spPr>
          <a:xfrm>
            <a:off x="0" y="841972"/>
            <a:ext cx="6083929" cy="830997"/>
          </a:xfrm>
          <a:prstGeom prst="rect">
            <a:avLst/>
          </a:prstGeom>
          <a:ln>
            <a:solidFill>
              <a:schemeClr val="tx1"/>
            </a:solidFill>
          </a:ln>
        </p:spPr>
        <p:txBody>
          <a:bodyPr wrap="square">
            <a:spAutoFit/>
          </a:bodyPr>
          <a:lstStyle/>
          <a:p>
            <a:pPr fontAlgn="base"/>
            <a:r>
              <a:rPr lang="en-US" sz="1200" b="1" dirty="0"/>
              <a:t>Crucify To Themselves Hebrews 6:6:</a:t>
            </a:r>
          </a:p>
          <a:p>
            <a:pPr fontAlgn="base"/>
            <a:r>
              <a:rPr lang="en-US" sz="1200" dirty="0"/>
              <a:t>Paul used the phrase “crucify to themselves the Son of God afresh” (Hebrews 6:6) to describe the actions of those who will not be forgiven because they turn from knowledge of the truth and will not repent. (1)</a:t>
            </a:r>
            <a:endParaRPr lang="en-US" sz="1200" b="0" i="0" dirty="0">
              <a:solidFill>
                <a:srgbClr val="333333"/>
              </a:solidFill>
              <a:effectLst/>
            </a:endParaRPr>
          </a:p>
        </p:txBody>
      </p:sp>
      <p:sp>
        <p:nvSpPr>
          <p:cNvPr id="7" name="Rectangle 6"/>
          <p:cNvSpPr/>
          <p:nvPr/>
        </p:nvSpPr>
        <p:spPr>
          <a:xfrm>
            <a:off x="6074876" y="2688631"/>
            <a:ext cx="6117124" cy="1938992"/>
          </a:xfrm>
          <a:prstGeom prst="rect">
            <a:avLst/>
          </a:prstGeom>
          <a:ln>
            <a:solidFill>
              <a:schemeClr val="tx1"/>
            </a:solidFill>
          </a:ln>
        </p:spPr>
        <p:txBody>
          <a:bodyPr wrap="square">
            <a:spAutoFit/>
          </a:bodyPr>
          <a:lstStyle/>
          <a:p>
            <a:r>
              <a:rPr lang="en-US" sz="1200" b="1" dirty="0">
                <a:solidFill>
                  <a:srgbClr val="444444"/>
                </a:solidFill>
              </a:rPr>
              <a:t>Patience Hebrews 6:12:</a:t>
            </a:r>
          </a:p>
          <a:p>
            <a:r>
              <a:rPr lang="en-US" sz="1200" dirty="0">
                <a:solidFill>
                  <a:srgbClr val="444444"/>
                </a:solidFill>
                <a:latin typeface="Calibri" panose="020F0502020204030204" pitchFamily="34" charset="0"/>
              </a:rPr>
              <a:t>"Is it any wonder, then, if, in His plan, our 'faith and patience' are regularly tried? (See Mosiah 23:21.) Paul confirms that those who 'inherit the promises' are those who have triumphed 'through faith and patience' (Hebrews 6:12). Abraham 'obtained the promise,' but only 'after he had patiently endured' (Hebrews 6:15). Long-suffering, endurance, and patience are designed to be constant companions, as are faith, hope, and charity.</a:t>
            </a:r>
          </a:p>
          <a:p>
            <a:r>
              <a:rPr lang="en-US" sz="1200" dirty="0">
                <a:solidFill>
                  <a:srgbClr val="444444"/>
                </a:solidFill>
                <a:latin typeface="Calibri" panose="020F0502020204030204" pitchFamily="34" charset="0"/>
              </a:rPr>
              <a:t> </a:t>
            </a:r>
          </a:p>
          <a:p>
            <a:r>
              <a:rPr lang="en-US" sz="1200" dirty="0">
                <a:solidFill>
                  <a:srgbClr val="444444"/>
                </a:solidFill>
                <a:latin typeface="Calibri" panose="020F0502020204030204" pitchFamily="34" charset="0"/>
              </a:rPr>
              <a:t>"While a person is thinking his way through his particular hesitations or reservations about faith, he might ask, 'Does God really know what I am passing through?' The answer is 'Yes!' He knows!" (</a:t>
            </a:r>
            <a:r>
              <a:rPr lang="en-US" sz="1200" i="1" dirty="0">
                <a:solidFill>
                  <a:srgbClr val="444444"/>
                </a:solidFill>
                <a:latin typeface="Calibri" panose="020F0502020204030204" pitchFamily="34" charset="0"/>
              </a:rPr>
              <a:t>Lord, Increase Our Faith </a:t>
            </a:r>
            <a:r>
              <a:rPr lang="en-US" sz="1200" dirty="0">
                <a:solidFill>
                  <a:srgbClr val="444444"/>
                </a:solidFill>
                <a:latin typeface="Calibri" panose="020F0502020204030204" pitchFamily="34" charset="0"/>
              </a:rPr>
              <a:t>[Salt Lake City: </a:t>
            </a:r>
            <a:r>
              <a:rPr lang="en-US" sz="1200" dirty="0" err="1">
                <a:solidFill>
                  <a:srgbClr val="444444"/>
                </a:solidFill>
                <a:latin typeface="Calibri" panose="020F0502020204030204" pitchFamily="34" charset="0"/>
              </a:rPr>
              <a:t>Bookcraft</a:t>
            </a:r>
            <a:r>
              <a:rPr lang="en-US" sz="1200" dirty="0">
                <a:solidFill>
                  <a:srgbClr val="444444"/>
                </a:solidFill>
                <a:latin typeface="Calibri" panose="020F0502020204030204" pitchFamily="34" charset="0"/>
              </a:rPr>
              <a:t>, 1994], 39.)</a:t>
            </a:r>
            <a:endParaRPr lang="en-US" sz="1200" b="0" i="0" dirty="0">
              <a:solidFill>
                <a:srgbClr val="444444"/>
              </a:solidFill>
              <a:effectLst/>
              <a:latin typeface="Calibri" panose="020F0502020204030204" pitchFamily="34" charset="0"/>
            </a:endParaRPr>
          </a:p>
        </p:txBody>
      </p:sp>
      <p:sp>
        <p:nvSpPr>
          <p:cNvPr id="8" name="Rectangle 7"/>
          <p:cNvSpPr/>
          <p:nvPr/>
        </p:nvSpPr>
        <p:spPr>
          <a:xfrm>
            <a:off x="0" y="5104344"/>
            <a:ext cx="6056768" cy="1754326"/>
          </a:xfrm>
          <a:prstGeom prst="rect">
            <a:avLst/>
          </a:prstGeom>
          <a:ln>
            <a:solidFill>
              <a:schemeClr val="tx1"/>
            </a:solidFill>
          </a:ln>
        </p:spPr>
        <p:txBody>
          <a:bodyPr wrap="square">
            <a:spAutoFit/>
          </a:bodyPr>
          <a:lstStyle/>
          <a:p>
            <a:r>
              <a:rPr lang="en-US" sz="1200" b="1" dirty="0">
                <a:solidFill>
                  <a:srgbClr val="444444"/>
                </a:solidFill>
              </a:rPr>
              <a:t>God is Not Unrighteous Hebrews 6:10:</a:t>
            </a:r>
          </a:p>
          <a:p>
            <a:r>
              <a:rPr lang="en-US" sz="1200" dirty="0">
                <a:solidFill>
                  <a:srgbClr val="444444"/>
                </a:solidFill>
              </a:rPr>
              <a:t>"...a follower of Christ is obligated to serve him. Many scriptural references to the name of the Lord seem to be references to the work of his kingdom. Thus, when Peter and the other Apostles were beaten, they rejoiced 'that they were counted worthy to suffer shame for his name.' (Acts 5:41.) Paul wrote certain members who had ministered to the Saints that the Lord would not forget the labor of love they had 'shewed toward his name.' (Heb. 6:10.) According to this meaning, by witnessing our willingness to take upon us the name of Jesus Christ, we signify our willingness to do the work of his kingdom." Elder </a:t>
            </a:r>
            <a:r>
              <a:rPr lang="en-US" sz="1200" dirty="0" err="1">
                <a:solidFill>
                  <a:srgbClr val="444444"/>
                </a:solidFill>
              </a:rPr>
              <a:t>Dalllin</a:t>
            </a:r>
            <a:r>
              <a:rPr lang="en-US" sz="1200" dirty="0">
                <a:solidFill>
                  <a:srgbClr val="444444"/>
                </a:solidFill>
              </a:rPr>
              <a:t> H. Oaks ("Taking upon Us the Name of Jesus Christ," </a:t>
            </a:r>
            <a:r>
              <a:rPr lang="en-US" sz="1200" i="1" dirty="0">
                <a:solidFill>
                  <a:srgbClr val="444444"/>
                </a:solidFill>
              </a:rPr>
              <a:t>Ensign</a:t>
            </a:r>
            <a:r>
              <a:rPr lang="en-US" sz="1200" dirty="0">
                <a:solidFill>
                  <a:srgbClr val="444444"/>
                </a:solidFill>
              </a:rPr>
              <a:t>, May 1985, 80)</a:t>
            </a:r>
            <a:endParaRPr lang="en-US" sz="1200" dirty="0"/>
          </a:p>
        </p:txBody>
      </p:sp>
      <p:sp>
        <p:nvSpPr>
          <p:cNvPr id="9" name="Rectangle 8"/>
          <p:cNvSpPr/>
          <p:nvPr/>
        </p:nvSpPr>
        <p:spPr>
          <a:xfrm>
            <a:off x="0" y="0"/>
            <a:ext cx="6092982" cy="830997"/>
          </a:xfrm>
          <a:prstGeom prst="rect">
            <a:avLst/>
          </a:prstGeom>
          <a:ln>
            <a:solidFill>
              <a:schemeClr val="tx1"/>
            </a:solidFill>
          </a:ln>
        </p:spPr>
        <p:txBody>
          <a:bodyPr wrap="square">
            <a:spAutoFit/>
          </a:bodyPr>
          <a:lstStyle/>
          <a:p>
            <a:r>
              <a:rPr lang="en-US" sz="1200" b="1" dirty="0"/>
              <a:t>Baptisms (Plural) Hebrews 6:2</a:t>
            </a:r>
          </a:p>
          <a:p>
            <a:r>
              <a:rPr lang="en-US" sz="1200" dirty="0">
                <a:solidFill>
                  <a:srgbClr val="444444"/>
                </a:solidFill>
              </a:rPr>
              <a:t>"[</a:t>
            </a:r>
            <a:r>
              <a:rPr lang="en-US" sz="1200" b="1" dirty="0">
                <a:solidFill>
                  <a:srgbClr val="444444"/>
                </a:solidFill>
              </a:rPr>
              <a:t>Joseph Smith</a:t>
            </a:r>
            <a:r>
              <a:rPr lang="en-US" sz="1200" dirty="0">
                <a:solidFill>
                  <a:srgbClr val="444444"/>
                </a:solidFill>
              </a:rPr>
              <a:t>] said that the plural term 'baptisms' in this passage had reference to baptism for the living, baptism for the dead, and rebaptism. (Hebrews 6:1-2.)" (Hyrum L. Andrus and Helen Mae Andrus, comps., </a:t>
            </a:r>
            <a:r>
              <a:rPr lang="en-US" sz="1200" i="1" dirty="0">
                <a:solidFill>
                  <a:srgbClr val="444444"/>
                </a:solidFill>
              </a:rPr>
              <a:t>They Knew the Prophet</a:t>
            </a:r>
            <a:r>
              <a:rPr lang="en-US" sz="1200" b="1" dirty="0">
                <a:solidFill>
                  <a:srgbClr val="444444"/>
                </a:solidFill>
              </a:rPr>
              <a:t>,</a:t>
            </a:r>
            <a:r>
              <a:rPr lang="en-US" sz="1200" dirty="0">
                <a:solidFill>
                  <a:srgbClr val="444444"/>
                </a:solidFill>
              </a:rPr>
              <a:t> p. 87 </a:t>
            </a:r>
            <a:endParaRPr lang="en-US" sz="1200" b="0" i="0" dirty="0">
              <a:solidFill>
                <a:srgbClr val="444444"/>
              </a:solidFill>
              <a:effectLst/>
            </a:endParaRPr>
          </a:p>
        </p:txBody>
      </p:sp>
      <p:sp>
        <p:nvSpPr>
          <p:cNvPr id="10" name="Rectangle 9"/>
          <p:cNvSpPr/>
          <p:nvPr/>
        </p:nvSpPr>
        <p:spPr>
          <a:xfrm>
            <a:off x="6065822" y="4638598"/>
            <a:ext cx="6117124" cy="1384995"/>
          </a:xfrm>
          <a:prstGeom prst="rect">
            <a:avLst/>
          </a:prstGeom>
          <a:ln>
            <a:solidFill>
              <a:schemeClr val="tx1"/>
            </a:solidFill>
          </a:ln>
        </p:spPr>
        <p:txBody>
          <a:bodyPr wrap="square">
            <a:spAutoFit/>
          </a:bodyPr>
          <a:lstStyle/>
          <a:p>
            <a:r>
              <a:rPr lang="en-US" sz="1200" b="1" dirty="0"/>
              <a:t>Hope Hebrews 6:19:</a:t>
            </a:r>
          </a:p>
          <a:p>
            <a:r>
              <a:rPr lang="en-US" sz="1200" dirty="0"/>
              <a:t>"Hope is a steadying influence. To say it is an anchor is to say it can keep us from drifting aimlessly or getting caught in whirlpools or running into sandbars. Hope, the anchor, is essential in this world so full of tidal waves. Sometimes those waves slap us from behind, sometimes we see them coming but cannot stop them or get out of the way. In all cases hope ties us to safety. The waves come and go in their fury or playfulness, but hope is always there if we will but use this sure anchor." Sister Elaine L. Jack ("A Perfect Brightness of Hope," </a:t>
            </a:r>
            <a:r>
              <a:rPr lang="en-US" sz="1200" i="1" dirty="0"/>
              <a:t>Ensign</a:t>
            </a:r>
            <a:r>
              <a:rPr lang="en-US" sz="1200" dirty="0"/>
              <a:t>, Mar. 1992, 14)</a:t>
            </a:r>
            <a:endParaRPr lang="en-US" sz="120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353502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51" y="622856"/>
            <a:ext cx="5869140" cy="5375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515476" y="1532454"/>
            <a:ext cx="5332491" cy="3416320"/>
          </a:xfrm>
          <a:prstGeom prst="rect">
            <a:avLst/>
          </a:prstGeom>
        </p:spPr>
        <p:txBody>
          <a:bodyPr wrap="square">
            <a:spAutoFit/>
          </a:bodyPr>
          <a:lstStyle/>
          <a:p>
            <a:r>
              <a:rPr lang="en-US" dirty="0"/>
              <a:t>Moses and Aaron were sons of Kohath; and it was through Aaron’s line that the priesthood continued until the destruction of Jerusalem in 70 A.D., by way of his sons </a:t>
            </a:r>
            <a:r>
              <a:rPr lang="en-US" dirty="0" err="1"/>
              <a:t>Eleazor</a:t>
            </a:r>
            <a:r>
              <a:rPr lang="en-US" dirty="0"/>
              <a:t>, </a:t>
            </a:r>
            <a:r>
              <a:rPr lang="en-US" dirty="0" err="1"/>
              <a:t>Ithamar</a:t>
            </a:r>
            <a:r>
              <a:rPr lang="en-US" dirty="0"/>
              <a:t>, and </a:t>
            </a:r>
            <a:r>
              <a:rPr lang="en-US" dirty="0" err="1"/>
              <a:t>Nadab</a:t>
            </a:r>
            <a:r>
              <a:rPr lang="en-US" dirty="0"/>
              <a:t> and </a:t>
            </a:r>
            <a:r>
              <a:rPr lang="en-US" dirty="0" err="1"/>
              <a:t>Abihu</a:t>
            </a:r>
            <a:r>
              <a:rPr lang="en-US" dirty="0"/>
              <a:t>. The latter two met their end (and that of their lines) in Leviticus 10.  </a:t>
            </a:r>
          </a:p>
          <a:p>
            <a:endParaRPr lang="en-US" dirty="0"/>
          </a:p>
          <a:p>
            <a:r>
              <a:rPr lang="en-US" dirty="0" err="1"/>
              <a:t>Ithamar’s</a:t>
            </a:r>
            <a:r>
              <a:rPr lang="en-US" dirty="0"/>
              <a:t> line ended  in 2 Kings 2:26-27 with </a:t>
            </a:r>
            <a:r>
              <a:rPr lang="en-US" dirty="0" err="1"/>
              <a:t>Abiathar</a:t>
            </a:r>
            <a:r>
              <a:rPr lang="en-US" dirty="0"/>
              <a:t>.  </a:t>
            </a:r>
          </a:p>
          <a:p>
            <a:endParaRPr lang="en-US" dirty="0"/>
          </a:p>
          <a:p>
            <a:r>
              <a:rPr lang="en-US" dirty="0" err="1"/>
              <a:t>Eleazor’s</a:t>
            </a:r>
            <a:r>
              <a:rPr lang="en-US" dirty="0"/>
              <a:t> line lived on until the destruction of Jerusalem in 70 A.D.</a:t>
            </a:r>
          </a:p>
          <a:p>
            <a:r>
              <a:rPr lang="en-US" dirty="0"/>
              <a:t>https://graceofourlord.com/2013/03/</a:t>
            </a:r>
          </a:p>
        </p:txBody>
      </p:sp>
      <p:sp>
        <p:nvSpPr>
          <p:cNvPr id="4" name="TextBox 3"/>
          <p:cNvSpPr txBox="1"/>
          <p:nvPr/>
        </p:nvSpPr>
        <p:spPr>
          <a:xfrm>
            <a:off x="6545655" y="144855"/>
            <a:ext cx="2507810" cy="461665"/>
          </a:xfrm>
          <a:prstGeom prst="rect">
            <a:avLst/>
          </a:prstGeom>
          <a:noFill/>
        </p:spPr>
        <p:txBody>
          <a:bodyPr wrap="square" rtlCol="0">
            <a:spAutoFit/>
          </a:bodyPr>
          <a:lstStyle/>
          <a:p>
            <a:r>
              <a:rPr lang="en-US" sz="2400" dirty="0"/>
              <a:t>Priesthood Line</a:t>
            </a:r>
          </a:p>
        </p:txBody>
      </p:sp>
    </p:spTree>
    <p:extLst>
      <p:ext uri="{BB962C8B-B14F-4D97-AF65-F5344CB8AC3E}">
        <p14:creationId xmlns:p14="http://schemas.microsoft.com/office/powerpoint/2010/main" val="233742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99588" y="506994"/>
            <a:ext cx="11822238" cy="6086193"/>
            <a:chOff x="965200" y="2286000"/>
            <a:chExt cx="7239220" cy="2743200"/>
          </a:xfrm>
        </p:grpSpPr>
        <p:grpSp>
          <p:nvGrpSpPr>
            <p:cNvPr id="46" name="Group 18"/>
            <p:cNvGrpSpPr/>
            <p:nvPr/>
          </p:nvGrpSpPr>
          <p:grpSpPr>
            <a:xfrm>
              <a:off x="965200" y="2286000"/>
              <a:ext cx="7239220" cy="2743200"/>
              <a:chOff x="965200" y="2286000"/>
              <a:chExt cx="7302500" cy="2743200"/>
            </a:xfrm>
          </p:grpSpPr>
          <p:sp>
            <p:nvSpPr>
              <p:cNvPr id="48" name="Rectangle 47"/>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9" idx="1"/>
                <a:endCxn id="4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1070532" y="2355456"/>
              <a:ext cx="7023985" cy="208084"/>
            </a:xfrm>
            <a:prstGeom prst="rect">
              <a:avLst/>
            </a:prstGeom>
            <a:noFill/>
          </p:spPr>
          <p:txBody>
            <a:bodyPr wrap="square" rtlCol="0">
              <a:spAutoFit/>
            </a:bodyPr>
            <a:lstStyle/>
            <a:p>
              <a:pPr algn="ctr"/>
              <a:r>
                <a:rPr lang="en-US" sz="2400" dirty="0">
                  <a:solidFill>
                    <a:schemeClr val="bg1"/>
                  </a:solidFill>
                  <a:latin typeface="Comic Sans MS" panose="030F0702030302020204" pitchFamily="66" charset="0"/>
                </a:rPr>
                <a:t>How Do You Know?</a:t>
              </a:r>
            </a:p>
          </p:txBody>
        </p:sp>
      </p:grpSp>
      <p:grpSp>
        <p:nvGrpSpPr>
          <p:cNvPr id="16" name="Group 15"/>
          <p:cNvGrpSpPr/>
          <p:nvPr/>
        </p:nvGrpSpPr>
        <p:grpSpPr>
          <a:xfrm>
            <a:off x="7795035" y="2610480"/>
            <a:ext cx="1024210" cy="2767277"/>
            <a:chOff x="8256762" y="2547106"/>
            <a:chExt cx="1024210" cy="2767277"/>
          </a:xfrm>
        </p:grpSpPr>
        <p:grpSp>
          <p:nvGrpSpPr>
            <p:cNvPr id="53" name="Group 52"/>
            <p:cNvGrpSpPr/>
            <p:nvPr/>
          </p:nvGrpSpPr>
          <p:grpSpPr>
            <a:xfrm flipH="1">
              <a:off x="8256762" y="2547106"/>
              <a:ext cx="1024210" cy="2767277"/>
              <a:chOff x="1253215" y="3657600"/>
              <a:chExt cx="561335" cy="1951550"/>
            </a:xfrm>
          </p:grpSpPr>
          <p:grpSp>
            <p:nvGrpSpPr>
              <p:cNvPr id="58" name="Group 57"/>
              <p:cNvGrpSpPr/>
              <p:nvPr/>
            </p:nvGrpSpPr>
            <p:grpSpPr>
              <a:xfrm>
                <a:off x="1253215" y="3657600"/>
                <a:ext cx="561335" cy="1951550"/>
                <a:chOff x="5531813" y="2218318"/>
                <a:chExt cx="561335" cy="1951550"/>
              </a:xfrm>
            </p:grpSpPr>
            <p:sp>
              <p:nvSpPr>
                <p:cNvPr id="59" name="Oval 58"/>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0" name="Straight Connector 59"/>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flipH="1" flipV="1">
                  <a:off x="5772913" y="3580492"/>
                  <a:ext cx="289824" cy="538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flipV="1">
                  <a:off x="5531813" y="3580494"/>
                  <a:ext cx="222633" cy="5893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flipH="1">
                  <a:off x="5531814" y="2747521"/>
                  <a:ext cx="317291" cy="5412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cxnSpLocks/>
              </p:cNvCxnSpPr>
              <p:nvPr/>
            </p:nvCxnSpPr>
            <p:spPr>
              <a:xfrm>
                <a:off x="1570017" y="4196647"/>
                <a:ext cx="224046" cy="6271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078" name="Picture 6" descr="Image result for cop badge icon"/>
            <p:cNvPicPr>
              <a:picLocks noChangeAspect="1" noChangeArrowheads="1"/>
            </p:cNvPicPr>
            <p:nvPr/>
          </p:nvPicPr>
          <p:blipFill>
            <a:blip r:embed="rId3" cstate="print">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a:off x="8600792" y="3296594"/>
              <a:ext cx="524725" cy="524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3420701" y="2446009"/>
            <a:ext cx="1179213" cy="2767277"/>
            <a:chOff x="2062682" y="2599918"/>
            <a:chExt cx="1179213" cy="2767277"/>
          </a:xfrm>
        </p:grpSpPr>
        <p:grpSp>
          <p:nvGrpSpPr>
            <p:cNvPr id="70" name="Group 69"/>
            <p:cNvGrpSpPr/>
            <p:nvPr/>
          </p:nvGrpSpPr>
          <p:grpSpPr>
            <a:xfrm>
              <a:off x="2062682" y="2599918"/>
              <a:ext cx="1024210" cy="2767277"/>
              <a:chOff x="1253215" y="3657600"/>
              <a:chExt cx="561335" cy="1951550"/>
            </a:xfrm>
          </p:grpSpPr>
          <p:grpSp>
            <p:nvGrpSpPr>
              <p:cNvPr id="71" name="Group 70"/>
              <p:cNvGrpSpPr/>
              <p:nvPr/>
            </p:nvGrpSpPr>
            <p:grpSpPr>
              <a:xfrm>
                <a:off x="1253215" y="3657600"/>
                <a:ext cx="561335" cy="1951550"/>
                <a:chOff x="5531813" y="2218318"/>
                <a:chExt cx="561335" cy="1951550"/>
              </a:xfrm>
            </p:grpSpPr>
            <p:sp>
              <p:nvSpPr>
                <p:cNvPr id="73" name="Oval 72"/>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Connector 73"/>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flipH="1" flipV="1">
                  <a:off x="5772913" y="3580492"/>
                  <a:ext cx="289824" cy="538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flipV="1">
                  <a:off x="5531813" y="3580494"/>
                  <a:ext cx="222633" cy="5893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a:xfrm flipH="1">
                  <a:off x="5531814" y="2747521"/>
                  <a:ext cx="317291" cy="5412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a:cxnSpLocks/>
              </p:cNvCxnSpPr>
              <p:nvPr/>
            </p:nvCxnSpPr>
            <p:spPr>
              <a:xfrm>
                <a:off x="1570017" y="4196647"/>
                <a:ext cx="224046" cy="6271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080"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0115" y="3322622"/>
              <a:ext cx="851780" cy="8517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769544" y="1421459"/>
            <a:ext cx="1086416" cy="2767277"/>
            <a:chOff x="769544" y="1421459"/>
            <a:chExt cx="1086416" cy="2767277"/>
          </a:xfrm>
        </p:grpSpPr>
        <p:grpSp>
          <p:nvGrpSpPr>
            <p:cNvPr id="102" name="Group 101"/>
            <p:cNvGrpSpPr/>
            <p:nvPr/>
          </p:nvGrpSpPr>
          <p:grpSpPr>
            <a:xfrm>
              <a:off x="784634" y="1421459"/>
              <a:ext cx="1024210" cy="2767277"/>
              <a:chOff x="1253215" y="3657600"/>
              <a:chExt cx="561335" cy="1951550"/>
            </a:xfrm>
          </p:grpSpPr>
          <p:grpSp>
            <p:nvGrpSpPr>
              <p:cNvPr id="103" name="Group 102"/>
              <p:cNvGrpSpPr/>
              <p:nvPr/>
            </p:nvGrpSpPr>
            <p:grpSpPr>
              <a:xfrm>
                <a:off x="1253215" y="3657600"/>
                <a:ext cx="561335" cy="1951550"/>
                <a:chOff x="5531813" y="2218318"/>
                <a:chExt cx="561335" cy="1951550"/>
              </a:xfrm>
            </p:grpSpPr>
            <p:sp>
              <p:nvSpPr>
                <p:cNvPr id="105" name="Oval 104"/>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6" name="Straight Connector 105"/>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cxnSpLocks/>
                </p:cNvCxnSpPr>
                <p:nvPr/>
              </p:nvCxnSpPr>
              <p:spPr>
                <a:xfrm flipH="1" flipV="1">
                  <a:off x="5772913" y="3580492"/>
                  <a:ext cx="289824" cy="538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cxnSpLocks/>
                </p:cNvCxnSpPr>
                <p:nvPr/>
              </p:nvCxnSpPr>
              <p:spPr>
                <a:xfrm flipV="1">
                  <a:off x="5531813" y="3580494"/>
                  <a:ext cx="222633" cy="5893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a:xfrm flipH="1">
                  <a:off x="5531814" y="2747521"/>
                  <a:ext cx="317291" cy="5412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p:cNvCxnSpPr>
                <a:cxnSpLocks/>
              </p:cNvCxnSpPr>
              <p:nvPr/>
            </p:nvCxnSpPr>
            <p:spPr>
              <a:xfrm>
                <a:off x="1570017" y="4196647"/>
                <a:ext cx="224046" cy="6271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769544" y="2779413"/>
              <a:ext cx="1086416" cy="4074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Doctor</a:t>
              </a:r>
            </a:p>
          </p:txBody>
        </p:sp>
      </p:grpSp>
      <p:grpSp>
        <p:nvGrpSpPr>
          <p:cNvPr id="20" name="Group 19"/>
          <p:cNvGrpSpPr/>
          <p:nvPr/>
        </p:nvGrpSpPr>
        <p:grpSpPr>
          <a:xfrm>
            <a:off x="9857715" y="1585930"/>
            <a:ext cx="1422904" cy="2767277"/>
            <a:chOff x="9649485" y="1920908"/>
            <a:chExt cx="1422904" cy="2767277"/>
          </a:xfrm>
        </p:grpSpPr>
        <p:grpSp>
          <p:nvGrpSpPr>
            <p:cNvPr id="112" name="Group 111"/>
            <p:cNvGrpSpPr/>
            <p:nvPr/>
          </p:nvGrpSpPr>
          <p:grpSpPr>
            <a:xfrm flipH="1">
              <a:off x="9812449" y="1920908"/>
              <a:ext cx="1024210" cy="2767277"/>
              <a:chOff x="1253215" y="3657600"/>
              <a:chExt cx="561335" cy="1951550"/>
            </a:xfrm>
          </p:grpSpPr>
          <p:grpSp>
            <p:nvGrpSpPr>
              <p:cNvPr id="114" name="Group 113"/>
              <p:cNvGrpSpPr/>
              <p:nvPr/>
            </p:nvGrpSpPr>
            <p:grpSpPr>
              <a:xfrm>
                <a:off x="1253215" y="3657600"/>
                <a:ext cx="561335" cy="1951550"/>
                <a:chOff x="5531813" y="2218318"/>
                <a:chExt cx="561335" cy="1951550"/>
              </a:xfrm>
            </p:grpSpPr>
            <p:sp>
              <p:nvSpPr>
                <p:cNvPr id="116" name="Oval 115"/>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7" name="Straight Connector 116"/>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cxnSpLocks/>
                </p:cNvCxnSpPr>
                <p:nvPr/>
              </p:nvCxnSpPr>
              <p:spPr>
                <a:xfrm flipH="1" flipV="1">
                  <a:off x="5772913" y="3580492"/>
                  <a:ext cx="289824" cy="538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cxnSpLocks/>
                </p:cNvCxnSpPr>
                <p:nvPr/>
              </p:nvCxnSpPr>
              <p:spPr>
                <a:xfrm flipV="1">
                  <a:off x="5531813" y="3580494"/>
                  <a:ext cx="222633" cy="5893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p:cNvCxnSpPr>
                <p:nvPr/>
              </p:nvCxnSpPr>
              <p:spPr>
                <a:xfrm flipH="1">
                  <a:off x="5531814" y="2747521"/>
                  <a:ext cx="317291" cy="5412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p:cNvCxnSpPr>
                <a:cxnSpLocks/>
              </p:cNvCxnSpPr>
              <p:nvPr/>
            </p:nvCxnSpPr>
            <p:spPr>
              <a:xfrm>
                <a:off x="1570017" y="4196647"/>
                <a:ext cx="224046" cy="6271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1" name="Rectangle 110"/>
            <p:cNvSpPr/>
            <p:nvPr/>
          </p:nvSpPr>
          <p:spPr>
            <a:xfrm>
              <a:off x="9649485" y="2933322"/>
              <a:ext cx="1422904" cy="8133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Law Enforcement</a:t>
              </a:r>
            </a:p>
          </p:txBody>
        </p:sp>
      </p:grpSp>
      <p:sp>
        <p:nvSpPr>
          <p:cNvPr id="17" name="Rectangle 16"/>
          <p:cNvSpPr/>
          <p:nvPr/>
        </p:nvSpPr>
        <p:spPr>
          <a:xfrm>
            <a:off x="2489703" y="1358517"/>
            <a:ext cx="7532483" cy="646331"/>
          </a:xfrm>
          <a:prstGeom prst="rect">
            <a:avLst/>
          </a:prstGeom>
        </p:spPr>
        <p:txBody>
          <a:bodyPr wrap="square">
            <a:spAutoFit/>
          </a:bodyPr>
          <a:lstStyle/>
          <a:p>
            <a:pPr algn="ctr"/>
            <a:r>
              <a:rPr lang="en-US" dirty="0">
                <a:solidFill>
                  <a:schemeClr val="bg1"/>
                </a:solidFill>
                <a:latin typeface="Calibri" panose="020F0502020204030204" pitchFamily="34" charset="0"/>
              </a:rPr>
              <a:t>Do these students lack the authority and ability to perform either to operate on you or give you a ticket?</a:t>
            </a:r>
            <a:endParaRPr lang="en-US" dirty="0">
              <a:solidFill>
                <a:schemeClr val="bg1"/>
              </a:solidFill>
            </a:endParaRPr>
          </a:p>
        </p:txBody>
      </p:sp>
      <p:sp>
        <p:nvSpPr>
          <p:cNvPr id="140" name="Rectangle 139"/>
          <p:cNvSpPr/>
          <p:nvPr/>
        </p:nvSpPr>
        <p:spPr>
          <a:xfrm>
            <a:off x="4635374" y="2633547"/>
            <a:ext cx="2986134" cy="1477328"/>
          </a:xfrm>
          <a:prstGeom prst="rect">
            <a:avLst/>
          </a:prstGeom>
        </p:spPr>
        <p:txBody>
          <a:bodyPr wrap="square">
            <a:spAutoFit/>
          </a:bodyPr>
          <a:lstStyle/>
          <a:p>
            <a:pPr algn="ctr"/>
            <a:r>
              <a:rPr lang="en-US" dirty="0">
                <a:solidFill>
                  <a:schemeClr val="bg1"/>
                </a:solidFill>
                <a:latin typeface="Calibri" panose="020F0502020204030204" pitchFamily="34" charset="0"/>
              </a:rPr>
              <a:t>What must they have?</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Qualifications, Degrees, Training, Authority to perform their duties</a:t>
            </a:r>
            <a:endParaRPr lang="en-US" dirty="0">
              <a:solidFill>
                <a:schemeClr val="bg1"/>
              </a:solidFill>
            </a:endParaRPr>
          </a:p>
        </p:txBody>
      </p:sp>
      <p:sp>
        <p:nvSpPr>
          <p:cNvPr id="18" name="Rectangle 17"/>
          <p:cNvSpPr/>
          <p:nvPr/>
        </p:nvSpPr>
        <p:spPr>
          <a:xfrm>
            <a:off x="1671359" y="5513657"/>
            <a:ext cx="7933853" cy="954107"/>
          </a:xfrm>
          <a:prstGeom prst="rect">
            <a:avLst/>
          </a:prstGeom>
          <a:solidFill>
            <a:schemeClr val="accent6">
              <a:lumMod val="60000"/>
              <a:lumOff val="40000"/>
            </a:schemeClr>
          </a:solidFill>
        </p:spPr>
        <p:txBody>
          <a:bodyPr wrap="square">
            <a:spAutoFit/>
          </a:bodyPr>
          <a:lstStyle/>
          <a:p>
            <a:pPr algn="ctr"/>
            <a:r>
              <a:rPr lang="en-US" sz="1400" dirty="0">
                <a:solidFill>
                  <a:srgbClr val="333333"/>
                </a:solidFill>
                <a:latin typeface="Comic Sans MS" panose="030F0702030302020204" pitchFamily="66" charset="0"/>
              </a:rPr>
              <a:t>Just as society has established necessary qualifications and ways to obtain authority to carry out certain responsibilities, God has established necessary qualifications (such as faithfulness and worthiness) and ways to obtain authority to carry out certain responsibilities in His Church.</a:t>
            </a:r>
            <a:endParaRPr lang="en-US" sz="1400" dirty="0">
              <a:latin typeface="Comic Sans MS" panose="030F0702030302020204" pitchFamily="66" charset="0"/>
            </a:endParaRPr>
          </a:p>
        </p:txBody>
      </p:sp>
    </p:spTree>
    <p:extLst>
      <p:ext uri="{BB962C8B-B14F-4D97-AF65-F5344CB8AC3E}">
        <p14:creationId xmlns:p14="http://schemas.microsoft.com/office/powerpoint/2010/main" val="24766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The Pattern</a:t>
            </a: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5: 1-5; Article of Faith 1:5</a:t>
            </a:r>
          </a:p>
        </p:txBody>
      </p:sp>
      <p:sp>
        <p:nvSpPr>
          <p:cNvPr id="65" name="TextBox 64"/>
          <p:cNvSpPr txBox="1"/>
          <p:nvPr/>
        </p:nvSpPr>
        <p:spPr>
          <a:xfrm>
            <a:off x="4027283" y="912892"/>
            <a:ext cx="3458423"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God the Father</a:t>
            </a:r>
          </a:p>
        </p:txBody>
      </p:sp>
      <p:sp>
        <p:nvSpPr>
          <p:cNvPr id="6" name="Rectangle 5"/>
          <p:cNvSpPr/>
          <p:nvPr/>
        </p:nvSpPr>
        <p:spPr>
          <a:xfrm>
            <a:off x="2916245" y="5096483"/>
            <a:ext cx="6096000" cy="923330"/>
          </a:xfrm>
          <a:prstGeom prst="rect">
            <a:avLst/>
          </a:prstGeom>
          <a:solidFill>
            <a:schemeClr val="accent3">
              <a:lumMod val="50000"/>
            </a:schemeClr>
          </a:solidFill>
        </p:spPr>
        <p:txBody>
          <a:bodyPr>
            <a:spAutoFit/>
          </a:bodyPr>
          <a:lstStyle/>
          <a:p>
            <a:pPr algn="ctr"/>
            <a:r>
              <a:rPr lang="en-US" i="1" dirty="0">
                <a:solidFill>
                  <a:schemeClr val="bg1"/>
                </a:solidFill>
                <a:latin typeface="Calibri" panose="020F0502020204030204" pitchFamily="34" charset="0"/>
              </a:rPr>
              <a:t>“We believe that a man must be called of God, by prophecy, and by the laying on of hands by those who are in authority, to preach the Gospel and administer in the ordinances thereof.”</a:t>
            </a:r>
            <a:endParaRPr lang="en-US" i="1" dirty="0">
              <a:solidFill>
                <a:schemeClr val="bg1"/>
              </a:solidFill>
            </a:endParaRPr>
          </a:p>
        </p:txBody>
      </p:sp>
      <p:grpSp>
        <p:nvGrpSpPr>
          <p:cNvPr id="4" name="Group 3"/>
          <p:cNvGrpSpPr/>
          <p:nvPr/>
        </p:nvGrpSpPr>
        <p:grpSpPr>
          <a:xfrm>
            <a:off x="6367382" y="1528528"/>
            <a:ext cx="4612961" cy="2708494"/>
            <a:chOff x="6367382" y="1528528"/>
            <a:chExt cx="4612961" cy="2708494"/>
          </a:xfrm>
        </p:grpSpPr>
        <p:sp>
          <p:nvSpPr>
            <p:cNvPr id="66" name="TextBox 65"/>
            <p:cNvSpPr txBox="1"/>
            <p:nvPr/>
          </p:nvSpPr>
          <p:spPr>
            <a:xfrm>
              <a:off x="7521920" y="1528528"/>
              <a:ext cx="3458423" cy="2585323"/>
            </a:xfrm>
            <a:prstGeom prst="rect">
              <a:avLst/>
            </a:prstGeom>
            <a:solidFill>
              <a:schemeClr val="accent2"/>
            </a:solidFill>
          </p:spPr>
          <p:txBody>
            <a:bodyPr wrap="square" rtlCol="0">
              <a:spAutoFit/>
            </a:bodyPr>
            <a:lstStyle/>
            <a:p>
              <a:pPr algn="ctr"/>
              <a:r>
                <a:rPr lang="en-US" dirty="0">
                  <a:solidFill>
                    <a:schemeClr val="bg1"/>
                  </a:solidFill>
                  <a:latin typeface="Calibri" panose="020F0502020204030204" pitchFamily="34" charset="0"/>
                </a:rPr>
                <a:t>Aaron was called of God by revelation to serve as the high priest, who represented the people before God in sacred matters and presided over other priesthood holders (the Levites). His calling came from God through a revelation to Moses:</a:t>
              </a:r>
            </a:p>
            <a:p>
              <a:pPr algn="ctr"/>
              <a:r>
                <a:rPr lang="en-US" dirty="0">
                  <a:solidFill>
                    <a:schemeClr val="bg1"/>
                  </a:solidFill>
                  <a:latin typeface="Calibri" panose="020F0502020204030204" pitchFamily="34" charset="0"/>
                </a:rPr>
                <a:t>Exodus 28:1</a:t>
              </a:r>
              <a:endParaRPr lang="en-US" dirty="0">
                <a:solidFill>
                  <a:schemeClr val="bg1"/>
                </a:solidFill>
              </a:endParaRPr>
            </a:p>
          </p:txBody>
        </p:sp>
        <p:grpSp>
          <p:nvGrpSpPr>
            <p:cNvPr id="46" name="Group 45"/>
            <p:cNvGrpSpPr/>
            <p:nvPr/>
          </p:nvGrpSpPr>
          <p:grpSpPr>
            <a:xfrm>
              <a:off x="6367382" y="1941214"/>
              <a:ext cx="1243563" cy="2295808"/>
              <a:chOff x="3048000" y="304800"/>
              <a:chExt cx="2743200" cy="5638800"/>
            </a:xfrm>
          </p:grpSpPr>
          <p:sp>
            <p:nvSpPr>
              <p:cNvPr id="47" name="Oval 46"/>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1185207">
                <a:off x="4495512" y="2205053"/>
                <a:ext cx="840889" cy="3300306"/>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23"/>
              <p:cNvGrpSpPr/>
              <p:nvPr/>
            </p:nvGrpSpPr>
            <p:grpSpPr>
              <a:xfrm>
                <a:off x="4667079" y="1886593"/>
                <a:ext cx="1124121" cy="2075807"/>
                <a:chOff x="4743279" y="2800993"/>
                <a:chExt cx="1124121" cy="2075807"/>
              </a:xfrm>
            </p:grpSpPr>
            <p:sp>
              <p:nvSpPr>
                <p:cNvPr id="62" name="Oval 61"/>
                <p:cNvSpPr/>
                <p:nvPr/>
              </p:nvSpPr>
              <p:spPr>
                <a:xfrm>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Cloud 59"/>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E1FC2D92-4C89-44EA-810C-3F5FD0A679E7}"/>
              </a:ext>
            </a:extLst>
          </p:cNvPr>
          <p:cNvGrpSpPr/>
          <p:nvPr/>
        </p:nvGrpSpPr>
        <p:grpSpPr>
          <a:xfrm>
            <a:off x="244443" y="1493823"/>
            <a:ext cx="3824387" cy="3285716"/>
            <a:chOff x="244443" y="1493823"/>
            <a:chExt cx="3824387" cy="3285716"/>
          </a:xfrm>
        </p:grpSpPr>
        <p:sp>
          <p:nvSpPr>
            <p:cNvPr id="79" name="TextBox 78"/>
            <p:cNvSpPr txBox="1"/>
            <p:nvPr/>
          </p:nvSpPr>
          <p:spPr>
            <a:xfrm>
              <a:off x="244443" y="1493823"/>
              <a:ext cx="3458423" cy="1200329"/>
            </a:xfrm>
            <a:prstGeom prst="rect">
              <a:avLst/>
            </a:prstGeom>
            <a:solidFill>
              <a:schemeClr val="accent2"/>
            </a:solidFill>
          </p:spPr>
          <p:txBody>
            <a:bodyPr wrap="square" rtlCol="0">
              <a:spAutoFit/>
            </a:bodyPr>
            <a:lstStyle/>
            <a:p>
              <a:pPr algn="ctr"/>
              <a:r>
                <a:rPr lang="en-US" dirty="0">
                  <a:solidFill>
                    <a:schemeClr val="bg1"/>
                  </a:solidFill>
                </a:rPr>
                <a:t>The Savior is the High Priest</a:t>
              </a:r>
            </a:p>
            <a:p>
              <a:pPr algn="ctr"/>
              <a:r>
                <a:rPr lang="en-US" dirty="0">
                  <a:solidFill>
                    <a:schemeClr val="bg1"/>
                  </a:solidFill>
                </a:rPr>
                <a:t>Jesus received His authority from God the Father</a:t>
              </a:r>
            </a:p>
            <a:p>
              <a:pPr algn="ctr"/>
              <a:r>
                <a:rPr lang="en-US" dirty="0">
                  <a:solidFill>
                    <a:schemeClr val="bg1"/>
                  </a:solidFill>
                </a:rPr>
                <a:t>Hebrews 4:14-16</a:t>
              </a:r>
            </a:p>
          </p:txBody>
        </p:sp>
        <p:grpSp>
          <p:nvGrpSpPr>
            <p:cNvPr id="67" name="Group 66">
              <a:extLst>
                <a:ext uri="{FF2B5EF4-FFF2-40B4-BE49-F238E27FC236}">
                  <a16:creationId xmlns:a16="http://schemas.microsoft.com/office/drawing/2014/main" id="{3AB1F15F-4C0D-4187-AA1D-2616B17297F5}"/>
                </a:ext>
              </a:extLst>
            </p:cNvPr>
            <p:cNvGrpSpPr/>
            <p:nvPr/>
          </p:nvGrpSpPr>
          <p:grpSpPr>
            <a:xfrm>
              <a:off x="2902384" y="2074529"/>
              <a:ext cx="1166446" cy="2705010"/>
              <a:chOff x="1519855" y="349452"/>
              <a:chExt cx="2655905" cy="6159097"/>
            </a:xfrm>
          </p:grpSpPr>
          <p:sp>
            <p:nvSpPr>
              <p:cNvPr id="68" name="Freeform: Shape 67">
                <a:extLst>
                  <a:ext uri="{FF2B5EF4-FFF2-40B4-BE49-F238E27FC236}">
                    <a16:creationId xmlns:a16="http://schemas.microsoft.com/office/drawing/2014/main" id="{9DC326FC-C84D-4033-A447-CA26651D0EA9}"/>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6" name="Oval 85">
                <a:extLst>
                  <a:ext uri="{FF2B5EF4-FFF2-40B4-BE49-F238E27FC236}">
                    <a16:creationId xmlns:a16="http://schemas.microsoft.com/office/drawing/2014/main" id="{5AE5576A-1864-48BC-B5F5-03A2C7E9043F}"/>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a:extLst>
                  <a:ext uri="{FF2B5EF4-FFF2-40B4-BE49-F238E27FC236}">
                    <a16:creationId xmlns:a16="http://schemas.microsoft.com/office/drawing/2014/main" id="{1EB97F9A-7ED5-438D-AA93-4F94D312B6A2}"/>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a:extLst>
                  <a:ext uri="{FF2B5EF4-FFF2-40B4-BE49-F238E27FC236}">
                    <a16:creationId xmlns:a16="http://schemas.microsoft.com/office/drawing/2014/main" id="{450ADE06-20F4-47DF-A100-38B897B01C93}"/>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01308AA0-81A8-4AD2-93EF-D68336646A81}"/>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2D192EC5-A5B2-48F4-B1AB-5B442380395A}"/>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a:extLst>
                  <a:ext uri="{FF2B5EF4-FFF2-40B4-BE49-F238E27FC236}">
                    <a16:creationId xmlns:a16="http://schemas.microsoft.com/office/drawing/2014/main" id="{045A85B6-AC9D-49D9-966E-88DE1D49E70F}"/>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A2FEF43-F6C0-4C69-A09E-0C172FC25832}"/>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10">
                <a:extLst>
                  <a:ext uri="{FF2B5EF4-FFF2-40B4-BE49-F238E27FC236}">
                    <a16:creationId xmlns:a16="http://schemas.microsoft.com/office/drawing/2014/main" id="{D0280335-0595-4320-ACA7-97E8CAF06845}"/>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11">
                <a:extLst>
                  <a:ext uri="{FF2B5EF4-FFF2-40B4-BE49-F238E27FC236}">
                    <a16:creationId xmlns:a16="http://schemas.microsoft.com/office/drawing/2014/main" id="{99B4CB47-8A3B-4BD3-8E8D-209CC9AC79CE}"/>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12">
                <a:extLst>
                  <a:ext uri="{FF2B5EF4-FFF2-40B4-BE49-F238E27FC236}">
                    <a16:creationId xmlns:a16="http://schemas.microsoft.com/office/drawing/2014/main" id="{661D86C8-4E63-4A7F-A8B7-F8DED973E3E4}"/>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6892AA8-1257-47FB-9822-9C994776BAB0}"/>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5">
                <a:extLst>
                  <a:ext uri="{FF2B5EF4-FFF2-40B4-BE49-F238E27FC236}">
                    <a16:creationId xmlns:a16="http://schemas.microsoft.com/office/drawing/2014/main" id="{4981FF4D-042F-4411-96C3-E49804FB9530}"/>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1E66740D-4F5D-46D0-A32E-1A923B107C3E}"/>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2E48EF0A-CC07-49EE-AD08-C7F66CE39ABE}"/>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C22A820-AA40-466A-9A7C-44A29DBE41BF}"/>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reeform: Shape 100">
                <a:extLst>
                  <a:ext uri="{FF2B5EF4-FFF2-40B4-BE49-F238E27FC236}">
                    <a16:creationId xmlns:a16="http://schemas.microsoft.com/office/drawing/2014/main" id="{36DEB75A-4AB2-49F2-BBCC-E99D68915E58}"/>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8" name="Oval 107">
                <a:extLst>
                  <a:ext uri="{FF2B5EF4-FFF2-40B4-BE49-F238E27FC236}">
                    <a16:creationId xmlns:a16="http://schemas.microsoft.com/office/drawing/2014/main" id="{E53D826E-7042-42A0-B915-E762019198CC}"/>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646D1184-CE42-4325-9D20-48D74FED9601}"/>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4" name="Oval 113">
                <a:extLst>
                  <a:ext uri="{FF2B5EF4-FFF2-40B4-BE49-F238E27FC236}">
                    <a16:creationId xmlns:a16="http://schemas.microsoft.com/office/drawing/2014/main" id="{988299D2-B4CC-406C-83B6-542231CEACB9}"/>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02B371D6-1CD8-46A7-B299-B9BD7274342C}"/>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565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The Office of High Priest</a:t>
            </a: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5: 1-5; Article of Faith 1:5</a:t>
            </a:r>
          </a:p>
        </p:txBody>
      </p:sp>
      <p:grpSp>
        <p:nvGrpSpPr>
          <p:cNvPr id="46" name="Group 45"/>
          <p:cNvGrpSpPr/>
          <p:nvPr/>
        </p:nvGrpSpPr>
        <p:grpSpPr>
          <a:xfrm>
            <a:off x="1032095" y="836692"/>
            <a:ext cx="875167" cy="1843134"/>
            <a:chOff x="3048000" y="304800"/>
            <a:chExt cx="2743200" cy="5638800"/>
          </a:xfrm>
        </p:grpSpPr>
        <p:sp>
          <p:nvSpPr>
            <p:cNvPr id="47" name="Oval 46"/>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1185207">
              <a:off x="4495512" y="2205053"/>
              <a:ext cx="840889" cy="3300306"/>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23"/>
            <p:cNvGrpSpPr/>
            <p:nvPr/>
          </p:nvGrpSpPr>
          <p:grpSpPr>
            <a:xfrm>
              <a:off x="4667079" y="1886593"/>
              <a:ext cx="1124121" cy="2075807"/>
              <a:chOff x="4743279" y="2800993"/>
              <a:chExt cx="1124121" cy="2075807"/>
            </a:xfrm>
          </p:grpSpPr>
          <p:sp>
            <p:nvSpPr>
              <p:cNvPr id="62" name="Oval 61"/>
              <p:cNvSpPr/>
              <p:nvPr/>
            </p:nvSpPr>
            <p:spPr>
              <a:xfrm>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Cloud 59"/>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034012" y="1304381"/>
            <a:ext cx="6096000" cy="1200329"/>
          </a:xfrm>
          <a:prstGeom prst="rect">
            <a:avLst/>
          </a:prstGeom>
        </p:spPr>
        <p:txBody>
          <a:bodyPr>
            <a:spAutoFit/>
          </a:bodyPr>
          <a:lstStyle/>
          <a:p>
            <a:r>
              <a:rPr lang="en-US" dirty="0">
                <a:solidFill>
                  <a:schemeClr val="bg1"/>
                </a:solidFill>
                <a:latin typeface="Calibri" panose="020F0502020204030204" pitchFamily="34" charset="0"/>
              </a:rPr>
              <a:t>The office of high priest referred to in these verses was, under the law of Moses, the presiding office in the Aaronic Priesthood. Aaron, Moses’s brother, was “the first high priest of the Aaronic order.”</a:t>
            </a:r>
            <a:endParaRPr lang="en-US" dirty="0">
              <a:solidFill>
                <a:schemeClr val="bg1"/>
              </a:solidFill>
            </a:endParaRPr>
          </a:p>
        </p:txBody>
      </p:sp>
      <p:sp>
        <p:nvSpPr>
          <p:cNvPr id="4" name="Rectangle 3"/>
          <p:cNvSpPr/>
          <p:nvPr/>
        </p:nvSpPr>
        <p:spPr>
          <a:xfrm>
            <a:off x="5528651" y="2878723"/>
            <a:ext cx="6096000" cy="3416320"/>
          </a:xfrm>
          <a:prstGeom prst="rect">
            <a:avLst/>
          </a:prstGeom>
        </p:spPr>
        <p:txBody>
          <a:bodyPr>
            <a:spAutoFit/>
          </a:bodyPr>
          <a:lstStyle/>
          <a:p>
            <a:r>
              <a:rPr lang="en-US" dirty="0">
                <a:solidFill>
                  <a:schemeClr val="bg1"/>
                </a:solidFill>
                <a:latin typeface="Calibri" panose="020F0502020204030204" pitchFamily="34" charset="0"/>
              </a:rPr>
              <a:t>The office was hereditary; after the time of Aaron, the high priest was selected from among the firstborn descendants of Aaron and his sons.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high priest usually served for the remainder of his life, but this office was eventually seized by wicked men.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“High priests were inappropriately appointed and deposed at pleasure by Herod and the Romans alike.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office was filled by 28 different men between 37 B.C. and A.D. 68”</a:t>
            </a:r>
            <a:endParaRPr lang="en-US" dirty="0"/>
          </a:p>
        </p:txBody>
      </p:sp>
      <p:sp>
        <p:nvSpPr>
          <p:cNvPr id="67" name="Rectangle 66"/>
          <p:cNvSpPr/>
          <p:nvPr/>
        </p:nvSpPr>
        <p:spPr>
          <a:xfrm>
            <a:off x="11749250" y="6488668"/>
            <a:ext cx="442750" cy="369332"/>
          </a:xfrm>
          <a:prstGeom prst="rect">
            <a:avLst/>
          </a:prstGeom>
        </p:spPr>
        <p:txBody>
          <a:bodyPr wrap="none">
            <a:spAutoFit/>
          </a:bodyPr>
          <a:lstStyle/>
          <a:p>
            <a:r>
              <a:rPr lang="en-US" dirty="0">
                <a:solidFill>
                  <a:schemeClr val="bg1"/>
                </a:solidFill>
              </a:rPr>
              <a:t>(3)</a:t>
            </a:r>
            <a:endParaRPr lang="en-US" dirty="0"/>
          </a:p>
        </p:txBody>
      </p:sp>
      <p:pic>
        <p:nvPicPr>
          <p:cNvPr id="2052"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683" y="3010278"/>
            <a:ext cx="4203824" cy="315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1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p:cNvSpPr/>
          <p:nvPr/>
        </p:nvSpPr>
        <p:spPr>
          <a:xfrm>
            <a:off x="256802" y="1597651"/>
            <a:ext cx="3174462" cy="35899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739082" y="461729"/>
            <a:ext cx="5151420" cy="6001643"/>
          </a:xfrm>
          <a:prstGeom prst="rect">
            <a:avLst/>
          </a:prstGeom>
          <a:noFill/>
        </p:spPr>
        <p:txBody>
          <a:bodyPr wrap="square" rtlCol="0">
            <a:spAutoFit/>
          </a:bodyPr>
          <a:lstStyle/>
          <a:p>
            <a:r>
              <a:rPr lang="en-US" sz="2400" dirty="0">
                <a:solidFill>
                  <a:schemeClr val="bg1"/>
                </a:solidFill>
              </a:rPr>
              <a:t>“The priesthood cannot be conferred like a diploma. </a:t>
            </a:r>
          </a:p>
          <a:p>
            <a:endParaRPr lang="en-US" sz="2400" dirty="0">
              <a:solidFill>
                <a:schemeClr val="bg1"/>
              </a:solidFill>
            </a:endParaRPr>
          </a:p>
          <a:p>
            <a:r>
              <a:rPr lang="en-US" sz="2400" dirty="0">
                <a:solidFill>
                  <a:schemeClr val="bg1"/>
                </a:solidFill>
              </a:rPr>
              <a:t>It cannot be handed to you as a certificate. </a:t>
            </a:r>
          </a:p>
          <a:p>
            <a:endParaRPr lang="en-US" sz="2400" dirty="0">
              <a:solidFill>
                <a:schemeClr val="bg1"/>
              </a:solidFill>
            </a:endParaRPr>
          </a:p>
          <a:p>
            <a:r>
              <a:rPr lang="en-US" sz="2400" dirty="0">
                <a:solidFill>
                  <a:schemeClr val="bg1"/>
                </a:solidFill>
              </a:rPr>
              <a:t>It cannot be delivered to you as a message or sent to you in a letter. </a:t>
            </a:r>
          </a:p>
          <a:p>
            <a:endParaRPr lang="en-US" sz="2400" dirty="0">
              <a:solidFill>
                <a:schemeClr val="bg1"/>
              </a:solidFill>
            </a:endParaRPr>
          </a:p>
          <a:p>
            <a:r>
              <a:rPr lang="en-US" sz="2400" dirty="0">
                <a:solidFill>
                  <a:schemeClr val="bg1"/>
                </a:solidFill>
              </a:rPr>
              <a:t>It comes only by proper ordination. </a:t>
            </a:r>
          </a:p>
          <a:p>
            <a:endParaRPr lang="en-US" sz="2400" dirty="0">
              <a:solidFill>
                <a:schemeClr val="bg1"/>
              </a:solidFill>
            </a:endParaRPr>
          </a:p>
          <a:p>
            <a:r>
              <a:rPr lang="en-US" sz="2400" dirty="0">
                <a:solidFill>
                  <a:schemeClr val="bg1"/>
                </a:solidFill>
              </a:rPr>
              <a:t>An authorized holder of the priesthood has to be there. </a:t>
            </a:r>
          </a:p>
          <a:p>
            <a:endParaRPr lang="en-US" sz="2400" dirty="0">
              <a:solidFill>
                <a:schemeClr val="bg1"/>
              </a:solidFill>
            </a:endParaRPr>
          </a:p>
          <a:p>
            <a:r>
              <a:rPr lang="en-US" sz="2400" dirty="0">
                <a:solidFill>
                  <a:schemeClr val="bg1"/>
                </a:solidFill>
              </a:rPr>
              <a:t>He must place his hands upon your head and ordain you.” (2)</a:t>
            </a: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5:4</a:t>
            </a:r>
          </a:p>
        </p:txBody>
      </p:sp>
      <p:sp>
        <p:nvSpPr>
          <p:cNvPr id="2" name="Rectangle 1"/>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966" y="250433"/>
            <a:ext cx="1123715" cy="1400492"/>
          </a:xfrm>
          <a:prstGeom prst="rect">
            <a:avLst/>
          </a:prstGeom>
        </p:spPr>
      </p:pic>
      <p:grpSp>
        <p:nvGrpSpPr>
          <p:cNvPr id="68" name="Group 67"/>
          <p:cNvGrpSpPr/>
          <p:nvPr/>
        </p:nvGrpSpPr>
        <p:grpSpPr>
          <a:xfrm>
            <a:off x="1345948" y="2263431"/>
            <a:ext cx="1024210" cy="2767277"/>
            <a:chOff x="1253215" y="3657600"/>
            <a:chExt cx="561335" cy="1951550"/>
          </a:xfrm>
        </p:grpSpPr>
        <p:grpSp>
          <p:nvGrpSpPr>
            <p:cNvPr id="87" name="Group 86"/>
            <p:cNvGrpSpPr/>
            <p:nvPr/>
          </p:nvGrpSpPr>
          <p:grpSpPr>
            <a:xfrm>
              <a:off x="1253215" y="3657600"/>
              <a:ext cx="561335" cy="1951550"/>
              <a:chOff x="5531813" y="2218318"/>
              <a:chExt cx="561335" cy="1951550"/>
            </a:xfrm>
          </p:grpSpPr>
          <p:sp>
            <p:nvSpPr>
              <p:cNvPr id="89" name="Oval 88"/>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0" name="Straight Connector 89"/>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H="1" flipV="1">
                <a:off x="5772913" y="3580492"/>
                <a:ext cx="289824" cy="538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p:cNvCxnSpPr>
              <p:nvPr/>
            </p:nvCxnSpPr>
            <p:spPr>
              <a:xfrm flipV="1">
                <a:off x="5531813" y="3580494"/>
                <a:ext cx="222633" cy="5893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p:cNvCxnSpPr>
              <p:nvPr/>
            </p:nvCxnSpPr>
            <p:spPr>
              <a:xfrm flipH="1">
                <a:off x="5531814" y="2747521"/>
                <a:ext cx="317291" cy="5412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a:cxnSpLocks/>
            </p:cNvCxnSpPr>
            <p:nvPr/>
          </p:nvCxnSpPr>
          <p:spPr>
            <a:xfrm>
              <a:off x="1570017" y="4196647"/>
              <a:ext cx="224046" cy="6271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100" name="Picture 4" descr="Image result for diploma icon"/>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2295" y="3332428"/>
            <a:ext cx="1113577" cy="11135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iploma icon"/>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170" y="3145325"/>
            <a:ext cx="1382162" cy="138216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diploma icon"/>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0447" y="2022743"/>
            <a:ext cx="992863" cy="657384"/>
          </a:xfrm>
          <a:prstGeom prst="rect">
            <a:avLst/>
          </a:prstGeom>
          <a:noFill/>
          <a:extLst>
            <a:ext uri="{909E8E84-426E-40DD-AFC4-6F175D3DCCD1}">
              <a14:hiddenFill xmlns:a14="http://schemas.microsoft.com/office/drawing/2010/main">
                <a:solidFill>
                  <a:srgbClr val="FFFFFF"/>
                </a:solidFill>
              </a14:hiddenFill>
            </a:ext>
          </a:extLst>
        </p:spPr>
      </p:pic>
      <p:grpSp>
        <p:nvGrpSpPr>
          <p:cNvPr id="94" name="Group 93"/>
          <p:cNvGrpSpPr/>
          <p:nvPr/>
        </p:nvGrpSpPr>
        <p:grpSpPr>
          <a:xfrm>
            <a:off x="9221241" y="4106971"/>
            <a:ext cx="2069938" cy="2266669"/>
            <a:chOff x="5382572" y="684761"/>
            <a:chExt cx="2069938" cy="2266669"/>
          </a:xfrm>
        </p:grpSpPr>
        <p:grpSp>
          <p:nvGrpSpPr>
            <p:cNvPr id="95" name="Group 94"/>
            <p:cNvGrpSpPr/>
            <p:nvPr/>
          </p:nvGrpSpPr>
          <p:grpSpPr>
            <a:xfrm>
              <a:off x="5382572" y="684761"/>
              <a:ext cx="2069938" cy="2257615"/>
              <a:chOff x="658062" y="3554215"/>
              <a:chExt cx="1774479" cy="1837854"/>
            </a:xfrm>
          </p:grpSpPr>
          <p:grpSp>
            <p:nvGrpSpPr>
              <p:cNvPr id="98" name="Group 97"/>
              <p:cNvGrpSpPr/>
              <p:nvPr/>
            </p:nvGrpSpPr>
            <p:grpSpPr>
              <a:xfrm>
                <a:off x="658062" y="3554215"/>
                <a:ext cx="1774479" cy="1837854"/>
                <a:chOff x="4944696" y="4791853"/>
                <a:chExt cx="1774479" cy="1837854"/>
              </a:xfrm>
            </p:grpSpPr>
            <p:sp>
              <p:nvSpPr>
                <p:cNvPr id="101" name="Rectangle 100"/>
                <p:cNvSpPr/>
                <p:nvPr/>
              </p:nvSpPr>
              <p:spPr>
                <a:xfrm>
                  <a:off x="4944696" y="4791853"/>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5604355" y="4895238"/>
                  <a:ext cx="496829" cy="1734469"/>
                  <a:chOff x="5596319" y="2218318"/>
                  <a:chExt cx="496829" cy="1734469"/>
                </a:xfrm>
              </p:grpSpPr>
              <p:sp>
                <p:nvSpPr>
                  <p:cNvPr id="113" name="Oval 112"/>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4" name="Straight Connector 113"/>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5772913" y="3580492"/>
                    <a:ext cx="188523" cy="3722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5606982" y="3580493"/>
                    <a:ext cx="147465" cy="372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646556" y="2747521"/>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648906" y="3272276"/>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99" name="Straight Connector 98"/>
              <p:cNvCxnSpPr/>
              <p:nvPr/>
            </p:nvCxnSpPr>
            <p:spPr>
              <a:xfrm>
                <a:off x="1570017" y="4196647"/>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1588576" y="4713708"/>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6" name="Oval 95"/>
            <p:cNvSpPr/>
            <p:nvPr/>
          </p:nvSpPr>
          <p:spPr>
            <a:xfrm>
              <a:off x="6261015" y="2136098"/>
              <a:ext cx="417044" cy="418000"/>
            </a:xfrm>
            <a:prstGeom prst="ellipse">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a:off x="6301212" y="2562131"/>
              <a:ext cx="334979" cy="389299"/>
            </a:xfrm>
            <a:prstGeom prst="triangle">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9570028" y="3190010"/>
            <a:ext cx="2140527" cy="1246909"/>
            <a:chOff x="9570028" y="3190010"/>
            <a:chExt cx="2140527" cy="1246909"/>
          </a:xfrm>
        </p:grpSpPr>
        <p:sp>
          <p:nvSpPr>
            <p:cNvPr id="5" name="Rectangle: Rounded Corners 4"/>
            <p:cNvSpPr/>
            <p:nvPr/>
          </p:nvSpPr>
          <p:spPr>
            <a:xfrm>
              <a:off x="9570028" y="3190010"/>
              <a:ext cx="2140527" cy="436418"/>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Priesthood holder</a:t>
              </a:r>
            </a:p>
          </p:txBody>
        </p:sp>
        <p:sp>
          <p:nvSpPr>
            <p:cNvPr id="6" name="Arrow: Down 5"/>
            <p:cNvSpPr/>
            <p:nvPr/>
          </p:nvSpPr>
          <p:spPr>
            <a:xfrm rot="2056621">
              <a:off x="10702636" y="3667992"/>
              <a:ext cx="363682" cy="768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773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To Be Chosen</a:t>
            </a: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5:4</a:t>
            </a:r>
          </a:p>
        </p:txBody>
      </p:sp>
      <p:sp>
        <p:nvSpPr>
          <p:cNvPr id="2" name="Rectangle 1"/>
          <p:cNvSpPr/>
          <p:nvPr/>
        </p:nvSpPr>
        <p:spPr>
          <a:xfrm>
            <a:off x="1472698" y="1032778"/>
            <a:ext cx="6096000" cy="677108"/>
          </a:xfrm>
          <a:prstGeom prst="rect">
            <a:avLst/>
          </a:prstGeom>
        </p:spPr>
        <p:txBody>
          <a:bodyPr>
            <a:spAutoFit/>
          </a:bodyPr>
          <a:lstStyle/>
          <a:p>
            <a:r>
              <a:rPr lang="en-US" dirty="0">
                <a:solidFill>
                  <a:schemeClr val="bg1"/>
                </a:solidFill>
              </a:rPr>
              <a:t>Those who are ordained to the priesthood must be called of God by revelation </a:t>
            </a:r>
            <a:r>
              <a:rPr lang="en-US" sz="2000" b="1" dirty="0">
                <a:solidFill>
                  <a:schemeClr val="bg1"/>
                </a:solidFill>
              </a:rPr>
              <a:t>through</a:t>
            </a:r>
            <a:r>
              <a:rPr lang="en-US" dirty="0">
                <a:solidFill>
                  <a:schemeClr val="bg1"/>
                </a:solidFill>
              </a:rPr>
              <a:t> His authorized servants</a:t>
            </a:r>
          </a:p>
        </p:txBody>
      </p:sp>
      <p:sp>
        <p:nvSpPr>
          <p:cNvPr id="4" name="Rectangle 3"/>
          <p:cNvSpPr/>
          <p:nvPr/>
        </p:nvSpPr>
        <p:spPr>
          <a:xfrm>
            <a:off x="5545111" y="2352387"/>
            <a:ext cx="6096000" cy="1200329"/>
          </a:xfrm>
          <a:prstGeom prst="rect">
            <a:avLst/>
          </a:prstGeom>
        </p:spPr>
        <p:txBody>
          <a:bodyPr>
            <a:spAutoFit/>
          </a:bodyPr>
          <a:lstStyle/>
          <a:p>
            <a:r>
              <a:rPr lang="en-US" dirty="0">
                <a:solidFill>
                  <a:schemeClr val="bg1"/>
                </a:solidFill>
              </a:rPr>
              <a:t>In the Church today, authorized priesthood leaders are to interview each candidate for ordination and seek the guidance of the Holy Ghost to determine a candidate’s readiness and worthiness to be ordained to the priesthood. </a:t>
            </a:r>
          </a:p>
        </p:txBody>
      </p:sp>
      <p:sp>
        <p:nvSpPr>
          <p:cNvPr id="6" name="Rectangle 5"/>
          <p:cNvSpPr/>
          <p:nvPr/>
        </p:nvSpPr>
        <p:spPr>
          <a:xfrm>
            <a:off x="1382162" y="4548995"/>
            <a:ext cx="6096000" cy="1477328"/>
          </a:xfrm>
          <a:prstGeom prst="rect">
            <a:avLst/>
          </a:prstGeom>
        </p:spPr>
        <p:txBody>
          <a:bodyPr>
            <a:spAutoFit/>
          </a:bodyPr>
          <a:lstStyle/>
          <a:p>
            <a:r>
              <a:rPr lang="en-US" b="1" i="1" dirty="0">
                <a:solidFill>
                  <a:srgbClr val="FFFF00"/>
                </a:solidFill>
                <a:latin typeface="Palatino"/>
              </a:rPr>
              <a:t>Ye have not chosen me, but I have chosen you, and ordained you, that ye should go and bring forth fruit, and that your fruit should remain: that whatsoever ye shall ask of the Father in my name, he may give it you.</a:t>
            </a:r>
          </a:p>
          <a:p>
            <a:r>
              <a:rPr lang="en-US" b="1" i="1" dirty="0">
                <a:solidFill>
                  <a:srgbClr val="FFFF00"/>
                </a:solidFill>
                <a:latin typeface="Palatino"/>
              </a:rPr>
              <a:t>John 15:16</a:t>
            </a:r>
            <a:endParaRPr lang="en-US" b="1" i="1" dirty="0">
              <a:solidFill>
                <a:srgbClr val="FFFF00"/>
              </a:solidFill>
            </a:endParaRPr>
          </a:p>
        </p:txBody>
      </p:sp>
      <p:grpSp>
        <p:nvGrpSpPr>
          <p:cNvPr id="28" name="Group 27"/>
          <p:cNvGrpSpPr/>
          <p:nvPr/>
        </p:nvGrpSpPr>
        <p:grpSpPr>
          <a:xfrm>
            <a:off x="7898582" y="4104040"/>
            <a:ext cx="3289208" cy="2390250"/>
            <a:chOff x="384206" y="4158361"/>
            <a:chExt cx="3289208" cy="2390250"/>
          </a:xfrm>
        </p:grpSpPr>
        <p:grpSp>
          <p:nvGrpSpPr>
            <p:cNvPr id="29" name="Group 28"/>
            <p:cNvGrpSpPr/>
            <p:nvPr/>
          </p:nvGrpSpPr>
          <p:grpSpPr>
            <a:xfrm>
              <a:off x="384206" y="4158361"/>
              <a:ext cx="3289208" cy="2390250"/>
              <a:chOff x="609599" y="833642"/>
              <a:chExt cx="7941747" cy="5771225"/>
            </a:xfrm>
          </p:grpSpPr>
          <p:grpSp>
            <p:nvGrpSpPr>
              <p:cNvPr id="31" name="Group 14"/>
              <p:cNvGrpSpPr/>
              <p:nvPr/>
            </p:nvGrpSpPr>
            <p:grpSpPr>
              <a:xfrm rot="10800000">
                <a:off x="7696200" y="5257800"/>
                <a:ext cx="621450" cy="1347067"/>
                <a:chOff x="7010400" y="381000"/>
                <a:chExt cx="762000" cy="2033666"/>
              </a:xfrm>
            </p:grpSpPr>
            <p:sp>
              <p:nvSpPr>
                <p:cNvPr id="45"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1"/>
              <p:cNvGrpSpPr/>
              <p:nvPr/>
            </p:nvGrpSpPr>
            <p:grpSpPr>
              <a:xfrm rot="10800000">
                <a:off x="939238" y="4923502"/>
                <a:ext cx="621450" cy="1347067"/>
                <a:chOff x="7010400" y="381000"/>
                <a:chExt cx="762000" cy="2033666"/>
              </a:xfrm>
            </p:grpSpPr>
            <p:sp>
              <p:nvSpPr>
                <p:cNvPr id="42"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899460" y="833642"/>
                <a:ext cx="621450" cy="986197"/>
                <a:chOff x="7031201" y="834275"/>
                <a:chExt cx="762000" cy="1488861"/>
              </a:xfrm>
            </p:grpSpPr>
            <p:sp>
              <p:nvSpPr>
                <p:cNvPr id="40"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646520" y="1148254"/>
                <a:ext cx="621450" cy="1017899"/>
                <a:chOff x="7087348" y="824753"/>
                <a:chExt cx="762000" cy="1536722"/>
              </a:xfrm>
            </p:grpSpPr>
            <p:sp>
              <p:nvSpPr>
                <p:cNvPr id="38"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ectangle 29"/>
            <p:cNvSpPr/>
            <p:nvPr/>
          </p:nvSpPr>
          <p:spPr>
            <a:xfrm>
              <a:off x="819652" y="4716368"/>
              <a:ext cx="2437759" cy="1323439"/>
            </a:xfrm>
            <a:prstGeom prst="rect">
              <a:avLst/>
            </a:prstGeom>
          </p:spPr>
          <p:txBody>
            <a:bodyPr wrap="square">
              <a:spAutoFit/>
            </a:bodyPr>
            <a:lstStyle/>
            <a:p>
              <a:pPr algn="ctr"/>
              <a:r>
                <a:rPr lang="en-US" sz="1600" dirty="0">
                  <a:solidFill>
                    <a:srgbClr val="333333"/>
                  </a:solidFill>
                  <a:latin typeface="Calibri" panose="020F0502020204030204" pitchFamily="34" charset="0"/>
                </a:rPr>
                <a:t> </a:t>
              </a:r>
              <a:r>
                <a:rPr lang="en-US" sz="1600" b="1" dirty="0"/>
                <a:t>Those who are ordained to the priesthood must be called of God by revelation through His authorized servants</a:t>
              </a:r>
              <a:endParaRPr lang="en-US" sz="1600" dirty="0"/>
            </a:p>
          </p:txBody>
        </p:sp>
      </p:grpSp>
      <p:pic>
        <p:nvPicPr>
          <p:cNvPr id="3074" name="Picture 2" descr="Image result for lds priesthood lineage aaron lds"/>
          <p:cNvPicPr>
            <a:picLocks noChangeAspect="1" noChangeArrowheads="1"/>
          </p:cNvPicPr>
          <p:nvPr/>
        </p:nvPicPr>
        <p:blipFill rotWithShape="1">
          <a:blip r:embed="rId3">
            <a:extLst>
              <a:ext uri="{28A0092B-C50C-407E-A947-70E740481C1C}">
                <a14:useLocalDpi xmlns:a14="http://schemas.microsoft.com/office/drawing/2010/main" val="0"/>
              </a:ext>
            </a:extLst>
          </a:blip>
          <a:srcRect l="1020" t="2521" r="1"/>
          <a:stretch/>
        </p:blipFill>
        <p:spPr bwMode="auto">
          <a:xfrm>
            <a:off x="2362954" y="1985315"/>
            <a:ext cx="2742417" cy="239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26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outVertic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Authority </a:t>
            </a: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5: 5-6</a:t>
            </a:r>
          </a:p>
        </p:txBody>
      </p:sp>
      <p:sp>
        <p:nvSpPr>
          <p:cNvPr id="2" name="Rectangle 1"/>
          <p:cNvSpPr/>
          <p:nvPr/>
        </p:nvSpPr>
        <p:spPr>
          <a:xfrm>
            <a:off x="1119613" y="1213847"/>
            <a:ext cx="2800538" cy="1477328"/>
          </a:xfrm>
          <a:prstGeom prst="rect">
            <a:avLst/>
          </a:prstGeom>
        </p:spPr>
        <p:txBody>
          <a:bodyPr wrap="square">
            <a:spAutoFit/>
          </a:bodyPr>
          <a:lstStyle/>
          <a:p>
            <a:r>
              <a:rPr lang="en-US" i="1" dirty="0">
                <a:solidFill>
                  <a:srgbClr val="FFFF00"/>
                </a:solidFill>
              </a:rPr>
              <a:t>I will declare the decree: the </a:t>
            </a:r>
            <a:r>
              <a:rPr lang="en-US" i="1" cap="small" dirty="0">
                <a:solidFill>
                  <a:srgbClr val="FFFF00"/>
                </a:solidFill>
              </a:rPr>
              <a:t>Lord</a:t>
            </a:r>
            <a:r>
              <a:rPr lang="en-US" i="1" dirty="0">
                <a:solidFill>
                  <a:srgbClr val="FFFF00"/>
                </a:solidFill>
              </a:rPr>
              <a:t> hath said unto me, Thou art my Son; this day have I begotten thee.</a:t>
            </a:r>
          </a:p>
          <a:p>
            <a:r>
              <a:rPr lang="en-US" i="1" dirty="0">
                <a:solidFill>
                  <a:srgbClr val="FFFF00"/>
                </a:solidFill>
              </a:rPr>
              <a:t>Psalm 2:7</a:t>
            </a:r>
          </a:p>
        </p:txBody>
      </p:sp>
      <p:sp>
        <p:nvSpPr>
          <p:cNvPr id="7" name="Rectangle 6"/>
          <p:cNvSpPr/>
          <p:nvPr/>
        </p:nvSpPr>
        <p:spPr>
          <a:xfrm>
            <a:off x="8166227" y="1141233"/>
            <a:ext cx="3005750" cy="1477328"/>
          </a:xfrm>
          <a:prstGeom prst="rect">
            <a:avLst/>
          </a:prstGeom>
        </p:spPr>
        <p:txBody>
          <a:bodyPr wrap="square">
            <a:spAutoFit/>
          </a:bodyPr>
          <a:lstStyle/>
          <a:p>
            <a:r>
              <a:rPr lang="en-US" i="1" dirty="0">
                <a:solidFill>
                  <a:srgbClr val="FFFF00"/>
                </a:solidFill>
              </a:rPr>
              <a:t>The </a:t>
            </a:r>
            <a:r>
              <a:rPr lang="en-US" i="1" cap="small" dirty="0">
                <a:solidFill>
                  <a:srgbClr val="FFFF00"/>
                </a:solidFill>
              </a:rPr>
              <a:t>Lord</a:t>
            </a:r>
            <a:r>
              <a:rPr lang="en-US" i="1" dirty="0">
                <a:solidFill>
                  <a:srgbClr val="FFFF00"/>
                </a:solidFill>
              </a:rPr>
              <a:t> hath sworn, and will not repent, Thou art a priest for ever after the order of Melchizedek.</a:t>
            </a:r>
          </a:p>
          <a:p>
            <a:r>
              <a:rPr lang="en-US" i="1" dirty="0">
                <a:solidFill>
                  <a:srgbClr val="FFFF00"/>
                </a:solidFill>
              </a:rPr>
              <a:t>Psalm 110:4</a:t>
            </a:r>
          </a:p>
        </p:txBody>
      </p:sp>
      <p:sp>
        <p:nvSpPr>
          <p:cNvPr id="8" name="Rectangle 7"/>
          <p:cNvSpPr/>
          <p:nvPr/>
        </p:nvSpPr>
        <p:spPr>
          <a:xfrm>
            <a:off x="2826964" y="2945569"/>
            <a:ext cx="6127383" cy="584775"/>
          </a:xfrm>
          <a:prstGeom prst="rect">
            <a:avLst/>
          </a:prstGeom>
        </p:spPr>
        <p:txBody>
          <a:bodyPr wrap="none">
            <a:spAutoFit/>
          </a:bodyPr>
          <a:lstStyle/>
          <a:p>
            <a:r>
              <a:rPr lang="en-US" sz="3200" dirty="0">
                <a:solidFill>
                  <a:srgbClr val="FF0000"/>
                </a:solidFill>
                <a:latin typeface="Calibri" panose="020F0502020204030204" pitchFamily="34" charset="0"/>
              </a:rPr>
              <a:t>Who gave the Savior His authority? </a:t>
            </a:r>
            <a:endParaRPr lang="en-US" sz="3200" dirty="0">
              <a:solidFill>
                <a:srgbClr val="FF0000"/>
              </a:solidFill>
            </a:endParaRPr>
          </a:p>
        </p:txBody>
      </p:sp>
      <p:sp>
        <p:nvSpPr>
          <p:cNvPr id="9" name="Rectangle 8"/>
          <p:cNvSpPr/>
          <p:nvPr/>
        </p:nvSpPr>
        <p:spPr>
          <a:xfrm>
            <a:off x="475528" y="4620460"/>
            <a:ext cx="6949146" cy="584775"/>
          </a:xfrm>
          <a:prstGeom prst="rect">
            <a:avLst/>
          </a:prstGeom>
        </p:spPr>
        <p:txBody>
          <a:bodyPr wrap="none">
            <a:spAutoFit/>
          </a:bodyPr>
          <a:lstStyle/>
          <a:p>
            <a:r>
              <a:rPr lang="en-US" sz="3200" dirty="0">
                <a:solidFill>
                  <a:srgbClr val="FF0000"/>
                </a:solidFill>
                <a:latin typeface="Calibri" panose="020F0502020204030204" pitchFamily="34" charset="0"/>
              </a:rPr>
              <a:t>What priesthood does Jesus Christ hold?</a:t>
            </a:r>
            <a:endParaRPr lang="en-US" sz="3200" dirty="0">
              <a:solidFill>
                <a:srgbClr val="FF00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528" y="1084529"/>
            <a:ext cx="3789408" cy="1740151"/>
          </a:xfrm>
          <a:prstGeom prst="rect">
            <a:avLst/>
          </a:prstGeom>
        </p:spPr>
      </p:pic>
      <p:grpSp>
        <p:nvGrpSpPr>
          <p:cNvPr id="11" name="Group 10"/>
          <p:cNvGrpSpPr/>
          <p:nvPr/>
        </p:nvGrpSpPr>
        <p:grpSpPr>
          <a:xfrm>
            <a:off x="8271189" y="3599319"/>
            <a:ext cx="3562350" cy="3074015"/>
            <a:chOff x="8271189" y="3599319"/>
            <a:chExt cx="3562350" cy="3074015"/>
          </a:xfrm>
        </p:grpSpPr>
        <p:sp>
          <p:nvSpPr>
            <p:cNvPr id="67" name="Rectangle 66"/>
            <p:cNvSpPr/>
            <p:nvPr/>
          </p:nvSpPr>
          <p:spPr>
            <a:xfrm>
              <a:off x="8336095" y="6211669"/>
              <a:ext cx="3297610" cy="461665"/>
            </a:xfrm>
            <a:prstGeom prst="rect">
              <a:avLst/>
            </a:prstGeom>
          </p:spPr>
          <p:txBody>
            <a:bodyPr wrap="square">
              <a:spAutoFit/>
            </a:bodyPr>
            <a:lstStyle/>
            <a:p>
              <a:pPr algn="ctr"/>
              <a:r>
                <a:rPr lang="en-US" sz="1200" dirty="0">
                  <a:solidFill>
                    <a:schemeClr val="bg1"/>
                  </a:solidFill>
                </a:rPr>
                <a:t>Symbols of Melchizedek Priesthood on San Diego Temple Windows</a:t>
              </a:r>
              <a:endParaRPr lang="en-US" sz="1200" dirty="0"/>
            </a:p>
          </p:txBody>
        </p:sp>
        <p:pic>
          <p:nvPicPr>
            <p:cNvPr id="4098" name="Picture 2" descr="Image result for melchizedek priesthood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189" y="3599319"/>
              <a:ext cx="3562350" cy="26289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09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The Pattern--Obedience</a:t>
            </a: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5:7-8</a:t>
            </a:r>
          </a:p>
        </p:txBody>
      </p:sp>
      <p:sp>
        <p:nvSpPr>
          <p:cNvPr id="2" name="Rectangle 1"/>
          <p:cNvSpPr/>
          <p:nvPr/>
        </p:nvSpPr>
        <p:spPr>
          <a:xfrm>
            <a:off x="341014" y="887923"/>
            <a:ext cx="6295176" cy="923330"/>
          </a:xfrm>
          <a:prstGeom prst="rect">
            <a:avLst/>
          </a:prstGeom>
        </p:spPr>
        <p:txBody>
          <a:bodyPr wrap="square">
            <a:spAutoFit/>
          </a:bodyPr>
          <a:lstStyle/>
          <a:p>
            <a:r>
              <a:rPr lang="en-US" dirty="0">
                <a:solidFill>
                  <a:schemeClr val="bg1"/>
                </a:solidFill>
              </a:rPr>
              <a:t>Melchizedek was a prototype of Christ and that prophet’s ministry typified and foreshadowed that of our Lord in the same sense that the ministry of Moses did.</a:t>
            </a:r>
            <a:endParaRPr lang="en-US" i="1" dirty="0">
              <a:solidFill>
                <a:schemeClr val="bg1"/>
              </a:solidFill>
            </a:endParaRPr>
          </a:p>
        </p:txBody>
      </p:sp>
      <p:grpSp>
        <p:nvGrpSpPr>
          <p:cNvPr id="12" name="Group 11"/>
          <p:cNvGrpSpPr/>
          <p:nvPr/>
        </p:nvGrpSpPr>
        <p:grpSpPr>
          <a:xfrm>
            <a:off x="2968864" y="4970074"/>
            <a:ext cx="7370194" cy="1754326"/>
            <a:chOff x="669283" y="4526454"/>
            <a:chExt cx="7370194" cy="1754326"/>
          </a:xfrm>
        </p:grpSpPr>
        <p:sp>
          <p:nvSpPr>
            <p:cNvPr id="4" name="Rectangle 3"/>
            <p:cNvSpPr/>
            <p:nvPr/>
          </p:nvSpPr>
          <p:spPr>
            <a:xfrm>
              <a:off x="1943477" y="4526454"/>
              <a:ext cx="6096000" cy="1754326"/>
            </a:xfrm>
            <a:prstGeom prst="rect">
              <a:avLst/>
            </a:prstGeom>
          </p:spPr>
          <p:txBody>
            <a:bodyPr>
              <a:spAutoFit/>
            </a:bodyPr>
            <a:lstStyle/>
            <a:p>
              <a:r>
                <a:rPr lang="en-US" dirty="0">
                  <a:solidFill>
                    <a:schemeClr val="bg1"/>
                  </a:solidFill>
                </a:rPr>
                <a:t>“As in all things, the Savior is our pattern. The Apostle Paul wrote, ‘Though he were a Son, yet learned he obedience’ In our own finite way, we too can learn obedience even as Christ did. … When obedience becomes our goal, it is no longer an irritation; instead of a stumbling block, it becomes a building block.” (5)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83" y="4794188"/>
              <a:ext cx="1093029" cy="1316902"/>
            </a:xfrm>
            <a:prstGeom prst="rect">
              <a:avLst/>
            </a:prstGeom>
          </p:spPr>
        </p:pic>
      </p:grpSp>
      <p:grpSp>
        <p:nvGrpSpPr>
          <p:cNvPr id="13" name="Group 12"/>
          <p:cNvGrpSpPr/>
          <p:nvPr/>
        </p:nvGrpSpPr>
        <p:grpSpPr>
          <a:xfrm>
            <a:off x="6225766" y="2580734"/>
            <a:ext cx="5966234" cy="1754326"/>
            <a:chOff x="5658416" y="2146167"/>
            <a:chExt cx="5966234" cy="1754326"/>
          </a:xfrm>
        </p:grpSpPr>
        <p:sp>
          <p:nvSpPr>
            <p:cNvPr id="7" name="Rectangle 6"/>
            <p:cNvSpPr/>
            <p:nvPr/>
          </p:nvSpPr>
          <p:spPr>
            <a:xfrm>
              <a:off x="6862526" y="2146167"/>
              <a:ext cx="4762124" cy="1754326"/>
            </a:xfrm>
            <a:prstGeom prst="rect">
              <a:avLst/>
            </a:prstGeom>
          </p:spPr>
          <p:txBody>
            <a:bodyPr wrap="square">
              <a:spAutoFit/>
            </a:bodyPr>
            <a:lstStyle/>
            <a:p>
              <a:r>
                <a:rPr lang="en-US" dirty="0">
                  <a:solidFill>
                    <a:schemeClr val="bg1"/>
                  </a:solidFill>
                </a:rPr>
                <a:t>"The reference to Melchizedek was undoubtedly inserted because Melchizedek was a type or a foreshadowing of Christ...Hence, Hebrews 5:7-8, while referring specifically to Melchizedek, has equal, though indirect, application to Jesus Christ because Melchizedek typifies Christ." (4)</a:t>
              </a:r>
            </a:p>
          </p:txBody>
        </p:sp>
        <p:pic>
          <p:nvPicPr>
            <p:cNvPr id="5122" name="Picture 2" descr="Image result for Robert J. Matthews ld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62" b="19604"/>
            <a:stretch/>
          </p:blipFill>
          <p:spPr bwMode="auto">
            <a:xfrm>
              <a:off x="5658416" y="2317687"/>
              <a:ext cx="1085574" cy="1511929"/>
            </a:xfrm>
            <a:prstGeom prst="rect">
              <a:avLst/>
            </a:prstGeom>
            <a:noFill/>
            <a:extLst>
              <a:ext uri="{909E8E84-426E-40DD-AFC4-6F175D3DCCD1}">
                <a14:hiddenFill xmlns:a14="http://schemas.microsoft.com/office/drawing/2010/main">
                  <a:solidFill>
                    <a:srgbClr val="FFFFFF"/>
                  </a:solidFill>
                </a14:hiddenFill>
              </a:ext>
            </a:extLst>
          </p:spPr>
        </p:pic>
      </p:grpSp>
      <p:pic>
        <p:nvPicPr>
          <p:cNvPr id="5124" name="Picture 4" descr="Image result for jesus and melchized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5302" y="1848169"/>
            <a:ext cx="3322623" cy="297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026"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Mortal Perfection</a:t>
            </a:r>
          </a:p>
        </p:txBody>
      </p:sp>
      <p:sp>
        <p:nvSpPr>
          <p:cNvPr id="44" name="TextBox 43"/>
          <p:cNvSpPr txBox="1"/>
          <p:nvPr/>
        </p:nvSpPr>
        <p:spPr>
          <a:xfrm>
            <a:off x="-1" y="6488668"/>
            <a:ext cx="7813141" cy="369332"/>
          </a:xfrm>
          <a:prstGeom prst="rect">
            <a:avLst/>
          </a:prstGeom>
          <a:noFill/>
        </p:spPr>
        <p:txBody>
          <a:bodyPr wrap="square" rtlCol="0">
            <a:spAutoFit/>
          </a:bodyPr>
          <a:lstStyle/>
          <a:p>
            <a:r>
              <a:rPr lang="en-US" dirty="0">
                <a:solidFill>
                  <a:schemeClr val="bg1"/>
                </a:solidFill>
              </a:rPr>
              <a:t>Hebrews 5:9</a:t>
            </a:r>
          </a:p>
        </p:txBody>
      </p:sp>
      <p:sp>
        <p:nvSpPr>
          <p:cNvPr id="2" name="Rectangle 1"/>
          <p:cNvSpPr/>
          <p:nvPr/>
        </p:nvSpPr>
        <p:spPr>
          <a:xfrm>
            <a:off x="150890" y="661586"/>
            <a:ext cx="12041110" cy="369332"/>
          </a:xfrm>
          <a:prstGeom prst="rect">
            <a:avLst/>
          </a:prstGeom>
        </p:spPr>
        <p:txBody>
          <a:bodyPr wrap="square">
            <a:spAutoFit/>
          </a:bodyPr>
          <a:lstStyle/>
          <a:p>
            <a:pPr algn="ctr"/>
            <a:r>
              <a:rPr lang="en-US" i="1" dirty="0">
                <a:solidFill>
                  <a:srgbClr val="FFFF00"/>
                </a:solidFill>
              </a:rPr>
              <a:t>Be ye therefore perfect, even as your Father which is in heaven is perfect. Matthew 5:48</a:t>
            </a:r>
          </a:p>
        </p:txBody>
      </p:sp>
      <p:sp>
        <p:nvSpPr>
          <p:cNvPr id="8" name="Rectangle 7"/>
          <p:cNvSpPr/>
          <p:nvPr/>
        </p:nvSpPr>
        <p:spPr>
          <a:xfrm>
            <a:off x="259533" y="1203832"/>
            <a:ext cx="6096000" cy="3970318"/>
          </a:xfrm>
          <a:prstGeom prst="rect">
            <a:avLst/>
          </a:prstGeom>
        </p:spPr>
        <p:txBody>
          <a:bodyPr>
            <a:spAutoFit/>
          </a:bodyPr>
          <a:lstStyle/>
          <a:p>
            <a:r>
              <a:rPr lang="en-US" dirty="0">
                <a:solidFill>
                  <a:schemeClr val="bg1"/>
                </a:solidFill>
                <a:latin typeface="Calibri" panose="020F0502020204030204" pitchFamily="34" charset="0"/>
              </a:rPr>
              <a:t>In this life, certain actions can be perfected.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baseball pitcher can throw a no-hit, no-run ball game.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surgeon can perform an operation without an error.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musician can render a selection without a mistake.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One can likewise achieve perfection in being punctual, paying tithing, keeping the Word of Wisdom, and so 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enormous effort required to attain such self-mastery is rewarded with a deep sense of satisfaction. More importantly, spiritual attainments in mortality accompany us into eternity.</a:t>
            </a:r>
            <a:endParaRPr lang="en-US" dirty="0">
              <a:solidFill>
                <a:schemeClr val="bg1"/>
              </a:solidFill>
            </a:endParaRPr>
          </a:p>
        </p:txBody>
      </p:sp>
      <p:sp>
        <p:nvSpPr>
          <p:cNvPr id="9" name="Rectangle 8"/>
          <p:cNvSpPr/>
          <p:nvPr/>
        </p:nvSpPr>
        <p:spPr>
          <a:xfrm>
            <a:off x="1373109" y="5948623"/>
            <a:ext cx="6096000" cy="646331"/>
          </a:xfrm>
          <a:prstGeom prst="rect">
            <a:avLst/>
          </a:prstGeom>
        </p:spPr>
        <p:txBody>
          <a:bodyPr>
            <a:spAutoFit/>
          </a:bodyPr>
          <a:lstStyle/>
          <a:p>
            <a:r>
              <a:rPr lang="en-US" dirty="0">
                <a:solidFill>
                  <a:schemeClr val="bg1"/>
                </a:solidFill>
                <a:latin typeface="Calibri" panose="020F0502020204030204" pitchFamily="34" charset="0"/>
              </a:rPr>
              <a:t>The process of perfection includes challenges to overcome and steps to repentance that may be very painful.</a:t>
            </a:r>
            <a:endParaRPr lang="en-US" dirty="0">
              <a:solidFill>
                <a:schemeClr val="bg1"/>
              </a:solidFill>
            </a:endParaRPr>
          </a:p>
        </p:txBody>
      </p:sp>
      <p:sp>
        <p:nvSpPr>
          <p:cNvPr id="10" name="Rectangle 9"/>
          <p:cNvSpPr/>
          <p:nvPr/>
        </p:nvSpPr>
        <p:spPr>
          <a:xfrm>
            <a:off x="6189552" y="4473869"/>
            <a:ext cx="6096000" cy="1477328"/>
          </a:xfrm>
          <a:prstGeom prst="rect">
            <a:avLst/>
          </a:prstGeom>
        </p:spPr>
        <p:txBody>
          <a:bodyPr>
            <a:spAutoFit/>
          </a:bodyPr>
          <a:lstStyle/>
          <a:p>
            <a:r>
              <a:rPr lang="en-US" dirty="0">
                <a:solidFill>
                  <a:schemeClr val="bg1"/>
                </a:solidFill>
                <a:latin typeface="Calibri" panose="020F0502020204030204" pitchFamily="34" charset="0"/>
              </a:rPr>
              <a:t>Mortal perfection can be achieved as we try to perform every duty, keep every law, and strive to be as perfect in our sphere as our Heavenly Father is in his. If we do the best we can, the Lord will bless us according to our deeds and the desires of our hearts.</a:t>
            </a:r>
            <a:endParaRPr lang="en-US" dirty="0">
              <a:solidFill>
                <a:schemeClr val="bg1"/>
              </a:solidFill>
            </a:endParaRPr>
          </a:p>
        </p:txBody>
      </p:sp>
      <p:pic>
        <p:nvPicPr>
          <p:cNvPr id="6146" name="Picture 2" descr="Nick 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712" y="1108814"/>
            <a:ext cx="1302803" cy="17991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violinist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531" y="2794031"/>
            <a:ext cx="2526388" cy="15382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eens eating healt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1774" y="1194114"/>
            <a:ext cx="1428138" cy="21390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977" y="141036"/>
            <a:ext cx="762401" cy="954434"/>
          </a:xfrm>
          <a:prstGeom prst="rect">
            <a:avLst/>
          </a:prstGeom>
        </p:spPr>
      </p:pic>
      <p:sp>
        <p:nvSpPr>
          <p:cNvPr id="21" name="Rectangle 20"/>
          <p:cNvSpPr/>
          <p:nvPr/>
        </p:nvSpPr>
        <p:spPr>
          <a:xfrm>
            <a:off x="11749250" y="6488668"/>
            <a:ext cx="442750" cy="369332"/>
          </a:xfrm>
          <a:prstGeom prst="rect">
            <a:avLst/>
          </a:prstGeom>
        </p:spPr>
        <p:txBody>
          <a:bodyPr wrap="none">
            <a:spAutoFit/>
          </a:bodyPr>
          <a:lstStyle/>
          <a:p>
            <a:r>
              <a:rPr lang="en-US" dirty="0">
                <a:solidFill>
                  <a:schemeClr val="bg1"/>
                </a:solidFill>
              </a:rPr>
              <a:t>(6)</a:t>
            </a:r>
            <a:endParaRPr lang="en-US" dirty="0"/>
          </a:p>
        </p:txBody>
      </p:sp>
    </p:spTree>
    <p:extLst>
      <p:ext uri="{BB962C8B-B14F-4D97-AF65-F5344CB8AC3E}">
        <p14:creationId xmlns:p14="http://schemas.microsoft.com/office/powerpoint/2010/main" val="24226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500"/>
                                        <p:tgtEl>
                                          <p:spTgt spid="614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fade">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0" presetClass="exit" presetSubtype="0" fill="hold" grpId="0" nodeType="withEffect">
                                  <p:stCondLst>
                                    <p:cond delay="0"/>
                                  </p:stCondLst>
                                  <p:childTnLst>
                                    <p:animEffect transition="out" filter="fade">
                                      <p:cBhvr>
                                        <p:cTn id="43" dur="500"/>
                                        <p:tgtEl>
                                          <p:spTgt spid="8">
                                            <p:txEl>
                                              <p:pRg st="0" end="0"/>
                                            </p:txEl>
                                          </p:spTgt>
                                        </p:tgtEl>
                                      </p:cBhvr>
                                    </p:animEffect>
                                    <p:set>
                                      <p:cBhvr>
                                        <p:cTn id="44" dur="1" fill="hold">
                                          <p:stCondLst>
                                            <p:cond delay="499"/>
                                          </p:stCondLst>
                                        </p:cTn>
                                        <p:tgtEl>
                                          <p:spTgt spid="8">
                                            <p:txEl>
                                              <p:pRg st="0" end="0"/>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8">
                                            <p:txEl>
                                              <p:pRg st="2" end="2"/>
                                            </p:txEl>
                                          </p:spTgt>
                                        </p:tgtEl>
                                      </p:cBhvr>
                                    </p:animEffect>
                                    <p:set>
                                      <p:cBhvr>
                                        <p:cTn id="47" dur="1" fill="hold">
                                          <p:stCondLst>
                                            <p:cond delay="499"/>
                                          </p:stCondLst>
                                        </p:cTn>
                                        <p:tgtEl>
                                          <p:spTgt spid="8">
                                            <p:txEl>
                                              <p:pRg st="2" end="2"/>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8">
                                            <p:txEl>
                                              <p:pRg st="4" end="4"/>
                                            </p:txEl>
                                          </p:spTgt>
                                        </p:tgtEl>
                                      </p:cBhvr>
                                    </p:animEffect>
                                    <p:set>
                                      <p:cBhvr>
                                        <p:cTn id="50" dur="1" fill="hold">
                                          <p:stCondLst>
                                            <p:cond delay="499"/>
                                          </p:stCondLst>
                                        </p:cTn>
                                        <p:tgtEl>
                                          <p:spTgt spid="8">
                                            <p:txEl>
                                              <p:pRg st="4" end="4"/>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8">
                                            <p:txEl>
                                              <p:pRg st="6" end="6"/>
                                            </p:txEl>
                                          </p:spTgt>
                                        </p:tgtEl>
                                      </p:cBhvr>
                                    </p:animEffect>
                                    <p:set>
                                      <p:cBhvr>
                                        <p:cTn id="53" dur="1" fill="hold">
                                          <p:stCondLst>
                                            <p:cond delay="499"/>
                                          </p:stCondLst>
                                        </p:cTn>
                                        <p:tgtEl>
                                          <p:spTgt spid="8">
                                            <p:txEl>
                                              <p:pRg st="6" end="6"/>
                                            </p:txEl>
                                          </p:spTgt>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8">
                                            <p:txEl>
                                              <p:pRg st="8" end="8"/>
                                            </p:txEl>
                                          </p:spTgt>
                                        </p:tgtEl>
                                      </p:cBhvr>
                                    </p:animEffect>
                                    <p:set>
                                      <p:cBhvr>
                                        <p:cTn id="56" dur="1" fill="hold">
                                          <p:stCondLst>
                                            <p:cond delay="499"/>
                                          </p:stCondLst>
                                        </p:cTn>
                                        <p:tgtEl>
                                          <p:spTgt spid="8">
                                            <p:txEl>
                                              <p:pRg st="8" end="8"/>
                                            </p:txEl>
                                          </p:spTgt>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8">
                                            <p:txEl>
                                              <p:pRg st="10" end="10"/>
                                            </p:txEl>
                                          </p:spTgt>
                                        </p:tgtEl>
                                      </p:cBhvr>
                                    </p:animEffect>
                                    <p:set>
                                      <p:cBhvr>
                                        <p:cTn id="59" dur="1" fill="hold">
                                          <p:stCondLst>
                                            <p:cond delay="499"/>
                                          </p:stCondLst>
                                        </p:cTn>
                                        <p:tgtEl>
                                          <p:spTgt spid="8">
                                            <p:txEl>
                                              <p:pRg st="10" end="10"/>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146"/>
                                        </p:tgtEl>
                                      </p:cBhvr>
                                    </p:animEffect>
                                    <p:set>
                                      <p:cBhvr>
                                        <p:cTn id="62" dur="1" fill="hold">
                                          <p:stCondLst>
                                            <p:cond delay="499"/>
                                          </p:stCondLst>
                                        </p:cTn>
                                        <p:tgtEl>
                                          <p:spTgt spid="614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148"/>
                                        </p:tgtEl>
                                      </p:cBhvr>
                                    </p:animEffect>
                                    <p:set>
                                      <p:cBhvr>
                                        <p:cTn id="65" dur="1" fill="hold">
                                          <p:stCondLst>
                                            <p:cond delay="499"/>
                                          </p:stCondLst>
                                        </p:cTn>
                                        <p:tgtEl>
                                          <p:spTgt spid="614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6150"/>
                                        </p:tgtEl>
                                      </p:cBhvr>
                                    </p:animEffect>
                                    <p:set>
                                      <p:cBhvr>
                                        <p:cTn id="68" dur="1" fill="hold">
                                          <p:stCondLst>
                                            <p:cond delay="499"/>
                                          </p:stCondLst>
                                        </p:cTn>
                                        <p:tgtEl>
                                          <p:spTgt spid="615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10" presetClass="exit" presetSubtype="0" fill="hold" grpId="1" nodeType="withEffect">
                                  <p:stCondLst>
                                    <p:cond delay="0"/>
                                  </p:stCondLst>
                                  <p:childTnLst>
                                    <p:animEffect transition="out" filter="fade">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P spid="10" grpId="0"/>
      <p:bldP spid="10" grpId="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3975</Words>
  <Application>Microsoft Office PowerPoint</Application>
  <PresentationFormat>Widescreen</PresentationFormat>
  <Paragraphs>229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Palatino</vt:lpstr>
      <vt:lpstr>Arial</vt:lpstr>
      <vt:lpstr>Calibri Light</vt:lpstr>
      <vt:lpstr>Calibri</vt:lpstr>
      <vt:lpstr>Comic Sans MS</vt:lpstr>
      <vt:lpstr>Rockwell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143</cp:revision>
  <dcterms:created xsi:type="dcterms:W3CDTF">2016-05-16T13:36:31Z</dcterms:created>
  <dcterms:modified xsi:type="dcterms:W3CDTF">2020-09-11T15:42:28Z</dcterms:modified>
</cp:coreProperties>
</file>