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9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30" r:id="rId33"/>
    <p:sldId id="331" r:id="rId34"/>
    <p:sldId id="329" r:id="rId35"/>
    <p:sldId id="332" r:id="rId36"/>
    <p:sldId id="334" r:id="rId37"/>
    <p:sldId id="335" r:id="rId38"/>
    <p:sldId id="337" r:id="rId39"/>
    <p:sldId id="336" r:id="rId40"/>
    <p:sldId id="338" r:id="rId41"/>
    <p:sldId id="284" r:id="rId42"/>
    <p:sldId id="286" r:id="rId43"/>
    <p:sldId id="333" r:id="rId44"/>
  </p:sldIdLst>
  <p:sldSz cx="12192000" cy="6858000"/>
  <p:notesSz cx="6858000" cy="9144000"/>
  <p:embeddedFontLst>
    <p:embeddedFont>
      <p:font typeface="Arial Rounded MT Bold" panose="020F0704030504030204" pitchFamily="34"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Leelawadee" panose="020B0502040204020203" pitchFamily="34" charset="-34"/>
      <p:regular r:id="rId53"/>
    </p:embeddedFont>
    <p:embeddedFont>
      <p:font typeface="Matura MT Script Capitals" panose="03020802060602070202" pitchFamily="66" charset="0"/>
      <p:regular r:id="rId54"/>
    </p:embeddedFont>
    <p:embeddedFont>
      <p:font typeface="Open Sans" panose="020B0606030504020204" pitchFamily="34" charset="0"/>
      <p:regular r:id="rId55"/>
      <p:bold r:id="rId56"/>
      <p:italic r:id="rId57"/>
      <p:boldItalic r:id="rId58"/>
    </p:embeddedFont>
    <p:embeddedFont>
      <p:font typeface="Palatino" pitchFamily="2" charset="0"/>
      <p:regular r:id="rId59"/>
    </p:embeddedFont>
    <p:embeddedFont>
      <p:font typeface="Tempus Sans ITC" panose="04020404030D07020202" pitchFamily="82"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60"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E012AE-40AE-40BE-AE4F-0C121FB0C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ea typeface="Wednesday" pitchFamily="2" charset="0"/>
                <a:cs typeface="Leelawadee" panose="020B0502040204020203" pitchFamily="34" charset="-34"/>
              </a:rPr>
              <a:t>New and Everlasting Covenant</a:t>
            </a:r>
          </a:p>
          <a:p>
            <a:pPr algn="ctr"/>
            <a:r>
              <a:rPr lang="en-US" sz="4800" dirty="0">
                <a:solidFill>
                  <a:schemeClr val="bg1"/>
                </a:solidFill>
                <a:latin typeface="Matura MT Script Capitals" panose="03020802060602070202" pitchFamily="66" charset="0"/>
                <a:ea typeface="Wednesday" pitchFamily="2" charset="0"/>
                <a:cs typeface="Leelawadee" panose="020B0502040204020203" pitchFamily="34" charset="-34"/>
              </a:rPr>
              <a:t>Hebrews 7-10</a:t>
            </a:r>
          </a:p>
        </p:txBody>
      </p:sp>
      <p:sp>
        <p:nvSpPr>
          <p:cNvPr id="79" name="TextBox 78"/>
          <p:cNvSpPr txBox="1"/>
          <p:nvPr/>
        </p:nvSpPr>
        <p:spPr>
          <a:xfrm>
            <a:off x="0" y="-18107"/>
            <a:ext cx="2286000" cy="369332"/>
          </a:xfrm>
          <a:prstGeom prst="rect">
            <a:avLst/>
          </a:prstGeom>
          <a:noFill/>
        </p:spPr>
        <p:txBody>
          <a:bodyPr wrap="square" rtlCol="0">
            <a:spAutoFit/>
          </a:bodyPr>
          <a:lstStyle/>
          <a:p>
            <a:r>
              <a:rPr lang="en-US" dirty="0">
                <a:solidFill>
                  <a:schemeClr val="bg1"/>
                </a:solidFill>
              </a:rPr>
              <a:t>Lesson 137</a:t>
            </a:r>
          </a:p>
        </p:txBody>
      </p:sp>
      <p:grpSp>
        <p:nvGrpSpPr>
          <p:cNvPr id="4" name="Group 3"/>
          <p:cNvGrpSpPr/>
          <p:nvPr/>
        </p:nvGrpSpPr>
        <p:grpSpPr>
          <a:xfrm>
            <a:off x="1201093" y="3298656"/>
            <a:ext cx="3050721" cy="2895600"/>
            <a:chOff x="848008" y="2239401"/>
            <a:chExt cx="3050721" cy="2895600"/>
          </a:xfrm>
        </p:grpSpPr>
        <p:pic>
          <p:nvPicPr>
            <p:cNvPr id="44" name="Picture 2" descr="Image result for clouds"/>
            <p:cNvPicPr>
              <a:picLocks noChangeAspect="1" noChangeArrowheads="1"/>
            </p:cNvPicPr>
            <p:nvPr/>
          </p:nvPicPr>
          <p:blipFill rotWithShape="1">
            <a:blip r:embed="rId3">
              <a:extLst>
                <a:ext uri="{28A0092B-C50C-407E-A947-70E740481C1C}">
                  <a14:useLocalDpi xmlns:a14="http://schemas.microsoft.com/office/drawing/2010/main" val="0"/>
                </a:ext>
              </a:extLst>
            </a:blip>
            <a:srcRect l="-165" t="9109" r="2739" b="28845"/>
            <a:stretch/>
          </p:blipFill>
          <p:spPr bwMode="auto">
            <a:xfrm>
              <a:off x="977775" y="2372006"/>
              <a:ext cx="2786310" cy="266171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4943192" y="3695271"/>
            <a:ext cx="3938258" cy="2031325"/>
          </a:xfrm>
          <a:prstGeom prst="rect">
            <a:avLst/>
          </a:prstGeom>
        </p:spPr>
        <p:txBody>
          <a:bodyPr wrap="square">
            <a:spAutoFit/>
          </a:bodyPr>
          <a:lstStyle/>
          <a:p>
            <a:r>
              <a:rPr lang="en-US" i="1" dirty="0">
                <a:solidFill>
                  <a:schemeClr val="bg1"/>
                </a:solidFill>
                <a:latin typeface="Palatino"/>
              </a:rPr>
              <a:t>For this is the covenant that I will make with the house of Israel after those days, </a:t>
            </a:r>
            <a:r>
              <a:rPr lang="en-US" i="1" dirty="0" err="1">
                <a:solidFill>
                  <a:schemeClr val="bg1"/>
                </a:solidFill>
                <a:latin typeface="Palatino"/>
              </a:rPr>
              <a:t>saith</a:t>
            </a:r>
            <a:r>
              <a:rPr lang="en-US" i="1" dirty="0">
                <a:solidFill>
                  <a:schemeClr val="bg1"/>
                </a:solidFill>
                <a:latin typeface="Palatino"/>
              </a:rPr>
              <a:t> the Lord; I will put my laws into their mind, and write them in their hearts: and I will be to them a God, and they shall be to me a people:</a:t>
            </a:r>
          </a:p>
          <a:p>
            <a:r>
              <a:rPr lang="en-US" i="1" dirty="0">
                <a:solidFill>
                  <a:schemeClr val="bg1"/>
                </a:solidFill>
                <a:latin typeface="Palatino"/>
              </a:rPr>
              <a:t>Hebrews 8:10</a:t>
            </a:r>
            <a:endParaRPr lang="en-US"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 Receiving the Priesthood</a:t>
            </a:r>
          </a:p>
        </p:txBody>
      </p:sp>
      <p:sp>
        <p:nvSpPr>
          <p:cNvPr id="6" name="TextBox 5"/>
          <p:cNvSpPr txBox="1"/>
          <p:nvPr/>
        </p:nvSpPr>
        <p:spPr>
          <a:xfrm>
            <a:off x="2438400" y="914400"/>
            <a:ext cx="3276600" cy="1938992"/>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“And this is according to the oath and covenant which </a:t>
            </a:r>
            <a:r>
              <a:rPr lang="en-US" sz="2400" dirty="0" err="1">
                <a:solidFill>
                  <a:schemeClr val="bg1"/>
                </a:solidFill>
                <a:latin typeface="Leelawadee" pitchFamily="34" charset="-34"/>
                <a:cs typeface="Leelawadee" pitchFamily="34" charset="-34"/>
              </a:rPr>
              <a:t>belongeth</a:t>
            </a:r>
            <a:r>
              <a:rPr lang="en-US" sz="2400" dirty="0">
                <a:solidFill>
                  <a:schemeClr val="bg1"/>
                </a:solidFill>
                <a:latin typeface="Leelawadee" pitchFamily="34" charset="-34"/>
                <a:cs typeface="Leelawadee" pitchFamily="34" charset="-34"/>
              </a:rPr>
              <a:t> to the priesthood.”</a:t>
            </a:r>
          </a:p>
        </p:txBody>
      </p:sp>
      <p:sp>
        <p:nvSpPr>
          <p:cNvPr id="7" name="TextBox 6"/>
          <p:cNvSpPr txBox="1"/>
          <p:nvPr/>
        </p:nvSpPr>
        <p:spPr>
          <a:xfrm>
            <a:off x="775580" y="6418907"/>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D&amp;C 84:39-40</a:t>
            </a:r>
          </a:p>
        </p:txBody>
      </p:sp>
      <p:sp>
        <p:nvSpPr>
          <p:cNvPr id="8" name="TextBox 7"/>
          <p:cNvSpPr txBox="1"/>
          <p:nvPr/>
        </p:nvSpPr>
        <p:spPr>
          <a:xfrm>
            <a:off x="8352576" y="2189430"/>
            <a:ext cx="3276600" cy="2677656"/>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“Therefore, all those who receive the priesthood, receive this oath and covenant of my Father, which he cannot break, neither can it be moved.”</a:t>
            </a:r>
          </a:p>
        </p:txBody>
      </p:sp>
      <p:sp>
        <p:nvSpPr>
          <p:cNvPr id="10" name="TextBox 9"/>
          <p:cNvSpPr txBox="1"/>
          <p:nvPr/>
        </p:nvSpPr>
        <p:spPr>
          <a:xfrm>
            <a:off x="3124953" y="5398129"/>
            <a:ext cx="5892297" cy="830997"/>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 Melchizedek Priesthood is received only by an oath and covenant.</a:t>
            </a:r>
          </a:p>
        </p:txBody>
      </p:sp>
      <p:pic>
        <p:nvPicPr>
          <p:cNvPr id="3" name="Picture 2">
            <a:extLst>
              <a:ext uri="{FF2B5EF4-FFF2-40B4-BE49-F238E27FC236}">
                <a16:creationId xmlns:a16="http://schemas.microsoft.com/office/drawing/2014/main" id="{9C3A5111-7116-4B03-AFF1-62C4ED25F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2" y="1700702"/>
            <a:ext cx="2743200" cy="3295650"/>
          </a:xfrm>
          <a:prstGeom prst="rect">
            <a:avLst/>
          </a:prstGeom>
        </p:spPr>
      </p:pic>
    </p:spTree>
    <p:extLst>
      <p:ext uri="{BB962C8B-B14F-4D97-AF65-F5344CB8AC3E}">
        <p14:creationId xmlns:p14="http://schemas.microsoft.com/office/powerpoint/2010/main" val="22508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0"/>
            <a:ext cx="12192000" cy="6858000"/>
            <a:chOff x="0" y="0"/>
            <a:chExt cx="12192000" cy="6858000"/>
          </a:xfrm>
        </p:grpSpPr>
        <p:pic>
          <p:nvPicPr>
            <p:cNvPr id="56" name="Picture 5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8"/>
            <p:cNvGrpSpPr/>
            <p:nvPr/>
          </p:nvGrpSpPr>
          <p:grpSpPr>
            <a:xfrm>
              <a:off x="230109" y="242936"/>
              <a:ext cx="405464" cy="6505391"/>
              <a:chOff x="381000" y="152400"/>
              <a:chExt cx="405464" cy="6505391"/>
            </a:xfrm>
          </p:grpSpPr>
          <p:grpSp>
            <p:nvGrpSpPr>
              <p:cNvPr id="58" name="Group 14"/>
              <p:cNvGrpSpPr/>
              <p:nvPr/>
            </p:nvGrpSpPr>
            <p:grpSpPr>
              <a:xfrm>
                <a:off x="381000" y="152400"/>
                <a:ext cx="405464" cy="409391"/>
                <a:chOff x="5943600" y="4267200"/>
                <a:chExt cx="1990316" cy="2009591"/>
              </a:xfrm>
            </p:grpSpPr>
            <p:sp>
              <p:nvSpPr>
                <p:cNvPr id="99" name="Frame 9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ame 9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8"/>
              <p:cNvGrpSpPr/>
              <p:nvPr/>
            </p:nvGrpSpPr>
            <p:grpSpPr>
              <a:xfrm>
                <a:off x="381000" y="762000"/>
                <a:ext cx="405464" cy="409391"/>
                <a:chOff x="5943600" y="4267200"/>
                <a:chExt cx="1990316" cy="2009591"/>
              </a:xfrm>
            </p:grpSpPr>
            <p:sp>
              <p:nvSpPr>
                <p:cNvPr id="96" name="Frame 9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22"/>
              <p:cNvGrpSpPr/>
              <p:nvPr/>
            </p:nvGrpSpPr>
            <p:grpSpPr>
              <a:xfrm>
                <a:off x="381000" y="1371600"/>
                <a:ext cx="405464" cy="409391"/>
                <a:chOff x="5943600" y="4267200"/>
                <a:chExt cx="1990316" cy="2009591"/>
              </a:xfrm>
            </p:grpSpPr>
            <p:sp>
              <p:nvSpPr>
                <p:cNvPr id="93" name="Frame 9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6"/>
              <p:cNvGrpSpPr/>
              <p:nvPr/>
            </p:nvGrpSpPr>
            <p:grpSpPr>
              <a:xfrm>
                <a:off x="381000" y="1981200"/>
                <a:ext cx="405464" cy="409391"/>
                <a:chOff x="5943600" y="4267200"/>
                <a:chExt cx="1990316" cy="2009591"/>
              </a:xfrm>
            </p:grpSpPr>
            <p:sp>
              <p:nvSpPr>
                <p:cNvPr id="90" name="Frame 8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30"/>
              <p:cNvGrpSpPr/>
              <p:nvPr/>
            </p:nvGrpSpPr>
            <p:grpSpPr>
              <a:xfrm>
                <a:off x="381000" y="2590800"/>
                <a:ext cx="405464" cy="409391"/>
                <a:chOff x="5943600" y="4267200"/>
                <a:chExt cx="1990316" cy="2009591"/>
              </a:xfrm>
            </p:grpSpPr>
            <p:sp>
              <p:nvSpPr>
                <p:cNvPr id="87" name="Frame 8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rame 8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4"/>
              <p:cNvGrpSpPr/>
              <p:nvPr/>
            </p:nvGrpSpPr>
            <p:grpSpPr>
              <a:xfrm>
                <a:off x="381000" y="3200400"/>
                <a:ext cx="405464" cy="409391"/>
                <a:chOff x="5943600" y="4267200"/>
                <a:chExt cx="1990316" cy="2009591"/>
              </a:xfrm>
            </p:grpSpPr>
            <p:sp>
              <p:nvSpPr>
                <p:cNvPr id="84" name="Frame 8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rame 8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8"/>
              <p:cNvGrpSpPr/>
              <p:nvPr/>
            </p:nvGrpSpPr>
            <p:grpSpPr>
              <a:xfrm>
                <a:off x="381000" y="3810000"/>
                <a:ext cx="405464" cy="409391"/>
                <a:chOff x="5943600" y="4267200"/>
                <a:chExt cx="1990316" cy="2009591"/>
              </a:xfrm>
            </p:grpSpPr>
            <p:sp>
              <p:nvSpPr>
                <p:cNvPr id="81" name="Frame 8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42"/>
              <p:cNvGrpSpPr/>
              <p:nvPr/>
            </p:nvGrpSpPr>
            <p:grpSpPr>
              <a:xfrm>
                <a:off x="381000" y="4419600"/>
                <a:ext cx="405464" cy="409391"/>
                <a:chOff x="5943600" y="4267200"/>
                <a:chExt cx="1990316" cy="2009591"/>
              </a:xfrm>
            </p:grpSpPr>
            <p:sp>
              <p:nvSpPr>
                <p:cNvPr id="78" name="Frame 7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6"/>
              <p:cNvGrpSpPr/>
              <p:nvPr/>
            </p:nvGrpSpPr>
            <p:grpSpPr>
              <a:xfrm>
                <a:off x="381000" y="50292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50"/>
              <p:cNvGrpSpPr/>
              <p:nvPr/>
            </p:nvGrpSpPr>
            <p:grpSpPr>
              <a:xfrm>
                <a:off x="381000" y="56388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4"/>
              <p:cNvGrpSpPr/>
              <p:nvPr/>
            </p:nvGrpSpPr>
            <p:grpSpPr>
              <a:xfrm>
                <a:off x="381000" y="62484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 Covenant 1</a:t>
            </a:r>
          </a:p>
        </p:txBody>
      </p:sp>
      <p:sp>
        <p:nvSpPr>
          <p:cNvPr id="6" name="TextBox 5"/>
          <p:cNvSpPr txBox="1"/>
          <p:nvPr/>
        </p:nvSpPr>
        <p:spPr>
          <a:xfrm>
            <a:off x="2103178" y="4861084"/>
            <a:ext cx="8119753" cy="1569660"/>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Man on his part solemnly agrees to magnify his calling in the priesthood, to keep the commandments of God, to live by every word that </a:t>
            </a:r>
            <a:r>
              <a:rPr lang="en-US" sz="2400" dirty="0" err="1">
                <a:solidFill>
                  <a:schemeClr val="bg1"/>
                </a:solidFill>
                <a:latin typeface="Leelawadee" pitchFamily="34" charset="-34"/>
                <a:cs typeface="Leelawadee" pitchFamily="34" charset="-34"/>
              </a:rPr>
              <a:t>proceedeth</a:t>
            </a:r>
            <a:r>
              <a:rPr lang="en-US" sz="2400" dirty="0">
                <a:solidFill>
                  <a:schemeClr val="bg1"/>
                </a:solidFill>
                <a:latin typeface="Leelawadee" pitchFamily="34" charset="-34"/>
                <a:cs typeface="Leelawadee" pitchFamily="34" charset="-34"/>
              </a:rPr>
              <a:t> forth from the mouth of Deity, and to walk in paths of righteousness and virtue.</a:t>
            </a:r>
          </a:p>
        </p:txBody>
      </p:sp>
      <p:sp>
        <p:nvSpPr>
          <p:cNvPr id="7" name="TextBox 6"/>
          <p:cNvSpPr txBox="1"/>
          <p:nvPr/>
        </p:nvSpPr>
        <p:spPr>
          <a:xfrm>
            <a:off x="3657600" y="6488668"/>
            <a:ext cx="8534400" cy="369332"/>
          </a:xfrm>
          <a:prstGeom prst="rect">
            <a:avLst/>
          </a:prstGeom>
          <a:noFill/>
        </p:spPr>
        <p:txBody>
          <a:bodyPr wrap="square" rtlCol="0">
            <a:spAutoFit/>
          </a:bodyPr>
          <a:lstStyle/>
          <a:p>
            <a:pPr algn="r"/>
            <a:r>
              <a:rPr lang="en-US" dirty="0">
                <a:solidFill>
                  <a:schemeClr val="bg1"/>
                </a:solidFill>
                <a:latin typeface="Leelawadee" pitchFamily="34" charset="-34"/>
                <a:cs typeface="Leelawadee" pitchFamily="34" charset="-34"/>
              </a:rPr>
              <a:t>(3)</a:t>
            </a:r>
          </a:p>
        </p:txBody>
      </p:sp>
      <p:pic>
        <p:nvPicPr>
          <p:cNvPr id="3" name="Picture 2">
            <a:extLst>
              <a:ext uri="{FF2B5EF4-FFF2-40B4-BE49-F238E27FC236}">
                <a16:creationId xmlns:a16="http://schemas.microsoft.com/office/drawing/2014/main" id="{35AD4F1F-8E23-4EF7-BD32-C6B44F5DD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141" y="1092276"/>
            <a:ext cx="6070600" cy="3429000"/>
          </a:xfrm>
          <a:prstGeom prst="rect">
            <a:avLst/>
          </a:prstGeom>
        </p:spPr>
      </p:pic>
    </p:spTree>
    <p:extLst>
      <p:ext uri="{BB962C8B-B14F-4D97-AF65-F5344CB8AC3E}">
        <p14:creationId xmlns:p14="http://schemas.microsoft.com/office/powerpoint/2010/main" val="19698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0"/>
            <a:ext cx="12192000" cy="6858000"/>
            <a:chOff x="0" y="0"/>
            <a:chExt cx="12192000" cy="6858000"/>
          </a:xfrm>
        </p:grpSpPr>
        <p:pic>
          <p:nvPicPr>
            <p:cNvPr id="56" name="Picture 5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8"/>
            <p:cNvGrpSpPr/>
            <p:nvPr/>
          </p:nvGrpSpPr>
          <p:grpSpPr>
            <a:xfrm>
              <a:off x="230109" y="242936"/>
              <a:ext cx="405464" cy="6505391"/>
              <a:chOff x="381000" y="152400"/>
              <a:chExt cx="405464" cy="6505391"/>
            </a:xfrm>
          </p:grpSpPr>
          <p:grpSp>
            <p:nvGrpSpPr>
              <p:cNvPr id="58" name="Group 14"/>
              <p:cNvGrpSpPr/>
              <p:nvPr/>
            </p:nvGrpSpPr>
            <p:grpSpPr>
              <a:xfrm>
                <a:off x="381000" y="152400"/>
                <a:ext cx="405464" cy="409391"/>
                <a:chOff x="5943600" y="4267200"/>
                <a:chExt cx="1990316" cy="2009591"/>
              </a:xfrm>
            </p:grpSpPr>
            <p:sp>
              <p:nvSpPr>
                <p:cNvPr id="99" name="Frame 9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ame 9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8"/>
              <p:cNvGrpSpPr/>
              <p:nvPr/>
            </p:nvGrpSpPr>
            <p:grpSpPr>
              <a:xfrm>
                <a:off x="381000" y="762000"/>
                <a:ext cx="405464" cy="409391"/>
                <a:chOff x="5943600" y="4267200"/>
                <a:chExt cx="1990316" cy="2009591"/>
              </a:xfrm>
            </p:grpSpPr>
            <p:sp>
              <p:nvSpPr>
                <p:cNvPr id="96" name="Frame 9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22"/>
              <p:cNvGrpSpPr/>
              <p:nvPr/>
            </p:nvGrpSpPr>
            <p:grpSpPr>
              <a:xfrm>
                <a:off x="381000" y="1371600"/>
                <a:ext cx="405464" cy="409391"/>
                <a:chOff x="5943600" y="4267200"/>
                <a:chExt cx="1990316" cy="2009591"/>
              </a:xfrm>
            </p:grpSpPr>
            <p:sp>
              <p:nvSpPr>
                <p:cNvPr id="93" name="Frame 9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6"/>
              <p:cNvGrpSpPr/>
              <p:nvPr/>
            </p:nvGrpSpPr>
            <p:grpSpPr>
              <a:xfrm>
                <a:off x="381000" y="1981200"/>
                <a:ext cx="405464" cy="409391"/>
                <a:chOff x="5943600" y="4267200"/>
                <a:chExt cx="1990316" cy="2009591"/>
              </a:xfrm>
            </p:grpSpPr>
            <p:sp>
              <p:nvSpPr>
                <p:cNvPr id="90" name="Frame 8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30"/>
              <p:cNvGrpSpPr/>
              <p:nvPr/>
            </p:nvGrpSpPr>
            <p:grpSpPr>
              <a:xfrm>
                <a:off x="381000" y="2590800"/>
                <a:ext cx="405464" cy="409391"/>
                <a:chOff x="5943600" y="4267200"/>
                <a:chExt cx="1990316" cy="2009591"/>
              </a:xfrm>
            </p:grpSpPr>
            <p:sp>
              <p:nvSpPr>
                <p:cNvPr id="87" name="Frame 8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rame 8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4"/>
              <p:cNvGrpSpPr/>
              <p:nvPr/>
            </p:nvGrpSpPr>
            <p:grpSpPr>
              <a:xfrm>
                <a:off x="381000" y="3200400"/>
                <a:ext cx="405464" cy="409391"/>
                <a:chOff x="5943600" y="4267200"/>
                <a:chExt cx="1990316" cy="2009591"/>
              </a:xfrm>
            </p:grpSpPr>
            <p:sp>
              <p:nvSpPr>
                <p:cNvPr id="84" name="Frame 8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rame 8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8"/>
              <p:cNvGrpSpPr/>
              <p:nvPr/>
            </p:nvGrpSpPr>
            <p:grpSpPr>
              <a:xfrm>
                <a:off x="381000" y="3810000"/>
                <a:ext cx="405464" cy="409391"/>
                <a:chOff x="5943600" y="4267200"/>
                <a:chExt cx="1990316" cy="2009591"/>
              </a:xfrm>
            </p:grpSpPr>
            <p:sp>
              <p:nvSpPr>
                <p:cNvPr id="81" name="Frame 8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42"/>
              <p:cNvGrpSpPr/>
              <p:nvPr/>
            </p:nvGrpSpPr>
            <p:grpSpPr>
              <a:xfrm>
                <a:off x="381000" y="4419600"/>
                <a:ext cx="405464" cy="409391"/>
                <a:chOff x="5943600" y="4267200"/>
                <a:chExt cx="1990316" cy="2009591"/>
              </a:xfrm>
            </p:grpSpPr>
            <p:sp>
              <p:nvSpPr>
                <p:cNvPr id="78" name="Frame 7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6"/>
              <p:cNvGrpSpPr/>
              <p:nvPr/>
            </p:nvGrpSpPr>
            <p:grpSpPr>
              <a:xfrm>
                <a:off x="381000" y="50292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50"/>
              <p:cNvGrpSpPr/>
              <p:nvPr/>
            </p:nvGrpSpPr>
            <p:grpSpPr>
              <a:xfrm>
                <a:off x="381000" y="56388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4"/>
              <p:cNvGrpSpPr/>
              <p:nvPr/>
            </p:nvGrpSpPr>
            <p:grpSpPr>
              <a:xfrm>
                <a:off x="381000" y="62484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 Covenant 2</a:t>
            </a:r>
          </a:p>
        </p:txBody>
      </p:sp>
      <p:sp>
        <p:nvSpPr>
          <p:cNvPr id="6" name="TextBox 5"/>
          <p:cNvSpPr txBox="1"/>
          <p:nvPr/>
        </p:nvSpPr>
        <p:spPr>
          <a:xfrm>
            <a:off x="2243554" y="4523930"/>
            <a:ext cx="8162519" cy="1815882"/>
          </a:xfrm>
          <a:prstGeom prst="rect">
            <a:avLst/>
          </a:prstGeom>
          <a:noFill/>
        </p:spPr>
        <p:txBody>
          <a:bodyPr wrap="square" rtlCol="0">
            <a:spAutoFit/>
          </a:bodyPr>
          <a:lstStyle/>
          <a:p>
            <a:r>
              <a:rPr lang="en-US" sz="2800" dirty="0">
                <a:solidFill>
                  <a:schemeClr val="bg1"/>
                </a:solidFill>
                <a:latin typeface="Leelawadee" pitchFamily="34" charset="-34"/>
                <a:cs typeface="Leelawadee" pitchFamily="34" charset="-34"/>
              </a:rPr>
              <a:t>God on his part agrees to give such persons an inheritance of exaltation and godhood in his everlasting presence. The oath is the solemn attestation of Deity, his sworn promise”</a:t>
            </a:r>
          </a:p>
        </p:txBody>
      </p:sp>
      <p:sp>
        <p:nvSpPr>
          <p:cNvPr id="102" name="TextBox 101"/>
          <p:cNvSpPr txBox="1"/>
          <p:nvPr/>
        </p:nvSpPr>
        <p:spPr>
          <a:xfrm>
            <a:off x="3657600" y="6488668"/>
            <a:ext cx="8534400" cy="369332"/>
          </a:xfrm>
          <a:prstGeom prst="rect">
            <a:avLst/>
          </a:prstGeom>
          <a:noFill/>
        </p:spPr>
        <p:txBody>
          <a:bodyPr wrap="square" rtlCol="0">
            <a:spAutoFit/>
          </a:bodyPr>
          <a:lstStyle/>
          <a:p>
            <a:pPr algn="r"/>
            <a:r>
              <a:rPr lang="en-US" dirty="0">
                <a:solidFill>
                  <a:schemeClr val="bg1"/>
                </a:solidFill>
                <a:latin typeface="Leelawadee" pitchFamily="34" charset="-34"/>
                <a:cs typeface="Leelawadee" pitchFamily="34" charset="-34"/>
              </a:rPr>
              <a:t>(3)</a:t>
            </a:r>
          </a:p>
        </p:txBody>
      </p:sp>
      <p:pic>
        <p:nvPicPr>
          <p:cNvPr id="3" name="Picture 2">
            <a:extLst>
              <a:ext uri="{FF2B5EF4-FFF2-40B4-BE49-F238E27FC236}">
                <a16:creationId xmlns:a16="http://schemas.microsoft.com/office/drawing/2014/main" id="{34896D52-FA17-43E8-99F3-0B93C31F1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944136"/>
            <a:ext cx="4076700" cy="3057525"/>
          </a:xfrm>
          <a:prstGeom prst="rect">
            <a:avLst/>
          </a:prstGeom>
        </p:spPr>
      </p:pic>
    </p:spTree>
    <p:extLst>
      <p:ext uri="{BB962C8B-B14F-4D97-AF65-F5344CB8AC3E}">
        <p14:creationId xmlns:p14="http://schemas.microsoft.com/office/powerpoint/2010/main" val="87858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Change in Priesthood</a:t>
            </a:r>
          </a:p>
        </p:txBody>
      </p:sp>
      <p:sp>
        <p:nvSpPr>
          <p:cNvPr id="6" name="TextBox 5"/>
          <p:cNvSpPr txBox="1"/>
          <p:nvPr/>
        </p:nvSpPr>
        <p:spPr>
          <a:xfrm>
            <a:off x="1473200" y="1066800"/>
            <a:ext cx="5537200" cy="2677656"/>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“If therefore perfection were by the </a:t>
            </a:r>
            <a:r>
              <a:rPr lang="en-US" sz="2400" dirty="0" err="1">
                <a:solidFill>
                  <a:schemeClr val="bg1"/>
                </a:solidFill>
                <a:latin typeface="Leelawadee" pitchFamily="34" charset="-34"/>
                <a:cs typeface="Leelawadee" pitchFamily="34" charset="-34"/>
              </a:rPr>
              <a:t>Levitical</a:t>
            </a:r>
            <a:r>
              <a:rPr lang="en-US" sz="2400" dirty="0">
                <a:solidFill>
                  <a:schemeClr val="bg1"/>
                </a:solidFill>
                <a:latin typeface="Leelawadee" pitchFamily="34" charset="-34"/>
                <a:cs typeface="Leelawadee" pitchFamily="34" charset="-34"/>
              </a:rPr>
              <a:t> priesthood, (for under it the people received the law,) what further need was there that another priest should rise after the order of </a:t>
            </a:r>
            <a:r>
              <a:rPr lang="en-US" sz="2400" dirty="0" err="1">
                <a:solidFill>
                  <a:schemeClr val="bg1"/>
                </a:solidFill>
                <a:latin typeface="Leelawadee" pitchFamily="34" charset="-34"/>
                <a:cs typeface="Leelawadee" pitchFamily="34" charset="-34"/>
              </a:rPr>
              <a:t>Melchisedec</a:t>
            </a:r>
            <a:r>
              <a:rPr lang="en-US" sz="2400" dirty="0">
                <a:solidFill>
                  <a:schemeClr val="bg1"/>
                </a:solidFill>
                <a:latin typeface="Leelawadee" pitchFamily="34" charset="-34"/>
                <a:cs typeface="Leelawadee" pitchFamily="34" charset="-34"/>
              </a:rPr>
              <a:t>, and not be called after the order of Aaron?”</a:t>
            </a:r>
          </a:p>
        </p:txBody>
      </p:sp>
      <p:sp>
        <p:nvSpPr>
          <p:cNvPr id="7" name="TextBox 6"/>
          <p:cNvSpPr txBox="1"/>
          <p:nvPr/>
        </p:nvSpPr>
        <p:spPr>
          <a:xfrm>
            <a:off x="648832" y="6488668"/>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Hebrews 7:11</a:t>
            </a:r>
          </a:p>
        </p:txBody>
      </p:sp>
      <p:sp>
        <p:nvSpPr>
          <p:cNvPr id="10" name="TextBox 9"/>
          <p:cNvSpPr txBox="1"/>
          <p:nvPr/>
        </p:nvSpPr>
        <p:spPr>
          <a:xfrm>
            <a:off x="6019800" y="4114800"/>
            <a:ext cx="4648200" cy="1938992"/>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 mission and atonement of our Savior brought an end to the lesser law of Moses and instituted in its place the higher law of Jesus Christ.</a:t>
            </a:r>
          </a:p>
        </p:txBody>
      </p:sp>
      <p:pic>
        <p:nvPicPr>
          <p:cNvPr id="3" name="Picture 2">
            <a:extLst>
              <a:ext uri="{FF2B5EF4-FFF2-40B4-BE49-F238E27FC236}">
                <a16:creationId xmlns:a16="http://schemas.microsoft.com/office/drawing/2014/main" id="{1ECD75A5-4464-42FD-8DDA-5F6482B5E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159" y="1328488"/>
            <a:ext cx="3657600" cy="2371725"/>
          </a:xfrm>
          <a:prstGeom prst="rect">
            <a:avLst/>
          </a:prstGeom>
        </p:spPr>
      </p:pic>
      <p:pic>
        <p:nvPicPr>
          <p:cNvPr id="5" name="Picture 4">
            <a:extLst>
              <a:ext uri="{FF2B5EF4-FFF2-40B4-BE49-F238E27FC236}">
                <a16:creationId xmlns:a16="http://schemas.microsoft.com/office/drawing/2014/main" id="{248C9408-FF8E-4D65-94B7-E4327671B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430" y="3914126"/>
            <a:ext cx="3127248" cy="2404872"/>
          </a:xfrm>
          <a:prstGeom prst="rect">
            <a:avLst/>
          </a:prstGeom>
        </p:spPr>
      </p:pic>
    </p:spTree>
    <p:extLst>
      <p:ext uri="{BB962C8B-B14F-4D97-AF65-F5344CB8AC3E}">
        <p14:creationId xmlns:p14="http://schemas.microsoft.com/office/powerpoint/2010/main" val="19334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I Am The Law</a:t>
            </a:r>
          </a:p>
        </p:txBody>
      </p:sp>
      <p:sp>
        <p:nvSpPr>
          <p:cNvPr id="6" name="TextBox 5"/>
          <p:cNvSpPr txBox="1"/>
          <p:nvPr/>
        </p:nvSpPr>
        <p:spPr>
          <a:xfrm>
            <a:off x="2362200" y="1066800"/>
            <a:ext cx="3352800" cy="2677656"/>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“For behold, the covenant which I have made with my people is not all fulfilled; but the law which was given unto Moses hath an end in me.</a:t>
            </a:r>
          </a:p>
        </p:txBody>
      </p:sp>
      <p:sp>
        <p:nvSpPr>
          <p:cNvPr id="7" name="TextBox 6"/>
          <p:cNvSpPr txBox="1"/>
          <p:nvPr/>
        </p:nvSpPr>
        <p:spPr>
          <a:xfrm>
            <a:off x="718996" y="6488668"/>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3 Nephi 15:8-9</a:t>
            </a:r>
          </a:p>
        </p:txBody>
      </p:sp>
      <p:sp>
        <p:nvSpPr>
          <p:cNvPr id="10" name="TextBox 9"/>
          <p:cNvSpPr txBox="1"/>
          <p:nvPr/>
        </p:nvSpPr>
        <p:spPr>
          <a:xfrm>
            <a:off x="6261100" y="4699001"/>
            <a:ext cx="4648200" cy="1200329"/>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Behold, I am the law, and the light. Look unto me, and endure to the end…</a:t>
            </a:r>
          </a:p>
        </p:txBody>
      </p:sp>
      <p:pic>
        <p:nvPicPr>
          <p:cNvPr id="3" name="Picture 2">
            <a:extLst>
              <a:ext uri="{FF2B5EF4-FFF2-40B4-BE49-F238E27FC236}">
                <a16:creationId xmlns:a16="http://schemas.microsoft.com/office/drawing/2014/main" id="{85222692-F9FB-4845-9DCB-0222E37C3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55" y="1130133"/>
            <a:ext cx="3962400" cy="2971800"/>
          </a:xfrm>
          <a:prstGeom prst="rect">
            <a:avLst/>
          </a:prstGeom>
        </p:spPr>
      </p:pic>
    </p:spTree>
    <p:extLst>
      <p:ext uri="{BB962C8B-B14F-4D97-AF65-F5344CB8AC3E}">
        <p14:creationId xmlns:p14="http://schemas.microsoft.com/office/powerpoint/2010/main" val="39057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1138773"/>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itchFamily="34" charset="-34"/>
              </a:rPr>
              <a:t>New and Everlasting Covenant</a:t>
            </a:r>
          </a:p>
          <a:p>
            <a:pPr algn="ctr"/>
            <a:r>
              <a:rPr lang="en-US" sz="2800" dirty="0">
                <a:solidFill>
                  <a:schemeClr val="bg1"/>
                </a:solidFill>
                <a:latin typeface="Matura MT Script Capitals" panose="03020802060602070202" pitchFamily="66" charset="0"/>
                <a:cs typeface="Leelawadee" pitchFamily="34" charset="-34"/>
              </a:rPr>
              <a:t>An order of the Priesthood</a:t>
            </a:r>
          </a:p>
        </p:txBody>
      </p:sp>
      <p:sp>
        <p:nvSpPr>
          <p:cNvPr id="6" name="TextBox 5"/>
          <p:cNvSpPr txBox="1"/>
          <p:nvPr/>
        </p:nvSpPr>
        <p:spPr>
          <a:xfrm>
            <a:off x="1388198" y="1578321"/>
            <a:ext cx="4419600" cy="2308324"/>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“Therefore, if a man marry him a wife in the world, and he marry her not by me nor by my word, and he covenant with her so long as he is in the world and she with him…</a:t>
            </a:r>
          </a:p>
        </p:txBody>
      </p:sp>
      <p:sp>
        <p:nvSpPr>
          <p:cNvPr id="7" name="TextBox 6"/>
          <p:cNvSpPr txBox="1"/>
          <p:nvPr/>
        </p:nvSpPr>
        <p:spPr>
          <a:xfrm>
            <a:off x="728049" y="6488668"/>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D&amp;C 132:15</a:t>
            </a:r>
          </a:p>
        </p:txBody>
      </p:sp>
      <p:sp>
        <p:nvSpPr>
          <p:cNvPr id="10" name="TextBox 9"/>
          <p:cNvSpPr txBox="1"/>
          <p:nvPr/>
        </p:nvSpPr>
        <p:spPr>
          <a:xfrm>
            <a:off x="5820624" y="4651217"/>
            <a:ext cx="4648200" cy="1569660"/>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…their covenant and marriage are not of force when they are dead, and when they are out of the world…</a:t>
            </a:r>
          </a:p>
        </p:txBody>
      </p:sp>
      <p:pic>
        <p:nvPicPr>
          <p:cNvPr id="11" name="Picture 10" descr="Burton Family0059.jpg"/>
          <p:cNvPicPr>
            <a:picLocks noChangeAspect="1"/>
          </p:cNvPicPr>
          <p:nvPr/>
        </p:nvPicPr>
        <p:blipFill>
          <a:blip r:embed="rId3" cstate="print"/>
          <a:stretch>
            <a:fillRect/>
          </a:stretch>
        </p:blipFill>
        <p:spPr>
          <a:xfrm>
            <a:off x="6559936" y="1627671"/>
            <a:ext cx="3324100" cy="2799043"/>
          </a:xfrm>
          <a:prstGeom prst="rect">
            <a:avLst/>
          </a:prstGeom>
        </p:spPr>
      </p:pic>
    </p:spTree>
    <p:extLst>
      <p:ext uri="{BB962C8B-B14F-4D97-AF65-F5344CB8AC3E}">
        <p14:creationId xmlns:p14="http://schemas.microsoft.com/office/powerpoint/2010/main" val="34766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0" y="0"/>
            <a:ext cx="12192000" cy="6858000"/>
            <a:chOff x="0" y="0"/>
            <a:chExt cx="12192000" cy="6858000"/>
          </a:xfrm>
        </p:grpSpPr>
        <p:pic>
          <p:nvPicPr>
            <p:cNvPr id="60" name="Picture 59"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58"/>
            <p:cNvGrpSpPr/>
            <p:nvPr/>
          </p:nvGrpSpPr>
          <p:grpSpPr>
            <a:xfrm>
              <a:off x="230109" y="242936"/>
              <a:ext cx="405464" cy="6505391"/>
              <a:chOff x="381000" y="152400"/>
              <a:chExt cx="405464" cy="6505391"/>
            </a:xfrm>
          </p:grpSpPr>
          <p:grpSp>
            <p:nvGrpSpPr>
              <p:cNvPr id="62" name="Group 14"/>
              <p:cNvGrpSpPr/>
              <p:nvPr/>
            </p:nvGrpSpPr>
            <p:grpSpPr>
              <a:xfrm>
                <a:off x="381000" y="152400"/>
                <a:ext cx="405464" cy="409391"/>
                <a:chOff x="5943600" y="4267200"/>
                <a:chExt cx="1990316" cy="2009591"/>
              </a:xfrm>
            </p:grpSpPr>
            <p:sp>
              <p:nvSpPr>
                <p:cNvPr id="103" name="Frame 10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Frame 10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18"/>
              <p:cNvGrpSpPr/>
              <p:nvPr/>
            </p:nvGrpSpPr>
            <p:grpSpPr>
              <a:xfrm>
                <a:off x="381000" y="7620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22"/>
              <p:cNvGrpSpPr/>
              <p:nvPr/>
            </p:nvGrpSpPr>
            <p:grpSpPr>
              <a:xfrm>
                <a:off x="381000" y="13716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26"/>
              <p:cNvGrpSpPr/>
              <p:nvPr/>
            </p:nvGrpSpPr>
            <p:grpSpPr>
              <a:xfrm>
                <a:off x="381000" y="19812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0"/>
              <p:cNvGrpSpPr/>
              <p:nvPr/>
            </p:nvGrpSpPr>
            <p:grpSpPr>
              <a:xfrm>
                <a:off x="381000" y="25908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34"/>
              <p:cNvGrpSpPr/>
              <p:nvPr/>
            </p:nvGrpSpPr>
            <p:grpSpPr>
              <a:xfrm>
                <a:off x="381000" y="32004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38"/>
              <p:cNvGrpSpPr/>
              <p:nvPr/>
            </p:nvGrpSpPr>
            <p:grpSpPr>
              <a:xfrm>
                <a:off x="381000" y="38100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42"/>
              <p:cNvGrpSpPr/>
              <p:nvPr/>
            </p:nvGrpSpPr>
            <p:grpSpPr>
              <a:xfrm>
                <a:off x="381000" y="44196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46"/>
              <p:cNvGrpSpPr/>
              <p:nvPr/>
            </p:nvGrpSpPr>
            <p:grpSpPr>
              <a:xfrm>
                <a:off x="381000" y="50292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50"/>
              <p:cNvGrpSpPr/>
              <p:nvPr/>
            </p:nvGrpSpPr>
            <p:grpSpPr>
              <a:xfrm>
                <a:off x="381000" y="56388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54"/>
              <p:cNvGrpSpPr/>
              <p:nvPr/>
            </p:nvGrpSpPr>
            <p:grpSpPr>
              <a:xfrm>
                <a:off x="381000" y="62484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itchFamily="34" charset="-34"/>
              </a:rPr>
              <a:t>Marriage on Earth </a:t>
            </a:r>
            <a:endParaRPr lang="en-US" sz="2800" dirty="0">
              <a:solidFill>
                <a:schemeClr val="bg1"/>
              </a:solidFill>
              <a:latin typeface="Matura MT Script Capitals" panose="03020802060602070202" pitchFamily="66" charset="0"/>
              <a:cs typeface="Leelawadee" pitchFamily="34" charset="-34"/>
            </a:endParaRPr>
          </a:p>
        </p:txBody>
      </p:sp>
      <p:sp>
        <p:nvSpPr>
          <p:cNvPr id="6" name="TextBox 5"/>
          <p:cNvSpPr txBox="1"/>
          <p:nvPr/>
        </p:nvSpPr>
        <p:spPr>
          <a:xfrm>
            <a:off x="2438400" y="1524001"/>
            <a:ext cx="4648200" cy="1200329"/>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…therefore, they are not bound by any law when they are out of the world.</a:t>
            </a:r>
          </a:p>
        </p:txBody>
      </p:sp>
      <p:sp>
        <p:nvSpPr>
          <p:cNvPr id="10" name="TextBox 9"/>
          <p:cNvSpPr txBox="1"/>
          <p:nvPr/>
        </p:nvSpPr>
        <p:spPr>
          <a:xfrm>
            <a:off x="6173709" y="4289081"/>
            <a:ext cx="4648200" cy="461665"/>
          </a:xfrm>
          <a:prstGeom prst="rect">
            <a:avLst/>
          </a:prstGeom>
          <a:noFill/>
        </p:spPr>
        <p:txBody>
          <a:bodyPr wrap="square" rtlCol="0">
            <a:spAutoFit/>
          </a:bodyPr>
          <a:lstStyle/>
          <a:p>
            <a:r>
              <a:rPr lang="en-US" sz="2400" dirty="0">
                <a:solidFill>
                  <a:schemeClr val="bg1"/>
                </a:solidFill>
                <a:effectLst>
                  <a:glow rad="228600">
                    <a:schemeClr val="accent3">
                      <a:satMod val="175000"/>
                      <a:alpha val="40000"/>
                    </a:schemeClr>
                  </a:glow>
                </a:effectLst>
                <a:latin typeface="Leelawadee" pitchFamily="34" charset="-34"/>
                <a:cs typeface="Leelawadee" pitchFamily="34" charset="-34"/>
              </a:rPr>
              <a:t>Read D&amp;C 132:16-18</a:t>
            </a:r>
          </a:p>
        </p:txBody>
      </p:sp>
      <p:pic>
        <p:nvPicPr>
          <p:cNvPr id="12" name="Picture 11" descr="DSCN1688.JPG"/>
          <p:cNvPicPr>
            <a:picLocks noChangeAspect="1"/>
          </p:cNvPicPr>
          <p:nvPr/>
        </p:nvPicPr>
        <p:blipFill>
          <a:blip r:embed="rId3" cstate="print"/>
          <a:stretch>
            <a:fillRect/>
          </a:stretch>
        </p:blipFill>
        <p:spPr>
          <a:xfrm>
            <a:off x="2414258" y="3159378"/>
            <a:ext cx="2501774" cy="3335699"/>
          </a:xfrm>
          <a:prstGeom prst="rect">
            <a:avLst/>
          </a:prstGeom>
        </p:spPr>
      </p:pic>
      <p:grpSp>
        <p:nvGrpSpPr>
          <p:cNvPr id="24" name="Group 23"/>
          <p:cNvGrpSpPr/>
          <p:nvPr/>
        </p:nvGrpSpPr>
        <p:grpSpPr>
          <a:xfrm>
            <a:off x="5782147" y="4415027"/>
            <a:ext cx="6115191" cy="1758568"/>
            <a:chOff x="5782147" y="4415027"/>
            <a:chExt cx="6115191" cy="1758568"/>
          </a:xfrm>
        </p:grpSpPr>
        <p:sp>
          <p:nvSpPr>
            <p:cNvPr id="22" name="Rectangle 21"/>
            <p:cNvSpPr/>
            <p:nvPr/>
          </p:nvSpPr>
          <p:spPr>
            <a:xfrm>
              <a:off x="5782147" y="4973266"/>
              <a:ext cx="4964316" cy="1200329"/>
            </a:xfrm>
            <a:prstGeom prst="rect">
              <a:avLst/>
            </a:prstGeom>
          </p:spPr>
          <p:txBody>
            <a:bodyPr wrap="square">
              <a:spAutoFit/>
            </a:bodyPr>
            <a:lstStyle/>
            <a:p>
              <a:r>
                <a:rPr lang="en-US" dirty="0">
                  <a:solidFill>
                    <a:schemeClr val="bg1"/>
                  </a:solidFill>
                  <a:latin typeface="Open Sans"/>
                </a:rPr>
                <a:t>“The blessings of the priesthood, such as baptism, receiving the Holy Ghost, the temple endowment, and eternal marriage, are available to men and women alike” (4)</a:t>
              </a:r>
              <a:endParaRPr lang="en-US" dirty="0">
                <a:solidFill>
                  <a:schemeClr val="bg1"/>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1563" y="4415027"/>
              <a:ext cx="1055775" cy="1315818"/>
            </a:xfrm>
            <a:prstGeom prst="rect">
              <a:avLst/>
            </a:prstGeom>
          </p:spPr>
        </p:pic>
      </p:grpSp>
      <p:pic>
        <p:nvPicPr>
          <p:cNvPr id="3" name="Picture 2">
            <a:extLst>
              <a:ext uri="{FF2B5EF4-FFF2-40B4-BE49-F238E27FC236}">
                <a16:creationId xmlns:a16="http://schemas.microsoft.com/office/drawing/2014/main" id="{4F92BAFC-065E-4645-B14D-E9E4994D9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7328" y="729152"/>
            <a:ext cx="2081972" cy="3119135"/>
          </a:xfrm>
          <a:prstGeom prst="rect">
            <a:avLst/>
          </a:prstGeom>
        </p:spPr>
      </p:pic>
    </p:spTree>
    <p:extLst>
      <p:ext uri="{BB962C8B-B14F-4D97-AF65-F5344CB8AC3E}">
        <p14:creationId xmlns:p14="http://schemas.microsoft.com/office/powerpoint/2010/main" val="11011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itchFamily="34" charset="-34"/>
              </a:rPr>
              <a:t>Celestial Glory</a:t>
            </a:r>
            <a:endParaRPr lang="en-US" sz="2800" dirty="0">
              <a:solidFill>
                <a:schemeClr val="bg1"/>
              </a:solidFill>
              <a:latin typeface="Matura MT Script Capitals" panose="03020802060602070202" pitchFamily="66" charset="0"/>
              <a:cs typeface="Leelawadee" pitchFamily="34" charset="-34"/>
            </a:endParaRPr>
          </a:p>
        </p:txBody>
      </p:sp>
      <p:sp>
        <p:nvSpPr>
          <p:cNvPr id="6" name="TextBox 5"/>
          <p:cNvSpPr txBox="1"/>
          <p:nvPr/>
        </p:nvSpPr>
        <p:spPr>
          <a:xfrm>
            <a:off x="1524000" y="1204138"/>
            <a:ext cx="5035826" cy="1938992"/>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“And in order to obtain the highest, a man must enter into this order of the priesthood (meaning the new and everlasting covenant of marriage)</a:t>
            </a:r>
          </a:p>
        </p:txBody>
      </p:sp>
      <p:sp>
        <p:nvSpPr>
          <p:cNvPr id="10" name="TextBox 9"/>
          <p:cNvSpPr txBox="1"/>
          <p:nvPr/>
        </p:nvSpPr>
        <p:spPr>
          <a:xfrm>
            <a:off x="750683" y="6488668"/>
            <a:ext cx="46482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D&amp;C 131:1-2, 4</a:t>
            </a:r>
          </a:p>
        </p:txBody>
      </p:sp>
      <p:sp>
        <p:nvSpPr>
          <p:cNvPr id="8" name="TextBox 7"/>
          <p:cNvSpPr txBox="1"/>
          <p:nvPr/>
        </p:nvSpPr>
        <p:spPr>
          <a:xfrm>
            <a:off x="5791200" y="4267201"/>
            <a:ext cx="4648200" cy="1200329"/>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“He may enter into the other, but that is the end of his kingdom; he cannot have an increase.</a:t>
            </a:r>
          </a:p>
        </p:txBody>
      </p:sp>
      <p:pic>
        <p:nvPicPr>
          <p:cNvPr id="3" name="Picture 2">
            <a:extLst>
              <a:ext uri="{FF2B5EF4-FFF2-40B4-BE49-F238E27FC236}">
                <a16:creationId xmlns:a16="http://schemas.microsoft.com/office/drawing/2014/main" id="{153F987A-CDB5-4C31-A6D8-7A24CCD8A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838" y="1038166"/>
            <a:ext cx="3009900" cy="2667000"/>
          </a:xfrm>
          <a:prstGeom prst="rect">
            <a:avLst/>
          </a:prstGeom>
        </p:spPr>
      </p:pic>
      <p:pic>
        <p:nvPicPr>
          <p:cNvPr id="5" name="Picture 4">
            <a:extLst>
              <a:ext uri="{FF2B5EF4-FFF2-40B4-BE49-F238E27FC236}">
                <a16:creationId xmlns:a16="http://schemas.microsoft.com/office/drawing/2014/main" id="{AA4ECE08-E31D-4245-AFEF-5729E564F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02" y="3532063"/>
            <a:ext cx="2362200" cy="2743200"/>
          </a:xfrm>
          <a:prstGeom prst="rect">
            <a:avLst/>
          </a:prstGeom>
        </p:spPr>
      </p:pic>
    </p:spTree>
    <p:extLst>
      <p:ext uri="{BB962C8B-B14F-4D97-AF65-F5344CB8AC3E}">
        <p14:creationId xmlns:p14="http://schemas.microsoft.com/office/powerpoint/2010/main" val="27384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itchFamily="34" charset="-34"/>
              </a:rPr>
              <a:t>Sealed</a:t>
            </a:r>
            <a:endParaRPr lang="en-US" sz="2800" dirty="0">
              <a:solidFill>
                <a:schemeClr val="bg1"/>
              </a:solidFill>
              <a:latin typeface="Matura MT Script Capitals" panose="03020802060602070202" pitchFamily="66" charset="0"/>
              <a:cs typeface="Leelawadee" pitchFamily="34" charset="-34"/>
            </a:endParaRPr>
          </a:p>
        </p:txBody>
      </p:sp>
      <p:sp>
        <p:nvSpPr>
          <p:cNvPr id="6" name="TextBox 5"/>
          <p:cNvSpPr txBox="1"/>
          <p:nvPr/>
        </p:nvSpPr>
        <p:spPr>
          <a:xfrm>
            <a:off x="2438400" y="1524000"/>
            <a:ext cx="4648200" cy="1569660"/>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 man who marries a wife in the new and everlasting covenant (sealed) will inherit thrones, kingdoms, etc. </a:t>
            </a:r>
          </a:p>
        </p:txBody>
      </p:sp>
      <p:sp>
        <p:nvSpPr>
          <p:cNvPr id="10" name="TextBox 9"/>
          <p:cNvSpPr txBox="1"/>
          <p:nvPr/>
        </p:nvSpPr>
        <p:spPr>
          <a:xfrm>
            <a:off x="6019800" y="4495801"/>
            <a:ext cx="4648200" cy="1200329"/>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…and a continuation of the seeds forever and ever.”</a:t>
            </a:r>
          </a:p>
          <a:p>
            <a:r>
              <a:rPr lang="en-US" sz="2400" dirty="0">
                <a:solidFill>
                  <a:schemeClr val="bg1"/>
                </a:solidFill>
                <a:latin typeface="Leelawadee" pitchFamily="34" charset="-34"/>
                <a:cs typeface="Leelawadee" pitchFamily="34" charset="-34"/>
              </a:rPr>
              <a:t>—D&amp;C 132:19</a:t>
            </a:r>
          </a:p>
        </p:txBody>
      </p:sp>
      <p:pic>
        <p:nvPicPr>
          <p:cNvPr id="3" name="Picture 2">
            <a:extLst>
              <a:ext uri="{FF2B5EF4-FFF2-40B4-BE49-F238E27FC236}">
                <a16:creationId xmlns:a16="http://schemas.microsoft.com/office/drawing/2014/main" id="{059BD1E0-EEFA-4147-94DB-28B212AD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218" y="3345902"/>
            <a:ext cx="3676932" cy="3147021"/>
          </a:xfrm>
          <a:prstGeom prst="rect">
            <a:avLst/>
          </a:prstGeom>
        </p:spPr>
      </p:pic>
      <p:pic>
        <p:nvPicPr>
          <p:cNvPr id="5" name="Picture 4">
            <a:extLst>
              <a:ext uri="{FF2B5EF4-FFF2-40B4-BE49-F238E27FC236}">
                <a16:creationId xmlns:a16="http://schemas.microsoft.com/office/drawing/2014/main" id="{4D2E99CA-0AB9-4D71-A93C-5C57174D6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675" y="652213"/>
            <a:ext cx="2514600" cy="2933700"/>
          </a:xfrm>
          <a:prstGeom prst="rect">
            <a:avLst/>
          </a:prstGeom>
        </p:spPr>
      </p:pic>
    </p:spTree>
    <p:extLst>
      <p:ext uri="{BB962C8B-B14F-4D97-AF65-F5344CB8AC3E}">
        <p14:creationId xmlns:p14="http://schemas.microsoft.com/office/powerpoint/2010/main" val="27563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0"/>
            <a:ext cx="12192000" cy="6858000"/>
            <a:chOff x="0" y="0"/>
            <a:chExt cx="12192000" cy="6858000"/>
          </a:xfrm>
        </p:grpSpPr>
        <p:pic>
          <p:nvPicPr>
            <p:cNvPr id="35" name="Picture 3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58"/>
            <p:cNvGrpSpPr/>
            <p:nvPr/>
          </p:nvGrpSpPr>
          <p:grpSpPr>
            <a:xfrm>
              <a:off x="230109" y="242936"/>
              <a:ext cx="405464" cy="6505391"/>
              <a:chOff x="381000" y="152400"/>
              <a:chExt cx="405464" cy="6505391"/>
            </a:xfrm>
          </p:grpSpPr>
          <p:grpSp>
            <p:nvGrpSpPr>
              <p:cNvPr id="37" name="Group 14"/>
              <p:cNvGrpSpPr/>
              <p:nvPr/>
            </p:nvGrpSpPr>
            <p:grpSpPr>
              <a:xfrm>
                <a:off x="381000" y="152400"/>
                <a:ext cx="405464" cy="409391"/>
                <a:chOff x="5943600" y="4267200"/>
                <a:chExt cx="1990316" cy="2009591"/>
              </a:xfrm>
            </p:grpSpPr>
            <p:sp>
              <p:nvSpPr>
                <p:cNvPr id="78" name="Frame 7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8"/>
              <p:cNvGrpSpPr/>
              <p:nvPr/>
            </p:nvGrpSpPr>
            <p:grpSpPr>
              <a:xfrm>
                <a:off x="381000" y="7620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22"/>
              <p:cNvGrpSpPr/>
              <p:nvPr/>
            </p:nvGrpSpPr>
            <p:grpSpPr>
              <a:xfrm>
                <a:off x="381000" y="13716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26"/>
              <p:cNvGrpSpPr/>
              <p:nvPr/>
            </p:nvGrpSpPr>
            <p:grpSpPr>
              <a:xfrm>
                <a:off x="381000" y="19812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0"/>
              <p:cNvGrpSpPr/>
              <p:nvPr/>
            </p:nvGrpSpPr>
            <p:grpSpPr>
              <a:xfrm>
                <a:off x="381000" y="2590800"/>
                <a:ext cx="405464" cy="409391"/>
                <a:chOff x="5943600" y="4267200"/>
                <a:chExt cx="1990316" cy="2009591"/>
              </a:xfrm>
            </p:grpSpPr>
            <p:sp>
              <p:nvSpPr>
                <p:cNvPr id="66" name="Frame 6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34"/>
              <p:cNvGrpSpPr/>
              <p:nvPr/>
            </p:nvGrpSpPr>
            <p:grpSpPr>
              <a:xfrm>
                <a:off x="381000" y="3200400"/>
                <a:ext cx="405464" cy="409391"/>
                <a:chOff x="5943600" y="4267200"/>
                <a:chExt cx="1990316" cy="2009591"/>
              </a:xfrm>
            </p:grpSpPr>
            <p:sp>
              <p:nvSpPr>
                <p:cNvPr id="63" name="Frame 6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38"/>
              <p:cNvGrpSpPr/>
              <p:nvPr/>
            </p:nvGrpSpPr>
            <p:grpSpPr>
              <a:xfrm>
                <a:off x="381000" y="3810000"/>
                <a:ext cx="405464" cy="409391"/>
                <a:chOff x="5943600" y="4267200"/>
                <a:chExt cx="1990316" cy="2009591"/>
              </a:xfrm>
            </p:grpSpPr>
            <p:sp>
              <p:nvSpPr>
                <p:cNvPr id="60" name="Frame 5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2"/>
              <p:cNvGrpSpPr/>
              <p:nvPr/>
            </p:nvGrpSpPr>
            <p:grpSpPr>
              <a:xfrm>
                <a:off x="381000" y="4419600"/>
                <a:ext cx="405464" cy="409391"/>
                <a:chOff x="5943600" y="4267200"/>
                <a:chExt cx="1990316" cy="2009591"/>
              </a:xfrm>
            </p:grpSpPr>
            <p:sp>
              <p:nvSpPr>
                <p:cNvPr id="57" name="Frame 5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6"/>
              <p:cNvGrpSpPr/>
              <p:nvPr/>
            </p:nvGrpSpPr>
            <p:grpSpPr>
              <a:xfrm>
                <a:off x="381000" y="5029200"/>
                <a:ext cx="405464" cy="409391"/>
                <a:chOff x="5943600" y="4267200"/>
                <a:chExt cx="1990316" cy="2009591"/>
              </a:xfrm>
            </p:grpSpPr>
            <p:sp>
              <p:nvSpPr>
                <p:cNvPr id="54" name="Frame 5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50"/>
              <p:cNvGrpSpPr/>
              <p:nvPr/>
            </p:nvGrpSpPr>
            <p:grpSpPr>
              <a:xfrm>
                <a:off x="381000" y="5638800"/>
                <a:ext cx="405464" cy="409391"/>
                <a:chOff x="5943600" y="4267200"/>
                <a:chExt cx="1990316" cy="2009591"/>
              </a:xfrm>
            </p:grpSpPr>
            <p:sp>
              <p:nvSpPr>
                <p:cNvPr id="51" name="Frame 5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54"/>
              <p:cNvGrpSpPr/>
              <p:nvPr/>
            </p:nvGrpSpPr>
            <p:grpSpPr>
              <a:xfrm>
                <a:off x="381000" y="6248400"/>
                <a:ext cx="405464" cy="409391"/>
                <a:chOff x="5943600" y="4267200"/>
                <a:chExt cx="1990316" cy="2009591"/>
              </a:xfrm>
            </p:grpSpPr>
            <p:sp>
              <p:nvSpPr>
                <p:cNvPr id="48" name="Frame 4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2027976" y="167489"/>
            <a:ext cx="8206212" cy="3046988"/>
          </a:xfrm>
          <a:prstGeom prst="rect">
            <a:avLst/>
          </a:prstGeom>
          <a:noFill/>
        </p:spPr>
        <p:txBody>
          <a:bodyPr wrap="square" rtlCol="0">
            <a:spAutoFit/>
          </a:bodyPr>
          <a:lstStyle/>
          <a:p>
            <a:pPr algn="ctr"/>
            <a:r>
              <a:rPr lang="en-US" sz="8000" dirty="0">
                <a:solidFill>
                  <a:schemeClr val="bg1"/>
                </a:solidFill>
                <a:latin typeface="Tempus Sans ITC" panose="04020404030D07020202" pitchFamily="82" charset="0"/>
              </a:rPr>
              <a:t>“The Ten Blessings of the Priesthood” </a:t>
            </a:r>
            <a:r>
              <a:rPr lang="en-US" sz="3200" dirty="0">
                <a:solidFill>
                  <a:schemeClr val="bg1"/>
                </a:solidFill>
                <a:latin typeface="Tempus Sans ITC" panose="04020404030D07020202" pitchFamily="82" charset="0"/>
              </a:rPr>
              <a:t>Hebrews 7-10</a:t>
            </a:r>
          </a:p>
        </p:txBody>
      </p:sp>
      <p:grpSp>
        <p:nvGrpSpPr>
          <p:cNvPr id="29" name="Group 13"/>
          <p:cNvGrpSpPr/>
          <p:nvPr/>
        </p:nvGrpSpPr>
        <p:grpSpPr>
          <a:xfrm>
            <a:off x="5122752" y="3733047"/>
            <a:ext cx="1990316" cy="20095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122" y="5176508"/>
            <a:ext cx="1039257" cy="1450629"/>
          </a:xfrm>
          <a:prstGeom prst="rect">
            <a:avLst/>
          </a:prstGeom>
        </p:spPr>
      </p:pic>
    </p:spTree>
    <p:extLst>
      <p:ext uri="{BB962C8B-B14F-4D97-AF65-F5344CB8AC3E}">
        <p14:creationId xmlns:p14="http://schemas.microsoft.com/office/powerpoint/2010/main" val="88792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33054" y="64130"/>
            <a:ext cx="9144000" cy="830997"/>
          </a:xfrm>
          <a:prstGeom prst="rect">
            <a:avLst/>
          </a:prstGeom>
          <a:noFill/>
        </p:spPr>
        <p:txBody>
          <a:bodyPr wrap="square" rtlCol="0">
            <a:spAutoFit/>
          </a:bodyPr>
          <a:lstStyle/>
          <a:p>
            <a:pPr algn="ctr"/>
            <a:r>
              <a:rPr lang="en-US" sz="4800" dirty="0" err="1">
                <a:solidFill>
                  <a:schemeClr val="bg1"/>
                </a:solidFill>
                <a:latin typeface="Matura MT Script Capitals" panose="03020802060602070202" pitchFamily="66" charset="0"/>
                <a:cs typeface="Leelawadee" panose="020B0502040204020203" pitchFamily="34" charset="-34"/>
              </a:rPr>
              <a:t>Melchisedec</a:t>
            </a:r>
            <a:r>
              <a:rPr lang="en-US" sz="4800" dirty="0">
                <a:solidFill>
                  <a:schemeClr val="bg1"/>
                </a:solidFill>
                <a:latin typeface="Matura MT Script Capitals" panose="03020802060602070202" pitchFamily="66" charset="0"/>
                <a:cs typeface="Leelawadee" panose="020B0502040204020203" pitchFamily="34" charset="-34"/>
              </a:rPr>
              <a:t>--Melchizedek</a:t>
            </a:r>
          </a:p>
        </p:txBody>
      </p:sp>
      <p:sp>
        <p:nvSpPr>
          <p:cNvPr id="6" name="TextBox 5"/>
          <p:cNvSpPr txBox="1"/>
          <p:nvPr/>
        </p:nvSpPr>
        <p:spPr>
          <a:xfrm>
            <a:off x="1992086" y="1502229"/>
            <a:ext cx="8382000" cy="2677656"/>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King of Salem</a:t>
            </a:r>
          </a:p>
          <a:p>
            <a:r>
              <a:rPr lang="en-US" sz="2400" dirty="0">
                <a:solidFill>
                  <a:schemeClr val="bg1"/>
                </a:solidFill>
                <a:latin typeface="Leelawadee" pitchFamily="34" charset="-34"/>
                <a:cs typeface="Leelawadee" pitchFamily="34" charset="-34"/>
              </a:rPr>
              <a:t>		</a:t>
            </a:r>
          </a:p>
          <a:p>
            <a:r>
              <a:rPr lang="en-US" sz="2400" dirty="0">
                <a:solidFill>
                  <a:schemeClr val="bg1"/>
                </a:solidFill>
                <a:latin typeface="Leelawadee" pitchFamily="34" charset="-34"/>
                <a:cs typeface="Leelawadee" pitchFamily="34" charset="-34"/>
              </a:rPr>
              <a:t>		Priest of the most high God</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Received tithes from Abraham</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King of Peace</a:t>
            </a:r>
          </a:p>
        </p:txBody>
      </p:sp>
      <p:sp>
        <p:nvSpPr>
          <p:cNvPr id="7" name="TextBox 6"/>
          <p:cNvSpPr txBox="1"/>
          <p:nvPr/>
        </p:nvSpPr>
        <p:spPr>
          <a:xfrm>
            <a:off x="710697" y="6414443"/>
            <a:ext cx="83820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Hebrews 7:1-2</a:t>
            </a:r>
          </a:p>
        </p:txBody>
      </p:sp>
      <p:pic>
        <p:nvPicPr>
          <p:cNvPr id="3" name="Picture 2">
            <a:extLst>
              <a:ext uri="{FF2B5EF4-FFF2-40B4-BE49-F238E27FC236}">
                <a16:creationId xmlns:a16="http://schemas.microsoft.com/office/drawing/2014/main" id="{3EE30E7B-2C55-4E5E-90A8-0D271D00B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797" y="2958933"/>
            <a:ext cx="2628900" cy="3505200"/>
          </a:xfrm>
          <a:prstGeom prst="rect">
            <a:avLst/>
          </a:prstGeom>
        </p:spPr>
      </p:pic>
      <p:pic>
        <p:nvPicPr>
          <p:cNvPr id="5" name="Picture 4">
            <a:extLst>
              <a:ext uri="{FF2B5EF4-FFF2-40B4-BE49-F238E27FC236}">
                <a16:creationId xmlns:a16="http://schemas.microsoft.com/office/drawing/2014/main" id="{99213146-0E19-455E-A117-86CCA2EDC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230" y="876050"/>
            <a:ext cx="2495550" cy="1990725"/>
          </a:xfrm>
          <a:prstGeom prst="rect">
            <a:avLst/>
          </a:prstGeom>
        </p:spPr>
      </p:pic>
      <p:pic>
        <p:nvPicPr>
          <p:cNvPr id="11" name="Picture 10">
            <a:extLst>
              <a:ext uri="{FF2B5EF4-FFF2-40B4-BE49-F238E27FC236}">
                <a16:creationId xmlns:a16="http://schemas.microsoft.com/office/drawing/2014/main" id="{3C01483E-7441-4A67-B6A5-14B85D664A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020" y="4735392"/>
            <a:ext cx="2243328" cy="1725168"/>
          </a:xfrm>
          <a:prstGeom prst="rect">
            <a:avLst/>
          </a:prstGeom>
        </p:spPr>
      </p:pic>
    </p:spTree>
    <p:extLst>
      <p:ext uri="{BB962C8B-B14F-4D97-AF65-F5344CB8AC3E}">
        <p14:creationId xmlns:p14="http://schemas.microsoft.com/office/powerpoint/2010/main" val="259689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2" name="Picture 31"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58"/>
            <p:cNvGrpSpPr/>
            <p:nvPr/>
          </p:nvGrpSpPr>
          <p:grpSpPr>
            <a:xfrm>
              <a:off x="230109" y="242936"/>
              <a:ext cx="405464" cy="6505391"/>
              <a:chOff x="381000" y="152400"/>
              <a:chExt cx="405464" cy="6505391"/>
            </a:xfrm>
          </p:grpSpPr>
          <p:grpSp>
            <p:nvGrpSpPr>
              <p:cNvPr id="34" name="Group 14"/>
              <p:cNvGrpSpPr/>
              <p:nvPr/>
            </p:nvGrpSpPr>
            <p:grpSpPr>
              <a:xfrm>
                <a:off x="381000" y="1524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8"/>
              <p:cNvGrpSpPr/>
              <p:nvPr/>
            </p:nvGrpSpPr>
            <p:grpSpPr>
              <a:xfrm>
                <a:off x="381000" y="7620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22"/>
              <p:cNvGrpSpPr/>
              <p:nvPr/>
            </p:nvGrpSpPr>
            <p:grpSpPr>
              <a:xfrm>
                <a:off x="381000" y="13716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6"/>
              <p:cNvGrpSpPr/>
              <p:nvPr/>
            </p:nvGrpSpPr>
            <p:grpSpPr>
              <a:xfrm>
                <a:off x="381000" y="1981200"/>
                <a:ext cx="405464" cy="409391"/>
                <a:chOff x="5943600" y="4267200"/>
                <a:chExt cx="1990316" cy="2009591"/>
              </a:xfrm>
            </p:grpSpPr>
            <p:sp>
              <p:nvSpPr>
                <p:cNvPr id="66" name="Frame 6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0"/>
              <p:cNvGrpSpPr/>
              <p:nvPr/>
            </p:nvGrpSpPr>
            <p:grpSpPr>
              <a:xfrm>
                <a:off x="381000" y="2590800"/>
                <a:ext cx="405464" cy="409391"/>
                <a:chOff x="5943600" y="4267200"/>
                <a:chExt cx="1990316" cy="2009591"/>
              </a:xfrm>
            </p:grpSpPr>
            <p:sp>
              <p:nvSpPr>
                <p:cNvPr id="63" name="Frame 6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4"/>
              <p:cNvGrpSpPr/>
              <p:nvPr/>
            </p:nvGrpSpPr>
            <p:grpSpPr>
              <a:xfrm>
                <a:off x="381000" y="3200400"/>
                <a:ext cx="405464" cy="409391"/>
                <a:chOff x="5943600" y="4267200"/>
                <a:chExt cx="1990316" cy="2009591"/>
              </a:xfrm>
            </p:grpSpPr>
            <p:sp>
              <p:nvSpPr>
                <p:cNvPr id="60" name="Frame 5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8"/>
              <p:cNvGrpSpPr/>
              <p:nvPr/>
            </p:nvGrpSpPr>
            <p:grpSpPr>
              <a:xfrm>
                <a:off x="381000" y="3810000"/>
                <a:ext cx="405464" cy="409391"/>
                <a:chOff x="5943600" y="4267200"/>
                <a:chExt cx="1990316" cy="2009591"/>
              </a:xfrm>
            </p:grpSpPr>
            <p:sp>
              <p:nvSpPr>
                <p:cNvPr id="57" name="Frame 5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2"/>
              <p:cNvGrpSpPr/>
              <p:nvPr/>
            </p:nvGrpSpPr>
            <p:grpSpPr>
              <a:xfrm>
                <a:off x="381000" y="4419600"/>
                <a:ext cx="405464" cy="409391"/>
                <a:chOff x="5943600" y="4267200"/>
                <a:chExt cx="1990316" cy="2009591"/>
              </a:xfrm>
            </p:grpSpPr>
            <p:sp>
              <p:nvSpPr>
                <p:cNvPr id="54" name="Frame 5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6"/>
              <p:cNvGrpSpPr/>
              <p:nvPr/>
            </p:nvGrpSpPr>
            <p:grpSpPr>
              <a:xfrm>
                <a:off x="381000" y="5029200"/>
                <a:ext cx="405464" cy="409391"/>
                <a:chOff x="5943600" y="4267200"/>
                <a:chExt cx="1990316" cy="2009591"/>
              </a:xfrm>
            </p:grpSpPr>
            <p:sp>
              <p:nvSpPr>
                <p:cNvPr id="51" name="Frame 5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50"/>
              <p:cNvGrpSpPr/>
              <p:nvPr/>
            </p:nvGrpSpPr>
            <p:grpSpPr>
              <a:xfrm>
                <a:off x="381000" y="5638800"/>
                <a:ext cx="405464" cy="409391"/>
                <a:chOff x="5943600" y="4267200"/>
                <a:chExt cx="1990316" cy="2009591"/>
              </a:xfrm>
            </p:grpSpPr>
            <p:sp>
              <p:nvSpPr>
                <p:cNvPr id="48" name="Frame 4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4"/>
              <p:cNvGrpSpPr/>
              <p:nvPr/>
            </p:nvGrpSpPr>
            <p:grpSpPr>
              <a:xfrm>
                <a:off x="381000" y="6248400"/>
                <a:ext cx="405464" cy="409391"/>
                <a:chOff x="5943600" y="4267200"/>
                <a:chExt cx="1990316" cy="2009591"/>
              </a:xfrm>
            </p:grpSpPr>
            <p:sp>
              <p:nvSpPr>
                <p:cNvPr id="45" name="Frame 4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57531" y="68656"/>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One</a:t>
            </a:r>
          </a:p>
        </p:txBody>
      </p:sp>
      <p:sp>
        <p:nvSpPr>
          <p:cNvPr id="29" name="TextBox 28"/>
          <p:cNvSpPr txBox="1"/>
          <p:nvPr/>
        </p:nvSpPr>
        <p:spPr>
          <a:xfrm>
            <a:off x="3007426" y="1125781"/>
            <a:ext cx="6629400" cy="1815882"/>
          </a:xfrm>
          <a:prstGeom prst="rect">
            <a:avLst/>
          </a:prstGeom>
          <a:noFill/>
        </p:spPr>
        <p:txBody>
          <a:bodyPr wrap="square" rtlCol="0">
            <a:spAutoFit/>
          </a:bodyPr>
          <a:lstStyle/>
          <a:p>
            <a:r>
              <a:rPr lang="en-US" sz="2800" dirty="0">
                <a:solidFill>
                  <a:schemeClr val="bg1"/>
                </a:solidFill>
              </a:rPr>
              <a:t>We are members of the only true and living Church upon the face of the whole earth, and we have received the </a:t>
            </a:r>
            <a:r>
              <a:rPr lang="en-US" sz="2800" dirty="0" err="1">
                <a:solidFill>
                  <a:schemeClr val="bg1"/>
                </a:solidFill>
              </a:rPr>
              <a:t>fulness</a:t>
            </a:r>
            <a:r>
              <a:rPr lang="en-US" sz="2800" dirty="0">
                <a:solidFill>
                  <a:schemeClr val="bg1"/>
                </a:solidFill>
              </a:rPr>
              <a:t> of the everlasting gospel. </a:t>
            </a:r>
          </a:p>
        </p:txBody>
      </p:sp>
      <p:sp>
        <p:nvSpPr>
          <p:cNvPr id="3" name="Rectangle 2"/>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6" name="Picture 5">
            <a:extLst>
              <a:ext uri="{FF2B5EF4-FFF2-40B4-BE49-F238E27FC236}">
                <a16:creationId xmlns:a16="http://schemas.microsoft.com/office/drawing/2014/main" id="{5EBC528F-374D-45C1-A0B1-66E236A9F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096" y="3167967"/>
            <a:ext cx="4588514" cy="3437697"/>
          </a:xfrm>
          <a:prstGeom prst="rect">
            <a:avLst/>
          </a:prstGeom>
        </p:spPr>
      </p:pic>
    </p:spTree>
    <p:extLst>
      <p:ext uri="{BB962C8B-B14F-4D97-AF65-F5344CB8AC3E}">
        <p14:creationId xmlns:p14="http://schemas.microsoft.com/office/powerpoint/2010/main" val="297689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sp>
        <p:nvSpPr>
          <p:cNvPr id="30" name="TextBox 29"/>
          <p:cNvSpPr txBox="1"/>
          <p:nvPr/>
        </p:nvSpPr>
        <p:spPr>
          <a:xfrm>
            <a:off x="3848477" y="86762"/>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Two</a:t>
            </a:r>
          </a:p>
        </p:txBody>
      </p:sp>
      <p:sp>
        <p:nvSpPr>
          <p:cNvPr id="29" name="TextBox 28"/>
          <p:cNvSpPr txBox="1"/>
          <p:nvPr/>
        </p:nvSpPr>
        <p:spPr>
          <a:xfrm>
            <a:off x="2854105" y="1250133"/>
            <a:ext cx="6629400" cy="2246769"/>
          </a:xfrm>
          <a:prstGeom prst="rect">
            <a:avLst/>
          </a:prstGeom>
          <a:noFill/>
        </p:spPr>
        <p:txBody>
          <a:bodyPr wrap="square" rtlCol="0">
            <a:spAutoFit/>
          </a:bodyPr>
          <a:lstStyle/>
          <a:p>
            <a:r>
              <a:rPr lang="en-US" sz="2800" dirty="0">
                <a:solidFill>
                  <a:schemeClr val="bg1"/>
                </a:solidFill>
              </a:rPr>
              <a:t>We have received the gift of the Holy Ghost, and we are entitled to receive the gifts of the Spirit—those wondrous spiritual endowments which set us apart from the world and raise us above carnal things.</a:t>
            </a:r>
          </a:p>
        </p:txBody>
      </p:sp>
      <p:pic>
        <p:nvPicPr>
          <p:cNvPr id="3" name="Picture 2">
            <a:extLst>
              <a:ext uri="{FF2B5EF4-FFF2-40B4-BE49-F238E27FC236}">
                <a16:creationId xmlns:a16="http://schemas.microsoft.com/office/drawing/2014/main" id="{B621286D-3311-4962-95E9-73BCBFA89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387" y="3760628"/>
            <a:ext cx="3705225" cy="2781300"/>
          </a:xfrm>
          <a:prstGeom prst="rect">
            <a:avLst/>
          </a:prstGeom>
        </p:spPr>
      </p:pic>
    </p:spTree>
    <p:extLst>
      <p:ext uri="{BB962C8B-B14F-4D97-AF65-F5344CB8AC3E}">
        <p14:creationId xmlns:p14="http://schemas.microsoft.com/office/powerpoint/2010/main" val="191917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21317" y="104870"/>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Three</a:t>
            </a:r>
          </a:p>
        </p:txBody>
      </p:sp>
      <p:sp>
        <p:nvSpPr>
          <p:cNvPr id="29" name="TextBox 28"/>
          <p:cNvSpPr txBox="1"/>
          <p:nvPr/>
        </p:nvSpPr>
        <p:spPr>
          <a:xfrm>
            <a:off x="2781677" y="1250133"/>
            <a:ext cx="6629400" cy="1815882"/>
          </a:xfrm>
          <a:prstGeom prst="rect">
            <a:avLst/>
          </a:prstGeom>
          <a:noFill/>
        </p:spPr>
        <p:txBody>
          <a:bodyPr wrap="square" rtlCol="0">
            <a:spAutoFit/>
          </a:bodyPr>
          <a:lstStyle/>
          <a:p>
            <a:r>
              <a:rPr lang="en-US" sz="2800" dirty="0">
                <a:solidFill>
                  <a:schemeClr val="bg1"/>
                </a:solidFill>
              </a:rPr>
              <a:t>We can be sanctified by the Spirit, have dross and evil burned out of us as though by fire, become clean and spotless, and be fit to dwell with gods and angels.</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7FC219ED-1591-4C3D-8A9C-B8A112EE0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732" y="3429000"/>
            <a:ext cx="4383024" cy="2743200"/>
          </a:xfrm>
          <a:prstGeom prst="rect">
            <a:avLst/>
          </a:prstGeom>
        </p:spPr>
      </p:pic>
    </p:spTree>
    <p:extLst>
      <p:ext uri="{BB962C8B-B14F-4D97-AF65-F5344CB8AC3E}">
        <p14:creationId xmlns:p14="http://schemas.microsoft.com/office/powerpoint/2010/main" val="170044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2" name="Picture 31"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57531" y="95815"/>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Four</a:t>
            </a:r>
          </a:p>
        </p:txBody>
      </p:sp>
      <p:sp>
        <p:nvSpPr>
          <p:cNvPr id="29" name="TextBox 28"/>
          <p:cNvSpPr txBox="1"/>
          <p:nvPr/>
        </p:nvSpPr>
        <p:spPr>
          <a:xfrm>
            <a:off x="2790731" y="1467416"/>
            <a:ext cx="6629400" cy="1384995"/>
          </a:xfrm>
          <a:prstGeom prst="rect">
            <a:avLst/>
          </a:prstGeom>
          <a:noFill/>
        </p:spPr>
        <p:txBody>
          <a:bodyPr wrap="square" rtlCol="0">
            <a:spAutoFit/>
          </a:bodyPr>
          <a:lstStyle/>
          <a:p>
            <a:r>
              <a:rPr lang="en-US" sz="2800" dirty="0">
                <a:solidFill>
                  <a:schemeClr val="bg1"/>
                </a:solidFill>
              </a:rPr>
              <a:t>We stand in the place and stead of the Lord Jesus Christ in administering salvation to the children of men.</a:t>
            </a:r>
          </a:p>
        </p:txBody>
      </p:sp>
      <p:pic>
        <p:nvPicPr>
          <p:cNvPr id="33" name="Picture 32" descr="temple reflection2.jpg"/>
          <p:cNvPicPr>
            <a:picLocks noChangeAspect="1"/>
          </p:cNvPicPr>
          <p:nvPr/>
        </p:nvPicPr>
        <p:blipFill>
          <a:blip r:embed="rId3" cstate="print"/>
          <a:stretch>
            <a:fillRect/>
          </a:stretch>
        </p:blipFill>
        <p:spPr>
          <a:xfrm>
            <a:off x="5715000" y="3276600"/>
            <a:ext cx="4165600" cy="3124200"/>
          </a:xfrm>
          <a:prstGeom prst="rect">
            <a:avLst/>
          </a:prstGeom>
        </p:spPr>
      </p:pic>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spTree>
    <p:extLst>
      <p:ext uri="{BB962C8B-B14F-4D97-AF65-F5344CB8AC3E}">
        <p14:creationId xmlns:p14="http://schemas.microsoft.com/office/powerpoint/2010/main" val="206646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30371" y="159190"/>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Five</a:t>
            </a:r>
          </a:p>
        </p:txBody>
      </p:sp>
      <p:sp>
        <p:nvSpPr>
          <p:cNvPr id="29" name="TextBox 28"/>
          <p:cNvSpPr txBox="1"/>
          <p:nvPr/>
        </p:nvSpPr>
        <p:spPr>
          <a:xfrm>
            <a:off x="2763571" y="1530790"/>
            <a:ext cx="6629400" cy="1815882"/>
          </a:xfrm>
          <a:prstGeom prst="rect">
            <a:avLst/>
          </a:prstGeom>
          <a:noFill/>
        </p:spPr>
        <p:txBody>
          <a:bodyPr wrap="square" rtlCol="0">
            <a:spAutoFit/>
          </a:bodyPr>
          <a:lstStyle/>
          <a:p>
            <a:r>
              <a:rPr lang="en-US" sz="2800" dirty="0">
                <a:solidFill>
                  <a:schemeClr val="bg1"/>
                </a:solidFill>
              </a:rPr>
              <a:t>We have power to become the sons of God, to be adopted into the family of the Lord Jesus Christ, to have Him as our Father, to be one with Him as He is one with His Father.</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16C28000-0120-4EF6-A5E7-B78CDA9B8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199" y="3721580"/>
            <a:ext cx="4200144" cy="2798064"/>
          </a:xfrm>
          <a:prstGeom prst="rect">
            <a:avLst/>
          </a:prstGeom>
        </p:spPr>
      </p:pic>
    </p:spTree>
    <p:extLst>
      <p:ext uri="{BB962C8B-B14F-4D97-AF65-F5344CB8AC3E}">
        <p14:creationId xmlns:p14="http://schemas.microsoft.com/office/powerpoint/2010/main" val="196973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2" name="Picture 31"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58"/>
            <p:cNvGrpSpPr/>
            <p:nvPr/>
          </p:nvGrpSpPr>
          <p:grpSpPr>
            <a:xfrm>
              <a:off x="230109" y="242936"/>
              <a:ext cx="405464" cy="6505391"/>
              <a:chOff x="381000" y="152400"/>
              <a:chExt cx="405464" cy="6505391"/>
            </a:xfrm>
          </p:grpSpPr>
          <p:grpSp>
            <p:nvGrpSpPr>
              <p:cNvPr id="34" name="Group 14"/>
              <p:cNvGrpSpPr/>
              <p:nvPr/>
            </p:nvGrpSpPr>
            <p:grpSpPr>
              <a:xfrm>
                <a:off x="381000" y="1524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8"/>
              <p:cNvGrpSpPr/>
              <p:nvPr/>
            </p:nvGrpSpPr>
            <p:grpSpPr>
              <a:xfrm>
                <a:off x="381000" y="7620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22"/>
              <p:cNvGrpSpPr/>
              <p:nvPr/>
            </p:nvGrpSpPr>
            <p:grpSpPr>
              <a:xfrm>
                <a:off x="381000" y="13716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6"/>
              <p:cNvGrpSpPr/>
              <p:nvPr/>
            </p:nvGrpSpPr>
            <p:grpSpPr>
              <a:xfrm>
                <a:off x="381000" y="1981200"/>
                <a:ext cx="405464" cy="409391"/>
                <a:chOff x="5943600" y="4267200"/>
                <a:chExt cx="1990316" cy="2009591"/>
              </a:xfrm>
            </p:grpSpPr>
            <p:sp>
              <p:nvSpPr>
                <p:cNvPr id="66" name="Frame 6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0"/>
              <p:cNvGrpSpPr/>
              <p:nvPr/>
            </p:nvGrpSpPr>
            <p:grpSpPr>
              <a:xfrm>
                <a:off x="381000" y="2590800"/>
                <a:ext cx="405464" cy="409391"/>
                <a:chOff x="5943600" y="4267200"/>
                <a:chExt cx="1990316" cy="2009591"/>
              </a:xfrm>
            </p:grpSpPr>
            <p:sp>
              <p:nvSpPr>
                <p:cNvPr id="63" name="Frame 6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4"/>
              <p:cNvGrpSpPr/>
              <p:nvPr/>
            </p:nvGrpSpPr>
            <p:grpSpPr>
              <a:xfrm>
                <a:off x="381000" y="3200400"/>
                <a:ext cx="405464" cy="409391"/>
                <a:chOff x="5943600" y="4267200"/>
                <a:chExt cx="1990316" cy="2009591"/>
              </a:xfrm>
            </p:grpSpPr>
            <p:sp>
              <p:nvSpPr>
                <p:cNvPr id="60" name="Frame 5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8"/>
              <p:cNvGrpSpPr/>
              <p:nvPr/>
            </p:nvGrpSpPr>
            <p:grpSpPr>
              <a:xfrm>
                <a:off x="381000" y="3810000"/>
                <a:ext cx="405464" cy="409391"/>
                <a:chOff x="5943600" y="4267200"/>
                <a:chExt cx="1990316" cy="2009591"/>
              </a:xfrm>
            </p:grpSpPr>
            <p:sp>
              <p:nvSpPr>
                <p:cNvPr id="57" name="Frame 5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2"/>
              <p:cNvGrpSpPr/>
              <p:nvPr/>
            </p:nvGrpSpPr>
            <p:grpSpPr>
              <a:xfrm>
                <a:off x="381000" y="4419600"/>
                <a:ext cx="405464" cy="409391"/>
                <a:chOff x="5943600" y="4267200"/>
                <a:chExt cx="1990316" cy="2009591"/>
              </a:xfrm>
            </p:grpSpPr>
            <p:sp>
              <p:nvSpPr>
                <p:cNvPr id="54" name="Frame 5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6"/>
              <p:cNvGrpSpPr/>
              <p:nvPr/>
            </p:nvGrpSpPr>
            <p:grpSpPr>
              <a:xfrm>
                <a:off x="381000" y="5029200"/>
                <a:ext cx="405464" cy="409391"/>
                <a:chOff x="5943600" y="4267200"/>
                <a:chExt cx="1990316" cy="2009591"/>
              </a:xfrm>
            </p:grpSpPr>
            <p:sp>
              <p:nvSpPr>
                <p:cNvPr id="51" name="Frame 5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50"/>
              <p:cNvGrpSpPr/>
              <p:nvPr/>
            </p:nvGrpSpPr>
            <p:grpSpPr>
              <a:xfrm>
                <a:off x="381000" y="5638800"/>
                <a:ext cx="405464" cy="409391"/>
                <a:chOff x="5943600" y="4267200"/>
                <a:chExt cx="1990316" cy="2009591"/>
              </a:xfrm>
            </p:grpSpPr>
            <p:sp>
              <p:nvSpPr>
                <p:cNvPr id="48" name="Frame 4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4"/>
              <p:cNvGrpSpPr/>
              <p:nvPr/>
            </p:nvGrpSpPr>
            <p:grpSpPr>
              <a:xfrm>
                <a:off x="381000" y="6248400"/>
                <a:ext cx="405464" cy="409391"/>
                <a:chOff x="5943600" y="4267200"/>
                <a:chExt cx="1990316" cy="2009591"/>
              </a:xfrm>
            </p:grpSpPr>
            <p:sp>
              <p:nvSpPr>
                <p:cNvPr id="45" name="Frame 4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57531" y="168244"/>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Six</a:t>
            </a:r>
          </a:p>
        </p:txBody>
      </p:sp>
      <p:sp>
        <p:nvSpPr>
          <p:cNvPr id="29" name="TextBox 28"/>
          <p:cNvSpPr txBox="1"/>
          <p:nvPr/>
        </p:nvSpPr>
        <p:spPr>
          <a:xfrm>
            <a:off x="2855614" y="1188268"/>
            <a:ext cx="6629400" cy="1815882"/>
          </a:xfrm>
          <a:prstGeom prst="rect">
            <a:avLst/>
          </a:prstGeom>
          <a:noFill/>
        </p:spPr>
        <p:txBody>
          <a:bodyPr wrap="square" rtlCol="0">
            <a:spAutoFit/>
          </a:bodyPr>
          <a:lstStyle/>
          <a:p>
            <a:r>
              <a:rPr lang="en-US" sz="2800" dirty="0">
                <a:solidFill>
                  <a:schemeClr val="bg1"/>
                </a:solidFill>
              </a:rPr>
              <a:t>We can enter into the patriarchal order, the order of eternal marriage, the order which enables the family unit to continue everlastingly in celestial glory.</a:t>
            </a:r>
          </a:p>
        </p:txBody>
      </p:sp>
      <p:sp>
        <p:nvSpPr>
          <p:cNvPr id="78" name="Rectangle 77"/>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B4A3F045-A1E5-450D-BEA5-99517921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30" y="3180226"/>
            <a:ext cx="5881675" cy="3308442"/>
          </a:xfrm>
          <a:prstGeom prst="rect">
            <a:avLst/>
          </a:prstGeom>
        </p:spPr>
      </p:pic>
    </p:spTree>
    <p:extLst>
      <p:ext uri="{BB962C8B-B14F-4D97-AF65-F5344CB8AC3E}">
        <p14:creationId xmlns:p14="http://schemas.microsoft.com/office/powerpoint/2010/main" val="1043637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657600" y="0"/>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Seven</a:t>
            </a:r>
          </a:p>
        </p:txBody>
      </p:sp>
      <p:sp>
        <p:nvSpPr>
          <p:cNvPr id="29" name="TextBox 28"/>
          <p:cNvSpPr txBox="1"/>
          <p:nvPr/>
        </p:nvSpPr>
        <p:spPr>
          <a:xfrm>
            <a:off x="2387600" y="1409700"/>
            <a:ext cx="6629400" cy="1815882"/>
          </a:xfrm>
          <a:prstGeom prst="rect">
            <a:avLst/>
          </a:prstGeom>
          <a:noFill/>
        </p:spPr>
        <p:txBody>
          <a:bodyPr wrap="square" rtlCol="0">
            <a:spAutoFit/>
          </a:bodyPr>
          <a:lstStyle/>
          <a:p>
            <a:r>
              <a:rPr lang="en-US" sz="2800" dirty="0">
                <a:solidFill>
                  <a:schemeClr val="bg1"/>
                </a:solidFill>
              </a:rPr>
              <a:t>We have power to govern all things, both temporal and spiritual kingdoms of the world, and the elements and storms and powers of the earth.</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292C86E5-525D-433F-95DE-0583A16DB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10" y="3429000"/>
            <a:ext cx="5092371" cy="3171820"/>
          </a:xfrm>
          <a:prstGeom prst="rect">
            <a:avLst/>
          </a:prstGeom>
        </p:spPr>
      </p:pic>
    </p:spTree>
    <p:extLst>
      <p:ext uri="{BB962C8B-B14F-4D97-AF65-F5344CB8AC3E}">
        <p14:creationId xmlns:p14="http://schemas.microsoft.com/office/powerpoint/2010/main" val="279565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797300" y="152400"/>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Eight</a:t>
            </a:r>
          </a:p>
        </p:txBody>
      </p:sp>
      <p:sp>
        <p:nvSpPr>
          <p:cNvPr id="29" name="TextBox 28"/>
          <p:cNvSpPr txBox="1"/>
          <p:nvPr/>
        </p:nvSpPr>
        <p:spPr>
          <a:xfrm>
            <a:off x="2819400" y="2057401"/>
            <a:ext cx="6629400" cy="1384995"/>
          </a:xfrm>
          <a:prstGeom prst="rect">
            <a:avLst/>
          </a:prstGeom>
          <a:noFill/>
        </p:spPr>
        <p:txBody>
          <a:bodyPr wrap="square" rtlCol="0">
            <a:spAutoFit/>
          </a:bodyPr>
          <a:lstStyle/>
          <a:p>
            <a:r>
              <a:rPr lang="en-US" sz="2800" dirty="0">
                <a:solidFill>
                  <a:schemeClr val="bg1"/>
                </a:solidFill>
              </a:rPr>
              <a:t>We have power, through the priesthood, to gain eternal life, the greatest of all the gifts of God.</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0F695C61-BC81-4417-82D1-A2813DA73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341" y="3630862"/>
            <a:ext cx="5607317" cy="2810903"/>
          </a:xfrm>
          <a:prstGeom prst="rect">
            <a:avLst/>
          </a:prstGeom>
        </p:spPr>
      </p:pic>
    </p:spTree>
    <p:extLst>
      <p:ext uri="{BB962C8B-B14F-4D97-AF65-F5344CB8AC3E}">
        <p14:creationId xmlns:p14="http://schemas.microsoft.com/office/powerpoint/2010/main" val="29531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2" name="Picture 31"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58"/>
            <p:cNvGrpSpPr/>
            <p:nvPr/>
          </p:nvGrpSpPr>
          <p:grpSpPr>
            <a:xfrm>
              <a:off x="230109" y="242936"/>
              <a:ext cx="405464" cy="6505391"/>
              <a:chOff x="381000" y="152400"/>
              <a:chExt cx="405464" cy="6505391"/>
            </a:xfrm>
          </p:grpSpPr>
          <p:grpSp>
            <p:nvGrpSpPr>
              <p:cNvPr id="34" name="Group 14"/>
              <p:cNvGrpSpPr/>
              <p:nvPr/>
            </p:nvGrpSpPr>
            <p:grpSpPr>
              <a:xfrm>
                <a:off x="381000" y="1524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8"/>
              <p:cNvGrpSpPr/>
              <p:nvPr/>
            </p:nvGrpSpPr>
            <p:grpSpPr>
              <a:xfrm>
                <a:off x="381000" y="7620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22"/>
              <p:cNvGrpSpPr/>
              <p:nvPr/>
            </p:nvGrpSpPr>
            <p:grpSpPr>
              <a:xfrm>
                <a:off x="381000" y="13716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6"/>
              <p:cNvGrpSpPr/>
              <p:nvPr/>
            </p:nvGrpSpPr>
            <p:grpSpPr>
              <a:xfrm>
                <a:off x="381000" y="1981200"/>
                <a:ext cx="405464" cy="409391"/>
                <a:chOff x="5943600" y="4267200"/>
                <a:chExt cx="1990316" cy="2009591"/>
              </a:xfrm>
            </p:grpSpPr>
            <p:sp>
              <p:nvSpPr>
                <p:cNvPr id="66" name="Frame 6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0"/>
              <p:cNvGrpSpPr/>
              <p:nvPr/>
            </p:nvGrpSpPr>
            <p:grpSpPr>
              <a:xfrm>
                <a:off x="381000" y="2590800"/>
                <a:ext cx="405464" cy="409391"/>
                <a:chOff x="5943600" y="4267200"/>
                <a:chExt cx="1990316" cy="2009591"/>
              </a:xfrm>
            </p:grpSpPr>
            <p:sp>
              <p:nvSpPr>
                <p:cNvPr id="63" name="Frame 6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4"/>
              <p:cNvGrpSpPr/>
              <p:nvPr/>
            </p:nvGrpSpPr>
            <p:grpSpPr>
              <a:xfrm>
                <a:off x="381000" y="3200400"/>
                <a:ext cx="405464" cy="409391"/>
                <a:chOff x="5943600" y="4267200"/>
                <a:chExt cx="1990316" cy="2009591"/>
              </a:xfrm>
            </p:grpSpPr>
            <p:sp>
              <p:nvSpPr>
                <p:cNvPr id="60" name="Frame 5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8"/>
              <p:cNvGrpSpPr/>
              <p:nvPr/>
            </p:nvGrpSpPr>
            <p:grpSpPr>
              <a:xfrm>
                <a:off x="381000" y="3810000"/>
                <a:ext cx="405464" cy="409391"/>
                <a:chOff x="5943600" y="4267200"/>
                <a:chExt cx="1990316" cy="2009591"/>
              </a:xfrm>
            </p:grpSpPr>
            <p:sp>
              <p:nvSpPr>
                <p:cNvPr id="57" name="Frame 5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2"/>
              <p:cNvGrpSpPr/>
              <p:nvPr/>
            </p:nvGrpSpPr>
            <p:grpSpPr>
              <a:xfrm>
                <a:off x="381000" y="4419600"/>
                <a:ext cx="405464" cy="409391"/>
                <a:chOff x="5943600" y="4267200"/>
                <a:chExt cx="1990316" cy="2009591"/>
              </a:xfrm>
            </p:grpSpPr>
            <p:sp>
              <p:nvSpPr>
                <p:cNvPr id="54" name="Frame 5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6"/>
              <p:cNvGrpSpPr/>
              <p:nvPr/>
            </p:nvGrpSpPr>
            <p:grpSpPr>
              <a:xfrm>
                <a:off x="381000" y="5029200"/>
                <a:ext cx="405464" cy="409391"/>
                <a:chOff x="5943600" y="4267200"/>
                <a:chExt cx="1990316" cy="2009591"/>
              </a:xfrm>
            </p:grpSpPr>
            <p:sp>
              <p:nvSpPr>
                <p:cNvPr id="51" name="Frame 5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50"/>
              <p:cNvGrpSpPr/>
              <p:nvPr/>
            </p:nvGrpSpPr>
            <p:grpSpPr>
              <a:xfrm>
                <a:off x="381000" y="5638800"/>
                <a:ext cx="405464" cy="409391"/>
                <a:chOff x="5943600" y="4267200"/>
                <a:chExt cx="1990316" cy="2009591"/>
              </a:xfrm>
            </p:grpSpPr>
            <p:sp>
              <p:nvSpPr>
                <p:cNvPr id="48" name="Frame 4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4"/>
              <p:cNvGrpSpPr/>
              <p:nvPr/>
            </p:nvGrpSpPr>
            <p:grpSpPr>
              <a:xfrm>
                <a:off x="381000" y="6248400"/>
                <a:ext cx="405464" cy="409391"/>
                <a:chOff x="5943600" y="4267200"/>
                <a:chExt cx="1990316" cy="2009591"/>
              </a:xfrm>
            </p:grpSpPr>
            <p:sp>
              <p:nvSpPr>
                <p:cNvPr id="45" name="Frame 4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784600" y="190500"/>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Nine</a:t>
            </a:r>
          </a:p>
        </p:txBody>
      </p:sp>
      <p:sp>
        <p:nvSpPr>
          <p:cNvPr id="29" name="TextBox 28"/>
          <p:cNvSpPr txBox="1"/>
          <p:nvPr/>
        </p:nvSpPr>
        <p:spPr>
          <a:xfrm>
            <a:off x="1041400" y="1460501"/>
            <a:ext cx="6629400" cy="3108543"/>
          </a:xfrm>
          <a:prstGeom prst="rect">
            <a:avLst/>
          </a:prstGeom>
          <a:noFill/>
        </p:spPr>
        <p:txBody>
          <a:bodyPr wrap="square" rtlCol="0">
            <a:spAutoFit/>
          </a:bodyPr>
          <a:lstStyle/>
          <a:p>
            <a:r>
              <a:rPr lang="en-US" sz="2800" dirty="0">
                <a:solidFill>
                  <a:schemeClr val="bg1"/>
                </a:solidFill>
              </a:rPr>
              <a:t>We have power to make our calling and election sure, so that while we yet dwell in mortality, having overcome the world and been true and faithful in all things, we shall be sealed up unto eternal life and have the unconditional promise of eternal life in the presence of Him whose we are.</a:t>
            </a:r>
          </a:p>
        </p:txBody>
      </p:sp>
      <p:pic>
        <p:nvPicPr>
          <p:cNvPr id="3074" name="Picture 2" descr="https://encrypted-tbn1.gstatic.com/images?q=tbn:ANd9GcT4J7lcnx3Q7qcuw98Xd5GRYRRFNHk8ZsJTsjtBg0yIoeXI5wPyNw"/>
          <p:cNvPicPr>
            <a:picLocks noChangeAspect="1" noChangeArrowheads="1"/>
          </p:cNvPicPr>
          <p:nvPr/>
        </p:nvPicPr>
        <p:blipFill>
          <a:blip r:embed="rId3" cstate="print"/>
          <a:srcRect/>
          <a:stretch>
            <a:fillRect/>
          </a:stretch>
        </p:blipFill>
        <p:spPr bwMode="auto">
          <a:xfrm>
            <a:off x="7620001" y="3924301"/>
            <a:ext cx="3636881" cy="2724152"/>
          </a:xfrm>
          <a:prstGeom prst="rect">
            <a:avLst/>
          </a:prstGeom>
          <a:noFill/>
        </p:spPr>
      </p:pic>
      <p:sp>
        <p:nvSpPr>
          <p:cNvPr id="78" name="Rectangle 77"/>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spTree>
    <p:extLst>
      <p:ext uri="{BB962C8B-B14F-4D97-AF65-F5344CB8AC3E}">
        <p14:creationId xmlns:p14="http://schemas.microsoft.com/office/powerpoint/2010/main" val="301462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3839424" y="113923"/>
            <a:ext cx="449580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Blessing Ten</a:t>
            </a:r>
          </a:p>
        </p:txBody>
      </p:sp>
      <p:sp>
        <p:nvSpPr>
          <p:cNvPr id="29" name="TextBox 28"/>
          <p:cNvSpPr txBox="1"/>
          <p:nvPr/>
        </p:nvSpPr>
        <p:spPr>
          <a:xfrm>
            <a:off x="1216936" y="1170161"/>
            <a:ext cx="7076037" cy="1815882"/>
          </a:xfrm>
          <a:prstGeom prst="rect">
            <a:avLst/>
          </a:prstGeom>
          <a:noFill/>
        </p:spPr>
        <p:txBody>
          <a:bodyPr wrap="square" rtlCol="0">
            <a:spAutoFit/>
          </a:bodyPr>
          <a:lstStyle/>
          <a:p>
            <a:r>
              <a:rPr lang="en-US" sz="2800" dirty="0">
                <a:solidFill>
                  <a:schemeClr val="bg1"/>
                </a:solidFill>
              </a:rPr>
              <a:t>We have the power—and it is our privilege—so to live, that becoming pure in heart, we shall see the face of God while we yet dwell as mortals in a world of sin and sorrow.</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(3)</a:t>
            </a:r>
          </a:p>
        </p:txBody>
      </p:sp>
      <p:pic>
        <p:nvPicPr>
          <p:cNvPr id="3" name="Picture 2">
            <a:extLst>
              <a:ext uri="{FF2B5EF4-FFF2-40B4-BE49-F238E27FC236}">
                <a16:creationId xmlns:a16="http://schemas.microsoft.com/office/drawing/2014/main" id="{D0324640-088F-4F04-808E-84C2ABC6C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341" y="3291812"/>
            <a:ext cx="4962144" cy="3115056"/>
          </a:xfrm>
          <a:prstGeom prst="rect">
            <a:avLst/>
          </a:prstGeom>
        </p:spPr>
      </p:pic>
    </p:spTree>
    <p:extLst>
      <p:ext uri="{BB962C8B-B14F-4D97-AF65-F5344CB8AC3E}">
        <p14:creationId xmlns:p14="http://schemas.microsoft.com/office/powerpoint/2010/main" val="60158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Priesthood by Authority</a:t>
            </a:r>
          </a:p>
        </p:txBody>
      </p:sp>
      <p:sp>
        <p:nvSpPr>
          <p:cNvPr id="6" name="TextBox 5"/>
          <p:cNvSpPr txBox="1"/>
          <p:nvPr/>
        </p:nvSpPr>
        <p:spPr>
          <a:xfrm>
            <a:off x="1108673" y="1234881"/>
            <a:ext cx="4572000" cy="2308324"/>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“Without father, without mother, without descent, having neither beginnings of day, nor end of life; but made like unto the Song of God; </a:t>
            </a:r>
            <a:r>
              <a:rPr lang="en-US" sz="2400" dirty="0" err="1">
                <a:solidFill>
                  <a:schemeClr val="bg1"/>
                </a:solidFill>
                <a:latin typeface="Leelawadee" pitchFamily="34" charset="-34"/>
                <a:cs typeface="Leelawadee" pitchFamily="34" charset="-34"/>
              </a:rPr>
              <a:t>abideth</a:t>
            </a:r>
            <a:r>
              <a:rPr lang="en-US" sz="2400" dirty="0">
                <a:solidFill>
                  <a:schemeClr val="bg1"/>
                </a:solidFill>
                <a:latin typeface="Leelawadee" pitchFamily="34" charset="-34"/>
                <a:cs typeface="Leelawadee" pitchFamily="34" charset="-34"/>
              </a:rPr>
              <a:t> a priest continually.”</a:t>
            </a:r>
          </a:p>
        </p:txBody>
      </p:sp>
      <p:sp>
        <p:nvSpPr>
          <p:cNvPr id="7" name="TextBox 6"/>
          <p:cNvSpPr txBox="1"/>
          <p:nvPr/>
        </p:nvSpPr>
        <p:spPr>
          <a:xfrm>
            <a:off x="701644" y="6488668"/>
            <a:ext cx="83820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Hebrews 7:3</a:t>
            </a:r>
          </a:p>
        </p:txBody>
      </p:sp>
      <p:sp>
        <p:nvSpPr>
          <p:cNvPr id="8" name="TextBox 7"/>
          <p:cNvSpPr txBox="1"/>
          <p:nvPr/>
        </p:nvSpPr>
        <p:spPr>
          <a:xfrm>
            <a:off x="6096000" y="4800601"/>
            <a:ext cx="4572000" cy="461665"/>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Takes instruction from God</a:t>
            </a:r>
          </a:p>
        </p:txBody>
      </p:sp>
      <p:pic>
        <p:nvPicPr>
          <p:cNvPr id="3" name="Picture 2">
            <a:extLst>
              <a:ext uri="{FF2B5EF4-FFF2-40B4-BE49-F238E27FC236}">
                <a16:creationId xmlns:a16="http://schemas.microsoft.com/office/drawing/2014/main" id="{662D872D-E69C-4BD8-B6EA-0E2855501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328" y="1104114"/>
            <a:ext cx="4966612" cy="3299578"/>
          </a:xfrm>
          <a:prstGeom prst="rect">
            <a:avLst/>
          </a:prstGeom>
        </p:spPr>
      </p:pic>
      <p:pic>
        <p:nvPicPr>
          <p:cNvPr id="5" name="Picture 4">
            <a:extLst>
              <a:ext uri="{FF2B5EF4-FFF2-40B4-BE49-F238E27FC236}">
                <a16:creationId xmlns:a16="http://schemas.microsoft.com/office/drawing/2014/main" id="{D1E4FE76-0AE4-4247-B5D1-FDE5031CD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63" y="3629833"/>
            <a:ext cx="2571750" cy="2886075"/>
          </a:xfrm>
          <a:prstGeom prst="rect">
            <a:avLst/>
          </a:prstGeom>
        </p:spPr>
      </p:pic>
    </p:spTree>
    <p:extLst>
      <p:ext uri="{BB962C8B-B14F-4D97-AF65-F5344CB8AC3E}">
        <p14:creationId xmlns:p14="http://schemas.microsoft.com/office/powerpoint/2010/main" val="7047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887240" y="113923"/>
            <a:ext cx="10737410"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cs typeface="Leelawadee" panose="020B0502040204020203" pitchFamily="34" charset="-34"/>
              </a:rPr>
              <a:t>The Mediator of the Better Covenant</a:t>
            </a:r>
          </a:p>
        </p:txBody>
      </p:sp>
      <p:sp>
        <p:nvSpPr>
          <p:cNvPr id="29" name="TextBox 28"/>
          <p:cNvSpPr txBox="1"/>
          <p:nvPr/>
        </p:nvSpPr>
        <p:spPr>
          <a:xfrm>
            <a:off x="1099240" y="2138882"/>
            <a:ext cx="8035706" cy="1569660"/>
          </a:xfrm>
          <a:prstGeom prst="rect">
            <a:avLst/>
          </a:prstGeom>
          <a:noFill/>
        </p:spPr>
        <p:txBody>
          <a:bodyPr wrap="square" rtlCol="0">
            <a:spAutoFit/>
          </a:bodyPr>
          <a:lstStyle/>
          <a:p>
            <a:r>
              <a:rPr lang="en-US" sz="3200" i="1" dirty="0">
                <a:solidFill>
                  <a:srgbClr val="FF0000"/>
                </a:solidFill>
              </a:rPr>
              <a:t>“For every high priest is ordained to offer gifts and sacrifices: wherefore it is of necessity that this man have somewhat also to offer.”</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8:1-13</a:t>
            </a:r>
          </a:p>
        </p:txBody>
      </p:sp>
      <p:grpSp>
        <p:nvGrpSpPr>
          <p:cNvPr id="80" name="Group 79"/>
          <p:cNvGrpSpPr/>
          <p:nvPr/>
        </p:nvGrpSpPr>
        <p:grpSpPr>
          <a:xfrm>
            <a:off x="8315042" y="4076879"/>
            <a:ext cx="3289208" cy="2390250"/>
            <a:chOff x="384206" y="4158361"/>
            <a:chExt cx="3289208" cy="2390250"/>
          </a:xfrm>
        </p:grpSpPr>
        <p:grpSp>
          <p:nvGrpSpPr>
            <p:cNvPr id="81" name="Group 80"/>
            <p:cNvGrpSpPr/>
            <p:nvPr/>
          </p:nvGrpSpPr>
          <p:grpSpPr>
            <a:xfrm>
              <a:off x="384206" y="4158361"/>
              <a:ext cx="3289208" cy="2390250"/>
              <a:chOff x="609599" y="833642"/>
              <a:chExt cx="7941747" cy="5771225"/>
            </a:xfrm>
          </p:grpSpPr>
          <p:grpSp>
            <p:nvGrpSpPr>
              <p:cNvPr id="83" name="Group 14"/>
              <p:cNvGrpSpPr/>
              <p:nvPr/>
            </p:nvGrpSpPr>
            <p:grpSpPr>
              <a:xfrm rot="10800000">
                <a:off x="7696200" y="5257800"/>
                <a:ext cx="621450" cy="1347067"/>
                <a:chOff x="7010400" y="381000"/>
                <a:chExt cx="762000" cy="2033666"/>
              </a:xfrm>
            </p:grpSpPr>
            <p:sp>
              <p:nvSpPr>
                <p:cNvPr id="9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1"/>
              <p:cNvGrpSpPr/>
              <p:nvPr/>
            </p:nvGrpSpPr>
            <p:grpSpPr>
              <a:xfrm rot="10800000">
                <a:off x="939238" y="4923502"/>
                <a:ext cx="621450" cy="1347067"/>
                <a:chOff x="7010400" y="381000"/>
                <a:chExt cx="762000" cy="2033666"/>
              </a:xfrm>
            </p:grpSpPr>
            <p:sp>
              <p:nvSpPr>
                <p:cNvPr id="9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899460" y="833642"/>
                <a:ext cx="621450" cy="986197"/>
                <a:chOff x="7031201" y="834275"/>
                <a:chExt cx="762000" cy="1488861"/>
              </a:xfrm>
            </p:grpSpPr>
            <p:sp>
              <p:nvSpPr>
                <p:cNvPr id="9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646520" y="1148254"/>
                <a:ext cx="621450" cy="1017899"/>
                <a:chOff x="7087348" y="824753"/>
                <a:chExt cx="762000" cy="1536722"/>
              </a:xfrm>
            </p:grpSpPr>
            <p:sp>
              <p:nvSpPr>
                <p:cNvPr id="9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81"/>
            <p:cNvSpPr/>
            <p:nvPr/>
          </p:nvSpPr>
          <p:spPr>
            <a:xfrm>
              <a:off x="1023042" y="4834063"/>
              <a:ext cx="2161942" cy="923330"/>
            </a:xfrm>
            <a:prstGeom prst="rect">
              <a:avLst/>
            </a:prstGeom>
          </p:spPr>
          <p:txBody>
            <a:bodyPr wrap="square">
              <a:spAutoFit/>
            </a:bodyPr>
            <a:lstStyle/>
            <a:p>
              <a:pPr algn="ctr"/>
              <a:r>
                <a:rPr lang="en-US" b="1" dirty="0"/>
                <a:t>Jesus Christ offered His own life as a sacrifice for our sins</a:t>
              </a:r>
              <a:endParaRPr lang="en-US" sz="1600" dirty="0"/>
            </a:p>
          </p:txBody>
        </p:sp>
      </p:grpSp>
      <p:sp>
        <p:nvSpPr>
          <p:cNvPr id="2" name="Rectangle 1"/>
          <p:cNvSpPr/>
          <p:nvPr/>
        </p:nvSpPr>
        <p:spPr>
          <a:xfrm>
            <a:off x="932506" y="770042"/>
            <a:ext cx="11054281" cy="369332"/>
          </a:xfrm>
          <a:prstGeom prst="rect">
            <a:avLst/>
          </a:prstGeom>
        </p:spPr>
        <p:txBody>
          <a:bodyPr wrap="square">
            <a:spAutoFit/>
          </a:bodyPr>
          <a:lstStyle/>
          <a:p>
            <a:r>
              <a:rPr lang="en-US" dirty="0">
                <a:solidFill>
                  <a:srgbClr val="FFFF00"/>
                </a:solidFill>
                <a:latin typeface="Open Sans"/>
              </a:rPr>
              <a:t>A third party who stands between two others to resolve their differences and to bring them together. (1)</a:t>
            </a:r>
            <a:endParaRPr lang="en-US" dirty="0">
              <a:solidFill>
                <a:srgbClr val="FFFF00"/>
              </a:solidFill>
            </a:endParaRPr>
          </a:p>
        </p:txBody>
      </p:sp>
      <p:sp>
        <p:nvSpPr>
          <p:cNvPr id="3" name="Rectangle 2"/>
          <p:cNvSpPr/>
          <p:nvPr/>
        </p:nvSpPr>
        <p:spPr>
          <a:xfrm>
            <a:off x="3358105" y="1216357"/>
            <a:ext cx="5486758" cy="523220"/>
          </a:xfrm>
          <a:prstGeom prst="rect">
            <a:avLst/>
          </a:prstGeom>
        </p:spPr>
        <p:txBody>
          <a:bodyPr wrap="none">
            <a:spAutoFit/>
          </a:bodyPr>
          <a:lstStyle/>
          <a:p>
            <a:r>
              <a:rPr lang="en-US" sz="2800" dirty="0">
                <a:solidFill>
                  <a:schemeClr val="bg1"/>
                </a:solidFill>
                <a:latin typeface="Leelawadee" panose="020B0502040204020203" pitchFamily="34" charset="-34"/>
                <a:cs typeface="Leelawadee" panose="020B0502040204020203" pitchFamily="34" charset="-34"/>
              </a:rPr>
              <a:t>Better Covenant = New Covenant</a:t>
            </a:r>
            <a:endParaRPr lang="en-US" sz="2800" dirty="0"/>
          </a:p>
        </p:txBody>
      </p:sp>
      <p:grpSp>
        <p:nvGrpSpPr>
          <p:cNvPr id="5" name="Group 4"/>
          <p:cNvGrpSpPr/>
          <p:nvPr/>
        </p:nvGrpSpPr>
        <p:grpSpPr>
          <a:xfrm>
            <a:off x="2308633" y="4021782"/>
            <a:ext cx="4759105" cy="2588602"/>
            <a:chOff x="2308633" y="4021782"/>
            <a:chExt cx="4759105" cy="2588602"/>
          </a:xfrm>
        </p:grpSpPr>
        <p:pic>
          <p:nvPicPr>
            <p:cNvPr id="1026" name="Picture 2" descr="Image result for jesus christ atonement lds art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633" y="4021782"/>
              <a:ext cx="4759105" cy="2406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4680" y="6394940"/>
              <a:ext cx="857927" cy="215444"/>
            </a:xfrm>
            <a:prstGeom prst="rect">
              <a:avLst/>
            </a:prstGeom>
          </p:spPr>
          <p:txBody>
            <a:bodyPr wrap="none">
              <a:spAutoFit/>
            </a:bodyPr>
            <a:lstStyle/>
            <a:p>
              <a:r>
                <a:rPr lang="en-US" sz="800" dirty="0">
                  <a:solidFill>
                    <a:schemeClr val="bg1"/>
                  </a:solidFill>
                  <a:latin typeface="Leelawadee" panose="020B0502040204020203" pitchFamily="34" charset="-34"/>
                  <a:cs typeface="Leelawadee" panose="020B0502040204020203" pitchFamily="34" charset="-34"/>
                </a:rPr>
                <a:t>J. Kirk Richards</a:t>
              </a:r>
              <a:endParaRPr lang="en-US" sz="800" dirty="0"/>
            </a:p>
          </p:txBody>
        </p:sp>
      </p:grpSp>
      <p:sp>
        <p:nvSpPr>
          <p:cNvPr id="6" name="Rectangle 5"/>
          <p:cNvSpPr/>
          <p:nvPr/>
        </p:nvSpPr>
        <p:spPr>
          <a:xfrm>
            <a:off x="4308719" y="1741460"/>
            <a:ext cx="3429337" cy="461665"/>
          </a:xfrm>
          <a:prstGeom prst="rect">
            <a:avLst/>
          </a:prstGeom>
        </p:spPr>
        <p:txBody>
          <a:bodyPr wrap="none">
            <a:spAutoFit/>
          </a:bodyPr>
          <a:lstStyle/>
          <a:p>
            <a:r>
              <a:rPr lang="en-US" sz="2400" dirty="0">
                <a:solidFill>
                  <a:schemeClr val="bg1"/>
                </a:solidFill>
                <a:effectLst>
                  <a:glow rad="139700">
                    <a:schemeClr val="accent6">
                      <a:satMod val="175000"/>
                      <a:alpha val="40000"/>
                    </a:schemeClr>
                  </a:glow>
                </a:effectLst>
                <a:latin typeface="Leelawadee" panose="020B0502040204020203" pitchFamily="34" charset="-34"/>
                <a:cs typeface="Leelawadee" panose="020B0502040204020203" pitchFamily="34" charset="-34"/>
              </a:rPr>
              <a:t>Read Jeremiah 31:31-34</a:t>
            </a:r>
            <a:endParaRPr lang="en-US" sz="2400" dirty="0">
              <a:effectLst>
                <a:glow rad="139700">
                  <a:schemeClr val="accent6">
                    <a:satMod val="175000"/>
                    <a:alpha val="40000"/>
                  </a:schemeClr>
                </a:glow>
              </a:effectLst>
            </a:endParaRPr>
          </a:p>
        </p:txBody>
      </p:sp>
    </p:spTree>
    <p:extLst>
      <p:ext uri="{BB962C8B-B14F-4D97-AF65-F5344CB8AC3E}">
        <p14:creationId xmlns:p14="http://schemas.microsoft.com/office/powerpoint/2010/main" val="28162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barn(outVertical)">
                                      <p:cBhvr>
                                        <p:cTn id="3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9" name="TextBox 28"/>
          <p:cNvSpPr txBox="1"/>
          <p:nvPr/>
        </p:nvSpPr>
        <p:spPr>
          <a:xfrm>
            <a:off x="1216936" y="1170161"/>
            <a:ext cx="7076037" cy="4893647"/>
          </a:xfrm>
          <a:prstGeom prst="rect">
            <a:avLst/>
          </a:prstGeom>
          <a:noFill/>
        </p:spPr>
        <p:txBody>
          <a:bodyPr wrap="square" rtlCol="0">
            <a:spAutoFit/>
          </a:bodyPr>
          <a:lstStyle/>
          <a:p>
            <a:r>
              <a:rPr lang="en-US" sz="2400" dirty="0">
                <a:solidFill>
                  <a:schemeClr val="bg1"/>
                </a:solidFill>
              </a:rPr>
              <a:t>“Christ, in the days of His flesh, proposed to make a covenant with them, but they rejected Him and His proposals, and in consequence thereof, they were broken off, and no covenant was made with them at that time. </a:t>
            </a:r>
          </a:p>
          <a:p>
            <a:endParaRPr lang="en-US" sz="2400" dirty="0">
              <a:solidFill>
                <a:schemeClr val="bg1"/>
              </a:solidFill>
            </a:endParaRPr>
          </a:p>
          <a:p>
            <a:r>
              <a:rPr lang="en-US" sz="2400" dirty="0">
                <a:solidFill>
                  <a:schemeClr val="bg1"/>
                </a:solidFill>
              </a:rPr>
              <a:t>But their unbelief has not rendered the promise of God of none effect: no, for there was another day limited in David, which was the day of His power; and then His people, Israel, should be a willing people;—and He would write His law in their hearts, and print it in their thoughts; their sins and their iniquities He would remember no more.”</a:t>
            </a:r>
          </a:p>
        </p:txBody>
      </p:sp>
      <p:sp>
        <p:nvSpPr>
          <p:cNvPr id="79" name="Rectangle 78"/>
          <p:cNvSpPr/>
          <p:nvPr/>
        </p:nvSpPr>
        <p:spPr>
          <a:xfrm>
            <a:off x="11749250" y="6488668"/>
            <a:ext cx="442750" cy="369332"/>
          </a:xfrm>
          <a:prstGeom prst="rect">
            <a:avLst/>
          </a:prstGeom>
        </p:spPr>
        <p:txBody>
          <a:bodyPr wrap="none">
            <a:spAutoFit/>
          </a:bodyPr>
          <a:lstStyle/>
          <a:p>
            <a:pPr algn="ctr"/>
            <a:r>
              <a:rPr lang="en-US" dirty="0">
                <a:solidFill>
                  <a:schemeClr val="bg1"/>
                </a:solidFill>
              </a:rPr>
              <a:t>(5)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263" y="1844583"/>
            <a:ext cx="2523744" cy="3060192"/>
          </a:xfrm>
          <a:prstGeom prst="rect">
            <a:avLst/>
          </a:prstGeom>
        </p:spPr>
      </p:pic>
    </p:spTree>
    <p:extLst>
      <p:ext uri="{BB962C8B-B14F-4D97-AF65-F5344CB8AC3E}">
        <p14:creationId xmlns:p14="http://schemas.microsoft.com/office/powerpoint/2010/main" val="203322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79" name="Rectangle 78"/>
          <p:cNvSpPr/>
          <p:nvPr/>
        </p:nvSpPr>
        <p:spPr>
          <a:xfrm>
            <a:off x="667808" y="6488668"/>
            <a:ext cx="3207075" cy="369332"/>
          </a:xfrm>
          <a:prstGeom prst="rect">
            <a:avLst/>
          </a:prstGeom>
        </p:spPr>
        <p:txBody>
          <a:bodyPr wrap="square">
            <a:spAutoFit/>
          </a:bodyPr>
          <a:lstStyle/>
          <a:p>
            <a:r>
              <a:rPr lang="en-US" dirty="0">
                <a:solidFill>
                  <a:schemeClr val="bg1"/>
                </a:solidFill>
              </a:rPr>
              <a:t>Hebrews 9-10; Exodus 26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Blueprint</a:t>
            </a:r>
          </a:p>
        </p:txBody>
      </p:sp>
      <p:pic>
        <p:nvPicPr>
          <p:cNvPr id="16386" name="Picture 2" descr="taberna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432" y="1015663"/>
            <a:ext cx="4286250" cy="5524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9598" y="1955354"/>
            <a:ext cx="5094783" cy="2475585"/>
            <a:chOff x="500474" y="1955355"/>
            <a:chExt cx="5094783" cy="2475585"/>
          </a:xfrm>
        </p:grpSpPr>
        <p:grpSp>
          <p:nvGrpSpPr>
            <p:cNvPr id="8" name="Group 7"/>
            <p:cNvGrpSpPr/>
            <p:nvPr/>
          </p:nvGrpSpPr>
          <p:grpSpPr>
            <a:xfrm>
              <a:off x="1154521" y="1955355"/>
              <a:ext cx="4440736" cy="798731"/>
              <a:chOff x="1154521" y="1955355"/>
              <a:chExt cx="4440736" cy="798731"/>
            </a:xfrm>
          </p:grpSpPr>
          <p:sp>
            <p:nvSpPr>
              <p:cNvPr id="3" name="Rectangle 2"/>
              <p:cNvSpPr/>
              <p:nvPr/>
            </p:nvSpPr>
            <p:spPr>
              <a:xfrm>
                <a:off x="1154521" y="1955355"/>
                <a:ext cx="2919911" cy="646331"/>
              </a:xfrm>
              <a:prstGeom prst="rect">
                <a:avLst/>
              </a:prstGeom>
            </p:spPr>
            <p:txBody>
              <a:bodyPr wrap="square">
                <a:spAutoFit/>
              </a:bodyPr>
              <a:lstStyle/>
              <a:p>
                <a:r>
                  <a:rPr lang="en-US" b="0" i="0" dirty="0">
                    <a:solidFill>
                      <a:schemeClr val="bg1"/>
                    </a:solidFill>
                    <a:effectLst/>
                    <a:latin typeface="Open Sans"/>
                  </a:rPr>
                  <a:t>The Veil of the Tabernacle dividing two rooms</a:t>
                </a:r>
                <a:endParaRPr lang="en-US" dirty="0">
                  <a:solidFill>
                    <a:schemeClr val="bg1"/>
                  </a:solidFill>
                </a:endParaRPr>
              </a:p>
            </p:txBody>
          </p:sp>
          <p:cxnSp>
            <p:nvCxnSpPr>
              <p:cNvPr id="7" name="Straight Arrow Connector 6"/>
              <p:cNvCxnSpPr/>
              <p:nvPr/>
            </p:nvCxnSpPr>
            <p:spPr>
              <a:xfrm>
                <a:off x="3136990" y="2601686"/>
                <a:ext cx="2458267"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388" name="Picture 4" descr="http://www.templestudy.com/wp-content/uploads/2013/07/blood_curt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4" y="2677886"/>
              <a:ext cx="2585262" cy="175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85" name="Group 16384"/>
          <p:cNvGrpSpPr/>
          <p:nvPr/>
        </p:nvGrpSpPr>
        <p:grpSpPr>
          <a:xfrm>
            <a:off x="6760029" y="1632189"/>
            <a:ext cx="4707911" cy="646331"/>
            <a:chOff x="6760029" y="1632189"/>
            <a:chExt cx="4707911" cy="646331"/>
          </a:xfrm>
        </p:grpSpPr>
        <p:sp>
          <p:nvSpPr>
            <p:cNvPr id="10" name="Rectangle 9"/>
            <p:cNvSpPr/>
            <p:nvPr/>
          </p:nvSpPr>
          <p:spPr>
            <a:xfrm>
              <a:off x="8498994" y="1632189"/>
              <a:ext cx="2968946" cy="646331"/>
            </a:xfrm>
            <a:prstGeom prst="rect">
              <a:avLst/>
            </a:prstGeom>
          </p:spPr>
          <p:txBody>
            <a:bodyPr wrap="square">
              <a:spAutoFit/>
            </a:bodyPr>
            <a:lstStyle/>
            <a:p>
              <a:r>
                <a:rPr lang="en-US" b="0" i="0" dirty="0">
                  <a:solidFill>
                    <a:schemeClr val="bg1"/>
                  </a:solidFill>
                  <a:effectLst/>
                  <a:latin typeface="Open Sans"/>
                </a:rPr>
                <a:t>Most Holy Place is often called the Holy of Holies.</a:t>
              </a:r>
              <a:endParaRPr lang="en-US" dirty="0">
                <a:solidFill>
                  <a:schemeClr val="bg1"/>
                </a:solidFill>
              </a:endParaRPr>
            </a:p>
          </p:txBody>
        </p:sp>
        <p:cxnSp>
          <p:nvCxnSpPr>
            <p:cNvPr id="15" name="Straight Arrow Connector 14"/>
            <p:cNvCxnSpPr/>
            <p:nvPr/>
          </p:nvCxnSpPr>
          <p:spPr>
            <a:xfrm flipH="1">
              <a:off x="6760029" y="1955354"/>
              <a:ext cx="18614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2" descr="http://blogs.bible.org/sites/blogs.bible.org/files/u16599/Holy%20Place.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3" b="19003"/>
          <a:stretch/>
        </p:blipFill>
        <p:spPr bwMode="auto">
          <a:xfrm>
            <a:off x="7977749" y="4771393"/>
            <a:ext cx="3962401" cy="188733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939730" y="209185"/>
            <a:ext cx="4938556" cy="1846660"/>
            <a:chOff x="939730" y="209185"/>
            <a:chExt cx="4938556" cy="1846660"/>
          </a:xfrm>
        </p:grpSpPr>
        <p:sp>
          <p:nvSpPr>
            <p:cNvPr id="16" name="Rectangle 15"/>
            <p:cNvSpPr/>
            <p:nvPr/>
          </p:nvSpPr>
          <p:spPr>
            <a:xfrm>
              <a:off x="939730" y="209185"/>
              <a:ext cx="2710543" cy="1200329"/>
            </a:xfrm>
            <a:prstGeom prst="rect">
              <a:avLst/>
            </a:prstGeom>
          </p:spPr>
          <p:txBody>
            <a:bodyPr wrap="square">
              <a:spAutoFit/>
            </a:bodyPr>
            <a:lstStyle/>
            <a:p>
              <a:r>
                <a:rPr lang="en-US" dirty="0">
                  <a:solidFill>
                    <a:schemeClr val="bg1"/>
                  </a:solidFill>
                  <a:latin typeface="Open Sans"/>
                </a:rPr>
                <a:t>A</a:t>
              </a:r>
              <a:r>
                <a:rPr lang="en-US" b="0" i="0" dirty="0">
                  <a:solidFill>
                    <a:schemeClr val="bg1"/>
                  </a:solidFill>
                  <a:effectLst/>
                  <a:latin typeface="Open Sans"/>
                </a:rPr>
                <a:t>rk of the testimony was the central feature of the tabernacle representing the presence of the Lord</a:t>
              </a:r>
              <a:endParaRPr lang="en-US" dirty="0">
                <a:solidFill>
                  <a:schemeClr val="bg1"/>
                </a:solidFill>
              </a:endParaRPr>
            </a:p>
          </p:txBody>
        </p:sp>
        <p:cxnSp>
          <p:nvCxnSpPr>
            <p:cNvPr id="21" name="Straight Arrow Connector 20"/>
            <p:cNvCxnSpPr/>
            <p:nvPr/>
          </p:nvCxnSpPr>
          <p:spPr>
            <a:xfrm>
              <a:off x="3049904" y="1473368"/>
              <a:ext cx="2828382" cy="58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16209" y="4619421"/>
            <a:ext cx="4949162" cy="923330"/>
            <a:chOff x="1016209" y="4619421"/>
            <a:chExt cx="4949162" cy="923330"/>
          </a:xfrm>
        </p:grpSpPr>
        <p:sp>
          <p:nvSpPr>
            <p:cNvPr id="23" name="Rectangle 22"/>
            <p:cNvSpPr/>
            <p:nvPr/>
          </p:nvSpPr>
          <p:spPr>
            <a:xfrm>
              <a:off x="1016209" y="4619421"/>
              <a:ext cx="2919911" cy="923330"/>
            </a:xfrm>
            <a:prstGeom prst="rect">
              <a:avLst/>
            </a:prstGeom>
          </p:spPr>
          <p:txBody>
            <a:bodyPr wrap="square">
              <a:spAutoFit/>
            </a:bodyPr>
            <a:lstStyle/>
            <a:p>
              <a:r>
                <a:rPr lang="en-US" b="0" i="0" dirty="0">
                  <a:solidFill>
                    <a:schemeClr val="bg1"/>
                  </a:solidFill>
                  <a:effectLst/>
                  <a:latin typeface="Open Sans"/>
                </a:rPr>
                <a:t>For the priests to clean and prepare to enter into Tabernacle</a:t>
              </a:r>
              <a:endParaRPr lang="en-US" dirty="0">
                <a:solidFill>
                  <a:schemeClr val="bg1"/>
                </a:solidFill>
              </a:endParaRPr>
            </a:p>
          </p:txBody>
        </p:sp>
        <p:cxnSp>
          <p:nvCxnSpPr>
            <p:cNvPr id="24" name="Straight Arrow Connector 23"/>
            <p:cNvCxnSpPr/>
            <p:nvPr/>
          </p:nvCxnSpPr>
          <p:spPr>
            <a:xfrm flipV="1">
              <a:off x="3650273" y="5081086"/>
              <a:ext cx="2315098" cy="187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4" name="Group 16383"/>
          <p:cNvGrpSpPr/>
          <p:nvPr/>
        </p:nvGrpSpPr>
        <p:grpSpPr>
          <a:xfrm>
            <a:off x="6922008" y="3626156"/>
            <a:ext cx="4496897" cy="2037269"/>
            <a:chOff x="6922008" y="3626156"/>
            <a:chExt cx="4496897" cy="2037269"/>
          </a:xfrm>
        </p:grpSpPr>
        <p:sp>
          <p:nvSpPr>
            <p:cNvPr id="27" name="Rectangle 26"/>
            <p:cNvSpPr/>
            <p:nvPr/>
          </p:nvSpPr>
          <p:spPr>
            <a:xfrm>
              <a:off x="8498994" y="3626156"/>
              <a:ext cx="2919911" cy="923330"/>
            </a:xfrm>
            <a:prstGeom prst="rect">
              <a:avLst/>
            </a:prstGeom>
          </p:spPr>
          <p:txBody>
            <a:bodyPr wrap="square">
              <a:spAutoFit/>
            </a:bodyPr>
            <a:lstStyle/>
            <a:p>
              <a:r>
                <a:rPr lang="en-US" b="0" i="0" dirty="0" err="1">
                  <a:solidFill>
                    <a:schemeClr val="bg1"/>
                  </a:solidFill>
                  <a:effectLst/>
                  <a:latin typeface="Open Sans"/>
                </a:rPr>
                <a:t>Basons</a:t>
              </a:r>
              <a:r>
                <a:rPr lang="en-US" b="0" i="0" dirty="0">
                  <a:solidFill>
                    <a:schemeClr val="bg1"/>
                  </a:solidFill>
                  <a:effectLst/>
                  <a:latin typeface="Open Sans"/>
                </a:rPr>
                <a:t> underneath the Alter would catch the blood from the sacrifice</a:t>
              </a:r>
              <a:endParaRPr lang="en-US" dirty="0">
                <a:solidFill>
                  <a:schemeClr val="bg1"/>
                </a:solidFill>
              </a:endParaRPr>
            </a:p>
          </p:txBody>
        </p:sp>
        <p:cxnSp>
          <p:nvCxnSpPr>
            <p:cNvPr id="28" name="Straight Arrow Connector 27"/>
            <p:cNvCxnSpPr/>
            <p:nvPr/>
          </p:nvCxnSpPr>
          <p:spPr>
            <a:xfrm flipH="1">
              <a:off x="6922008" y="4430939"/>
              <a:ext cx="1576986" cy="12324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7" name="Group 16386"/>
          <p:cNvGrpSpPr/>
          <p:nvPr/>
        </p:nvGrpSpPr>
        <p:grpSpPr>
          <a:xfrm>
            <a:off x="8020469" y="137480"/>
            <a:ext cx="3939127" cy="1335614"/>
            <a:chOff x="8020469" y="137480"/>
            <a:chExt cx="3939127" cy="1335614"/>
          </a:xfrm>
        </p:grpSpPr>
        <p:sp>
          <p:nvSpPr>
            <p:cNvPr id="26" name="Rectangle 25"/>
            <p:cNvSpPr/>
            <p:nvPr/>
          </p:nvSpPr>
          <p:spPr>
            <a:xfrm>
              <a:off x="8360682" y="137480"/>
              <a:ext cx="3598914" cy="1200329"/>
            </a:xfrm>
            <a:prstGeom prst="rect">
              <a:avLst/>
            </a:prstGeom>
          </p:spPr>
          <p:txBody>
            <a:bodyPr wrap="square">
              <a:spAutoFit/>
            </a:bodyPr>
            <a:lstStyle/>
            <a:p>
              <a:r>
                <a:rPr lang="en-US" b="0" i="0" dirty="0">
                  <a:solidFill>
                    <a:schemeClr val="bg1"/>
                  </a:solidFill>
                  <a:effectLst/>
                  <a:latin typeface="Open Sans"/>
                </a:rPr>
                <a:t>Into this courtyard anyone of Israel could bring sacrifices, but only the priests could enter the tabernacle itself. </a:t>
              </a:r>
              <a:endParaRPr lang="en-US" dirty="0">
                <a:solidFill>
                  <a:schemeClr val="bg1"/>
                </a:solidFill>
              </a:endParaRPr>
            </a:p>
          </p:txBody>
        </p:sp>
        <p:cxnSp>
          <p:nvCxnSpPr>
            <p:cNvPr id="32" name="Straight Arrow Connector 31"/>
            <p:cNvCxnSpPr/>
            <p:nvPr/>
          </p:nvCxnSpPr>
          <p:spPr>
            <a:xfrm flipH="1">
              <a:off x="8020469" y="1002012"/>
              <a:ext cx="340213" cy="471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163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887240" y="113923"/>
            <a:ext cx="10737410"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anose="020B0502040204020203" pitchFamily="34" charset="-34"/>
              </a:rPr>
              <a:t>Day of Atonement</a:t>
            </a:r>
          </a:p>
        </p:txBody>
      </p:sp>
      <p:sp>
        <p:nvSpPr>
          <p:cNvPr id="79" name="Rectangle 78"/>
          <p:cNvSpPr/>
          <p:nvPr/>
        </p:nvSpPr>
        <p:spPr>
          <a:xfrm>
            <a:off x="685915" y="6488668"/>
            <a:ext cx="3741230" cy="369332"/>
          </a:xfrm>
          <a:prstGeom prst="rect">
            <a:avLst/>
          </a:prstGeom>
        </p:spPr>
        <p:txBody>
          <a:bodyPr wrap="square">
            <a:spAutoFit/>
          </a:bodyPr>
          <a:lstStyle/>
          <a:p>
            <a:r>
              <a:rPr lang="en-US" dirty="0">
                <a:solidFill>
                  <a:schemeClr val="bg1"/>
                </a:solidFill>
              </a:rPr>
              <a:t>Hebrews 9-10: Leviticus 16:22</a:t>
            </a:r>
          </a:p>
        </p:txBody>
      </p:sp>
      <p:sp>
        <p:nvSpPr>
          <p:cNvPr id="2" name="Rectangle 1"/>
          <p:cNvSpPr/>
          <p:nvPr/>
        </p:nvSpPr>
        <p:spPr>
          <a:xfrm>
            <a:off x="851026" y="833416"/>
            <a:ext cx="6726724" cy="2585323"/>
          </a:xfrm>
          <a:prstGeom prst="rect">
            <a:avLst/>
          </a:prstGeom>
        </p:spPr>
        <p:txBody>
          <a:bodyPr wrap="square">
            <a:spAutoFit/>
          </a:bodyPr>
          <a:lstStyle/>
          <a:p>
            <a:r>
              <a:rPr lang="en-US" dirty="0">
                <a:solidFill>
                  <a:schemeClr val="bg1"/>
                </a:solidFill>
              </a:rPr>
              <a:t>Once a year on the Jewish holy day called the Day of Atonement (also called Yom Kippur), the high priest was allowed to enter the Most Holy Place (also called the Holy of Holies) in the tabernacle or, later, the Jerusalem temple. </a:t>
            </a:r>
          </a:p>
          <a:p>
            <a:endParaRPr lang="en-US" dirty="0">
              <a:solidFill>
                <a:schemeClr val="bg1"/>
              </a:solidFill>
            </a:endParaRPr>
          </a:p>
          <a:p>
            <a:r>
              <a:rPr lang="en-US" dirty="0">
                <a:solidFill>
                  <a:schemeClr val="bg1"/>
                </a:solidFill>
              </a:rPr>
              <a:t>There, the high priest sacrificed a bullock and a he-goat. He sprinkled the animals’ blood in designated places in the Most Holy Place to symbolize Christ’s Atonement for the priest’s sins and for the people’s sins. </a:t>
            </a:r>
          </a:p>
        </p:txBody>
      </p:sp>
      <p:pic>
        <p:nvPicPr>
          <p:cNvPr id="2050" name="Picture 2" descr="Image result for scape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960" y="1348023"/>
            <a:ext cx="3312635" cy="19759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71445" y="3603001"/>
            <a:ext cx="6096000" cy="2308324"/>
          </a:xfrm>
          <a:prstGeom prst="rect">
            <a:avLst/>
          </a:prstGeom>
        </p:spPr>
        <p:txBody>
          <a:bodyPr>
            <a:spAutoFit/>
          </a:bodyPr>
          <a:lstStyle/>
          <a:p>
            <a:endParaRPr lang="en-US" dirty="0">
              <a:solidFill>
                <a:schemeClr val="bg1"/>
              </a:solidFill>
            </a:endParaRPr>
          </a:p>
          <a:p>
            <a:r>
              <a:rPr lang="en-US" dirty="0">
                <a:solidFill>
                  <a:schemeClr val="bg1"/>
                </a:solidFill>
              </a:rPr>
              <a:t>The high priest then symbolically transferred the people’s sins onto another he-goat (called the scapegoat), which was then driven into the wilderness, signifying the removal of the people’s sins. </a:t>
            </a:r>
          </a:p>
          <a:p>
            <a:endParaRPr lang="en-US" dirty="0">
              <a:solidFill>
                <a:schemeClr val="bg1"/>
              </a:solidFill>
            </a:endParaRPr>
          </a:p>
          <a:p>
            <a:r>
              <a:rPr lang="en-US" dirty="0">
                <a:solidFill>
                  <a:schemeClr val="bg1"/>
                </a:solidFill>
              </a:rPr>
              <a:t>He also sacrificed two rams as burnt offerings for himself and the people. (6)</a:t>
            </a:r>
          </a:p>
        </p:txBody>
      </p:sp>
      <p:pic>
        <p:nvPicPr>
          <p:cNvPr id="101" name="Picture 6" descr="http://principlesforlifeministries.files.wordpress.com/2013/09/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854" y="3685625"/>
            <a:ext cx="3589750" cy="239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79" name="Rectangle 78"/>
          <p:cNvSpPr/>
          <p:nvPr/>
        </p:nvSpPr>
        <p:spPr>
          <a:xfrm>
            <a:off x="694968" y="6488668"/>
            <a:ext cx="3207075" cy="369332"/>
          </a:xfrm>
          <a:prstGeom prst="rect">
            <a:avLst/>
          </a:prstGeom>
        </p:spPr>
        <p:txBody>
          <a:bodyPr wrap="square">
            <a:spAutoFit/>
          </a:bodyPr>
          <a:lstStyle/>
          <a:p>
            <a:r>
              <a:rPr lang="en-US" dirty="0">
                <a:solidFill>
                  <a:schemeClr val="bg1"/>
                </a:solidFill>
              </a:rPr>
              <a:t>Hebrews 9:26, 28</a:t>
            </a:r>
          </a:p>
        </p:txBody>
      </p:sp>
      <p:sp>
        <p:nvSpPr>
          <p:cNvPr id="81" name="TextBox 80"/>
          <p:cNvSpPr txBox="1"/>
          <p:nvPr/>
        </p:nvSpPr>
        <p:spPr>
          <a:xfrm>
            <a:off x="887240" y="113923"/>
            <a:ext cx="10737410"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cs typeface="Leelawadee" panose="020B0502040204020203" pitchFamily="34" charset="-34"/>
              </a:rPr>
              <a:t>Day of Atonement</a:t>
            </a:r>
          </a:p>
        </p:txBody>
      </p:sp>
      <p:sp>
        <p:nvSpPr>
          <p:cNvPr id="3" name="Rectangle 2"/>
          <p:cNvSpPr/>
          <p:nvPr/>
        </p:nvSpPr>
        <p:spPr>
          <a:xfrm>
            <a:off x="5429062" y="1310550"/>
            <a:ext cx="6096000" cy="1938992"/>
          </a:xfrm>
          <a:prstGeom prst="rect">
            <a:avLst/>
          </a:prstGeom>
        </p:spPr>
        <p:txBody>
          <a:bodyPr>
            <a:spAutoFit/>
          </a:bodyPr>
          <a:lstStyle/>
          <a:p>
            <a:r>
              <a:rPr lang="en-US" sz="2400" b="1" i="1" dirty="0">
                <a:solidFill>
                  <a:srgbClr val="FFFF00"/>
                </a:solidFill>
                <a:latin typeface="Palatino"/>
              </a:rPr>
              <a:t>For then must he often have suffered since the foundation of the world: but now once in the end of the world hath he appeared to put away sin by the sacrifice of himself.</a:t>
            </a:r>
            <a:endParaRPr lang="en-US" sz="2400" b="1" i="1" dirty="0">
              <a:solidFill>
                <a:srgbClr val="FFFF00"/>
              </a:solidFill>
            </a:endParaRPr>
          </a:p>
        </p:txBody>
      </p:sp>
      <p:sp>
        <p:nvSpPr>
          <p:cNvPr id="4" name="Rectangle 3"/>
          <p:cNvSpPr/>
          <p:nvPr/>
        </p:nvSpPr>
        <p:spPr>
          <a:xfrm>
            <a:off x="1110559" y="4117125"/>
            <a:ext cx="6096000" cy="1938992"/>
          </a:xfrm>
          <a:prstGeom prst="rect">
            <a:avLst/>
          </a:prstGeom>
        </p:spPr>
        <p:txBody>
          <a:bodyPr>
            <a:spAutoFit/>
          </a:bodyPr>
          <a:lstStyle/>
          <a:p>
            <a:r>
              <a:rPr lang="en-US" sz="2400" b="1" i="1" dirty="0">
                <a:solidFill>
                  <a:srgbClr val="FFFF00"/>
                </a:solidFill>
                <a:latin typeface="Palatino"/>
              </a:rPr>
              <a:t>So Christ was once offered to bear the sins of many; and unto them that look for him shall he appear the second time without sin unto salvation.</a:t>
            </a:r>
            <a:endParaRPr lang="en-US" sz="2400" b="1" i="1" dirty="0">
              <a:solidFill>
                <a:srgbClr val="FFFF00"/>
              </a:solidFill>
            </a:endParaRPr>
          </a:p>
        </p:txBody>
      </p:sp>
      <p:pic>
        <p:nvPicPr>
          <p:cNvPr id="3074" name="Picture 2" descr="Image result for jesus christ atonement lds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03" y="1117066"/>
            <a:ext cx="3162866" cy="251764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215611" y="3845270"/>
            <a:ext cx="4414979" cy="2647419"/>
            <a:chOff x="7215611" y="3845270"/>
            <a:chExt cx="4414979" cy="2647419"/>
          </a:xfrm>
        </p:grpSpPr>
        <p:pic>
          <p:nvPicPr>
            <p:cNvPr id="3076" name="Picture 4" descr="Image result for second coming of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611" y="3845270"/>
              <a:ext cx="4414979" cy="24723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25221" y="6277245"/>
              <a:ext cx="720069" cy="215444"/>
            </a:xfrm>
            <a:prstGeom prst="rect">
              <a:avLst/>
            </a:prstGeom>
          </p:spPr>
          <p:txBody>
            <a:bodyPr wrap="none">
              <a:spAutoFit/>
            </a:bodyPr>
            <a:lstStyle/>
            <a:p>
              <a:r>
                <a:rPr lang="en-US" sz="800" dirty="0">
                  <a:solidFill>
                    <a:schemeClr val="bg1"/>
                  </a:solidFill>
                  <a:latin typeface="Calibri" panose="020F0502020204030204" pitchFamily="34" charset="0"/>
                </a:rPr>
                <a:t>Ron </a:t>
              </a:r>
              <a:r>
                <a:rPr lang="en-US" sz="800" dirty="0" err="1">
                  <a:solidFill>
                    <a:schemeClr val="bg1"/>
                  </a:solidFill>
                  <a:latin typeface="Calibri" panose="020F0502020204030204" pitchFamily="34" charset="0"/>
                </a:rPr>
                <a:t>DiCianni</a:t>
              </a:r>
              <a:endParaRPr lang="en-US" sz="800" dirty="0">
                <a:solidFill>
                  <a:schemeClr val="bg1"/>
                </a:solidFill>
              </a:endParaRPr>
            </a:p>
          </p:txBody>
        </p:sp>
      </p:grpSp>
    </p:spTree>
    <p:extLst>
      <p:ext uri="{BB962C8B-B14F-4D97-AF65-F5344CB8AC3E}">
        <p14:creationId xmlns:p14="http://schemas.microsoft.com/office/powerpoint/2010/main" val="192541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633742" y="104870"/>
            <a:ext cx="11253458" cy="584775"/>
          </a:xfrm>
          <a:prstGeom prst="rect">
            <a:avLst/>
          </a:prstGeom>
          <a:noFill/>
        </p:spPr>
        <p:txBody>
          <a:bodyPr wrap="square" rtlCol="0">
            <a:spAutoFit/>
          </a:bodyPr>
          <a:lstStyle/>
          <a:p>
            <a:pPr algn="ctr"/>
            <a:r>
              <a:rPr lang="en-US" sz="3200" dirty="0">
                <a:solidFill>
                  <a:schemeClr val="bg1"/>
                </a:solidFill>
                <a:latin typeface="Tempus Sans ITC" panose="04020404030D07020202" pitchFamily="82" charset="0"/>
                <a:cs typeface="Leelawadee" panose="020B0502040204020203" pitchFamily="34" charset="-34"/>
              </a:rPr>
              <a:t>What is the importance of the Day of Atonement?</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9:12</a:t>
            </a:r>
          </a:p>
        </p:txBody>
      </p:sp>
      <p:sp>
        <p:nvSpPr>
          <p:cNvPr id="2" name="Rectangle 1"/>
          <p:cNvSpPr/>
          <p:nvPr/>
        </p:nvSpPr>
        <p:spPr>
          <a:xfrm>
            <a:off x="923453" y="1295143"/>
            <a:ext cx="4363771" cy="1200329"/>
          </a:xfrm>
          <a:prstGeom prst="rect">
            <a:avLst/>
          </a:prstGeom>
        </p:spPr>
        <p:txBody>
          <a:bodyPr wrap="square">
            <a:spAutoFit/>
          </a:bodyPr>
          <a:lstStyle/>
          <a:p>
            <a:pPr fontAlgn="base"/>
            <a:r>
              <a:rPr lang="en-US" dirty="0">
                <a:solidFill>
                  <a:schemeClr val="bg1"/>
                </a:solidFill>
              </a:rPr>
              <a:t>Just as the high priests entered the Most Holy Place of the tabernacle on the Day of Atonement, what “holy place”  could the Savior enter because of His Atonement? </a:t>
            </a:r>
          </a:p>
        </p:txBody>
      </p:sp>
      <p:sp>
        <p:nvSpPr>
          <p:cNvPr id="3" name="Rectangle 2"/>
          <p:cNvSpPr/>
          <p:nvPr/>
        </p:nvSpPr>
        <p:spPr>
          <a:xfrm>
            <a:off x="3720975" y="661399"/>
            <a:ext cx="4906978" cy="461665"/>
          </a:xfrm>
          <a:prstGeom prst="rect">
            <a:avLst/>
          </a:prstGeom>
        </p:spPr>
        <p:txBody>
          <a:bodyPr wrap="square">
            <a:spAutoFit/>
          </a:bodyPr>
          <a:lstStyle/>
          <a:p>
            <a:pPr algn="ctr" fontAlgn="base"/>
            <a:r>
              <a:rPr lang="en-US" sz="2400" dirty="0">
                <a:solidFill>
                  <a:srgbClr val="FF0000"/>
                </a:solidFill>
                <a:effectLst>
                  <a:glow rad="228600">
                    <a:schemeClr val="accent2">
                      <a:satMod val="175000"/>
                      <a:alpha val="40000"/>
                    </a:schemeClr>
                  </a:glow>
                </a:effectLst>
              </a:rPr>
              <a:t>It was a rehearsal of things to come</a:t>
            </a:r>
          </a:p>
        </p:txBody>
      </p:sp>
      <p:sp>
        <p:nvSpPr>
          <p:cNvPr id="83" name="Rectangle 82"/>
          <p:cNvSpPr/>
          <p:nvPr/>
        </p:nvSpPr>
        <p:spPr>
          <a:xfrm>
            <a:off x="6870699" y="4730932"/>
            <a:ext cx="4368801" cy="954107"/>
          </a:xfrm>
          <a:prstGeom prst="rect">
            <a:avLst/>
          </a:prstGeom>
        </p:spPr>
        <p:txBody>
          <a:bodyPr wrap="square">
            <a:spAutoFit/>
          </a:bodyPr>
          <a:lstStyle/>
          <a:p>
            <a:pPr algn="ctr" fontAlgn="base"/>
            <a:r>
              <a:rPr lang="en-US" sz="2800" dirty="0">
                <a:solidFill>
                  <a:schemeClr val="bg1"/>
                </a:solidFill>
              </a:rPr>
              <a:t>Heavenly Father’s presence, or celestial glory.</a:t>
            </a:r>
          </a:p>
        </p:txBody>
      </p:sp>
      <p:pic>
        <p:nvPicPr>
          <p:cNvPr id="4098" name="Picture 2" descr="Image result for priests and holy temple old test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545" y="1280312"/>
            <a:ext cx="1587611" cy="28126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805" y="344880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27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633742" y="104870"/>
            <a:ext cx="11253458" cy="584775"/>
          </a:xfrm>
          <a:prstGeom prst="rect">
            <a:avLst/>
          </a:prstGeom>
          <a:noFill/>
        </p:spPr>
        <p:txBody>
          <a:bodyPr wrap="square" rtlCol="0">
            <a:spAutoFit/>
          </a:bodyPr>
          <a:lstStyle/>
          <a:p>
            <a:pPr algn="ctr"/>
            <a:r>
              <a:rPr lang="en-US" sz="3200" dirty="0">
                <a:solidFill>
                  <a:schemeClr val="bg1"/>
                </a:solidFill>
                <a:latin typeface="Matura MT Script Capitals" panose="03020802060602070202" pitchFamily="66" charset="0"/>
                <a:cs typeface="Leelawadee" panose="020B0502040204020203" pitchFamily="34" charset="-34"/>
              </a:rPr>
              <a:t>The Sacrifice</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10:4</a:t>
            </a:r>
          </a:p>
        </p:txBody>
      </p:sp>
      <p:pic>
        <p:nvPicPr>
          <p:cNvPr id="2052" name="Picture 4" descr="Image result for sacrifice jesus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775" y="443387"/>
            <a:ext cx="3219827" cy="237106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p:nvPr/>
        </p:nvSpPr>
        <p:spPr>
          <a:xfrm>
            <a:off x="1039639" y="1701040"/>
            <a:ext cx="4600669" cy="646331"/>
          </a:xfrm>
          <a:prstGeom prst="rect">
            <a:avLst/>
          </a:prstGeom>
        </p:spPr>
        <p:txBody>
          <a:bodyPr wrap="square">
            <a:spAutoFit/>
          </a:bodyPr>
          <a:lstStyle/>
          <a:p>
            <a:pPr fontAlgn="base"/>
            <a:r>
              <a:rPr lang="en-US" dirty="0">
                <a:solidFill>
                  <a:schemeClr val="bg1"/>
                </a:solidFill>
              </a:rPr>
              <a:t>What could Jesus Christ’s sacrifice do that the “blood of bulls and of goats” could not?</a:t>
            </a:r>
          </a:p>
        </p:txBody>
      </p:sp>
      <p:sp>
        <p:nvSpPr>
          <p:cNvPr id="82" name="Rectangle 81"/>
          <p:cNvSpPr/>
          <p:nvPr/>
        </p:nvSpPr>
        <p:spPr>
          <a:xfrm>
            <a:off x="4541822" y="3139031"/>
            <a:ext cx="6726724" cy="1200329"/>
          </a:xfrm>
          <a:prstGeom prst="rect">
            <a:avLst/>
          </a:prstGeom>
        </p:spPr>
        <p:txBody>
          <a:bodyPr wrap="square">
            <a:spAutoFit/>
          </a:bodyPr>
          <a:lstStyle/>
          <a:p>
            <a:pPr fontAlgn="base"/>
            <a:r>
              <a:rPr lang="en-US" dirty="0">
                <a:solidFill>
                  <a:schemeClr val="bg1"/>
                </a:solidFill>
              </a:rPr>
              <a:t>“The Latter-day Saints believe in the efficacy of the blood of Christ. They believe that through obedience to the laws and ordinances of the gospel they obtain a </a:t>
            </a:r>
            <a:r>
              <a:rPr lang="en-US" b="1" dirty="0">
                <a:solidFill>
                  <a:schemeClr val="bg1"/>
                </a:solidFill>
                <a:effectLst>
                  <a:glow rad="228600">
                    <a:schemeClr val="accent2">
                      <a:satMod val="175000"/>
                      <a:alpha val="40000"/>
                    </a:schemeClr>
                  </a:glow>
                </a:effectLst>
              </a:rPr>
              <a:t>remission of sins</a:t>
            </a:r>
            <a:r>
              <a:rPr lang="en-US" dirty="0">
                <a:solidFill>
                  <a:schemeClr val="bg1"/>
                </a:solidFill>
              </a:rPr>
              <a:t>; but this could not be if Christ had not died for them...” (6)</a:t>
            </a:r>
          </a:p>
        </p:txBody>
      </p:sp>
      <p:sp>
        <p:nvSpPr>
          <p:cNvPr id="80" name="Rectangle 79"/>
          <p:cNvSpPr/>
          <p:nvPr/>
        </p:nvSpPr>
        <p:spPr>
          <a:xfrm>
            <a:off x="3817543" y="558795"/>
            <a:ext cx="4600669" cy="461665"/>
          </a:xfrm>
          <a:prstGeom prst="rect">
            <a:avLst/>
          </a:prstGeom>
        </p:spPr>
        <p:txBody>
          <a:bodyPr wrap="square">
            <a:spAutoFit/>
          </a:bodyPr>
          <a:lstStyle/>
          <a:p>
            <a:pPr algn="ctr" fontAlgn="base"/>
            <a:r>
              <a:rPr lang="en-US" sz="2400" dirty="0">
                <a:solidFill>
                  <a:srgbClr val="FF0000"/>
                </a:solidFill>
                <a:effectLst>
                  <a:glow rad="228600">
                    <a:schemeClr val="accent2">
                      <a:satMod val="175000"/>
                      <a:alpha val="40000"/>
                    </a:schemeClr>
                  </a:glow>
                </a:effectLst>
              </a:rPr>
              <a:t>The Cleansing Power of Blood</a:t>
            </a:r>
          </a:p>
        </p:txBody>
      </p:sp>
      <p:sp>
        <p:nvSpPr>
          <p:cNvPr id="5" name="Rectangle 4"/>
          <p:cNvSpPr/>
          <p:nvPr/>
        </p:nvSpPr>
        <p:spPr>
          <a:xfrm>
            <a:off x="3319604" y="5046935"/>
            <a:ext cx="6096000" cy="1477328"/>
          </a:xfrm>
          <a:prstGeom prst="rect">
            <a:avLst/>
          </a:prstGeom>
        </p:spPr>
        <p:txBody>
          <a:bodyPr>
            <a:spAutoFit/>
          </a:bodyPr>
          <a:lstStyle/>
          <a:p>
            <a:r>
              <a:rPr lang="en-US" b="1" i="1" dirty="0">
                <a:solidFill>
                  <a:srgbClr val="FFFF00"/>
                </a:solidFill>
                <a:latin typeface="Palatino"/>
              </a:rPr>
              <a:t>For it is expedient that there should be a great and last sacrifice; yea, not a sacrifice of man, neither of beast, neither of any manner of fowl; for it shall not be a human sacrifice; but it must be an infinite and eternal sacrifice.</a:t>
            </a:r>
          </a:p>
          <a:p>
            <a:r>
              <a:rPr lang="en-US" b="1" i="1" dirty="0">
                <a:solidFill>
                  <a:srgbClr val="FFFF00"/>
                </a:solidFill>
                <a:latin typeface="Palatino"/>
              </a:rPr>
              <a:t>Alma 34:10</a:t>
            </a:r>
            <a:endParaRPr lang="en-US" b="1" i="1" dirty="0">
              <a:solidFill>
                <a:srgbClr val="FFFF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700" y="2947719"/>
            <a:ext cx="1278411" cy="1613029"/>
          </a:xfrm>
          <a:prstGeom prst="rect">
            <a:avLst/>
          </a:prstGeom>
        </p:spPr>
      </p:pic>
    </p:spTree>
    <p:extLst>
      <p:ext uri="{BB962C8B-B14F-4D97-AF65-F5344CB8AC3E}">
        <p14:creationId xmlns:p14="http://schemas.microsoft.com/office/powerpoint/2010/main" val="29613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0"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633742" y="104870"/>
            <a:ext cx="11253458" cy="584775"/>
          </a:xfrm>
          <a:prstGeom prst="rect">
            <a:avLst/>
          </a:prstGeom>
          <a:noFill/>
        </p:spPr>
        <p:txBody>
          <a:bodyPr wrap="square" rtlCol="0">
            <a:spAutoFit/>
          </a:bodyPr>
          <a:lstStyle/>
          <a:p>
            <a:pPr algn="ctr"/>
            <a:r>
              <a:rPr lang="en-US" sz="3200" dirty="0">
                <a:solidFill>
                  <a:schemeClr val="bg1"/>
                </a:solidFill>
                <a:latin typeface="Matura MT Script Capitals" panose="03020802060602070202" pitchFamily="66" charset="0"/>
                <a:cs typeface="Leelawadee" panose="020B0502040204020203" pitchFamily="34" charset="-34"/>
              </a:rPr>
              <a:t>A Shadow of Good Things to Come</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10:1</a:t>
            </a:r>
          </a:p>
        </p:txBody>
      </p:sp>
      <p:sp>
        <p:nvSpPr>
          <p:cNvPr id="4" name="Rectangle 3"/>
          <p:cNvSpPr/>
          <p:nvPr/>
        </p:nvSpPr>
        <p:spPr>
          <a:xfrm>
            <a:off x="7324252" y="715720"/>
            <a:ext cx="3953347" cy="923330"/>
          </a:xfrm>
          <a:prstGeom prst="rect">
            <a:avLst/>
          </a:prstGeom>
        </p:spPr>
        <p:txBody>
          <a:bodyPr wrap="square">
            <a:spAutoFit/>
          </a:bodyPr>
          <a:lstStyle/>
          <a:p>
            <a:r>
              <a:rPr lang="en-US" dirty="0">
                <a:solidFill>
                  <a:schemeClr val="bg1"/>
                </a:solidFill>
              </a:rPr>
              <a:t>To demonstrate “a shadow of the good things to come”  or to point to the Savior’s Atonement.</a:t>
            </a:r>
            <a:endParaRPr lang="en-US" dirty="0"/>
          </a:p>
        </p:txBody>
      </p:sp>
      <p:sp>
        <p:nvSpPr>
          <p:cNvPr id="82" name="Rectangle 81"/>
          <p:cNvSpPr/>
          <p:nvPr/>
        </p:nvSpPr>
        <p:spPr>
          <a:xfrm>
            <a:off x="1101505" y="721755"/>
            <a:ext cx="3606297" cy="923330"/>
          </a:xfrm>
          <a:prstGeom prst="rect">
            <a:avLst/>
          </a:prstGeom>
        </p:spPr>
        <p:txBody>
          <a:bodyPr wrap="square">
            <a:spAutoFit/>
          </a:bodyPr>
          <a:lstStyle/>
          <a:p>
            <a:pPr fontAlgn="base"/>
            <a:r>
              <a:rPr lang="en-US" dirty="0">
                <a:solidFill>
                  <a:schemeClr val="bg1"/>
                </a:solidFill>
              </a:rPr>
              <a:t>Why, then, did the high priests perform these sacrifices on the Day of Atonement? </a:t>
            </a:r>
          </a:p>
        </p:txBody>
      </p:sp>
      <p:sp>
        <p:nvSpPr>
          <p:cNvPr id="5" name="Rectangle 4"/>
          <p:cNvSpPr/>
          <p:nvPr/>
        </p:nvSpPr>
        <p:spPr>
          <a:xfrm>
            <a:off x="1047184" y="2780096"/>
            <a:ext cx="8694346" cy="2862322"/>
          </a:xfrm>
          <a:prstGeom prst="rect">
            <a:avLst/>
          </a:prstGeom>
        </p:spPr>
        <p:txBody>
          <a:bodyPr wrap="square">
            <a:spAutoFit/>
          </a:bodyPr>
          <a:lstStyle/>
          <a:p>
            <a:r>
              <a:rPr lang="en-US" dirty="0">
                <a:solidFill>
                  <a:schemeClr val="bg1"/>
                </a:solidFill>
                <a:latin typeface="Calibri" panose="020F0502020204030204" pitchFamily="34" charset="0"/>
              </a:rPr>
              <a:t>We see the same shadowed symbolism in our day: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sacrament is a shadow of the atoning sacrifice.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Baptism is a shadow of our entrance into the kingdom and our commitment to discipleship.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celestial room is but a shadow of dwelling in the presence of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…someday, we will see the Light of the World-not through a glass darkly, not as a shadow cast by the gospel of Christ-but 'then face to face' (1 Cor. 13:12). </a:t>
            </a:r>
            <a:r>
              <a:rPr lang="en-US" sz="1200" dirty="0">
                <a:solidFill>
                  <a:schemeClr val="bg1"/>
                </a:solidFill>
                <a:latin typeface="Calibri" panose="020F0502020204030204" pitchFamily="34" charset="0"/>
              </a:rPr>
              <a:t>(7)</a:t>
            </a:r>
            <a:endParaRPr lang="en-US" sz="1200" dirty="0">
              <a:solidFill>
                <a:schemeClr val="bg1"/>
              </a:solidFill>
            </a:endParaRPr>
          </a:p>
        </p:txBody>
      </p:sp>
      <p:pic>
        <p:nvPicPr>
          <p:cNvPr id="5122" name="Picture 2" descr="Image result for priests and holy temple old test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814" y="805192"/>
            <a:ext cx="1248719" cy="18545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ds sacra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137" y="2279210"/>
            <a:ext cx="1766180" cy="14129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lds bapt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9556" y="2200275"/>
            <a:ext cx="2771869" cy="15591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478978" y="4277290"/>
            <a:ext cx="2335794" cy="2414419"/>
            <a:chOff x="9478978" y="4277290"/>
            <a:chExt cx="2335794" cy="2414419"/>
          </a:xfrm>
        </p:grpSpPr>
        <p:pic>
          <p:nvPicPr>
            <p:cNvPr id="5128" name="Picture 8" descr="Image result for lds celestial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978" y="4277290"/>
              <a:ext cx="2301892" cy="195458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9587620" y="6260822"/>
              <a:ext cx="2227152" cy="430887"/>
            </a:xfrm>
            <a:prstGeom prst="rect">
              <a:avLst/>
            </a:prstGeom>
          </p:spPr>
          <p:txBody>
            <a:bodyPr wrap="square">
              <a:spAutoFit/>
            </a:bodyPr>
            <a:lstStyle/>
            <a:p>
              <a:r>
                <a:rPr lang="en-US" sz="1100" dirty="0">
                  <a:solidFill>
                    <a:schemeClr val="bg1"/>
                  </a:solidFill>
                </a:rPr>
                <a:t>Salt Lake Temple Celestial Room Liahona  Nov. 1993 </a:t>
              </a:r>
            </a:p>
          </p:txBody>
        </p:sp>
      </p:grpSp>
    </p:spTree>
    <p:extLst>
      <p:ext uri="{BB962C8B-B14F-4D97-AF65-F5344CB8AC3E}">
        <p14:creationId xmlns:p14="http://schemas.microsoft.com/office/powerpoint/2010/main" val="12380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500"/>
                                        <p:tgtEl>
                                          <p:spTgt spid="51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1674889" y="955895"/>
            <a:ext cx="5848539" cy="4401205"/>
          </a:xfrm>
          <a:prstGeom prst="rect">
            <a:avLst/>
          </a:prstGeom>
          <a:noFill/>
        </p:spPr>
        <p:txBody>
          <a:bodyPr wrap="square" rtlCol="0">
            <a:spAutoFit/>
          </a:bodyPr>
          <a:lstStyle/>
          <a:p>
            <a:r>
              <a:rPr lang="en-US" sz="2800" dirty="0">
                <a:solidFill>
                  <a:schemeClr val="bg1"/>
                </a:solidFill>
              </a:rPr>
              <a:t>“[Jesus Christ’s] Atonement is infinite—without an end. It was also infinite in that all humankind would be saved from never-ending death. It was infinite in terms of His immense suffering. It was infinite in time, putting an end to the preceding prototype of animal sacrifice. It was infinite in scope—it was to be done once for all.”</a:t>
            </a:r>
            <a:endParaRPr lang="en-US" sz="2800" dirty="0">
              <a:solidFill>
                <a:schemeClr val="bg1"/>
              </a:solidFill>
              <a:latin typeface="Leelawadee" panose="020B0502040204020203" pitchFamily="34" charset="-34"/>
              <a:cs typeface="Leelawadee" panose="020B0502040204020203" pitchFamily="34" charset="-34"/>
            </a:endParaRP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10:10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850" y="1643910"/>
            <a:ext cx="2533650" cy="3171825"/>
          </a:xfrm>
          <a:prstGeom prst="rect">
            <a:avLst/>
          </a:prstGeom>
        </p:spPr>
      </p:pic>
    </p:spTree>
    <p:extLst>
      <p:ext uri="{BB962C8B-B14F-4D97-AF65-F5344CB8AC3E}">
        <p14:creationId xmlns:p14="http://schemas.microsoft.com/office/powerpoint/2010/main" val="179348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633742" y="104870"/>
            <a:ext cx="11253458" cy="584775"/>
          </a:xfrm>
          <a:prstGeom prst="rect">
            <a:avLst/>
          </a:prstGeom>
          <a:noFill/>
        </p:spPr>
        <p:txBody>
          <a:bodyPr wrap="square" rtlCol="0">
            <a:spAutoFit/>
          </a:bodyPr>
          <a:lstStyle/>
          <a:p>
            <a:pPr algn="ctr"/>
            <a:r>
              <a:rPr lang="en-US" sz="3200" dirty="0">
                <a:solidFill>
                  <a:schemeClr val="bg1"/>
                </a:solidFill>
                <a:latin typeface="Matura MT Script Capitals" panose="03020802060602070202" pitchFamily="66" charset="0"/>
                <a:cs typeface="Leelawadee" panose="020B0502040204020203" pitchFamily="34" charset="-34"/>
              </a:rPr>
              <a:t>The Holiest Place</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10:19-20</a:t>
            </a:r>
          </a:p>
        </p:txBody>
      </p:sp>
      <p:sp>
        <p:nvSpPr>
          <p:cNvPr id="82" name="Rectangle 81"/>
          <p:cNvSpPr/>
          <p:nvPr/>
        </p:nvSpPr>
        <p:spPr>
          <a:xfrm>
            <a:off x="1726194" y="1382658"/>
            <a:ext cx="5516578" cy="1200329"/>
          </a:xfrm>
          <a:prstGeom prst="rect">
            <a:avLst/>
          </a:prstGeom>
        </p:spPr>
        <p:txBody>
          <a:bodyPr wrap="square">
            <a:spAutoFit/>
          </a:bodyPr>
          <a:lstStyle/>
          <a:p>
            <a:pPr fontAlgn="base"/>
            <a:r>
              <a:rPr lang="en-US" dirty="0">
                <a:solidFill>
                  <a:schemeClr val="bg1"/>
                </a:solidFill>
              </a:rPr>
              <a:t>The “new and living way” refers to the gospel of Jesus Christ, or the plan by which we can be forgiven and sanctified through His Atonement and thereby become worthy to return to God’s presence.</a:t>
            </a:r>
          </a:p>
        </p:txBody>
      </p:sp>
      <p:grpSp>
        <p:nvGrpSpPr>
          <p:cNvPr id="81" name="Group 80"/>
          <p:cNvGrpSpPr/>
          <p:nvPr/>
        </p:nvGrpSpPr>
        <p:grpSpPr>
          <a:xfrm>
            <a:off x="6966075" y="3775295"/>
            <a:ext cx="3289208" cy="2390250"/>
            <a:chOff x="384206" y="4158361"/>
            <a:chExt cx="3289208" cy="2390250"/>
          </a:xfrm>
        </p:grpSpPr>
        <p:grpSp>
          <p:nvGrpSpPr>
            <p:cNvPr id="83" name="Group 82"/>
            <p:cNvGrpSpPr/>
            <p:nvPr/>
          </p:nvGrpSpPr>
          <p:grpSpPr>
            <a:xfrm>
              <a:off x="384206" y="4158361"/>
              <a:ext cx="3289208" cy="2390250"/>
              <a:chOff x="609599" y="833642"/>
              <a:chExt cx="7941747" cy="5771225"/>
            </a:xfrm>
          </p:grpSpPr>
          <p:grpSp>
            <p:nvGrpSpPr>
              <p:cNvPr id="85" name="Group 14"/>
              <p:cNvGrpSpPr/>
              <p:nvPr/>
            </p:nvGrpSpPr>
            <p:grpSpPr>
              <a:xfrm rot="10800000">
                <a:off x="7696200" y="5257800"/>
                <a:ext cx="621450" cy="1347067"/>
                <a:chOff x="7010400" y="381000"/>
                <a:chExt cx="762000" cy="2033666"/>
              </a:xfrm>
            </p:grpSpPr>
            <p:sp>
              <p:nvSpPr>
                <p:cNvPr id="9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1"/>
              <p:cNvGrpSpPr/>
              <p:nvPr/>
            </p:nvGrpSpPr>
            <p:grpSpPr>
              <a:xfrm rot="10800000">
                <a:off x="939238" y="4923502"/>
                <a:ext cx="621450" cy="1347067"/>
                <a:chOff x="7010400" y="381000"/>
                <a:chExt cx="762000" cy="2033666"/>
              </a:xfrm>
            </p:grpSpPr>
            <p:sp>
              <p:nvSpPr>
                <p:cNvPr id="9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899460" y="833642"/>
                <a:ext cx="621450" cy="986197"/>
                <a:chOff x="7031201" y="834275"/>
                <a:chExt cx="762000" cy="1488861"/>
              </a:xfrm>
            </p:grpSpPr>
            <p:sp>
              <p:nvSpPr>
                <p:cNvPr id="9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646520" y="1148254"/>
                <a:ext cx="621450" cy="1017899"/>
                <a:chOff x="7087348" y="824753"/>
                <a:chExt cx="762000" cy="1536722"/>
              </a:xfrm>
            </p:grpSpPr>
            <p:sp>
              <p:nvSpPr>
                <p:cNvPr id="9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Rectangle 83"/>
            <p:cNvSpPr/>
            <p:nvPr/>
          </p:nvSpPr>
          <p:spPr>
            <a:xfrm>
              <a:off x="851026" y="4589619"/>
              <a:ext cx="2399168" cy="1477328"/>
            </a:xfrm>
            <a:prstGeom prst="rect">
              <a:avLst/>
            </a:prstGeom>
          </p:spPr>
          <p:txBody>
            <a:bodyPr wrap="square">
              <a:spAutoFit/>
            </a:bodyPr>
            <a:lstStyle/>
            <a:p>
              <a:pPr algn="ctr"/>
              <a:r>
                <a:rPr lang="en-US" b="1" dirty="0"/>
                <a:t>Because of Jesus Christ’s Atonement, we can enter the celestial kingdom if we hold fast to our faith in Him.</a:t>
              </a:r>
              <a:endParaRPr lang="en-US" sz="1600" dirty="0"/>
            </a:p>
          </p:txBody>
        </p:sp>
      </p:grpSp>
      <p:pic>
        <p:nvPicPr>
          <p:cNvPr id="8194" name="Picture 2" descr="Image result for return to hea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575" y="3078178"/>
            <a:ext cx="3536321" cy="343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0"/>
            <a:ext cx="12192000" cy="6858000"/>
            <a:chOff x="0" y="0"/>
            <a:chExt cx="12192000" cy="6858000"/>
          </a:xfrm>
        </p:grpSpPr>
        <p:pic>
          <p:nvPicPr>
            <p:cNvPr id="56" name="Picture 5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8"/>
            <p:cNvGrpSpPr/>
            <p:nvPr/>
          </p:nvGrpSpPr>
          <p:grpSpPr>
            <a:xfrm>
              <a:off x="230109" y="242936"/>
              <a:ext cx="405464" cy="6505391"/>
              <a:chOff x="381000" y="152400"/>
              <a:chExt cx="405464" cy="6505391"/>
            </a:xfrm>
          </p:grpSpPr>
          <p:grpSp>
            <p:nvGrpSpPr>
              <p:cNvPr id="58" name="Group 14"/>
              <p:cNvGrpSpPr/>
              <p:nvPr/>
            </p:nvGrpSpPr>
            <p:grpSpPr>
              <a:xfrm>
                <a:off x="381000" y="152400"/>
                <a:ext cx="405464" cy="409391"/>
                <a:chOff x="5943600" y="4267200"/>
                <a:chExt cx="1990316" cy="2009591"/>
              </a:xfrm>
            </p:grpSpPr>
            <p:sp>
              <p:nvSpPr>
                <p:cNvPr id="99" name="Frame 9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ame 9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8"/>
              <p:cNvGrpSpPr/>
              <p:nvPr/>
            </p:nvGrpSpPr>
            <p:grpSpPr>
              <a:xfrm>
                <a:off x="381000" y="762000"/>
                <a:ext cx="405464" cy="409391"/>
                <a:chOff x="5943600" y="4267200"/>
                <a:chExt cx="1990316" cy="2009591"/>
              </a:xfrm>
            </p:grpSpPr>
            <p:sp>
              <p:nvSpPr>
                <p:cNvPr id="96" name="Frame 9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22"/>
              <p:cNvGrpSpPr/>
              <p:nvPr/>
            </p:nvGrpSpPr>
            <p:grpSpPr>
              <a:xfrm>
                <a:off x="381000" y="1371600"/>
                <a:ext cx="405464" cy="409391"/>
                <a:chOff x="5943600" y="4267200"/>
                <a:chExt cx="1990316" cy="2009591"/>
              </a:xfrm>
            </p:grpSpPr>
            <p:sp>
              <p:nvSpPr>
                <p:cNvPr id="93" name="Frame 9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6"/>
              <p:cNvGrpSpPr/>
              <p:nvPr/>
            </p:nvGrpSpPr>
            <p:grpSpPr>
              <a:xfrm>
                <a:off x="381000" y="1981200"/>
                <a:ext cx="405464" cy="409391"/>
                <a:chOff x="5943600" y="4267200"/>
                <a:chExt cx="1990316" cy="2009591"/>
              </a:xfrm>
            </p:grpSpPr>
            <p:sp>
              <p:nvSpPr>
                <p:cNvPr id="90" name="Frame 8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30"/>
              <p:cNvGrpSpPr/>
              <p:nvPr/>
            </p:nvGrpSpPr>
            <p:grpSpPr>
              <a:xfrm>
                <a:off x="381000" y="2590800"/>
                <a:ext cx="405464" cy="409391"/>
                <a:chOff x="5943600" y="4267200"/>
                <a:chExt cx="1990316" cy="2009591"/>
              </a:xfrm>
            </p:grpSpPr>
            <p:sp>
              <p:nvSpPr>
                <p:cNvPr id="87" name="Frame 8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rame 8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4"/>
              <p:cNvGrpSpPr/>
              <p:nvPr/>
            </p:nvGrpSpPr>
            <p:grpSpPr>
              <a:xfrm>
                <a:off x="381000" y="3200400"/>
                <a:ext cx="405464" cy="409391"/>
                <a:chOff x="5943600" y="4267200"/>
                <a:chExt cx="1990316" cy="2009591"/>
              </a:xfrm>
            </p:grpSpPr>
            <p:sp>
              <p:nvSpPr>
                <p:cNvPr id="84" name="Frame 8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rame 8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8"/>
              <p:cNvGrpSpPr/>
              <p:nvPr/>
            </p:nvGrpSpPr>
            <p:grpSpPr>
              <a:xfrm>
                <a:off x="381000" y="3810000"/>
                <a:ext cx="405464" cy="409391"/>
                <a:chOff x="5943600" y="4267200"/>
                <a:chExt cx="1990316" cy="2009591"/>
              </a:xfrm>
            </p:grpSpPr>
            <p:sp>
              <p:nvSpPr>
                <p:cNvPr id="81" name="Frame 8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42"/>
              <p:cNvGrpSpPr/>
              <p:nvPr/>
            </p:nvGrpSpPr>
            <p:grpSpPr>
              <a:xfrm>
                <a:off x="381000" y="4419600"/>
                <a:ext cx="405464" cy="409391"/>
                <a:chOff x="5943600" y="4267200"/>
                <a:chExt cx="1990316" cy="2009591"/>
              </a:xfrm>
            </p:grpSpPr>
            <p:sp>
              <p:nvSpPr>
                <p:cNvPr id="78" name="Frame 7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6"/>
              <p:cNvGrpSpPr/>
              <p:nvPr/>
            </p:nvGrpSpPr>
            <p:grpSpPr>
              <a:xfrm>
                <a:off x="381000" y="50292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50"/>
              <p:cNvGrpSpPr/>
              <p:nvPr/>
            </p:nvGrpSpPr>
            <p:grpSpPr>
              <a:xfrm>
                <a:off x="381000" y="56388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4"/>
              <p:cNvGrpSpPr/>
              <p:nvPr/>
            </p:nvGrpSpPr>
            <p:grpSpPr>
              <a:xfrm>
                <a:off x="381000" y="62484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347564" y="65782"/>
            <a:ext cx="11695191"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Sons of Levi—Tabernacle of Testimony</a:t>
            </a:r>
          </a:p>
        </p:txBody>
      </p:sp>
      <p:sp>
        <p:nvSpPr>
          <p:cNvPr id="6" name="TextBox 5"/>
          <p:cNvSpPr txBox="1"/>
          <p:nvPr/>
        </p:nvSpPr>
        <p:spPr>
          <a:xfrm>
            <a:off x="2555855" y="845219"/>
            <a:ext cx="9486900" cy="4524315"/>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Levi was the third son of Jacob and Leah</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His descendants ministered in the 			sanctuaries of Israel</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Assisted the priests, (sons of Aaron)</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Acted as musicians 						                     1 Chronicles 15:16</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They received no land inheritance					           in </a:t>
            </a:r>
            <a:r>
              <a:rPr lang="en-US" sz="2400" dirty="0" err="1">
                <a:solidFill>
                  <a:schemeClr val="bg1"/>
                </a:solidFill>
                <a:latin typeface="Leelawadee" pitchFamily="34" charset="-34"/>
                <a:cs typeface="Leelawadee" pitchFamily="34" charset="-34"/>
              </a:rPr>
              <a:t>Cannaan</a:t>
            </a:r>
            <a:endParaRPr lang="en-US" sz="2400" dirty="0">
              <a:solidFill>
                <a:schemeClr val="bg1"/>
              </a:solidFill>
              <a:latin typeface="Leelawadee" pitchFamily="34" charset="-34"/>
              <a:cs typeface="Leelawadee" pitchFamily="34" charset="-34"/>
            </a:endParaRPr>
          </a:p>
        </p:txBody>
      </p:sp>
      <p:sp>
        <p:nvSpPr>
          <p:cNvPr id="7" name="TextBox 6"/>
          <p:cNvSpPr txBox="1"/>
          <p:nvPr/>
        </p:nvSpPr>
        <p:spPr>
          <a:xfrm>
            <a:off x="710697" y="6396335"/>
            <a:ext cx="83820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Numbers 1:47-54</a:t>
            </a:r>
          </a:p>
        </p:txBody>
      </p:sp>
      <p:pic>
        <p:nvPicPr>
          <p:cNvPr id="3" name="Picture 2">
            <a:extLst>
              <a:ext uri="{FF2B5EF4-FFF2-40B4-BE49-F238E27FC236}">
                <a16:creationId xmlns:a16="http://schemas.microsoft.com/office/drawing/2014/main" id="{5ADF485F-1CFA-4FD3-B776-8AF7C5111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973" y="3226526"/>
            <a:ext cx="3606800" cy="2667000"/>
          </a:xfrm>
          <a:prstGeom prst="rect">
            <a:avLst/>
          </a:prstGeom>
        </p:spPr>
      </p:pic>
    </p:spTree>
    <p:extLst>
      <p:ext uri="{BB962C8B-B14F-4D97-AF65-F5344CB8AC3E}">
        <p14:creationId xmlns:p14="http://schemas.microsoft.com/office/powerpoint/2010/main" val="19161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12192000" cy="6858000"/>
            <a:chOff x="0" y="0"/>
            <a:chExt cx="12192000" cy="6858000"/>
          </a:xfrm>
        </p:grpSpPr>
        <p:pic>
          <p:nvPicPr>
            <p:cNvPr id="33" name="Picture 3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58"/>
            <p:cNvGrpSpPr/>
            <p:nvPr/>
          </p:nvGrpSpPr>
          <p:grpSpPr>
            <a:xfrm>
              <a:off x="230109" y="242936"/>
              <a:ext cx="405464" cy="6505391"/>
              <a:chOff x="381000" y="152400"/>
              <a:chExt cx="405464" cy="6505391"/>
            </a:xfrm>
          </p:grpSpPr>
          <p:grpSp>
            <p:nvGrpSpPr>
              <p:cNvPr id="35" name="Group 14"/>
              <p:cNvGrpSpPr/>
              <p:nvPr/>
            </p:nvGrpSpPr>
            <p:grpSpPr>
              <a:xfrm>
                <a:off x="381000" y="1524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8"/>
              <p:cNvGrpSpPr/>
              <p:nvPr/>
            </p:nvGrpSpPr>
            <p:grpSpPr>
              <a:xfrm>
                <a:off x="381000" y="7620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22"/>
              <p:cNvGrpSpPr/>
              <p:nvPr/>
            </p:nvGrpSpPr>
            <p:grpSpPr>
              <a:xfrm>
                <a:off x="381000" y="13716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6"/>
              <p:cNvGrpSpPr/>
              <p:nvPr/>
            </p:nvGrpSpPr>
            <p:grpSpPr>
              <a:xfrm>
                <a:off x="381000" y="19812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0"/>
              <p:cNvGrpSpPr/>
              <p:nvPr/>
            </p:nvGrpSpPr>
            <p:grpSpPr>
              <a:xfrm>
                <a:off x="381000" y="25908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4"/>
              <p:cNvGrpSpPr/>
              <p:nvPr/>
            </p:nvGrpSpPr>
            <p:grpSpPr>
              <a:xfrm>
                <a:off x="381000" y="32004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38"/>
              <p:cNvGrpSpPr/>
              <p:nvPr/>
            </p:nvGrpSpPr>
            <p:grpSpPr>
              <a:xfrm>
                <a:off x="381000" y="38100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2"/>
              <p:cNvGrpSpPr/>
              <p:nvPr/>
            </p:nvGrpSpPr>
            <p:grpSpPr>
              <a:xfrm>
                <a:off x="381000" y="44196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6"/>
              <p:cNvGrpSpPr/>
              <p:nvPr/>
            </p:nvGrpSpPr>
            <p:grpSpPr>
              <a:xfrm>
                <a:off x="381000" y="50292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0"/>
              <p:cNvGrpSpPr/>
              <p:nvPr/>
            </p:nvGrpSpPr>
            <p:grpSpPr>
              <a:xfrm>
                <a:off x="381000" y="56388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4"/>
              <p:cNvGrpSpPr/>
              <p:nvPr/>
            </p:nvGrpSpPr>
            <p:grpSpPr>
              <a:xfrm>
                <a:off x="381000" y="62484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0" name="TextBox 29"/>
          <p:cNvSpPr txBox="1"/>
          <p:nvPr/>
        </p:nvSpPr>
        <p:spPr>
          <a:xfrm>
            <a:off x="633742" y="104870"/>
            <a:ext cx="11253458" cy="584775"/>
          </a:xfrm>
          <a:prstGeom prst="rect">
            <a:avLst/>
          </a:prstGeom>
          <a:noFill/>
        </p:spPr>
        <p:txBody>
          <a:bodyPr wrap="square" rtlCol="0">
            <a:spAutoFit/>
          </a:bodyPr>
          <a:lstStyle/>
          <a:p>
            <a:pPr algn="ctr"/>
            <a:r>
              <a:rPr lang="en-US" sz="3200" dirty="0">
                <a:solidFill>
                  <a:schemeClr val="bg1"/>
                </a:solidFill>
                <a:latin typeface="Matura MT Script Capitals" panose="03020802060602070202" pitchFamily="66" charset="0"/>
                <a:cs typeface="Leelawadee" panose="020B0502040204020203" pitchFamily="34" charset="-34"/>
              </a:rPr>
              <a:t>Caste Not Away Your Confidence</a:t>
            </a:r>
          </a:p>
        </p:txBody>
      </p:sp>
      <p:sp>
        <p:nvSpPr>
          <p:cNvPr id="79" name="Rectangle 78"/>
          <p:cNvSpPr/>
          <p:nvPr/>
        </p:nvSpPr>
        <p:spPr>
          <a:xfrm>
            <a:off x="685915" y="6488668"/>
            <a:ext cx="2817776" cy="369332"/>
          </a:xfrm>
          <a:prstGeom prst="rect">
            <a:avLst/>
          </a:prstGeom>
        </p:spPr>
        <p:txBody>
          <a:bodyPr wrap="square">
            <a:spAutoFit/>
          </a:bodyPr>
          <a:lstStyle/>
          <a:p>
            <a:r>
              <a:rPr lang="en-US" dirty="0">
                <a:solidFill>
                  <a:schemeClr val="bg1"/>
                </a:solidFill>
              </a:rPr>
              <a:t>Hebrews 10:35</a:t>
            </a:r>
          </a:p>
        </p:txBody>
      </p:sp>
      <p:sp>
        <p:nvSpPr>
          <p:cNvPr id="82" name="Rectangle 81"/>
          <p:cNvSpPr/>
          <p:nvPr/>
        </p:nvSpPr>
        <p:spPr>
          <a:xfrm>
            <a:off x="4256314" y="886011"/>
            <a:ext cx="4474029" cy="4524315"/>
          </a:xfrm>
          <a:prstGeom prst="rect">
            <a:avLst/>
          </a:prstGeom>
        </p:spPr>
        <p:txBody>
          <a:bodyPr wrap="square">
            <a:spAutoFit/>
          </a:bodyPr>
          <a:lstStyle/>
          <a:p>
            <a:pPr fontAlgn="base"/>
            <a:r>
              <a:rPr lang="en-US" dirty="0">
                <a:solidFill>
                  <a:schemeClr val="bg1"/>
                </a:solidFill>
              </a:rPr>
              <a:t>“In Latter-day Saint talk that is to say, Sure it is tough—before you join the Church, while you are trying to join, and after you have joined. </a:t>
            </a:r>
          </a:p>
          <a:p>
            <a:pPr fontAlgn="base"/>
            <a:endParaRPr lang="en-US" dirty="0">
              <a:solidFill>
                <a:schemeClr val="bg1"/>
              </a:solidFill>
            </a:endParaRPr>
          </a:p>
          <a:p>
            <a:pPr fontAlgn="base"/>
            <a:r>
              <a:rPr lang="en-US" dirty="0">
                <a:solidFill>
                  <a:schemeClr val="bg1"/>
                </a:solidFill>
              </a:rPr>
              <a:t>That is the way it has always been, Paul says, but don’t draw back. Don’t panic and retreat. </a:t>
            </a:r>
          </a:p>
          <a:p>
            <a:pPr fontAlgn="base"/>
            <a:endParaRPr lang="en-US" dirty="0">
              <a:solidFill>
                <a:schemeClr val="bg1"/>
              </a:solidFill>
            </a:endParaRPr>
          </a:p>
          <a:p>
            <a:pPr fontAlgn="base"/>
            <a:r>
              <a:rPr lang="en-US" dirty="0">
                <a:solidFill>
                  <a:schemeClr val="bg1"/>
                </a:solidFill>
              </a:rPr>
              <a:t>Don’t lose your confidence. </a:t>
            </a:r>
          </a:p>
          <a:p>
            <a:pPr fontAlgn="base"/>
            <a:endParaRPr lang="en-US" dirty="0">
              <a:solidFill>
                <a:schemeClr val="bg1"/>
              </a:solidFill>
            </a:endParaRPr>
          </a:p>
          <a:p>
            <a:pPr fontAlgn="base"/>
            <a:r>
              <a:rPr lang="en-US" dirty="0">
                <a:solidFill>
                  <a:schemeClr val="bg1"/>
                </a:solidFill>
              </a:rPr>
              <a:t>Don’t forget how you once felt. </a:t>
            </a:r>
          </a:p>
          <a:p>
            <a:pPr fontAlgn="base"/>
            <a:endParaRPr lang="en-US" dirty="0">
              <a:solidFill>
                <a:schemeClr val="bg1"/>
              </a:solidFill>
            </a:endParaRPr>
          </a:p>
          <a:p>
            <a:pPr fontAlgn="base"/>
            <a:r>
              <a:rPr lang="en-US" dirty="0">
                <a:solidFill>
                  <a:schemeClr val="bg1"/>
                </a:solidFill>
              </a:rPr>
              <a:t>Don’t distrust the experience you had. </a:t>
            </a:r>
          </a:p>
          <a:p>
            <a:pPr fontAlgn="base"/>
            <a:endParaRPr lang="en-US" dirty="0">
              <a:solidFill>
                <a:schemeClr val="bg1"/>
              </a:solidFill>
            </a:endParaRPr>
          </a:p>
          <a:p>
            <a:pPr fontAlgn="base"/>
            <a:r>
              <a:rPr lang="en-US" dirty="0">
                <a:solidFill>
                  <a:schemeClr val="bg1"/>
                </a:solidFill>
              </a:rPr>
              <a:t>That tenacity is what saved Moses and Joseph Smith when the adversary confronted them, and it is what will save you.” (9)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14" y="164814"/>
            <a:ext cx="955861" cy="119393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629" y="903514"/>
            <a:ext cx="2977243" cy="198482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8941" y="3864428"/>
            <a:ext cx="2955471" cy="197031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057" y="2775856"/>
            <a:ext cx="3131652" cy="2086953"/>
          </a:xfrm>
          <a:prstGeom prst="rect">
            <a:avLst/>
          </a:prstGeom>
        </p:spPr>
      </p:pic>
      <p:sp>
        <p:nvSpPr>
          <p:cNvPr id="80" name="Rectangle 79"/>
          <p:cNvSpPr/>
          <p:nvPr/>
        </p:nvSpPr>
        <p:spPr>
          <a:xfrm>
            <a:off x="8784886" y="6642556"/>
            <a:ext cx="3407114" cy="215444"/>
          </a:xfrm>
          <a:prstGeom prst="rect">
            <a:avLst/>
          </a:prstGeom>
        </p:spPr>
        <p:txBody>
          <a:bodyPr wrap="square">
            <a:spAutoFit/>
          </a:bodyPr>
          <a:lstStyle/>
          <a:p>
            <a:pPr algn="r"/>
            <a:r>
              <a:rPr lang="en-US" sz="800" dirty="0">
                <a:solidFill>
                  <a:schemeClr val="bg1"/>
                </a:solidFill>
              </a:rPr>
              <a:t>Poway Stake Trek for Youth 2013</a:t>
            </a:r>
          </a:p>
        </p:txBody>
      </p:sp>
    </p:spTree>
    <p:extLst>
      <p:ext uri="{BB962C8B-B14F-4D97-AF65-F5344CB8AC3E}">
        <p14:creationId xmlns:p14="http://schemas.microsoft.com/office/powerpoint/2010/main" val="4170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#287 </a:t>
            </a:r>
            <a:r>
              <a:rPr lang="en-US" i="1" dirty="0">
                <a:solidFill>
                  <a:schemeClr val="bg1"/>
                </a:solidFill>
              </a:rPr>
              <a:t>Rise, Ye Saints, and Temples Enter</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 “High Priest of Good Things to Come” (2:00)</a:t>
            </a:r>
          </a:p>
          <a:p>
            <a:r>
              <a:rPr lang="en-US" dirty="0">
                <a:solidFill>
                  <a:schemeClr val="bg1"/>
                </a:solidFill>
              </a:rPr>
              <a:t>“An High Priest of Good Things to Come” (2:38)</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48</a:t>
            </a:r>
          </a:p>
          <a:p>
            <a:pPr marL="342900" indent="-342900">
              <a:buFontTx/>
              <a:buAutoNum type="arabicPeriod"/>
            </a:pPr>
            <a:r>
              <a:rPr lang="en-US" dirty="0">
                <a:solidFill>
                  <a:schemeClr val="bg1"/>
                </a:solidFill>
                <a:cs typeface="Leelawadee" pitchFamily="34" charset="-34"/>
              </a:rPr>
              <a:t>Elder L. Tom Perry “The Priesthood of Aaron” 2010 Oct.  General Conference</a:t>
            </a:r>
          </a:p>
          <a:p>
            <a:pPr marL="342900" indent="-342900">
              <a:buFontTx/>
              <a:buAutoNum type="arabicPeriod"/>
            </a:pPr>
            <a:r>
              <a:rPr lang="en-US" dirty="0">
                <a:solidFill>
                  <a:schemeClr val="bg1"/>
                </a:solidFill>
                <a:cs typeface="Leelawadee" pitchFamily="34" charset="-34"/>
              </a:rPr>
              <a:t>Bruce R. McConkie “Mormon Doctrine” page 480; </a:t>
            </a:r>
            <a:r>
              <a:rPr lang="en-US" dirty="0">
                <a:solidFill>
                  <a:schemeClr val="bg1"/>
                </a:solidFill>
              </a:rPr>
              <a:t> “The Ten Blessings of the Priesthood”  1977 Oct. General Conference</a:t>
            </a:r>
          </a:p>
          <a:p>
            <a:pPr marL="342900" indent="-342900">
              <a:buAutoNum type="arabicPeriod" startAt="4"/>
            </a:pPr>
            <a:r>
              <a:rPr lang="en-US" dirty="0">
                <a:solidFill>
                  <a:schemeClr val="bg1"/>
                </a:solidFill>
              </a:rPr>
              <a:t>Elder Dallin H. Oaks (“Priesthood Authority in the Family and the Church,”</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2005, 26).</a:t>
            </a:r>
          </a:p>
          <a:p>
            <a:pPr marL="342900" indent="-342900">
              <a:buAutoNum type="arabicPeriod" startAt="4"/>
            </a:pPr>
            <a:r>
              <a:rPr lang="en-US" dirty="0">
                <a:solidFill>
                  <a:schemeClr val="bg1"/>
                </a:solidFill>
              </a:rPr>
              <a:t>Joseph Smith in </a:t>
            </a:r>
            <a:r>
              <a:rPr lang="en-US" i="1" dirty="0">
                <a:solidFill>
                  <a:schemeClr val="bg1"/>
                </a:solidFill>
              </a:rPr>
              <a:t>History of the Church,</a:t>
            </a:r>
            <a:r>
              <a:rPr lang="en-US" dirty="0">
                <a:solidFill>
                  <a:schemeClr val="bg1"/>
                </a:solidFill>
              </a:rPr>
              <a:t> 1:313.</a:t>
            </a:r>
          </a:p>
          <a:p>
            <a:pPr marL="342900" indent="-342900">
              <a:buAutoNum type="arabicPeriod" startAt="4"/>
            </a:pPr>
            <a:r>
              <a:rPr lang="en-US" dirty="0">
                <a:solidFill>
                  <a:schemeClr val="bg1"/>
                </a:solidFill>
                <a:cs typeface="Leelawadee" pitchFamily="34" charset="-34"/>
              </a:rPr>
              <a:t>Joseph Fielding Smith </a:t>
            </a:r>
            <a:r>
              <a:rPr lang="en-US" i="1" dirty="0">
                <a:solidFill>
                  <a:schemeClr val="bg1"/>
                </a:solidFill>
              </a:rPr>
              <a:t>Doctrines of Salvation, </a:t>
            </a:r>
            <a:r>
              <a:rPr lang="en-US" dirty="0">
                <a:solidFill>
                  <a:schemeClr val="bg1"/>
                </a:solidFill>
              </a:rPr>
              <a:t>3 vols., edited by Bruce R. McConkie [Salt Lake City: </a:t>
            </a:r>
            <a:r>
              <a:rPr lang="en-US" dirty="0" err="1">
                <a:solidFill>
                  <a:schemeClr val="bg1"/>
                </a:solidFill>
              </a:rPr>
              <a:t>Bookcraft</a:t>
            </a:r>
            <a:r>
              <a:rPr lang="en-US" dirty="0">
                <a:solidFill>
                  <a:schemeClr val="bg1"/>
                </a:solidFill>
              </a:rPr>
              <a:t>, 1954-1956], 1: 134-136</a:t>
            </a:r>
          </a:p>
          <a:p>
            <a:pPr marL="342900" indent="-342900">
              <a:buAutoNum type="arabicPeriod" startAt="4"/>
            </a:pPr>
            <a:r>
              <a:rPr lang="en-US" dirty="0">
                <a:solidFill>
                  <a:schemeClr val="bg1"/>
                </a:solidFill>
                <a:cs typeface="Leelawadee" pitchFamily="34" charset="-34"/>
              </a:rPr>
              <a:t>Gospeldoctrine.com</a:t>
            </a:r>
          </a:p>
          <a:p>
            <a:pPr marL="342900" indent="-342900">
              <a:buAutoNum type="arabicPeriod" startAt="4"/>
            </a:pPr>
            <a:r>
              <a:rPr lang="en-US" dirty="0">
                <a:solidFill>
                  <a:schemeClr val="bg1"/>
                </a:solidFill>
              </a:rPr>
              <a:t>Elder Russell M. Nelson  (“The Atonement,”</a:t>
            </a:r>
            <a:r>
              <a:rPr lang="en-US" i="1" dirty="0">
                <a:solidFill>
                  <a:schemeClr val="bg1"/>
                </a:solidFill>
              </a:rPr>
              <a:t> Ensign,</a:t>
            </a:r>
            <a:r>
              <a:rPr lang="en-US" dirty="0">
                <a:solidFill>
                  <a:schemeClr val="bg1"/>
                </a:solidFill>
              </a:rPr>
              <a:t> Nov. 1996, 35).</a:t>
            </a:r>
          </a:p>
          <a:p>
            <a:pPr marL="342900" indent="-342900">
              <a:buAutoNum type="arabicPeriod" startAt="4"/>
            </a:pPr>
            <a:r>
              <a:rPr lang="en-US" dirty="0">
                <a:solidFill>
                  <a:schemeClr val="bg1"/>
                </a:solidFill>
              </a:rPr>
              <a:t>Elder Jeffrey R. Holland (“Cast Not Away Therefore Your Confidence,” </a:t>
            </a:r>
            <a:r>
              <a:rPr lang="en-US" i="1" dirty="0">
                <a:solidFill>
                  <a:schemeClr val="bg1"/>
                </a:solidFill>
              </a:rPr>
              <a:t>Ensign,</a:t>
            </a:r>
            <a:r>
              <a:rPr lang="en-US" dirty="0">
                <a:solidFill>
                  <a:schemeClr val="bg1"/>
                </a:solidFill>
              </a:rPr>
              <a:t> Mar. 2000, 8).</a:t>
            </a:r>
            <a:endParaRPr lang="en-US" i="1" dirty="0">
              <a:solidFill>
                <a:schemeClr val="bg1"/>
              </a:solidFill>
            </a:endParaRPr>
          </a:p>
        </p:txBody>
      </p:sp>
      <p:grpSp>
        <p:nvGrpSpPr>
          <p:cNvPr id="2" name="Group 7"/>
          <p:cNvGrpSpPr/>
          <p:nvPr/>
        </p:nvGrpSpPr>
        <p:grpSpPr>
          <a:xfrm>
            <a:off x="4802605" y="137064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AD2EFB0C-742D-437E-91D2-2E94E0EC701F}"/>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2489419"/>
              </p:ext>
            </p:extLst>
          </p:nvPr>
        </p:nvGraphicFramePr>
        <p:xfrm>
          <a:off x="63373" y="99589"/>
          <a:ext cx="5097101" cy="2846070"/>
        </p:xfrm>
        <a:graphic>
          <a:graphicData uri="http://schemas.openxmlformats.org/drawingml/2006/table">
            <a:tbl>
              <a:tblPr firstRow="1" bandRow="1">
                <a:tableStyleId>{5940675A-B579-460E-94D1-54222C63F5DA}</a:tableStyleId>
              </a:tblPr>
              <a:tblGrid>
                <a:gridCol w="3597264">
                  <a:extLst>
                    <a:ext uri="{9D8B030D-6E8A-4147-A177-3AD203B41FA5}">
                      <a16:colId xmlns:a16="http://schemas.microsoft.com/office/drawing/2014/main" val="3815724195"/>
                    </a:ext>
                  </a:extLst>
                </a:gridCol>
                <a:gridCol w="1499837">
                  <a:extLst>
                    <a:ext uri="{9D8B030D-6E8A-4147-A177-3AD203B41FA5}">
                      <a16:colId xmlns:a16="http://schemas.microsoft.com/office/drawing/2014/main" val="3481700596"/>
                    </a:ext>
                  </a:extLst>
                </a:gridCol>
              </a:tblGrid>
              <a:tr h="228378">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l" fontAlgn="base"/>
                      <a:r>
                        <a:rPr lang="en-US" sz="1200">
                          <a:solidFill>
                            <a:srgbClr val="434444"/>
                          </a:solidFill>
                          <a:effectLst/>
                        </a:rPr>
                        <a:t>Salvation Comes Through Christ’s Intercession</a:t>
                      </a:r>
                    </a:p>
                  </a:txBody>
                  <a:tcPr marL="95250" marR="95250" marT="66675" marB="66675" anchor="ctr"/>
                </a:tc>
                <a:tc>
                  <a:txBody>
                    <a:bodyPr/>
                    <a:lstStyle/>
                    <a:p>
                      <a:pPr algn="l" fontAlgn="base"/>
                      <a:r>
                        <a:rPr lang="en-US" sz="1200">
                          <a:solidFill>
                            <a:srgbClr val="434444"/>
                          </a:solidFill>
                          <a:effectLst/>
                        </a:rPr>
                        <a:t>7:23–28</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Christ Offered Himself a Sacrifice for Sin</a:t>
                      </a:r>
                    </a:p>
                  </a:txBody>
                  <a:tcPr marL="95250" marR="95250" marT="66675" marB="66675" anchor="ctr"/>
                </a:tc>
                <a:tc>
                  <a:txBody>
                    <a:bodyPr/>
                    <a:lstStyle/>
                    <a:p>
                      <a:pPr algn="l" fontAlgn="base"/>
                      <a:r>
                        <a:rPr lang="en-US" sz="1200">
                          <a:solidFill>
                            <a:srgbClr val="434444"/>
                          </a:solidFill>
                          <a:effectLst/>
                        </a:rPr>
                        <a:t>8:1–5</a:t>
                      </a:r>
                    </a:p>
                  </a:txBody>
                  <a:tcPr marL="95250" marR="95250" marT="66675" marB="66675" anchor="ctr"/>
                </a:tc>
                <a:extLst>
                  <a:ext uri="{0D108BD9-81ED-4DB2-BD59-A6C34878D82A}">
                    <a16:rowId xmlns:a16="http://schemas.microsoft.com/office/drawing/2014/main" val="1840552135"/>
                  </a:ext>
                </a:extLst>
              </a:tr>
              <a:tr h="228378">
                <a:tc>
                  <a:txBody>
                    <a:bodyPr/>
                    <a:lstStyle/>
                    <a:p>
                      <a:pPr algn="l" fontAlgn="base"/>
                      <a:r>
                        <a:rPr lang="en-US" sz="1200">
                          <a:solidFill>
                            <a:srgbClr val="434444"/>
                          </a:solidFill>
                          <a:effectLst/>
                        </a:rPr>
                        <a:t>A New Covenant with Israel</a:t>
                      </a:r>
                    </a:p>
                  </a:txBody>
                  <a:tcPr marL="95250" marR="95250" marT="66675" marB="66675" anchor="ctr"/>
                </a:tc>
                <a:tc>
                  <a:txBody>
                    <a:bodyPr/>
                    <a:lstStyle/>
                    <a:p>
                      <a:pPr algn="l" fontAlgn="base"/>
                      <a:r>
                        <a:rPr lang="en-US" sz="1200">
                          <a:solidFill>
                            <a:srgbClr val="434444"/>
                          </a:solidFill>
                          <a:effectLst/>
                        </a:rPr>
                        <a:t>8:6–13</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Mosaic Ordinances Prefigure Christ’s Ministry</a:t>
                      </a:r>
                    </a:p>
                  </a:txBody>
                  <a:tcPr marL="95250" marR="95250" marT="66675" marB="66675" anchor="ctr"/>
                </a:tc>
                <a:tc>
                  <a:txBody>
                    <a:bodyPr/>
                    <a:lstStyle/>
                    <a:p>
                      <a:pPr algn="l" fontAlgn="base"/>
                      <a:r>
                        <a:rPr lang="en-US" sz="1200">
                          <a:solidFill>
                            <a:srgbClr val="434444"/>
                          </a:solidFill>
                          <a:effectLst/>
                        </a:rPr>
                        <a:t>9:1–14</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Christ, the Mediator of the New Covenant</a:t>
                      </a:r>
                    </a:p>
                  </a:txBody>
                  <a:tcPr marL="95250" marR="95250" marT="66675" marB="66675" anchor="ctr"/>
                </a:tc>
                <a:tc>
                  <a:txBody>
                    <a:bodyPr/>
                    <a:lstStyle/>
                    <a:p>
                      <a:pPr algn="l" fontAlgn="base"/>
                      <a:r>
                        <a:rPr lang="en-US" sz="1200">
                          <a:solidFill>
                            <a:srgbClr val="434444"/>
                          </a:solidFill>
                          <a:effectLst/>
                        </a:rPr>
                        <a:t>9:15–28</a:t>
                      </a:r>
                    </a:p>
                  </a:txBody>
                  <a:tcPr marL="95250" marR="95250" marT="66675" marB="66675" anchor="ctr"/>
                </a:tc>
                <a:extLst>
                  <a:ext uri="{0D108BD9-81ED-4DB2-BD59-A6C34878D82A}">
                    <a16:rowId xmlns:a16="http://schemas.microsoft.com/office/drawing/2014/main" val="637392273"/>
                  </a:ext>
                </a:extLst>
              </a:tr>
              <a:tr h="228378">
                <a:tc>
                  <a:txBody>
                    <a:bodyPr/>
                    <a:lstStyle/>
                    <a:p>
                      <a:pPr algn="l" fontAlgn="base"/>
                      <a:r>
                        <a:rPr lang="en-US" sz="1200">
                          <a:solidFill>
                            <a:srgbClr val="434444"/>
                          </a:solidFill>
                          <a:effectLst/>
                        </a:rPr>
                        <a:t>“By the Blood Ye Are Sanctified”</a:t>
                      </a:r>
                    </a:p>
                  </a:txBody>
                  <a:tcPr marL="95250" marR="95250" marT="66675" marB="66675" anchor="ctr"/>
                </a:tc>
                <a:tc>
                  <a:txBody>
                    <a:bodyPr/>
                    <a:lstStyle/>
                    <a:p>
                      <a:pPr algn="l" fontAlgn="base"/>
                      <a:r>
                        <a:rPr lang="en-US" sz="1200">
                          <a:solidFill>
                            <a:srgbClr val="434444"/>
                          </a:solidFill>
                          <a:effectLst/>
                        </a:rPr>
                        <a:t>10:1–18</a:t>
                      </a:r>
                    </a:p>
                  </a:txBody>
                  <a:tcPr marL="95250" marR="95250" marT="66675" marB="66675" anchor="ctr"/>
                </a:tc>
                <a:extLst>
                  <a:ext uri="{0D108BD9-81ED-4DB2-BD59-A6C34878D82A}">
                    <a16:rowId xmlns:a16="http://schemas.microsoft.com/office/drawing/2014/main" val="3380945352"/>
                  </a:ext>
                </a:extLst>
              </a:tr>
              <a:tr h="228378">
                <a:tc>
                  <a:txBody>
                    <a:bodyPr/>
                    <a:lstStyle/>
                    <a:p>
                      <a:pPr algn="l" fontAlgn="base"/>
                      <a:r>
                        <a:rPr lang="en-US" sz="1200">
                          <a:solidFill>
                            <a:srgbClr val="434444"/>
                          </a:solidFill>
                          <a:effectLst/>
                        </a:rPr>
                        <a:t>Those Who Fall From Grace Are Damned</a:t>
                      </a:r>
                    </a:p>
                  </a:txBody>
                  <a:tcPr marL="95250" marR="95250" marT="66675" marB="66675" anchor="ctr"/>
                </a:tc>
                <a:tc>
                  <a:txBody>
                    <a:bodyPr/>
                    <a:lstStyle/>
                    <a:p>
                      <a:pPr algn="l" fontAlgn="base"/>
                      <a:r>
                        <a:rPr lang="en-US" sz="1200">
                          <a:solidFill>
                            <a:srgbClr val="434444"/>
                          </a:solidFill>
                          <a:effectLst/>
                        </a:rPr>
                        <a:t>10:19–39</a:t>
                      </a:r>
                    </a:p>
                  </a:txBody>
                  <a:tcPr marL="95250" marR="95250" marT="66675" marB="66675" anchor="ctr"/>
                </a:tc>
                <a:extLst>
                  <a:ext uri="{0D108BD9-81ED-4DB2-BD59-A6C34878D82A}">
                    <a16:rowId xmlns:a16="http://schemas.microsoft.com/office/drawing/2014/main" val="2600158544"/>
                  </a:ext>
                </a:extLst>
              </a:tr>
              <a:tr h="228378">
                <a:tc>
                  <a:txBody>
                    <a:bodyPr/>
                    <a:lstStyle/>
                    <a:p>
                      <a:pPr algn="l" fontAlgn="base"/>
                      <a:r>
                        <a:rPr lang="en-US" sz="1200">
                          <a:solidFill>
                            <a:srgbClr val="434444"/>
                          </a:solidFill>
                          <a:effectLst/>
                        </a:rPr>
                        <a:t>Salvation Comes Through Christ’s Intercession</a:t>
                      </a:r>
                    </a:p>
                  </a:txBody>
                  <a:tcPr marL="95250" marR="95250" marT="66675" marB="66675" anchor="ctr"/>
                </a:tc>
                <a:tc>
                  <a:txBody>
                    <a:bodyPr/>
                    <a:lstStyle/>
                    <a:p>
                      <a:pPr algn="l" fontAlgn="base"/>
                      <a:r>
                        <a:rPr lang="en-US" sz="1200" dirty="0">
                          <a:solidFill>
                            <a:srgbClr val="434444"/>
                          </a:solidFill>
                          <a:effectLst/>
                        </a:rPr>
                        <a:t>7:23–28</a:t>
                      </a:r>
                    </a:p>
                  </a:txBody>
                  <a:tcPr marL="95250" marR="95250" marT="66675" marB="66675" anchor="ctr"/>
                </a:tc>
                <a:extLst>
                  <a:ext uri="{0D108BD9-81ED-4DB2-BD59-A6C34878D82A}">
                    <a16:rowId xmlns:a16="http://schemas.microsoft.com/office/drawing/2014/main" val="4048941535"/>
                  </a:ext>
                </a:extLst>
              </a:tr>
            </a:tbl>
          </a:graphicData>
        </a:graphic>
      </p:graphicFrame>
      <p:sp>
        <p:nvSpPr>
          <p:cNvPr id="3" name="TextBox 2"/>
          <p:cNvSpPr txBox="1"/>
          <p:nvPr/>
        </p:nvSpPr>
        <p:spPr>
          <a:xfrm>
            <a:off x="0" y="2981339"/>
            <a:ext cx="3992578" cy="246221"/>
          </a:xfrm>
          <a:prstGeom prst="rect">
            <a:avLst/>
          </a:prstGeom>
          <a:noFill/>
        </p:spPr>
        <p:txBody>
          <a:bodyPr wrap="square" rtlCol="0">
            <a:spAutoFit/>
          </a:bodyPr>
          <a:lstStyle/>
          <a:p>
            <a:r>
              <a:rPr lang="en-US" sz="1000" dirty="0"/>
              <a:t>Life and Teachings of Jesus and His Apostles Chapter 47</a:t>
            </a:r>
          </a:p>
        </p:txBody>
      </p:sp>
      <p:sp>
        <p:nvSpPr>
          <p:cNvPr id="4" name="Rectangle 3"/>
          <p:cNvSpPr/>
          <p:nvPr/>
        </p:nvSpPr>
        <p:spPr>
          <a:xfrm>
            <a:off x="5169527" y="1826691"/>
            <a:ext cx="6944009" cy="3416320"/>
          </a:xfrm>
          <a:prstGeom prst="rect">
            <a:avLst/>
          </a:prstGeom>
          <a:ln>
            <a:solidFill>
              <a:schemeClr val="tx1"/>
            </a:solidFill>
          </a:ln>
        </p:spPr>
        <p:txBody>
          <a:bodyPr wrap="square">
            <a:spAutoFit/>
          </a:bodyPr>
          <a:lstStyle/>
          <a:p>
            <a:pPr fontAlgn="base"/>
            <a:r>
              <a:rPr lang="en-US" sz="1200" b="1" dirty="0">
                <a:latin typeface="Open Sans"/>
              </a:rPr>
              <a:t>Good Things to Come Hebrews 9:11:</a:t>
            </a:r>
          </a:p>
          <a:p>
            <a:pPr fontAlgn="base"/>
            <a:r>
              <a:rPr lang="en-US" sz="1200" dirty="0">
                <a:latin typeface="Open Sans"/>
              </a:rPr>
              <a:t>“Every one of us has times when we need to know things will get better. Moroni spoke of it in the Book of Mormon as ‘hope for a better world’ [Ether 12:4]. For emotional health and spiritual stamina, everyone needs to be able to look forward to some respite, to something pleasant and renewing and hopeful, whether that blessing be near at hand or still some distance ahead. It is enough just to know we can get there, that however measured or far away, there is the promise of ‘good things to come.’</a:t>
            </a:r>
          </a:p>
          <a:p>
            <a:pPr fontAlgn="base"/>
            <a:r>
              <a:rPr lang="en-US" sz="1200" dirty="0">
                <a:latin typeface="Open Sans"/>
              </a:rPr>
              <a:t>“My declaration is that this is precisely what the gospel of Jesus Christ offers us, especially in times of need. There </a:t>
            </a:r>
            <a:r>
              <a:rPr lang="en-US" sz="1200" i="1" dirty="0">
                <a:latin typeface="Open Sans"/>
              </a:rPr>
              <a:t>is</a:t>
            </a:r>
            <a:r>
              <a:rPr lang="en-US" sz="1200" dirty="0">
                <a:latin typeface="Open Sans"/>
              </a:rPr>
              <a:t> help. There </a:t>
            </a:r>
            <a:r>
              <a:rPr lang="en-US" sz="1200" i="1" dirty="0">
                <a:latin typeface="Open Sans"/>
              </a:rPr>
              <a:t>is</a:t>
            </a:r>
            <a:r>
              <a:rPr lang="en-US" sz="1200" dirty="0">
                <a:latin typeface="Open Sans"/>
              </a:rPr>
              <a:t> happiness. There really </a:t>
            </a:r>
            <a:r>
              <a:rPr lang="en-US" sz="1200" i="1" dirty="0">
                <a:latin typeface="Open Sans"/>
              </a:rPr>
              <a:t>is</a:t>
            </a:r>
            <a:r>
              <a:rPr lang="en-US" sz="1200" dirty="0">
                <a:latin typeface="Open Sans"/>
              </a:rPr>
              <a:t> light at the end of the tunnel. It is the Light of the World, the Bright and Morning Star, the ‘light that is endless, that can never be darkened’ [Mosiah 16:9; see also John 8:12; Revelation 22:16]. … To any who may be struggling to see that light and find that hope, I say: Hold on. Keep trying. God loves you. Things will improve. Christ comes to you in His ‘more excellent ministry’ with a future of ‘better promises.’ He is your ‘high priest of good things to come’ [Hebrews 8:6; 9:11]” Elder Jeffrey R. Holland (“An High Priest of Good Things to Come,”</a:t>
            </a:r>
            <a:r>
              <a:rPr lang="en-US" sz="1200" i="1" dirty="0">
                <a:latin typeface="Open Sans"/>
              </a:rPr>
              <a:t> Ensign,</a:t>
            </a:r>
            <a:r>
              <a:rPr lang="en-US" sz="1200" dirty="0">
                <a:latin typeface="Open Sans"/>
              </a:rPr>
              <a:t> Nov. 1999, 36.</a:t>
            </a:r>
          </a:p>
          <a:p>
            <a:pPr fontAlgn="base"/>
            <a:endParaRPr lang="en-US" sz="1200" dirty="0">
              <a:latin typeface="Open Sans"/>
            </a:endParaRPr>
          </a:p>
          <a:p>
            <a:pPr fontAlgn="base"/>
            <a:endParaRPr lang="en-US" sz="1200" dirty="0">
              <a:latin typeface="Open Sans"/>
            </a:endParaRPr>
          </a:p>
          <a:p>
            <a:endParaRPr lang="en-US" sz="1200" b="0" i="0" dirty="0">
              <a:effectLst/>
              <a:latin typeface="Calibri" panose="020F0502020204030204" pitchFamily="34" charset="0"/>
            </a:endParaRPr>
          </a:p>
        </p:txBody>
      </p:sp>
      <p:sp>
        <p:nvSpPr>
          <p:cNvPr id="5" name="Rectangle 4"/>
          <p:cNvSpPr/>
          <p:nvPr/>
        </p:nvSpPr>
        <p:spPr>
          <a:xfrm>
            <a:off x="5160477" y="68178"/>
            <a:ext cx="6944006" cy="1754326"/>
          </a:xfrm>
          <a:prstGeom prst="rect">
            <a:avLst/>
          </a:prstGeom>
          <a:ln>
            <a:solidFill>
              <a:schemeClr val="tx1"/>
            </a:solidFill>
          </a:ln>
        </p:spPr>
        <p:txBody>
          <a:bodyPr wrap="square">
            <a:spAutoFit/>
          </a:bodyPr>
          <a:lstStyle/>
          <a:p>
            <a:r>
              <a:rPr lang="en-US" sz="1200" b="1" dirty="0"/>
              <a:t>Day of Atonement Hebrews 9-10:</a:t>
            </a:r>
          </a:p>
          <a:p>
            <a:r>
              <a:rPr lang="en-US" sz="1200" dirty="0"/>
              <a:t>Once a year on the Jewish holy day called the Day of Atonement (also called Yom Kippur), the high priest was allowed to enter the Most Holy Place (also called the Holy of Holies) in the tabernacle or, later, the Jerusalem temple. There, the high priest sacrificed a bullock and a he-goat. He sprinkled the animals’ blood in designated places in the Most Holy Place to symbolize Christ’s Atonement for the priest’s sins and for the people’s sins. The high priest then symbolically transferred the people’s sins onto another he-goat (called the scapegoat), which was then driven into the wilderness, signifying the removal of the people’s sins. He also sacrificed two rams as burnt offerings for himself and the people. (See Bible Dictionary, “Fasts”; see also Leviticus 16:22.)</a:t>
            </a:r>
          </a:p>
        </p:txBody>
      </p:sp>
      <p:sp>
        <p:nvSpPr>
          <p:cNvPr id="6" name="Rectangle 5"/>
          <p:cNvSpPr/>
          <p:nvPr/>
        </p:nvSpPr>
        <p:spPr>
          <a:xfrm>
            <a:off x="0" y="3250195"/>
            <a:ext cx="5169529" cy="1938992"/>
          </a:xfrm>
          <a:prstGeom prst="rect">
            <a:avLst/>
          </a:prstGeom>
          <a:ln>
            <a:solidFill>
              <a:schemeClr val="tx1"/>
            </a:solidFill>
          </a:ln>
        </p:spPr>
        <p:txBody>
          <a:bodyPr wrap="square">
            <a:spAutoFit/>
          </a:bodyPr>
          <a:lstStyle/>
          <a:p>
            <a:r>
              <a:rPr lang="en-US" sz="1200" b="1" dirty="0"/>
              <a:t>‘Ordained into the Priesthood Hebrews 7:3; 11-19:</a:t>
            </a:r>
          </a:p>
          <a:p>
            <a:r>
              <a:rPr lang="en-US" sz="1200" dirty="0"/>
              <a:t>All those who are ordained unto this priesthood are made like unto the Son of God’ [Joseph Smith Translation, Hebrews 7:3; see also Moses 1:6]. This likeness is not only in ordination and ordinance but also in the perfecting of individual hearts, something that occurs ‘in process of time’ [Moses 7:21] as we ‘[yield] to the </a:t>
            </a:r>
            <a:r>
              <a:rPr lang="en-US" sz="1200" dirty="0" err="1"/>
              <a:t>enticings</a:t>
            </a:r>
            <a:r>
              <a:rPr lang="en-US" sz="1200" dirty="0"/>
              <a:t> of the Holy Spirit, and [put] off the natural man’ [Mosiah 3:19]. When a man is ordained to the Melchizedek Priesthood, he enters into an ‘order’ [Alma 13:2, 16 D&amp;C 107:3] by which he may be refined through service to others” Elder Craig A. </a:t>
            </a:r>
            <a:r>
              <a:rPr lang="en-US" sz="1200" dirty="0" err="1"/>
              <a:t>Cardon</a:t>
            </a:r>
            <a:r>
              <a:rPr lang="en-US" sz="1200" dirty="0"/>
              <a:t> (“Moving Closer to Him,”</a:t>
            </a:r>
            <a:r>
              <a:rPr lang="en-US" sz="1200" i="1" dirty="0"/>
              <a:t> Ensign</a:t>
            </a:r>
            <a:r>
              <a:rPr lang="en-US" sz="1200" dirty="0"/>
              <a:t> or </a:t>
            </a:r>
            <a:r>
              <a:rPr lang="en-US" sz="1200" i="1" dirty="0"/>
              <a:t>Liahona,</a:t>
            </a:r>
            <a:r>
              <a:rPr lang="en-US" sz="1200" dirty="0"/>
              <a:t> Nov. 2006, 95).</a:t>
            </a:r>
          </a:p>
        </p:txBody>
      </p:sp>
      <p:sp>
        <p:nvSpPr>
          <p:cNvPr id="7" name="Rectangle 6"/>
          <p:cNvSpPr/>
          <p:nvPr/>
        </p:nvSpPr>
        <p:spPr>
          <a:xfrm>
            <a:off x="0" y="5246297"/>
            <a:ext cx="12095430" cy="1200329"/>
          </a:xfrm>
          <a:prstGeom prst="rect">
            <a:avLst/>
          </a:prstGeom>
          <a:ln>
            <a:solidFill>
              <a:schemeClr val="tx1"/>
            </a:solidFill>
          </a:ln>
        </p:spPr>
        <p:txBody>
          <a:bodyPr wrap="square">
            <a:spAutoFit/>
          </a:bodyPr>
          <a:lstStyle/>
          <a:p>
            <a:r>
              <a:rPr lang="en-US" sz="1200" b="1" dirty="0">
                <a:latin typeface="Open Sans"/>
              </a:rPr>
              <a:t>Old and New Covenant Hebrews 9:22:</a:t>
            </a:r>
          </a:p>
          <a:p>
            <a:r>
              <a:rPr lang="en-US" sz="1200" dirty="0">
                <a:latin typeface="Open Sans"/>
              </a:rPr>
              <a:t>As Paul taught that both the old covenant and the new covenant required the blood of a sacrifice, he observed that “without shedding of blood is no remission” (Hebrews 9:22). Blood is symbolic of life. Sin offerings under the law of Moses required the shedding of an animal’s blood. In setting forth the laws respecting sacrificial ordinances in ancient Israel, the Lord explained: “For the life of the flesh is in the blood: and I have given it to you upon the altar to make an atonement for your souls: for it is the blood that </a:t>
            </a:r>
            <a:r>
              <a:rPr lang="en-US" sz="1200" dirty="0" err="1">
                <a:latin typeface="Open Sans"/>
              </a:rPr>
              <a:t>maketh</a:t>
            </a:r>
            <a:r>
              <a:rPr lang="en-US" sz="1200" dirty="0">
                <a:latin typeface="Open Sans"/>
              </a:rPr>
              <a:t> an atonement for the soul” (Leviticus 17:11). The blood of animals ratified the old covenant, foreshadowing the shedding of Jesus Christ’s blood that ratified the new covenant and made the remission of sins possible (see Hebrews 10:4; Mosiah 3:14–15). (1)</a:t>
            </a:r>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428" y="302359"/>
            <a:ext cx="12119572" cy="6555641"/>
          </a:xfrm>
          <a:prstGeom prst="rect">
            <a:avLst/>
          </a:prstGeom>
          <a:ln>
            <a:solidFill>
              <a:schemeClr val="tx1"/>
            </a:solidFill>
          </a:ln>
        </p:spPr>
        <p:txBody>
          <a:bodyPr wrap="square">
            <a:spAutoFit/>
          </a:bodyPr>
          <a:lstStyle/>
          <a:p>
            <a:r>
              <a:rPr lang="en-US" sz="1000" dirty="0">
                <a:solidFill>
                  <a:srgbClr val="444444"/>
                </a:solidFill>
              </a:rPr>
              <a:t>"</a:t>
            </a:r>
            <a:r>
              <a:rPr lang="en-US" sz="1000" i="1" dirty="0">
                <a:solidFill>
                  <a:srgbClr val="444444"/>
                </a:solidFill>
              </a:rPr>
              <a:t>Tabernacle:</a:t>
            </a:r>
            <a:r>
              <a:rPr lang="en-US" sz="1000" dirty="0">
                <a:solidFill>
                  <a:srgbClr val="444444"/>
                </a:solidFill>
              </a:rPr>
              <a:t> The tabernacle was a portable temple of the Lord, the place of the divine presence, and thus represents the kingdoms of heaven. The outer court represents the telestial order, the holy place the terrestrial order, and the Holy of Holies, the celestial world, the place where the throne of God is found.</a:t>
            </a:r>
          </a:p>
          <a:p>
            <a:r>
              <a:rPr lang="en-US" sz="1000" dirty="0">
                <a:solidFill>
                  <a:srgbClr val="444444"/>
                </a:solidFill>
              </a:rPr>
              <a:t> </a:t>
            </a:r>
          </a:p>
          <a:p>
            <a:r>
              <a:rPr lang="en-US" sz="1000" dirty="0">
                <a:solidFill>
                  <a:srgbClr val="444444"/>
                </a:solidFill>
              </a:rPr>
              <a:t>"</a:t>
            </a:r>
            <a:r>
              <a:rPr lang="en-US" sz="1000" i="1" dirty="0">
                <a:solidFill>
                  <a:srgbClr val="444444"/>
                </a:solidFill>
              </a:rPr>
              <a:t>Candlestick:</a:t>
            </a:r>
            <a:r>
              <a:rPr lang="en-US" sz="1000" dirty="0">
                <a:solidFill>
                  <a:srgbClr val="444444"/>
                </a:solidFill>
              </a:rPr>
              <a:t> The seven-branched candelabrum of the tabernacle was part of the furniture of the holy place. It was not lighted by candles, but by pure olive oil in cup-shaped containers resting on the head of each of its branches. (Ex. 25:31-40.) Its light represents the light of the Holy Spirit. The seven branches or stems represent the fullness and perfection of the revelations of God and could be taken as affirmation that they would burn brightly in seven great gospel dispensations.</a:t>
            </a:r>
          </a:p>
          <a:p>
            <a:r>
              <a:rPr lang="en-US" sz="1000" dirty="0">
                <a:solidFill>
                  <a:srgbClr val="444444"/>
                </a:solidFill>
              </a:rPr>
              <a:t> </a:t>
            </a:r>
          </a:p>
          <a:p>
            <a:r>
              <a:rPr lang="en-US" sz="1000" dirty="0">
                <a:solidFill>
                  <a:srgbClr val="444444"/>
                </a:solidFill>
              </a:rPr>
              <a:t>"</a:t>
            </a:r>
            <a:r>
              <a:rPr lang="en-US" sz="1000" i="1" dirty="0">
                <a:solidFill>
                  <a:srgbClr val="444444"/>
                </a:solidFill>
              </a:rPr>
              <a:t>Table:</a:t>
            </a:r>
            <a:r>
              <a:rPr lang="en-US" sz="1000" dirty="0">
                <a:solidFill>
                  <a:srgbClr val="444444"/>
                </a:solidFill>
              </a:rPr>
              <a:t> Paul's reference is to the table of shewbread that stood on the north or right side as one entered the holy place. It faced the candlestick and upon it were to be placed twelve loaves of bread made of fine (unleavened) flour. Paul does not identify its symbolism. Its equivalent in our day could be the sacrament table.</a:t>
            </a:r>
          </a:p>
          <a:p>
            <a:r>
              <a:rPr lang="en-US" sz="1000" dirty="0">
                <a:solidFill>
                  <a:srgbClr val="444444"/>
                </a:solidFill>
              </a:rPr>
              <a:t> </a:t>
            </a:r>
          </a:p>
          <a:p>
            <a:r>
              <a:rPr lang="en-US" sz="1000" dirty="0">
                <a:solidFill>
                  <a:srgbClr val="444444"/>
                </a:solidFill>
              </a:rPr>
              <a:t>"</a:t>
            </a:r>
            <a:r>
              <a:rPr lang="en-US" sz="1000" i="1" dirty="0">
                <a:solidFill>
                  <a:srgbClr val="444444"/>
                </a:solidFill>
              </a:rPr>
              <a:t>Shewbread:</a:t>
            </a:r>
            <a:r>
              <a:rPr lang="en-US" sz="1000" dirty="0">
                <a:solidFill>
                  <a:srgbClr val="444444"/>
                </a:solidFill>
              </a:rPr>
              <a:t> Literally translated, the name </a:t>
            </a:r>
            <a:r>
              <a:rPr lang="en-US" sz="1000" i="1" dirty="0">
                <a:solidFill>
                  <a:srgbClr val="444444"/>
                </a:solidFill>
              </a:rPr>
              <a:t>shewbread</a:t>
            </a:r>
            <a:r>
              <a:rPr lang="en-US" sz="1000" dirty="0">
                <a:solidFill>
                  <a:srgbClr val="444444"/>
                </a:solidFill>
              </a:rPr>
              <a:t> means 'the bread of faces,' or 'the bread of the presence,' signifying that this bread was placed before the face of the Lord or in his presence. That there is a common symbolism between the Sabbath ritual in which the priests were to eat the shewbread and the ordinance of the sacrament, as introduced by Christ, seems apparent.</a:t>
            </a:r>
          </a:p>
          <a:p>
            <a:r>
              <a:rPr lang="en-US" sz="1000" dirty="0">
                <a:solidFill>
                  <a:srgbClr val="444444"/>
                </a:solidFill>
              </a:rPr>
              <a:t> </a:t>
            </a:r>
          </a:p>
          <a:p>
            <a:r>
              <a:rPr lang="en-US" sz="1000" dirty="0">
                <a:solidFill>
                  <a:srgbClr val="444444"/>
                </a:solidFill>
              </a:rPr>
              <a:t>"</a:t>
            </a:r>
            <a:r>
              <a:rPr lang="en-US" sz="1000" i="1" dirty="0">
                <a:solidFill>
                  <a:srgbClr val="444444"/>
                </a:solidFill>
              </a:rPr>
              <a:t>Sanctuary:</a:t>
            </a:r>
            <a:r>
              <a:rPr lang="en-US" sz="1000" dirty="0">
                <a:solidFill>
                  <a:srgbClr val="444444"/>
                </a:solidFill>
              </a:rPr>
              <a:t> The sanctuary, in this text, refers to the holy place.</a:t>
            </a:r>
          </a:p>
          <a:p>
            <a:r>
              <a:rPr lang="en-US" sz="1000" dirty="0">
                <a:solidFill>
                  <a:srgbClr val="444444"/>
                </a:solidFill>
              </a:rPr>
              <a:t>"</a:t>
            </a:r>
            <a:r>
              <a:rPr lang="en-US" sz="1000" i="1" dirty="0">
                <a:solidFill>
                  <a:srgbClr val="444444"/>
                </a:solidFill>
              </a:rPr>
              <a:t>Veil:</a:t>
            </a:r>
            <a:r>
              <a:rPr lang="en-US" sz="1000" dirty="0">
                <a:solidFill>
                  <a:srgbClr val="444444"/>
                </a:solidFill>
              </a:rPr>
              <a:t> Paul's reference is to the thick curtain separating the Holy of Holies from the holy place in the temple. The rending of the veil symbolizes the removal of the barrier between man and God, for man is thus enabled 'to enter into the holiest by the blood of Jesus.' ("Heb. 10:19Heb. 10:19.) Thus, the faithful and obedient can, in the fullest and most complete sense, enter into the rest of the Lord.</a:t>
            </a:r>
          </a:p>
          <a:p>
            <a:r>
              <a:rPr lang="en-US" sz="1000" dirty="0">
                <a:solidFill>
                  <a:srgbClr val="444444"/>
                </a:solidFill>
              </a:rPr>
              <a:t> </a:t>
            </a:r>
          </a:p>
          <a:p>
            <a:r>
              <a:rPr lang="en-US" sz="1000" dirty="0">
                <a:solidFill>
                  <a:srgbClr val="444444"/>
                </a:solidFill>
              </a:rPr>
              <a:t>"</a:t>
            </a:r>
            <a:r>
              <a:rPr lang="en-US" sz="1000" i="1" dirty="0">
                <a:solidFill>
                  <a:srgbClr val="444444"/>
                </a:solidFill>
              </a:rPr>
              <a:t>Holiest of All:</a:t>
            </a:r>
            <a:r>
              <a:rPr lang="en-US" sz="1000" dirty="0">
                <a:solidFill>
                  <a:srgbClr val="444444"/>
                </a:solidFill>
              </a:rPr>
              <a:t> By holiest of all, Paul is referring to the Holy of Holies. This, the most sacred place in the temple, is the symbolic representation of the heavenly temple where the throne of God sits.</a:t>
            </a:r>
          </a:p>
          <a:p>
            <a:r>
              <a:rPr lang="en-US" sz="1000" dirty="0">
                <a:solidFill>
                  <a:srgbClr val="444444"/>
                </a:solidFill>
              </a:rPr>
              <a:t> </a:t>
            </a:r>
          </a:p>
          <a:p>
            <a:r>
              <a:rPr lang="en-US" sz="1000" dirty="0">
                <a:solidFill>
                  <a:srgbClr val="444444"/>
                </a:solidFill>
              </a:rPr>
              <a:t>"</a:t>
            </a:r>
            <a:r>
              <a:rPr lang="en-US" sz="1000" i="1" dirty="0">
                <a:solidFill>
                  <a:srgbClr val="444444"/>
                </a:solidFill>
              </a:rPr>
              <a:t>Golden Censer:</a:t>
            </a:r>
            <a:r>
              <a:rPr lang="en-US" sz="1000" dirty="0">
                <a:solidFill>
                  <a:srgbClr val="444444"/>
                </a:solidFill>
              </a:rPr>
              <a:t> The vessel used for the burning of incense in the holy place was known as the golden censer. (Paul seems to indicate that this was housed in the Holy of Holies. There is nothing in the Old Testament that corroborates this.) The smoke rising from the vessel is a symbol of the prayers of Israel rising to God. (Ps. 141:2.)</a:t>
            </a:r>
          </a:p>
          <a:p>
            <a:r>
              <a:rPr lang="en-US" sz="1000" dirty="0">
                <a:solidFill>
                  <a:srgbClr val="444444"/>
                </a:solidFill>
              </a:rPr>
              <a:t> </a:t>
            </a:r>
          </a:p>
          <a:p>
            <a:r>
              <a:rPr lang="en-US" sz="1000" dirty="0">
                <a:solidFill>
                  <a:srgbClr val="444444"/>
                </a:solidFill>
              </a:rPr>
              <a:t>"</a:t>
            </a:r>
            <a:r>
              <a:rPr lang="en-US" sz="1000" i="1" dirty="0">
                <a:solidFill>
                  <a:srgbClr val="444444"/>
                </a:solidFill>
              </a:rPr>
              <a:t>Ark of the Covenant:</a:t>
            </a:r>
            <a:r>
              <a:rPr lang="en-US" sz="1000" dirty="0">
                <a:solidFill>
                  <a:srgbClr val="444444"/>
                </a:solidFill>
              </a:rPr>
              <a:t> Housed within the Holy of Holies, the ark of the covenant signifies the divine presence and as such is the most sacred symbol in ancient Israel.</a:t>
            </a:r>
          </a:p>
          <a:p>
            <a:r>
              <a:rPr lang="en-US" sz="1000" dirty="0">
                <a:solidFill>
                  <a:srgbClr val="444444"/>
                </a:solidFill>
              </a:rPr>
              <a:t> </a:t>
            </a:r>
          </a:p>
          <a:p>
            <a:r>
              <a:rPr lang="en-US" sz="1000" dirty="0">
                <a:solidFill>
                  <a:srgbClr val="444444"/>
                </a:solidFill>
              </a:rPr>
              <a:t>"</a:t>
            </a:r>
            <a:r>
              <a:rPr lang="en-US" sz="1000" i="1" dirty="0">
                <a:solidFill>
                  <a:srgbClr val="444444"/>
                </a:solidFill>
              </a:rPr>
              <a:t>Manna:</a:t>
            </a:r>
            <a:r>
              <a:rPr lang="en-US" sz="1000" dirty="0">
                <a:solidFill>
                  <a:srgbClr val="444444"/>
                </a:solidFill>
              </a:rPr>
              <a:t> Among the sacred relics found within the temple was a golden pot containing some of the manna sent down from heaven as food for Israel during their wilderness wanderings. This bread from heaven typifies the spiritual salvation that could be had only through Christ, who is the Bread of Life.</a:t>
            </a:r>
          </a:p>
          <a:p>
            <a:r>
              <a:rPr lang="en-US" sz="1000" dirty="0">
                <a:solidFill>
                  <a:srgbClr val="444444"/>
                </a:solidFill>
              </a:rPr>
              <a:t> </a:t>
            </a:r>
          </a:p>
          <a:p>
            <a:r>
              <a:rPr lang="en-US" sz="1000" dirty="0">
                <a:solidFill>
                  <a:srgbClr val="444444"/>
                </a:solidFill>
              </a:rPr>
              <a:t>"</a:t>
            </a:r>
            <a:r>
              <a:rPr lang="en-US" sz="1000" i="1" dirty="0">
                <a:solidFill>
                  <a:srgbClr val="444444"/>
                </a:solidFill>
              </a:rPr>
              <a:t>Aaron's Rod:</a:t>
            </a:r>
            <a:r>
              <a:rPr lang="en-US" sz="1000" dirty="0">
                <a:solidFill>
                  <a:srgbClr val="444444"/>
                </a:solidFill>
              </a:rPr>
              <a:t> To affirm his call to Aaron and his tribe to labor in the priesthood in preference to the other tribes, the Lord instructed Moses to have each of the tribes bring a rod or branch with the name of their prince on it. These twelve rods were then placed before the Lord in the Holy of Holies. The following morning when Moses went to the sacred place, he found the rod of Aaron covered with buds, blossoms, and even mature almonds. The other rods remained as barren as before. (Num. 17.) As I have written elsewhere, 'The symbolism associated with this test was most deliberate: A rod, or branch, had been chosen to represent each of the twelve tribes or families of Israel; each had its name carefully placed upon it. By tradition, the rod, as a staff or </a:t>
            </a:r>
            <a:r>
              <a:rPr lang="en-US" sz="1000" dirty="0" err="1">
                <a:solidFill>
                  <a:srgbClr val="444444"/>
                </a:solidFill>
              </a:rPr>
              <a:t>sceptre</a:t>
            </a:r>
            <a:r>
              <a:rPr lang="en-US" sz="1000" dirty="0">
                <a:solidFill>
                  <a:srgbClr val="444444"/>
                </a:solidFill>
              </a:rPr>
              <a:t>, represented one's position and authority. Together, all were presented before the Lord. By making Aaron's rod bud, blossom, and put forth fruit, the Lord demonstrated once again that it was for him to choose those who will stand in his stead, be filled with his power, and bring forth his fruits.‘</a:t>
            </a:r>
          </a:p>
          <a:p>
            <a:r>
              <a:rPr lang="en-US" sz="1000" dirty="0"/>
              <a:t>"</a:t>
            </a:r>
            <a:r>
              <a:rPr lang="en-US" sz="1000" i="1" dirty="0"/>
              <a:t>Tables of the Covenant:</a:t>
            </a:r>
            <a:r>
              <a:rPr lang="en-US" sz="1000" dirty="0"/>
              <a:t> The tables of the covenant refers to the tablets upon which the Ten Commandments were written.</a:t>
            </a:r>
          </a:p>
          <a:p>
            <a:r>
              <a:rPr lang="en-US" sz="1000" dirty="0"/>
              <a:t> </a:t>
            </a:r>
          </a:p>
          <a:p>
            <a:r>
              <a:rPr lang="en-US" sz="1000" dirty="0"/>
              <a:t>"</a:t>
            </a:r>
            <a:r>
              <a:rPr lang="en-US" sz="1000" i="1" dirty="0"/>
              <a:t>Cherubim:</a:t>
            </a:r>
            <a:r>
              <a:rPr lang="en-US" sz="1000" dirty="0"/>
              <a:t> The images of two cherubim were placed over the mercy seat of the ark in the Holy of Holies. Cherubim are angels, set to guard the way before the presence of the Lord. They are to see that no unclean thing enters the divine presence.</a:t>
            </a:r>
          </a:p>
          <a:p>
            <a:r>
              <a:rPr lang="en-US" sz="1000" dirty="0"/>
              <a:t> </a:t>
            </a:r>
          </a:p>
          <a:p>
            <a:r>
              <a:rPr lang="en-US" sz="1000" dirty="0"/>
              <a:t>"</a:t>
            </a:r>
            <a:r>
              <a:rPr lang="en-US" sz="1000" i="1" dirty="0"/>
              <a:t>Mercy Seat:</a:t>
            </a:r>
            <a:r>
              <a:rPr lang="en-US" sz="1000" dirty="0"/>
              <a:t> The mercy seat is the golden lid to the ark of the covenant: This lid, which covers the ark, is a symbolic representation of the manner in which the Atonement overarches or covers all that is sacred. The name comes from the Hebrew </a:t>
            </a:r>
            <a:r>
              <a:rPr lang="en-US" sz="1000" i="1" dirty="0" err="1"/>
              <a:t>kapporeth</a:t>
            </a:r>
            <a:r>
              <a:rPr lang="en-US" sz="1000" i="1" dirty="0"/>
              <a:t>,</a:t>
            </a:r>
            <a:r>
              <a:rPr lang="en-US" sz="1000" dirty="0"/>
              <a:t> which, in turn, comes from the root </a:t>
            </a:r>
            <a:r>
              <a:rPr lang="en-US" sz="1000" i="1" dirty="0" err="1"/>
              <a:t>kaphar</a:t>
            </a:r>
            <a:r>
              <a:rPr lang="en-US" sz="1000" i="1" dirty="0"/>
              <a:t>,</a:t>
            </a:r>
            <a:r>
              <a:rPr lang="en-US" sz="1000" dirty="0"/>
              <a:t> meaning to cover or expiate. It implies the making of an atonement, a cleansing or forgiving.</a:t>
            </a:r>
          </a:p>
          <a:p>
            <a:r>
              <a:rPr lang="en-US" sz="1000" dirty="0"/>
              <a:t> </a:t>
            </a:r>
          </a:p>
          <a:p>
            <a:r>
              <a:rPr lang="en-US" sz="1000" dirty="0"/>
              <a:t>"Though Paul did not detail the meaning of each of these items associated with the temple, his purpose was to emphasize that each was intended as a witness of Jesus as the Christ." (Joseph F. McConkie in </a:t>
            </a:r>
            <a:r>
              <a:rPr lang="en-US" sz="1000" i="1" dirty="0"/>
              <a:t>Studies in Scripture, Vol. 6: Acts to Revelation, </a:t>
            </a:r>
            <a:r>
              <a:rPr lang="en-US" sz="1000" dirty="0"/>
              <a:t>ed. By Robert L. Millet, [Salt Lake City: Deseret Book Co., 1987], 203.)</a:t>
            </a:r>
            <a:endParaRPr lang="en-US" sz="1000" b="0" i="0" dirty="0">
              <a:solidFill>
                <a:srgbClr val="444444"/>
              </a:solidFill>
              <a:effectLst/>
            </a:endParaRPr>
          </a:p>
        </p:txBody>
      </p:sp>
      <p:sp>
        <p:nvSpPr>
          <p:cNvPr id="7" name="Rectangle 6"/>
          <p:cNvSpPr/>
          <p:nvPr/>
        </p:nvSpPr>
        <p:spPr>
          <a:xfrm>
            <a:off x="3265969" y="0"/>
            <a:ext cx="4597028" cy="369332"/>
          </a:xfrm>
          <a:prstGeom prst="rect">
            <a:avLst/>
          </a:prstGeom>
        </p:spPr>
        <p:txBody>
          <a:bodyPr wrap="none">
            <a:spAutoFit/>
          </a:bodyPr>
          <a:lstStyle/>
          <a:p>
            <a:r>
              <a:rPr lang="en-US" b="1" dirty="0">
                <a:latin typeface="Calibri" panose="020F0502020204030204" pitchFamily="34" charset="0"/>
              </a:rPr>
              <a:t>Hebrews 9:2-5 Holy artifacts of the Tabernacle</a:t>
            </a:r>
            <a:endParaRPr lang="en-US" b="0" i="0" dirty="0">
              <a:effectLst/>
              <a:latin typeface="Calibri" panose="020F0502020204030204" pitchFamily="34" charset="0"/>
            </a:endParaRPr>
          </a:p>
        </p:txBody>
      </p:sp>
    </p:spTree>
    <p:extLst>
      <p:ext uri="{BB962C8B-B14F-4D97-AF65-F5344CB8AC3E}">
        <p14:creationId xmlns:p14="http://schemas.microsoft.com/office/powerpoint/2010/main" val="173097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12192000" cy="6858000"/>
            <a:chOff x="0" y="0"/>
            <a:chExt cx="12192000" cy="6858000"/>
          </a:xfrm>
        </p:grpSpPr>
        <p:pic>
          <p:nvPicPr>
            <p:cNvPr id="58" name="Picture 5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30109" y="242936"/>
              <a:ext cx="405464" cy="6505391"/>
              <a:chOff x="381000" y="152400"/>
              <a:chExt cx="405464" cy="6505391"/>
            </a:xfrm>
          </p:grpSpPr>
          <p:grpSp>
            <p:nvGrpSpPr>
              <p:cNvPr id="60" name="Group 14"/>
              <p:cNvGrpSpPr/>
              <p:nvPr/>
            </p:nvGrpSpPr>
            <p:grpSpPr>
              <a:xfrm>
                <a:off x="381000" y="152400"/>
                <a:ext cx="405464" cy="409391"/>
                <a:chOff x="5943600" y="4267200"/>
                <a:chExt cx="1990316" cy="2009591"/>
              </a:xfrm>
            </p:grpSpPr>
            <p:sp>
              <p:nvSpPr>
                <p:cNvPr id="101" name="Frame 10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Frame 10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8"/>
              <p:cNvGrpSpPr/>
              <p:nvPr/>
            </p:nvGrpSpPr>
            <p:grpSpPr>
              <a:xfrm>
                <a:off x="381000" y="762000"/>
                <a:ext cx="405464" cy="409391"/>
                <a:chOff x="5943600" y="4267200"/>
                <a:chExt cx="1990316" cy="2009591"/>
              </a:xfrm>
            </p:grpSpPr>
            <p:sp>
              <p:nvSpPr>
                <p:cNvPr id="98" name="Frame 9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2"/>
              <p:cNvGrpSpPr/>
              <p:nvPr/>
            </p:nvGrpSpPr>
            <p:grpSpPr>
              <a:xfrm>
                <a:off x="381000" y="1371600"/>
                <a:ext cx="405464" cy="409391"/>
                <a:chOff x="5943600" y="4267200"/>
                <a:chExt cx="1990316" cy="2009591"/>
              </a:xfrm>
            </p:grpSpPr>
            <p:sp>
              <p:nvSpPr>
                <p:cNvPr id="95" name="Frame 9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26"/>
              <p:cNvGrpSpPr/>
              <p:nvPr/>
            </p:nvGrpSpPr>
            <p:grpSpPr>
              <a:xfrm>
                <a:off x="381000" y="1981200"/>
                <a:ext cx="405464" cy="409391"/>
                <a:chOff x="5943600" y="4267200"/>
                <a:chExt cx="1990316" cy="2009591"/>
              </a:xfrm>
            </p:grpSpPr>
            <p:sp>
              <p:nvSpPr>
                <p:cNvPr id="92" name="Frame 9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0"/>
              <p:cNvGrpSpPr/>
              <p:nvPr/>
            </p:nvGrpSpPr>
            <p:grpSpPr>
              <a:xfrm>
                <a:off x="381000" y="2590800"/>
                <a:ext cx="405464" cy="409391"/>
                <a:chOff x="5943600" y="4267200"/>
                <a:chExt cx="1990316" cy="2009591"/>
              </a:xfrm>
            </p:grpSpPr>
            <p:sp>
              <p:nvSpPr>
                <p:cNvPr id="89" name="Frame 8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4"/>
              <p:cNvGrpSpPr/>
              <p:nvPr/>
            </p:nvGrpSpPr>
            <p:grpSpPr>
              <a:xfrm>
                <a:off x="381000" y="3200400"/>
                <a:ext cx="405464" cy="409391"/>
                <a:chOff x="5943600" y="4267200"/>
                <a:chExt cx="1990316" cy="2009591"/>
              </a:xfrm>
            </p:grpSpPr>
            <p:sp>
              <p:nvSpPr>
                <p:cNvPr id="86" name="Frame 8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38"/>
              <p:cNvGrpSpPr/>
              <p:nvPr/>
            </p:nvGrpSpPr>
            <p:grpSpPr>
              <a:xfrm>
                <a:off x="381000" y="3810000"/>
                <a:ext cx="405464" cy="409391"/>
                <a:chOff x="5943600" y="4267200"/>
                <a:chExt cx="1990316" cy="2009591"/>
              </a:xfrm>
            </p:grpSpPr>
            <p:sp>
              <p:nvSpPr>
                <p:cNvPr id="83" name="Frame 8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2"/>
              <p:cNvGrpSpPr/>
              <p:nvPr/>
            </p:nvGrpSpPr>
            <p:grpSpPr>
              <a:xfrm>
                <a:off x="381000" y="4419600"/>
                <a:ext cx="405464" cy="409391"/>
                <a:chOff x="5943600" y="4267200"/>
                <a:chExt cx="1990316" cy="2009591"/>
              </a:xfrm>
            </p:grpSpPr>
            <p:sp>
              <p:nvSpPr>
                <p:cNvPr id="80" name="Frame 7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46"/>
              <p:cNvGrpSpPr/>
              <p:nvPr/>
            </p:nvGrpSpPr>
            <p:grpSpPr>
              <a:xfrm>
                <a:off x="381000" y="5029200"/>
                <a:ext cx="405464" cy="409391"/>
                <a:chOff x="5943600" y="4267200"/>
                <a:chExt cx="1990316" cy="2009591"/>
              </a:xfrm>
            </p:grpSpPr>
            <p:sp>
              <p:nvSpPr>
                <p:cNvPr id="77" name="Frame 7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0"/>
              <p:cNvGrpSpPr/>
              <p:nvPr/>
            </p:nvGrpSpPr>
            <p:grpSpPr>
              <a:xfrm>
                <a:off x="381000" y="5638800"/>
                <a:ext cx="405464" cy="409391"/>
                <a:chOff x="5943600" y="4267200"/>
                <a:chExt cx="1990316" cy="2009591"/>
              </a:xfrm>
            </p:grpSpPr>
            <p:sp>
              <p:nvSpPr>
                <p:cNvPr id="74" name="Frame 7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54"/>
              <p:cNvGrpSpPr/>
              <p:nvPr/>
            </p:nvGrpSpPr>
            <p:grpSpPr>
              <a:xfrm>
                <a:off x="381000" y="6248400"/>
                <a:ext cx="405464" cy="409391"/>
                <a:chOff x="5943600" y="4267200"/>
                <a:chExt cx="1990316" cy="2009591"/>
              </a:xfrm>
            </p:grpSpPr>
            <p:sp>
              <p:nvSpPr>
                <p:cNvPr id="71" name="Frame 7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4" name="Picture 3">
            <a:extLst>
              <a:ext uri="{FF2B5EF4-FFF2-40B4-BE49-F238E27FC236}">
                <a16:creationId xmlns:a16="http://schemas.microsoft.com/office/drawing/2014/main" id="{493E583B-7F4B-49E2-BFEC-92FEB8FF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00" y="678992"/>
            <a:ext cx="9870453" cy="5194137"/>
          </a:xfrm>
          <a:prstGeom prst="rect">
            <a:avLst/>
          </a:prstGeom>
        </p:spPr>
      </p:pic>
    </p:spTree>
    <p:extLst>
      <p:ext uri="{BB962C8B-B14F-4D97-AF65-F5344CB8AC3E}">
        <p14:creationId xmlns:p14="http://schemas.microsoft.com/office/powerpoint/2010/main" val="384480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0"/>
            <a:ext cx="12192000" cy="6858000"/>
            <a:chOff x="0" y="0"/>
            <a:chExt cx="12192000" cy="6858000"/>
          </a:xfrm>
        </p:grpSpPr>
        <p:pic>
          <p:nvPicPr>
            <p:cNvPr id="56" name="Picture 5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8"/>
            <p:cNvGrpSpPr/>
            <p:nvPr/>
          </p:nvGrpSpPr>
          <p:grpSpPr>
            <a:xfrm>
              <a:off x="230109" y="242936"/>
              <a:ext cx="405464" cy="6505391"/>
              <a:chOff x="381000" y="152400"/>
              <a:chExt cx="405464" cy="6505391"/>
            </a:xfrm>
          </p:grpSpPr>
          <p:grpSp>
            <p:nvGrpSpPr>
              <p:cNvPr id="58" name="Group 14"/>
              <p:cNvGrpSpPr/>
              <p:nvPr/>
            </p:nvGrpSpPr>
            <p:grpSpPr>
              <a:xfrm>
                <a:off x="381000" y="152400"/>
                <a:ext cx="405464" cy="409391"/>
                <a:chOff x="5943600" y="4267200"/>
                <a:chExt cx="1990316" cy="2009591"/>
              </a:xfrm>
            </p:grpSpPr>
            <p:sp>
              <p:nvSpPr>
                <p:cNvPr id="99" name="Frame 9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ame 9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8"/>
              <p:cNvGrpSpPr/>
              <p:nvPr/>
            </p:nvGrpSpPr>
            <p:grpSpPr>
              <a:xfrm>
                <a:off x="381000" y="762000"/>
                <a:ext cx="405464" cy="409391"/>
                <a:chOff x="5943600" y="4267200"/>
                <a:chExt cx="1990316" cy="2009591"/>
              </a:xfrm>
            </p:grpSpPr>
            <p:sp>
              <p:nvSpPr>
                <p:cNvPr id="96" name="Frame 9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22"/>
              <p:cNvGrpSpPr/>
              <p:nvPr/>
            </p:nvGrpSpPr>
            <p:grpSpPr>
              <a:xfrm>
                <a:off x="381000" y="1371600"/>
                <a:ext cx="405464" cy="409391"/>
                <a:chOff x="5943600" y="4267200"/>
                <a:chExt cx="1990316" cy="2009591"/>
              </a:xfrm>
            </p:grpSpPr>
            <p:sp>
              <p:nvSpPr>
                <p:cNvPr id="93" name="Frame 9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6"/>
              <p:cNvGrpSpPr/>
              <p:nvPr/>
            </p:nvGrpSpPr>
            <p:grpSpPr>
              <a:xfrm>
                <a:off x="381000" y="1981200"/>
                <a:ext cx="405464" cy="409391"/>
                <a:chOff x="5943600" y="4267200"/>
                <a:chExt cx="1990316" cy="2009591"/>
              </a:xfrm>
            </p:grpSpPr>
            <p:sp>
              <p:nvSpPr>
                <p:cNvPr id="90" name="Frame 8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30"/>
              <p:cNvGrpSpPr/>
              <p:nvPr/>
            </p:nvGrpSpPr>
            <p:grpSpPr>
              <a:xfrm>
                <a:off x="381000" y="2590800"/>
                <a:ext cx="405464" cy="409391"/>
                <a:chOff x="5943600" y="4267200"/>
                <a:chExt cx="1990316" cy="2009591"/>
              </a:xfrm>
            </p:grpSpPr>
            <p:sp>
              <p:nvSpPr>
                <p:cNvPr id="87" name="Frame 8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rame 8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4"/>
              <p:cNvGrpSpPr/>
              <p:nvPr/>
            </p:nvGrpSpPr>
            <p:grpSpPr>
              <a:xfrm>
                <a:off x="381000" y="3200400"/>
                <a:ext cx="405464" cy="409391"/>
                <a:chOff x="5943600" y="4267200"/>
                <a:chExt cx="1990316" cy="2009591"/>
              </a:xfrm>
            </p:grpSpPr>
            <p:sp>
              <p:nvSpPr>
                <p:cNvPr id="84" name="Frame 8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rame 8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8"/>
              <p:cNvGrpSpPr/>
              <p:nvPr/>
            </p:nvGrpSpPr>
            <p:grpSpPr>
              <a:xfrm>
                <a:off x="381000" y="3810000"/>
                <a:ext cx="405464" cy="409391"/>
                <a:chOff x="5943600" y="4267200"/>
                <a:chExt cx="1990316" cy="2009591"/>
              </a:xfrm>
            </p:grpSpPr>
            <p:sp>
              <p:nvSpPr>
                <p:cNvPr id="81" name="Frame 8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42"/>
              <p:cNvGrpSpPr/>
              <p:nvPr/>
            </p:nvGrpSpPr>
            <p:grpSpPr>
              <a:xfrm>
                <a:off x="381000" y="4419600"/>
                <a:ext cx="405464" cy="409391"/>
                <a:chOff x="5943600" y="4267200"/>
                <a:chExt cx="1990316" cy="2009591"/>
              </a:xfrm>
            </p:grpSpPr>
            <p:sp>
              <p:nvSpPr>
                <p:cNvPr id="78" name="Frame 7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6"/>
              <p:cNvGrpSpPr/>
              <p:nvPr/>
            </p:nvGrpSpPr>
            <p:grpSpPr>
              <a:xfrm>
                <a:off x="381000" y="5029200"/>
                <a:ext cx="405464" cy="409391"/>
                <a:chOff x="5943600" y="4267200"/>
                <a:chExt cx="1990316" cy="2009591"/>
              </a:xfrm>
            </p:grpSpPr>
            <p:sp>
              <p:nvSpPr>
                <p:cNvPr id="75" name="Frame 7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50"/>
              <p:cNvGrpSpPr/>
              <p:nvPr/>
            </p:nvGrpSpPr>
            <p:grpSpPr>
              <a:xfrm>
                <a:off x="381000" y="5638800"/>
                <a:ext cx="405464" cy="409391"/>
                <a:chOff x="5943600" y="4267200"/>
                <a:chExt cx="1990316" cy="2009591"/>
              </a:xfrm>
            </p:grpSpPr>
            <p:sp>
              <p:nvSpPr>
                <p:cNvPr id="72" name="Frame 7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4"/>
              <p:cNvGrpSpPr/>
              <p:nvPr/>
            </p:nvGrpSpPr>
            <p:grpSpPr>
              <a:xfrm>
                <a:off x="381000" y="6248400"/>
                <a:ext cx="405464" cy="409391"/>
                <a:chOff x="5943600" y="4267200"/>
                <a:chExt cx="1990316" cy="2009591"/>
              </a:xfrm>
            </p:grpSpPr>
            <p:sp>
              <p:nvSpPr>
                <p:cNvPr id="69" name="Frame 6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ame 6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Levites Office of Priesthood</a:t>
            </a:r>
          </a:p>
        </p:txBody>
      </p:sp>
      <p:sp>
        <p:nvSpPr>
          <p:cNvPr id="6" name="TextBox 5"/>
          <p:cNvSpPr txBox="1"/>
          <p:nvPr/>
        </p:nvSpPr>
        <p:spPr>
          <a:xfrm>
            <a:off x="1913299" y="1040394"/>
            <a:ext cx="4469394" cy="1569660"/>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Jacob blessed Levi and his descendants. The Descendants of Levi ministered in the sanctuaries of Israel</a:t>
            </a:r>
          </a:p>
        </p:txBody>
      </p:sp>
      <p:sp>
        <p:nvSpPr>
          <p:cNvPr id="7" name="TextBox 6"/>
          <p:cNvSpPr txBox="1"/>
          <p:nvPr/>
        </p:nvSpPr>
        <p:spPr>
          <a:xfrm>
            <a:off x="703153" y="6488668"/>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Hebrews 7:5</a:t>
            </a:r>
          </a:p>
        </p:txBody>
      </p:sp>
      <p:sp>
        <p:nvSpPr>
          <p:cNvPr id="8" name="TextBox 7"/>
          <p:cNvSpPr txBox="1"/>
          <p:nvPr/>
        </p:nvSpPr>
        <p:spPr>
          <a:xfrm>
            <a:off x="6629399" y="2667000"/>
            <a:ext cx="4859449" cy="1938992"/>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“And verily they that are the sons of Levi, who receive the office of the priesthood, have a commandment to take tithes of the people according to the law…”</a:t>
            </a:r>
          </a:p>
        </p:txBody>
      </p:sp>
      <p:pic>
        <p:nvPicPr>
          <p:cNvPr id="3" name="Picture 2">
            <a:extLst>
              <a:ext uri="{FF2B5EF4-FFF2-40B4-BE49-F238E27FC236}">
                <a16:creationId xmlns:a16="http://schemas.microsoft.com/office/drawing/2014/main" id="{0FF4360C-3C46-429C-ADE4-A4D9D4FFA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939220"/>
            <a:ext cx="4495800" cy="3098800"/>
          </a:xfrm>
          <a:prstGeom prst="rect">
            <a:avLst/>
          </a:prstGeom>
        </p:spPr>
      </p:pic>
    </p:spTree>
    <p:extLst>
      <p:ext uri="{BB962C8B-B14F-4D97-AF65-F5344CB8AC3E}">
        <p14:creationId xmlns:p14="http://schemas.microsoft.com/office/powerpoint/2010/main" val="41107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Priesthood of Aaron</a:t>
            </a:r>
          </a:p>
        </p:txBody>
      </p:sp>
      <p:sp>
        <p:nvSpPr>
          <p:cNvPr id="6" name="TextBox 5"/>
          <p:cNvSpPr txBox="1"/>
          <p:nvPr/>
        </p:nvSpPr>
        <p:spPr>
          <a:xfrm>
            <a:off x="2438400" y="914400"/>
            <a:ext cx="7772400" cy="3785652"/>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Second priesthood</a:t>
            </a:r>
          </a:p>
          <a:p>
            <a:r>
              <a:rPr lang="en-US" sz="2400" dirty="0">
                <a:solidFill>
                  <a:schemeClr val="bg1"/>
                </a:solidFill>
                <a:latin typeface="Leelawadee" pitchFamily="34" charset="-34"/>
                <a:cs typeface="Leelawadee" pitchFamily="34" charset="-34"/>
              </a:rPr>
              <a:t>	</a:t>
            </a:r>
          </a:p>
          <a:p>
            <a:r>
              <a:rPr lang="en-US" sz="2400" dirty="0">
                <a:solidFill>
                  <a:schemeClr val="bg1"/>
                </a:solidFill>
                <a:latin typeface="Leelawadee" pitchFamily="34" charset="-34"/>
                <a:cs typeface="Leelawadee" pitchFamily="34" charset="-34"/>
              </a:rPr>
              <a:t>	Conferred upon Aaron</a:t>
            </a:r>
          </a:p>
          <a:p>
            <a:endParaRPr lang="en-US" sz="2400" dirty="0">
              <a:solidFill>
                <a:schemeClr val="bg1"/>
              </a:solidFill>
              <a:latin typeface="Leelawadee" pitchFamily="34" charset="-34"/>
              <a:cs typeface="Leelawadee" pitchFamily="34" charset="-34"/>
            </a:endParaRP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An appendage to the greater, or 				Melchizedek Priesthood</a:t>
            </a:r>
          </a:p>
          <a:p>
            <a:endParaRPr lang="en-US" sz="24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Power to administer outward 				ordinances</a:t>
            </a:r>
          </a:p>
        </p:txBody>
      </p:sp>
      <p:sp>
        <p:nvSpPr>
          <p:cNvPr id="7" name="TextBox 6"/>
          <p:cNvSpPr txBox="1"/>
          <p:nvPr/>
        </p:nvSpPr>
        <p:spPr>
          <a:xfrm>
            <a:off x="3657600" y="6400800"/>
            <a:ext cx="8534400" cy="369332"/>
          </a:xfrm>
          <a:prstGeom prst="rect">
            <a:avLst/>
          </a:prstGeom>
          <a:noFill/>
        </p:spPr>
        <p:txBody>
          <a:bodyPr wrap="square" rtlCol="0">
            <a:spAutoFit/>
          </a:bodyPr>
          <a:lstStyle/>
          <a:p>
            <a:pPr algn="r"/>
            <a:r>
              <a:rPr lang="en-US" dirty="0">
                <a:solidFill>
                  <a:schemeClr val="bg1"/>
                </a:solidFill>
                <a:latin typeface="Leelawadee" pitchFamily="34" charset="-34"/>
                <a:cs typeface="Leelawadee" pitchFamily="34" charset="-34"/>
              </a:rPr>
              <a:t>(2)</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595" y="5579244"/>
            <a:ext cx="1095375" cy="1095375"/>
          </a:xfrm>
          <a:prstGeom prst="rect">
            <a:avLst/>
          </a:prstGeom>
        </p:spPr>
      </p:pic>
      <p:pic>
        <p:nvPicPr>
          <p:cNvPr id="3" name="Picture 2">
            <a:extLst>
              <a:ext uri="{FF2B5EF4-FFF2-40B4-BE49-F238E27FC236}">
                <a16:creationId xmlns:a16="http://schemas.microsoft.com/office/drawing/2014/main" id="{077F7FD3-C791-41BC-B8E7-D32D27ABB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42" y="729152"/>
            <a:ext cx="2730500" cy="1981200"/>
          </a:xfrm>
          <a:prstGeom prst="rect">
            <a:avLst/>
          </a:prstGeom>
        </p:spPr>
      </p:pic>
      <p:pic>
        <p:nvPicPr>
          <p:cNvPr id="5" name="Picture 4">
            <a:extLst>
              <a:ext uri="{FF2B5EF4-FFF2-40B4-BE49-F238E27FC236}">
                <a16:creationId xmlns:a16="http://schemas.microsoft.com/office/drawing/2014/main" id="{BA8E4A9E-848A-4550-BFF1-58CD6E0A0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6718" y="3575566"/>
            <a:ext cx="2400300" cy="3009900"/>
          </a:xfrm>
          <a:prstGeom prst="rect">
            <a:avLst/>
          </a:prstGeom>
        </p:spPr>
      </p:pic>
    </p:spTree>
    <p:extLst>
      <p:ext uri="{BB962C8B-B14F-4D97-AF65-F5344CB8AC3E}">
        <p14:creationId xmlns:p14="http://schemas.microsoft.com/office/powerpoint/2010/main" val="42887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Priesthood of Aaron</a:t>
            </a:r>
          </a:p>
        </p:txBody>
      </p:sp>
      <p:sp>
        <p:nvSpPr>
          <p:cNvPr id="6" name="TextBox 5"/>
          <p:cNvSpPr txBox="1"/>
          <p:nvPr/>
        </p:nvSpPr>
        <p:spPr>
          <a:xfrm>
            <a:off x="2438400" y="914400"/>
            <a:ext cx="3276600" cy="2308324"/>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The </a:t>
            </a:r>
            <a:r>
              <a:rPr lang="en-US" sz="2400" dirty="0" err="1">
                <a:solidFill>
                  <a:schemeClr val="bg1"/>
                </a:solidFill>
                <a:latin typeface="Leelawadee" pitchFamily="34" charset="-34"/>
                <a:cs typeface="Leelawadee" pitchFamily="34" charset="-34"/>
              </a:rPr>
              <a:t>Aaronic</a:t>
            </a:r>
            <a:r>
              <a:rPr lang="en-US" sz="2400" dirty="0">
                <a:solidFill>
                  <a:schemeClr val="bg1"/>
                </a:solidFill>
                <a:latin typeface="Leelawadee" pitchFamily="34" charset="-34"/>
                <a:cs typeface="Leelawadee" pitchFamily="34" charset="-34"/>
              </a:rPr>
              <a:t> Priesthood is a lesser authority, and it administers the preparatory gospel only. </a:t>
            </a:r>
          </a:p>
        </p:txBody>
      </p:sp>
      <p:sp>
        <p:nvSpPr>
          <p:cNvPr id="7" name="TextBox 6"/>
          <p:cNvSpPr txBox="1"/>
          <p:nvPr/>
        </p:nvSpPr>
        <p:spPr>
          <a:xfrm>
            <a:off x="1981200" y="6400800"/>
            <a:ext cx="8534400" cy="457200"/>
          </a:xfrm>
          <a:prstGeom prst="rect">
            <a:avLst/>
          </a:prstGeom>
          <a:noFill/>
        </p:spPr>
        <p:txBody>
          <a:bodyPr wrap="square" rtlCol="0">
            <a:spAutoFit/>
          </a:bodyPr>
          <a:lstStyle/>
          <a:p>
            <a:pPr algn="r"/>
            <a:endParaRPr lang="en-US" sz="2400" dirty="0">
              <a:solidFill>
                <a:schemeClr val="bg1"/>
              </a:solidFill>
              <a:latin typeface="Leelawadee" pitchFamily="34" charset="-34"/>
              <a:cs typeface="Leelawadee" pitchFamily="34" charset="-34"/>
            </a:endParaRPr>
          </a:p>
        </p:txBody>
      </p:sp>
      <p:sp>
        <p:nvSpPr>
          <p:cNvPr id="8" name="TextBox 7"/>
          <p:cNvSpPr txBox="1"/>
          <p:nvPr/>
        </p:nvSpPr>
        <p:spPr>
          <a:xfrm>
            <a:off x="7010400" y="2819400"/>
            <a:ext cx="3276600" cy="2677656"/>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Being the lesser order and thereby incapable of bringing men to perfection, was hereditary in nature, passing from father to son. </a:t>
            </a:r>
          </a:p>
        </p:txBody>
      </p:sp>
      <p:sp>
        <p:nvSpPr>
          <p:cNvPr id="54" name="TextBox 53"/>
          <p:cNvSpPr txBox="1"/>
          <p:nvPr/>
        </p:nvSpPr>
        <p:spPr>
          <a:xfrm>
            <a:off x="3657600" y="6400800"/>
            <a:ext cx="8534400" cy="369332"/>
          </a:xfrm>
          <a:prstGeom prst="rect">
            <a:avLst/>
          </a:prstGeom>
          <a:noFill/>
        </p:spPr>
        <p:txBody>
          <a:bodyPr wrap="square" rtlCol="0">
            <a:spAutoFit/>
          </a:bodyPr>
          <a:lstStyle/>
          <a:p>
            <a:pPr algn="r"/>
            <a:r>
              <a:rPr lang="en-US" dirty="0">
                <a:solidFill>
                  <a:schemeClr val="bg1"/>
                </a:solidFill>
                <a:latin typeface="Leelawadee" pitchFamily="34" charset="-34"/>
                <a:cs typeface="Leelawadee" pitchFamily="34" charset="-34"/>
              </a:rPr>
              <a:t>(2)</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595" y="5579244"/>
            <a:ext cx="1095375" cy="1095375"/>
          </a:xfrm>
          <a:prstGeom prst="rect">
            <a:avLst/>
          </a:prstGeom>
        </p:spPr>
      </p:pic>
      <p:pic>
        <p:nvPicPr>
          <p:cNvPr id="3" name="Picture 2">
            <a:extLst>
              <a:ext uri="{FF2B5EF4-FFF2-40B4-BE49-F238E27FC236}">
                <a16:creationId xmlns:a16="http://schemas.microsoft.com/office/drawing/2014/main" id="{7FC57946-4228-4201-89DA-7B637995F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283" y="3398461"/>
            <a:ext cx="4572000" cy="3041904"/>
          </a:xfrm>
          <a:prstGeom prst="rect">
            <a:avLst/>
          </a:prstGeom>
        </p:spPr>
      </p:pic>
    </p:spTree>
    <p:extLst>
      <p:ext uri="{BB962C8B-B14F-4D97-AF65-F5344CB8AC3E}">
        <p14:creationId xmlns:p14="http://schemas.microsoft.com/office/powerpoint/2010/main" val="113266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0"/>
            <a:ext cx="12192000" cy="6858000"/>
            <a:chOff x="0" y="0"/>
            <a:chExt cx="12192000" cy="6858000"/>
          </a:xfrm>
        </p:grpSpPr>
        <p:pic>
          <p:nvPicPr>
            <p:cNvPr id="57" name="Picture 5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8"/>
            <p:cNvGrpSpPr/>
            <p:nvPr/>
          </p:nvGrpSpPr>
          <p:grpSpPr>
            <a:xfrm>
              <a:off x="230109" y="242936"/>
              <a:ext cx="405464" cy="6505391"/>
              <a:chOff x="381000" y="152400"/>
              <a:chExt cx="405464" cy="6505391"/>
            </a:xfrm>
          </p:grpSpPr>
          <p:grpSp>
            <p:nvGrpSpPr>
              <p:cNvPr id="59" name="Group 14"/>
              <p:cNvGrpSpPr/>
              <p:nvPr/>
            </p:nvGrpSpPr>
            <p:grpSpPr>
              <a:xfrm>
                <a:off x="381000" y="152400"/>
                <a:ext cx="405464" cy="409391"/>
                <a:chOff x="5943600" y="4267200"/>
                <a:chExt cx="1990316" cy="2009591"/>
              </a:xfrm>
            </p:grpSpPr>
            <p:sp>
              <p:nvSpPr>
                <p:cNvPr id="100" name="Frame 9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8"/>
              <p:cNvGrpSpPr/>
              <p:nvPr/>
            </p:nvGrpSpPr>
            <p:grpSpPr>
              <a:xfrm>
                <a:off x="381000" y="762000"/>
                <a:ext cx="405464" cy="409391"/>
                <a:chOff x="5943600" y="4267200"/>
                <a:chExt cx="1990316" cy="2009591"/>
              </a:xfrm>
            </p:grpSpPr>
            <p:sp>
              <p:nvSpPr>
                <p:cNvPr id="97" name="Frame 9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22"/>
              <p:cNvGrpSpPr/>
              <p:nvPr/>
            </p:nvGrpSpPr>
            <p:grpSpPr>
              <a:xfrm>
                <a:off x="381000" y="1371600"/>
                <a:ext cx="405464" cy="409391"/>
                <a:chOff x="5943600" y="4267200"/>
                <a:chExt cx="1990316" cy="2009591"/>
              </a:xfrm>
            </p:grpSpPr>
            <p:sp>
              <p:nvSpPr>
                <p:cNvPr id="94" name="Frame 9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2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26"/>
              <p:cNvGrpSpPr/>
              <p:nvPr/>
            </p:nvGrpSpPr>
            <p:grpSpPr>
              <a:xfrm>
                <a:off x="381000" y="1981200"/>
                <a:ext cx="405464" cy="409391"/>
                <a:chOff x="5943600" y="4267200"/>
                <a:chExt cx="1990316" cy="2009591"/>
              </a:xfrm>
            </p:grpSpPr>
            <p:sp>
              <p:nvSpPr>
                <p:cNvPr id="91" name="Frame 9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ame 9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30"/>
              <p:cNvGrpSpPr/>
              <p:nvPr/>
            </p:nvGrpSpPr>
            <p:grpSpPr>
              <a:xfrm>
                <a:off x="381000" y="2590800"/>
                <a:ext cx="405464" cy="409391"/>
                <a:chOff x="5943600" y="4267200"/>
                <a:chExt cx="1990316" cy="2009591"/>
              </a:xfrm>
            </p:grpSpPr>
            <p:sp>
              <p:nvSpPr>
                <p:cNvPr id="88" name="Frame 8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ame 8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34"/>
              <p:cNvGrpSpPr/>
              <p:nvPr/>
            </p:nvGrpSpPr>
            <p:grpSpPr>
              <a:xfrm>
                <a:off x="381000" y="3200400"/>
                <a:ext cx="405464" cy="409391"/>
                <a:chOff x="5943600" y="4267200"/>
                <a:chExt cx="1990316" cy="2009591"/>
              </a:xfrm>
            </p:grpSpPr>
            <p:sp>
              <p:nvSpPr>
                <p:cNvPr id="85" name="Frame 8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3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38"/>
              <p:cNvGrpSpPr/>
              <p:nvPr/>
            </p:nvGrpSpPr>
            <p:grpSpPr>
              <a:xfrm>
                <a:off x="381000" y="3810000"/>
                <a:ext cx="405464" cy="409391"/>
                <a:chOff x="5943600" y="4267200"/>
                <a:chExt cx="1990316" cy="2009591"/>
              </a:xfrm>
            </p:grpSpPr>
            <p:sp>
              <p:nvSpPr>
                <p:cNvPr id="82" name="Frame 8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42"/>
              <p:cNvGrpSpPr/>
              <p:nvPr/>
            </p:nvGrpSpPr>
            <p:grpSpPr>
              <a:xfrm>
                <a:off x="381000" y="4419600"/>
                <a:ext cx="405464" cy="409391"/>
                <a:chOff x="5943600" y="4267200"/>
                <a:chExt cx="1990316" cy="2009591"/>
              </a:xfrm>
            </p:grpSpPr>
            <p:sp>
              <p:nvSpPr>
                <p:cNvPr id="79" name="Frame 7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46"/>
              <p:cNvGrpSpPr/>
              <p:nvPr/>
            </p:nvGrpSpPr>
            <p:grpSpPr>
              <a:xfrm>
                <a:off x="381000" y="5029200"/>
                <a:ext cx="405464" cy="409391"/>
                <a:chOff x="5943600" y="4267200"/>
                <a:chExt cx="1990316" cy="2009591"/>
              </a:xfrm>
            </p:grpSpPr>
            <p:sp>
              <p:nvSpPr>
                <p:cNvPr id="76" name="Frame 7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0"/>
              <p:cNvGrpSpPr/>
              <p:nvPr/>
            </p:nvGrpSpPr>
            <p:grpSpPr>
              <a:xfrm>
                <a:off x="381000" y="5638800"/>
                <a:ext cx="405464" cy="409391"/>
                <a:chOff x="5943600" y="4267200"/>
                <a:chExt cx="1990316" cy="2009591"/>
              </a:xfrm>
            </p:grpSpPr>
            <p:sp>
              <p:nvSpPr>
                <p:cNvPr id="73" name="Frame 7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54"/>
              <p:cNvGrpSpPr/>
              <p:nvPr/>
            </p:nvGrpSpPr>
            <p:grpSpPr>
              <a:xfrm>
                <a:off x="381000" y="6248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5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cs typeface="Leelawadee" pitchFamily="34" charset="-34"/>
              </a:rPr>
              <a:t> Not Without An Oath</a:t>
            </a:r>
          </a:p>
        </p:txBody>
      </p:sp>
      <p:sp>
        <p:nvSpPr>
          <p:cNvPr id="6" name="TextBox 5"/>
          <p:cNvSpPr txBox="1"/>
          <p:nvPr/>
        </p:nvSpPr>
        <p:spPr>
          <a:xfrm>
            <a:off x="2438400" y="914401"/>
            <a:ext cx="3276600" cy="1200329"/>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“And inasmuch as not without an oath he was made priest:”</a:t>
            </a:r>
          </a:p>
        </p:txBody>
      </p:sp>
      <p:sp>
        <p:nvSpPr>
          <p:cNvPr id="7" name="TextBox 6"/>
          <p:cNvSpPr txBox="1"/>
          <p:nvPr/>
        </p:nvSpPr>
        <p:spPr>
          <a:xfrm>
            <a:off x="639778" y="6488668"/>
            <a:ext cx="8534400" cy="369332"/>
          </a:xfrm>
          <a:prstGeom prst="rect">
            <a:avLst/>
          </a:prstGeom>
          <a:noFill/>
        </p:spPr>
        <p:txBody>
          <a:bodyPr wrap="square" rtlCol="0">
            <a:spAutoFit/>
          </a:bodyPr>
          <a:lstStyle/>
          <a:p>
            <a:r>
              <a:rPr lang="en-US" dirty="0">
                <a:solidFill>
                  <a:schemeClr val="bg1"/>
                </a:solidFill>
                <a:latin typeface="Leelawadee" pitchFamily="34" charset="-34"/>
                <a:cs typeface="Leelawadee" pitchFamily="34" charset="-34"/>
              </a:rPr>
              <a:t>Hebrews 7:20-21</a:t>
            </a:r>
          </a:p>
        </p:txBody>
      </p:sp>
      <p:sp>
        <p:nvSpPr>
          <p:cNvPr id="8" name="TextBox 7"/>
          <p:cNvSpPr txBox="1"/>
          <p:nvPr/>
        </p:nvSpPr>
        <p:spPr>
          <a:xfrm>
            <a:off x="6934200" y="1981200"/>
            <a:ext cx="3733800" cy="3046988"/>
          </a:xfrm>
          <a:prstGeom prst="rect">
            <a:avLst/>
          </a:prstGeom>
          <a:noFill/>
        </p:spPr>
        <p:txBody>
          <a:bodyPr wrap="square" rtlCol="0">
            <a:spAutoFit/>
          </a:bodyPr>
          <a:lstStyle/>
          <a:p>
            <a:r>
              <a:rPr lang="en-US" sz="2400" dirty="0">
                <a:solidFill>
                  <a:schemeClr val="bg1"/>
                </a:solidFill>
                <a:latin typeface="Leelawadee" pitchFamily="34" charset="-34"/>
                <a:cs typeface="Leelawadee" pitchFamily="34" charset="-34"/>
              </a:rPr>
              <a:t>“(For those priests were made without an oath; but this with an oath by him that said unto him, The Lord </a:t>
            </a:r>
            <a:r>
              <a:rPr lang="en-US" sz="2400" dirty="0" err="1">
                <a:solidFill>
                  <a:schemeClr val="bg1"/>
                </a:solidFill>
                <a:latin typeface="Leelawadee" pitchFamily="34" charset="-34"/>
                <a:cs typeface="Leelawadee" pitchFamily="34" charset="-34"/>
              </a:rPr>
              <a:t>sware</a:t>
            </a:r>
            <a:r>
              <a:rPr lang="en-US" sz="2400" dirty="0">
                <a:solidFill>
                  <a:schemeClr val="bg1"/>
                </a:solidFill>
                <a:latin typeface="Leelawadee" pitchFamily="34" charset="-34"/>
                <a:cs typeface="Leelawadee" pitchFamily="34" charset="-34"/>
              </a:rPr>
              <a:t> and will not repent, Thou art a priest for ever after the order of </a:t>
            </a:r>
            <a:r>
              <a:rPr lang="en-US" sz="2400" dirty="0" err="1">
                <a:solidFill>
                  <a:schemeClr val="bg1"/>
                </a:solidFill>
                <a:latin typeface="Leelawadee" pitchFamily="34" charset="-34"/>
                <a:cs typeface="Leelawadee" pitchFamily="34" charset="-34"/>
              </a:rPr>
              <a:t>Melchisedec</a:t>
            </a:r>
            <a:r>
              <a:rPr lang="en-US" sz="2400" dirty="0">
                <a:solidFill>
                  <a:schemeClr val="bg1"/>
                </a:solidFill>
                <a:latin typeface="Leelawadee" pitchFamily="34" charset="-34"/>
                <a:cs typeface="Leelawadee" pitchFamily="34" charset="-34"/>
                <a:sym typeface="Wingdings" pitchFamily="2" charset="2"/>
              </a:rPr>
              <a:t>)</a:t>
            </a:r>
            <a:endParaRPr lang="en-US" sz="2400" dirty="0">
              <a:solidFill>
                <a:schemeClr val="bg1"/>
              </a:solidFill>
              <a:latin typeface="Leelawadee" pitchFamily="34" charset="-34"/>
              <a:cs typeface="Leelawadee" pitchFamily="34" charset="-34"/>
            </a:endParaRPr>
          </a:p>
        </p:txBody>
      </p:sp>
      <p:pic>
        <p:nvPicPr>
          <p:cNvPr id="3" name="Picture 2">
            <a:extLst>
              <a:ext uri="{FF2B5EF4-FFF2-40B4-BE49-F238E27FC236}">
                <a16:creationId xmlns:a16="http://schemas.microsoft.com/office/drawing/2014/main" id="{4B372D27-4709-4CEA-8671-DE50754B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16" y="2643533"/>
            <a:ext cx="4591050" cy="3448050"/>
          </a:xfrm>
          <a:prstGeom prst="rect">
            <a:avLst/>
          </a:prstGeom>
        </p:spPr>
      </p:pic>
    </p:spTree>
    <p:extLst>
      <p:ext uri="{BB962C8B-B14F-4D97-AF65-F5344CB8AC3E}">
        <p14:creationId xmlns:p14="http://schemas.microsoft.com/office/powerpoint/2010/main" val="400937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4597</Words>
  <Application>Microsoft Office PowerPoint</Application>
  <PresentationFormat>Widescreen</PresentationFormat>
  <Paragraphs>275</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Palatino</vt:lpstr>
      <vt:lpstr>Arial Rounded MT Bold</vt:lpstr>
      <vt:lpstr>Arial</vt:lpstr>
      <vt:lpstr>Calibri Light</vt:lpstr>
      <vt:lpstr>Calibri</vt:lpstr>
      <vt:lpstr>Tempus Sans ITC</vt:lpstr>
      <vt:lpstr>Matura MT Script Capitals</vt:lpstr>
      <vt:lpstr>Leelawadee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144</cp:revision>
  <dcterms:created xsi:type="dcterms:W3CDTF">2016-05-16T13:36:31Z</dcterms:created>
  <dcterms:modified xsi:type="dcterms:W3CDTF">2020-09-11T15:53:59Z</dcterms:modified>
</cp:coreProperties>
</file>