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73" r:id="rId3"/>
    <p:sldId id="274" r:id="rId4"/>
    <p:sldId id="262" r:id="rId5"/>
    <p:sldId id="264" r:id="rId6"/>
    <p:sldId id="266" r:id="rId7"/>
    <p:sldId id="265" r:id="rId8"/>
    <p:sldId id="267" r:id="rId9"/>
    <p:sldId id="268" r:id="rId10"/>
    <p:sldId id="269" r:id="rId11"/>
    <p:sldId id="270" r:id="rId12"/>
    <p:sldId id="271" r:id="rId13"/>
    <p:sldId id="272" r:id="rId14"/>
    <p:sldId id="258" r:id="rId15"/>
    <p:sldId id="259" r:id="rId16"/>
    <p:sldId id="263" r:id="rId17"/>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Calibri Light" panose="020F0302020204030204" pitchFamily="34" charset="0"/>
      <p:regular r:id="rId22"/>
      <p:italic r:id="rId23"/>
    </p:embeddedFont>
    <p:embeddedFont>
      <p:font typeface="Colonna MT" panose="04020805060202030203" pitchFamily="82" charset="0"/>
      <p:regular r:id="rId24"/>
    </p:embeddedFont>
    <p:embeddedFont>
      <p:font typeface="Palatino" pitchFamily="2" charset="0"/>
      <p:regular r:id="rId25"/>
    </p:embeddedFont>
    <p:embeddedFont>
      <p:font typeface="Perpetua Titling MT" panose="02020502060505020804" pitchFamily="18"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60" d="100"/>
          <a:sy n="60" d="100"/>
        </p:scale>
        <p:origin x="6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54795D-B806-4734-B7AA-C5DD023CFAB0}"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E4B9A-8FFD-4F87-9242-BF2A2344FE25}" type="slidenum">
              <a:rPr lang="en-US" smtClean="0"/>
              <a:t>‹#›</a:t>
            </a:fld>
            <a:endParaRPr lang="en-US"/>
          </a:p>
        </p:txBody>
      </p:sp>
    </p:spTree>
    <p:extLst>
      <p:ext uri="{BB962C8B-B14F-4D97-AF65-F5344CB8AC3E}">
        <p14:creationId xmlns:p14="http://schemas.microsoft.com/office/powerpoint/2010/main" val="2904482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54795D-B806-4734-B7AA-C5DD023CFAB0}"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E4B9A-8FFD-4F87-9242-BF2A2344FE25}" type="slidenum">
              <a:rPr lang="en-US" smtClean="0"/>
              <a:t>‹#›</a:t>
            </a:fld>
            <a:endParaRPr lang="en-US"/>
          </a:p>
        </p:txBody>
      </p:sp>
    </p:spTree>
    <p:extLst>
      <p:ext uri="{BB962C8B-B14F-4D97-AF65-F5344CB8AC3E}">
        <p14:creationId xmlns:p14="http://schemas.microsoft.com/office/powerpoint/2010/main" val="797758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54795D-B806-4734-B7AA-C5DD023CFAB0}"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E4B9A-8FFD-4F87-9242-BF2A2344FE25}" type="slidenum">
              <a:rPr lang="en-US" smtClean="0"/>
              <a:t>‹#›</a:t>
            </a:fld>
            <a:endParaRPr lang="en-US"/>
          </a:p>
        </p:txBody>
      </p:sp>
    </p:spTree>
    <p:extLst>
      <p:ext uri="{BB962C8B-B14F-4D97-AF65-F5344CB8AC3E}">
        <p14:creationId xmlns:p14="http://schemas.microsoft.com/office/powerpoint/2010/main" val="856177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54795D-B806-4734-B7AA-C5DD023CFAB0}"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E4B9A-8FFD-4F87-9242-BF2A2344FE25}" type="slidenum">
              <a:rPr lang="en-US" smtClean="0"/>
              <a:t>‹#›</a:t>
            </a:fld>
            <a:endParaRPr lang="en-US"/>
          </a:p>
        </p:txBody>
      </p:sp>
    </p:spTree>
    <p:extLst>
      <p:ext uri="{BB962C8B-B14F-4D97-AF65-F5344CB8AC3E}">
        <p14:creationId xmlns:p14="http://schemas.microsoft.com/office/powerpoint/2010/main" val="1561144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54795D-B806-4734-B7AA-C5DD023CFAB0}"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E4B9A-8FFD-4F87-9242-BF2A2344FE25}" type="slidenum">
              <a:rPr lang="en-US" smtClean="0"/>
              <a:t>‹#›</a:t>
            </a:fld>
            <a:endParaRPr lang="en-US"/>
          </a:p>
        </p:txBody>
      </p:sp>
    </p:spTree>
    <p:extLst>
      <p:ext uri="{BB962C8B-B14F-4D97-AF65-F5344CB8AC3E}">
        <p14:creationId xmlns:p14="http://schemas.microsoft.com/office/powerpoint/2010/main" val="3634428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54795D-B806-4734-B7AA-C5DD023CFAB0}" type="datetimeFigureOut">
              <a:rPr lang="en-US" smtClean="0"/>
              <a:t>9/11/2020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9E4B9A-8FFD-4F87-9242-BF2A2344FE25}" type="slidenum">
              <a:rPr lang="en-US" smtClean="0"/>
              <a:t>‹#›</a:t>
            </a:fld>
            <a:endParaRPr lang="en-US"/>
          </a:p>
        </p:txBody>
      </p:sp>
    </p:spTree>
    <p:extLst>
      <p:ext uri="{BB962C8B-B14F-4D97-AF65-F5344CB8AC3E}">
        <p14:creationId xmlns:p14="http://schemas.microsoft.com/office/powerpoint/2010/main" val="2495146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54795D-B806-4734-B7AA-C5DD023CFAB0}" type="datetimeFigureOut">
              <a:rPr lang="en-US" smtClean="0"/>
              <a:t>9/11/2020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9E4B9A-8FFD-4F87-9242-BF2A2344FE25}" type="slidenum">
              <a:rPr lang="en-US" smtClean="0"/>
              <a:t>‹#›</a:t>
            </a:fld>
            <a:endParaRPr lang="en-US"/>
          </a:p>
        </p:txBody>
      </p:sp>
    </p:spTree>
    <p:extLst>
      <p:ext uri="{BB962C8B-B14F-4D97-AF65-F5344CB8AC3E}">
        <p14:creationId xmlns:p14="http://schemas.microsoft.com/office/powerpoint/2010/main" val="1656095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54795D-B806-4734-B7AA-C5DD023CFAB0}" type="datetimeFigureOut">
              <a:rPr lang="en-US" smtClean="0"/>
              <a:t>9/11/2020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9E4B9A-8FFD-4F87-9242-BF2A2344FE25}" type="slidenum">
              <a:rPr lang="en-US" smtClean="0"/>
              <a:t>‹#›</a:t>
            </a:fld>
            <a:endParaRPr lang="en-US"/>
          </a:p>
        </p:txBody>
      </p:sp>
    </p:spTree>
    <p:extLst>
      <p:ext uri="{BB962C8B-B14F-4D97-AF65-F5344CB8AC3E}">
        <p14:creationId xmlns:p14="http://schemas.microsoft.com/office/powerpoint/2010/main" val="95288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54795D-B806-4734-B7AA-C5DD023CFAB0}" type="datetimeFigureOut">
              <a:rPr lang="en-US" smtClean="0"/>
              <a:t>9/11/2020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9E4B9A-8FFD-4F87-9242-BF2A2344FE25}" type="slidenum">
              <a:rPr lang="en-US" smtClean="0"/>
              <a:t>‹#›</a:t>
            </a:fld>
            <a:endParaRPr lang="en-US"/>
          </a:p>
        </p:txBody>
      </p:sp>
    </p:spTree>
    <p:extLst>
      <p:ext uri="{BB962C8B-B14F-4D97-AF65-F5344CB8AC3E}">
        <p14:creationId xmlns:p14="http://schemas.microsoft.com/office/powerpoint/2010/main" val="1034472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54795D-B806-4734-B7AA-C5DD023CFAB0}" type="datetimeFigureOut">
              <a:rPr lang="en-US" smtClean="0"/>
              <a:t>9/11/2020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9E4B9A-8FFD-4F87-9242-BF2A2344FE25}" type="slidenum">
              <a:rPr lang="en-US" smtClean="0"/>
              <a:t>‹#›</a:t>
            </a:fld>
            <a:endParaRPr lang="en-US"/>
          </a:p>
        </p:txBody>
      </p:sp>
    </p:spTree>
    <p:extLst>
      <p:ext uri="{BB962C8B-B14F-4D97-AF65-F5344CB8AC3E}">
        <p14:creationId xmlns:p14="http://schemas.microsoft.com/office/powerpoint/2010/main" val="3108852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54795D-B806-4734-B7AA-C5DD023CFAB0}" type="datetimeFigureOut">
              <a:rPr lang="en-US" smtClean="0"/>
              <a:t>9/11/2020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9E4B9A-8FFD-4F87-9242-BF2A2344FE25}" type="slidenum">
              <a:rPr lang="en-US" smtClean="0"/>
              <a:t>‹#›</a:t>
            </a:fld>
            <a:endParaRPr lang="en-US"/>
          </a:p>
        </p:txBody>
      </p:sp>
    </p:spTree>
    <p:extLst>
      <p:ext uri="{BB962C8B-B14F-4D97-AF65-F5344CB8AC3E}">
        <p14:creationId xmlns:p14="http://schemas.microsoft.com/office/powerpoint/2010/main" val="2580253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54795D-B806-4734-B7AA-C5DD023CFAB0}" type="datetimeFigureOut">
              <a:rPr lang="en-US" smtClean="0"/>
              <a:t>9/11/2020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9E4B9A-8FFD-4F87-9242-BF2A2344FE25}" type="slidenum">
              <a:rPr lang="en-US" smtClean="0"/>
              <a:t>‹#›</a:t>
            </a:fld>
            <a:endParaRPr lang="en-US"/>
          </a:p>
        </p:txBody>
      </p:sp>
    </p:spTree>
    <p:extLst>
      <p:ext uri="{BB962C8B-B14F-4D97-AF65-F5344CB8AC3E}">
        <p14:creationId xmlns:p14="http://schemas.microsoft.com/office/powerpoint/2010/main" val="1825636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7"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0CA7A8-0DA8-4475-BDB1-1A7D4B8B05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63919" y="654112"/>
            <a:ext cx="10797766" cy="1569660"/>
          </a:xfrm>
          <a:prstGeom prst="rect">
            <a:avLst/>
          </a:prstGeom>
          <a:noFill/>
        </p:spPr>
        <p:txBody>
          <a:bodyPr wrap="square" rtlCol="0">
            <a:spAutoFit/>
          </a:bodyPr>
          <a:lstStyle/>
          <a:p>
            <a:pPr algn="ctr"/>
            <a:r>
              <a:rPr lang="en-US" sz="4800" dirty="0">
                <a:solidFill>
                  <a:schemeClr val="bg1"/>
                </a:solidFill>
                <a:latin typeface="Perpetua Titling MT" panose="02020502060505020804" pitchFamily="18" charset="0"/>
                <a:ea typeface="Wednesday" pitchFamily="2" charset="0"/>
              </a:rPr>
              <a:t>Run the Race With Faith</a:t>
            </a:r>
          </a:p>
          <a:p>
            <a:pPr algn="ctr"/>
            <a:r>
              <a:rPr lang="en-US" sz="4800" dirty="0">
                <a:solidFill>
                  <a:schemeClr val="bg1"/>
                </a:solidFill>
                <a:latin typeface="Perpetua Titling MT" panose="02020502060505020804" pitchFamily="18" charset="0"/>
                <a:ea typeface="Wednesday" pitchFamily="2" charset="0"/>
              </a:rPr>
              <a:t>Hebrews 12-13</a:t>
            </a:r>
          </a:p>
        </p:txBody>
      </p:sp>
      <p:sp>
        <p:nvSpPr>
          <p:cNvPr id="79" name="TextBox 78"/>
          <p:cNvSpPr txBox="1"/>
          <p:nvPr/>
        </p:nvSpPr>
        <p:spPr>
          <a:xfrm>
            <a:off x="0" y="0"/>
            <a:ext cx="2286000" cy="369332"/>
          </a:xfrm>
          <a:prstGeom prst="rect">
            <a:avLst/>
          </a:prstGeom>
          <a:noFill/>
        </p:spPr>
        <p:txBody>
          <a:bodyPr wrap="square" rtlCol="0">
            <a:spAutoFit/>
          </a:bodyPr>
          <a:lstStyle/>
          <a:p>
            <a:r>
              <a:rPr lang="en-US" dirty="0">
                <a:solidFill>
                  <a:schemeClr val="bg1"/>
                </a:solidFill>
              </a:rPr>
              <a:t>Lesson 139</a:t>
            </a:r>
          </a:p>
        </p:txBody>
      </p:sp>
      <p:grpSp>
        <p:nvGrpSpPr>
          <p:cNvPr id="4" name="Group 3"/>
          <p:cNvGrpSpPr/>
          <p:nvPr/>
        </p:nvGrpSpPr>
        <p:grpSpPr>
          <a:xfrm>
            <a:off x="848008" y="2239401"/>
            <a:ext cx="3050721" cy="2895600"/>
            <a:chOff x="848008" y="2239401"/>
            <a:chExt cx="3050721" cy="2895600"/>
          </a:xfrm>
        </p:grpSpPr>
        <p:pic>
          <p:nvPicPr>
            <p:cNvPr id="44" name="Picture 2" descr="Image result for clouds"/>
            <p:cNvPicPr>
              <a:picLocks noChangeAspect="1" noChangeArrowheads="1"/>
            </p:cNvPicPr>
            <p:nvPr/>
          </p:nvPicPr>
          <p:blipFill rotWithShape="1">
            <a:blip r:embed="rId3">
              <a:extLst>
                <a:ext uri="{28A0092B-C50C-407E-A947-70E740481C1C}">
                  <a14:useLocalDpi xmlns:a14="http://schemas.microsoft.com/office/drawing/2010/main" val="0"/>
                </a:ext>
              </a:extLst>
            </a:blip>
            <a:srcRect l="-165" t="9109" r="2739" b="28845"/>
            <a:stretch/>
          </p:blipFill>
          <p:spPr bwMode="auto">
            <a:xfrm>
              <a:off x="977775" y="2372006"/>
              <a:ext cx="2786310" cy="2661719"/>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85"/>
            <p:cNvGrpSpPr/>
            <p:nvPr/>
          </p:nvGrpSpPr>
          <p:grpSpPr>
            <a:xfrm>
              <a:off x="848008" y="2239401"/>
              <a:ext cx="3050721" cy="2895600"/>
              <a:chOff x="304800" y="3429000"/>
              <a:chExt cx="3050721" cy="2895600"/>
            </a:xfrm>
          </p:grpSpPr>
          <p:grpSp>
            <p:nvGrpSpPr>
              <p:cNvPr id="87" name="Group 86"/>
              <p:cNvGrpSpPr/>
              <p:nvPr/>
            </p:nvGrpSpPr>
            <p:grpSpPr>
              <a:xfrm rot="2107423">
                <a:off x="1281104" y="3790950"/>
                <a:ext cx="376315" cy="879933"/>
                <a:chOff x="7696200" y="914400"/>
                <a:chExt cx="685800" cy="2438400"/>
              </a:xfrm>
            </p:grpSpPr>
            <p:sp>
              <p:nvSpPr>
                <p:cNvPr id="135" name="Moon 134"/>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oon 135"/>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oon 136"/>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rot="19262140" flipH="1">
                <a:off x="1950772" y="3835879"/>
                <a:ext cx="376315" cy="801380"/>
                <a:chOff x="7696200" y="914400"/>
                <a:chExt cx="685800" cy="2438400"/>
              </a:xfrm>
            </p:grpSpPr>
            <p:sp>
              <p:nvSpPr>
                <p:cNvPr id="131" name="Moon 130"/>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rapezoid 88"/>
              <p:cNvSpPr/>
              <p:nvPr/>
            </p:nvSpPr>
            <p:spPr>
              <a:xfrm>
                <a:off x="1326235" y="4478277"/>
                <a:ext cx="983316" cy="1742909"/>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rapezoid 89"/>
              <p:cNvSpPr/>
              <p:nvPr/>
            </p:nvSpPr>
            <p:spPr>
              <a:xfrm rot="20431102">
                <a:off x="1854274" y="4700732"/>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rapezoid 90"/>
              <p:cNvSpPr/>
              <p:nvPr/>
            </p:nvSpPr>
            <p:spPr>
              <a:xfrm rot="1195734">
                <a:off x="1208420" y="4677609"/>
                <a:ext cx="541243" cy="105024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p:cNvSpPr/>
              <p:nvPr/>
            </p:nvSpPr>
            <p:spPr>
              <a:xfrm>
                <a:off x="1342034" y="4606667"/>
                <a:ext cx="925176" cy="1407690"/>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rapezoid 92"/>
              <p:cNvSpPr/>
              <p:nvPr/>
            </p:nvSpPr>
            <p:spPr>
              <a:xfrm rot="218695">
                <a:off x="1362172" y="4662553"/>
                <a:ext cx="417597" cy="1300386"/>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rapezoid 93"/>
              <p:cNvSpPr/>
              <p:nvPr/>
            </p:nvSpPr>
            <p:spPr>
              <a:xfrm rot="21332773">
                <a:off x="1833573" y="4664733"/>
                <a:ext cx="417597" cy="130156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1525932" y="4245837"/>
                <a:ext cx="526415" cy="7234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p:cNvSpPr/>
              <p:nvPr/>
            </p:nvSpPr>
            <p:spPr>
              <a:xfrm>
                <a:off x="1395750" y="3908738"/>
                <a:ext cx="809529" cy="89081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loud 96"/>
              <p:cNvSpPr/>
              <p:nvPr/>
            </p:nvSpPr>
            <p:spPr>
              <a:xfrm>
                <a:off x="1549947" y="4539734"/>
                <a:ext cx="462588" cy="371175"/>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Delay 97"/>
              <p:cNvSpPr/>
              <p:nvPr/>
            </p:nvSpPr>
            <p:spPr>
              <a:xfrm rot="16200000">
                <a:off x="1636878" y="3657345"/>
                <a:ext cx="296939" cy="578236"/>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1699119" y="4608751"/>
                <a:ext cx="148961" cy="97138"/>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99"/>
              <p:cNvSpPr/>
              <p:nvPr/>
            </p:nvSpPr>
            <p:spPr>
              <a:xfrm>
                <a:off x="718457" y="5704114"/>
                <a:ext cx="2223407" cy="51707"/>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100"/>
              <p:cNvSpPr/>
              <p:nvPr/>
            </p:nvSpPr>
            <p:spPr>
              <a:xfrm>
                <a:off x="718457" y="5755821"/>
                <a:ext cx="2223407" cy="155121"/>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ounded Rectangle 101"/>
              <p:cNvSpPr/>
              <p:nvPr/>
            </p:nvSpPr>
            <p:spPr>
              <a:xfrm>
                <a:off x="821871"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ounded Rectangle 102"/>
              <p:cNvSpPr/>
              <p:nvPr/>
            </p:nvSpPr>
            <p:spPr>
              <a:xfrm>
                <a:off x="1028700"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03"/>
              <p:cNvSpPr/>
              <p:nvPr/>
            </p:nvSpPr>
            <p:spPr>
              <a:xfrm>
                <a:off x="2579914" y="5910943"/>
                <a:ext cx="155121" cy="36195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04"/>
              <p:cNvSpPr/>
              <p:nvPr/>
            </p:nvSpPr>
            <p:spPr>
              <a:xfrm>
                <a:off x="2786743" y="5910943"/>
                <a:ext cx="103414" cy="294085"/>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p:cNvSpPr/>
              <p:nvPr/>
            </p:nvSpPr>
            <p:spPr>
              <a:xfrm>
                <a:off x="1080407" y="5548993"/>
                <a:ext cx="259845" cy="17926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2269671" y="5548993"/>
                <a:ext cx="259845" cy="179261"/>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7"/>
              <p:cNvGrpSpPr/>
              <p:nvPr/>
            </p:nvGrpSpPr>
            <p:grpSpPr>
              <a:xfrm>
                <a:off x="2028864" y="5256478"/>
                <a:ext cx="248519" cy="434702"/>
                <a:chOff x="2438400" y="402137"/>
                <a:chExt cx="2514600" cy="4398463"/>
              </a:xfrm>
            </p:grpSpPr>
            <p:sp>
              <p:nvSpPr>
                <p:cNvPr id="127" name="Snip Same Side Corner Rectangle 110"/>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 name="Wave 124"/>
              <p:cNvSpPr/>
              <p:nvPr/>
            </p:nvSpPr>
            <p:spPr>
              <a:xfrm>
                <a:off x="1338943" y="5600700"/>
                <a:ext cx="672193" cy="103414"/>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rame 125"/>
              <p:cNvSpPr/>
              <p:nvPr/>
            </p:nvSpPr>
            <p:spPr>
              <a:xfrm>
                <a:off x="304800" y="3429000"/>
                <a:ext cx="3050721" cy="2895600"/>
              </a:xfrm>
              <a:prstGeom prst="frame">
                <a:avLst>
                  <a:gd name="adj1" fmla="val 7194"/>
                </a:avLst>
              </a:prstGeom>
              <a:solidFill>
                <a:srgbClr val="663300"/>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grpSp>
        <p:nvGrpSpPr>
          <p:cNvPr id="45" name="Group 44"/>
          <p:cNvGrpSpPr/>
          <p:nvPr/>
        </p:nvGrpSpPr>
        <p:grpSpPr>
          <a:xfrm>
            <a:off x="6526831" y="3544680"/>
            <a:ext cx="3703241" cy="2715277"/>
            <a:chOff x="6148130" y="1487184"/>
            <a:chExt cx="5149257" cy="3775520"/>
          </a:xfrm>
        </p:grpSpPr>
        <p:sp>
          <p:nvSpPr>
            <p:cNvPr id="46" name="Oval 45"/>
            <p:cNvSpPr/>
            <p:nvPr/>
          </p:nvSpPr>
          <p:spPr>
            <a:xfrm>
              <a:off x="10104524" y="1487184"/>
              <a:ext cx="1027416" cy="10274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rot="2427481">
              <a:off x="9053943" y="2493749"/>
              <a:ext cx="2221276" cy="32128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119"/>
            <p:cNvSpPr/>
            <p:nvPr/>
          </p:nvSpPr>
          <p:spPr>
            <a:xfrm rot="18990557">
              <a:off x="8705882" y="2096556"/>
              <a:ext cx="980610" cy="338693"/>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120"/>
            <p:cNvSpPr/>
            <p:nvPr/>
          </p:nvSpPr>
          <p:spPr>
            <a:xfrm rot="18755186">
              <a:off x="10650178" y="2860862"/>
              <a:ext cx="980610" cy="31380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apezoid 49"/>
            <p:cNvSpPr/>
            <p:nvPr/>
          </p:nvSpPr>
          <p:spPr>
            <a:xfrm rot="13331815">
              <a:off x="9236369" y="2494149"/>
              <a:ext cx="991578" cy="1240971"/>
            </a:xfrm>
            <a:prstGeom prst="trapezoid">
              <a:avLst>
                <a:gd name="adj" fmla="val 206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rapezoid 50"/>
            <p:cNvSpPr/>
            <p:nvPr/>
          </p:nvSpPr>
          <p:spPr>
            <a:xfrm rot="13203122">
              <a:off x="8790295" y="3344302"/>
              <a:ext cx="467271" cy="980696"/>
            </a:xfrm>
            <a:prstGeom prst="trapezoid">
              <a:avLst>
                <a:gd name="adj" fmla="val 206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123"/>
            <p:cNvSpPr/>
            <p:nvPr/>
          </p:nvSpPr>
          <p:spPr>
            <a:xfrm rot="12145031">
              <a:off x="7756795" y="3712285"/>
              <a:ext cx="1174145" cy="307062"/>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124"/>
            <p:cNvSpPr/>
            <p:nvPr/>
          </p:nvSpPr>
          <p:spPr>
            <a:xfrm rot="14935518">
              <a:off x="8753868" y="4212221"/>
              <a:ext cx="1760498" cy="340467"/>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125"/>
            <p:cNvSpPr/>
            <p:nvPr/>
          </p:nvSpPr>
          <p:spPr>
            <a:xfrm rot="10800000" flipV="1">
              <a:off x="6677468" y="4388461"/>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126"/>
            <p:cNvSpPr/>
            <p:nvPr/>
          </p:nvSpPr>
          <p:spPr>
            <a:xfrm rot="10800000" flipV="1">
              <a:off x="6148130" y="3811790"/>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127"/>
            <p:cNvSpPr/>
            <p:nvPr/>
          </p:nvSpPr>
          <p:spPr>
            <a:xfrm rot="10800000" flipV="1">
              <a:off x="6896244" y="3007363"/>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128"/>
            <p:cNvSpPr/>
            <p:nvPr/>
          </p:nvSpPr>
          <p:spPr>
            <a:xfrm rot="10800000" flipV="1">
              <a:off x="6376572" y="2435248"/>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129"/>
            <p:cNvSpPr/>
            <p:nvPr/>
          </p:nvSpPr>
          <p:spPr>
            <a:xfrm rot="10800000" flipV="1">
              <a:off x="7265170" y="1873157"/>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6508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750" fill="hold"/>
                                        <p:tgtEl>
                                          <p:spTgt spid="45"/>
                                        </p:tgtEl>
                                        <p:attrNameLst>
                                          <p:attrName>ppt_x</p:attrName>
                                        </p:attrNameLst>
                                      </p:cBhvr>
                                      <p:tavLst>
                                        <p:tav tm="0">
                                          <p:val>
                                            <p:strVal val="0-#ppt_w/2"/>
                                          </p:val>
                                        </p:tav>
                                        <p:tav tm="100000">
                                          <p:val>
                                            <p:strVal val="#ppt_x"/>
                                          </p:val>
                                        </p:tav>
                                      </p:tavLst>
                                    </p:anim>
                                    <p:anim calcmode="lin" valueType="num">
                                      <p:cBhvr additive="base">
                                        <p:cTn id="8" dur="575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169665"/>
            <a:ext cx="10797766" cy="830997"/>
          </a:xfrm>
          <a:prstGeom prst="rect">
            <a:avLst/>
          </a:prstGeom>
          <a:noFill/>
        </p:spPr>
        <p:txBody>
          <a:bodyPr wrap="square" rtlCol="0">
            <a:spAutoFit/>
          </a:bodyPr>
          <a:lstStyle/>
          <a:p>
            <a:pPr algn="ctr"/>
            <a:r>
              <a:rPr lang="en-US" sz="4800" dirty="0">
                <a:solidFill>
                  <a:schemeClr val="bg1"/>
                </a:solidFill>
                <a:latin typeface="Perpetua Titling MT" panose="02020502060505020804" pitchFamily="18" charset="0"/>
                <a:ea typeface="Wednesday" pitchFamily="2" charset="0"/>
              </a:rPr>
              <a:t>Church of the Firstborn</a:t>
            </a:r>
          </a:p>
        </p:txBody>
      </p:sp>
      <p:sp>
        <p:nvSpPr>
          <p:cNvPr id="79" name="TextBox 78"/>
          <p:cNvSpPr txBox="1"/>
          <p:nvPr/>
        </p:nvSpPr>
        <p:spPr>
          <a:xfrm>
            <a:off x="134470" y="6373906"/>
            <a:ext cx="2286000" cy="369332"/>
          </a:xfrm>
          <a:prstGeom prst="rect">
            <a:avLst/>
          </a:prstGeom>
          <a:noFill/>
        </p:spPr>
        <p:txBody>
          <a:bodyPr wrap="square" rtlCol="0">
            <a:spAutoFit/>
          </a:bodyPr>
          <a:lstStyle/>
          <a:p>
            <a:r>
              <a:rPr lang="en-US" dirty="0">
                <a:solidFill>
                  <a:schemeClr val="bg1"/>
                </a:solidFill>
              </a:rPr>
              <a:t>Hebrews 12:23</a:t>
            </a:r>
          </a:p>
        </p:txBody>
      </p:sp>
      <p:sp>
        <p:nvSpPr>
          <p:cNvPr id="4" name="Rectangle 3"/>
          <p:cNvSpPr/>
          <p:nvPr/>
        </p:nvSpPr>
        <p:spPr>
          <a:xfrm>
            <a:off x="440722" y="1177637"/>
            <a:ext cx="4509247" cy="1569660"/>
          </a:xfrm>
          <a:prstGeom prst="rect">
            <a:avLst/>
          </a:prstGeom>
        </p:spPr>
        <p:txBody>
          <a:bodyPr wrap="square">
            <a:spAutoFit/>
          </a:bodyPr>
          <a:lstStyle/>
          <a:p>
            <a:r>
              <a:rPr lang="en-US" sz="2400" dirty="0">
                <a:solidFill>
                  <a:schemeClr val="bg1"/>
                </a:solidFill>
              </a:rPr>
              <a:t>Paul’s teaching that redeemed Saints join the “church of the firstborn”  is the only biblical occurrence of this phrase.</a:t>
            </a:r>
          </a:p>
        </p:txBody>
      </p:sp>
      <p:sp>
        <p:nvSpPr>
          <p:cNvPr id="2" name="Rectangle 1"/>
          <p:cNvSpPr/>
          <p:nvPr/>
        </p:nvSpPr>
        <p:spPr>
          <a:xfrm>
            <a:off x="5912222" y="1287234"/>
            <a:ext cx="6096000" cy="1938992"/>
          </a:xfrm>
          <a:prstGeom prst="rect">
            <a:avLst/>
          </a:prstGeom>
        </p:spPr>
        <p:txBody>
          <a:bodyPr>
            <a:spAutoFit/>
          </a:bodyPr>
          <a:lstStyle/>
          <a:p>
            <a:r>
              <a:rPr lang="en-US" sz="2400" dirty="0">
                <a:solidFill>
                  <a:schemeClr val="bg1"/>
                </a:solidFill>
              </a:rPr>
              <a:t>In latter-day revelations, the Prophet Joseph Smith learned that the Church of the Firstborn refers to Christ’s heavenly Church, which comprises faithful, exalted Saints in the celestial kingdom .</a:t>
            </a:r>
          </a:p>
        </p:txBody>
      </p:sp>
      <p:sp>
        <p:nvSpPr>
          <p:cNvPr id="29" name="Rectangle 28"/>
          <p:cNvSpPr/>
          <p:nvPr/>
        </p:nvSpPr>
        <p:spPr>
          <a:xfrm>
            <a:off x="11688240" y="6488668"/>
            <a:ext cx="442750" cy="369332"/>
          </a:xfrm>
          <a:prstGeom prst="rect">
            <a:avLst/>
          </a:prstGeom>
        </p:spPr>
        <p:txBody>
          <a:bodyPr wrap="none">
            <a:spAutoFit/>
          </a:bodyPr>
          <a:lstStyle/>
          <a:p>
            <a:r>
              <a:rPr lang="en-US" dirty="0">
                <a:solidFill>
                  <a:schemeClr val="bg1"/>
                </a:solidFill>
              </a:rPr>
              <a:t>(7)</a:t>
            </a:r>
            <a:endParaRPr lang="en-US" dirty="0"/>
          </a:p>
        </p:txBody>
      </p:sp>
      <p:sp>
        <p:nvSpPr>
          <p:cNvPr id="9" name="Rectangle 8"/>
          <p:cNvSpPr/>
          <p:nvPr/>
        </p:nvSpPr>
        <p:spPr>
          <a:xfrm>
            <a:off x="2689412" y="4426565"/>
            <a:ext cx="8998828" cy="2246769"/>
          </a:xfrm>
          <a:prstGeom prst="rect">
            <a:avLst/>
          </a:prstGeom>
        </p:spPr>
        <p:txBody>
          <a:bodyPr wrap="square">
            <a:spAutoFit/>
          </a:bodyPr>
          <a:lstStyle/>
          <a:p>
            <a:pPr fontAlgn="base"/>
            <a:r>
              <a:rPr lang="en-US" sz="2000" b="1" i="1" dirty="0">
                <a:solidFill>
                  <a:srgbClr val="FFFF00"/>
                </a:solidFill>
                <a:latin typeface="Palatino"/>
              </a:rPr>
              <a:t>That by keeping the commandments they might be washed and cleansed from all their sins, and receive the Holy Spirit by the laying on of the hands of him who is ordained and sealed unto this power;</a:t>
            </a:r>
          </a:p>
          <a:p>
            <a:pPr fontAlgn="base"/>
            <a:r>
              <a:rPr lang="en-US" sz="2000" b="1" i="1" dirty="0">
                <a:solidFill>
                  <a:srgbClr val="FFFF00"/>
                </a:solidFill>
                <a:latin typeface="Palatino"/>
              </a:rPr>
              <a:t>And who overcome by faith, and are sealed by the Holy Spirit of promise, which the Father sheds forth upon all those who are just and true.</a:t>
            </a:r>
          </a:p>
          <a:p>
            <a:pPr fontAlgn="base"/>
            <a:r>
              <a:rPr lang="en-US" sz="2000" b="1" i="1" dirty="0">
                <a:solidFill>
                  <a:srgbClr val="FFFF00"/>
                </a:solidFill>
                <a:latin typeface="Palatino"/>
              </a:rPr>
              <a:t>They are they who are the church of the Firstborn.</a:t>
            </a:r>
          </a:p>
          <a:p>
            <a:pPr fontAlgn="base"/>
            <a:r>
              <a:rPr lang="en-US" sz="2000" b="1" i="1" dirty="0">
                <a:solidFill>
                  <a:srgbClr val="FFFF00"/>
                </a:solidFill>
                <a:effectLst/>
                <a:latin typeface="Palatino"/>
              </a:rPr>
              <a:t>D&amp;C 76:52-54</a:t>
            </a:r>
          </a:p>
        </p:txBody>
      </p:sp>
      <p:grpSp>
        <p:nvGrpSpPr>
          <p:cNvPr id="13" name="Group 12"/>
          <p:cNvGrpSpPr/>
          <p:nvPr/>
        </p:nvGrpSpPr>
        <p:grpSpPr>
          <a:xfrm>
            <a:off x="2294965" y="3399548"/>
            <a:ext cx="6477000" cy="935400"/>
            <a:chOff x="152400" y="1905000"/>
            <a:chExt cx="10552647" cy="1524000"/>
          </a:xfrm>
          <a:solidFill>
            <a:schemeClr val="bg1"/>
          </a:solidFill>
        </p:grpSpPr>
        <p:grpSp>
          <p:nvGrpSpPr>
            <p:cNvPr id="14" name="Group 120"/>
            <p:cNvGrpSpPr/>
            <p:nvPr/>
          </p:nvGrpSpPr>
          <p:grpSpPr>
            <a:xfrm>
              <a:off x="152400" y="1905000"/>
              <a:ext cx="5142447" cy="1524000"/>
              <a:chOff x="152400" y="1905000"/>
              <a:chExt cx="5142447" cy="1524000"/>
            </a:xfrm>
            <a:grpFill/>
          </p:grpSpPr>
          <p:grpSp>
            <p:nvGrpSpPr>
              <p:cNvPr id="53" name="Group 15"/>
              <p:cNvGrpSpPr/>
              <p:nvPr/>
            </p:nvGrpSpPr>
            <p:grpSpPr>
              <a:xfrm>
                <a:off x="152400" y="1905000"/>
                <a:ext cx="646647" cy="1524000"/>
                <a:chOff x="5891782" y="1905000"/>
                <a:chExt cx="1271017" cy="3165915"/>
              </a:xfrm>
              <a:grpFill/>
            </p:grpSpPr>
            <p:sp>
              <p:nvSpPr>
                <p:cNvPr id="85" name="Oval 9"/>
                <p:cNvSpPr/>
                <p:nvPr/>
              </p:nvSpPr>
              <p:spPr>
                <a:xfrm>
                  <a:off x="6019800" y="19050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10"/>
                <p:cNvSpPr/>
                <p:nvPr/>
              </p:nvSpPr>
              <p:spPr>
                <a:xfrm rot="2423263">
                  <a:off x="6044184" y="43851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11"/>
                <p:cNvSpPr/>
                <p:nvPr/>
              </p:nvSpPr>
              <p:spPr>
                <a:xfrm>
                  <a:off x="6324600" y="2819400"/>
                  <a:ext cx="381000" cy="1828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12"/>
                <p:cNvSpPr/>
                <p:nvPr/>
              </p:nvSpPr>
              <p:spPr>
                <a:xfrm rot="18657015">
                  <a:off x="6600982" y="43508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13"/>
                <p:cNvSpPr/>
                <p:nvPr/>
              </p:nvSpPr>
              <p:spPr>
                <a:xfrm rot="5400000">
                  <a:off x="6336791" y="27971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23"/>
              <p:cNvGrpSpPr/>
              <p:nvPr/>
            </p:nvGrpSpPr>
            <p:grpSpPr>
              <a:xfrm>
                <a:off x="990600" y="1905000"/>
                <a:ext cx="646647" cy="1524000"/>
                <a:chOff x="7162800" y="1828800"/>
                <a:chExt cx="1271017" cy="3165915"/>
              </a:xfrm>
              <a:grpFill/>
            </p:grpSpPr>
            <p:sp>
              <p:nvSpPr>
                <p:cNvPr id="80" name="Oval 4"/>
                <p:cNvSpPr/>
                <p:nvPr/>
              </p:nvSpPr>
              <p:spPr>
                <a:xfrm>
                  <a:off x="7290818" y="18288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5"/>
                <p:cNvSpPr/>
                <p:nvPr/>
              </p:nvSpPr>
              <p:spPr>
                <a:xfrm rot="2423263">
                  <a:off x="7315202" y="43089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6"/>
                <p:cNvSpPr/>
                <p:nvPr/>
              </p:nvSpPr>
              <p:spPr>
                <a:xfrm rot="18657015">
                  <a:off x="7872000" y="42746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ed Rectangle 7"/>
                <p:cNvSpPr/>
                <p:nvPr/>
              </p:nvSpPr>
              <p:spPr>
                <a:xfrm rot="5400000">
                  <a:off x="7607809" y="27209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
                <p:cNvSpPr/>
                <p:nvPr/>
              </p:nvSpPr>
              <p:spPr>
                <a:xfrm>
                  <a:off x="7315200" y="2743200"/>
                  <a:ext cx="990600" cy="1828800"/>
                </a:xfrm>
                <a:prstGeom prst="trapezoid">
                  <a:avLst>
                    <a:gd name="adj" fmla="val 33571"/>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15"/>
              <p:cNvGrpSpPr/>
              <p:nvPr/>
            </p:nvGrpSpPr>
            <p:grpSpPr>
              <a:xfrm>
                <a:off x="1905000" y="1905000"/>
                <a:ext cx="646647" cy="1524000"/>
                <a:chOff x="5891782" y="1905000"/>
                <a:chExt cx="1271017" cy="3165915"/>
              </a:xfrm>
              <a:grpFill/>
            </p:grpSpPr>
            <p:sp>
              <p:nvSpPr>
                <p:cNvPr id="74" name="Oval 73"/>
                <p:cNvSpPr/>
                <p:nvPr/>
              </p:nvSpPr>
              <p:spPr>
                <a:xfrm>
                  <a:off x="6019800" y="19050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200"/>
                <p:cNvSpPr/>
                <p:nvPr/>
              </p:nvSpPr>
              <p:spPr>
                <a:xfrm rot="2423263">
                  <a:off x="6044184" y="43851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201"/>
                <p:cNvSpPr/>
                <p:nvPr/>
              </p:nvSpPr>
              <p:spPr>
                <a:xfrm>
                  <a:off x="6324600" y="2819400"/>
                  <a:ext cx="381000" cy="1828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202"/>
                <p:cNvSpPr/>
                <p:nvPr/>
              </p:nvSpPr>
              <p:spPr>
                <a:xfrm rot="18657015">
                  <a:off x="6600982" y="43508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203"/>
                <p:cNvSpPr/>
                <p:nvPr/>
              </p:nvSpPr>
              <p:spPr>
                <a:xfrm rot="5400000">
                  <a:off x="6336791" y="27971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23"/>
              <p:cNvGrpSpPr/>
              <p:nvPr/>
            </p:nvGrpSpPr>
            <p:grpSpPr>
              <a:xfrm>
                <a:off x="2819400" y="1905000"/>
                <a:ext cx="646647" cy="1524000"/>
                <a:chOff x="7162800" y="1828800"/>
                <a:chExt cx="1271017" cy="3165915"/>
              </a:xfrm>
              <a:grpFill/>
            </p:grpSpPr>
            <p:sp>
              <p:nvSpPr>
                <p:cNvPr id="69" name="Oval 68"/>
                <p:cNvSpPr/>
                <p:nvPr/>
              </p:nvSpPr>
              <p:spPr>
                <a:xfrm>
                  <a:off x="7290818" y="18288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195"/>
                <p:cNvSpPr/>
                <p:nvPr/>
              </p:nvSpPr>
              <p:spPr>
                <a:xfrm rot="2423263">
                  <a:off x="7315202" y="43089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196"/>
                <p:cNvSpPr/>
                <p:nvPr/>
              </p:nvSpPr>
              <p:spPr>
                <a:xfrm rot="18657015">
                  <a:off x="7872000" y="42746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197"/>
                <p:cNvSpPr/>
                <p:nvPr/>
              </p:nvSpPr>
              <p:spPr>
                <a:xfrm rot="5400000">
                  <a:off x="7607809" y="27209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p:cNvSpPr/>
                <p:nvPr/>
              </p:nvSpPr>
              <p:spPr>
                <a:xfrm>
                  <a:off x="7315200" y="2743200"/>
                  <a:ext cx="990600" cy="1828800"/>
                </a:xfrm>
                <a:prstGeom prst="trapezoid">
                  <a:avLst>
                    <a:gd name="adj" fmla="val 33571"/>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15"/>
              <p:cNvGrpSpPr/>
              <p:nvPr/>
            </p:nvGrpSpPr>
            <p:grpSpPr>
              <a:xfrm>
                <a:off x="3810000" y="1905000"/>
                <a:ext cx="646647" cy="1524000"/>
                <a:chOff x="5891782" y="1905000"/>
                <a:chExt cx="1271017" cy="3165915"/>
              </a:xfrm>
              <a:grpFill/>
            </p:grpSpPr>
            <p:sp>
              <p:nvSpPr>
                <p:cNvPr id="64" name="Oval 63"/>
                <p:cNvSpPr/>
                <p:nvPr/>
              </p:nvSpPr>
              <p:spPr>
                <a:xfrm>
                  <a:off x="6019800" y="19050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190"/>
                <p:cNvSpPr/>
                <p:nvPr/>
              </p:nvSpPr>
              <p:spPr>
                <a:xfrm rot="2423263">
                  <a:off x="6044184" y="43851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191"/>
                <p:cNvSpPr/>
                <p:nvPr/>
              </p:nvSpPr>
              <p:spPr>
                <a:xfrm>
                  <a:off x="6324600" y="2819400"/>
                  <a:ext cx="381000" cy="1828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192"/>
                <p:cNvSpPr/>
                <p:nvPr/>
              </p:nvSpPr>
              <p:spPr>
                <a:xfrm rot="18657015">
                  <a:off x="6600982" y="43508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193"/>
                <p:cNvSpPr/>
                <p:nvPr/>
              </p:nvSpPr>
              <p:spPr>
                <a:xfrm rot="5400000">
                  <a:off x="6336791" y="27971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23"/>
              <p:cNvGrpSpPr/>
              <p:nvPr/>
            </p:nvGrpSpPr>
            <p:grpSpPr>
              <a:xfrm>
                <a:off x="4648200" y="1905000"/>
                <a:ext cx="646647" cy="1524000"/>
                <a:chOff x="7162800" y="1828800"/>
                <a:chExt cx="1271017" cy="3165915"/>
              </a:xfrm>
              <a:grpFill/>
            </p:grpSpPr>
            <p:sp>
              <p:nvSpPr>
                <p:cNvPr id="59" name="Oval 58"/>
                <p:cNvSpPr/>
                <p:nvPr/>
              </p:nvSpPr>
              <p:spPr>
                <a:xfrm>
                  <a:off x="7290818" y="18288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185"/>
                <p:cNvSpPr/>
                <p:nvPr/>
              </p:nvSpPr>
              <p:spPr>
                <a:xfrm rot="2423263">
                  <a:off x="7315202" y="43089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186"/>
                <p:cNvSpPr/>
                <p:nvPr/>
              </p:nvSpPr>
              <p:spPr>
                <a:xfrm rot="18657015">
                  <a:off x="7872000" y="42746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187"/>
                <p:cNvSpPr/>
                <p:nvPr/>
              </p:nvSpPr>
              <p:spPr>
                <a:xfrm rot="5400000">
                  <a:off x="7607809" y="27209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rapezoid 62"/>
                <p:cNvSpPr/>
                <p:nvPr/>
              </p:nvSpPr>
              <p:spPr>
                <a:xfrm>
                  <a:off x="7315200" y="2743200"/>
                  <a:ext cx="990600" cy="1828800"/>
                </a:xfrm>
                <a:prstGeom prst="trapezoid">
                  <a:avLst>
                    <a:gd name="adj" fmla="val 33571"/>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21"/>
            <p:cNvGrpSpPr/>
            <p:nvPr/>
          </p:nvGrpSpPr>
          <p:grpSpPr>
            <a:xfrm>
              <a:off x="5562600" y="1905000"/>
              <a:ext cx="5142447" cy="1524000"/>
              <a:chOff x="152400" y="1905000"/>
              <a:chExt cx="5142447" cy="1524000"/>
            </a:xfrm>
            <a:grpFill/>
          </p:grpSpPr>
          <p:grpSp>
            <p:nvGrpSpPr>
              <p:cNvPr id="16" name="Group 15"/>
              <p:cNvGrpSpPr/>
              <p:nvPr/>
            </p:nvGrpSpPr>
            <p:grpSpPr>
              <a:xfrm>
                <a:off x="152400" y="1905000"/>
                <a:ext cx="646647" cy="1524000"/>
                <a:chOff x="5891782" y="1905000"/>
                <a:chExt cx="1271017" cy="3165915"/>
              </a:xfrm>
              <a:grpFill/>
            </p:grpSpPr>
            <p:sp>
              <p:nvSpPr>
                <p:cNvPr id="48" name="Oval 9"/>
                <p:cNvSpPr/>
                <p:nvPr/>
              </p:nvSpPr>
              <p:spPr>
                <a:xfrm>
                  <a:off x="6019800" y="19050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10"/>
                <p:cNvSpPr/>
                <p:nvPr/>
              </p:nvSpPr>
              <p:spPr>
                <a:xfrm rot="2423263">
                  <a:off x="6044184" y="43851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11"/>
                <p:cNvSpPr/>
                <p:nvPr/>
              </p:nvSpPr>
              <p:spPr>
                <a:xfrm>
                  <a:off x="6324600" y="2819400"/>
                  <a:ext cx="381000" cy="1828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12"/>
                <p:cNvSpPr/>
                <p:nvPr/>
              </p:nvSpPr>
              <p:spPr>
                <a:xfrm rot="18657015">
                  <a:off x="6600982" y="43508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13"/>
                <p:cNvSpPr/>
                <p:nvPr/>
              </p:nvSpPr>
              <p:spPr>
                <a:xfrm rot="5400000">
                  <a:off x="6336791" y="27971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23"/>
              <p:cNvGrpSpPr/>
              <p:nvPr/>
            </p:nvGrpSpPr>
            <p:grpSpPr>
              <a:xfrm>
                <a:off x="990600" y="1905000"/>
                <a:ext cx="646647" cy="1524000"/>
                <a:chOff x="7162800" y="1828800"/>
                <a:chExt cx="1271017" cy="3165915"/>
              </a:xfrm>
              <a:grpFill/>
            </p:grpSpPr>
            <p:sp>
              <p:nvSpPr>
                <p:cNvPr id="43" name="Oval 4"/>
                <p:cNvSpPr/>
                <p:nvPr/>
              </p:nvSpPr>
              <p:spPr>
                <a:xfrm>
                  <a:off x="7290818" y="18288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5"/>
                <p:cNvSpPr/>
                <p:nvPr/>
              </p:nvSpPr>
              <p:spPr>
                <a:xfrm rot="2423263">
                  <a:off x="7315202" y="43089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6"/>
                <p:cNvSpPr/>
                <p:nvPr/>
              </p:nvSpPr>
              <p:spPr>
                <a:xfrm rot="18657015">
                  <a:off x="7872000" y="42746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7"/>
                <p:cNvSpPr/>
                <p:nvPr/>
              </p:nvSpPr>
              <p:spPr>
                <a:xfrm rot="5400000">
                  <a:off x="7607809" y="27209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8"/>
                <p:cNvSpPr/>
                <p:nvPr/>
              </p:nvSpPr>
              <p:spPr>
                <a:xfrm>
                  <a:off x="7315200" y="2743200"/>
                  <a:ext cx="990600" cy="1828800"/>
                </a:xfrm>
                <a:prstGeom prst="trapezoid">
                  <a:avLst>
                    <a:gd name="adj" fmla="val 33571"/>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5"/>
              <p:cNvGrpSpPr/>
              <p:nvPr/>
            </p:nvGrpSpPr>
            <p:grpSpPr>
              <a:xfrm>
                <a:off x="1905000" y="1905000"/>
                <a:ext cx="646647" cy="1524000"/>
                <a:chOff x="5891782" y="1905000"/>
                <a:chExt cx="1271017" cy="3165915"/>
              </a:xfrm>
              <a:grpFill/>
            </p:grpSpPr>
            <p:sp>
              <p:nvSpPr>
                <p:cNvPr id="38" name="Oval 37"/>
                <p:cNvSpPr/>
                <p:nvPr/>
              </p:nvSpPr>
              <p:spPr>
                <a:xfrm>
                  <a:off x="6019800" y="19050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164"/>
                <p:cNvSpPr/>
                <p:nvPr/>
              </p:nvSpPr>
              <p:spPr>
                <a:xfrm rot="2423263">
                  <a:off x="6044184" y="43851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165"/>
                <p:cNvSpPr/>
                <p:nvPr/>
              </p:nvSpPr>
              <p:spPr>
                <a:xfrm>
                  <a:off x="6324600" y="2819400"/>
                  <a:ext cx="381000" cy="1828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166"/>
                <p:cNvSpPr/>
                <p:nvPr/>
              </p:nvSpPr>
              <p:spPr>
                <a:xfrm rot="18657015">
                  <a:off x="6600982" y="43508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167"/>
                <p:cNvSpPr/>
                <p:nvPr/>
              </p:nvSpPr>
              <p:spPr>
                <a:xfrm rot="5400000">
                  <a:off x="6336791" y="27971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23"/>
              <p:cNvGrpSpPr/>
              <p:nvPr/>
            </p:nvGrpSpPr>
            <p:grpSpPr>
              <a:xfrm>
                <a:off x="2819400" y="1905000"/>
                <a:ext cx="646647" cy="1524000"/>
                <a:chOff x="7162800" y="1828800"/>
                <a:chExt cx="1271017" cy="3165915"/>
              </a:xfrm>
              <a:grpFill/>
            </p:grpSpPr>
            <p:sp>
              <p:nvSpPr>
                <p:cNvPr id="33" name="Oval 32"/>
                <p:cNvSpPr/>
                <p:nvPr/>
              </p:nvSpPr>
              <p:spPr>
                <a:xfrm>
                  <a:off x="7290818" y="18288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159"/>
                <p:cNvSpPr/>
                <p:nvPr/>
              </p:nvSpPr>
              <p:spPr>
                <a:xfrm rot="2423263">
                  <a:off x="7315202" y="43089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160"/>
                <p:cNvSpPr/>
                <p:nvPr/>
              </p:nvSpPr>
              <p:spPr>
                <a:xfrm rot="18657015">
                  <a:off x="7872000" y="42746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161"/>
                <p:cNvSpPr/>
                <p:nvPr/>
              </p:nvSpPr>
              <p:spPr>
                <a:xfrm rot="5400000">
                  <a:off x="7607809" y="27209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apezoid 36"/>
                <p:cNvSpPr/>
                <p:nvPr/>
              </p:nvSpPr>
              <p:spPr>
                <a:xfrm>
                  <a:off x="7315200" y="2743200"/>
                  <a:ext cx="990600" cy="1828800"/>
                </a:xfrm>
                <a:prstGeom prst="trapezoid">
                  <a:avLst>
                    <a:gd name="adj" fmla="val 33571"/>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5"/>
              <p:cNvGrpSpPr/>
              <p:nvPr/>
            </p:nvGrpSpPr>
            <p:grpSpPr>
              <a:xfrm>
                <a:off x="3810000" y="1905000"/>
                <a:ext cx="646647" cy="1524000"/>
                <a:chOff x="5891782" y="1905000"/>
                <a:chExt cx="1271017" cy="3165915"/>
              </a:xfrm>
              <a:grpFill/>
            </p:grpSpPr>
            <p:sp>
              <p:nvSpPr>
                <p:cNvPr id="27" name="Oval 26"/>
                <p:cNvSpPr/>
                <p:nvPr/>
              </p:nvSpPr>
              <p:spPr>
                <a:xfrm>
                  <a:off x="6019800" y="19050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154"/>
                <p:cNvSpPr/>
                <p:nvPr/>
              </p:nvSpPr>
              <p:spPr>
                <a:xfrm rot="2423263">
                  <a:off x="6044184" y="43851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155"/>
                <p:cNvSpPr/>
                <p:nvPr/>
              </p:nvSpPr>
              <p:spPr>
                <a:xfrm>
                  <a:off x="6324600" y="2819400"/>
                  <a:ext cx="381000" cy="1828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156"/>
                <p:cNvSpPr/>
                <p:nvPr/>
              </p:nvSpPr>
              <p:spPr>
                <a:xfrm rot="18657015">
                  <a:off x="6600982" y="43508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157"/>
                <p:cNvSpPr/>
                <p:nvPr/>
              </p:nvSpPr>
              <p:spPr>
                <a:xfrm rot="5400000">
                  <a:off x="6336791" y="27971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3"/>
              <p:cNvGrpSpPr/>
              <p:nvPr/>
            </p:nvGrpSpPr>
            <p:grpSpPr>
              <a:xfrm>
                <a:off x="4648200" y="1905000"/>
                <a:ext cx="646647" cy="1524000"/>
                <a:chOff x="7162800" y="1828800"/>
                <a:chExt cx="1271017" cy="3165915"/>
              </a:xfrm>
              <a:grpFill/>
            </p:grpSpPr>
            <p:sp>
              <p:nvSpPr>
                <p:cNvPr id="22" name="Oval 21"/>
                <p:cNvSpPr/>
                <p:nvPr/>
              </p:nvSpPr>
              <p:spPr>
                <a:xfrm>
                  <a:off x="7290818" y="1828800"/>
                  <a:ext cx="1016000" cy="1066800"/>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49"/>
                <p:cNvSpPr/>
                <p:nvPr/>
              </p:nvSpPr>
              <p:spPr>
                <a:xfrm rot="2423263">
                  <a:off x="7315202" y="4308915"/>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50"/>
                <p:cNvSpPr/>
                <p:nvPr/>
              </p:nvSpPr>
              <p:spPr>
                <a:xfrm rot="18657015">
                  <a:off x="7872000" y="4274607"/>
                  <a:ext cx="381000" cy="685800"/>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51"/>
                <p:cNvSpPr/>
                <p:nvPr/>
              </p:nvSpPr>
              <p:spPr>
                <a:xfrm rot="5400000">
                  <a:off x="7607809" y="2720905"/>
                  <a:ext cx="381000" cy="1271017"/>
                </a:xfrm>
                <a:prstGeom prst="round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a:off x="7315200" y="2743200"/>
                  <a:ext cx="990600" cy="1828800"/>
                </a:xfrm>
                <a:prstGeom prst="trapezoid">
                  <a:avLst>
                    <a:gd name="adj" fmla="val 33571"/>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12679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wipe(left)">
                                      <p:cBhvr>
                                        <p:cTn id="9" dur="125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169665"/>
            <a:ext cx="10797766" cy="830997"/>
          </a:xfrm>
          <a:prstGeom prst="rect">
            <a:avLst/>
          </a:prstGeom>
          <a:noFill/>
        </p:spPr>
        <p:txBody>
          <a:bodyPr wrap="square" rtlCol="0">
            <a:spAutoFit/>
          </a:bodyPr>
          <a:lstStyle/>
          <a:p>
            <a:pPr algn="ctr"/>
            <a:r>
              <a:rPr lang="en-US" sz="4800" dirty="0">
                <a:solidFill>
                  <a:schemeClr val="bg1"/>
                </a:solidFill>
                <a:latin typeface="Perpetua Titling MT" panose="02020502060505020804" pitchFamily="18" charset="0"/>
                <a:ea typeface="Wednesday" pitchFamily="2" charset="0"/>
              </a:rPr>
              <a:t>Paul’s Admonition</a:t>
            </a:r>
          </a:p>
        </p:txBody>
      </p:sp>
      <p:sp>
        <p:nvSpPr>
          <p:cNvPr id="79" name="TextBox 78"/>
          <p:cNvSpPr txBox="1"/>
          <p:nvPr/>
        </p:nvSpPr>
        <p:spPr>
          <a:xfrm>
            <a:off x="134470" y="6373906"/>
            <a:ext cx="2286000" cy="369332"/>
          </a:xfrm>
          <a:prstGeom prst="rect">
            <a:avLst/>
          </a:prstGeom>
          <a:noFill/>
        </p:spPr>
        <p:txBody>
          <a:bodyPr wrap="square" rtlCol="0">
            <a:spAutoFit/>
          </a:bodyPr>
          <a:lstStyle/>
          <a:p>
            <a:r>
              <a:rPr lang="en-US" dirty="0">
                <a:solidFill>
                  <a:schemeClr val="bg1"/>
                </a:solidFill>
              </a:rPr>
              <a:t>Hebrews 13:1-9</a:t>
            </a:r>
          </a:p>
        </p:txBody>
      </p:sp>
      <p:sp>
        <p:nvSpPr>
          <p:cNvPr id="90" name="TextBox 89"/>
          <p:cNvSpPr txBox="1"/>
          <p:nvPr/>
        </p:nvSpPr>
        <p:spPr>
          <a:xfrm>
            <a:off x="461682" y="1136877"/>
            <a:ext cx="2631142" cy="1384995"/>
          </a:xfrm>
          <a:prstGeom prst="rect">
            <a:avLst/>
          </a:prstGeom>
          <a:noFill/>
        </p:spPr>
        <p:txBody>
          <a:bodyPr wrap="square" rtlCol="0">
            <a:spAutoFit/>
          </a:bodyPr>
          <a:lstStyle/>
          <a:p>
            <a:r>
              <a:rPr lang="en-US" sz="2800" dirty="0">
                <a:solidFill>
                  <a:schemeClr val="bg1"/>
                </a:solidFill>
              </a:rPr>
              <a:t>Brotherly Love = be mindful of those who suffer</a:t>
            </a:r>
          </a:p>
        </p:txBody>
      </p:sp>
      <p:sp>
        <p:nvSpPr>
          <p:cNvPr id="91" name="TextBox 90"/>
          <p:cNvSpPr txBox="1"/>
          <p:nvPr/>
        </p:nvSpPr>
        <p:spPr>
          <a:xfrm>
            <a:off x="3909732" y="1735298"/>
            <a:ext cx="4456579" cy="1384995"/>
          </a:xfrm>
          <a:prstGeom prst="rect">
            <a:avLst/>
          </a:prstGeom>
          <a:noFill/>
        </p:spPr>
        <p:txBody>
          <a:bodyPr wrap="square" rtlCol="0">
            <a:spAutoFit/>
          </a:bodyPr>
          <a:lstStyle/>
          <a:p>
            <a:r>
              <a:rPr lang="en-US" sz="2800" dirty="0">
                <a:solidFill>
                  <a:schemeClr val="bg1"/>
                </a:solidFill>
              </a:rPr>
              <a:t>Make marriage Honorable = Making sure your courtship is clean and virtuous</a:t>
            </a:r>
          </a:p>
        </p:txBody>
      </p:sp>
      <p:sp>
        <p:nvSpPr>
          <p:cNvPr id="92" name="TextBox 91"/>
          <p:cNvSpPr txBox="1"/>
          <p:nvPr/>
        </p:nvSpPr>
        <p:spPr>
          <a:xfrm>
            <a:off x="7710263" y="4988911"/>
            <a:ext cx="3977977" cy="1384995"/>
          </a:xfrm>
          <a:prstGeom prst="rect">
            <a:avLst/>
          </a:prstGeom>
          <a:noFill/>
        </p:spPr>
        <p:txBody>
          <a:bodyPr wrap="square" rtlCol="0">
            <a:spAutoFit/>
          </a:bodyPr>
          <a:lstStyle/>
          <a:p>
            <a:r>
              <a:rPr lang="en-US" sz="2800" dirty="0">
                <a:solidFill>
                  <a:schemeClr val="bg1"/>
                </a:solidFill>
              </a:rPr>
              <a:t>To not covet = to be content with all you have been given</a:t>
            </a:r>
          </a:p>
        </p:txBody>
      </p:sp>
      <p:pic>
        <p:nvPicPr>
          <p:cNvPr id="7170" name="Picture 2" descr="Image result for teen sorr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424" y="2917781"/>
            <a:ext cx="2588559" cy="258855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result for teen dating lds"/>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366311" y="1363049"/>
            <a:ext cx="3321929" cy="238284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teen bedroom messy"/>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909732" y="3963189"/>
            <a:ext cx="3622662" cy="2410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86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169665"/>
            <a:ext cx="10797766" cy="830997"/>
          </a:xfrm>
          <a:prstGeom prst="rect">
            <a:avLst/>
          </a:prstGeom>
          <a:noFill/>
        </p:spPr>
        <p:txBody>
          <a:bodyPr wrap="square" rtlCol="0">
            <a:spAutoFit/>
          </a:bodyPr>
          <a:lstStyle/>
          <a:p>
            <a:pPr algn="ctr"/>
            <a:r>
              <a:rPr lang="en-US" sz="4800" dirty="0">
                <a:solidFill>
                  <a:schemeClr val="bg1"/>
                </a:solidFill>
                <a:latin typeface="Perpetua Titling MT" panose="02020502060505020804" pitchFamily="18" charset="0"/>
                <a:ea typeface="Wednesday" pitchFamily="2" charset="0"/>
              </a:rPr>
              <a:t>The Altar</a:t>
            </a:r>
          </a:p>
        </p:txBody>
      </p:sp>
      <p:sp>
        <p:nvSpPr>
          <p:cNvPr id="79" name="TextBox 78"/>
          <p:cNvSpPr txBox="1"/>
          <p:nvPr/>
        </p:nvSpPr>
        <p:spPr>
          <a:xfrm>
            <a:off x="134470" y="6373906"/>
            <a:ext cx="2286000" cy="369332"/>
          </a:xfrm>
          <a:prstGeom prst="rect">
            <a:avLst/>
          </a:prstGeom>
          <a:noFill/>
        </p:spPr>
        <p:txBody>
          <a:bodyPr wrap="square" rtlCol="0">
            <a:spAutoFit/>
          </a:bodyPr>
          <a:lstStyle/>
          <a:p>
            <a:r>
              <a:rPr lang="en-US" dirty="0">
                <a:solidFill>
                  <a:schemeClr val="bg1"/>
                </a:solidFill>
              </a:rPr>
              <a:t>Hebrews 13:10-12</a:t>
            </a:r>
          </a:p>
        </p:txBody>
      </p:sp>
      <p:sp>
        <p:nvSpPr>
          <p:cNvPr id="29" name="Rectangle 28"/>
          <p:cNvSpPr/>
          <p:nvPr/>
        </p:nvSpPr>
        <p:spPr>
          <a:xfrm>
            <a:off x="11688240" y="6488668"/>
            <a:ext cx="442750" cy="369332"/>
          </a:xfrm>
          <a:prstGeom prst="rect">
            <a:avLst/>
          </a:prstGeom>
        </p:spPr>
        <p:txBody>
          <a:bodyPr wrap="none">
            <a:spAutoFit/>
          </a:bodyPr>
          <a:lstStyle/>
          <a:p>
            <a:r>
              <a:rPr lang="en-US" dirty="0">
                <a:solidFill>
                  <a:schemeClr val="bg1"/>
                </a:solidFill>
              </a:rPr>
              <a:t>(6)</a:t>
            </a:r>
            <a:endParaRPr lang="en-US" dirty="0"/>
          </a:p>
        </p:txBody>
      </p:sp>
      <p:pic>
        <p:nvPicPr>
          <p:cNvPr id="6148" name="Picture 4" descr="Image result for jesus last sup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3539"/>
            <a:ext cx="4129368" cy="23262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78895" y="1455139"/>
            <a:ext cx="6866461" cy="1200329"/>
          </a:xfrm>
          <a:prstGeom prst="rect">
            <a:avLst/>
          </a:prstGeom>
        </p:spPr>
        <p:txBody>
          <a:bodyPr wrap="square">
            <a:spAutoFit/>
          </a:bodyPr>
          <a:lstStyle/>
          <a:p>
            <a:r>
              <a:rPr lang="en-US" sz="2400" dirty="0">
                <a:solidFill>
                  <a:schemeClr val="bg1"/>
                </a:solidFill>
              </a:rPr>
              <a:t>The altar Paul refers to is the sacramental table spread by the atonement of Jesus Christ, which may be partaken of by all who covenant with Christ. </a:t>
            </a:r>
          </a:p>
        </p:txBody>
      </p:sp>
      <p:grpSp>
        <p:nvGrpSpPr>
          <p:cNvPr id="7" name="Group 6"/>
          <p:cNvGrpSpPr/>
          <p:nvPr/>
        </p:nvGrpSpPr>
        <p:grpSpPr>
          <a:xfrm>
            <a:off x="528554" y="3429000"/>
            <a:ext cx="6307861" cy="3059668"/>
            <a:chOff x="528554" y="3429000"/>
            <a:chExt cx="6307861" cy="3059668"/>
          </a:xfrm>
        </p:grpSpPr>
        <p:sp>
          <p:nvSpPr>
            <p:cNvPr id="2" name="Rectangle 1"/>
            <p:cNvSpPr/>
            <p:nvPr/>
          </p:nvSpPr>
          <p:spPr>
            <a:xfrm>
              <a:off x="3622568" y="3441680"/>
              <a:ext cx="3213847" cy="3046988"/>
            </a:xfrm>
            <a:prstGeom prst="rect">
              <a:avLst/>
            </a:prstGeom>
          </p:spPr>
          <p:txBody>
            <a:bodyPr wrap="square">
              <a:spAutoFit/>
            </a:bodyPr>
            <a:lstStyle/>
            <a:p>
              <a:r>
                <a:rPr lang="en-US" sz="2400" dirty="0">
                  <a:solidFill>
                    <a:schemeClr val="bg1"/>
                  </a:solidFill>
                </a:rPr>
                <a:t>'Those who serve the tabernacle' has reference to the Levitical Priesthood holders who performed the ordinances in the ancient tabernacle and temple."</a:t>
              </a:r>
            </a:p>
          </p:txBody>
        </p:sp>
        <p:pic>
          <p:nvPicPr>
            <p:cNvPr id="6150" name="Picture 6" descr="Image result for sacrifice on al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554" y="3429000"/>
              <a:ext cx="2933195" cy="274987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6923499" y="2881386"/>
            <a:ext cx="4052047" cy="3677186"/>
            <a:chOff x="6923499" y="2881386"/>
            <a:chExt cx="4052047" cy="3677186"/>
          </a:xfrm>
        </p:grpSpPr>
        <p:pic>
          <p:nvPicPr>
            <p:cNvPr id="6146" name="Picture 2" descr="Image result for jesus and sacrament ta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3499" y="3316934"/>
              <a:ext cx="4052047" cy="324163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7129324" y="2881386"/>
              <a:ext cx="3213847" cy="461665"/>
            </a:xfrm>
            <a:prstGeom prst="rect">
              <a:avLst/>
            </a:prstGeom>
          </p:spPr>
          <p:txBody>
            <a:bodyPr wrap="square">
              <a:spAutoFit/>
            </a:bodyPr>
            <a:lstStyle/>
            <a:p>
              <a:pPr algn="ctr"/>
              <a:r>
                <a:rPr lang="en-US" sz="2400" dirty="0">
                  <a:solidFill>
                    <a:schemeClr val="bg1"/>
                  </a:solidFill>
                </a:rPr>
                <a:t>Today’s Altar</a:t>
              </a:r>
            </a:p>
          </p:txBody>
        </p:sp>
      </p:grpSp>
    </p:spTree>
    <p:extLst>
      <p:ext uri="{BB962C8B-B14F-4D97-AF65-F5344CB8AC3E}">
        <p14:creationId xmlns:p14="http://schemas.microsoft.com/office/powerpoint/2010/main" val="80743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169665"/>
            <a:ext cx="10797766" cy="830997"/>
          </a:xfrm>
          <a:prstGeom prst="rect">
            <a:avLst/>
          </a:prstGeom>
          <a:noFill/>
        </p:spPr>
        <p:txBody>
          <a:bodyPr wrap="square" rtlCol="0">
            <a:spAutoFit/>
          </a:bodyPr>
          <a:lstStyle/>
          <a:p>
            <a:pPr algn="ctr"/>
            <a:r>
              <a:rPr lang="en-US" sz="4800" dirty="0">
                <a:solidFill>
                  <a:schemeClr val="bg1"/>
                </a:solidFill>
                <a:latin typeface="Perpetua Titling MT" panose="02020502060505020804" pitchFamily="18" charset="0"/>
                <a:ea typeface="Wednesday" pitchFamily="2" charset="0"/>
              </a:rPr>
              <a:t>Obedience To Spiritual Leaders</a:t>
            </a:r>
          </a:p>
        </p:txBody>
      </p:sp>
      <p:sp>
        <p:nvSpPr>
          <p:cNvPr id="79" name="TextBox 78"/>
          <p:cNvSpPr txBox="1"/>
          <p:nvPr/>
        </p:nvSpPr>
        <p:spPr>
          <a:xfrm>
            <a:off x="134470" y="6373906"/>
            <a:ext cx="2286000" cy="369332"/>
          </a:xfrm>
          <a:prstGeom prst="rect">
            <a:avLst/>
          </a:prstGeom>
          <a:noFill/>
        </p:spPr>
        <p:txBody>
          <a:bodyPr wrap="square" rtlCol="0">
            <a:spAutoFit/>
          </a:bodyPr>
          <a:lstStyle/>
          <a:p>
            <a:r>
              <a:rPr lang="en-US" dirty="0">
                <a:solidFill>
                  <a:schemeClr val="bg1"/>
                </a:solidFill>
              </a:rPr>
              <a:t>Hebrews 13:17-25</a:t>
            </a:r>
          </a:p>
        </p:txBody>
      </p:sp>
      <p:grpSp>
        <p:nvGrpSpPr>
          <p:cNvPr id="9" name="Group 8"/>
          <p:cNvGrpSpPr/>
          <p:nvPr/>
        </p:nvGrpSpPr>
        <p:grpSpPr>
          <a:xfrm>
            <a:off x="1694330" y="1286650"/>
            <a:ext cx="8424189" cy="1563644"/>
            <a:chOff x="1694330" y="1286650"/>
            <a:chExt cx="8424189" cy="1563644"/>
          </a:xfrm>
        </p:grpSpPr>
        <p:sp>
          <p:nvSpPr>
            <p:cNvPr id="4" name="Rectangle 3"/>
            <p:cNvSpPr/>
            <p:nvPr/>
          </p:nvSpPr>
          <p:spPr>
            <a:xfrm>
              <a:off x="3252058" y="1560640"/>
              <a:ext cx="6866461" cy="1015663"/>
            </a:xfrm>
            <a:prstGeom prst="rect">
              <a:avLst/>
            </a:prstGeom>
          </p:spPr>
          <p:txBody>
            <a:bodyPr wrap="square">
              <a:spAutoFit/>
            </a:bodyPr>
            <a:lstStyle/>
            <a:p>
              <a:r>
                <a:rPr lang="en-US" sz="2000" dirty="0">
                  <a:solidFill>
                    <a:schemeClr val="bg1"/>
                  </a:solidFill>
                </a:rPr>
                <a:t>"Submitting to the leadership, counsel, and direction of those placed over us may test us, particularly in view of the imperfections leaders have. (8)</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330" y="1286650"/>
              <a:ext cx="1249419" cy="1563644"/>
            </a:xfrm>
            <a:prstGeom prst="rect">
              <a:avLst/>
            </a:prstGeom>
          </p:spPr>
        </p:pic>
      </p:grpSp>
      <p:grpSp>
        <p:nvGrpSpPr>
          <p:cNvPr id="7" name="Group 6"/>
          <p:cNvGrpSpPr/>
          <p:nvPr/>
        </p:nvGrpSpPr>
        <p:grpSpPr>
          <a:xfrm>
            <a:off x="977153" y="3699985"/>
            <a:ext cx="8991599" cy="2106662"/>
            <a:chOff x="977153" y="3699985"/>
            <a:chExt cx="8991599" cy="2106662"/>
          </a:xfrm>
        </p:grpSpPr>
        <p:sp>
          <p:nvSpPr>
            <p:cNvPr id="2" name="Rectangle 1"/>
            <p:cNvSpPr/>
            <p:nvPr/>
          </p:nvSpPr>
          <p:spPr>
            <a:xfrm>
              <a:off x="977153" y="3699985"/>
              <a:ext cx="6768352" cy="2031325"/>
            </a:xfrm>
            <a:prstGeom prst="rect">
              <a:avLst/>
            </a:prstGeom>
          </p:spPr>
          <p:txBody>
            <a:bodyPr wrap="square">
              <a:spAutoFit/>
            </a:bodyPr>
            <a:lstStyle/>
            <a:p>
              <a:r>
                <a:rPr lang="en-US" dirty="0">
                  <a:solidFill>
                    <a:schemeClr val="bg1"/>
                  </a:solidFill>
                  <a:latin typeface="Calibri" panose="020F0502020204030204" pitchFamily="34" charset="0"/>
                </a:rPr>
                <a:t>"I humbly and prayerfully hope that what I have to say will be received in the spirit that I would like to convey. We have just heard the prophet of God. He is a watchman on the tower. He has raised a warning voice. I would urge all to listen and follow his counsel. It is tremendously important always to be in harmony with those who, according to Paul, have 'watch for your souls, as they that must give account, that they may do it with joy, and not with grief‘. (9)</a:t>
              </a:r>
              <a:endParaRPr lang="en-US"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7602" y="3901647"/>
              <a:ext cx="1581150" cy="1905000"/>
            </a:xfrm>
            <a:prstGeom prst="rect">
              <a:avLst/>
            </a:prstGeom>
          </p:spPr>
        </p:pic>
      </p:grpSp>
    </p:spTree>
    <p:extLst>
      <p:ext uri="{BB962C8B-B14F-4D97-AF65-F5344CB8AC3E}">
        <p14:creationId xmlns:p14="http://schemas.microsoft.com/office/powerpoint/2010/main" val="149974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7017306"/>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Suggested Hymn: #301 </a:t>
            </a:r>
            <a:r>
              <a:rPr lang="en-US" i="1" dirty="0">
                <a:solidFill>
                  <a:schemeClr val="bg1"/>
                </a:solidFill>
              </a:rPr>
              <a:t>I Am A Child of God</a:t>
            </a:r>
          </a:p>
          <a:p>
            <a:endParaRPr lang="en-US" dirty="0">
              <a:solidFill>
                <a:schemeClr val="bg1"/>
              </a:solidFill>
            </a:endParaRPr>
          </a:p>
          <a:p>
            <a:endParaRPr lang="en-US" i="1" dirty="0">
              <a:solidFill>
                <a:schemeClr val="bg1"/>
              </a:solidFill>
            </a:endParaRPr>
          </a:p>
          <a:p>
            <a:r>
              <a:rPr lang="en-US" i="1" dirty="0">
                <a:solidFill>
                  <a:schemeClr val="bg1"/>
                </a:solidFill>
              </a:rPr>
              <a:t>Video: </a:t>
            </a:r>
          </a:p>
          <a:p>
            <a:r>
              <a:rPr lang="en-US" i="1" dirty="0">
                <a:solidFill>
                  <a:schemeClr val="bg1"/>
                </a:solidFill>
              </a:rPr>
              <a:t>Pure and Simple Faith (5:22)</a:t>
            </a:r>
          </a:p>
          <a:p>
            <a:r>
              <a:rPr lang="en-US" i="1" dirty="0">
                <a:solidFill>
                  <a:schemeClr val="bg1"/>
                </a:solidFill>
              </a:rPr>
              <a:t>The Will of God (3:02)</a:t>
            </a:r>
          </a:p>
          <a:p>
            <a:endParaRPr lang="en-US" b="0" i="1" u="none" strike="noStrike" dirty="0">
              <a:solidFill>
                <a:schemeClr val="bg1"/>
              </a:solidFill>
              <a:effectLst/>
            </a:endParaRP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New Testament Institute Student Manual Chapter 49</a:t>
            </a:r>
          </a:p>
          <a:p>
            <a:pPr marL="342900" indent="-342900">
              <a:buFontTx/>
              <a:buAutoNum type="arabicPeriod"/>
            </a:pPr>
            <a:r>
              <a:rPr lang="en-US" dirty="0">
                <a:solidFill>
                  <a:schemeClr val="bg1"/>
                </a:solidFill>
                <a:latin typeface="Calibri" panose="020F0502020204030204" pitchFamily="34" charset="0"/>
              </a:rPr>
              <a:t>President Thomas S. Monson (“Great Expectations” [Brigham Young University devotional, Jan. 11, 2009], 6; speeches.byu.edu).</a:t>
            </a:r>
          </a:p>
          <a:p>
            <a:pPr marL="342900" indent="-342900">
              <a:buFontTx/>
              <a:buAutoNum type="arabicPeriod"/>
            </a:pPr>
            <a:r>
              <a:rPr lang="en-US" dirty="0">
                <a:solidFill>
                  <a:schemeClr val="bg1"/>
                </a:solidFill>
                <a:latin typeface="Calibri" panose="020F0502020204030204" pitchFamily="34" charset="0"/>
              </a:rPr>
              <a:t>Elder Jeffery R. Holland (“None Were with Him,” </a:t>
            </a:r>
            <a:r>
              <a:rPr lang="en-US" i="1" dirty="0">
                <a:solidFill>
                  <a:schemeClr val="bg1"/>
                </a:solidFill>
                <a:latin typeface="Calibri" panose="020F0502020204030204" pitchFamily="34" charset="0"/>
              </a:rPr>
              <a:t>Ensign</a:t>
            </a:r>
            <a:r>
              <a:rPr lang="en-US" dirty="0">
                <a:solidFill>
                  <a:schemeClr val="bg1"/>
                </a:solidFill>
                <a:latin typeface="Calibri" panose="020F0502020204030204" pitchFamily="34" charset="0"/>
              </a:rPr>
              <a:t> or </a:t>
            </a:r>
            <a:r>
              <a:rPr lang="en-US" i="1" dirty="0" err="1">
                <a:solidFill>
                  <a:schemeClr val="bg1"/>
                </a:solidFill>
                <a:latin typeface="Calibri" panose="020F0502020204030204" pitchFamily="34" charset="0"/>
              </a:rPr>
              <a:t>Liahona</a:t>
            </a:r>
            <a:r>
              <a:rPr lang="en-US" i="1" dirty="0">
                <a:solidFill>
                  <a:schemeClr val="bg1"/>
                </a:solidFill>
                <a:latin typeface="Calibri" panose="020F0502020204030204" pitchFamily="34" charset="0"/>
              </a:rPr>
              <a:t>,</a:t>
            </a:r>
            <a:r>
              <a:rPr lang="en-US" dirty="0">
                <a:solidFill>
                  <a:schemeClr val="bg1"/>
                </a:solidFill>
                <a:latin typeface="Calibri" panose="020F0502020204030204" pitchFamily="34" charset="0"/>
              </a:rPr>
              <a:t> May 2009, 88).</a:t>
            </a:r>
          </a:p>
          <a:p>
            <a:pPr marL="342900" indent="-342900">
              <a:buFontTx/>
              <a:buAutoNum type="arabicPeriod"/>
            </a:pPr>
            <a:r>
              <a:rPr lang="en-US" dirty="0">
                <a:solidFill>
                  <a:schemeClr val="bg1"/>
                </a:solidFill>
              </a:rPr>
              <a:t>Elder Joseph B. </a:t>
            </a:r>
            <a:r>
              <a:rPr lang="en-US" dirty="0" err="1">
                <a:solidFill>
                  <a:schemeClr val="bg1"/>
                </a:solidFill>
              </a:rPr>
              <a:t>Wirthlin</a:t>
            </a:r>
            <a:r>
              <a:rPr lang="en-US" dirty="0">
                <a:solidFill>
                  <a:schemeClr val="bg1"/>
                </a:solidFill>
              </a:rPr>
              <a:t>  ("Fruits of the Restored Gospel of Jesus Christ," </a:t>
            </a:r>
            <a:r>
              <a:rPr lang="en-US" i="1" dirty="0">
                <a:solidFill>
                  <a:schemeClr val="bg1"/>
                </a:solidFill>
              </a:rPr>
              <a:t>Ensign</a:t>
            </a:r>
            <a:r>
              <a:rPr lang="en-US" dirty="0">
                <a:solidFill>
                  <a:schemeClr val="bg1"/>
                </a:solidFill>
              </a:rPr>
              <a:t>, Nov. 1991, 15)</a:t>
            </a:r>
          </a:p>
          <a:p>
            <a:pPr marL="342900" indent="-342900">
              <a:buFontTx/>
              <a:buAutoNum type="arabicPeriod"/>
            </a:pPr>
            <a:r>
              <a:rPr lang="en-US" i="1" dirty="0">
                <a:solidFill>
                  <a:schemeClr val="bg1"/>
                </a:solidFill>
                <a:latin typeface="Calibri" panose="020F0502020204030204" pitchFamily="34" charset="0"/>
              </a:rPr>
              <a:t>Elder Bruce R. McConkie DNTC,</a:t>
            </a:r>
            <a:r>
              <a:rPr lang="en-US" dirty="0">
                <a:solidFill>
                  <a:schemeClr val="bg1"/>
                </a:solidFill>
                <a:latin typeface="Calibri" panose="020F0502020204030204" pitchFamily="34" charset="0"/>
              </a:rPr>
              <a:t> 3:229.)</a:t>
            </a:r>
          </a:p>
          <a:p>
            <a:pPr marL="342900" indent="-342900">
              <a:buFontTx/>
              <a:buAutoNum type="arabicPeriod"/>
            </a:pPr>
            <a:r>
              <a:rPr lang="en-US" i="1" dirty="0">
                <a:solidFill>
                  <a:schemeClr val="bg1"/>
                </a:solidFill>
                <a:latin typeface="Calibri" panose="020F0502020204030204" pitchFamily="34" charset="0"/>
              </a:rPr>
              <a:t>Life and Teachings of Jesus and His Apostles </a:t>
            </a:r>
            <a:r>
              <a:rPr lang="en-US" dirty="0">
                <a:solidFill>
                  <a:schemeClr val="bg1"/>
                </a:solidFill>
                <a:latin typeface="Calibri" panose="020F0502020204030204" pitchFamily="34" charset="0"/>
              </a:rPr>
              <a:t>Chapter 48</a:t>
            </a:r>
          </a:p>
          <a:p>
            <a:pPr marL="342900" indent="-342900">
              <a:buFontTx/>
              <a:buAutoNum type="arabicPeriod"/>
            </a:pPr>
            <a:r>
              <a:rPr lang="en-US" dirty="0">
                <a:solidFill>
                  <a:schemeClr val="bg1"/>
                </a:solidFill>
                <a:latin typeface="Calibri" panose="020F0502020204030204" pitchFamily="34" charset="0"/>
              </a:rPr>
              <a:t>Guide to the scriptures</a:t>
            </a:r>
          </a:p>
          <a:p>
            <a:pPr marL="342900" indent="-342900">
              <a:buFontTx/>
              <a:buAutoNum type="arabicPeriod"/>
            </a:pPr>
            <a:r>
              <a:rPr lang="en-US" dirty="0">
                <a:solidFill>
                  <a:schemeClr val="bg1"/>
                </a:solidFill>
              </a:rPr>
              <a:t>Elder Neal A. Maxwell (</a:t>
            </a:r>
            <a:r>
              <a:rPr lang="en-US" i="1" dirty="0">
                <a:solidFill>
                  <a:schemeClr val="bg1"/>
                </a:solidFill>
              </a:rPr>
              <a:t>Not My Will, But Thine </a:t>
            </a:r>
            <a:r>
              <a:rPr lang="en-US" dirty="0">
                <a:solidFill>
                  <a:schemeClr val="bg1"/>
                </a:solidFill>
              </a:rPr>
              <a:t>[Salt Lake City: </a:t>
            </a:r>
            <a:r>
              <a:rPr lang="en-US" dirty="0" err="1">
                <a:solidFill>
                  <a:schemeClr val="bg1"/>
                </a:solidFill>
              </a:rPr>
              <a:t>Bookcraft</a:t>
            </a:r>
            <a:r>
              <a:rPr lang="en-US" dirty="0">
                <a:solidFill>
                  <a:schemeClr val="bg1"/>
                </a:solidFill>
              </a:rPr>
              <a:t>, 1998], 104.)</a:t>
            </a:r>
          </a:p>
          <a:p>
            <a:pPr marL="342900" indent="-342900">
              <a:buFontTx/>
              <a:buAutoNum type="arabicPeriod"/>
            </a:pPr>
            <a:r>
              <a:rPr lang="en-US" dirty="0">
                <a:solidFill>
                  <a:schemeClr val="bg1"/>
                </a:solidFill>
                <a:latin typeface="Calibri" panose="020F0502020204030204" pitchFamily="34" charset="0"/>
              </a:rPr>
              <a:t>President James E. Faust </a:t>
            </a:r>
            <a:r>
              <a:rPr lang="en-US" dirty="0">
                <a:solidFill>
                  <a:schemeClr val="bg1"/>
                </a:solidFill>
              </a:rPr>
              <a:t>" ("Unwanted Messages," </a:t>
            </a:r>
            <a:r>
              <a:rPr lang="en-US" i="1" dirty="0">
                <a:solidFill>
                  <a:schemeClr val="bg1"/>
                </a:solidFill>
              </a:rPr>
              <a:t>Ensign</a:t>
            </a:r>
            <a:r>
              <a:rPr lang="en-US" dirty="0">
                <a:solidFill>
                  <a:schemeClr val="bg1"/>
                </a:solidFill>
              </a:rPr>
              <a:t>, Nov. 1986, 8)</a:t>
            </a: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grpSp>
        <p:nvGrpSpPr>
          <p:cNvPr id="2" name="Group 7"/>
          <p:cNvGrpSpPr/>
          <p:nvPr/>
        </p:nvGrpSpPr>
        <p:grpSpPr>
          <a:xfrm>
            <a:off x="3022729" y="1407062"/>
            <a:ext cx="1071418" cy="970800"/>
            <a:chOff x="5305110" y="533400"/>
            <a:chExt cx="1705290" cy="1545145"/>
          </a:xfrm>
        </p:grpSpPr>
        <p:sp>
          <p:nvSpPr>
            <p:cNvPr id="9" name="Right Arrow Callout 8"/>
            <p:cNvSpPr/>
            <p:nvPr/>
          </p:nvSpPr>
          <p:spPr>
            <a:xfrm rot="16200000">
              <a:off x="5945502" y="1510357"/>
              <a:ext cx="402145" cy="734231"/>
            </a:xfrm>
            <a:prstGeom prst="rightArrowCallout">
              <a:avLst>
                <a:gd name="adj1" fmla="val 25000"/>
                <a:gd name="adj2" fmla="val 25000"/>
                <a:gd name="adj3" fmla="val 25000"/>
                <a:gd name="adj4" fmla="val 3765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05110" y="533400"/>
              <a:ext cx="1705290" cy="1295400"/>
            </a:xfrm>
            <a:prstGeom prst="roundRect">
              <a:avLst/>
            </a:prstGeom>
            <a:solidFill>
              <a:schemeClr val="tx1">
                <a:lumMod val="50000"/>
                <a:lumOff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09230" y="828172"/>
              <a:ext cx="674690" cy="674690"/>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5400000">
              <a:off x="5992529" y="1058411"/>
              <a:ext cx="381000" cy="228600"/>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8188293" y="211050"/>
            <a:ext cx="3289208" cy="2491503"/>
            <a:chOff x="384206" y="4158361"/>
            <a:chExt cx="3289208" cy="2491503"/>
          </a:xfrm>
        </p:grpSpPr>
        <p:grpSp>
          <p:nvGrpSpPr>
            <p:cNvPr id="15" name="Group 14"/>
            <p:cNvGrpSpPr/>
            <p:nvPr/>
          </p:nvGrpSpPr>
          <p:grpSpPr>
            <a:xfrm>
              <a:off x="384206" y="4158361"/>
              <a:ext cx="3289208" cy="2390250"/>
              <a:chOff x="609599" y="833642"/>
              <a:chExt cx="7941747" cy="5771225"/>
            </a:xfrm>
          </p:grpSpPr>
          <p:grpSp>
            <p:nvGrpSpPr>
              <p:cNvPr id="17" name="Group 14"/>
              <p:cNvGrpSpPr/>
              <p:nvPr/>
            </p:nvGrpSpPr>
            <p:grpSpPr>
              <a:xfrm rot="10800000">
                <a:off x="7696200" y="5257800"/>
                <a:ext cx="621450" cy="1347067"/>
                <a:chOff x="7010400" y="381000"/>
                <a:chExt cx="762000" cy="2033666"/>
              </a:xfrm>
            </p:grpSpPr>
            <p:sp>
              <p:nvSpPr>
                <p:cNvPr id="30"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1"/>
              <p:cNvGrpSpPr/>
              <p:nvPr/>
            </p:nvGrpSpPr>
            <p:grpSpPr>
              <a:xfrm rot="10800000">
                <a:off x="939238" y="4923502"/>
                <a:ext cx="621450" cy="1347067"/>
                <a:chOff x="7010400" y="381000"/>
                <a:chExt cx="762000" cy="2033666"/>
              </a:xfrm>
            </p:grpSpPr>
            <p:sp>
              <p:nvSpPr>
                <p:cNvPr id="28"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899460" y="833642"/>
                <a:ext cx="621450" cy="986197"/>
                <a:chOff x="7031201" y="834275"/>
                <a:chExt cx="762000" cy="1488861"/>
              </a:xfrm>
            </p:grpSpPr>
            <p:sp>
              <p:nvSpPr>
                <p:cNvPr id="26"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7646520" y="1148254"/>
                <a:ext cx="621450" cy="1017899"/>
                <a:chOff x="7087348" y="824753"/>
                <a:chExt cx="762000" cy="1536722"/>
              </a:xfrm>
            </p:grpSpPr>
            <p:sp>
              <p:nvSpPr>
                <p:cNvPr id="24"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Rectangle 15"/>
            <p:cNvSpPr/>
            <p:nvPr/>
          </p:nvSpPr>
          <p:spPr>
            <a:xfrm>
              <a:off x="770360" y="4618539"/>
              <a:ext cx="2437759" cy="2031325"/>
            </a:xfrm>
            <a:prstGeom prst="rect">
              <a:avLst/>
            </a:prstGeom>
          </p:spPr>
          <p:txBody>
            <a:bodyPr wrap="square">
              <a:spAutoFit/>
            </a:bodyPr>
            <a:lstStyle/>
            <a:p>
              <a:pPr algn="ctr"/>
              <a:r>
                <a:rPr lang="en-US" b="1" dirty="0"/>
                <a:t>If we submit to chastening from Heavenly Father, we will become more like Him and have the peace that comes from righteousness.</a:t>
              </a:r>
              <a:r>
                <a:rPr lang="en-US" dirty="0"/>
                <a:t>)</a:t>
              </a:r>
              <a:endParaRPr lang="en-US" sz="1600" dirty="0"/>
            </a:p>
          </p:txBody>
        </p:sp>
      </p:grpSp>
      <p:sp>
        <p:nvSpPr>
          <p:cNvPr id="32" name="Footer Placeholder 14">
            <a:extLst>
              <a:ext uri="{FF2B5EF4-FFF2-40B4-BE49-F238E27FC236}">
                <a16:creationId xmlns:a16="http://schemas.microsoft.com/office/drawing/2014/main" id="{2201C519-D2A4-47C8-83D6-6EE695418E43}"/>
              </a:ext>
            </a:extLst>
          </p:cNvPr>
          <p:cNvSpPr>
            <a:spLocks noGrp="1"/>
          </p:cNvSpPr>
          <p:nvPr/>
        </p:nvSpPr>
        <p:spPr>
          <a:xfrm>
            <a:off x="87585" y="6475582"/>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51626154"/>
              </p:ext>
            </p:extLst>
          </p:nvPr>
        </p:nvGraphicFramePr>
        <p:xfrm>
          <a:off x="179606" y="99589"/>
          <a:ext cx="4607547" cy="3528060"/>
        </p:xfrm>
        <a:graphic>
          <a:graphicData uri="http://schemas.openxmlformats.org/drawingml/2006/table">
            <a:tbl>
              <a:tblPr firstRow="1" bandRow="1">
                <a:tableStyleId>{5940675A-B579-460E-94D1-54222C63F5DA}</a:tableStyleId>
              </a:tblPr>
              <a:tblGrid>
                <a:gridCol w="2959556">
                  <a:extLst>
                    <a:ext uri="{9D8B030D-6E8A-4147-A177-3AD203B41FA5}">
                      <a16:colId xmlns:a16="http://schemas.microsoft.com/office/drawing/2014/main" val="3815724195"/>
                    </a:ext>
                  </a:extLst>
                </a:gridCol>
                <a:gridCol w="1647991">
                  <a:extLst>
                    <a:ext uri="{9D8B030D-6E8A-4147-A177-3AD203B41FA5}">
                      <a16:colId xmlns:a16="http://schemas.microsoft.com/office/drawing/2014/main" val="3481700596"/>
                    </a:ext>
                  </a:extLst>
                </a:gridCol>
              </a:tblGrid>
              <a:tr h="499110">
                <a:tc gridSpan="2">
                  <a:txBody>
                    <a:bodyPr/>
                    <a:lstStyle/>
                    <a:p>
                      <a:pPr algn="ctr" fontAlgn="base"/>
                      <a:r>
                        <a:rPr lang="en-US" sz="1200" b="0" i="0" kern="1200" cap="all" dirty="0">
                          <a:solidFill>
                            <a:schemeClr val="tx1"/>
                          </a:solidFill>
                          <a:effectLst/>
                          <a:latin typeface="+mn-lt"/>
                          <a:ea typeface="+mn-ea"/>
                          <a:cs typeface="+mn-cs"/>
                        </a:rPr>
                        <a:t>LETTER TO THE HEBREWS—BELIEVED WRITTEN BY PAUL, (HEBREWS)</a:t>
                      </a:r>
                      <a:endParaRPr lang="en-US" sz="1200" b="0" i="0" dirty="0">
                        <a:solidFill>
                          <a:srgbClr val="434444"/>
                        </a:solidFill>
                        <a:effectLst/>
                        <a:latin typeface="+mn-lt"/>
                      </a:endParaRPr>
                    </a:p>
                  </a:txBody>
                  <a:tcPr marL="95250" marR="95250" marT="66675" marB="66675"/>
                </a:tc>
                <a:tc hMerge="1">
                  <a:txBody>
                    <a:bodyPr/>
                    <a:lstStyle/>
                    <a:p>
                      <a:pPr algn="l" fontAlgn="base"/>
                      <a:endParaRPr lang="en-US" sz="1200" dirty="0">
                        <a:solidFill>
                          <a:srgbClr val="434444"/>
                        </a:solidFill>
                        <a:effectLst/>
                      </a:endParaRPr>
                    </a:p>
                  </a:txBody>
                  <a:tcPr marL="95250" marR="95250" marT="66675" marB="66675" anchor="ctr"/>
                </a:tc>
                <a:extLst>
                  <a:ext uri="{0D108BD9-81ED-4DB2-BD59-A6C34878D82A}">
                    <a16:rowId xmlns:a16="http://schemas.microsoft.com/office/drawing/2014/main" val="2197156048"/>
                  </a:ext>
                </a:extLst>
              </a:tr>
              <a:tr h="316230">
                <a:tc>
                  <a:txBody>
                    <a:bodyPr/>
                    <a:lstStyle/>
                    <a:p>
                      <a:pPr algn="l" fontAlgn="base"/>
                      <a:r>
                        <a:rPr lang="en-US" sz="1200">
                          <a:solidFill>
                            <a:srgbClr val="434444"/>
                          </a:solidFill>
                          <a:effectLst/>
                        </a:rPr>
                        <a:t>“Whom the Lord Loveth He Chasteneth”</a:t>
                      </a:r>
                    </a:p>
                  </a:txBody>
                  <a:tcPr marL="95250" marR="95250" marT="66675" marB="66675" anchor="ctr"/>
                </a:tc>
                <a:tc>
                  <a:txBody>
                    <a:bodyPr/>
                    <a:lstStyle/>
                    <a:p>
                      <a:pPr algn="l" fontAlgn="base"/>
                      <a:r>
                        <a:rPr lang="en-US" sz="1200">
                          <a:solidFill>
                            <a:srgbClr val="434444"/>
                          </a:solidFill>
                          <a:effectLst/>
                        </a:rPr>
                        <a:t>12:1–8</a:t>
                      </a:r>
                    </a:p>
                  </a:txBody>
                  <a:tcPr marL="95250" marR="95250" marT="66675" marB="66675" anchor="ctr"/>
                </a:tc>
                <a:extLst>
                  <a:ext uri="{0D108BD9-81ED-4DB2-BD59-A6C34878D82A}">
                    <a16:rowId xmlns:a16="http://schemas.microsoft.com/office/drawing/2014/main" val="10001"/>
                  </a:ext>
                </a:extLst>
              </a:tr>
              <a:tr h="316230">
                <a:tc>
                  <a:txBody>
                    <a:bodyPr/>
                    <a:lstStyle/>
                    <a:p>
                      <a:pPr algn="l" fontAlgn="base"/>
                      <a:r>
                        <a:rPr lang="en-US" sz="1200">
                          <a:solidFill>
                            <a:srgbClr val="434444"/>
                          </a:solidFill>
                          <a:effectLst/>
                        </a:rPr>
                        <a:t>Premortality and Exaltation</a:t>
                      </a:r>
                    </a:p>
                  </a:txBody>
                  <a:tcPr marL="95250" marR="95250" marT="66675" marB="66675" anchor="ctr"/>
                </a:tc>
                <a:tc>
                  <a:txBody>
                    <a:bodyPr/>
                    <a:lstStyle/>
                    <a:p>
                      <a:pPr algn="l" fontAlgn="base"/>
                      <a:r>
                        <a:rPr lang="en-US" sz="1200">
                          <a:solidFill>
                            <a:srgbClr val="434444"/>
                          </a:solidFill>
                          <a:effectLst/>
                        </a:rPr>
                        <a:t>12:9, 10</a:t>
                      </a:r>
                    </a:p>
                  </a:txBody>
                  <a:tcPr marL="95250" marR="95250" marT="66675" marB="66675" anchor="ctr"/>
                </a:tc>
                <a:extLst>
                  <a:ext uri="{0D108BD9-81ED-4DB2-BD59-A6C34878D82A}">
                    <a16:rowId xmlns:a16="http://schemas.microsoft.com/office/drawing/2014/main" val="1840552135"/>
                  </a:ext>
                </a:extLst>
              </a:tr>
              <a:tr h="316230">
                <a:tc>
                  <a:txBody>
                    <a:bodyPr/>
                    <a:lstStyle/>
                    <a:p>
                      <a:pPr algn="l" fontAlgn="base"/>
                      <a:r>
                        <a:rPr lang="en-US" sz="1200">
                          <a:solidFill>
                            <a:srgbClr val="434444"/>
                          </a:solidFill>
                          <a:effectLst/>
                        </a:rPr>
                        <a:t>Peace and Holiness Lead One to See God</a:t>
                      </a:r>
                    </a:p>
                  </a:txBody>
                  <a:tcPr marL="95250" marR="95250" marT="66675" marB="66675" anchor="ctr"/>
                </a:tc>
                <a:tc>
                  <a:txBody>
                    <a:bodyPr/>
                    <a:lstStyle/>
                    <a:p>
                      <a:pPr algn="l" fontAlgn="base"/>
                      <a:r>
                        <a:rPr lang="en-US" sz="1200">
                          <a:solidFill>
                            <a:srgbClr val="434444"/>
                          </a:solidFill>
                          <a:effectLst/>
                        </a:rPr>
                        <a:t>12:11–17</a:t>
                      </a:r>
                    </a:p>
                  </a:txBody>
                  <a:tcPr marL="95250" marR="95250" marT="66675" marB="66675" anchor="ctr"/>
                </a:tc>
                <a:extLst>
                  <a:ext uri="{0D108BD9-81ED-4DB2-BD59-A6C34878D82A}">
                    <a16:rowId xmlns:a16="http://schemas.microsoft.com/office/drawing/2014/main" val="10002"/>
                  </a:ext>
                </a:extLst>
              </a:tr>
              <a:tr h="499110">
                <a:tc>
                  <a:txBody>
                    <a:bodyPr/>
                    <a:lstStyle/>
                    <a:p>
                      <a:pPr algn="l" fontAlgn="base"/>
                      <a:r>
                        <a:rPr lang="en-US" sz="1200">
                          <a:solidFill>
                            <a:srgbClr val="434444"/>
                          </a:solidFill>
                          <a:effectLst/>
                        </a:rPr>
                        <a:t>Exalted Saints Belong to the Church of the Firstborn</a:t>
                      </a:r>
                    </a:p>
                  </a:txBody>
                  <a:tcPr marL="95250" marR="95250" marT="66675" marB="66675" anchor="ctr"/>
                </a:tc>
                <a:tc>
                  <a:txBody>
                    <a:bodyPr/>
                    <a:lstStyle/>
                    <a:p>
                      <a:pPr algn="l" fontAlgn="base"/>
                      <a:r>
                        <a:rPr lang="en-US" sz="1200" dirty="0">
                          <a:solidFill>
                            <a:srgbClr val="434444"/>
                          </a:solidFill>
                          <a:effectLst/>
                        </a:rPr>
                        <a:t>12:18–24</a:t>
                      </a:r>
                    </a:p>
                  </a:txBody>
                  <a:tcPr marL="95250" marR="95250" marT="66675" marB="66675" anchor="ctr"/>
                </a:tc>
                <a:extLst>
                  <a:ext uri="{0D108BD9-81ED-4DB2-BD59-A6C34878D82A}">
                    <a16:rowId xmlns:a16="http://schemas.microsoft.com/office/drawing/2014/main" val="10003"/>
                  </a:ext>
                </a:extLst>
              </a:tr>
              <a:tr h="316230">
                <a:tc>
                  <a:txBody>
                    <a:bodyPr/>
                    <a:lstStyle/>
                    <a:p>
                      <a:pPr algn="l" fontAlgn="base"/>
                      <a:r>
                        <a:rPr lang="en-US" sz="1200">
                          <a:solidFill>
                            <a:srgbClr val="434444"/>
                          </a:solidFill>
                          <a:effectLst/>
                        </a:rPr>
                        <a:t>“Our God Is a Consuming Fire”</a:t>
                      </a:r>
                    </a:p>
                  </a:txBody>
                  <a:tcPr marL="95250" marR="95250" marT="66675" marB="66675" anchor="ctr"/>
                </a:tc>
                <a:tc>
                  <a:txBody>
                    <a:bodyPr/>
                    <a:lstStyle/>
                    <a:p>
                      <a:pPr algn="l" fontAlgn="base"/>
                      <a:r>
                        <a:rPr lang="en-US" sz="1200">
                          <a:solidFill>
                            <a:srgbClr val="434444"/>
                          </a:solidFill>
                          <a:effectLst/>
                        </a:rPr>
                        <a:t>12:25–29</a:t>
                      </a:r>
                    </a:p>
                  </a:txBody>
                  <a:tcPr marL="95250" marR="95250" marT="66675" marB="66675" anchor="ctr"/>
                </a:tc>
                <a:extLst>
                  <a:ext uri="{0D108BD9-81ED-4DB2-BD59-A6C34878D82A}">
                    <a16:rowId xmlns:a16="http://schemas.microsoft.com/office/drawing/2014/main" val="4219909657"/>
                  </a:ext>
                </a:extLst>
              </a:tr>
              <a:tr h="316230">
                <a:tc>
                  <a:txBody>
                    <a:bodyPr/>
                    <a:lstStyle/>
                    <a:p>
                      <a:pPr algn="l" fontAlgn="base"/>
                      <a:r>
                        <a:rPr lang="en-US" sz="1200">
                          <a:solidFill>
                            <a:srgbClr val="434444"/>
                          </a:solidFill>
                          <a:effectLst/>
                        </a:rPr>
                        <a:t>“Some Have Entertained Angels Unawares”</a:t>
                      </a:r>
                    </a:p>
                  </a:txBody>
                  <a:tcPr marL="95250" marR="95250" marT="66675" marB="66675" anchor="ctr"/>
                </a:tc>
                <a:tc>
                  <a:txBody>
                    <a:bodyPr/>
                    <a:lstStyle/>
                    <a:p>
                      <a:pPr algn="l" fontAlgn="base"/>
                      <a:r>
                        <a:rPr lang="en-US" sz="1200">
                          <a:solidFill>
                            <a:srgbClr val="434444"/>
                          </a:solidFill>
                          <a:effectLst/>
                        </a:rPr>
                        <a:t>13:1–3</a:t>
                      </a:r>
                    </a:p>
                  </a:txBody>
                  <a:tcPr marL="95250" marR="95250" marT="66675" marB="66675" anchor="ctr"/>
                </a:tc>
                <a:extLst>
                  <a:ext uri="{0D108BD9-81ED-4DB2-BD59-A6C34878D82A}">
                    <a16:rowId xmlns:a16="http://schemas.microsoft.com/office/drawing/2014/main" val="1129866108"/>
                  </a:ext>
                </a:extLst>
              </a:tr>
              <a:tr h="316230">
                <a:tc>
                  <a:txBody>
                    <a:bodyPr/>
                    <a:lstStyle/>
                    <a:p>
                      <a:pPr algn="l" fontAlgn="base"/>
                      <a:r>
                        <a:rPr lang="en-US" sz="1200">
                          <a:solidFill>
                            <a:srgbClr val="434444"/>
                          </a:solidFill>
                          <a:effectLst/>
                        </a:rPr>
                        <a:t>Marriage Is Honorable</a:t>
                      </a:r>
                    </a:p>
                  </a:txBody>
                  <a:tcPr marL="95250" marR="95250" marT="66675" marB="66675" anchor="ctr"/>
                </a:tc>
                <a:tc>
                  <a:txBody>
                    <a:bodyPr/>
                    <a:lstStyle/>
                    <a:p>
                      <a:pPr algn="l" fontAlgn="base"/>
                      <a:r>
                        <a:rPr lang="en-US" sz="1200">
                          <a:solidFill>
                            <a:srgbClr val="434444"/>
                          </a:solidFill>
                          <a:effectLst/>
                        </a:rPr>
                        <a:t>13:4–7</a:t>
                      </a:r>
                    </a:p>
                  </a:txBody>
                  <a:tcPr marL="95250" marR="95250" marT="66675" marB="66675" anchor="ctr"/>
                </a:tc>
                <a:extLst>
                  <a:ext uri="{0D108BD9-81ED-4DB2-BD59-A6C34878D82A}">
                    <a16:rowId xmlns:a16="http://schemas.microsoft.com/office/drawing/2014/main" val="200542960"/>
                  </a:ext>
                </a:extLst>
              </a:tr>
              <a:tr h="316230">
                <a:tc>
                  <a:txBody>
                    <a:bodyPr/>
                    <a:lstStyle/>
                    <a:p>
                      <a:pPr algn="l" fontAlgn="base"/>
                      <a:r>
                        <a:rPr lang="en-US" sz="1200">
                          <a:solidFill>
                            <a:srgbClr val="434444"/>
                          </a:solidFill>
                          <a:effectLst/>
                        </a:rPr>
                        <a:t>Christ is Everlastingly the Same</a:t>
                      </a:r>
                    </a:p>
                  </a:txBody>
                  <a:tcPr marL="95250" marR="95250" marT="66675" marB="66675" anchor="ctr"/>
                </a:tc>
                <a:tc>
                  <a:txBody>
                    <a:bodyPr/>
                    <a:lstStyle/>
                    <a:p>
                      <a:pPr algn="l" fontAlgn="base"/>
                      <a:r>
                        <a:rPr lang="en-US" sz="1200">
                          <a:solidFill>
                            <a:srgbClr val="434444"/>
                          </a:solidFill>
                          <a:effectLst/>
                        </a:rPr>
                        <a:t>13:8</a:t>
                      </a:r>
                    </a:p>
                  </a:txBody>
                  <a:tcPr marL="95250" marR="95250" marT="66675" marB="66675" anchor="ctr"/>
                </a:tc>
                <a:extLst>
                  <a:ext uri="{0D108BD9-81ED-4DB2-BD59-A6C34878D82A}">
                    <a16:rowId xmlns:a16="http://schemas.microsoft.com/office/drawing/2014/main" val="3982083959"/>
                  </a:ext>
                </a:extLst>
              </a:tr>
              <a:tr h="316230">
                <a:tc>
                  <a:txBody>
                    <a:bodyPr/>
                    <a:lstStyle/>
                    <a:p>
                      <a:pPr algn="l" fontAlgn="base"/>
                      <a:r>
                        <a:rPr lang="en-US" sz="1200">
                          <a:solidFill>
                            <a:srgbClr val="434444"/>
                          </a:solidFill>
                          <a:effectLst/>
                        </a:rPr>
                        <a:t>How Christians Offer Sacrifices</a:t>
                      </a:r>
                    </a:p>
                  </a:txBody>
                  <a:tcPr marL="95250" marR="95250" marT="66675" marB="66675" anchor="ctr"/>
                </a:tc>
                <a:tc>
                  <a:txBody>
                    <a:bodyPr/>
                    <a:lstStyle/>
                    <a:p>
                      <a:pPr algn="l" fontAlgn="base"/>
                      <a:r>
                        <a:rPr lang="en-US" sz="1200" dirty="0">
                          <a:solidFill>
                            <a:srgbClr val="434444"/>
                          </a:solidFill>
                          <a:effectLst/>
                        </a:rPr>
                        <a:t>13:9–25</a:t>
                      </a:r>
                    </a:p>
                  </a:txBody>
                  <a:tcPr marL="95250" marR="95250" marT="66675" marB="66675" anchor="ctr"/>
                </a:tc>
                <a:extLst>
                  <a:ext uri="{0D108BD9-81ED-4DB2-BD59-A6C34878D82A}">
                    <a16:rowId xmlns:a16="http://schemas.microsoft.com/office/drawing/2014/main" val="3905176743"/>
                  </a:ext>
                </a:extLst>
              </a:tr>
            </a:tbl>
          </a:graphicData>
        </a:graphic>
      </p:graphicFrame>
      <p:sp>
        <p:nvSpPr>
          <p:cNvPr id="3" name="TextBox 2"/>
          <p:cNvSpPr txBox="1"/>
          <p:nvPr/>
        </p:nvSpPr>
        <p:spPr>
          <a:xfrm>
            <a:off x="179606" y="3688960"/>
            <a:ext cx="3992578" cy="246221"/>
          </a:xfrm>
          <a:prstGeom prst="rect">
            <a:avLst/>
          </a:prstGeom>
          <a:noFill/>
        </p:spPr>
        <p:txBody>
          <a:bodyPr wrap="square" rtlCol="0">
            <a:spAutoFit/>
          </a:bodyPr>
          <a:lstStyle/>
          <a:p>
            <a:r>
              <a:rPr lang="en-US" sz="1000" dirty="0"/>
              <a:t>Life and Teachings of Jesus and His Apostles Chapter 48</a:t>
            </a:r>
          </a:p>
        </p:txBody>
      </p:sp>
      <p:sp>
        <p:nvSpPr>
          <p:cNvPr id="4" name="Rectangle 3"/>
          <p:cNvSpPr/>
          <p:nvPr/>
        </p:nvSpPr>
        <p:spPr>
          <a:xfrm>
            <a:off x="4787152" y="2653288"/>
            <a:ext cx="7404847" cy="1569660"/>
          </a:xfrm>
          <a:prstGeom prst="rect">
            <a:avLst/>
          </a:prstGeom>
          <a:ln>
            <a:solidFill>
              <a:schemeClr val="tx1"/>
            </a:solidFill>
          </a:ln>
        </p:spPr>
        <p:txBody>
          <a:bodyPr wrap="square">
            <a:spAutoFit/>
          </a:bodyPr>
          <a:lstStyle/>
          <a:p>
            <a:pPr fontAlgn="base"/>
            <a:r>
              <a:rPr lang="en-US" sz="1200" b="1" dirty="0">
                <a:solidFill>
                  <a:srgbClr val="333333"/>
                </a:solidFill>
                <a:latin typeface="Calibri" panose="020F0502020204030204" pitchFamily="34" charset="0"/>
              </a:rPr>
              <a:t>Firstborn Hebrews 12:23, 24:</a:t>
            </a:r>
          </a:p>
          <a:p>
            <a:pPr fontAlgn="base"/>
            <a:r>
              <a:rPr lang="en-US" sz="1200" dirty="0">
                <a:solidFill>
                  <a:srgbClr val="333333"/>
                </a:solidFill>
                <a:latin typeface="Calibri" panose="020F0502020204030204" pitchFamily="34" charset="0"/>
              </a:rPr>
              <a:t>“Members of The Church of Jesus Christ of Latter-day Saints who so devote themselves to righteousness that they receive the higher ordinances of exaltation become members of the </a:t>
            </a:r>
            <a:r>
              <a:rPr lang="en-US" sz="1200" i="1" dirty="0">
                <a:solidFill>
                  <a:srgbClr val="333333"/>
                </a:solidFill>
                <a:latin typeface="Calibri" panose="020F0502020204030204" pitchFamily="34" charset="0"/>
              </a:rPr>
              <a:t>Church of the Firstborn.</a:t>
            </a:r>
            <a:r>
              <a:rPr lang="en-US" sz="1200" dirty="0">
                <a:solidFill>
                  <a:srgbClr val="333333"/>
                </a:solidFill>
                <a:latin typeface="Calibri" panose="020F0502020204030204" pitchFamily="34" charset="0"/>
              </a:rPr>
              <a:t> …</a:t>
            </a:r>
          </a:p>
          <a:p>
            <a:pPr fontAlgn="base"/>
            <a:r>
              <a:rPr lang="en-US" sz="1200" dirty="0">
                <a:solidFill>
                  <a:srgbClr val="333333"/>
                </a:solidFill>
                <a:latin typeface="Calibri" panose="020F0502020204030204" pitchFamily="34" charset="0"/>
              </a:rPr>
              <a:t>“The Church of the Firstborn is made up of the sons of God, those who have been adopted into the family of the Lord, those who are destined to be joint-heirs with Christ in receiving all that the Father hath.” (McConkie, </a:t>
            </a:r>
            <a:r>
              <a:rPr lang="en-US" sz="1200" i="1" dirty="0">
                <a:solidFill>
                  <a:srgbClr val="333333"/>
                </a:solidFill>
                <a:latin typeface="Calibri" panose="020F0502020204030204" pitchFamily="34" charset="0"/>
              </a:rPr>
              <a:t>Mormon Doctrine,</a:t>
            </a:r>
            <a:r>
              <a:rPr lang="en-US" sz="1200" dirty="0">
                <a:solidFill>
                  <a:srgbClr val="333333"/>
                </a:solidFill>
                <a:latin typeface="Calibri" panose="020F0502020204030204" pitchFamily="34" charset="0"/>
              </a:rPr>
              <a:t> p. 139.)</a:t>
            </a:r>
          </a:p>
          <a:p>
            <a:pPr fontAlgn="base"/>
            <a:r>
              <a:rPr lang="en-US" sz="1200" dirty="0">
                <a:solidFill>
                  <a:srgbClr val="333333"/>
                </a:solidFill>
                <a:latin typeface="Calibri" panose="020F0502020204030204" pitchFamily="34" charset="0"/>
              </a:rPr>
              <a:t>The phrase “the Church of the Firstborn” has no reference to the apostate group of the same name. (Life and Teachings of Jesus and His Apostles Chapter 48</a:t>
            </a:r>
            <a:endParaRPr lang="en-US" sz="1200" b="0" i="0" dirty="0">
              <a:solidFill>
                <a:srgbClr val="333333"/>
              </a:solidFill>
              <a:effectLst/>
              <a:latin typeface="Calibri" panose="020F0502020204030204" pitchFamily="34" charset="0"/>
            </a:endParaRPr>
          </a:p>
        </p:txBody>
      </p:sp>
      <p:sp>
        <p:nvSpPr>
          <p:cNvPr id="5" name="Rectangle 4"/>
          <p:cNvSpPr/>
          <p:nvPr/>
        </p:nvSpPr>
        <p:spPr>
          <a:xfrm>
            <a:off x="4787153" y="1083628"/>
            <a:ext cx="7404847" cy="1384995"/>
          </a:xfrm>
          <a:prstGeom prst="rect">
            <a:avLst/>
          </a:prstGeom>
          <a:ln>
            <a:solidFill>
              <a:schemeClr val="tx1"/>
            </a:solidFill>
          </a:ln>
        </p:spPr>
        <p:txBody>
          <a:bodyPr wrap="square">
            <a:spAutoFit/>
          </a:bodyPr>
          <a:lstStyle/>
          <a:p>
            <a:r>
              <a:rPr lang="en-US" sz="1200" b="1" dirty="0">
                <a:solidFill>
                  <a:srgbClr val="333333"/>
                </a:solidFill>
                <a:latin typeface="Calibri" panose="020F0502020204030204" pitchFamily="34" charset="0"/>
              </a:rPr>
              <a:t>Mount Sinai Hebrews 12:18:</a:t>
            </a:r>
          </a:p>
          <a:p>
            <a:r>
              <a:rPr lang="en-US" sz="1200" dirty="0">
                <a:solidFill>
                  <a:srgbClr val="333333"/>
                </a:solidFill>
                <a:latin typeface="Calibri" panose="020F0502020204030204" pitchFamily="34" charset="0"/>
              </a:rPr>
              <a:t>“No longer is there a restraining barrier to keep the people from seeing and communing with their God. The mountain is no longer Sinai but Zion. And all those who have cleansed and perfected their souls, shall be welcomed on the heavenly mountain, and in the heavenly city, the new Jerusalem, the city of exalted beings. And there, in that heavenly realm, where the saints shall see and know, as Moses alone did in Israel, shall be found such might, display, splendor and omnipotence, that the doings of Jehovah on Sinai, incomprehensibly glorious as they were, shall be but a blurred image in comparison.” Elder Bruce R. McConkie (McConkie, </a:t>
            </a:r>
            <a:r>
              <a:rPr lang="en-US" sz="1200" i="1" dirty="0">
                <a:solidFill>
                  <a:srgbClr val="333333"/>
                </a:solidFill>
                <a:latin typeface="Calibri" panose="020F0502020204030204" pitchFamily="34" charset="0"/>
              </a:rPr>
              <a:t>DNTC,</a:t>
            </a:r>
            <a:r>
              <a:rPr lang="en-US" sz="1200" dirty="0">
                <a:solidFill>
                  <a:srgbClr val="333333"/>
                </a:solidFill>
                <a:latin typeface="Calibri" panose="020F0502020204030204" pitchFamily="34" charset="0"/>
              </a:rPr>
              <a:t> 3:229.)</a:t>
            </a:r>
            <a:endParaRPr lang="en-US" sz="1200" dirty="0"/>
          </a:p>
        </p:txBody>
      </p:sp>
      <p:sp>
        <p:nvSpPr>
          <p:cNvPr id="6" name="Rectangle 5"/>
          <p:cNvSpPr/>
          <p:nvPr/>
        </p:nvSpPr>
        <p:spPr>
          <a:xfrm>
            <a:off x="179606" y="4032822"/>
            <a:ext cx="4607547" cy="2123658"/>
          </a:xfrm>
          <a:prstGeom prst="rect">
            <a:avLst/>
          </a:prstGeom>
          <a:ln>
            <a:solidFill>
              <a:schemeClr val="tx1"/>
            </a:solidFill>
          </a:ln>
        </p:spPr>
        <p:txBody>
          <a:bodyPr wrap="square">
            <a:spAutoFit/>
          </a:bodyPr>
          <a:lstStyle/>
          <a:p>
            <a:r>
              <a:rPr lang="en-US" sz="1200" b="1" dirty="0">
                <a:solidFill>
                  <a:srgbClr val="333333"/>
                </a:solidFill>
                <a:latin typeface="Calibri" panose="020F0502020204030204" pitchFamily="34" charset="0"/>
              </a:rPr>
              <a:t>Endure Hebrews 12:5-13:</a:t>
            </a:r>
          </a:p>
          <a:p>
            <a:r>
              <a:rPr lang="en-US" sz="1200" dirty="0">
                <a:solidFill>
                  <a:srgbClr val="333333"/>
                </a:solidFill>
                <a:latin typeface="Calibri" panose="020F0502020204030204" pitchFamily="34" charset="0"/>
              </a:rPr>
              <a:t>“No pain that we suffer, no trial that we experience is wasted. It ministers to our education, to the development of such qualities as patience, faith, fortitude and humility. All that we suffer and all that we endure, especially when we endure it patiently, builds up our characters, purifies our hearts, expands our souls, and makes us more tender and charitable, more worthy to be called the children of God … and it is through sorrow and suffering, toil and tribulation, that we gain the education that we come here to acquire and which will make us more like our Father and Mother in heaven. …” (Orson F. Whitney, as cited in Kimball, </a:t>
            </a:r>
            <a:r>
              <a:rPr lang="en-US" sz="1200" i="1" dirty="0">
                <a:solidFill>
                  <a:srgbClr val="333333"/>
                </a:solidFill>
                <a:latin typeface="Calibri" panose="020F0502020204030204" pitchFamily="34" charset="0"/>
              </a:rPr>
              <a:t>Faith Precedes the Miracle,</a:t>
            </a:r>
            <a:r>
              <a:rPr lang="en-US" sz="1200" dirty="0">
                <a:solidFill>
                  <a:srgbClr val="333333"/>
                </a:solidFill>
                <a:latin typeface="Calibri" panose="020F0502020204030204" pitchFamily="34" charset="0"/>
              </a:rPr>
              <a:t> p. 98.)</a:t>
            </a:r>
            <a:endParaRPr lang="en-US" sz="1200" dirty="0"/>
          </a:p>
        </p:txBody>
      </p:sp>
      <p:sp>
        <p:nvSpPr>
          <p:cNvPr id="7" name="Rectangle 6"/>
          <p:cNvSpPr/>
          <p:nvPr/>
        </p:nvSpPr>
        <p:spPr>
          <a:xfrm>
            <a:off x="4787151" y="4222948"/>
            <a:ext cx="7404848" cy="1938992"/>
          </a:xfrm>
          <a:prstGeom prst="rect">
            <a:avLst/>
          </a:prstGeom>
          <a:ln>
            <a:solidFill>
              <a:schemeClr val="tx1"/>
            </a:solidFill>
          </a:ln>
        </p:spPr>
        <p:txBody>
          <a:bodyPr wrap="square">
            <a:spAutoFit/>
          </a:bodyPr>
          <a:lstStyle/>
          <a:p>
            <a:r>
              <a:rPr lang="en-US" sz="1200" b="1" dirty="0">
                <a:solidFill>
                  <a:srgbClr val="444444"/>
                </a:solidFill>
                <a:latin typeface="Calibri" panose="020F0502020204030204" pitchFamily="34" charset="0"/>
              </a:rPr>
              <a:t>Can Make You Perfect Hebrews 13:21:</a:t>
            </a:r>
          </a:p>
          <a:p>
            <a:r>
              <a:rPr lang="en-US" sz="1200" dirty="0">
                <a:solidFill>
                  <a:srgbClr val="444444"/>
                </a:solidFill>
                <a:latin typeface="Calibri" panose="020F0502020204030204" pitchFamily="34" charset="0"/>
              </a:rPr>
              <a:t>"...you can't make yourself perfect. You can't make yourself sinless and worthy of the presence of God the Father. You can't make yourself celestial, no matter how hard you try, because you have already sinned, and </a:t>
            </a:r>
            <a:r>
              <a:rPr lang="en-US" sz="1200" dirty="0" err="1">
                <a:solidFill>
                  <a:srgbClr val="444444"/>
                </a:solidFill>
                <a:latin typeface="Calibri" panose="020F0502020204030204" pitchFamily="34" charset="0"/>
              </a:rPr>
              <a:t>sinlessness</a:t>
            </a:r>
            <a:r>
              <a:rPr lang="en-US" sz="1200" dirty="0">
                <a:solidFill>
                  <a:srgbClr val="444444"/>
                </a:solidFill>
                <a:latin typeface="Calibri" panose="020F0502020204030204" pitchFamily="34" charset="0"/>
              </a:rPr>
              <a:t> requires not only perfect performance in the future, but also perfect performance in the past. Otherwise, you are not sinless, you are just a sinner who hasn't sinned </a:t>
            </a:r>
            <a:r>
              <a:rPr lang="en-US" sz="1200" i="1" dirty="0">
                <a:solidFill>
                  <a:srgbClr val="444444"/>
                </a:solidFill>
                <a:latin typeface="Calibri" panose="020F0502020204030204" pitchFamily="34" charset="0"/>
              </a:rPr>
              <a:t>recently</a:t>
            </a:r>
            <a:r>
              <a:rPr lang="en-US" sz="1200" dirty="0">
                <a:solidFill>
                  <a:srgbClr val="444444"/>
                </a:solidFill>
                <a:latin typeface="Calibri" panose="020F0502020204030204" pitchFamily="34" charset="0"/>
              </a:rPr>
              <a:t>. Many an obsessive student has learned the sad truth that once he or she gets just one </a:t>
            </a:r>
            <a:r>
              <a:rPr lang="en-US" sz="1200" i="1" dirty="0">
                <a:solidFill>
                  <a:srgbClr val="444444"/>
                </a:solidFill>
                <a:latin typeface="Calibri" panose="020F0502020204030204" pitchFamily="34" charset="0"/>
              </a:rPr>
              <a:t>B,</a:t>
            </a:r>
            <a:r>
              <a:rPr lang="en-US" sz="1200" dirty="0">
                <a:solidFill>
                  <a:srgbClr val="444444"/>
                </a:solidFill>
                <a:latin typeface="Calibri" panose="020F0502020204030204" pitchFamily="34" charset="0"/>
              </a:rPr>
              <a:t> no number of </a:t>
            </a:r>
            <a:r>
              <a:rPr lang="en-US" sz="1200" i="1" dirty="0">
                <a:solidFill>
                  <a:srgbClr val="444444"/>
                </a:solidFill>
                <a:latin typeface="Calibri" panose="020F0502020204030204" pitchFamily="34" charset="0"/>
              </a:rPr>
              <a:t>A</a:t>
            </a:r>
            <a:r>
              <a:rPr lang="en-US" sz="1200" dirty="0">
                <a:solidFill>
                  <a:srgbClr val="444444"/>
                </a:solidFill>
                <a:latin typeface="Calibri" panose="020F0502020204030204" pitchFamily="34" charset="0"/>
              </a:rPr>
              <a:t>'s thereafter will restore a perfect record, a 4.0 grade-point average. Innocence requires forgiveness and cleansing. It requires that the record be expunged and rewritten, that all the sinful former deeds and actions cease to be counted-and all these things come only through the atonement of Christ...only Christ can make you </a:t>
            </a:r>
            <a:r>
              <a:rPr lang="en-US" sz="1200" i="1" dirty="0">
                <a:solidFill>
                  <a:srgbClr val="444444"/>
                </a:solidFill>
                <a:latin typeface="Calibri" panose="020F0502020204030204" pitchFamily="34" charset="0"/>
              </a:rPr>
              <a:t>perfect</a:t>
            </a:r>
            <a:r>
              <a:rPr lang="en-US" sz="1200" dirty="0">
                <a:solidFill>
                  <a:srgbClr val="444444"/>
                </a:solidFill>
                <a:latin typeface="Calibri" panose="020F0502020204030204" pitchFamily="34" charset="0"/>
              </a:rPr>
              <a:t> and celestial." (Stephen E. Robinson, </a:t>
            </a:r>
            <a:r>
              <a:rPr lang="en-US" sz="1200" i="1" dirty="0">
                <a:solidFill>
                  <a:srgbClr val="444444"/>
                </a:solidFill>
                <a:latin typeface="Calibri" panose="020F0502020204030204" pitchFamily="34" charset="0"/>
              </a:rPr>
              <a:t>Believing Christ: The Parable of the Bicycle and Other Good News</a:t>
            </a:r>
            <a:r>
              <a:rPr lang="en-US" sz="1200" dirty="0">
                <a:solidFill>
                  <a:srgbClr val="444444"/>
                </a:solidFill>
                <a:latin typeface="Calibri" panose="020F0502020204030204" pitchFamily="34" charset="0"/>
              </a:rPr>
              <a:t> [Salt Lake City: Deseret Book Co., 1992], 27.)</a:t>
            </a:r>
            <a:endParaRPr lang="en-US" sz="1200" dirty="0"/>
          </a:p>
        </p:txBody>
      </p:sp>
      <p:sp>
        <p:nvSpPr>
          <p:cNvPr id="8" name="Rectangle 7"/>
          <p:cNvSpPr/>
          <p:nvPr/>
        </p:nvSpPr>
        <p:spPr>
          <a:xfrm>
            <a:off x="4787151" y="62505"/>
            <a:ext cx="7404847" cy="1015663"/>
          </a:xfrm>
          <a:prstGeom prst="rect">
            <a:avLst/>
          </a:prstGeom>
          <a:ln>
            <a:solidFill>
              <a:schemeClr val="tx1"/>
            </a:solidFill>
          </a:ln>
        </p:spPr>
        <p:txBody>
          <a:bodyPr wrap="square">
            <a:spAutoFit/>
          </a:bodyPr>
          <a:lstStyle/>
          <a:p>
            <a:r>
              <a:rPr lang="en-US" sz="1200" b="1" dirty="0">
                <a:latin typeface="Calibri" panose="020F0502020204030204" pitchFamily="34" charset="0"/>
              </a:rPr>
              <a:t>The Father of Spirits 12:9:  </a:t>
            </a:r>
            <a:r>
              <a:rPr lang="en-US" sz="1200" dirty="0">
                <a:latin typeface="Calibri" panose="020F0502020204030204" pitchFamily="34" charset="0"/>
              </a:rPr>
              <a:t>‘Who am I?’ I am a child of God with a spirit lineage to heavenly parents. That parentage defines our eternal potential. That powerful idea is a potent antidepressant. It can strengthen each of us to make righteous choices and to seek the best that is within us. Establish in the mind of a young person the powerful idea that he or she is a child of God and you have given self-respect and motivation to move against the problems of life” (“Powerful Ideas” ) Elder Dallin H. Oaks </a:t>
            </a:r>
            <a:r>
              <a:rPr lang="en-US" sz="1200" i="1" dirty="0">
                <a:latin typeface="Calibri" panose="020F0502020204030204" pitchFamily="34" charset="0"/>
              </a:rPr>
              <a:t>Ensign,</a:t>
            </a:r>
            <a:r>
              <a:rPr lang="en-US" sz="1200" dirty="0">
                <a:latin typeface="Calibri" panose="020F0502020204030204" pitchFamily="34" charset="0"/>
              </a:rPr>
              <a:t> Nov. 1995, 25).</a:t>
            </a:r>
            <a:endParaRPr lang="en-US" sz="1200" dirty="0"/>
          </a:p>
        </p:txBody>
      </p:sp>
    </p:spTree>
    <p:extLst>
      <p:ext uri="{BB962C8B-B14F-4D97-AF65-F5344CB8AC3E}">
        <p14:creationId xmlns:p14="http://schemas.microsoft.com/office/powerpoint/2010/main" val="15076047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0118" y="110938"/>
            <a:ext cx="9377082" cy="3970318"/>
          </a:xfrm>
          <a:prstGeom prst="rect">
            <a:avLst/>
          </a:prstGeom>
        </p:spPr>
        <p:txBody>
          <a:bodyPr wrap="square">
            <a:spAutoFit/>
          </a:bodyPr>
          <a:lstStyle/>
          <a:p>
            <a:r>
              <a:rPr lang="en-US" b="1" dirty="0">
                <a:latin typeface="Arial" panose="020B0604020202020204" pitchFamily="34" charset="0"/>
              </a:rPr>
              <a:t>Johann Michael Ferdinand Heinrich Hofmann</a:t>
            </a:r>
            <a:r>
              <a:rPr lang="en-US" dirty="0">
                <a:latin typeface="Arial" panose="020B0604020202020204" pitchFamily="34" charset="0"/>
              </a:rPr>
              <a:t> (March 19, 1824 - June 23, 1911) was a German painter of the late 19th to early 20th century. He was the uncle of the German painter Ludwig von Hofmann. He was born in Darmstadt and died in Dresden. He is best known for his many paintings depicting the life of Jesus Christ.</a:t>
            </a:r>
          </a:p>
          <a:p>
            <a:r>
              <a:rPr lang="en-US" dirty="0"/>
              <a:t>Heinrich Hofmann grew up in a family that harbored a deep interest in art. His father, advocate Heinrich Karl Hofmann (1795–1845) painted in watercolors, his mother Sophie Hofmann, née </a:t>
            </a:r>
            <a:r>
              <a:rPr lang="en-US" dirty="0" err="1"/>
              <a:t>Volhard</a:t>
            </a:r>
            <a:r>
              <a:rPr lang="en-US" dirty="0"/>
              <a:t> (1798–1854) gave lessons in art before she married, and his four brothers all showed artistic talent. Heinrich, however, was the only one for whom art was not only a profession but the center of his life.</a:t>
            </a:r>
          </a:p>
          <a:p>
            <a:r>
              <a:rPr lang="en-US" dirty="0"/>
              <a:t>In 1853, Hofmann returned to Darmstadt, and in the beginning of 1854, his beloved mother died. He was deeply moved by her death and it inspired him to paint his first large religious work: Burial of Christ.</a:t>
            </a:r>
          </a:p>
          <a:p>
            <a:r>
              <a:rPr lang="en-US" dirty="0"/>
              <a:t>he married Elisabeth Werner. The couple had no children. He died 23 June 1911 (aged 87)</a:t>
            </a:r>
            <a:br>
              <a:rPr lang="en-US" dirty="0"/>
            </a:br>
            <a:r>
              <a:rPr lang="en-US" dirty="0"/>
              <a:t>Dresden</a:t>
            </a:r>
          </a:p>
        </p:txBody>
      </p:sp>
      <p:pic>
        <p:nvPicPr>
          <p:cNvPr id="1026" name="Picture 2" descr="Heinrich Hofman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03" y="110938"/>
            <a:ext cx="20955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8/8e/Hoffman-ChristAndTheRichYoungRuler.jpg/250px-Hoffman-ChristAndTheRichYoungRu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2761" y="4486298"/>
            <a:ext cx="238125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6/68/Christ_in_Gethsemane.jpg/200px-Christ_in_Gethsema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139" y="3545003"/>
            <a:ext cx="2260771" cy="31650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8812" y="3913418"/>
            <a:ext cx="2158626" cy="26305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9841" y="4220071"/>
            <a:ext cx="2777635" cy="21850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4203" y="2759857"/>
            <a:ext cx="2095500" cy="261610"/>
          </a:xfrm>
          <a:prstGeom prst="rect">
            <a:avLst/>
          </a:prstGeom>
        </p:spPr>
        <p:txBody>
          <a:bodyPr wrap="square">
            <a:spAutoFit/>
          </a:bodyPr>
          <a:lstStyle/>
          <a:p>
            <a:r>
              <a:rPr lang="en-US" sz="1100" dirty="0">
                <a:solidFill>
                  <a:srgbClr val="000000"/>
                </a:solidFill>
                <a:latin typeface="Arial" panose="020B0604020202020204" pitchFamily="34" charset="0"/>
              </a:rPr>
              <a:t>Self portrait</a:t>
            </a:r>
            <a:endParaRPr lang="en-US" sz="1100" dirty="0"/>
          </a:p>
        </p:txBody>
      </p:sp>
    </p:spTree>
    <p:extLst>
      <p:ext uri="{BB962C8B-B14F-4D97-AF65-F5344CB8AC3E}">
        <p14:creationId xmlns:p14="http://schemas.microsoft.com/office/powerpoint/2010/main" val="1607237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id="{05AA5F8C-9965-4E5B-9DB8-0C12395DE1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18">
            <a:extLst>
              <a:ext uri="{FF2B5EF4-FFF2-40B4-BE49-F238E27FC236}">
                <a16:creationId xmlns:a16="http://schemas.microsoft.com/office/drawing/2014/main" id="{25A9BD7C-6333-4858-AF6A-BE0F5AD95D56}"/>
              </a:ext>
            </a:extLst>
          </p:cNvPr>
          <p:cNvGrpSpPr/>
          <p:nvPr/>
        </p:nvGrpSpPr>
        <p:grpSpPr>
          <a:xfrm>
            <a:off x="255494" y="457200"/>
            <a:ext cx="11726572" cy="5883680"/>
            <a:chOff x="965200" y="2286000"/>
            <a:chExt cx="7302500" cy="2743200"/>
          </a:xfrm>
        </p:grpSpPr>
        <p:sp>
          <p:nvSpPr>
            <p:cNvPr id="5" name="Rectangle 4">
              <a:extLst>
                <a:ext uri="{FF2B5EF4-FFF2-40B4-BE49-F238E27FC236}">
                  <a16:creationId xmlns:a16="http://schemas.microsoft.com/office/drawing/2014/main" id="{8E5F607A-B231-4B20-93A8-81A767A11A6E}"/>
                </a:ext>
              </a:extLst>
            </p:cNvPr>
            <p:cNvSpPr/>
            <p:nvPr/>
          </p:nvSpPr>
          <p:spPr>
            <a:xfrm>
              <a:off x="1014606" y="2286000"/>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DCCC81-F6CA-4AA7-8ABB-00AB22AF6B8E}"/>
                </a:ext>
              </a:extLst>
            </p:cNvPr>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05C1E7A-1672-490F-A1FC-2F1FBF00843B}"/>
                </a:ext>
              </a:extLst>
            </p:cNvPr>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C86091F-74A0-44B9-9349-AF50665DABDE}"/>
                </a:ext>
              </a:extLst>
            </p:cNvPr>
            <p:cNvCxnSpPr>
              <a:stCxn id="6" idx="1"/>
              <a:endCxn id="6"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04795AA-2BC1-475A-A9E2-968D63EABA8D}"/>
                </a:ext>
              </a:extLst>
            </p:cNvPr>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7E217BF8-2D90-42D6-B92F-FD6BAE571E3A}"/>
              </a:ext>
            </a:extLst>
          </p:cNvPr>
          <p:cNvGrpSpPr/>
          <p:nvPr/>
        </p:nvGrpSpPr>
        <p:grpSpPr>
          <a:xfrm>
            <a:off x="6482696" y="2707048"/>
            <a:ext cx="3703241" cy="2715277"/>
            <a:chOff x="6148130" y="1487184"/>
            <a:chExt cx="5149257" cy="3775520"/>
          </a:xfrm>
        </p:grpSpPr>
        <p:sp>
          <p:nvSpPr>
            <p:cNvPr id="11" name="Oval 10">
              <a:extLst>
                <a:ext uri="{FF2B5EF4-FFF2-40B4-BE49-F238E27FC236}">
                  <a16:creationId xmlns:a16="http://schemas.microsoft.com/office/drawing/2014/main" id="{B85D7EE3-F43D-43F0-A6B9-A6CF1767C9F6}"/>
                </a:ext>
              </a:extLst>
            </p:cNvPr>
            <p:cNvSpPr/>
            <p:nvPr/>
          </p:nvSpPr>
          <p:spPr>
            <a:xfrm>
              <a:off x="10104524" y="1487184"/>
              <a:ext cx="1027416" cy="102741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DDDC54-76B3-4D30-8BBE-1D10A208D251}"/>
                </a:ext>
              </a:extLst>
            </p:cNvPr>
            <p:cNvSpPr/>
            <p:nvPr/>
          </p:nvSpPr>
          <p:spPr>
            <a:xfrm rot="2427481">
              <a:off x="9053943" y="2493749"/>
              <a:ext cx="2221276" cy="32128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19">
              <a:extLst>
                <a:ext uri="{FF2B5EF4-FFF2-40B4-BE49-F238E27FC236}">
                  <a16:creationId xmlns:a16="http://schemas.microsoft.com/office/drawing/2014/main" id="{ED8B1BB7-ED72-4FAF-8274-13910E7F68BC}"/>
                </a:ext>
              </a:extLst>
            </p:cNvPr>
            <p:cNvSpPr/>
            <p:nvPr/>
          </p:nvSpPr>
          <p:spPr>
            <a:xfrm rot="18990557">
              <a:off x="8705882" y="2096556"/>
              <a:ext cx="980610" cy="338693"/>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20">
              <a:extLst>
                <a:ext uri="{FF2B5EF4-FFF2-40B4-BE49-F238E27FC236}">
                  <a16:creationId xmlns:a16="http://schemas.microsoft.com/office/drawing/2014/main" id="{F77A2C88-2EEA-49C2-9D8A-E76F6CA05482}"/>
                </a:ext>
              </a:extLst>
            </p:cNvPr>
            <p:cNvSpPr/>
            <p:nvPr/>
          </p:nvSpPr>
          <p:spPr>
            <a:xfrm rot="18755186">
              <a:off x="10650178" y="2860862"/>
              <a:ext cx="980610" cy="31380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7A79BFC8-1AF2-44B1-912B-3D58E1A180DD}"/>
                </a:ext>
              </a:extLst>
            </p:cNvPr>
            <p:cNvSpPr/>
            <p:nvPr/>
          </p:nvSpPr>
          <p:spPr>
            <a:xfrm rot="13331815">
              <a:off x="9236369" y="2494149"/>
              <a:ext cx="991578" cy="1240971"/>
            </a:xfrm>
            <a:prstGeom prst="trapezoid">
              <a:avLst>
                <a:gd name="adj" fmla="val 206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421AE52E-C89C-4F83-BDAC-A18F593FCF8B}"/>
                </a:ext>
              </a:extLst>
            </p:cNvPr>
            <p:cNvSpPr/>
            <p:nvPr/>
          </p:nvSpPr>
          <p:spPr>
            <a:xfrm rot="13203122">
              <a:off x="8790295" y="3344302"/>
              <a:ext cx="467271" cy="980696"/>
            </a:xfrm>
            <a:prstGeom prst="trapezoid">
              <a:avLst>
                <a:gd name="adj" fmla="val 2069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23">
              <a:extLst>
                <a:ext uri="{FF2B5EF4-FFF2-40B4-BE49-F238E27FC236}">
                  <a16:creationId xmlns:a16="http://schemas.microsoft.com/office/drawing/2014/main" id="{9DE4AAFD-2A41-4D74-8020-6262770515F2}"/>
                </a:ext>
              </a:extLst>
            </p:cNvPr>
            <p:cNvSpPr/>
            <p:nvPr/>
          </p:nvSpPr>
          <p:spPr>
            <a:xfrm rot="12145031">
              <a:off x="7756795" y="3712285"/>
              <a:ext cx="1174145" cy="307062"/>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24">
              <a:extLst>
                <a:ext uri="{FF2B5EF4-FFF2-40B4-BE49-F238E27FC236}">
                  <a16:creationId xmlns:a16="http://schemas.microsoft.com/office/drawing/2014/main" id="{489D0CF1-5E94-4583-99E8-E4B32146F8D3}"/>
                </a:ext>
              </a:extLst>
            </p:cNvPr>
            <p:cNvSpPr/>
            <p:nvPr/>
          </p:nvSpPr>
          <p:spPr>
            <a:xfrm rot="14935518">
              <a:off x="8753868" y="4212221"/>
              <a:ext cx="1760498" cy="340467"/>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25">
              <a:extLst>
                <a:ext uri="{FF2B5EF4-FFF2-40B4-BE49-F238E27FC236}">
                  <a16:creationId xmlns:a16="http://schemas.microsoft.com/office/drawing/2014/main" id="{5665F08F-0885-4E67-8E55-02251B5A2716}"/>
                </a:ext>
              </a:extLst>
            </p:cNvPr>
            <p:cNvSpPr/>
            <p:nvPr/>
          </p:nvSpPr>
          <p:spPr>
            <a:xfrm rot="10800000" flipV="1">
              <a:off x="6677468" y="4388461"/>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26">
              <a:extLst>
                <a:ext uri="{FF2B5EF4-FFF2-40B4-BE49-F238E27FC236}">
                  <a16:creationId xmlns:a16="http://schemas.microsoft.com/office/drawing/2014/main" id="{B8EED90A-8781-444C-92A2-245C56752139}"/>
                </a:ext>
              </a:extLst>
            </p:cNvPr>
            <p:cNvSpPr/>
            <p:nvPr/>
          </p:nvSpPr>
          <p:spPr>
            <a:xfrm rot="10800000" flipV="1">
              <a:off x="6148130" y="3811790"/>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27">
              <a:extLst>
                <a:ext uri="{FF2B5EF4-FFF2-40B4-BE49-F238E27FC236}">
                  <a16:creationId xmlns:a16="http://schemas.microsoft.com/office/drawing/2014/main" id="{6E7142C2-1277-4A42-AFEA-F3D4AF772967}"/>
                </a:ext>
              </a:extLst>
            </p:cNvPr>
            <p:cNvSpPr/>
            <p:nvPr/>
          </p:nvSpPr>
          <p:spPr>
            <a:xfrm rot="10800000" flipV="1">
              <a:off x="6896244" y="3007363"/>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28">
              <a:extLst>
                <a:ext uri="{FF2B5EF4-FFF2-40B4-BE49-F238E27FC236}">
                  <a16:creationId xmlns:a16="http://schemas.microsoft.com/office/drawing/2014/main" id="{13C983A9-9A65-43AB-B0B6-7D2A06854A62}"/>
                </a:ext>
              </a:extLst>
            </p:cNvPr>
            <p:cNvSpPr/>
            <p:nvPr/>
          </p:nvSpPr>
          <p:spPr>
            <a:xfrm rot="10800000" flipV="1">
              <a:off x="6376572" y="2435248"/>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29">
              <a:extLst>
                <a:ext uri="{FF2B5EF4-FFF2-40B4-BE49-F238E27FC236}">
                  <a16:creationId xmlns:a16="http://schemas.microsoft.com/office/drawing/2014/main" id="{45AFD06C-102B-400A-8627-D735E0A1F15F}"/>
                </a:ext>
              </a:extLst>
            </p:cNvPr>
            <p:cNvSpPr/>
            <p:nvPr/>
          </p:nvSpPr>
          <p:spPr>
            <a:xfrm rot="10800000" flipV="1">
              <a:off x="7265170" y="1873157"/>
              <a:ext cx="1489152" cy="45719"/>
            </a:xfrm>
            <a:prstGeom prst="roundRect">
              <a:avLst>
                <a:gd name="adj"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34859B04-24B1-4A16-8DCC-08754FF2AAA3}"/>
              </a:ext>
            </a:extLst>
          </p:cNvPr>
          <p:cNvSpPr/>
          <p:nvPr/>
        </p:nvSpPr>
        <p:spPr>
          <a:xfrm>
            <a:off x="650761" y="853496"/>
            <a:ext cx="6096000" cy="3416320"/>
          </a:xfrm>
          <a:prstGeom prst="rect">
            <a:avLst/>
          </a:prstGeom>
        </p:spPr>
        <p:txBody>
          <a:bodyPr>
            <a:spAutoFit/>
          </a:bodyPr>
          <a:lstStyle/>
          <a:p>
            <a:pPr fontAlgn="base"/>
            <a:r>
              <a:rPr lang="en-US" sz="2400" dirty="0">
                <a:solidFill>
                  <a:schemeClr val="bg1"/>
                </a:solidFill>
                <a:latin typeface="Calibri" panose="020F0502020204030204" pitchFamily="34" charset="0"/>
              </a:rPr>
              <a:t>What can motivate a runner to keep running even when he or she faces fatigue or other difficulties?</a:t>
            </a:r>
          </a:p>
          <a:p>
            <a:pPr fontAlgn="base"/>
            <a:endParaRPr lang="en-US" sz="2400" dirty="0">
              <a:solidFill>
                <a:schemeClr val="bg1"/>
              </a:solidFill>
              <a:latin typeface="Calibri" panose="020F0502020204030204" pitchFamily="34" charset="0"/>
            </a:endParaRPr>
          </a:p>
          <a:p>
            <a:pPr fontAlgn="base"/>
            <a:r>
              <a:rPr lang="en-US" sz="2400" dirty="0">
                <a:solidFill>
                  <a:schemeClr val="bg1"/>
                </a:solidFill>
                <a:latin typeface="Calibri" panose="020F0502020204030204" pitchFamily="34" charset="0"/>
              </a:rPr>
              <a:t>In what ways is life as a disciple of Jesus Christ like an endurance race?</a:t>
            </a:r>
          </a:p>
          <a:p>
            <a:pPr fontAlgn="base"/>
            <a:endParaRPr lang="en-US" sz="2400" dirty="0">
              <a:solidFill>
                <a:schemeClr val="bg1"/>
              </a:solidFill>
              <a:latin typeface="Calibri" panose="020F0502020204030204" pitchFamily="34" charset="0"/>
            </a:endParaRPr>
          </a:p>
          <a:p>
            <a:pPr fontAlgn="base"/>
            <a:r>
              <a:rPr lang="en-US" sz="2400" dirty="0">
                <a:solidFill>
                  <a:schemeClr val="bg1"/>
                </a:solidFill>
                <a:latin typeface="Calibri" panose="020F0502020204030204" pitchFamily="34" charset="0"/>
              </a:rPr>
              <a:t>What difficulties might we face as disciples of Jesus Christ?</a:t>
            </a:r>
            <a:endParaRPr lang="en-US" sz="2400" b="0" i="0" dirty="0">
              <a:solidFill>
                <a:schemeClr val="bg1"/>
              </a:solidFill>
              <a:effectLst/>
              <a:latin typeface="Calibri" panose="020F0502020204030204" pitchFamily="34" charset="0"/>
            </a:endParaRPr>
          </a:p>
        </p:txBody>
      </p:sp>
      <p:sp>
        <p:nvSpPr>
          <p:cNvPr id="26" name="Rectangle 25">
            <a:extLst>
              <a:ext uri="{FF2B5EF4-FFF2-40B4-BE49-F238E27FC236}">
                <a16:creationId xmlns:a16="http://schemas.microsoft.com/office/drawing/2014/main" id="{EA3ADD55-C152-4910-8B53-3797CD36A32D}"/>
              </a:ext>
            </a:extLst>
          </p:cNvPr>
          <p:cNvSpPr/>
          <p:nvPr/>
        </p:nvSpPr>
        <p:spPr>
          <a:xfrm>
            <a:off x="7933765" y="6414774"/>
            <a:ext cx="4258235" cy="369332"/>
          </a:xfrm>
          <a:prstGeom prst="rect">
            <a:avLst/>
          </a:prstGeom>
        </p:spPr>
        <p:txBody>
          <a:bodyPr wrap="square">
            <a:spAutoFit/>
          </a:bodyPr>
          <a:lstStyle/>
          <a:p>
            <a:pPr algn="r"/>
            <a:r>
              <a:rPr lang="en-US" dirty="0">
                <a:solidFill>
                  <a:schemeClr val="bg1"/>
                </a:solidFill>
                <a:latin typeface="Calibri" panose="020F0502020204030204" pitchFamily="34" charset="0"/>
              </a:rPr>
              <a:t>(2)</a:t>
            </a:r>
            <a:endParaRPr lang="en-US" dirty="0"/>
          </a:p>
        </p:txBody>
      </p:sp>
    </p:spTree>
    <p:extLst>
      <p:ext uri="{BB962C8B-B14F-4D97-AF65-F5344CB8AC3E}">
        <p14:creationId xmlns:p14="http://schemas.microsoft.com/office/powerpoint/2010/main" val="179171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par>
                                <p:cTn id="7" presetID="2" presetClass="entr" presetSubtype="8"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1250" fill="hold"/>
                                        <p:tgtEl>
                                          <p:spTgt spid="10"/>
                                        </p:tgtEl>
                                        <p:attrNameLst>
                                          <p:attrName>ppt_x</p:attrName>
                                        </p:attrNameLst>
                                      </p:cBhvr>
                                      <p:tavLst>
                                        <p:tav tm="0">
                                          <p:val>
                                            <p:strVal val="0-#ppt_w/2"/>
                                          </p:val>
                                        </p:tav>
                                        <p:tav tm="100000">
                                          <p:val>
                                            <p:strVal val="#ppt_x"/>
                                          </p:val>
                                        </p:tav>
                                      </p:tavLst>
                                    </p:anim>
                                    <p:anim calcmode="lin" valueType="num">
                                      <p:cBhvr additive="base">
                                        <p:cTn id="10" dur="125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a:extLst>
              <a:ext uri="{FF2B5EF4-FFF2-40B4-BE49-F238E27FC236}">
                <a16:creationId xmlns:a16="http://schemas.microsoft.com/office/drawing/2014/main" id="{F1F75065-7D74-4CA9-A071-E3AEAF66D0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138F96D-D859-4873-821E-D88325A78017}"/>
              </a:ext>
            </a:extLst>
          </p:cNvPr>
          <p:cNvSpPr/>
          <p:nvPr/>
        </p:nvSpPr>
        <p:spPr>
          <a:xfrm>
            <a:off x="7933765" y="6414774"/>
            <a:ext cx="4258235" cy="369332"/>
          </a:xfrm>
          <a:prstGeom prst="rect">
            <a:avLst/>
          </a:prstGeom>
        </p:spPr>
        <p:txBody>
          <a:bodyPr wrap="square">
            <a:spAutoFit/>
          </a:bodyPr>
          <a:lstStyle/>
          <a:p>
            <a:pPr algn="r"/>
            <a:r>
              <a:rPr lang="en-US" dirty="0">
                <a:solidFill>
                  <a:schemeClr val="bg1"/>
                </a:solidFill>
                <a:latin typeface="Calibri" panose="020F0502020204030204" pitchFamily="34" charset="0"/>
              </a:rPr>
              <a:t>(2)</a:t>
            </a:r>
            <a:endParaRPr lang="en-US" dirty="0"/>
          </a:p>
        </p:txBody>
      </p:sp>
      <p:grpSp>
        <p:nvGrpSpPr>
          <p:cNvPr id="5" name="Group 18">
            <a:extLst>
              <a:ext uri="{FF2B5EF4-FFF2-40B4-BE49-F238E27FC236}">
                <a16:creationId xmlns:a16="http://schemas.microsoft.com/office/drawing/2014/main" id="{D5318E33-4AD9-4DF5-899B-2260ABC8D804}"/>
              </a:ext>
            </a:extLst>
          </p:cNvPr>
          <p:cNvGrpSpPr/>
          <p:nvPr/>
        </p:nvGrpSpPr>
        <p:grpSpPr>
          <a:xfrm>
            <a:off x="255494" y="457200"/>
            <a:ext cx="11726572" cy="5883680"/>
            <a:chOff x="965200" y="2286000"/>
            <a:chExt cx="7302500" cy="2743200"/>
          </a:xfrm>
        </p:grpSpPr>
        <p:sp>
          <p:nvSpPr>
            <p:cNvPr id="6" name="Rectangle 5">
              <a:extLst>
                <a:ext uri="{FF2B5EF4-FFF2-40B4-BE49-F238E27FC236}">
                  <a16:creationId xmlns:a16="http://schemas.microsoft.com/office/drawing/2014/main" id="{6D5E3846-BA1D-4796-9B38-7DEA6D6DACBD}"/>
                </a:ext>
              </a:extLst>
            </p:cNvPr>
            <p:cNvSpPr/>
            <p:nvPr/>
          </p:nvSpPr>
          <p:spPr>
            <a:xfrm>
              <a:off x="1014606" y="2286000"/>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814BC68-20F6-47BB-B358-DC8613640C73}"/>
                </a:ext>
              </a:extLst>
            </p:cNvPr>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7115F526-10FF-4979-9973-53D60C543D67}"/>
                </a:ext>
              </a:extLst>
            </p:cNvPr>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0EDE5A1-8717-4282-92A1-CC87EA010408}"/>
                </a:ext>
              </a:extLst>
            </p:cNvPr>
            <p:cNvCxnSpPr>
              <a:stCxn id="7" idx="1"/>
              <a:endCxn id="7"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F86521-FEBB-41EF-8516-9C466740240A}"/>
                </a:ext>
              </a:extLst>
            </p:cNvPr>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3D5733CB-22AB-4D3B-AC2F-A9E41977BEAD}"/>
              </a:ext>
            </a:extLst>
          </p:cNvPr>
          <p:cNvSpPr/>
          <p:nvPr/>
        </p:nvSpPr>
        <p:spPr>
          <a:xfrm>
            <a:off x="650761" y="853496"/>
            <a:ext cx="6096000" cy="954107"/>
          </a:xfrm>
          <a:prstGeom prst="rect">
            <a:avLst/>
          </a:prstGeom>
        </p:spPr>
        <p:txBody>
          <a:bodyPr>
            <a:spAutoFit/>
          </a:bodyPr>
          <a:lstStyle/>
          <a:p>
            <a:pPr fontAlgn="base"/>
            <a:r>
              <a:rPr lang="en-US" sz="2800" dirty="0">
                <a:solidFill>
                  <a:schemeClr val="bg1"/>
                </a:solidFill>
              </a:rPr>
              <a:t>How would wearing a backpack filled with rocks affect a runner?</a:t>
            </a:r>
            <a:endParaRPr lang="en-US" sz="2800" b="0" i="0" dirty="0">
              <a:solidFill>
                <a:schemeClr val="bg1"/>
              </a:solidFill>
              <a:effectLst/>
              <a:latin typeface="Calibri" panose="020F0502020204030204" pitchFamily="34" charset="0"/>
            </a:endParaRPr>
          </a:p>
        </p:txBody>
      </p:sp>
      <p:sp>
        <p:nvSpPr>
          <p:cNvPr id="12" name="Freeform: Shape 11">
            <a:extLst>
              <a:ext uri="{FF2B5EF4-FFF2-40B4-BE49-F238E27FC236}">
                <a16:creationId xmlns:a16="http://schemas.microsoft.com/office/drawing/2014/main" id="{A43B147B-3348-4B77-B21A-2F59F20A80DB}"/>
              </a:ext>
            </a:extLst>
          </p:cNvPr>
          <p:cNvSpPr/>
          <p:nvPr/>
        </p:nvSpPr>
        <p:spPr>
          <a:xfrm>
            <a:off x="2479756" y="3340027"/>
            <a:ext cx="699793" cy="476336"/>
          </a:xfrm>
          <a:custGeom>
            <a:avLst/>
            <a:gdLst>
              <a:gd name="connsiteX0" fmla="*/ 255494 w 591671"/>
              <a:gd name="connsiteY0" fmla="*/ 0 h 255494"/>
              <a:gd name="connsiteX1" fmla="*/ 255494 w 591671"/>
              <a:gd name="connsiteY1" fmla="*/ 0 h 255494"/>
              <a:gd name="connsiteX2" fmla="*/ 53788 w 591671"/>
              <a:gd name="connsiteY2" fmla="*/ 26894 h 255494"/>
              <a:gd name="connsiteX3" fmla="*/ 13447 w 591671"/>
              <a:gd name="connsiteY3" fmla="*/ 53788 h 255494"/>
              <a:gd name="connsiteX4" fmla="*/ 0 w 591671"/>
              <a:gd name="connsiteY4" fmla="*/ 94129 h 255494"/>
              <a:gd name="connsiteX5" fmla="*/ 13447 w 591671"/>
              <a:gd name="connsiteY5" fmla="*/ 174812 h 255494"/>
              <a:gd name="connsiteX6" fmla="*/ 40341 w 591671"/>
              <a:gd name="connsiteY6" fmla="*/ 215153 h 255494"/>
              <a:gd name="connsiteX7" fmla="*/ 228600 w 591671"/>
              <a:gd name="connsiteY7" fmla="*/ 255494 h 255494"/>
              <a:gd name="connsiteX8" fmla="*/ 470647 w 591671"/>
              <a:gd name="connsiteY8" fmla="*/ 242047 h 255494"/>
              <a:gd name="connsiteX9" fmla="*/ 551330 w 591671"/>
              <a:gd name="connsiteY9" fmla="*/ 215153 h 255494"/>
              <a:gd name="connsiteX10" fmla="*/ 578224 w 591671"/>
              <a:gd name="connsiteY10" fmla="*/ 174812 h 255494"/>
              <a:gd name="connsiteX11" fmla="*/ 591671 w 591671"/>
              <a:gd name="connsiteY11" fmla="*/ 134470 h 255494"/>
              <a:gd name="connsiteX12" fmla="*/ 578224 w 591671"/>
              <a:gd name="connsiteY12" fmla="*/ 67235 h 255494"/>
              <a:gd name="connsiteX13" fmla="*/ 537882 w 591671"/>
              <a:gd name="connsiteY13" fmla="*/ 53788 h 255494"/>
              <a:gd name="connsiteX14" fmla="*/ 322730 w 591671"/>
              <a:gd name="connsiteY14" fmla="*/ 40341 h 255494"/>
              <a:gd name="connsiteX15" fmla="*/ 255494 w 591671"/>
              <a:gd name="connsiteY15" fmla="*/ 0 h 255494"/>
              <a:gd name="connsiteX0" fmla="*/ 255494 w 591671"/>
              <a:gd name="connsiteY0" fmla="*/ 44287 h 299781"/>
              <a:gd name="connsiteX1" fmla="*/ 255494 w 591671"/>
              <a:gd name="connsiteY1" fmla="*/ 44287 h 299781"/>
              <a:gd name="connsiteX2" fmla="*/ 53788 w 591671"/>
              <a:gd name="connsiteY2" fmla="*/ 71181 h 299781"/>
              <a:gd name="connsiteX3" fmla="*/ 13447 w 591671"/>
              <a:gd name="connsiteY3" fmla="*/ 98075 h 299781"/>
              <a:gd name="connsiteX4" fmla="*/ 0 w 591671"/>
              <a:gd name="connsiteY4" fmla="*/ 138416 h 299781"/>
              <a:gd name="connsiteX5" fmla="*/ 13447 w 591671"/>
              <a:gd name="connsiteY5" fmla="*/ 219099 h 299781"/>
              <a:gd name="connsiteX6" fmla="*/ 40341 w 591671"/>
              <a:gd name="connsiteY6" fmla="*/ 259440 h 299781"/>
              <a:gd name="connsiteX7" fmla="*/ 228600 w 591671"/>
              <a:gd name="connsiteY7" fmla="*/ 299781 h 299781"/>
              <a:gd name="connsiteX8" fmla="*/ 470647 w 591671"/>
              <a:gd name="connsiteY8" fmla="*/ 286334 h 299781"/>
              <a:gd name="connsiteX9" fmla="*/ 551330 w 591671"/>
              <a:gd name="connsiteY9" fmla="*/ 259440 h 299781"/>
              <a:gd name="connsiteX10" fmla="*/ 578224 w 591671"/>
              <a:gd name="connsiteY10" fmla="*/ 219099 h 299781"/>
              <a:gd name="connsiteX11" fmla="*/ 591671 w 591671"/>
              <a:gd name="connsiteY11" fmla="*/ 178757 h 299781"/>
              <a:gd name="connsiteX12" fmla="*/ 578224 w 591671"/>
              <a:gd name="connsiteY12" fmla="*/ 111522 h 299781"/>
              <a:gd name="connsiteX13" fmla="*/ 537882 w 591671"/>
              <a:gd name="connsiteY13" fmla="*/ 98075 h 299781"/>
              <a:gd name="connsiteX14" fmla="*/ 443753 w 591671"/>
              <a:gd name="connsiteY14" fmla="*/ 0 h 299781"/>
              <a:gd name="connsiteX15" fmla="*/ 255494 w 591671"/>
              <a:gd name="connsiteY15" fmla="*/ 44287 h 299781"/>
              <a:gd name="connsiteX0" fmla="*/ 363616 w 699793"/>
              <a:gd name="connsiteY0" fmla="*/ 44287 h 299781"/>
              <a:gd name="connsiteX1" fmla="*/ 363616 w 699793"/>
              <a:gd name="connsiteY1" fmla="*/ 44287 h 299781"/>
              <a:gd name="connsiteX2" fmla="*/ 161910 w 699793"/>
              <a:gd name="connsiteY2" fmla="*/ 71181 h 299781"/>
              <a:gd name="connsiteX3" fmla="*/ 121569 w 699793"/>
              <a:gd name="connsiteY3" fmla="*/ 98075 h 299781"/>
              <a:gd name="connsiteX4" fmla="*/ 108122 w 699793"/>
              <a:gd name="connsiteY4" fmla="*/ 138416 h 299781"/>
              <a:gd name="connsiteX5" fmla="*/ 546 w 699793"/>
              <a:gd name="connsiteY5" fmla="*/ 219099 h 299781"/>
              <a:gd name="connsiteX6" fmla="*/ 148463 w 699793"/>
              <a:gd name="connsiteY6" fmla="*/ 259440 h 299781"/>
              <a:gd name="connsiteX7" fmla="*/ 336722 w 699793"/>
              <a:gd name="connsiteY7" fmla="*/ 299781 h 299781"/>
              <a:gd name="connsiteX8" fmla="*/ 578769 w 699793"/>
              <a:gd name="connsiteY8" fmla="*/ 286334 h 299781"/>
              <a:gd name="connsiteX9" fmla="*/ 659452 w 699793"/>
              <a:gd name="connsiteY9" fmla="*/ 259440 h 299781"/>
              <a:gd name="connsiteX10" fmla="*/ 686346 w 699793"/>
              <a:gd name="connsiteY10" fmla="*/ 219099 h 299781"/>
              <a:gd name="connsiteX11" fmla="*/ 699793 w 699793"/>
              <a:gd name="connsiteY11" fmla="*/ 178757 h 299781"/>
              <a:gd name="connsiteX12" fmla="*/ 686346 w 699793"/>
              <a:gd name="connsiteY12" fmla="*/ 111522 h 299781"/>
              <a:gd name="connsiteX13" fmla="*/ 646004 w 699793"/>
              <a:gd name="connsiteY13" fmla="*/ 98075 h 299781"/>
              <a:gd name="connsiteX14" fmla="*/ 551875 w 699793"/>
              <a:gd name="connsiteY14" fmla="*/ 0 h 299781"/>
              <a:gd name="connsiteX15" fmla="*/ 363616 w 699793"/>
              <a:gd name="connsiteY15" fmla="*/ 44287 h 29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9793" h="299781">
                <a:moveTo>
                  <a:pt x="363616" y="44287"/>
                </a:moveTo>
                <a:lnTo>
                  <a:pt x="363616" y="44287"/>
                </a:lnTo>
                <a:cubicBezTo>
                  <a:pt x="327567" y="47291"/>
                  <a:pt x="216837" y="43718"/>
                  <a:pt x="161910" y="71181"/>
                </a:cubicBezTo>
                <a:cubicBezTo>
                  <a:pt x="147455" y="78408"/>
                  <a:pt x="135016" y="89110"/>
                  <a:pt x="121569" y="98075"/>
                </a:cubicBezTo>
                <a:lnTo>
                  <a:pt x="108122" y="138416"/>
                </a:lnTo>
                <a:cubicBezTo>
                  <a:pt x="87952" y="158587"/>
                  <a:pt x="-8076" y="193233"/>
                  <a:pt x="546" y="219099"/>
                </a:cubicBezTo>
                <a:cubicBezTo>
                  <a:pt x="5657" y="234431"/>
                  <a:pt x="92434" y="245993"/>
                  <a:pt x="148463" y="259440"/>
                </a:cubicBezTo>
                <a:cubicBezTo>
                  <a:pt x="204492" y="272887"/>
                  <a:pt x="286505" y="293504"/>
                  <a:pt x="336722" y="299781"/>
                </a:cubicBezTo>
                <a:cubicBezTo>
                  <a:pt x="417404" y="295299"/>
                  <a:pt x="498586" y="296357"/>
                  <a:pt x="578769" y="286334"/>
                </a:cubicBezTo>
                <a:cubicBezTo>
                  <a:pt x="606899" y="282818"/>
                  <a:pt x="659452" y="259440"/>
                  <a:pt x="659452" y="259440"/>
                </a:cubicBezTo>
                <a:cubicBezTo>
                  <a:pt x="668417" y="245993"/>
                  <a:pt x="679119" y="233554"/>
                  <a:pt x="686346" y="219099"/>
                </a:cubicBezTo>
                <a:cubicBezTo>
                  <a:pt x="692685" y="206421"/>
                  <a:pt x="699793" y="192932"/>
                  <a:pt x="699793" y="178757"/>
                </a:cubicBezTo>
                <a:cubicBezTo>
                  <a:pt x="699793" y="155901"/>
                  <a:pt x="699024" y="130539"/>
                  <a:pt x="686346" y="111522"/>
                </a:cubicBezTo>
                <a:cubicBezTo>
                  <a:pt x="678483" y="99728"/>
                  <a:pt x="660101" y="99559"/>
                  <a:pt x="646004" y="98075"/>
                </a:cubicBezTo>
                <a:cubicBezTo>
                  <a:pt x="574542" y="90553"/>
                  <a:pt x="623592" y="4482"/>
                  <a:pt x="551875" y="0"/>
                </a:cubicBezTo>
                <a:lnTo>
                  <a:pt x="363616" y="44287"/>
                </a:lnTo>
                <a:close/>
              </a:path>
            </a:pathLst>
          </a:cu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A36FF22-15A7-415D-8662-5CDF01C3F83D}"/>
              </a:ext>
            </a:extLst>
          </p:cNvPr>
          <p:cNvSpPr/>
          <p:nvPr/>
        </p:nvSpPr>
        <p:spPr>
          <a:xfrm>
            <a:off x="7211547" y="2337277"/>
            <a:ext cx="3943022" cy="1384995"/>
          </a:xfrm>
          <a:prstGeom prst="rect">
            <a:avLst/>
          </a:prstGeom>
        </p:spPr>
        <p:txBody>
          <a:bodyPr wrap="square">
            <a:spAutoFit/>
          </a:bodyPr>
          <a:lstStyle/>
          <a:p>
            <a:r>
              <a:rPr lang="en-US" sz="2800" dirty="0">
                <a:solidFill>
                  <a:schemeClr val="bg1"/>
                </a:solidFill>
                <a:latin typeface="Calibri" panose="020F0502020204030204" pitchFamily="34" charset="0"/>
              </a:rPr>
              <a:t>In what ways are our sins like a backpack filled with rocks?</a:t>
            </a:r>
            <a:endParaRPr lang="en-US" sz="2800" dirty="0">
              <a:solidFill>
                <a:schemeClr val="bg1"/>
              </a:solidFill>
            </a:endParaRPr>
          </a:p>
        </p:txBody>
      </p:sp>
      <p:sp>
        <p:nvSpPr>
          <p:cNvPr id="14" name="Rectangle 13">
            <a:extLst>
              <a:ext uri="{FF2B5EF4-FFF2-40B4-BE49-F238E27FC236}">
                <a16:creationId xmlns:a16="http://schemas.microsoft.com/office/drawing/2014/main" id="{BCFEBB35-D5A7-4A19-8509-F5A75EA7DBA4}"/>
              </a:ext>
            </a:extLst>
          </p:cNvPr>
          <p:cNvSpPr/>
          <p:nvPr/>
        </p:nvSpPr>
        <p:spPr>
          <a:xfrm>
            <a:off x="1205274" y="5106774"/>
            <a:ext cx="9827012" cy="523220"/>
          </a:xfrm>
          <a:prstGeom prst="rect">
            <a:avLst/>
          </a:prstGeom>
          <a:solidFill>
            <a:schemeClr val="accent1">
              <a:lumMod val="50000"/>
            </a:schemeClr>
          </a:solidFill>
        </p:spPr>
        <p:txBody>
          <a:bodyPr wrap="square">
            <a:spAutoFit/>
          </a:bodyPr>
          <a:lstStyle/>
          <a:p>
            <a:r>
              <a:rPr lang="en-US" sz="2800" dirty="0">
                <a:solidFill>
                  <a:schemeClr val="bg1"/>
                </a:solidFill>
                <a:latin typeface="Calibri" panose="020F0502020204030204" pitchFamily="34" charset="0"/>
              </a:rPr>
              <a:t>What does it mean to run the race of discipleship with patience?</a:t>
            </a:r>
            <a:endParaRPr lang="en-US" sz="2800" dirty="0">
              <a:solidFill>
                <a:schemeClr val="bg1"/>
              </a:solidFill>
            </a:endParaRPr>
          </a:p>
        </p:txBody>
      </p:sp>
      <p:grpSp>
        <p:nvGrpSpPr>
          <p:cNvPr id="15" name="Group 326">
            <a:extLst>
              <a:ext uri="{FF2B5EF4-FFF2-40B4-BE49-F238E27FC236}">
                <a16:creationId xmlns:a16="http://schemas.microsoft.com/office/drawing/2014/main" id="{DBC13A1C-1718-463D-BA1B-D75E5DE23EEA}"/>
              </a:ext>
            </a:extLst>
          </p:cNvPr>
          <p:cNvGrpSpPr/>
          <p:nvPr/>
        </p:nvGrpSpPr>
        <p:grpSpPr>
          <a:xfrm>
            <a:off x="5163671" y="1770918"/>
            <a:ext cx="1662428" cy="2358598"/>
            <a:chOff x="2743200" y="938270"/>
            <a:chExt cx="4827770" cy="5081531"/>
          </a:xfrm>
          <a:solidFill>
            <a:schemeClr val="accent2">
              <a:lumMod val="40000"/>
              <a:lumOff val="60000"/>
            </a:schemeClr>
          </a:solidFill>
        </p:grpSpPr>
        <p:sp>
          <p:nvSpPr>
            <p:cNvPr id="16" name="Block Arc 15">
              <a:extLst>
                <a:ext uri="{FF2B5EF4-FFF2-40B4-BE49-F238E27FC236}">
                  <a16:creationId xmlns:a16="http://schemas.microsoft.com/office/drawing/2014/main" id="{E3CD2F07-7300-452C-9DC2-6413A216B643}"/>
                </a:ext>
              </a:extLst>
            </p:cNvPr>
            <p:cNvSpPr/>
            <p:nvPr/>
          </p:nvSpPr>
          <p:spPr>
            <a:xfrm rot="4844655">
              <a:off x="3744604" y="2522104"/>
              <a:ext cx="4800600" cy="1632932"/>
            </a:xfrm>
            <a:prstGeom prst="blockArc">
              <a:avLst>
                <a:gd name="adj1" fmla="val 9255102"/>
                <a:gd name="adj2" fmla="val 968037"/>
                <a:gd name="adj3" fmla="val 28851"/>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Block Arc 16">
              <a:extLst>
                <a:ext uri="{FF2B5EF4-FFF2-40B4-BE49-F238E27FC236}">
                  <a16:creationId xmlns:a16="http://schemas.microsoft.com/office/drawing/2014/main" id="{C457295E-FB80-46B0-8EF3-FB58D2ACAE5C}"/>
                </a:ext>
              </a:extLst>
            </p:cNvPr>
            <p:cNvSpPr/>
            <p:nvPr/>
          </p:nvSpPr>
          <p:spPr>
            <a:xfrm rot="4844655">
              <a:off x="4354204" y="2750705"/>
              <a:ext cx="4800600" cy="1632932"/>
            </a:xfrm>
            <a:prstGeom prst="blockArc">
              <a:avLst>
                <a:gd name="adj1" fmla="val 9255102"/>
                <a:gd name="adj2" fmla="val 968037"/>
                <a:gd name="adj3" fmla="val 28851"/>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lowchart: Delay 17">
              <a:extLst>
                <a:ext uri="{FF2B5EF4-FFF2-40B4-BE49-F238E27FC236}">
                  <a16:creationId xmlns:a16="http://schemas.microsoft.com/office/drawing/2014/main" id="{525E711B-AF24-4874-B9AE-BB2C4557A7AF}"/>
                </a:ext>
              </a:extLst>
            </p:cNvPr>
            <p:cNvSpPr/>
            <p:nvPr/>
          </p:nvSpPr>
          <p:spPr>
            <a:xfrm rot="16200000">
              <a:off x="2569645" y="1655248"/>
              <a:ext cx="4919107" cy="3810000"/>
            </a:xfrm>
            <a:prstGeom prst="flowChartDelay">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Delay 18">
              <a:extLst>
                <a:ext uri="{FF2B5EF4-FFF2-40B4-BE49-F238E27FC236}">
                  <a16:creationId xmlns:a16="http://schemas.microsoft.com/office/drawing/2014/main" id="{15A6DC52-8C14-4FA8-AF88-404D2373F9E4}"/>
                </a:ext>
              </a:extLst>
            </p:cNvPr>
            <p:cNvSpPr/>
            <p:nvPr/>
          </p:nvSpPr>
          <p:spPr>
            <a:xfrm rot="16200000">
              <a:off x="2057400" y="1828800"/>
              <a:ext cx="4876800" cy="3505200"/>
            </a:xfrm>
            <a:prstGeom prst="flowChartDelay">
              <a:avLst/>
            </a:prstGeom>
            <a:solidFill>
              <a:schemeClr val="accent6">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4D45497-1AF0-43FE-856D-1807640F1277}"/>
                </a:ext>
              </a:extLst>
            </p:cNvPr>
            <p:cNvSpPr/>
            <p:nvPr/>
          </p:nvSpPr>
          <p:spPr>
            <a:xfrm>
              <a:off x="3581400" y="2057400"/>
              <a:ext cx="1676400" cy="609600"/>
            </a:xfrm>
            <a:prstGeom prst="rect">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21" name="Rounded Rectangle 334">
              <a:extLst>
                <a:ext uri="{FF2B5EF4-FFF2-40B4-BE49-F238E27FC236}">
                  <a16:creationId xmlns:a16="http://schemas.microsoft.com/office/drawing/2014/main" id="{0E3C03D7-FB4D-448B-8C29-C6682ED511A3}"/>
                </a:ext>
              </a:extLst>
            </p:cNvPr>
            <p:cNvSpPr/>
            <p:nvPr/>
          </p:nvSpPr>
          <p:spPr>
            <a:xfrm>
              <a:off x="2971800" y="4038600"/>
              <a:ext cx="2971800" cy="1981200"/>
            </a:xfrm>
            <a:prstGeom prst="roundRect">
              <a:avLst/>
            </a:prstGeom>
            <a:solidFill>
              <a:schemeClr val="bg1">
                <a:lumMod val="6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9561D81-1B7B-4A92-A722-CA85EDF74489}"/>
                </a:ext>
              </a:extLst>
            </p:cNvPr>
            <p:cNvSpPr/>
            <p:nvPr/>
          </p:nvSpPr>
          <p:spPr>
            <a:xfrm flipV="1">
              <a:off x="2971801" y="4321099"/>
              <a:ext cx="2971799" cy="98500"/>
            </a:xfrm>
            <a:prstGeom prst="rect">
              <a:avLst/>
            </a:prstGeom>
            <a:solidFill>
              <a:schemeClr val="tx1">
                <a:lumMod val="65000"/>
                <a:lumOff val="3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2372B10-6BCA-4A0C-908D-5ACB8ABB987A}"/>
                </a:ext>
              </a:extLst>
            </p:cNvPr>
            <p:cNvSpPr/>
            <p:nvPr/>
          </p:nvSpPr>
          <p:spPr>
            <a:xfrm>
              <a:off x="5791200" y="4495800"/>
              <a:ext cx="228600" cy="457200"/>
            </a:xfrm>
            <a:prstGeom prst="ellipse">
              <a:avLst/>
            </a:prstGeom>
            <a:solidFill>
              <a:schemeClr val="tx1">
                <a:lumMod val="50000"/>
                <a:lumOff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3872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0" presetClass="path" presetSubtype="0" accel="50000" decel="50000" fill="hold" grpId="0" nodeType="withEffect">
                                  <p:stCondLst>
                                    <p:cond delay="0"/>
                                  </p:stCondLst>
                                  <p:childTnLst>
                                    <p:animMotion origin="layout" path="M 0.00274 0.01898 L 0.00274 0.01898 C 0.00313 0.00648 0.00365 -0.00579 0.00404 -0.01829 C 0.00456 -0.0331 0.00482 -0.04792 0.00547 -0.06273 C 0.00573 -0.06759 0.00651 -0.07245 0.00677 -0.07755 C 0.00742 -0.08472 0.00755 -0.09236 0.0082 -0.09977 C 0.00846 -0.10232 0.00925 -0.10463 0.00964 -0.10718 C 0.01016 -0.11042 0.01068 -0.11366 0.01094 -0.1169 C 0.01341 -0.13866 0.01107 -0.12477 0.0138 -0.13912 C 0.01419 -0.14491 0.01458 -0.1507 0.01511 -0.15648 C 0.01589 -0.1632 0.0168 -0.16968 0.01797 -0.17616 C 0.01836 -0.1787 0.01901 -0.18102 0.01927 -0.18357 C 0.01992 -0.18773 0.02005 -0.1919 0.0207 -0.19607 C 0.02149 -0.20093 0.02253 -0.20579 0.02344 -0.21088 C 0.02396 -0.2132 0.02448 -0.21574 0.02487 -0.21829 C 0.02539 -0.22153 0.02565 -0.225 0.0263 -0.22801 C 0.02695 -0.23148 0.02826 -0.23472 0.02904 -0.23796 C 0.03008 -0.24213 0.03099 -0.24607 0.03177 -0.25023 C 0.03281 -0.25532 0.03294 -0.26088 0.03464 -0.26505 C 0.03555 -0.26759 0.03646 -0.27014 0.03737 -0.27245 C 0.0388 -0.27662 0.04024 -0.28079 0.04154 -0.28495 C 0.04258 -0.2882 0.04323 -0.29167 0.04427 -0.29468 C 0.0461 -0.29977 0.04805 -0.30463 0.04987 -0.30949 C 0.05078 -0.31204 0.05143 -0.31482 0.05261 -0.3169 C 0.05404 -0.31945 0.0556 -0.32176 0.05677 -0.32431 C 0.05886 -0.32917 0.06237 -0.33912 0.06237 -0.33912 C 0.06498 -0.35347 0.06185 -0.34028 0.06797 -0.35394 C 0.0737 -0.36713 0.07175 -0.36736 0.07761 -0.37616 C 0.07891 -0.37824 0.0806 -0.3794 0.08177 -0.38125 C 0.08555 -0.38681 0.08568 -0.39005 0.09011 -0.39352 C 0.09284 -0.3956 0.0957 -0.39676 0.09844 -0.39838 C 0.09987 -0.39931 0.10117 -0.40023 0.10261 -0.40093 L 0.1138 -0.40579 C 0.13373 -0.40509 0.15352 -0.40486 0.17344 -0.40347 C 0.17735 -0.40324 0.17865 -0.39884 0.18177 -0.39607 C 0.18307 -0.39491 0.18464 -0.39445 0.18594 -0.39352 C 0.18737 -0.3919 0.18893 -0.39074 0.19011 -0.38866 C 0.1918 -0.38565 0.19258 -0.38148 0.19427 -0.3787 C 0.19544 -0.37708 0.19714 -0.37708 0.19844 -0.37616 C 0.19935 -0.37384 0.20013 -0.37107 0.2013 -0.36875 C 0.20248 -0.3662 0.2043 -0.36435 0.20547 -0.36134 C 0.21185 -0.3456 0.20417 -0.35648 0.21237 -0.34653 C 0.21276 -0.34421 0.21302 -0.34167 0.2138 -0.33912 C 0.21563 -0.33241 0.21758 -0.32986 0.2207 -0.32431 C 0.22826 -0.29745 0.21849 -0.32824 0.22761 -0.30949 C 0.22982 -0.30509 0.2332 -0.29468 0.2332 -0.29468 L 0.23737 -0.27245 L 0.23867 -0.26505 C 0.24167 -0.22384 0.24102 -0.24074 0.23867 -0.1713 C 0.23867 -0.16782 0.23789 -0.16458 0.23737 -0.16134 C 0.23646 -0.15648 0.23451 -0.15185 0.23451 -0.14653 L 0.23451 -0.12431 L 0.23451 -0.12431 " pathEditMode="relative" ptsTypes="AAAAAAAAAAAAAAAAAAAAAAAAAAAAAAAAAAAAAAAAAAAAAAAAAAAAA">
                                      <p:cBhvr>
                                        <p:cTn id="8" dur="2000" fill="hold"/>
                                        <p:tgtEl>
                                          <p:spTgt spid="12"/>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169665"/>
            <a:ext cx="10797766" cy="830997"/>
          </a:xfrm>
          <a:prstGeom prst="rect">
            <a:avLst/>
          </a:prstGeom>
          <a:noFill/>
        </p:spPr>
        <p:txBody>
          <a:bodyPr wrap="square" rtlCol="0">
            <a:spAutoFit/>
          </a:bodyPr>
          <a:lstStyle/>
          <a:p>
            <a:pPr algn="ctr"/>
            <a:r>
              <a:rPr lang="en-US" sz="4800" dirty="0">
                <a:solidFill>
                  <a:schemeClr val="bg1"/>
                </a:solidFill>
                <a:latin typeface="Perpetua Titling MT" panose="02020502060505020804" pitchFamily="18" charset="0"/>
                <a:ea typeface="Wednesday" pitchFamily="2" charset="0"/>
              </a:rPr>
              <a:t>Lay Aside Sin</a:t>
            </a:r>
          </a:p>
        </p:txBody>
      </p:sp>
      <p:sp>
        <p:nvSpPr>
          <p:cNvPr id="79" name="TextBox 78"/>
          <p:cNvSpPr txBox="1"/>
          <p:nvPr/>
        </p:nvSpPr>
        <p:spPr>
          <a:xfrm>
            <a:off x="134470" y="6373906"/>
            <a:ext cx="2286000" cy="369332"/>
          </a:xfrm>
          <a:prstGeom prst="rect">
            <a:avLst/>
          </a:prstGeom>
          <a:noFill/>
        </p:spPr>
        <p:txBody>
          <a:bodyPr wrap="square" rtlCol="0">
            <a:spAutoFit/>
          </a:bodyPr>
          <a:lstStyle/>
          <a:p>
            <a:r>
              <a:rPr lang="en-US" dirty="0">
                <a:solidFill>
                  <a:schemeClr val="bg1"/>
                </a:solidFill>
              </a:rPr>
              <a:t>Hebrews 12:2-4</a:t>
            </a:r>
          </a:p>
        </p:txBody>
      </p:sp>
      <p:sp>
        <p:nvSpPr>
          <p:cNvPr id="2" name="Rectangle 1"/>
          <p:cNvSpPr/>
          <p:nvPr/>
        </p:nvSpPr>
        <p:spPr>
          <a:xfrm>
            <a:off x="6511423" y="2695125"/>
            <a:ext cx="4012573" cy="523220"/>
          </a:xfrm>
          <a:prstGeom prst="rect">
            <a:avLst/>
          </a:prstGeom>
        </p:spPr>
        <p:txBody>
          <a:bodyPr wrap="none">
            <a:spAutoFit/>
          </a:bodyPr>
          <a:lstStyle/>
          <a:p>
            <a:r>
              <a:rPr lang="en-US" sz="2800" i="1" dirty="0">
                <a:solidFill>
                  <a:schemeClr val="bg1"/>
                </a:solidFill>
                <a:latin typeface="Calibri" panose="020F0502020204030204" pitchFamily="34" charset="0"/>
              </a:rPr>
              <a:t>contradiction</a:t>
            </a:r>
            <a:r>
              <a:rPr lang="en-US" sz="2800" dirty="0">
                <a:solidFill>
                  <a:schemeClr val="bg1"/>
                </a:solidFill>
                <a:latin typeface="Calibri" panose="020F0502020204030204" pitchFamily="34" charset="0"/>
              </a:rPr>
              <a:t> = opposition</a:t>
            </a:r>
            <a:endParaRPr lang="en-US" sz="2800" dirty="0">
              <a:solidFill>
                <a:schemeClr val="bg1"/>
              </a:solidFill>
            </a:endParaRPr>
          </a:p>
        </p:txBody>
      </p:sp>
      <p:sp>
        <p:nvSpPr>
          <p:cNvPr id="6" name="Rectangle 5"/>
          <p:cNvSpPr/>
          <p:nvPr/>
        </p:nvSpPr>
        <p:spPr>
          <a:xfrm>
            <a:off x="1672791" y="1155170"/>
            <a:ext cx="11044518" cy="461665"/>
          </a:xfrm>
          <a:prstGeom prst="rect">
            <a:avLst/>
          </a:prstGeom>
        </p:spPr>
        <p:txBody>
          <a:bodyPr wrap="square">
            <a:spAutoFit/>
          </a:bodyPr>
          <a:lstStyle/>
          <a:p>
            <a:r>
              <a:rPr lang="en-US" sz="2400" dirty="0">
                <a:solidFill>
                  <a:schemeClr val="bg1"/>
                </a:solidFill>
                <a:latin typeface="Calibri" panose="020F0502020204030204" pitchFamily="34" charset="0"/>
              </a:rPr>
              <a:t>“author and finisher of our faith” = “the Leader and </a:t>
            </a:r>
            <a:r>
              <a:rPr lang="en-US" sz="2400" dirty="0" err="1">
                <a:solidFill>
                  <a:schemeClr val="bg1"/>
                </a:solidFill>
                <a:latin typeface="Calibri" panose="020F0502020204030204" pitchFamily="34" charset="0"/>
              </a:rPr>
              <a:t>Perfecter</a:t>
            </a:r>
            <a:r>
              <a:rPr lang="en-US" sz="2400" dirty="0">
                <a:solidFill>
                  <a:schemeClr val="bg1"/>
                </a:solidFill>
                <a:latin typeface="Calibri" panose="020F0502020204030204" pitchFamily="34" charset="0"/>
              </a:rPr>
              <a:t> of our faith” </a:t>
            </a:r>
            <a:endParaRPr lang="en-US" sz="2400" dirty="0">
              <a:solidFill>
                <a:schemeClr val="bg1"/>
              </a:solidFill>
            </a:endParaRPr>
          </a:p>
        </p:txBody>
      </p:sp>
      <p:grpSp>
        <p:nvGrpSpPr>
          <p:cNvPr id="9" name="Group 8"/>
          <p:cNvGrpSpPr/>
          <p:nvPr/>
        </p:nvGrpSpPr>
        <p:grpSpPr>
          <a:xfrm>
            <a:off x="582740" y="3568608"/>
            <a:ext cx="5670142" cy="1755648"/>
            <a:chOff x="582740" y="3568608"/>
            <a:chExt cx="5670142" cy="1755648"/>
          </a:xfrm>
        </p:grpSpPr>
        <p:sp>
          <p:nvSpPr>
            <p:cNvPr id="7" name="Rectangle 6"/>
            <p:cNvSpPr/>
            <p:nvPr/>
          </p:nvSpPr>
          <p:spPr>
            <a:xfrm>
              <a:off x="2189741" y="3593628"/>
              <a:ext cx="4063141" cy="1569660"/>
            </a:xfrm>
            <a:prstGeom prst="rect">
              <a:avLst/>
            </a:prstGeom>
          </p:spPr>
          <p:txBody>
            <a:bodyPr wrap="square">
              <a:spAutoFit/>
            </a:bodyPr>
            <a:lstStyle/>
            <a:p>
              <a:pPr fontAlgn="base"/>
              <a:r>
                <a:rPr lang="en-US" sz="2400" dirty="0">
                  <a:solidFill>
                    <a:schemeClr val="bg1"/>
                  </a:solidFill>
                  <a:latin typeface="Calibri" panose="020F0502020204030204" pitchFamily="34" charset="0"/>
                </a:rPr>
                <a:t>“Remember that we do not run alone in this great race of life; we are entitled to the help of the Lord. (2)</a:t>
              </a:r>
              <a:endParaRPr lang="en-US" sz="2400" b="0" i="0" dirty="0">
                <a:solidFill>
                  <a:schemeClr val="bg1"/>
                </a:solidFill>
                <a:effectLst/>
                <a:latin typeface="Calibri" panose="020F05020202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40" y="3568608"/>
              <a:ext cx="1414272" cy="1755648"/>
            </a:xfrm>
            <a:prstGeom prst="rect">
              <a:avLst/>
            </a:prstGeom>
          </p:spPr>
        </p:pic>
      </p:grpSp>
      <p:grpSp>
        <p:nvGrpSpPr>
          <p:cNvPr id="62" name="Group 61"/>
          <p:cNvGrpSpPr/>
          <p:nvPr/>
        </p:nvGrpSpPr>
        <p:grpSpPr>
          <a:xfrm>
            <a:off x="7075694" y="3555700"/>
            <a:ext cx="3475114" cy="2964944"/>
            <a:chOff x="384206" y="4158361"/>
            <a:chExt cx="3289208" cy="2390250"/>
          </a:xfrm>
        </p:grpSpPr>
        <p:grpSp>
          <p:nvGrpSpPr>
            <p:cNvPr id="63" name="Group 62"/>
            <p:cNvGrpSpPr/>
            <p:nvPr/>
          </p:nvGrpSpPr>
          <p:grpSpPr>
            <a:xfrm>
              <a:off x="384206" y="4158361"/>
              <a:ext cx="3289208" cy="2390250"/>
              <a:chOff x="609599" y="833642"/>
              <a:chExt cx="7941747" cy="5771225"/>
            </a:xfrm>
          </p:grpSpPr>
          <p:grpSp>
            <p:nvGrpSpPr>
              <p:cNvPr id="65" name="Group 14"/>
              <p:cNvGrpSpPr/>
              <p:nvPr/>
            </p:nvGrpSpPr>
            <p:grpSpPr>
              <a:xfrm rot="10800000">
                <a:off x="7696200" y="5257800"/>
                <a:ext cx="621450" cy="1347067"/>
                <a:chOff x="7010400" y="381000"/>
                <a:chExt cx="762000" cy="2033666"/>
              </a:xfrm>
            </p:grpSpPr>
            <p:sp>
              <p:nvSpPr>
                <p:cNvPr id="78"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11"/>
              <p:cNvGrpSpPr/>
              <p:nvPr/>
            </p:nvGrpSpPr>
            <p:grpSpPr>
              <a:xfrm rot="10800000">
                <a:off x="939238" y="4923502"/>
                <a:ext cx="621450" cy="1347067"/>
                <a:chOff x="7010400" y="381000"/>
                <a:chExt cx="762000" cy="2033666"/>
              </a:xfrm>
            </p:grpSpPr>
            <p:sp>
              <p:nvSpPr>
                <p:cNvPr id="76"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p:cNvGrpSpPr/>
              <p:nvPr/>
            </p:nvGrpSpPr>
            <p:grpSpPr>
              <a:xfrm>
                <a:off x="899460" y="833642"/>
                <a:ext cx="621450" cy="986197"/>
                <a:chOff x="7031201" y="834275"/>
                <a:chExt cx="762000" cy="1488861"/>
              </a:xfrm>
            </p:grpSpPr>
            <p:sp>
              <p:nvSpPr>
                <p:cNvPr id="74"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7646520" y="1148254"/>
                <a:ext cx="621450" cy="1017899"/>
                <a:chOff x="7087348" y="824753"/>
                <a:chExt cx="762000" cy="1536722"/>
              </a:xfrm>
            </p:grpSpPr>
            <p:sp>
              <p:nvSpPr>
                <p:cNvPr id="72"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 name="Rectangle 63"/>
            <p:cNvSpPr/>
            <p:nvPr/>
          </p:nvSpPr>
          <p:spPr>
            <a:xfrm>
              <a:off x="770360" y="4618539"/>
              <a:ext cx="2437759" cy="1414286"/>
            </a:xfrm>
            <a:prstGeom prst="rect">
              <a:avLst/>
            </a:prstGeom>
          </p:spPr>
          <p:txBody>
            <a:bodyPr wrap="square">
              <a:spAutoFit/>
            </a:bodyPr>
            <a:lstStyle/>
            <a:p>
              <a:pPr algn="ctr"/>
              <a:r>
                <a:rPr lang="en-US" sz="1600" dirty="0">
                  <a:solidFill>
                    <a:srgbClr val="333333"/>
                  </a:solidFill>
                  <a:latin typeface="Calibri" panose="020F0502020204030204" pitchFamily="34" charset="0"/>
                </a:rPr>
                <a:t> </a:t>
              </a:r>
              <a:r>
                <a:rPr lang="en-US" b="1" dirty="0"/>
                <a:t>As we look to the example of Jesus Christ, we can find strength to put aside our sins and patiently endure opposition.</a:t>
              </a:r>
              <a:endParaRPr lang="en-US" sz="1600" dirty="0"/>
            </a:p>
          </p:txBody>
        </p:sp>
      </p:grpSp>
      <p:sp>
        <p:nvSpPr>
          <p:cNvPr id="10" name="Arrow: Left-Right 9"/>
          <p:cNvSpPr/>
          <p:nvPr/>
        </p:nvSpPr>
        <p:spPr>
          <a:xfrm>
            <a:off x="8019769" y="2339788"/>
            <a:ext cx="2092419" cy="355337"/>
          </a:xfrm>
          <a:prstGeom prst="lef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34470" y="564133"/>
            <a:ext cx="1538321" cy="1900512"/>
            <a:chOff x="134470" y="564133"/>
            <a:chExt cx="1538321" cy="1900512"/>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184" y="564133"/>
              <a:ext cx="1441607" cy="1720501"/>
            </a:xfrm>
            <a:prstGeom prst="rect">
              <a:avLst/>
            </a:prstGeom>
          </p:spPr>
        </p:pic>
        <p:sp>
          <p:nvSpPr>
            <p:cNvPr id="102" name="TextBox 101"/>
            <p:cNvSpPr txBox="1"/>
            <p:nvPr/>
          </p:nvSpPr>
          <p:spPr>
            <a:xfrm>
              <a:off x="134470" y="2249201"/>
              <a:ext cx="1538321" cy="215444"/>
            </a:xfrm>
            <a:prstGeom prst="rect">
              <a:avLst/>
            </a:prstGeom>
            <a:noFill/>
          </p:spPr>
          <p:txBody>
            <a:bodyPr wrap="square" rtlCol="0">
              <a:spAutoFit/>
            </a:bodyPr>
            <a:lstStyle/>
            <a:p>
              <a:r>
                <a:rPr lang="en-US" sz="800" dirty="0">
                  <a:solidFill>
                    <a:schemeClr val="bg1"/>
                  </a:solidFill>
                </a:rPr>
                <a:t>Heinrich Hofmann</a:t>
              </a:r>
            </a:p>
          </p:txBody>
        </p:sp>
      </p:grpSp>
    </p:spTree>
    <p:extLst>
      <p:ext uri="{BB962C8B-B14F-4D97-AF65-F5344CB8AC3E}">
        <p14:creationId xmlns:p14="http://schemas.microsoft.com/office/powerpoint/2010/main" val="213692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barn(outVertical)">
                                      <p:cBhvr>
                                        <p:cTn id="1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169665"/>
            <a:ext cx="10797766" cy="830997"/>
          </a:xfrm>
          <a:prstGeom prst="rect">
            <a:avLst/>
          </a:prstGeom>
          <a:noFill/>
        </p:spPr>
        <p:txBody>
          <a:bodyPr wrap="square" rtlCol="0">
            <a:spAutoFit/>
          </a:bodyPr>
          <a:lstStyle/>
          <a:p>
            <a:pPr algn="ctr"/>
            <a:r>
              <a:rPr lang="en-US" sz="4800" dirty="0">
                <a:solidFill>
                  <a:schemeClr val="bg1"/>
                </a:solidFill>
                <a:latin typeface="Perpetua Titling MT" panose="02020502060505020804" pitchFamily="18" charset="0"/>
                <a:ea typeface="Wednesday" pitchFamily="2" charset="0"/>
              </a:rPr>
              <a:t>Willing to suffer</a:t>
            </a:r>
          </a:p>
        </p:txBody>
      </p:sp>
      <p:sp>
        <p:nvSpPr>
          <p:cNvPr id="79" name="TextBox 78"/>
          <p:cNvSpPr txBox="1"/>
          <p:nvPr/>
        </p:nvSpPr>
        <p:spPr>
          <a:xfrm>
            <a:off x="134470" y="6373906"/>
            <a:ext cx="2286000" cy="369332"/>
          </a:xfrm>
          <a:prstGeom prst="rect">
            <a:avLst/>
          </a:prstGeom>
          <a:noFill/>
        </p:spPr>
        <p:txBody>
          <a:bodyPr wrap="square" rtlCol="0">
            <a:spAutoFit/>
          </a:bodyPr>
          <a:lstStyle/>
          <a:p>
            <a:r>
              <a:rPr lang="en-US" dirty="0">
                <a:solidFill>
                  <a:schemeClr val="bg1"/>
                </a:solidFill>
              </a:rPr>
              <a:t>Hebrews 12:2-4</a:t>
            </a:r>
          </a:p>
        </p:txBody>
      </p:sp>
      <p:pic>
        <p:nvPicPr>
          <p:cNvPr id="1026" name="Picture 2" descr="The Crucifix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9331" y="1267945"/>
            <a:ext cx="5097102" cy="38284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8929" y="1704513"/>
            <a:ext cx="4509247" cy="1938992"/>
          </a:xfrm>
          <a:prstGeom prst="rect">
            <a:avLst/>
          </a:prstGeom>
        </p:spPr>
        <p:txBody>
          <a:bodyPr wrap="square">
            <a:spAutoFit/>
          </a:bodyPr>
          <a:lstStyle/>
          <a:p>
            <a:r>
              <a:rPr lang="en-US" sz="2000" dirty="0">
                <a:solidFill>
                  <a:schemeClr val="bg1"/>
                </a:solidFill>
                <a:latin typeface="Calibri" panose="020F0502020204030204" pitchFamily="34" charset="0"/>
              </a:rPr>
              <a:t>“For His Atonement to be infinite and eternal, He had to feel what it was like to die not only physically but spiritually, to sense what it was like to have the divine Spirit withdraw, leaving one feeling totally, abjectly, hopelessly alone.</a:t>
            </a:r>
            <a:endParaRPr lang="en-US" sz="2000" dirty="0">
              <a:solidFill>
                <a:schemeClr val="bg1"/>
              </a:solidFill>
            </a:endParaRPr>
          </a:p>
        </p:txBody>
      </p:sp>
      <p:sp>
        <p:nvSpPr>
          <p:cNvPr id="11" name="Rectangle 10"/>
          <p:cNvSpPr/>
          <p:nvPr/>
        </p:nvSpPr>
        <p:spPr>
          <a:xfrm>
            <a:off x="3339352" y="5349464"/>
            <a:ext cx="7933765" cy="1200329"/>
          </a:xfrm>
          <a:prstGeom prst="rect">
            <a:avLst/>
          </a:prstGeom>
        </p:spPr>
        <p:txBody>
          <a:bodyPr wrap="square">
            <a:spAutoFit/>
          </a:bodyPr>
          <a:lstStyle/>
          <a:p>
            <a:r>
              <a:rPr lang="en-US" dirty="0">
                <a:solidFill>
                  <a:schemeClr val="bg1"/>
                </a:solidFill>
                <a:latin typeface="Calibri" panose="020F0502020204030204" pitchFamily="34" charset="0"/>
              </a:rPr>
              <a:t>“But Jesus held on. He pressed on. The goodness in Him allowed faith to triumph even in a state of complete anguish. The trust He lived by told Him in spite of His feelings that divine compassion is never absent, that God is always faithful, that He never flees nor fails us.” (3)</a:t>
            </a:r>
            <a:endParaRPr lang="en-US" dirty="0">
              <a:solidFill>
                <a:schemeClr val="bg1"/>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70" y="115725"/>
            <a:ext cx="1179328" cy="1473064"/>
          </a:xfrm>
          <a:prstGeom prst="rect">
            <a:avLst/>
          </a:prstGeom>
        </p:spPr>
      </p:pic>
    </p:spTree>
    <p:extLst>
      <p:ext uri="{BB962C8B-B14F-4D97-AF65-F5344CB8AC3E}">
        <p14:creationId xmlns:p14="http://schemas.microsoft.com/office/powerpoint/2010/main" val="364070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26760" y="258406"/>
            <a:ext cx="5632070" cy="3416320"/>
          </a:xfrm>
          <a:prstGeom prst="rect">
            <a:avLst/>
          </a:prstGeom>
        </p:spPr>
        <p:txBody>
          <a:bodyPr wrap="square">
            <a:spAutoFit/>
          </a:bodyPr>
          <a:lstStyle/>
          <a:p>
            <a:r>
              <a:rPr lang="en-US" sz="2400" dirty="0">
                <a:solidFill>
                  <a:schemeClr val="bg1"/>
                </a:solidFill>
              </a:rPr>
              <a:t>"God truly is our Father, the Father of the spirits of all mankind. We are his literal offspring and are formed in his image. </a:t>
            </a:r>
          </a:p>
          <a:p>
            <a:endParaRPr lang="en-US" sz="2400" dirty="0">
              <a:solidFill>
                <a:schemeClr val="bg1"/>
              </a:solidFill>
            </a:endParaRPr>
          </a:p>
          <a:p>
            <a:r>
              <a:rPr lang="en-US" sz="2400" dirty="0">
                <a:solidFill>
                  <a:schemeClr val="bg1"/>
                </a:solidFill>
              </a:rPr>
              <a:t>We have inherited divine characteristics from him. Knowing our relationship to our Heavenly Father helps us understand the divine nature that is in us and our potential. </a:t>
            </a:r>
          </a:p>
          <a:p>
            <a:endParaRPr lang="en-US" sz="2400" dirty="0">
              <a:solidFill>
                <a:schemeClr val="bg1"/>
              </a:solidFill>
            </a:endParaRPr>
          </a:p>
        </p:txBody>
      </p:sp>
      <p:pic>
        <p:nvPicPr>
          <p:cNvPr id="2050" name="Picture 2" descr="Image result for lds teenag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61" y="488296"/>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lds teenagers"/>
          <p:cNvPicPr>
            <a:picLocks noChangeAspect="1" noChangeArrowheads="1"/>
          </p:cNvPicPr>
          <p:nvPr/>
        </p:nvPicPr>
        <p:blipFill rotWithShape="1">
          <a:blip r:embed="rId4">
            <a:extLst>
              <a:ext uri="{28A0092B-C50C-407E-A947-70E740481C1C}">
                <a14:useLocalDpi xmlns:a14="http://schemas.microsoft.com/office/drawing/2010/main" val="0"/>
              </a:ext>
            </a:extLst>
          </a:blip>
          <a:srcRect l="20448" t="3744" r="21250" b="35545"/>
          <a:stretch/>
        </p:blipFill>
        <p:spPr bwMode="auto">
          <a:xfrm>
            <a:off x="165850" y="3269447"/>
            <a:ext cx="3119718" cy="324863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576921" y="3697940"/>
            <a:ext cx="8332694" cy="2915001"/>
            <a:chOff x="3576921" y="3697940"/>
            <a:chExt cx="8332694" cy="2915001"/>
          </a:xfrm>
        </p:grpSpPr>
        <p:pic>
          <p:nvPicPr>
            <p:cNvPr id="2054" name="Picture 6" descr="Image result for lds teenagers"/>
            <p:cNvPicPr>
              <a:picLocks noChangeAspect="1" noChangeArrowheads="1"/>
            </p:cNvPicPr>
            <p:nvPr/>
          </p:nvPicPr>
          <p:blipFill rotWithShape="1">
            <a:blip r:embed="rId5">
              <a:extLst>
                <a:ext uri="{28A0092B-C50C-407E-A947-70E740481C1C}">
                  <a14:useLocalDpi xmlns:a14="http://schemas.microsoft.com/office/drawing/2010/main" val="0"/>
                </a:ext>
              </a:extLst>
            </a:blip>
            <a:srcRect l="15313" t="14393"/>
            <a:stretch/>
          </p:blipFill>
          <p:spPr bwMode="auto">
            <a:xfrm>
              <a:off x="7584141" y="3697940"/>
              <a:ext cx="4325474" cy="2915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76921" y="4108934"/>
              <a:ext cx="4007220" cy="1200329"/>
            </a:xfrm>
            <a:prstGeom prst="rect">
              <a:avLst/>
            </a:prstGeom>
          </p:spPr>
          <p:txBody>
            <a:bodyPr wrap="square">
              <a:spAutoFit/>
            </a:bodyPr>
            <a:lstStyle/>
            <a:p>
              <a:r>
                <a:rPr lang="en-US" sz="2400" dirty="0">
                  <a:solidFill>
                    <a:schemeClr val="bg1"/>
                  </a:solidFill>
                </a:rPr>
                <a:t>The doctrine of the fatherhood of God lays a solid foundation for self-esteem.“ </a:t>
              </a:r>
            </a:p>
          </p:txBody>
        </p:sp>
      </p:gr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7791" y="192741"/>
            <a:ext cx="1312864" cy="1656229"/>
          </a:xfrm>
          <a:prstGeom prst="rect">
            <a:avLst/>
          </a:prstGeom>
        </p:spPr>
      </p:pic>
      <p:sp>
        <p:nvSpPr>
          <p:cNvPr id="7" name="Rectangle 6"/>
          <p:cNvSpPr/>
          <p:nvPr/>
        </p:nvSpPr>
        <p:spPr>
          <a:xfrm>
            <a:off x="11688240" y="6488668"/>
            <a:ext cx="442750" cy="369332"/>
          </a:xfrm>
          <a:prstGeom prst="rect">
            <a:avLst/>
          </a:prstGeom>
        </p:spPr>
        <p:txBody>
          <a:bodyPr wrap="none">
            <a:spAutoFit/>
          </a:bodyPr>
          <a:lstStyle/>
          <a:p>
            <a:r>
              <a:rPr lang="en-US" dirty="0">
                <a:solidFill>
                  <a:schemeClr val="bg1"/>
                </a:solidFill>
              </a:rPr>
              <a:t>(4)</a:t>
            </a:r>
            <a:endParaRPr lang="en-US" dirty="0"/>
          </a:p>
        </p:txBody>
      </p:sp>
    </p:spTree>
    <p:extLst>
      <p:ext uri="{BB962C8B-B14F-4D97-AF65-F5344CB8AC3E}">
        <p14:creationId xmlns:p14="http://schemas.microsoft.com/office/powerpoint/2010/main" val="410358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animEffect transition="in" filter="fade">
                                      <p:cBhvr>
                                        <p:cTn id="9" dur="500"/>
                                        <p:tgtEl>
                                          <p:spTgt spid="205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97071" y="1659285"/>
            <a:ext cx="6096000" cy="3539430"/>
          </a:xfrm>
          <a:prstGeom prst="rect">
            <a:avLst/>
          </a:prstGeom>
        </p:spPr>
        <p:txBody>
          <a:bodyPr>
            <a:spAutoFit/>
          </a:bodyPr>
          <a:lstStyle/>
          <a:p>
            <a:r>
              <a:rPr lang="en-US" sz="3200" dirty="0">
                <a:solidFill>
                  <a:schemeClr val="bg1"/>
                </a:solidFill>
                <a:latin typeface="Palatino"/>
              </a:rPr>
              <a:t>Furthermore we have had fathers of our flesh which corrected </a:t>
            </a:r>
            <a:r>
              <a:rPr lang="en-US" sz="3200" i="1" dirty="0">
                <a:solidFill>
                  <a:schemeClr val="bg1"/>
                </a:solidFill>
                <a:latin typeface="Palatino"/>
              </a:rPr>
              <a:t>us,</a:t>
            </a:r>
            <a:r>
              <a:rPr lang="en-US" sz="3200" dirty="0">
                <a:solidFill>
                  <a:schemeClr val="bg1"/>
                </a:solidFill>
                <a:latin typeface="Palatino"/>
              </a:rPr>
              <a:t> and we gave </a:t>
            </a:r>
            <a:r>
              <a:rPr lang="en-US" sz="3200" i="1" dirty="0">
                <a:solidFill>
                  <a:schemeClr val="bg1"/>
                </a:solidFill>
                <a:latin typeface="Palatino"/>
              </a:rPr>
              <a:t>them</a:t>
            </a:r>
            <a:r>
              <a:rPr lang="en-US" sz="3200" dirty="0">
                <a:solidFill>
                  <a:schemeClr val="bg1"/>
                </a:solidFill>
                <a:latin typeface="Palatino"/>
              </a:rPr>
              <a:t> reverence: shall we not much rather be in subjection unto the Father of spirits, and live?</a:t>
            </a:r>
            <a:endParaRPr lang="en-US" sz="3200" dirty="0">
              <a:solidFill>
                <a:schemeClr val="bg1"/>
              </a:solidFill>
            </a:endParaRPr>
          </a:p>
        </p:txBody>
      </p:sp>
      <p:grpSp>
        <p:nvGrpSpPr>
          <p:cNvPr id="10" name="Group 9"/>
          <p:cNvGrpSpPr/>
          <p:nvPr/>
        </p:nvGrpSpPr>
        <p:grpSpPr>
          <a:xfrm>
            <a:off x="726100" y="1944704"/>
            <a:ext cx="2810519" cy="3640943"/>
            <a:chOff x="2819400" y="3657598"/>
            <a:chExt cx="1365515" cy="2048764"/>
          </a:xfrm>
        </p:grpSpPr>
        <p:sp>
          <p:nvSpPr>
            <p:cNvPr id="13" name="Rectangle 12"/>
            <p:cNvSpPr/>
            <p:nvPr/>
          </p:nvSpPr>
          <p:spPr>
            <a:xfrm>
              <a:off x="2819400" y="3657598"/>
              <a:ext cx="1365515" cy="2048764"/>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971800" y="3677271"/>
              <a:ext cx="1140302" cy="20185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819400" y="3657599"/>
              <a:ext cx="1219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C000"/>
                  </a:solidFill>
                  <a:latin typeface="Colonna MT" pitchFamily="82" charset="0"/>
                </a:rPr>
                <a:t> Hebrews 12:9</a:t>
              </a:r>
            </a:p>
          </p:txBody>
        </p:sp>
        <p:sp>
          <p:nvSpPr>
            <p:cNvPr id="16" name="Rectangle 15"/>
            <p:cNvSpPr/>
            <p:nvPr/>
          </p:nvSpPr>
          <p:spPr>
            <a:xfrm>
              <a:off x="2819400" y="3657600"/>
              <a:ext cx="76200" cy="2038269"/>
            </a:xfrm>
            <a:prstGeom prst="rect">
              <a:avLst/>
            </a:prstGeom>
            <a:solidFill>
              <a:srgbClr val="44191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Arrow: Right 5"/>
          <p:cNvSpPr/>
          <p:nvPr/>
        </p:nvSpPr>
        <p:spPr>
          <a:xfrm>
            <a:off x="4060705" y="3119718"/>
            <a:ext cx="1304364" cy="653614"/>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97117" y="169665"/>
            <a:ext cx="10797766" cy="830997"/>
          </a:xfrm>
          <a:prstGeom prst="rect">
            <a:avLst/>
          </a:prstGeom>
          <a:noFill/>
        </p:spPr>
        <p:txBody>
          <a:bodyPr wrap="square" rtlCol="0">
            <a:spAutoFit/>
          </a:bodyPr>
          <a:lstStyle/>
          <a:p>
            <a:pPr algn="ctr"/>
            <a:r>
              <a:rPr lang="en-US" sz="4800">
                <a:solidFill>
                  <a:schemeClr val="bg1"/>
                </a:solidFill>
                <a:latin typeface="Perpetua Titling MT" panose="02020502060505020804" pitchFamily="18" charset="0"/>
                <a:ea typeface="Wednesday" pitchFamily="2" charset="0"/>
              </a:rPr>
              <a:t>Doctrinal </a:t>
            </a:r>
            <a:r>
              <a:rPr lang="en-US" sz="4800" dirty="0">
                <a:solidFill>
                  <a:schemeClr val="bg1"/>
                </a:solidFill>
                <a:latin typeface="Perpetua Titling MT" panose="02020502060505020804" pitchFamily="18" charset="0"/>
                <a:ea typeface="Wednesday" pitchFamily="2" charset="0"/>
              </a:rPr>
              <a:t>Mastery</a:t>
            </a:r>
          </a:p>
        </p:txBody>
      </p:sp>
    </p:spTree>
    <p:extLst>
      <p:ext uri="{BB962C8B-B14F-4D97-AF65-F5344CB8AC3E}">
        <p14:creationId xmlns:p14="http://schemas.microsoft.com/office/powerpoint/2010/main" val="346972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fill="hold"/>
                                        <p:tgtEl>
                                          <p:spTgt spid="10"/>
                                        </p:tgtEl>
                                        <p:attrNameLst>
                                          <p:attrName>ppt_x</p:attrName>
                                        </p:attrNameLst>
                                      </p:cBhvr>
                                      <p:tavLst>
                                        <p:tav tm="0">
                                          <p:val>
                                            <p:strVal val="0-#ppt_w/2"/>
                                          </p:val>
                                        </p:tav>
                                        <p:tav tm="100000">
                                          <p:val>
                                            <p:strVal val="#ppt_x"/>
                                          </p:val>
                                        </p:tav>
                                      </p:tavLst>
                                    </p:anim>
                                    <p:anim calcmode="lin" valueType="num">
                                      <p:cBhvr additive="base">
                                        <p:cTn id="8" dur="12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1250" fill="hold"/>
                                        <p:tgtEl>
                                          <p:spTgt spid="2"/>
                                        </p:tgtEl>
                                        <p:attrNameLst>
                                          <p:attrName>ppt_x</p:attrName>
                                        </p:attrNameLst>
                                      </p:cBhvr>
                                      <p:tavLst>
                                        <p:tav tm="0">
                                          <p:val>
                                            <p:strVal val="0-#ppt_w/2"/>
                                          </p:val>
                                        </p:tav>
                                        <p:tav tm="100000">
                                          <p:val>
                                            <p:strVal val="#ppt_x"/>
                                          </p:val>
                                        </p:tav>
                                      </p:tavLst>
                                    </p:anim>
                                    <p:anim calcmode="lin" valueType="num">
                                      <p:cBhvr additive="base">
                                        <p:cTn id="16"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169665"/>
            <a:ext cx="10797766" cy="830997"/>
          </a:xfrm>
          <a:prstGeom prst="rect">
            <a:avLst/>
          </a:prstGeom>
          <a:noFill/>
        </p:spPr>
        <p:txBody>
          <a:bodyPr wrap="square" rtlCol="0">
            <a:spAutoFit/>
          </a:bodyPr>
          <a:lstStyle/>
          <a:p>
            <a:pPr algn="ctr"/>
            <a:r>
              <a:rPr lang="en-US" sz="4800" dirty="0">
                <a:solidFill>
                  <a:schemeClr val="bg1"/>
                </a:solidFill>
                <a:latin typeface="Perpetua Titling MT" panose="02020502060505020804" pitchFamily="18" charset="0"/>
                <a:ea typeface="Wednesday" pitchFamily="2" charset="0"/>
              </a:rPr>
              <a:t>Be in Subjection</a:t>
            </a:r>
          </a:p>
        </p:txBody>
      </p:sp>
      <p:sp>
        <p:nvSpPr>
          <p:cNvPr id="79" name="TextBox 78"/>
          <p:cNvSpPr txBox="1"/>
          <p:nvPr/>
        </p:nvSpPr>
        <p:spPr>
          <a:xfrm>
            <a:off x="134470" y="6373906"/>
            <a:ext cx="2286000" cy="369332"/>
          </a:xfrm>
          <a:prstGeom prst="rect">
            <a:avLst/>
          </a:prstGeom>
          <a:noFill/>
        </p:spPr>
        <p:txBody>
          <a:bodyPr wrap="square" rtlCol="0">
            <a:spAutoFit/>
          </a:bodyPr>
          <a:lstStyle/>
          <a:p>
            <a:r>
              <a:rPr lang="en-US" dirty="0">
                <a:solidFill>
                  <a:schemeClr val="bg1"/>
                </a:solidFill>
              </a:rPr>
              <a:t>Hebrews 12:9-10</a:t>
            </a:r>
          </a:p>
        </p:txBody>
      </p:sp>
      <p:sp>
        <p:nvSpPr>
          <p:cNvPr id="4" name="Rectangle 3"/>
          <p:cNvSpPr/>
          <p:nvPr/>
        </p:nvSpPr>
        <p:spPr>
          <a:xfrm>
            <a:off x="440722" y="1177637"/>
            <a:ext cx="4509247" cy="1200329"/>
          </a:xfrm>
          <a:prstGeom prst="rect">
            <a:avLst/>
          </a:prstGeom>
        </p:spPr>
        <p:txBody>
          <a:bodyPr wrap="square">
            <a:spAutoFit/>
          </a:bodyPr>
          <a:lstStyle/>
          <a:p>
            <a:r>
              <a:rPr lang="en-US" sz="2400" dirty="0">
                <a:solidFill>
                  <a:schemeClr val="bg1"/>
                </a:solidFill>
              </a:rPr>
              <a:t>To be humble, teachable, and willing to make changes in our lives to align with His will.</a:t>
            </a:r>
          </a:p>
        </p:txBody>
      </p:sp>
      <p:grpSp>
        <p:nvGrpSpPr>
          <p:cNvPr id="9" name="Group 8"/>
          <p:cNvGrpSpPr/>
          <p:nvPr/>
        </p:nvGrpSpPr>
        <p:grpSpPr>
          <a:xfrm>
            <a:off x="6971364" y="2377966"/>
            <a:ext cx="3920253" cy="2725931"/>
            <a:chOff x="384206" y="4158361"/>
            <a:chExt cx="3289208" cy="2390250"/>
          </a:xfrm>
        </p:grpSpPr>
        <p:grpSp>
          <p:nvGrpSpPr>
            <p:cNvPr id="10" name="Group 9"/>
            <p:cNvGrpSpPr/>
            <p:nvPr/>
          </p:nvGrpSpPr>
          <p:grpSpPr>
            <a:xfrm>
              <a:off x="384206" y="4158361"/>
              <a:ext cx="3289208" cy="2390250"/>
              <a:chOff x="609599" y="833642"/>
              <a:chExt cx="7941747" cy="5771225"/>
            </a:xfrm>
          </p:grpSpPr>
          <p:grpSp>
            <p:nvGrpSpPr>
              <p:cNvPr id="14" name="Group 14"/>
              <p:cNvGrpSpPr/>
              <p:nvPr/>
            </p:nvGrpSpPr>
            <p:grpSpPr>
              <a:xfrm rot="10800000">
                <a:off x="7696200" y="5257800"/>
                <a:ext cx="621450" cy="1347067"/>
                <a:chOff x="7010400" y="381000"/>
                <a:chExt cx="762000" cy="2033666"/>
              </a:xfrm>
            </p:grpSpPr>
            <p:sp>
              <p:nvSpPr>
                <p:cNvPr id="27"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1"/>
              <p:cNvGrpSpPr/>
              <p:nvPr/>
            </p:nvGrpSpPr>
            <p:grpSpPr>
              <a:xfrm rot="10800000">
                <a:off x="939238" y="4923502"/>
                <a:ext cx="621450" cy="1347067"/>
                <a:chOff x="7010400" y="381000"/>
                <a:chExt cx="762000" cy="2033666"/>
              </a:xfrm>
            </p:grpSpPr>
            <p:sp>
              <p:nvSpPr>
                <p:cNvPr id="25"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899460" y="833642"/>
                <a:ext cx="621450" cy="986197"/>
                <a:chOff x="7031201" y="834275"/>
                <a:chExt cx="762000" cy="1488861"/>
              </a:xfrm>
            </p:grpSpPr>
            <p:sp>
              <p:nvSpPr>
                <p:cNvPr id="23"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7646520" y="1148254"/>
                <a:ext cx="621450" cy="1017899"/>
                <a:chOff x="7087348" y="824753"/>
                <a:chExt cx="762000" cy="1536722"/>
              </a:xfrm>
            </p:grpSpPr>
            <p:sp>
              <p:nvSpPr>
                <p:cNvPr id="21"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Rectangle 12"/>
            <p:cNvSpPr/>
            <p:nvPr/>
          </p:nvSpPr>
          <p:spPr>
            <a:xfrm>
              <a:off x="768372" y="4678799"/>
              <a:ext cx="2437759" cy="1295404"/>
            </a:xfrm>
            <a:prstGeom prst="rect">
              <a:avLst/>
            </a:prstGeom>
          </p:spPr>
          <p:txBody>
            <a:bodyPr wrap="square">
              <a:spAutoFit/>
            </a:bodyPr>
            <a:lstStyle/>
            <a:p>
              <a:pPr algn="ctr"/>
              <a:r>
                <a:rPr lang="en-US" b="1" dirty="0"/>
                <a:t>If we submit to chastening from Heavenly Father, we will become more like Him and have the peace that comes from righteousness</a:t>
              </a:r>
              <a:endParaRPr lang="en-US" sz="1600" dirty="0"/>
            </a:p>
          </p:txBody>
        </p:sp>
      </p:grpSp>
      <p:pic>
        <p:nvPicPr>
          <p:cNvPr id="409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2405" y="2698184"/>
            <a:ext cx="2968577" cy="3839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6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117" y="169665"/>
            <a:ext cx="10797766" cy="830997"/>
          </a:xfrm>
          <a:prstGeom prst="rect">
            <a:avLst/>
          </a:prstGeom>
          <a:noFill/>
        </p:spPr>
        <p:txBody>
          <a:bodyPr wrap="square" rtlCol="0">
            <a:spAutoFit/>
          </a:bodyPr>
          <a:lstStyle/>
          <a:p>
            <a:pPr algn="ctr"/>
            <a:r>
              <a:rPr lang="en-US" sz="4800" dirty="0">
                <a:solidFill>
                  <a:schemeClr val="bg1"/>
                </a:solidFill>
                <a:latin typeface="Perpetua Titling MT" panose="02020502060505020804" pitchFamily="18" charset="0"/>
                <a:ea typeface="Wednesday" pitchFamily="2" charset="0"/>
              </a:rPr>
              <a:t>The Mount Might Be Touched</a:t>
            </a:r>
          </a:p>
        </p:txBody>
      </p:sp>
      <p:sp>
        <p:nvSpPr>
          <p:cNvPr id="79" name="TextBox 78"/>
          <p:cNvSpPr txBox="1"/>
          <p:nvPr/>
        </p:nvSpPr>
        <p:spPr>
          <a:xfrm>
            <a:off x="134469" y="6373906"/>
            <a:ext cx="4047565" cy="369332"/>
          </a:xfrm>
          <a:prstGeom prst="rect">
            <a:avLst/>
          </a:prstGeom>
          <a:noFill/>
        </p:spPr>
        <p:txBody>
          <a:bodyPr wrap="square" rtlCol="0">
            <a:spAutoFit/>
          </a:bodyPr>
          <a:lstStyle/>
          <a:p>
            <a:r>
              <a:rPr lang="en-US" dirty="0">
                <a:solidFill>
                  <a:schemeClr val="bg1"/>
                </a:solidFill>
              </a:rPr>
              <a:t>Hebrews 12:18; Ex. 19:9-25; 20:1-23.</a:t>
            </a:r>
          </a:p>
        </p:txBody>
      </p:sp>
      <p:sp>
        <p:nvSpPr>
          <p:cNvPr id="4" name="Rectangle 3"/>
          <p:cNvSpPr/>
          <p:nvPr/>
        </p:nvSpPr>
        <p:spPr>
          <a:xfrm>
            <a:off x="440722" y="1177637"/>
            <a:ext cx="4509247" cy="1200329"/>
          </a:xfrm>
          <a:prstGeom prst="rect">
            <a:avLst/>
          </a:prstGeom>
        </p:spPr>
        <p:txBody>
          <a:bodyPr wrap="square">
            <a:spAutoFit/>
          </a:bodyPr>
          <a:lstStyle/>
          <a:p>
            <a:r>
              <a:rPr lang="en-US" sz="2400" dirty="0">
                <a:solidFill>
                  <a:schemeClr val="bg1"/>
                </a:solidFill>
              </a:rPr>
              <a:t>Paul compares the situation of the children of Israel in Moses’ day with the people of his own day. </a:t>
            </a:r>
          </a:p>
        </p:txBody>
      </p:sp>
      <p:sp>
        <p:nvSpPr>
          <p:cNvPr id="2" name="Rectangle 1"/>
          <p:cNvSpPr/>
          <p:nvPr/>
        </p:nvSpPr>
        <p:spPr>
          <a:xfrm>
            <a:off x="4796117" y="2779014"/>
            <a:ext cx="6096000" cy="1569660"/>
          </a:xfrm>
          <a:prstGeom prst="rect">
            <a:avLst/>
          </a:prstGeom>
        </p:spPr>
        <p:txBody>
          <a:bodyPr>
            <a:spAutoFit/>
          </a:bodyPr>
          <a:lstStyle/>
          <a:p>
            <a:r>
              <a:rPr lang="en-US" sz="2400" dirty="0">
                <a:solidFill>
                  <a:schemeClr val="bg1"/>
                </a:solidFill>
                <a:latin typeface="Calibri" panose="020F0502020204030204" pitchFamily="34" charset="0"/>
              </a:rPr>
              <a:t>In Moses’ time the children of Israel were forbidden by divine law to touch Mount Sinai on penalty of death; it was not so in Paul’s day, nor is it in our own. </a:t>
            </a:r>
            <a:endParaRPr lang="en-US" sz="2400" dirty="0">
              <a:solidFill>
                <a:schemeClr val="bg1"/>
              </a:solidFill>
            </a:endParaRPr>
          </a:p>
        </p:txBody>
      </p:sp>
      <p:sp>
        <p:nvSpPr>
          <p:cNvPr id="29" name="Rectangle 28"/>
          <p:cNvSpPr/>
          <p:nvPr/>
        </p:nvSpPr>
        <p:spPr>
          <a:xfrm>
            <a:off x="11688240" y="6488668"/>
            <a:ext cx="442750" cy="369332"/>
          </a:xfrm>
          <a:prstGeom prst="rect">
            <a:avLst/>
          </a:prstGeom>
        </p:spPr>
        <p:txBody>
          <a:bodyPr wrap="none">
            <a:spAutoFit/>
          </a:bodyPr>
          <a:lstStyle/>
          <a:p>
            <a:r>
              <a:rPr lang="en-US" dirty="0">
                <a:solidFill>
                  <a:schemeClr val="bg1"/>
                </a:solidFill>
              </a:rPr>
              <a:t>(6)</a:t>
            </a:r>
            <a:endParaRPr lang="en-US" dirty="0"/>
          </a:p>
        </p:txBody>
      </p:sp>
      <p:pic>
        <p:nvPicPr>
          <p:cNvPr id="5122" name="Picture 2" descr="Image result for mount sin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868" y="2554941"/>
            <a:ext cx="3162954" cy="237262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476687" y="4964622"/>
            <a:ext cx="7211553" cy="1321244"/>
            <a:chOff x="4476687" y="4964622"/>
            <a:chExt cx="7211553" cy="1321244"/>
          </a:xfrm>
        </p:grpSpPr>
        <p:sp>
          <p:nvSpPr>
            <p:cNvPr id="6" name="Rectangle 5"/>
            <p:cNvSpPr/>
            <p:nvPr/>
          </p:nvSpPr>
          <p:spPr>
            <a:xfrm>
              <a:off x="5592240" y="5111364"/>
              <a:ext cx="6096000" cy="923330"/>
            </a:xfrm>
            <a:prstGeom prst="rect">
              <a:avLst/>
            </a:prstGeom>
          </p:spPr>
          <p:txBody>
            <a:bodyPr>
              <a:spAutoFit/>
            </a:bodyPr>
            <a:lstStyle/>
            <a:p>
              <a:r>
                <a:rPr lang="en-US" dirty="0">
                  <a:solidFill>
                    <a:schemeClr val="bg1"/>
                  </a:solidFill>
                  <a:latin typeface="Calibri" panose="020F0502020204030204" pitchFamily="34" charset="0"/>
                </a:rPr>
                <a:t>“No longer is there a restraining barrier to keep the people from seeing and communing with their God. The mountain is no longer Sinai but Zion.” (5)</a:t>
              </a:r>
              <a:endParaRPr lang="en-US"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6687" y="4964622"/>
              <a:ext cx="946563" cy="1321244"/>
            </a:xfrm>
            <a:prstGeom prst="rect">
              <a:avLst/>
            </a:prstGeom>
          </p:spPr>
        </p:pic>
      </p:grpSp>
    </p:spTree>
    <p:extLst>
      <p:ext uri="{BB962C8B-B14F-4D97-AF65-F5344CB8AC3E}">
        <p14:creationId xmlns:p14="http://schemas.microsoft.com/office/powerpoint/2010/main" val="13503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2186</Words>
  <Application>Microsoft Office PowerPoint</Application>
  <PresentationFormat>Widescreen</PresentationFormat>
  <Paragraphs>126</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Palatino</vt:lpstr>
      <vt:lpstr>Colonna MT</vt:lpstr>
      <vt:lpstr>Arial</vt:lpstr>
      <vt:lpstr>Calibri Light</vt:lpstr>
      <vt:lpstr>Calibri</vt:lpstr>
      <vt:lpstr>Perpetua Titling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28</cp:revision>
  <dcterms:created xsi:type="dcterms:W3CDTF">2017-02-15T13:57:06Z</dcterms:created>
  <dcterms:modified xsi:type="dcterms:W3CDTF">2020-09-11T16:12:56Z</dcterms:modified>
</cp:coreProperties>
</file>