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0" r:id="rId4"/>
    <p:sldId id="261" r:id="rId5"/>
    <p:sldId id="262" r:id="rId6"/>
    <p:sldId id="280" r:id="rId7"/>
    <p:sldId id="282" r:id="rId8"/>
    <p:sldId id="283" r:id="rId9"/>
    <p:sldId id="284" r:id="rId10"/>
    <p:sldId id="285" r:id="rId11"/>
    <p:sldId id="287" r:id="rId12"/>
    <p:sldId id="281" r:id="rId13"/>
    <p:sldId id="288" r:id="rId14"/>
    <p:sldId id="291" r:id="rId15"/>
    <p:sldId id="290" r:id="rId16"/>
    <p:sldId id="293" r:id="rId17"/>
    <p:sldId id="295" r:id="rId18"/>
    <p:sldId id="294" r:id="rId19"/>
    <p:sldId id="292" r:id="rId20"/>
    <p:sldId id="296" r:id="rId21"/>
    <p:sldId id="298" r:id="rId22"/>
    <p:sldId id="259" r:id="rId23"/>
    <p:sldId id="256" r:id="rId24"/>
    <p:sldId id="286" r:id="rId25"/>
    <p:sldId id="297"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Lst>
  <p:sldSz cx="12192000" cy="6858000"/>
  <p:notesSz cx="6858000" cy="9144000"/>
  <p:embeddedFontLst>
    <p:embeddedFont>
      <p:font typeface="Abadi" panose="020B0604020104020204" pitchFamily="34" charset="0"/>
      <p:regular r:id="rId44"/>
    </p:embeddedFont>
    <p:embeddedFont>
      <p:font typeface="AR JULIAN" panose="02000000000000000000" pitchFamily="2" charset="0"/>
      <p:regular r:id="rId45"/>
    </p:embeddedFont>
    <p:embeddedFont>
      <p:font typeface="Book Antiqua" panose="02040602050305030304" pitchFamily="18"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Calibri Light" panose="020F0302020204030204" pitchFamily="34" charset="0"/>
      <p:regular r:id="rId54"/>
      <p:italic r:id="rId55"/>
    </p:embeddedFont>
    <p:embeddedFont>
      <p:font typeface="Colonna MT" panose="04020805060202030203" pitchFamily="82" charset="0"/>
      <p:regular r:id="rId56"/>
    </p:embeddedFont>
    <p:embeddedFont>
      <p:font typeface="Lucida Sans" panose="020B0602030504020204" pitchFamily="34" charset="0"/>
      <p:regular r:id="rId57"/>
      <p:bold r:id="rId58"/>
      <p:italic r:id="rId59"/>
      <p:boldItalic r:id="rId60"/>
    </p:embeddedFont>
    <p:embeddedFont>
      <p:font typeface="Open Sans" panose="020B0606030504020204" pitchFamily="34" charset="0"/>
      <p:regular r:id="rId61"/>
      <p:bold r:id="rId62"/>
      <p:italic r:id="rId63"/>
      <p:boldItalic r:id="rId64"/>
    </p:embeddedFont>
    <p:embeddedFont>
      <p:font typeface="Palatino" pitchFamily="2" charset="0"/>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38" d="100"/>
          <a:sy n="38" d="100"/>
        </p:scale>
        <p:origin x="60" y="6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FE5B7E-FA4A-45AB-9657-1CE4FD5DEEB5}"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5D01-419E-49D5-B532-78A6DD8986C0}" type="slidenum">
              <a:rPr lang="en-US" smtClean="0"/>
              <a:pPr/>
              <a:t>‹#›</a:t>
            </a:fld>
            <a:endParaRPr lang="en-US"/>
          </a:p>
        </p:txBody>
      </p:sp>
    </p:spTree>
    <p:extLst>
      <p:ext uri="{BB962C8B-B14F-4D97-AF65-F5344CB8AC3E}">
        <p14:creationId xmlns:p14="http://schemas.microsoft.com/office/powerpoint/2010/main" val="169414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E5B7E-FA4A-45AB-9657-1CE4FD5DEEB5}"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5D01-419E-49D5-B532-78A6DD8986C0}" type="slidenum">
              <a:rPr lang="en-US" smtClean="0"/>
              <a:pPr/>
              <a:t>‹#›</a:t>
            </a:fld>
            <a:endParaRPr lang="en-US"/>
          </a:p>
        </p:txBody>
      </p:sp>
    </p:spTree>
    <p:extLst>
      <p:ext uri="{BB962C8B-B14F-4D97-AF65-F5344CB8AC3E}">
        <p14:creationId xmlns:p14="http://schemas.microsoft.com/office/powerpoint/2010/main" val="200635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E5B7E-FA4A-45AB-9657-1CE4FD5DEEB5}"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5D01-419E-49D5-B532-78A6DD8986C0}" type="slidenum">
              <a:rPr lang="en-US" smtClean="0"/>
              <a:pPr/>
              <a:t>‹#›</a:t>
            </a:fld>
            <a:endParaRPr lang="en-US"/>
          </a:p>
        </p:txBody>
      </p:sp>
    </p:spTree>
    <p:extLst>
      <p:ext uri="{BB962C8B-B14F-4D97-AF65-F5344CB8AC3E}">
        <p14:creationId xmlns:p14="http://schemas.microsoft.com/office/powerpoint/2010/main" val="344553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E5B7E-FA4A-45AB-9657-1CE4FD5DEEB5}"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5D01-419E-49D5-B532-78A6DD8986C0}" type="slidenum">
              <a:rPr lang="en-US" smtClean="0"/>
              <a:pPr/>
              <a:t>‹#›</a:t>
            </a:fld>
            <a:endParaRPr lang="en-US"/>
          </a:p>
        </p:txBody>
      </p:sp>
    </p:spTree>
    <p:extLst>
      <p:ext uri="{BB962C8B-B14F-4D97-AF65-F5344CB8AC3E}">
        <p14:creationId xmlns:p14="http://schemas.microsoft.com/office/powerpoint/2010/main" val="174525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E5B7E-FA4A-45AB-9657-1CE4FD5DEEB5}"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5D01-419E-49D5-B532-78A6DD8986C0}" type="slidenum">
              <a:rPr lang="en-US" smtClean="0"/>
              <a:pPr/>
              <a:t>‹#›</a:t>
            </a:fld>
            <a:endParaRPr lang="en-US"/>
          </a:p>
        </p:txBody>
      </p:sp>
    </p:spTree>
    <p:extLst>
      <p:ext uri="{BB962C8B-B14F-4D97-AF65-F5344CB8AC3E}">
        <p14:creationId xmlns:p14="http://schemas.microsoft.com/office/powerpoint/2010/main" val="21910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FE5B7E-FA4A-45AB-9657-1CE4FD5DEEB5}"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A5D01-419E-49D5-B532-78A6DD8986C0}" type="slidenum">
              <a:rPr lang="en-US" smtClean="0"/>
              <a:pPr/>
              <a:t>‹#›</a:t>
            </a:fld>
            <a:endParaRPr lang="en-US"/>
          </a:p>
        </p:txBody>
      </p:sp>
    </p:spTree>
    <p:extLst>
      <p:ext uri="{BB962C8B-B14F-4D97-AF65-F5344CB8AC3E}">
        <p14:creationId xmlns:p14="http://schemas.microsoft.com/office/powerpoint/2010/main" val="39931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FE5B7E-FA4A-45AB-9657-1CE4FD5DEEB5}"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7A5D01-419E-49D5-B532-78A6DD8986C0}" type="slidenum">
              <a:rPr lang="en-US" smtClean="0"/>
              <a:pPr/>
              <a:t>‹#›</a:t>
            </a:fld>
            <a:endParaRPr lang="en-US"/>
          </a:p>
        </p:txBody>
      </p:sp>
    </p:spTree>
    <p:extLst>
      <p:ext uri="{BB962C8B-B14F-4D97-AF65-F5344CB8AC3E}">
        <p14:creationId xmlns:p14="http://schemas.microsoft.com/office/powerpoint/2010/main" val="60481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FE5B7E-FA4A-45AB-9657-1CE4FD5DEEB5}" type="datetimeFigureOut">
              <a:rPr lang="en-US" smtClean="0"/>
              <a:pPr/>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7A5D01-419E-49D5-B532-78A6DD8986C0}" type="slidenum">
              <a:rPr lang="en-US" smtClean="0"/>
              <a:pPr/>
              <a:t>‹#›</a:t>
            </a:fld>
            <a:endParaRPr lang="en-US"/>
          </a:p>
        </p:txBody>
      </p:sp>
    </p:spTree>
    <p:extLst>
      <p:ext uri="{BB962C8B-B14F-4D97-AF65-F5344CB8AC3E}">
        <p14:creationId xmlns:p14="http://schemas.microsoft.com/office/powerpoint/2010/main" val="336732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E5B7E-FA4A-45AB-9657-1CE4FD5DEEB5}"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7A5D01-419E-49D5-B532-78A6DD8986C0}" type="slidenum">
              <a:rPr lang="en-US" smtClean="0"/>
              <a:pPr/>
              <a:t>‹#›</a:t>
            </a:fld>
            <a:endParaRPr lang="en-US"/>
          </a:p>
        </p:txBody>
      </p:sp>
    </p:spTree>
    <p:extLst>
      <p:ext uri="{BB962C8B-B14F-4D97-AF65-F5344CB8AC3E}">
        <p14:creationId xmlns:p14="http://schemas.microsoft.com/office/powerpoint/2010/main" val="196666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FE5B7E-FA4A-45AB-9657-1CE4FD5DEEB5}"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A5D01-419E-49D5-B532-78A6DD8986C0}" type="slidenum">
              <a:rPr lang="en-US" smtClean="0"/>
              <a:pPr/>
              <a:t>‹#›</a:t>
            </a:fld>
            <a:endParaRPr lang="en-US"/>
          </a:p>
        </p:txBody>
      </p:sp>
    </p:spTree>
    <p:extLst>
      <p:ext uri="{BB962C8B-B14F-4D97-AF65-F5344CB8AC3E}">
        <p14:creationId xmlns:p14="http://schemas.microsoft.com/office/powerpoint/2010/main" val="3704740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FE5B7E-FA4A-45AB-9657-1CE4FD5DEEB5}"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A5D01-419E-49D5-B532-78A6DD8986C0}" type="slidenum">
              <a:rPr lang="en-US" smtClean="0"/>
              <a:pPr/>
              <a:t>‹#›</a:t>
            </a:fld>
            <a:endParaRPr lang="en-US"/>
          </a:p>
        </p:txBody>
      </p:sp>
    </p:spTree>
    <p:extLst>
      <p:ext uri="{BB962C8B-B14F-4D97-AF65-F5344CB8AC3E}">
        <p14:creationId xmlns:p14="http://schemas.microsoft.com/office/powerpoint/2010/main" val="310501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E5B7E-FA4A-45AB-9657-1CE4FD5DEEB5}" type="datetimeFigureOut">
              <a:rPr lang="en-US" smtClean="0"/>
              <a:pPr/>
              <a:t>8/20/2020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A5D01-419E-49D5-B532-78A6DD8986C0}" type="slidenum">
              <a:rPr lang="en-US" smtClean="0"/>
              <a:pPr/>
              <a:t>‹#›</a:t>
            </a:fld>
            <a:endParaRPr lang="en-US"/>
          </a:p>
        </p:txBody>
      </p:sp>
    </p:spTree>
    <p:extLst>
      <p:ext uri="{BB962C8B-B14F-4D97-AF65-F5344CB8AC3E}">
        <p14:creationId xmlns:p14="http://schemas.microsoft.com/office/powerpoint/2010/main" val="958279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AEE28763-60E4-42FA-9AA3-4C9D670D0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0"/>
            <a:ext cx="1511929" cy="369332"/>
          </a:xfrm>
          <a:prstGeom prst="rect">
            <a:avLst/>
          </a:prstGeom>
          <a:noFill/>
        </p:spPr>
        <p:txBody>
          <a:bodyPr wrap="square" rtlCol="0">
            <a:spAutoFit/>
          </a:bodyPr>
          <a:lstStyle/>
          <a:p>
            <a:r>
              <a:rPr lang="en-US" dirty="0">
                <a:solidFill>
                  <a:schemeClr val="bg1"/>
                </a:solidFill>
              </a:rPr>
              <a:t>Lesson 14</a:t>
            </a:r>
          </a:p>
        </p:txBody>
      </p:sp>
      <p:sp>
        <p:nvSpPr>
          <p:cNvPr id="4" name="TextBox 3"/>
          <p:cNvSpPr txBox="1"/>
          <p:nvPr/>
        </p:nvSpPr>
        <p:spPr>
          <a:xfrm>
            <a:off x="-1" y="695608"/>
            <a:ext cx="12192001" cy="1754326"/>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John Sent To Prepare The Way</a:t>
            </a:r>
          </a:p>
          <a:p>
            <a:pPr algn="ctr"/>
            <a:r>
              <a:rPr lang="en-US" sz="5400" dirty="0">
                <a:solidFill>
                  <a:schemeClr val="bg1"/>
                </a:solidFill>
                <a:latin typeface="AR JULIAN" panose="02000000000000000000" pitchFamily="2" charset="0"/>
              </a:rPr>
              <a:t>Matthew 11-12</a:t>
            </a:r>
          </a:p>
        </p:txBody>
      </p:sp>
      <p:sp>
        <p:nvSpPr>
          <p:cNvPr id="3" name="Rectangle 2"/>
          <p:cNvSpPr/>
          <p:nvPr/>
        </p:nvSpPr>
        <p:spPr>
          <a:xfrm>
            <a:off x="4344597" y="3353875"/>
            <a:ext cx="6096000" cy="1323439"/>
          </a:xfrm>
          <a:prstGeom prst="rect">
            <a:avLst/>
          </a:prstGeom>
        </p:spPr>
        <p:txBody>
          <a:bodyPr>
            <a:spAutoFit/>
          </a:bodyPr>
          <a:lstStyle/>
          <a:p>
            <a:r>
              <a:rPr lang="en-US" sz="2000" i="1" dirty="0">
                <a:solidFill>
                  <a:schemeClr val="bg1"/>
                </a:solidFill>
                <a:latin typeface="Open Sans"/>
              </a:rPr>
              <a:t>Verily, verily, I say unto you, that as many as receive me, to them will I give power to become the sons of God, even to them that believe on my name” </a:t>
            </a:r>
          </a:p>
          <a:p>
            <a:r>
              <a:rPr lang="en-US" sz="2000" i="1" dirty="0">
                <a:solidFill>
                  <a:schemeClr val="bg1"/>
                </a:solidFill>
                <a:latin typeface="Open Sans"/>
              </a:rPr>
              <a:t>D&amp;C 11:30</a:t>
            </a:r>
            <a:endParaRPr lang="en-US" sz="2000" i="1" dirty="0">
              <a:solidFill>
                <a:schemeClr val="bg1"/>
              </a:solidFill>
            </a:endParaRPr>
          </a:p>
        </p:txBody>
      </p:sp>
      <p:grpSp>
        <p:nvGrpSpPr>
          <p:cNvPr id="6" name="Group 80"/>
          <p:cNvGrpSpPr/>
          <p:nvPr/>
        </p:nvGrpSpPr>
        <p:grpSpPr>
          <a:xfrm>
            <a:off x="1325340" y="2449934"/>
            <a:ext cx="1636801" cy="3579952"/>
            <a:chOff x="4648200" y="990600"/>
            <a:chExt cx="2144078" cy="4196596"/>
          </a:xfrm>
        </p:grpSpPr>
        <p:sp>
          <p:nvSpPr>
            <p:cNvPr id="7" name="Oval 6"/>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61"/>
            <p:cNvGrpSpPr/>
            <p:nvPr/>
          </p:nvGrpSpPr>
          <p:grpSpPr>
            <a:xfrm>
              <a:off x="5142345" y="4629728"/>
              <a:ext cx="520849" cy="515905"/>
              <a:chOff x="7122338" y="5361709"/>
              <a:chExt cx="520849" cy="515905"/>
            </a:xfrm>
          </p:grpSpPr>
          <p:sp>
            <p:nvSpPr>
              <p:cNvPr id="46" name="Oval 45"/>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0"/>
            <p:cNvGrpSpPr/>
            <p:nvPr/>
          </p:nvGrpSpPr>
          <p:grpSpPr>
            <a:xfrm>
              <a:off x="5634182" y="4671291"/>
              <a:ext cx="520849" cy="515905"/>
              <a:chOff x="7122338" y="5361709"/>
              <a:chExt cx="520849" cy="515905"/>
            </a:xfrm>
          </p:grpSpPr>
          <p:sp>
            <p:nvSpPr>
              <p:cNvPr id="44" name="Oval 43"/>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rapezoid 10"/>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58"/>
            <p:cNvGrpSpPr/>
            <p:nvPr/>
          </p:nvGrpSpPr>
          <p:grpSpPr>
            <a:xfrm rot="262221">
              <a:off x="4831890" y="3637028"/>
              <a:ext cx="1493485" cy="878243"/>
              <a:chOff x="5486400" y="5562600"/>
              <a:chExt cx="1088184" cy="878243"/>
            </a:xfrm>
          </p:grpSpPr>
          <p:sp>
            <p:nvSpPr>
              <p:cNvPr id="40" name="Diagonal Stripe 39"/>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iagonal Stripe 40"/>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iagonal Stripe 41"/>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lowchart: Display 42"/>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flipH="1">
              <a:off x="5639013" y="2162115"/>
              <a:ext cx="243850" cy="14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79"/>
            <p:cNvGrpSpPr/>
            <p:nvPr/>
          </p:nvGrpSpPr>
          <p:grpSpPr>
            <a:xfrm>
              <a:off x="5029200" y="1295400"/>
              <a:ext cx="1295400" cy="294409"/>
              <a:chOff x="6858000" y="2438400"/>
              <a:chExt cx="1676400" cy="381000"/>
            </a:xfrm>
          </p:grpSpPr>
          <p:sp>
            <p:nvSpPr>
              <p:cNvPr id="29" name="Rounded Rectangle 28"/>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78"/>
              <p:cNvGrpSpPr/>
              <p:nvPr/>
            </p:nvGrpSpPr>
            <p:grpSpPr>
              <a:xfrm>
                <a:off x="7086600" y="2438400"/>
                <a:ext cx="1219200" cy="353961"/>
                <a:chOff x="6934200" y="990600"/>
                <a:chExt cx="2362200" cy="685800"/>
              </a:xfrm>
            </p:grpSpPr>
            <p:grpSp>
              <p:nvGrpSpPr>
                <p:cNvPr id="31" name="Group 71"/>
                <p:cNvGrpSpPr/>
                <p:nvPr/>
              </p:nvGrpSpPr>
              <p:grpSpPr>
                <a:xfrm>
                  <a:off x="6934200" y="990600"/>
                  <a:ext cx="838200" cy="685800"/>
                  <a:chOff x="6934200" y="990600"/>
                  <a:chExt cx="838200" cy="685800"/>
                </a:xfrm>
              </p:grpSpPr>
              <p:sp>
                <p:nvSpPr>
                  <p:cNvPr id="38" name="Plaque 37"/>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72"/>
                <p:cNvGrpSpPr/>
                <p:nvPr/>
              </p:nvGrpSpPr>
              <p:grpSpPr>
                <a:xfrm>
                  <a:off x="7696200" y="990600"/>
                  <a:ext cx="838200" cy="685800"/>
                  <a:chOff x="6934200" y="990600"/>
                  <a:chExt cx="838200" cy="685800"/>
                </a:xfrm>
              </p:grpSpPr>
              <p:sp>
                <p:nvSpPr>
                  <p:cNvPr id="36" name="Plaque 3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75"/>
                <p:cNvGrpSpPr/>
                <p:nvPr/>
              </p:nvGrpSpPr>
              <p:grpSpPr>
                <a:xfrm>
                  <a:off x="8458200" y="990600"/>
                  <a:ext cx="838200" cy="685800"/>
                  <a:chOff x="6934200" y="990600"/>
                  <a:chExt cx="838200" cy="685800"/>
                </a:xfrm>
              </p:grpSpPr>
              <p:sp>
                <p:nvSpPr>
                  <p:cNvPr id="34" name="Plaque 3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57548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University of God</a:t>
            </a:r>
          </a:p>
        </p:txBody>
      </p:sp>
      <p:sp>
        <p:nvSpPr>
          <p:cNvPr id="13" name="TextBox 12"/>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Matthew 11:25</a:t>
            </a:r>
          </a:p>
        </p:txBody>
      </p:sp>
      <p:sp>
        <p:nvSpPr>
          <p:cNvPr id="5" name="Rectangle 4"/>
          <p:cNvSpPr/>
          <p:nvPr/>
        </p:nvSpPr>
        <p:spPr>
          <a:xfrm>
            <a:off x="796457" y="1043102"/>
            <a:ext cx="8649078" cy="1754326"/>
          </a:xfrm>
          <a:prstGeom prst="rect">
            <a:avLst/>
          </a:prstGeom>
        </p:spPr>
        <p:txBody>
          <a:bodyPr wrap="square">
            <a:spAutoFit/>
          </a:bodyPr>
          <a:lstStyle/>
          <a:p>
            <a:r>
              <a:rPr lang="en-US" dirty="0">
                <a:solidFill>
                  <a:schemeClr val="bg1"/>
                </a:solidFill>
                <a:latin typeface="Abadi" panose="020B0604020104020204" pitchFamily="34" charset="0"/>
              </a:rPr>
              <a:t>“…people are not wise in this world's learning, or experienced; they are youthful, inexperienced, frequently uneducated, and crude, but enjoying an experience and receiving an education superior to that obtained anywhere else. We value the privilege of educating our children in the great universities of the world, preparing them for life's duties; but is it not far more important that they should be prepared both for this life's duties and those of the life to come, the eternities?</a:t>
            </a:r>
            <a:endParaRPr lang="en-US" dirty="0">
              <a:solidFill>
                <a:schemeClr val="bg1"/>
              </a:solidFill>
            </a:endParaRPr>
          </a:p>
        </p:txBody>
      </p:sp>
      <p:sp>
        <p:nvSpPr>
          <p:cNvPr id="3" name="Rectangle 2"/>
          <p:cNvSpPr/>
          <p:nvPr/>
        </p:nvSpPr>
        <p:spPr>
          <a:xfrm>
            <a:off x="5370752" y="3039902"/>
            <a:ext cx="6394764" cy="2862322"/>
          </a:xfrm>
          <a:prstGeom prst="rect">
            <a:avLst/>
          </a:prstGeom>
        </p:spPr>
        <p:txBody>
          <a:bodyPr wrap="square">
            <a:spAutoFit/>
          </a:bodyPr>
          <a:lstStyle/>
          <a:p>
            <a:r>
              <a:rPr lang="en-US" dirty="0">
                <a:solidFill>
                  <a:schemeClr val="bg1"/>
                </a:solidFill>
                <a:latin typeface="Abadi" panose="020B0604020104020204" pitchFamily="34" charset="0"/>
              </a:rPr>
              <a:t>“It is the greatest university training, to be thus divinely inspired, guided and educated.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It is more than what people call religious training. </a:t>
            </a:r>
          </a:p>
          <a:p>
            <a:r>
              <a:rPr lang="en-US" dirty="0">
                <a:solidFill>
                  <a:schemeClr val="bg1"/>
                </a:solidFill>
                <a:latin typeface="Abadi" panose="020B0604020104020204" pitchFamily="34" charset="0"/>
              </a:rPr>
              <a:t>There is in it also a most practical training for life's secular duties as well.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It develops more than any college work will, initiative, self reliance, leadership, moral character, virtue, love of fellowmen, and above all the love of God, and a knowledge of him." (6)</a:t>
            </a:r>
            <a:endParaRPr lang="en-US" dirty="0">
              <a:solidFill>
                <a:schemeClr val="bg1"/>
              </a:solidFill>
            </a:endParaRPr>
          </a:p>
        </p:txBody>
      </p:sp>
      <p:pic>
        <p:nvPicPr>
          <p:cNvPr id="2050" name="Picture 2" descr="http://www.ahgp.org/inter-mt/images/moyle-j-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0387" y="184014"/>
            <a:ext cx="1371819" cy="198913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96457" y="2917200"/>
            <a:ext cx="4310525" cy="3505301"/>
            <a:chOff x="796457" y="2917200"/>
            <a:chExt cx="4310525" cy="3505301"/>
          </a:xfrm>
        </p:grpSpPr>
        <p:grpSp>
          <p:nvGrpSpPr>
            <p:cNvPr id="8" name="Group 7"/>
            <p:cNvGrpSpPr/>
            <p:nvPr/>
          </p:nvGrpSpPr>
          <p:grpSpPr>
            <a:xfrm>
              <a:off x="796457" y="2917200"/>
              <a:ext cx="4310525" cy="3505301"/>
              <a:chOff x="633743" y="2797428"/>
              <a:chExt cx="4310525" cy="3505301"/>
            </a:xfrm>
          </p:grpSpPr>
          <p:sp>
            <p:nvSpPr>
              <p:cNvPr id="7" name="Rectangle 6"/>
              <p:cNvSpPr/>
              <p:nvPr/>
            </p:nvSpPr>
            <p:spPr>
              <a:xfrm>
                <a:off x="633743" y="2797428"/>
                <a:ext cx="4310525" cy="3505301"/>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909776" y="2890294"/>
                <a:ext cx="3179449" cy="3212431"/>
                <a:chOff x="909776" y="2890294"/>
                <a:chExt cx="3179449" cy="3212431"/>
              </a:xfrm>
            </p:grpSpPr>
            <p:grpSp>
              <p:nvGrpSpPr>
                <p:cNvPr id="11" name="Group 10"/>
                <p:cNvGrpSpPr/>
                <p:nvPr/>
              </p:nvGrpSpPr>
              <p:grpSpPr>
                <a:xfrm>
                  <a:off x="909776" y="3666835"/>
                  <a:ext cx="714307" cy="2435890"/>
                  <a:chOff x="5656507" y="2552569"/>
                  <a:chExt cx="1176995" cy="4013721"/>
                </a:xfrm>
              </p:grpSpPr>
              <p:grpSp>
                <p:nvGrpSpPr>
                  <p:cNvPr id="12" name="Group 11"/>
                  <p:cNvGrpSpPr/>
                  <p:nvPr/>
                </p:nvGrpSpPr>
                <p:grpSpPr>
                  <a:xfrm>
                    <a:off x="5795318" y="2717729"/>
                    <a:ext cx="1003199" cy="3848561"/>
                    <a:chOff x="3729193" y="976912"/>
                    <a:chExt cx="1003199" cy="3848561"/>
                  </a:xfrm>
                </p:grpSpPr>
                <p:sp>
                  <p:nvSpPr>
                    <p:cNvPr id="21" name="Rounded Rectangle 20"/>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5656507" y="2552569"/>
                    <a:ext cx="1176995" cy="613093"/>
                    <a:chOff x="5656507" y="2552569"/>
                    <a:chExt cx="1176995" cy="613093"/>
                  </a:xfrm>
                </p:grpSpPr>
                <p:grpSp>
                  <p:nvGrpSpPr>
                    <p:cNvPr id="15" name="Group 14"/>
                    <p:cNvGrpSpPr/>
                    <p:nvPr/>
                  </p:nvGrpSpPr>
                  <p:grpSpPr>
                    <a:xfrm>
                      <a:off x="6658427" y="2717729"/>
                      <a:ext cx="165758" cy="447933"/>
                      <a:chOff x="8242972" y="1553341"/>
                      <a:chExt cx="165758" cy="447933"/>
                    </a:xfrm>
                  </p:grpSpPr>
                  <p:sp>
                    <p:nvSpPr>
                      <p:cNvPr id="18" name="Rounded Rectangle 17"/>
                      <p:cNvSpPr/>
                      <p:nvPr/>
                    </p:nvSpPr>
                    <p:spPr>
                      <a:xfrm>
                        <a:off x="8289727" y="1553341"/>
                        <a:ext cx="57769" cy="2286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44460" y="1709066"/>
                        <a:ext cx="160713" cy="160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8242972" y="1781420"/>
                        <a:ext cx="165758" cy="2198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an 15"/>
                    <p:cNvSpPr/>
                    <p:nvPr/>
                  </p:nvSpPr>
                  <p:spPr>
                    <a:xfrm>
                      <a:off x="5874244" y="2635532"/>
                      <a:ext cx="741522" cy="371192"/>
                    </a:xfrm>
                    <a:prstGeom prst="can">
                      <a:avLst>
                        <a:gd name="adj" fmla="val 3578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5656507" y="2552569"/>
                      <a:ext cx="1176995" cy="333672"/>
                    </a:xfrm>
                    <a:prstGeom prst="diamon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a:off x="1544054" y="2890294"/>
                  <a:ext cx="2545171" cy="2513006"/>
                  <a:chOff x="604083" y="3820171"/>
                  <a:chExt cx="2545171" cy="2513006"/>
                </a:xfrm>
              </p:grpSpPr>
              <p:sp>
                <p:nvSpPr>
                  <p:cNvPr id="45" name="Isosceles Triangle 44"/>
                  <p:cNvSpPr/>
                  <p:nvPr/>
                </p:nvSpPr>
                <p:spPr>
                  <a:xfrm>
                    <a:off x="604083" y="3820171"/>
                    <a:ext cx="2545171" cy="697507"/>
                  </a:xfrm>
                  <a:prstGeom prst="triangle">
                    <a:avLst>
                      <a:gd name="adj" fmla="val 49288"/>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068310" y="4657745"/>
                    <a:ext cx="334977" cy="128132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722125" y="4657745"/>
                    <a:ext cx="334977" cy="128132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343825" y="4657745"/>
                    <a:ext cx="334977" cy="128132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813819" y="6044740"/>
                    <a:ext cx="2143805" cy="9351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10842" y="6237838"/>
                    <a:ext cx="2538412" cy="953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3" name="Group 52"/>
            <p:cNvGrpSpPr/>
            <p:nvPr/>
          </p:nvGrpSpPr>
          <p:grpSpPr>
            <a:xfrm>
              <a:off x="4229218" y="3740241"/>
              <a:ext cx="722981" cy="2361560"/>
              <a:chOff x="7445942" y="2630857"/>
              <a:chExt cx="1206663" cy="3941471"/>
            </a:xfrm>
          </p:grpSpPr>
          <p:sp>
            <p:nvSpPr>
              <p:cNvPr id="54" name="Moon 53"/>
              <p:cNvSpPr/>
              <p:nvPr/>
            </p:nvSpPr>
            <p:spPr>
              <a:xfrm rot="1394279" flipH="1">
                <a:off x="7575436" y="3069954"/>
                <a:ext cx="368149" cy="420786"/>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9631823">
                <a:off x="8155001" y="3053548"/>
                <a:ext cx="368149" cy="45765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7445942" y="2630857"/>
                <a:ext cx="1206663" cy="3941471"/>
                <a:chOff x="7445942" y="2630857"/>
                <a:chExt cx="1206663" cy="3941471"/>
              </a:xfrm>
            </p:grpSpPr>
            <p:grpSp>
              <p:nvGrpSpPr>
                <p:cNvPr id="57" name="Group 56"/>
                <p:cNvGrpSpPr/>
                <p:nvPr/>
              </p:nvGrpSpPr>
              <p:grpSpPr>
                <a:xfrm>
                  <a:off x="7484844" y="2840399"/>
                  <a:ext cx="1167761" cy="3731929"/>
                  <a:chOff x="7205858" y="1350098"/>
                  <a:chExt cx="1204256" cy="3848561"/>
                </a:xfrm>
              </p:grpSpPr>
              <p:grpSp>
                <p:nvGrpSpPr>
                  <p:cNvPr id="65" name="Group 64"/>
                  <p:cNvGrpSpPr/>
                  <p:nvPr/>
                </p:nvGrpSpPr>
                <p:grpSpPr>
                  <a:xfrm>
                    <a:off x="7322943" y="1350098"/>
                    <a:ext cx="1003199" cy="3848561"/>
                    <a:chOff x="3729193" y="976912"/>
                    <a:chExt cx="1003199" cy="3848561"/>
                  </a:xfrm>
                </p:grpSpPr>
                <p:sp>
                  <p:nvSpPr>
                    <p:cNvPr id="67" name="Rounded Rectangle 66"/>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9815699">
                      <a:off x="4320772" y="3413760"/>
                      <a:ext cx="308309"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Isosceles Triangle 65"/>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7445942" y="2630857"/>
                  <a:ext cx="1176995" cy="613093"/>
                  <a:chOff x="5656507" y="2552569"/>
                  <a:chExt cx="1176995" cy="613093"/>
                </a:xfrm>
              </p:grpSpPr>
              <p:grpSp>
                <p:nvGrpSpPr>
                  <p:cNvPr id="59" name="Group 58"/>
                  <p:cNvGrpSpPr/>
                  <p:nvPr/>
                </p:nvGrpSpPr>
                <p:grpSpPr>
                  <a:xfrm>
                    <a:off x="6658427" y="2717729"/>
                    <a:ext cx="165758" cy="447933"/>
                    <a:chOff x="8242972" y="1553341"/>
                    <a:chExt cx="165758" cy="447933"/>
                  </a:xfrm>
                </p:grpSpPr>
                <p:sp>
                  <p:nvSpPr>
                    <p:cNvPr id="62" name="Rounded Rectangle 61"/>
                    <p:cNvSpPr/>
                    <p:nvPr/>
                  </p:nvSpPr>
                  <p:spPr>
                    <a:xfrm>
                      <a:off x="8289727" y="1553341"/>
                      <a:ext cx="57769" cy="2286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244460" y="1709066"/>
                      <a:ext cx="160713" cy="160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8242972" y="1781420"/>
                      <a:ext cx="165758" cy="2198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Can 59"/>
                  <p:cNvSpPr/>
                  <p:nvPr/>
                </p:nvSpPr>
                <p:spPr>
                  <a:xfrm>
                    <a:off x="5874244" y="2635532"/>
                    <a:ext cx="741522" cy="371192"/>
                  </a:xfrm>
                  <a:prstGeom prst="can">
                    <a:avLst>
                      <a:gd name="adj" fmla="val 3578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656507" y="2552569"/>
                    <a:ext cx="1176995" cy="333672"/>
                  </a:xfrm>
                  <a:prstGeom prst="diamon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47721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A Repeated Invitation</a:t>
            </a:r>
          </a:p>
        </p:txBody>
      </p:sp>
      <p:sp>
        <p:nvSpPr>
          <p:cNvPr id="13" name="TextBox 12"/>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Matthew 11:28-30</a:t>
            </a:r>
          </a:p>
        </p:txBody>
      </p:sp>
      <p:sp>
        <p:nvSpPr>
          <p:cNvPr id="5" name="Rectangle 4"/>
          <p:cNvSpPr/>
          <p:nvPr/>
        </p:nvSpPr>
        <p:spPr>
          <a:xfrm>
            <a:off x="2190691" y="784901"/>
            <a:ext cx="8649078" cy="369332"/>
          </a:xfrm>
          <a:prstGeom prst="rect">
            <a:avLst/>
          </a:prstGeom>
        </p:spPr>
        <p:txBody>
          <a:bodyPr wrap="square">
            <a:spAutoFit/>
          </a:bodyPr>
          <a:lstStyle/>
          <a:p>
            <a:r>
              <a:rPr lang="en-US" dirty="0">
                <a:solidFill>
                  <a:schemeClr val="bg1"/>
                </a:solidFill>
              </a:rPr>
              <a:t>The Savior promised rest to all who come unto Him, no matter how difficult life’s trials</a:t>
            </a:r>
          </a:p>
        </p:txBody>
      </p:sp>
      <p:sp>
        <p:nvSpPr>
          <p:cNvPr id="3" name="Rectangle 2"/>
          <p:cNvSpPr/>
          <p:nvPr/>
        </p:nvSpPr>
        <p:spPr>
          <a:xfrm>
            <a:off x="216334" y="1334918"/>
            <a:ext cx="4346613" cy="2031325"/>
          </a:xfrm>
          <a:prstGeom prst="rect">
            <a:avLst/>
          </a:prstGeom>
        </p:spPr>
        <p:txBody>
          <a:bodyPr wrap="square">
            <a:spAutoFit/>
          </a:bodyPr>
          <a:lstStyle/>
          <a:p>
            <a:r>
              <a:rPr lang="en-US" dirty="0">
                <a:solidFill>
                  <a:schemeClr val="bg1"/>
                </a:solidFill>
              </a:rPr>
              <a:t>“Just believing, just having a ‘molecule’ of faith— … that simple step, when focused on the Lord Jesus Christ, has ever been and always will be the first principle of His eternal gospel, </a:t>
            </a:r>
          </a:p>
          <a:p>
            <a:endParaRPr lang="en-US" dirty="0">
              <a:solidFill>
                <a:schemeClr val="bg1"/>
              </a:solidFill>
            </a:endParaRPr>
          </a:p>
          <a:p>
            <a:r>
              <a:rPr lang="en-US" dirty="0">
                <a:solidFill>
                  <a:schemeClr val="bg1"/>
                </a:solidFill>
              </a:rPr>
              <a:t>…the first step out of despair.</a:t>
            </a:r>
          </a:p>
        </p:txBody>
      </p:sp>
      <p:pic>
        <p:nvPicPr>
          <p:cNvPr id="73" name="Picture 4" descr="http://vector.me/files/images/2/7/276121/two_footprints_black_preview"/>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2215" t="4189"/>
          <a:stretch/>
        </p:blipFill>
        <p:spPr bwMode="auto">
          <a:xfrm rot="2712491">
            <a:off x="6944455" y="3103973"/>
            <a:ext cx="996778" cy="186170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http://vector.me/files/images/2/7/276121/two_footprints_black_preview"/>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2215" t="4189"/>
          <a:stretch/>
        </p:blipFill>
        <p:spPr bwMode="auto">
          <a:xfrm rot="3700870" flipH="1">
            <a:off x="7392540" y="1383651"/>
            <a:ext cx="996778" cy="18617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92647" y="3458716"/>
            <a:ext cx="4490785" cy="2585323"/>
          </a:xfrm>
          <a:prstGeom prst="rect">
            <a:avLst/>
          </a:prstGeom>
        </p:spPr>
        <p:txBody>
          <a:bodyPr wrap="square">
            <a:spAutoFit/>
          </a:bodyPr>
          <a:lstStyle/>
          <a:p>
            <a:r>
              <a:rPr lang="en-US" dirty="0">
                <a:solidFill>
                  <a:schemeClr val="bg1"/>
                </a:solidFill>
                <a:latin typeface="Open Sans"/>
              </a:rPr>
              <a:t>“Second, we must change anything we can change that may be part of the problem. In short we must repent, </a:t>
            </a:r>
          </a:p>
          <a:p>
            <a:endParaRPr lang="en-US" dirty="0">
              <a:solidFill>
                <a:schemeClr val="bg1"/>
              </a:solidFill>
              <a:latin typeface="Open Sans"/>
            </a:endParaRPr>
          </a:p>
          <a:p>
            <a:r>
              <a:rPr lang="en-US" dirty="0">
                <a:solidFill>
                  <a:schemeClr val="bg1"/>
                </a:solidFill>
                <a:latin typeface="Open Sans"/>
              </a:rPr>
              <a:t>Anything </a:t>
            </a:r>
            <a:r>
              <a:rPr lang="en-US" i="1" dirty="0">
                <a:solidFill>
                  <a:schemeClr val="bg1"/>
                </a:solidFill>
                <a:latin typeface="Open Sans"/>
              </a:rPr>
              <a:t>we</a:t>
            </a:r>
            <a:r>
              <a:rPr lang="en-US" dirty="0">
                <a:solidFill>
                  <a:schemeClr val="bg1"/>
                </a:solidFill>
                <a:latin typeface="Open Sans"/>
              </a:rPr>
              <a:t> can change we </a:t>
            </a:r>
            <a:r>
              <a:rPr lang="en-US" i="1" dirty="0">
                <a:solidFill>
                  <a:schemeClr val="bg1"/>
                </a:solidFill>
                <a:latin typeface="Open Sans"/>
              </a:rPr>
              <a:t>should</a:t>
            </a:r>
            <a:r>
              <a:rPr lang="en-US" dirty="0">
                <a:solidFill>
                  <a:schemeClr val="bg1"/>
                </a:solidFill>
                <a:latin typeface="Open Sans"/>
              </a:rPr>
              <a:t> change, and we must forgive the rest. </a:t>
            </a:r>
          </a:p>
          <a:p>
            <a:endParaRPr lang="en-US" dirty="0">
              <a:solidFill>
                <a:schemeClr val="bg1"/>
              </a:solidFill>
              <a:latin typeface="Open Sans"/>
            </a:endParaRPr>
          </a:p>
          <a:p>
            <a:r>
              <a:rPr lang="en-US" dirty="0">
                <a:solidFill>
                  <a:schemeClr val="bg1"/>
                </a:solidFill>
                <a:latin typeface="Open Sans"/>
              </a:rPr>
              <a:t>He will take it from there.</a:t>
            </a:r>
            <a:endParaRPr lang="en-US" dirty="0">
              <a:solidFill>
                <a:schemeClr val="bg1"/>
              </a:solidFill>
            </a:endParaRPr>
          </a:p>
        </p:txBody>
      </p:sp>
      <p:sp>
        <p:nvSpPr>
          <p:cNvPr id="9" name="Rectangle 8"/>
          <p:cNvSpPr/>
          <p:nvPr/>
        </p:nvSpPr>
        <p:spPr>
          <a:xfrm>
            <a:off x="5954256" y="4751262"/>
            <a:ext cx="6096000" cy="2031325"/>
          </a:xfrm>
          <a:prstGeom prst="rect">
            <a:avLst/>
          </a:prstGeom>
        </p:spPr>
        <p:txBody>
          <a:bodyPr>
            <a:spAutoFit/>
          </a:bodyPr>
          <a:lstStyle/>
          <a:p>
            <a:r>
              <a:rPr lang="en-US" dirty="0">
                <a:solidFill>
                  <a:schemeClr val="bg1"/>
                </a:solidFill>
                <a:latin typeface="Open Sans"/>
              </a:rPr>
              <a:t>“Third, in as many ways as possible we try to take upon us His identity, and we begin by taking upon us His name. That name is formally bestowed by covenant in the saving ordinances of the gospel. These start with baptism and conclude with temple covenants, with many others, such as partaking of the sacrament, laced throughout our lives as additional blessings and reminders. …(7)</a:t>
            </a:r>
            <a:endParaRPr lang="en-US" dirty="0">
              <a:solidFill>
                <a:schemeClr val="bg1"/>
              </a:solidFill>
            </a:endParaRPr>
          </a:p>
        </p:txBody>
      </p:sp>
      <p:pic>
        <p:nvPicPr>
          <p:cNvPr id="75" name="Picture 4" descr="http://vector.me/files/images/2/7/276121/two_footprints_black_preview"/>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52215" t="4189"/>
          <a:stretch/>
        </p:blipFill>
        <p:spPr bwMode="auto">
          <a:xfrm rot="2712491">
            <a:off x="9410916" y="1470408"/>
            <a:ext cx="996778" cy="18617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6794" y="133957"/>
            <a:ext cx="1073462" cy="1340830"/>
          </a:xfrm>
          <a:prstGeom prst="rect">
            <a:avLst/>
          </a:prstGeom>
        </p:spPr>
      </p:pic>
    </p:spTree>
    <p:extLst>
      <p:ext uri="{BB962C8B-B14F-4D97-AF65-F5344CB8AC3E}">
        <p14:creationId xmlns:p14="http://schemas.microsoft.com/office/powerpoint/2010/main" val="60827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tabLst>
                <a:tab pos="1203325" algn="l"/>
              </a:tabLst>
            </a:pPr>
            <a:r>
              <a:rPr lang="en-US" sz="5400">
                <a:solidFill>
                  <a:schemeClr val="bg1"/>
                </a:solidFill>
                <a:latin typeface="AR JULIAN" panose="02000000000000000000" pitchFamily="2" charset="0"/>
              </a:rPr>
              <a:t>Doctrinal </a:t>
            </a:r>
            <a:r>
              <a:rPr lang="en-US" sz="5400" dirty="0">
                <a:solidFill>
                  <a:schemeClr val="bg1"/>
                </a:solidFill>
                <a:latin typeface="AR JULIAN" panose="02000000000000000000" pitchFamily="2" charset="0"/>
              </a:rPr>
              <a:t>Mastery</a:t>
            </a:r>
          </a:p>
        </p:txBody>
      </p:sp>
      <p:sp>
        <p:nvSpPr>
          <p:cNvPr id="2" name="Rectangle 1"/>
          <p:cNvSpPr/>
          <p:nvPr/>
        </p:nvSpPr>
        <p:spPr>
          <a:xfrm>
            <a:off x="5585990" y="1431791"/>
            <a:ext cx="6473226" cy="4401205"/>
          </a:xfrm>
          <a:prstGeom prst="rect">
            <a:avLst/>
          </a:prstGeom>
        </p:spPr>
        <p:txBody>
          <a:bodyPr wrap="square">
            <a:spAutoFit/>
          </a:bodyPr>
          <a:lstStyle/>
          <a:p>
            <a:pPr fontAlgn="base"/>
            <a:r>
              <a:rPr lang="en-US" sz="2800" i="1" dirty="0">
                <a:solidFill>
                  <a:schemeClr val="bg1"/>
                </a:solidFill>
              </a:rPr>
              <a:t>Come unto me, all ye that </a:t>
            </a:r>
            <a:r>
              <a:rPr lang="en-US" sz="2800" i="1" dirty="0" err="1">
                <a:solidFill>
                  <a:schemeClr val="bg1"/>
                </a:solidFill>
              </a:rPr>
              <a:t>labour</a:t>
            </a:r>
            <a:r>
              <a:rPr lang="en-US" sz="2800" i="1" dirty="0">
                <a:solidFill>
                  <a:schemeClr val="bg1"/>
                </a:solidFill>
              </a:rPr>
              <a:t> and are heavy laden, and I will give you rest.</a:t>
            </a:r>
          </a:p>
          <a:p>
            <a:pPr fontAlgn="base"/>
            <a:endParaRPr lang="en-US" sz="2800" i="1" dirty="0">
              <a:solidFill>
                <a:schemeClr val="bg1"/>
              </a:solidFill>
            </a:endParaRPr>
          </a:p>
          <a:p>
            <a:pPr fontAlgn="base"/>
            <a:endParaRPr lang="en-US" sz="2800" i="1" dirty="0">
              <a:solidFill>
                <a:schemeClr val="bg1"/>
              </a:solidFill>
            </a:endParaRPr>
          </a:p>
          <a:p>
            <a:pPr fontAlgn="base"/>
            <a:r>
              <a:rPr lang="en-US" sz="2800" i="1" dirty="0">
                <a:solidFill>
                  <a:schemeClr val="bg1"/>
                </a:solidFill>
              </a:rPr>
              <a:t>Take my yoke upon you, and learn of me; for I am meek and lowly in heart: and ye shall find rest unto your souls.</a:t>
            </a:r>
          </a:p>
          <a:p>
            <a:pPr fontAlgn="base"/>
            <a:endParaRPr lang="en-US" sz="2800" i="1" dirty="0">
              <a:solidFill>
                <a:schemeClr val="bg1"/>
              </a:solidFill>
            </a:endParaRPr>
          </a:p>
          <a:p>
            <a:pPr fontAlgn="base"/>
            <a:endParaRPr lang="en-US" sz="2800" i="1" dirty="0">
              <a:solidFill>
                <a:schemeClr val="bg1"/>
              </a:solidFill>
            </a:endParaRPr>
          </a:p>
          <a:p>
            <a:pPr fontAlgn="base"/>
            <a:r>
              <a:rPr lang="en-US" sz="2800" i="1" dirty="0">
                <a:solidFill>
                  <a:schemeClr val="bg1"/>
                </a:solidFill>
              </a:rPr>
              <a:t>For my yoke is easy, and my burden is light.</a:t>
            </a:r>
          </a:p>
        </p:txBody>
      </p:sp>
      <p:grpSp>
        <p:nvGrpSpPr>
          <p:cNvPr id="8" name="Group 7"/>
          <p:cNvGrpSpPr/>
          <p:nvPr/>
        </p:nvGrpSpPr>
        <p:grpSpPr>
          <a:xfrm>
            <a:off x="559074" y="1608528"/>
            <a:ext cx="2810519" cy="3640943"/>
            <a:chOff x="2819400" y="3657598"/>
            <a:chExt cx="1365515" cy="2048764"/>
          </a:xfrm>
        </p:grpSpPr>
        <p:sp>
          <p:nvSpPr>
            <p:cNvPr id="9" name="Rectangle 8"/>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C000"/>
                  </a:solidFill>
                  <a:latin typeface="Colonna MT" pitchFamily="82" charset="0"/>
                </a:rPr>
                <a:t>Matthew </a:t>
              </a:r>
              <a:r>
                <a:rPr lang="en-US" sz="4000" dirty="0">
                  <a:solidFill>
                    <a:srgbClr val="FFC000"/>
                  </a:solidFill>
                  <a:latin typeface="Colonna MT" pitchFamily="82" charset="0"/>
                </a:rPr>
                <a:t>11:28-30</a:t>
              </a:r>
            </a:p>
          </p:txBody>
        </p:sp>
        <p:sp>
          <p:nvSpPr>
            <p:cNvPr id="12" name="Rectangle 11"/>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ight Arrow 5"/>
          <p:cNvSpPr/>
          <p:nvPr/>
        </p:nvSpPr>
        <p:spPr>
          <a:xfrm>
            <a:off x="3683515" y="3057747"/>
            <a:ext cx="1601328" cy="832918"/>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47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0-#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0-#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782400" y="1021025"/>
            <a:ext cx="6627199" cy="4815950"/>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77608" y="1894949"/>
                <a:ext cx="7290362" cy="3760204"/>
              </a:xfrm>
              <a:prstGeom prst="wave">
                <a:avLst>
                  <a:gd name="adj1" fmla="val 3907"/>
                  <a:gd name="adj2" fmla="val 0"/>
                </a:avLst>
              </a:prstGeom>
              <a:solidFill>
                <a:srgbClr val="DE9F7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643059"/>
                <a:ext cx="1236146" cy="3840519"/>
              </a:xfrm>
              <a:prstGeom prst="can">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99460" y="833642"/>
                <a:ext cx="621450" cy="986197"/>
                <a:chOff x="7031201" y="834275"/>
                <a:chExt cx="762000" cy="1488861"/>
              </a:xfrm>
            </p:grpSpPr>
            <p:sp>
              <p:nvSpPr>
                <p:cNvPr id="25" name="Rounded Rectangle 24"/>
                <p:cNvSpPr/>
                <p:nvPr/>
              </p:nvSpPr>
              <p:spPr>
                <a:xfrm>
                  <a:off x="7279402" y="1563538"/>
                  <a:ext cx="291165" cy="759598"/>
                </a:xfrm>
                <a:prstGeom prst="roundRect">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646520" y="1148254"/>
                <a:ext cx="621450" cy="1017899"/>
                <a:chOff x="7087348" y="824753"/>
                <a:chExt cx="762000" cy="1536722"/>
              </a:xfrm>
            </p:grpSpPr>
            <p:sp>
              <p:nvSpPr>
                <p:cNvPr id="23" name="Rounded Rectangle 22"/>
                <p:cNvSpPr/>
                <p:nvPr/>
              </p:nvSpPr>
              <p:spPr>
                <a:xfrm>
                  <a:off x="7339058" y="1803020"/>
                  <a:ext cx="258584" cy="558455"/>
                </a:xfrm>
                <a:prstGeom prst="roundRect">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1145959" y="4864863"/>
              <a:ext cx="1765701" cy="1023462"/>
            </a:xfrm>
            <a:prstGeom prst="rect">
              <a:avLst/>
            </a:prstGeom>
            <a:ln w="28575">
              <a:noFill/>
            </a:ln>
          </p:spPr>
          <p:txBody>
            <a:bodyPr wrap="square">
              <a:spAutoFit/>
            </a:bodyPr>
            <a:lstStyle/>
            <a:p>
              <a:pPr algn="ctr"/>
              <a:r>
                <a:rPr lang="en-US" sz="3200" dirty="0"/>
                <a:t> </a:t>
              </a:r>
              <a:r>
                <a:rPr lang="en-US" sz="3200" b="1" dirty="0"/>
                <a:t>If we come unto Jesus Christ, He will ease our burdens and give us rest</a:t>
              </a:r>
              <a:endParaRPr lang="en-US" sz="3200" dirty="0"/>
            </a:p>
          </p:txBody>
        </p:sp>
      </p:grpSp>
    </p:spTree>
    <p:extLst>
      <p:ext uri="{BB962C8B-B14F-4D97-AF65-F5344CB8AC3E}">
        <p14:creationId xmlns:p14="http://schemas.microsoft.com/office/powerpoint/2010/main" val="88301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Sabbath laws</a:t>
            </a:r>
          </a:p>
        </p:txBody>
      </p:sp>
      <p:sp>
        <p:nvSpPr>
          <p:cNvPr id="13" name="TextBox 12"/>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Matthew 12:1</a:t>
            </a:r>
          </a:p>
        </p:txBody>
      </p:sp>
      <p:sp>
        <p:nvSpPr>
          <p:cNvPr id="3" name="Rectangle 2"/>
          <p:cNvSpPr/>
          <p:nvPr/>
        </p:nvSpPr>
        <p:spPr>
          <a:xfrm>
            <a:off x="5774603" y="837337"/>
            <a:ext cx="6096000" cy="923330"/>
          </a:xfrm>
          <a:prstGeom prst="rect">
            <a:avLst/>
          </a:prstGeom>
        </p:spPr>
        <p:txBody>
          <a:bodyPr>
            <a:spAutoFit/>
          </a:bodyPr>
          <a:lstStyle/>
          <a:p>
            <a:r>
              <a:rPr lang="en-US" dirty="0">
                <a:solidFill>
                  <a:schemeClr val="bg1"/>
                </a:solidFill>
              </a:rPr>
              <a:t>Christ's message regarding Sabbath worship was that </a:t>
            </a:r>
            <a:r>
              <a:rPr lang="en-US" i="1" dirty="0">
                <a:solidFill>
                  <a:schemeClr val="bg1"/>
                </a:solidFill>
              </a:rPr>
              <a:t>the spirit of the law</a:t>
            </a:r>
            <a:r>
              <a:rPr lang="en-US" dirty="0">
                <a:solidFill>
                  <a:schemeClr val="bg1"/>
                </a:solidFill>
              </a:rPr>
              <a:t> was to do good, regardless of the restrictions of </a:t>
            </a:r>
            <a:r>
              <a:rPr lang="en-US" i="1" dirty="0">
                <a:solidFill>
                  <a:schemeClr val="bg1"/>
                </a:solidFill>
              </a:rPr>
              <a:t>the letter</a:t>
            </a:r>
            <a:r>
              <a:rPr lang="en-US" dirty="0">
                <a:solidFill>
                  <a:schemeClr val="bg1"/>
                </a:solidFill>
              </a:rPr>
              <a:t>-the letter calls for sacrifice, but the spirit calls for mercy. </a:t>
            </a:r>
          </a:p>
        </p:txBody>
      </p:sp>
      <p:sp>
        <p:nvSpPr>
          <p:cNvPr id="2" name="Rectangle 1"/>
          <p:cNvSpPr/>
          <p:nvPr/>
        </p:nvSpPr>
        <p:spPr>
          <a:xfrm>
            <a:off x="445128" y="2581693"/>
            <a:ext cx="6096000" cy="1754326"/>
          </a:xfrm>
          <a:prstGeom prst="rect">
            <a:avLst/>
          </a:prstGeom>
        </p:spPr>
        <p:txBody>
          <a:bodyPr>
            <a:spAutoFit/>
          </a:bodyPr>
          <a:lstStyle/>
          <a:p>
            <a:r>
              <a:rPr lang="en-US" dirty="0">
                <a:solidFill>
                  <a:schemeClr val="bg1"/>
                </a:solidFill>
              </a:rPr>
              <a:t>"There is a higher law. Mercy is greater than sacrifice. The 'letter,' as it were, of sacrificial performances, or of Sabbath observance, or of tithe paying, or of keeping the Word of Wisdom, or of any act or performance, '</a:t>
            </a:r>
            <a:r>
              <a:rPr lang="en-US" dirty="0" err="1">
                <a:solidFill>
                  <a:schemeClr val="bg1"/>
                </a:solidFill>
              </a:rPr>
              <a:t>killeth</a:t>
            </a:r>
            <a:r>
              <a:rPr lang="en-US" dirty="0">
                <a:solidFill>
                  <a:schemeClr val="bg1"/>
                </a:solidFill>
              </a:rPr>
              <a:t>'; only the spirit giveth 'life.' Sabbath restrictions are not to be compared with Sabbath acts involving mercy and goodness and grace.</a:t>
            </a:r>
            <a:endParaRPr lang="en-US" dirty="0"/>
          </a:p>
        </p:txBody>
      </p:sp>
      <p:sp>
        <p:nvSpPr>
          <p:cNvPr id="5" name="Rectangle 4"/>
          <p:cNvSpPr/>
          <p:nvPr/>
        </p:nvSpPr>
        <p:spPr>
          <a:xfrm>
            <a:off x="5383795" y="4869421"/>
            <a:ext cx="6096000" cy="1754326"/>
          </a:xfrm>
          <a:prstGeom prst="rect">
            <a:avLst/>
          </a:prstGeom>
        </p:spPr>
        <p:txBody>
          <a:bodyPr>
            <a:spAutoFit/>
          </a:bodyPr>
          <a:lstStyle/>
          <a:p>
            <a:r>
              <a:rPr lang="en-US" dirty="0">
                <a:solidFill>
                  <a:schemeClr val="bg1"/>
                </a:solidFill>
              </a:rPr>
              <a:t>The lesser law is superseded by the higher. 'The Sabbath was expressly designed for mercy, and therefore not only might all acts of mercy be blamelessly performed thereon, but such acts would be more pleasing to God than all the insensate and self-satisfied </a:t>
            </a:r>
            <a:r>
              <a:rPr lang="en-US" dirty="0" err="1">
                <a:solidFill>
                  <a:schemeClr val="bg1"/>
                </a:solidFill>
              </a:rPr>
              <a:t>scrupulosities</a:t>
            </a:r>
            <a:r>
              <a:rPr lang="en-US" dirty="0">
                <a:solidFill>
                  <a:schemeClr val="bg1"/>
                </a:solidFill>
              </a:rPr>
              <a:t> which had turned a rich blessing into a burden and a snare.‘ (3) </a:t>
            </a:r>
            <a:endParaRPr lang="en-US" dirty="0"/>
          </a:p>
        </p:txBody>
      </p:sp>
      <p:pic>
        <p:nvPicPr>
          <p:cNvPr id="6146" name="Picture 2" descr="http://3.bp.blogspot.com/-5dWUWJsisYY/UbWBNRlDnbI/AAAAAAAAHb8/culLCak1aWU/s1600/Jesus+disciples+eating+wheat+in+the+fiel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2150" y="4520935"/>
            <a:ext cx="2803749" cy="21028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3.bp.blogspot.com/-zy_vFBHGgdI/VdEpH_eRT4I/AAAAAAAAGFA/ZyT5buK9dyc/s1600/FHF%2B10%2BSabbath%2B7%2Bplucking%2Bwhe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4378" y="851782"/>
            <a:ext cx="285750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2.bp.blogspot.com/-iuJcLqXbANU/VTFZ4a61XNI/AAAAAAAABgg/uggzLUqAt6c/s1600/jesus-celebrates-passover-with-discipl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1567" y="2325501"/>
            <a:ext cx="3903422" cy="220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86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He is the Messiah</a:t>
            </a:r>
          </a:p>
        </p:txBody>
      </p:sp>
      <p:sp>
        <p:nvSpPr>
          <p:cNvPr id="13" name="TextBox 12"/>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Matthew 12:1-30</a:t>
            </a:r>
          </a:p>
        </p:txBody>
      </p:sp>
      <p:sp>
        <p:nvSpPr>
          <p:cNvPr id="3" name="Rectangle 2"/>
          <p:cNvSpPr/>
          <p:nvPr/>
        </p:nvSpPr>
        <p:spPr>
          <a:xfrm>
            <a:off x="5471123" y="1365454"/>
            <a:ext cx="6096000" cy="646331"/>
          </a:xfrm>
          <a:prstGeom prst="rect">
            <a:avLst/>
          </a:prstGeom>
        </p:spPr>
        <p:txBody>
          <a:bodyPr>
            <a:spAutoFit/>
          </a:bodyPr>
          <a:lstStyle/>
          <a:p>
            <a:r>
              <a:rPr lang="en-US" dirty="0">
                <a:solidFill>
                  <a:schemeClr val="bg1"/>
                </a:solidFill>
                <a:latin typeface="Open Sans"/>
              </a:rPr>
              <a:t>After Jesus healed a man on the Sabbath day, some of the Pharisees began seeking to destroy Him. </a:t>
            </a:r>
          </a:p>
        </p:txBody>
      </p:sp>
      <p:pic>
        <p:nvPicPr>
          <p:cNvPr id="7174" name="Picture 6" descr="https://media.ldscdn.org/images/media-library/gospel-art/new-testament/christ-healing-man-barrett-art-37712-print.jpg?download=tru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219" r="18185" b="24765"/>
          <a:stretch/>
        </p:blipFill>
        <p:spPr bwMode="auto">
          <a:xfrm>
            <a:off x="1738267" y="923330"/>
            <a:ext cx="3107979" cy="211761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northfieldmba.typepad.com/.a/6a00d83478341b53ef010536eab3f8970b-p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22" t="35090"/>
          <a:stretch/>
        </p:blipFill>
        <p:spPr bwMode="auto">
          <a:xfrm>
            <a:off x="7092258" y="2257349"/>
            <a:ext cx="2670395" cy="25500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17225" y="5061066"/>
            <a:ext cx="4924895" cy="1477328"/>
          </a:xfrm>
          <a:prstGeom prst="rect">
            <a:avLst/>
          </a:prstGeom>
        </p:spPr>
        <p:txBody>
          <a:bodyPr wrap="square">
            <a:spAutoFit/>
          </a:bodyPr>
          <a:lstStyle/>
          <a:p>
            <a:endParaRPr lang="en-US" dirty="0">
              <a:solidFill>
                <a:schemeClr val="bg1"/>
              </a:solidFill>
              <a:latin typeface="Open Sans"/>
            </a:endParaRPr>
          </a:p>
          <a:p>
            <a:r>
              <a:rPr lang="en-US" dirty="0">
                <a:solidFill>
                  <a:schemeClr val="bg1"/>
                </a:solidFill>
                <a:latin typeface="Open Sans"/>
              </a:rPr>
              <a:t>Jesus knew their thoughts and asserted that, on the contrary, by casting out devils He was demonstrating that He was the Messiah and was establishing God’s kingdom.</a:t>
            </a:r>
            <a:endParaRPr lang="en-US" dirty="0">
              <a:solidFill>
                <a:schemeClr val="bg1"/>
              </a:solidFill>
            </a:endParaRPr>
          </a:p>
        </p:txBody>
      </p:sp>
      <p:pic>
        <p:nvPicPr>
          <p:cNvPr id="7178" name="Picture 10" descr="Pharisees with Jes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485" y="4162807"/>
            <a:ext cx="3946249" cy="26308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6258" y="2762955"/>
            <a:ext cx="6096000" cy="1477328"/>
          </a:xfrm>
          <a:prstGeom prst="rect">
            <a:avLst/>
          </a:prstGeom>
        </p:spPr>
        <p:txBody>
          <a:bodyPr>
            <a:spAutoFit/>
          </a:bodyPr>
          <a:lstStyle/>
          <a:p>
            <a:endParaRPr lang="en-US" dirty="0">
              <a:solidFill>
                <a:schemeClr val="bg1"/>
              </a:solidFill>
              <a:latin typeface="Open Sans"/>
            </a:endParaRPr>
          </a:p>
          <a:p>
            <a:r>
              <a:rPr lang="en-US" dirty="0">
                <a:solidFill>
                  <a:schemeClr val="bg1"/>
                </a:solidFill>
                <a:latin typeface="Open Sans"/>
              </a:rPr>
              <a:t>When He healed someone possessed of a devil, they attempted to discredit Him in front of the people by accusing Him of performing those works by the power of the devil. </a:t>
            </a:r>
          </a:p>
        </p:txBody>
      </p:sp>
    </p:spTree>
    <p:extLst>
      <p:ext uri="{BB962C8B-B14F-4D97-AF65-F5344CB8AC3E}">
        <p14:creationId xmlns:p14="http://schemas.microsoft.com/office/powerpoint/2010/main" val="186046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Good Tree VS Corrupt Tree</a:t>
            </a:r>
          </a:p>
        </p:txBody>
      </p:sp>
      <p:sp>
        <p:nvSpPr>
          <p:cNvPr id="13" name="TextBox 12"/>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Matthew 12:22-30, 33</a:t>
            </a:r>
          </a:p>
        </p:txBody>
      </p:sp>
      <p:sp>
        <p:nvSpPr>
          <p:cNvPr id="6" name="Rectangle 5"/>
          <p:cNvSpPr/>
          <p:nvPr/>
        </p:nvSpPr>
        <p:spPr>
          <a:xfrm>
            <a:off x="234420" y="2493193"/>
            <a:ext cx="2709034" cy="2031325"/>
          </a:xfrm>
          <a:prstGeom prst="rect">
            <a:avLst/>
          </a:prstGeom>
        </p:spPr>
        <p:txBody>
          <a:bodyPr wrap="square">
            <a:spAutoFit/>
          </a:bodyPr>
          <a:lstStyle/>
          <a:p>
            <a:r>
              <a:rPr lang="en-US" dirty="0">
                <a:solidFill>
                  <a:schemeClr val="bg1"/>
                </a:solidFill>
                <a:latin typeface="Open Sans"/>
              </a:rPr>
              <a:t>The Pharisees took an untenable position when they accused Jesus of using the power of the devil to do something good by healing a man possessed with a devil. </a:t>
            </a:r>
            <a:endParaRPr lang="en-US" dirty="0">
              <a:solidFill>
                <a:schemeClr val="bg1"/>
              </a:solidFill>
            </a:endParaRPr>
          </a:p>
        </p:txBody>
      </p:sp>
      <p:sp>
        <p:nvSpPr>
          <p:cNvPr id="7" name="Rectangle 6"/>
          <p:cNvSpPr/>
          <p:nvPr/>
        </p:nvSpPr>
        <p:spPr>
          <a:xfrm>
            <a:off x="3016853" y="725634"/>
            <a:ext cx="6096000" cy="646331"/>
          </a:xfrm>
          <a:prstGeom prst="rect">
            <a:avLst/>
          </a:prstGeom>
        </p:spPr>
        <p:txBody>
          <a:bodyPr>
            <a:spAutoFit/>
          </a:bodyPr>
          <a:lstStyle/>
          <a:p>
            <a:r>
              <a:rPr lang="en-US" dirty="0">
                <a:solidFill>
                  <a:schemeClr val="bg1"/>
                </a:solidFill>
                <a:latin typeface="Open Sans"/>
              </a:rPr>
              <a:t>The Savior taught that “a good tree cannot bring forth evil fruit, neither can a corrupt tree bring forth good fruit”</a:t>
            </a:r>
            <a:endParaRPr lang="en-US" dirty="0">
              <a:solidFill>
                <a:schemeClr val="bg1"/>
              </a:solidFill>
            </a:endParaRPr>
          </a:p>
        </p:txBody>
      </p:sp>
      <p:sp>
        <p:nvSpPr>
          <p:cNvPr id="8" name="Rectangle 7"/>
          <p:cNvSpPr/>
          <p:nvPr/>
        </p:nvSpPr>
        <p:spPr>
          <a:xfrm>
            <a:off x="8273143" y="2096687"/>
            <a:ext cx="3537856" cy="3970318"/>
          </a:xfrm>
          <a:prstGeom prst="rect">
            <a:avLst/>
          </a:prstGeom>
        </p:spPr>
        <p:txBody>
          <a:bodyPr wrap="square">
            <a:spAutoFit/>
          </a:bodyPr>
          <a:lstStyle/>
          <a:p>
            <a:r>
              <a:rPr lang="en-US" dirty="0">
                <a:solidFill>
                  <a:schemeClr val="bg1"/>
                </a:solidFill>
                <a:latin typeface="Open Sans"/>
              </a:rPr>
              <a:t>Jesus was telling them they needed to make a choice about Him. </a:t>
            </a:r>
          </a:p>
          <a:p>
            <a:endParaRPr lang="en-US" dirty="0">
              <a:solidFill>
                <a:schemeClr val="bg1"/>
              </a:solidFill>
              <a:latin typeface="Open Sans"/>
            </a:endParaRPr>
          </a:p>
          <a:p>
            <a:r>
              <a:rPr lang="en-US" dirty="0">
                <a:solidFill>
                  <a:schemeClr val="bg1"/>
                </a:solidFill>
                <a:latin typeface="Open Sans"/>
              </a:rPr>
              <a:t>Because of His good works they could not consistently call Him evil, and they could not take a neutral position. </a:t>
            </a:r>
          </a:p>
          <a:p>
            <a:endParaRPr lang="en-US" dirty="0">
              <a:solidFill>
                <a:schemeClr val="bg1"/>
              </a:solidFill>
              <a:latin typeface="Open Sans"/>
            </a:endParaRPr>
          </a:p>
          <a:p>
            <a:r>
              <a:rPr lang="en-US" dirty="0">
                <a:solidFill>
                  <a:schemeClr val="bg1"/>
                </a:solidFill>
                <a:latin typeface="Open Sans"/>
              </a:rPr>
              <a:t>Confronted with His testimony and good works, the Pharisees had to choose whether or not they would accept Him as the Christ and follow Him. (8)</a:t>
            </a:r>
            <a:endParaRPr lang="en-US" dirty="0">
              <a:solidFill>
                <a:schemeClr val="bg1"/>
              </a:solidFill>
            </a:endParaRPr>
          </a:p>
        </p:txBody>
      </p:sp>
      <p:pic>
        <p:nvPicPr>
          <p:cNvPr id="9218" name="Picture 2" descr="http://4.bp.blogspot.com/-XUfFAlqkZz4/UUVv8zJwrnI/AAAAAAAAC9g/AmmNx3x6ZQA/s1600/Paul+Cheng+Image+-+Bad+Tree+Good+Tr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853" y="1968554"/>
            <a:ext cx="5095269" cy="382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0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Blasphemy against the Holy Ghost</a:t>
            </a:r>
          </a:p>
        </p:txBody>
      </p:sp>
      <p:sp>
        <p:nvSpPr>
          <p:cNvPr id="13" name="TextBox 12"/>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Matthew 12:31-32, 43-45</a:t>
            </a:r>
          </a:p>
        </p:txBody>
      </p:sp>
      <p:sp>
        <p:nvSpPr>
          <p:cNvPr id="6" name="Rectangle 5"/>
          <p:cNvSpPr/>
          <p:nvPr/>
        </p:nvSpPr>
        <p:spPr>
          <a:xfrm>
            <a:off x="788772" y="1628507"/>
            <a:ext cx="5230209" cy="4524315"/>
          </a:xfrm>
          <a:prstGeom prst="rect">
            <a:avLst/>
          </a:prstGeom>
        </p:spPr>
        <p:txBody>
          <a:bodyPr wrap="square">
            <a:spAutoFit/>
          </a:bodyPr>
          <a:lstStyle/>
          <a:p>
            <a:r>
              <a:rPr lang="en-US" dirty="0">
                <a:solidFill>
                  <a:schemeClr val="bg1"/>
                </a:solidFill>
                <a:latin typeface="Open Sans"/>
              </a:rPr>
              <a:t>“What must a man do to commit the unpardonable sin? </a:t>
            </a:r>
          </a:p>
          <a:p>
            <a:endParaRPr lang="en-US" dirty="0">
              <a:solidFill>
                <a:schemeClr val="bg1"/>
              </a:solidFill>
              <a:latin typeface="Open Sans"/>
            </a:endParaRPr>
          </a:p>
          <a:p>
            <a:r>
              <a:rPr lang="en-US" dirty="0">
                <a:solidFill>
                  <a:schemeClr val="bg1"/>
                </a:solidFill>
                <a:latin typeface="Open Sans"/>
              </a:rPr>
              <a:t>He must receive the Holy Ghost, have the heavens opened unto him, and know God, and then sin against him. </a:t>
            </a:r>
          </a:p>
          <a:p>
            <a:endParaRPr lang="en-US" dirty="0">
              <a:solidFill>
                <a:schemeClr val="bg1"/>
              </a:solidFill>
              <a:latin typeface="Open Sans"/>
            </a:endParaRPr>
          </a:p>
          <a:p>
            <a:r>
              <a:rPr lang="en-US" dirty="0">
                <a:solidFill>
                  <a:schemeClr val="bg1"/>
                </a:solidFill>
                <a:latin typeface="Open Sans"/>
              </a:rPr>
              <a:t>After a man has sinned against the Holy Ghost, there is no repentance for him.</a:t>
            </a:r>
          </a:p>
          <a:p>
            <a:endParaRPr lang="en-US" dirty="0">
              <a:solidFill>
                <a:schemeClr val="bg1"/>
              </a:solidFill>
              <a:latin typeface="Open Sans"/>
            </a:endParaRPr>
          </a:p>
          <a:p>
            <a:r>
              <a:rPr lang="en-US" dirty="0">
                <a:solidFill>
                  <a:schemeClr val="bg1"/>
                </a:solidFill>
                <a:latin typeface="Open Sans"/>
              </a:rPr>
              <a:t>He has got to say that the sun does not shine while he sees it; he has got to deny Jesus Christ when the heavens have been opened unto him, and to deny the plan of salvation with his eyes open to the truth of it; and from that time he begins to be an enemy.” (9)</a:t>
            </a:r>
          </a:p>
        </p:txBody>
      </p:sp>
      <p:sp>
        <p:nvSpPr>
          <p:cNvPr id="7" name="Rectangle 6"/>
          <p:cNvSpPr/>
          <p:nvPr/>
        </p:nvSpPr>
        <p:spPr>
          <a:xfrm>
            <a:off x="2050447" y="760669"/>
            <a:ext cx="7991624" cy="646331"/>
          </a:xfrm>
          <a:prstGeom prst="rect">
            <a:avLst/>
          </a:prstGeom>
        </p:spPr>
        <p:txBody>
          <a:bodyPr wrap="square">
            <a:spAutoFit/>
          </a:bodyPr>
          <a:lstStyle/>
          <a:p>
            <a:r>
              <a:rPr lang="en-US" dirty="0">
                <a:solidFill>
                  <a:schemeClr val="bg1"/>
                </a:solidFill>
                <a:latin typeface="Open Sans"/>
              </a:rPr>
              <a:t>“Blasphemy against the Holy Ghost” is sometimes used interchangeably with the terms “denying the Holy Ghost” or “the unpardonable sin.”</a:t>
            </a:r>
          </a:p>
        </p:txBody>
      </p:sp>
      <p:pic>
        <p:nvPicPr>
          <p:cNvPr id="10242" name="Picture 2" descr="http://mormonbookshelf.com/w/images/thumb/0/04/Joseph_Smith_Portrait_Contrast.jpg/300px-Joseph_Smith_Portrait_Contra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5751" y="1870609"/>
            <a:ext cx="285750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37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www.widescreenwallpapers.org/wallpapers/preview/d/e/desert-wallpap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2001" cy="68743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6550223"/>
            <a:ext cx="2498756" cy="307777"/>
          </a:xfrm>
          <a:prstGeom prst="rect">
            <a:avLst/>
          </a:prstGeom>
          <a:noFill/>
        </p:spPr>
        <p:txBody>
          <a:bodyPr wrap="square" rtlCol="0">
            <a:spAutoFit/>
          </a:bodyPr>
          <a:lstStyle/>
          <a:p>
            <a:r>
              <a:rPr lang="en-US" sz="1400" b="1" dirty="0"/>
              <a:t>JST Matthew 12:43-45</a:t>
            </a:r>
          </a:p>
        </p:txBody>
      </p:sp>
      <p:sp>
        <p:nvSpPr>
          <p:cNvPr id="2" name="Rectangle 1"/>
          <p:cNvSpPr/>
          <p:nvPr/>
        </p:nvSpPr>
        <p:spPr>
          <a:xfrm>
            <a:off x="6095999" y="3995678"/>
            <a:ext cx="6150429" cy="2554545"/>
          </a:xfrm>
          <a:prstGeom prst="rect">
            <a:avLst/>
          </a:prstGeom>
        </p:spPr>
        <p:txBody>
          <a:bodyPr wrap="square">
            <a:spAutoFit/>
          </a:bodyPr>
          <a:lstStyle/>
          <a:p>
            <a:pPr fontAlgn="base"/>
            <a:r>
              <a:rPr lang="en-US" sz="2000" b="1" i="1" dirty="0">
                <a:latin typeface="Open Sans"/>
              </a:rPr>
              <a:t> 38 And he said unto them, When the unclean spirit is gone out of a man, he </a:t>
            </a:r>
            <a:r>
              <a:rPr lang="en-US" sz="2000" b="1" i="1" dirty="0" err="1">
                <a:latin typeface="Open Sans"/>
              </a:rPr>
              <a:t>walketh</a:t>
            </a:r>
            <a:r>
              <a:rPr lang="en-US" sz="2000" b="1" i="1" dirty="0">
                <a:latin typeface="Open Sans"/>
              </a:rPr>
              <a:t> through dry places, seeking rest and </a:t>
            </a:r>
            <a:r>
              <a:rPr lang="en-US" sz="2000" b="1" i="1" dirty="0" err="1">
                <a:latin typeface="Open Sans"/>
              </a:rPr>
              <a:t>findeth</a:t>
            </a:r>
            <a:r>
              <a:rPr lang="en-US" sz="2000" b="1" i="1" dirty="0">
                <a:latin typeface="Open Sans"/>
              </a:rPr>
              <a:t> none; but when a man </a:t>
            </a:r>
            <a:r>
              <a:rPr lang="en-US" sz="2000" b="1" i="1" dirty="0" err="1">
                <a:latin typeface="Open Sans"/>
              </a:rPr>
              <a:t>speaketh</a:t>
            </a:r>
            <a:r>
              <a:rPr lang="en-US" sz="2000" b="1" i="1" dirty="0">
                <a:latin typeface="Open Sans"/>
              </a:rPr>
              <a:t> against the Holy Ghost, then he </a:t>
            </a:r>
            <a:r>
              <a:rPr lang="en-US" sz="2000" b="1" i="1" dirty="0" err="1">
                <a:latin typeface="Open Sans"/>
              </a:rPr>
              <a:t>saith</a:t>
            </a:r>
            <a:r>
              <a:rPr lang="en-US" sz="2000" b="1" i="1" dirty="0">
                <a:latin typeface="Open Sans"/>
              </a:rPr>
              <a:t>, I will return into my house from whence I came out; and when he is come, he </a:t>
            </a:r>
            <a:r>
              <a:rPr lang="en-US" sz="2000" b="1" i="1" dirty="0" err="1">
                <a:latin typeface="Open Sans"/>
              </a:rPr>
              <a:t>findeth</a:t>
            </a:r>
            <a:r>
              <a:rPr lang="en-US" sz="2000" b="1" i="1" dirty="0">
                <a:latin typeface="Open Sans"/>
              </a:rPr>
              <a:t> him empty, swept and garnished; for the good spirit </a:t>
            </a:r>
            <a:r>
              <a:rPr lang="en-US" sz="2000" b="1" i="1" dirty="0" err="1">
                <a:latin typeface="Open Sans"/>
              </a:rPr>
              <a:t>leaveth</a:t>
            </a:r>
            <a:r>
              <a:rPr lang="en-US" sz="2000" b="1" i="1" dirty="0">
                <a:latin typeface="Open Sans"/>
              </a:rPr>
              <a:t> him unto himself.</a:t>
            </a:r>
            <a:endParaRPr lang="en-US" sz="2000" b="1" i="1" dirty="0">
              <a:effectLst/>
              <a:latin typeface="Open Sans"/>
            </a:endParaRPr>
          </a:p>
        </p:txBody>
      </p:sp>
      <p:sp>
        <p:nvSpPr>
          <p:cNvPr id="11" name="TextBox 10"/>
          <p:cNvSpPr txBox="1"/>
          <p:nvPr/>
        </p:nvSpPr>
        <p:spPr>
          <a:xfrm>
            <a:off x="54427" y="381000"/>
            <a:ext cx="12192001" cy="923330"/>
          </a:xfrm>
          <a:prstGeom prst="rect">
            <a:avLst/>
          </a:prstGeom>
          <a:noFill/>
        </p:spPr>
        <p:txBody>
          <a:bodyPr wrap="square" rtlCol="0">
            <a:spAutoFit/>
          </a:bodyPr>
          <a:lstStyle/>
          <a:p>
            <a:pPr algn="ctr"/>
            <a:r>
              <a:rPr lang="en-US" sz="5400" dirty="0">
                <a:latin typeface="AR JULIAN" panose="02000000000000000000" pitchFamily="2" charset="0"/>
              </a:rPr>
              <a:t>Parable of the Empty House</a:t>
            </a:r>
          </a:p>
        </p:txBody>
      </p:sp>
      <p:sp>
        <p:nvSpPr>
          <p:cNvPr id="15" name="Rectangle 14"/>
          <p:cNvSpPr/>
          <p:nvPr/>
        </p:nvSpPr>
        <p:spPr>
          <a:xfrm>
            <a:off x="462643" y="3902194"/>
            <a:ext cx="5170712" cy="2246769"/>
          </a:xfrm>
          <a:prstGeom prst="rect">
            <a:avLst/>
          </a:prstGeom>
        </p:spPr>
        <p:txBody>
          <a:bodyPr wrap="square">
            <a:spAutoFit/>
          </a:bodyPr>
          <a:lstStyle/>
          <a:p>
            <a:pPr fontAlgn="base"/>
            <a:r>
              <a:rPr lang="en-US" sz="2000" b="1" i="1" dirty="0">
                <a:latin typeface="Open Sans"/>
              </a:rPr>
              <a:t> 37 Then came some of the scribes and said unto him, Master, it is written that, Every sin shall be forgiven; but ye say, Whosoever </a:t>
            </a:r>
            <a:r>
              <a:rPr lang="en-US" sz="2000" b="1" i="1" dirty="0" err="1">
                <a:latin typeface="Open Sans"/>
              </a:rPr>
              <a:t>speaketh</a:t>
            </a:r>
            <a:r>
              <a:rPr lang="en-US" sz="2000" b="1" i="1" dirty="0">
                <a:latin typeface="Open Sans"/>
              </a:rPr>
              <a:t> against the Holy Ghost shall not be forgiven. And they asked him, saying, How can these things be?</a:t>
            </a:r>
            <a:endParaRPr lang="en-US" sz="2000" b="1" i="1" dirty="0">
              <a:effectLst/>
              <a:latin typeface="Open Sans"/>
            </a:endParaRPr>
          </a:p>
        </p:txBody>
      </p:sp>
      <p:sp>
        <p:nvSpPr>
          <p:cNvPr id="16" name="Rectangle 15"/>
          <p:cNvSpPr/>
          <p:nvPr/>
        </p:nvSpPr>
        <p:spPr>
          <a:xfrm>
            <a:off x="4463146" y="2976774"/>
            <a:ext cx="2329540" cy="400110"/>
          </a:xfrm>
          <a:prstGeom prst="rect">
            <a:avLst/>
          </a:prstGeom>
        </p:spPr>
        <p:txBody>
          <a:bodyPr wrap="square">
            <a:spAutoFit/>
          </a:bodyPr>
          <a:lstStyle/>
          <a:p>
            <a:pPr fontAlgn="base"/>
            <a:r>
              <a:rPr lang="en-US" sz="2000" b="1" i="1" dirty="0">
                <a:latin typeface="Open Sans"/>
              </a:rPr>
              <a:t>Finding No Rest</a:t>
            </a:r>
            <a:endParaRPr lang="en-US" sz="2000" b="1" i="1" dirty="0">
              <a:effectLst/>
              <a:latin typeface="Open Sans"/>
            </a:endParaRPr>
          </a:p>
        </p:txBody>
      </p:sp>
    </p:spTree>
    <p:extLst>
      <p:ext uri="{BB962C8B-B14F-4D97-AF65-F5344CB8AC3E}">
        <p14:creationId xmlns:p14="http://schemas.microsoft.com/office/powerpoint/2010/main" val="318244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images.hotprofileplus.com/myspace-graphics/images_db/193/1177985844-904-4.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932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8254" y="6550223"/>
            <a:ext cx="2340501" cy="307777"/>
          </a:xfrm>
          <a:prstGeom prst="rect">
            <a:avLst/>
          </a:prstGeom>
          <a:noFill/>
        </p:spPr>
        <p:txBody>
          <a:bodyPr wrap="square" rtlCol="0">
            <a:spAutoFit/>
          </a:bodyPr>
          <a:lstStyle/>
          <a:p>
            <a:r>
              <a:rPr lang="en-US" sz="1400" dirty="0">
                <a:solidFill>
                  <a:schemeClr val="bg1"/>
                </a:solidFill>
              </a:rPr>
              <a:t>Matthew 12:45</a:t>
            </a:r>
          </a:p>
        </p:txBody>
      </p:sp>
      <p:sp>
        <p:nvSpPr>
          <p:cNvPr id="2" name="Rectangle 1"/>
          <p:cNvSpPr/>
          <p:nvPr/>
        </p:nvSpPr>
        <p:spPr>
          <a:xfrm>
            <a:off x="968829" y="1150595"/>
            <a:ext cx="6096000" cy="3785652"/>
          </a:xfrm>
          <a:prstGeom prst="rect">
            <a:avLst/>
          </a:prstGeom>
        </p:spPr>
        <p:txBody>
          <a:bodyPr>
            <a:spAutoFit/>
          </a:bodyPr>
          <a:lstStyle/>
          <a:p>
            <a:pPr fontAlgn="base"/>
            <a:r>
              <a:rPr lang="en-US" sz="2400" dirty="0">
                <a:solidFill>
                  <a:schemeClr val="bg1"/>
                </a:solidFill>
                <a:latin typeface="Open Sans"/>
              </a:rPr>
              <a:t>“In abandoning sin one cannot merely </a:t>
            </a:r>
            <a:r>
              <a:rPr lang="en-US" sz="2400" i="1" dirty="0">
                <a:solidFill>
                  <a:schemeClr val="bg1"/>
                </a:solidFill>
                <a:latin typeface="Open Sans"/>
              </a:rPr>
              <a:t>wish</a:t>
            </a:r>
            <a:r>
              <a:rPr lang="en-US" sz="2400" dirty="0">
                <a:solidFill>
                  <a:schemeClr val="bg1"/>
                </a:solidFill>
                <a:latin typeface="Open Sans"/>
              </a:rPr>
              <a:t> for better conditions. </a:t>
            </a:r>
          </a:p>
          <a:p>
            <a:pPr fontAlgn="base"/>
            <a:endParaRPr lang="en-US" sz="2400" dirty="0">
              <a:solidFill>
                <a:schemeClr val="bg1"/>
              </a:solidFill>
              <a:latin typeface="Open Sans"/>
            </a:endParaRPr>
          </a:p>
          <a:p>
            <a:pPr fontAlgn="base"/>
            <a:r>
              <a:rPr lang="en-US" sz="2400" dirty="0">
                <a:solidFill>
                  <a:schemeClr val="bg1"/>
                </a:solidFill>
                <a:latin typeface="Open Sans"/>
              </a:rPr>
              <a:t>He must </a:t>
            </a:r>
            <a:r>
              <a:rPr lang="en-US" sz="2400" i="1" dirty="0">
                <a:solidFill>
                  <a:schemeClr val="bg1"/>
                </a:solidFill>
                <a:latin typeface="Open Sans"/>
              </a:rPr>
              <a:t>make</a:t>
            </a:r>
            <a:r>
              <a:rPr lang="en-US" sz="2400" dirty="0">
                <a:solidFill>
                  <a:schemeClr val="bg1"/>
                </a:solidFill>
                <a:latin typeface="Open Sans"/>
              </a:rPr>
              <a:t> them. …</a:t>
            </a:r>
          </a:p>
          <a:p>
            <a:pPr fontAlgn="base"/>
            <a:endParaRPr lang="en-US" sz="2400" dirty="0">
              <a:solidFill>
                <a:schemeClr val="bg1"/>
              </a:solidFill>
              <a:latin typeface="Open Sans"/>
            </a:endParaRPr>
          </a:p>
          <a:p>
            <a:pPr fontAlgn="base"/>
            <a:r>
              <a:rPr lang="en-US" sz="2400" dirty="0">
                <a:solidFill>
                  <a:schemeClr val="bg1"/>
                </a:solidFill>
                <a:latin typeface="Open Sans"/>
              </a:rPr>
              <a:t>“… The things which engaged him and caught his fancy and occupied his thoughts are gone, and better substitutions have not yet filled the void. This is Satan’s opportunity” (10)</a:t>
            </a:r>
            <a:endParaRPr lang="en-US" sz="2400" b="0" i="0" dirty="0">
              <a:solidFill>
                <a:schemeClr val="bg1"/>
              </a:solidFill>
              <a:effectLst/>
              <a:latin typeface="Open San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8557" y="270612"/>
            <a:ext cx="1593056" cy="2093119"/>
          </a:xfrm>
          <a:prstGeom prst="rect">
            <a:avLst/>
          </a:prstGeom>
        </p:spPr>
      </p:pic>
      <p:grpSp>
        <p:nvGrpSpPr>
          <p:cNvPr id="11" name="Group 10"/>
          <p:cNvGrpSpPr/>
          <p:nvPr/>
        </p:nvGrpSpPr>
        <p:grpSpPr>
          <a:xfrm>
            <a:off x="7213028" y="4005950"/>
            <a:ext cx="3289208" cy="2390250"/>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77608" y="1894949"/>
                <a:ext cx="7290362" cy="3760204"/>
              </a:xfrm>
              <a:prstGeom prst="wave">
                <a:avLst>
                  <a:gd name="adj1" fmla="val 3907"/>
                  <a:gd name="adj2" fmla="val 0"/>
                </a:avLst>
              </a:prstGeom>
              <a:solidFill>
                <a:srgbClr val="DE9F7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78116" y="4760772"/>
              <a:ext cx="2437759" cy="1323439"/>
            </a:xfrm>
            <a:prstGeom prst="rect">
              <a:avLst/>
            </a:prstGeom>
            <a:ln w="19050">
              <a:noFill/>
            </a:ln>
          </p:spPr>
          <p:txBody>
            <a:bodyPr wrap="square">
              <a:spAutoFit/>
            </a:bodyPr>
            <a:lstStyle/>
            <a:p>
              <a:pPr algn="ctr"/>
              <a:r>
                <a:rPr lang="en-US" sz="1600" b="1" dirty="0"/>
                <a:t>We can repel evil influences after removing them from our lives by replacing them with righteousness</a:t>
              </a:r>
              <a:endParaRPr lang="en-US" sz="1600" dirty="0"/>
            </a:p>
          </p:txBody>
        </p:sp>
      </p:grpSp>
    </p:spTree>
    <p:extLst>
      <p:ext uri="{BB962C8B-B14F-4D97-AF65-F5344CB8AC3E}">
        <p14:creationId xmlns:p14="http://schemas.microsoft.com/office/powerpoint/2010/main" val="88577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8194"/>
                                        </p:tgtEl>
                                      </p:cBhvr>
                                    </p:animEffect>
                                    <p:set>
                                      <p:cBhvr>
                                        <p:cTn id="9" dur="1" fill="hold">
                                          <p:stCondLst>
                                            <p:cond delay="499"/>
                                          </p:stCondLst>
                                        </p:cTn>
                                        <p:tgtEl>
                                          <p:spTgt spid="819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74668" y="1539090"/>
            <a:ext cx="4707802" cy="1200329"/>
          </a:xfrm>
          <a:prstGeom prst="rect">
            <a:avLst/>
          </a:prstGeom>
          <a:noFill/>
        </p:spPr>
        <p:txBody>
          <a:bodyPr wrap="square" rtlCol="0">
            <a:spAutoFit/>
          </a:bodyPr>
          <a:lstStyle/>
          <a:p>
            <a:pPr fontAlgn="base"/>
            <a:r>
              <a:rPr lang="en-US" sz="2400" dirty="0">
                <a:solidFill>
                  <a:schemeClr val="bg1"/>
                </a:solidFill>
              </a:rPr>
              <a:t>Why is it important to know that these people truly are who they appear to be? </a:t>
            </a:r>
          </a:p>
        </p:txBody>
      </p:sp>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How Do You Know?</a:t>
            </a:r>
          </a:p>
        </p:txBody>
      </p:sp>
      <p:pic>
        <p:nvPicPr>
          <p:cNvPr id="3076" name="Picture 4" descr="https://media.ldscdn.org/images/media-library/new-testament-seminary-curriculum-images/uniformed-police-officer-128055-galler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77" r="2818"/>
          <a:stretch/>
        </p:blipFill>
        <p:spPr bwMode="auto">
          <a:xfrm>
            <a:off x="599196" y="1539090"/>
            <a:ext cx="2498542" cy="28518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8" name="Picture 6" descr="https://media.ldscdn.org/images/media-library/new-testament-seminary-curriculum-images/doctor-speaking-to-female-patient-1264637-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2806" y="1226777"/>
            <a:ext cx="2302577" cy="34538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80" name="Picture 8" descr="Portrait of Chris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962113" y="3287299"/>
            <a:ext cx="4932913" cy="32836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Rectangle 2"/>
          <p:cNvSpPr/>
          <p:nvPr/>
        </p:nvSpPr>
        <p:spPr>
          <a:xfrm>
            <a:off x="1006602" y="5296403"/>
            <a:ext cx="4561279" cy="830997"/>
          </a:xfrm>
          <a:prstGeom prst="rect">
            <a:avLst/>
          </a:prstGeom>
        </p:spPr>
        <p:txBody>
          <a:bodyPr wrap="square">
            <a:spAutoFit/>
          </a:bodyPr>
          <a:lstStyle/>
          <a:p>
            <a:pPr fontAlgn="base"/>
            <a:r>
              <a:rPr lang="en-US" sz="2400" dirty="0">
                <a:solidFill>
                  <a:schemeClr val="bg1"/>
                </a:solidFill>
              </a:rPr>
              <a:t>How can you know that they are who they appear to be?</a:t>
            </a:r>
          </a:p>
        </p:txBody>
      </p:sp>
    </p:spTree>
    <p:extLst>
      <p:ext uri="{BB962C8B-B14F-4D97-AF65-F5344CB8AC3E}">
        <p14:creationId xmlns:p14="http://schemas.microsoft.com/office/powerpoint/2010/main" val="207163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Matthew 12:31-32, 43-45</a:t>
            </a:r>
          </a:p>
        </p:txBody>
      </p:sp>
      <p:sp>
        <p:nvSpPr>
          <p:cNvPr id="6" name="Rectangle 5"/>
          <p:cNvSpPr/>
          <p:nvPr/>
        </p:nvSpPr>
        <p:spPr>
          <a:xfrm>
            <a:off x="4890977" y="1285171"/>
            <a:ext cx="7132779" cy="830997"/>
          </a:xfrm>
          <a:prstGeom prst="rect">
            <a:avLst/>
          </a:prstGeom>
        </p:spPr>
        <p:txBody>
          <a:bodyPr wrap="square">
            <a:spAutoFit/>
          </a:bodyPr>
          <a:lstStyle/>
          <a:p>
            <a:pPr fontAlgn="base"/>
            <a:r>
              <a:rPr lang="en-US" sz="2400" dirty="0">
                <a:solidFill>
                  <a:schemeClr val="bg1"/>
                </a:solidFill>
                <a:latin typeface="Open Sans"/>
              </a:rPr>
              <a:t>You must fill your life with righteousness and engage in activities that bring spiritual power. …</a:t>
            </a:r>
          </a:p>
        </p:txBody>
      </p:sp>
      <p:sp>
        <p:nvSpPr>
          <p:cNvPr id="2" name="Rectangle 1"/>
          <p:cNvSpPr/>
          <p:nvPr/>
        </p:nvSpPr>
        <p:spPr>
          <a:xfrm>
            <a:off x="2107842" y="4629869"/>
            <a:ext cx="10084158" cy="1938992"/>
          </a:xfrm>
          <a:prstGeom prst="rect">
            <a:avLst/>
          </a:prstGeom>
        </p:spPr>
        <p:txBody>
          <a:bodyPr wrap="square">
            <a:spAutoFit/>
          </a:bodyPr>
          <a:lstStyle/>
          <a:p>
            <a:pPr fontAlgn="base"/>
            <a:r>
              <a:rPr lang="en-US" sz="2400" dirty="0">
                <a:solidFill>
                  <a:schemeClr val="bg1"/>
                </a:solidFill>
                <a:latin typeface="Open Sans"/>
              </a:rPr>
              <a:t>“Full obedience brings the complete power of the gospel into your life, including increased strength to overcome your weaknesses. This obedience includes actions you might not initially consider part of repentance, such as attending meetings, paying tithing, giving service, and forgiving others.” (11)</a:t>
            </a:r>
          </a:p>
        </p:txBody>
      </p:sp>
      <p:pic>
        <p:nvPicPr>
          <p:cNvPr id="9" name="Picture 2" descr="http://elsecretocanario.com/sites/default/files/pinkpanthe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310" y="1100900"/>
            <a:ext cx="238125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s://www.lds.org/youth/activities/bc/images/Activities/Youth-Activity-Site-He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871" y="2364440"/>
            <a:ext cx="5738866" cy="21291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6620" y="227087"/>
            <a:ext cx="6096000" cy="830997"/>
          </a:xfrm>
          <a:prstGeom prst="rect">
            <a:avLst/>
          </a:prstGeom>
        </p:spPr>
        <p:txBody>
          <a:bodyPr>
            <a:spAutoFit/>
          </a:bodyPr>
          <a:lstStyle/>
          <a:p>
            <a:r>
              <a:rPr lang="en-US" sz="2400" dirty="0">
                <a:solidFill>
                  <a:schemeClr val="bg1"/>
                </a:solidFill>
                <a:latin typeface="Open Sans"/>
              </a:rPr>
              <a:t>“It is not enough to simply try to resist evil or empty your life of sin. </a:t>
            </a:r>
            <a:endParaRPr lang="en-US" sz="2400" dirty="0"/>
          </a:p>
        </p:txBody>
      </p:sp>
    </p:spTree>
    <p:extLst>
      <p:ext uri="{BB962C8B-B14F-4D97-AF65-F5344CB8AC3E}">
        <p14:creationId xmlns:p14="http://schemas.microsoft.com/office/powerpoint/2010/main" val="11463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par>
                                <p:cTn id="9" presetID="10" presetClass="exit" presetSubtype="0" fill="hold" grpId="0" nodeType="with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2290"/>
                                        </p:tgtEl>
                                      </p:cBhvr>
                                    </p:animEffect>
                                    <p:set>
                                      <p:cBhvr>
                                        <p:cTn id="24" dur="1" fill="hold">
                                          <p:stCondLst>
                                            <p:cond delay="499"/>
                                          </p:stCondLst>
                                        </p:cTn>
                                        <p:tgtEl>
                                          <p:spTgt spid="12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latin typeface="AR JULIAN" panose="02000000000000000000" pitchFamily="2" charset="0"/>
              </a:rPr>
              <a:t>Belonging to An Eternal Family</a:t>
            </a:r>
          </a:p>
        </p:txBody>
      </p:sp>
      <p:sp>
        <p:nvSpPr>
          <p:cNvPr id="13" name="TextBox 12"/>
          <p:cNvSpPr txBox="1"/>
          <p:nvPr/>
        </p:nvSpPr>
        <p:spPr>
          <a:xfrm>
            <a:off x="0" y="6550223"/>
            <a:ext cx="2498756" cy="307777"/>
          </a:xfrm>
          <a:prstGeom prst="rect">
            <a:avLst/>
          </a:prstGeom>
          <a:noFill/>
        </p:spPr>
        <p:txBody>
          <a:bodyPr wrap="square" rtlCol="0">
            <a:spAutoFit/>
          </a:bodyPr>
          <a:lstStyle/>
          <a:p>
            <a:r>
              <a:rPr lang="en-US" sz="1400" dirty="0"/>
              <a:t>Matthew 12:48-50</a:t>
            </a:r>
          </a:p>
        </p:txBody>
      </p:sp>
      <p:sp>
        <p:nvSpPr>
          <p:cNvPr id="7" name="Rectangle 6"/>
          <p:cNvSpPr/>
          <p:nvPr/>
        </p:nvSpPr>
        <p:spPr>
          <a:xfrm>
            <a:off x="620891" y="1012954"/>
            <a:ext cx="6377212" cy="4832092"/>
          </a:xfrm>
          <a:prstGeom prst="rect">
            <a:avLst/>
          </a:prstGeom>
        </p:spPr>
        <p:txBody>
          <a:bodyPr wrap="square">
            <a:spAutoFit/>
          </a:bodyPr>
          <a:lstStyle/>
          <a:p>
            <a:r>
              <a:rPr lang="en-US" sz="2800" dirty="0">
                <a:latin typeface="Open Sans"/>
              </a:rPr>
              <a:t>“The blessings of heaven are available—freely, without money and without price—to all men. </a:t>
            </a:r>
          </a:p>
          <a:p>
            <a:endParaRPr lang="en-US" sz="2800" dirty="0">
              <a:latin typeface="Open Sans"/>
            </a:endParaRPr>
          </a:p>
          <a:p>
            <a:r>
              <a:rPr lang="en-US" sz="2800" dirty="0">
                <a:latin typeface="Open Sans"/>
              </a:rPr>
              <a:t>All men cannot be born into this world as the sons of God, after the manner of the flesh, but all, through righteousness, can be adopted into the family of the Eternal God and become joint-heirs with Christ of the fullness of the glory and power of the Father” (2)</a:t>
            </a:r>
          </a:p>
        </p:txBody>
      </p:sp>
      <p:pic>
        <p:nvPicPr>
          <p:cNvPr id="13314" name="Picture 2" descr="https://www.lds.org/bc/content/shared/content/images/gospel-library/manual/09559/parents-children-grandparents_1068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9564" y="2253548"/>
            <a:ext cx="399097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39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12192000" cy="5632311"/>
          </a:xfrm>
          <a:prstGeom prst="rect">
            <a:avLst/>
          </a:prstGeom>
          <a:noFill/>
        </p:spPr>
        <p:txBody>
          <a:bodyPr wrap="square" rtlCol="0">
            <a:spAutoFit/>
          </a:bodyPr>
          <a:lstStyle/>
          <a:p>
            <a:r>
              <a:rPr lang="en-US" dirty="0">
                <a:solidFill>
                  <a:schemeClr val="bg1"/>
                </a:solidFill>
                <a:latin typeface="Open Sans"/>
              </a:rPr>
              <a:t>Sources:</a:t>
            </a:r>
          </a:p>
          <a:p>
            <a:endParaRPr lang="en-US" dirty="0">
              <a:solidFill>
                <a:schemeClr val="bg1"/>
              </a:solidFill>
              <a:latin typeface="Open Sans"/>
            </a:endParaRPr>
          </a:p>
          <a:p>
            <a:r>
              <a:rPr lang="en-US" dirty="0">
                <a:solidFill>
                  <a:schemeClr val="bg1"/>
                </a:solidFill>
                <a:latin typeface="Open Sans"/>
              </a:rPr>
              <a:t>Suggested Hymn:#89 </a:t>
            </a:r>
            <a:r>
              <a:rPr lang="en-US" i="1" dirty="0">
                <a:solidFill>
                  <a:schemeClr val="bg1"/>
                </a:solidFill>
                <a:latin typeface="Open Sans"/>
              </a:rPr>
              <a:t>The Lord is </a:t>
            </a:r>
            <a:r>
              <a:rPr lang="en-US" i="1">
                <a:solidFill>
                  <a:schemeClr val="bg1"/>
                </a:solidFill>
                <a:latin typeface="Open Sans"/>
              </a:rPr>
              <a:t>My Light</a:t>
            </a:r>
            <a:r>
              <a:rPr lang="en-US">
                <a:solidFill>
                  <a:schemeClr val="bg1"/>
                </a:solidFill>
                <a:latin typeface="Open Sans"/>
              </a:rPr>
              <a:t> </a:t>
            </a:r>
            <a:endParaRPr lang="en-US" dirty="0">
              <a:solidFill>
                <a:schemeClr val="bg1"/>
              </a:solidFill>
              <a:latin typeface="Open Sans"/>
            </a:endParaRPr>
          </a:p>
          <a:p>
            <a:endParaRPr lang="en-US" dirty="0">
              <a:solidFill>
                <a:schemeClr val="bg1"/>
              </a:solidFill>
              <a:latin typeface="Open Sans"/>
            </a:endParaRPr>
          </a:p>
          <a:p>
            <a:r>
              <a:rPr lang="en-US" dirty="0">
                <a:solidFill>
                  <a:schemeClr val="bg1"/>
                </a:solidFill>
                <a:latin typeface="Open Sans"/>
              </a:rPr>
              <a:t>Video: </a:t>
            </a:r>
          </a:p>
          <a:p>
            <a:r>
              <a:rPr lang="en-US" b="1" dirty="0">
                <a:solidFill>
                  <a:schemeClr val="bg1"/>
                </a:solidFill>
                <a:latin typeface="Open Sans"/>
              </a:rPr>
              <a:t>Look to the Light</a:t>
            </a:r>
            <a:r>
              <a:rPr lang="en-US" dirty="0">
                <a:solidFill>
                  <a:schemeClr val="bg1"/>
                </a:solidFill>
                <a:latin typeface="Open Sans"/>
              </a:rPr>
              <a:t> (4:29)</a:t>
            </a:r>
          </a:p>
          <a:p>
            <a:endParaRPr lang="en-US" dirty="0">
              <a:solidFill>
                <a:schemeClr val="bg1"/>
              </a:solidFill>
              <a:latin typeface="Open Sans"/>
            </a:endParaRPr>
          </a:p>
          <a:p>
            <a:pPr marL="342900" indent="-342900">
              <a:buAutoNum type="arabicPeriod"/>
            </a:pPr>
            <a:r>
              <a:rPr lang="en-US" dirty="0">
                <a:solidFill>
                  <a:schemeClr val="bg1"/>
                </a:solidFill>
                <a:latin typeface="Open Sans"/>
              </a:rPr>
              <a:t>Bible Dictionary, “John the Baptist”</a:t>
            </a:r>
          </a:p>
          <a:p>
            <a:pPr marL="342900" indent="-342900">
              <a:buFontTx/>
              <a:buAutoNum type="arabicPeriod"/>
            </a:pPr>
            <a:r>
              <a:rPr lang="en-US" dirty="0">
                <a:solidFill>
                  <a:schemeClr val="bg1"/>
                </a:solidFill>
                <a:latin typeface="Open Sans"/>
              </a:rPr>
              <a:t>Bruce R. McConkie </a:t>
            </a:r>
            <a:r>
              <a:rPr lang="en-US" i="1" dirty="0">
                <a:solidFill>
                  <a:schemeClr val="bg1"/>
                </a:solidFill>
                <a:latin typeface="Open Sans"/>
              </a:rPr>
              <a:t>Doctrinal New Testament Commentary,</a:t>
            </a:r>
            <a:r>
              <a:rPr lang="en-US" dirty="0">
                <a:solidFill>
                  <a:schemeClr val="bg1"/>
                </a:solidFill>
                <a:latin typeface="Open Sans"/>
              </a:rPr>
              <a:t> 3 vols. [1965–73], 1:263</a:t>
            </a:r>
          </a:p>
          <a:p>
            <a:r>
              <a:rPr lang="en-US" dirty="0">
                <a:solidFill>
                  <a:schemeClr val="bg1"/>
                </a:solidFill>
                <a:latin typeface="Open Sans"/>
              </a:rPr>
              <a:t>	</a:t>
            </a:r>
            <a:r>
              <a:rPr lang="en-US" b="1" dirty="0">
                <a:solidFill>
                  <a:schemeClr val="bg1"/>
                </a:solidFill>
                <a:latin typeface="Open Sans"/>
              </a:rPr>
              <a:t> Bruce R. McConkie </a:t>
            </a:r>
            <a:r>
              <a:rPr lang="en-US" dirty="0">
                <a:solidFill>
                  <a:schemeClr val="bg1"/>
                </a:solidFill>
                <a:latin typeface="Open Sans"/>
              </a:rPr>
              <a:t>noted (Farrar, p. 337.)" (</a:t>
            </a:r>
            <a:r>
              <a:rPr lang="en-US" i="1" dirty="0">
                <a:solidFill>
                  <a:schemeClr val="bg1"/>
                </a:solidFill>
                <a:latin typeface="Open Sans"/>
              </a:rPr>
              <a:t>The Mortal Messiah: From Bethlehem to Calvary,</a:t>
            </a:r>
            <a:r>
              <a:rPr lang="en-US" dirty="0">
                <a:solidFill>
                  <a:schemeClr val="bg1"/>
                </a:solidFill>
                <a:latin typeface="Open Sans"/>
              </a:rPr>
              <a:t> 2: 87;</a:t>
            </a:r>
            <a:r>
              <a:rPr lang="en-US" i="1" dirty="0">
                <a:solidFill>
                  <a:schemeClr val="bg1"/>
                </a:solidFill>
                <a:latin typeface="Open Sans"/>
              </a:rPr>
              <a:t> Mortal     	Messiah,</a:t>
            </a:r>
            <a:r>
              <a:rPr lang="en-US" dirty="0">
                <a:solidFill>
                  <a:schemeClr val="bg1"/>
                </a:solidFill>
                <a:latin typeface="Open Sans"/>
              </a:rPr>
              <a:t> 2:227</a:t>
            </a:r>
          </a:p>
          <a:p>
            <a:pPr marL="342900" indent="-342900">
              <a:buFont typeface="+mj-lt"/>
              <a:buAutoNum type="arabicPeriod" startAt="3"/>
            </a:pPr>
            <a:r>
              <a:rPr lang="en-US" dirty="0">
                <a:solidFill>
                  <a:schemeClr val="bg1"/>
                </a:solidFill>
                <a:latin typeface="Open Sans"/>
              </a:rPr>
              <a:t>George Q. Morris (</a:t>
            </a:r>
            <a:r>
              <a:rPr lang="en-US" i="1" dirty="0">
                <a:solidFill>
                  <a:schemeClr val="bg1"/>
                </a:solidFill>
                <a:latin typeface="Open Sans"/>
              </a:rPr>
              <a:t>Conference Report, April 1955</a:t>
            </a:r>
            <a:r>
              <a:rPr lang="en-US" dirty="0">
                <a:solidFill>
                  <a:schemeClr val="bg1"/>
                </a:solidFill>
                <a:latin typeface="Open Sans"/>
              </a:rPr>
              <a:t>, Fourth Day-Morning Meeting 101)</a:t>
            </a:r>
          </a:p>
          <a:p>
            <a:pPr marL="342900" indent="-342900">
              <a:buFontTx/>
              <a:buAutoNum type="arabicPeriod" startAt="3"/>
            </a:pPr>
            <a:r>
              <a:rPr lang="en-US" dirty="0">
                <a:solidFill>
                  <a:schemeClr val="bg1"/>
                </a:solidFill>
                <a:latin typeface="Open Sans"/>
              </a:rPr>
              <a:t>Gospel Doctrine.com</a:t>
            </a:r>
          </a:p>
          <a:p>
            <a:pPr marL="342900" indent="-342900">
              <a:buFontTx/>
              <a:buAutoNum type="arabicPeriod" startAt="3"/>
            </a:pPr>
            <a:r>
              <a:rPr lang="en-US" dirty="0">
                <a:solidFill>
                  <a:schemeClr val="bg1"/>
                </a:solidFill>
                <a:latin typeface="Open Sans"/>
              </a:rPr>
              <a:t>James E. </a:t>
            </a:r>
            <a:r>
              <a:rPr lang="en-US" dirty="0" err="1">
                <a:solidFill>
                  <a:schemeClr val="bg1"/>
                </a:solidFill>
                <a:latin typeface="Open Sans"/>
              </a:rPr>
              <a:t>Talmage</a:t>
            </a:r>
            <a:r>
              <a:rPr lang="en-US" dirty="0">
                <a:solidFill>
                  <a:schemeClr val="bg1"/>
                </a:solidFill>
                <a:latin typeface="Open Sans"/>
              </a:rPr>
              <a:t> </a:t>
            </a:r>
            <a:r>
              <a:rPr lang="en-US" i="1" dirty="0">
                <a:solidFill>
                  <a:schemeClr val="bg1"/>
                </a:solidFill>
                <a:latin typeface="Open Sans"/>
              </a:rPr>
              <a:t>Jesus the Christ, </a:t>
            </a:r>
            <a:r>
              <a:rPr lang="en-US" dirty="0">
                <a:solidFill>
                  <a:schemeClr val="bg1"/>
                </a:solidFill>
                <a:latin typeface="Open Sans"/>
              </a:rPr>
              <a:t>397</a:t>
            </a:r>
          </a:p>
          <a:p>
            <a:pPr marL="342900" indent="-342900">
              <a:buFontTx/>
              <a:buAutoNum type="arabicPeriod" startAt="3"/>
            </a:pPr>
            <a:r>
              <a:rPr lang="en-US" dirty="0">
                <a:solidFill>
                  <a:schemeClr val="bg1"/>
                </a:solidFill>
                <a:latin typeface="Open Sans"/>
              </a:rPr>
              <a:t>Elder James H. Moyle (</a:t>
            </a:r>
            <a:r>
              <a:rPr lang="en-US" i="1" dirty="0">
                <a:solidFill>
                  <a:schemeClr val="bg1"/>
                </a:solidFill>
                <a:latin typeface="Open Sans"/>
              </a:rPr>
              <a:t>Conference Report, October 1929</a:t>
            </a:r>
            <a:r>
              <a:rPr lang="en-US" dirty="0">
                <a:solidFill>
                  <a:schemeClr val="bg1"/>
                </a:solidFill>
                <a:latin typeface="Open Sans"/>
              </a:rPr>
              <a:t>, Afternoon Meeting 125.)</a:t>
            </a:r>
          </a:p>
          <a:p>
            <a:pPr marL="342900" indent="-342900">
              <a:buFontTx/>
              <a:buAutoNum type="arabicPeriod" startAt="3"/>
            </a:pPr>
            <a:r>
              <a:rPr lang="en-US" dirty="0">
                <a:solidFill>
                  <a:schemeClr val="bg1"/>
                </a:solidFill>
                <a:latin typeface="Open Sans"/>
              </a:rPr>
              <a:t>Elder Jeffrey R. Holland (“Broken Things to Mend,”</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a:t>
            </a:r>
            <a:r>
              <a:rPr lang="en-US" dirty="0">
                <a:solidFill>
                  <a:schemeClr val="bg1"/>
                </a:solidFill>
                <a:latin typeface="Open Sans"/>
              </a:rPr>
              <a:t> May 2006, 69–70).</a:t>
            </a:r>
          </a:p>
          <a:p>
            <a:pPr marL="342900" indent="-342900">
              <a:buFontTx/>
              <a:buAutoNum type="arabicPeriod" startAt="3"/>
            </a:pPr>
            <a:r>
              <a:rPr lang="en-US" dirty="0">
                <a:solidFill>
                  <a:schemeClr val="bg1"/>
                </a:solidFill>
                <a:latin typeface="Open Sans"/>
              </a:rPr>
              <a:t>New Testament Institute Student Manual Chapter 4</a:t>
            </a:r>
          </a:p>
          <a:p>
            <a:pPr marL="342900" indent="-342900">
              <a:buFontTx/>
              <a:buAutoNum type="arabicPeriod" startAt="3"/>
            </a:pPr>
            <a:r>
              <a:rPr lang="en-US" dirty="0">
                <a:solidFill>
                  <a:schemeClr val="bg1"/>
                </a:solidFill>
                <a:latin typeface="Open Sans"/>
              </a:rPr>
              <a:t>President Joseph Smith (in </a:t>
            </a:r>
            <a:r>
              <a:rPr lang="en-US" i="1" dirty="0">
                <a:solidFill>
                  <a:schemeClr val="bg1"/>
                </a:solidFill>
                <a:latin typeface="Open Sans"/>
              </a:rPr>
              <a:t>History of the Church,</a:t>
            </a:r>
            <a:r>
              <a:rPr lang="en-US" dirty="0">
                <a:solidFill>
                  <a:schemeClr val="bg1"/>
                </a:solidFill>
                <a:latin typeface="Open Sans"/>
              </a:rPr>
              <a:t> 6:314).</a:t>
            </a:r>
          </a:p>
          <a:p>
            <a:pPr marL="342900" indent="-342900">
              <a:buFontTx/>
              <a:buAutoNum type="arabicPeriod" startAt="3"/>
            </a:pPr>
            <a:r>
              <a:rPr lang="en-US" dirty="0">
                <a:solidFill>
                  <a:schemeClr val="bg1"/>
                </a:solidFill>
                <a:latin typeface="Open Sans"/>
              </a:rPr>
              <a:t>President Spencer W. Kimball (</a:t>
            </a:r>
            <a:r>
              <a:rPr lang="en-US" i="1" dirty="0">
                <a:solidFill>
                  <a:schemeClr val="bg1"/>
                </a:solidFill>
                <a:latin typeface="Open Sans"/>
              </a:rPr>
              <a:t>The Miracle of Forgiveness</a:t>
            </a:r>
            <a:r>
              <a:rPr lang="en-US" dirty="0">
                <a:solidFill>
                  <a:schemeClr val="bg1"/>
                </a:solidFill>
                <a:latin typeface="Open Sans"/>
              </a:rPr>
              <a:t> [1969], 171–72; emphasis added).</a:t>
            </a:r>
          </a:p>
          <a:p>
            <a:pPr marL="342900" indent="-342900">
              <a:buFontTx/>
              <a:buAutoNum type="arabicPeriod" startAt="3"/>
            </a:pPr>
            <a:r>
              <a:rPr lang="en-US" dirty="0">
                <a:solidFill>
                  <a:schemeClr val="bg1"/>
                </a:solidFill>
                <a:latin typeface="Open Sans"/>
              </a:rPr>
              <a:t>(</a:t>
            </a:r>
            <a:r>
              <a:rPr lang="en-US" i="1" dirty="0">
                <a:solidFill>
                  <a:schemeClr val="bg1"/>
                </a:solidFill>
                <a:latin typeface="Open Sans"/>
              </a:rPr>
              <a:t>True to the Faith: A Gospel Reference</a:t>
            </a:r>
            <a:r>
              <a:rPr lang="en-US" dirty="0">
                <a:solidFill>
                  <a:schemeClr val="bg1"/>
                </a:solidFill>
                <a:latin typeface="Open Sans"/>
              </a:rPr>
              <a:t> [2004], 135).</a:t>
            </a:r>
          </a:p>
        </p:txBody>
      </p:sp>
      <p:grpSp>
        <p:nvGrpSpPr>
          <p:cNvPr id="4" name="Group 3"/>
          <p:cNvGrpSpPr/>
          <p:nvPr/>
        </p:nvGrpSpPr>
        <p:grpSpPr>
          <a:xfrm>
            <a:off x="2836909" y="1112313"/>
            <a:ext cx="760208" cy="688817"/>
            <a:chOff x="5305110" y="533400"/>
            <a:chExt cx="1705290" cy="1545145"/>
          </a:xfrm>
        </p:grpSpPr>
        <p:sp>
          <p:nvSpPr>
            <p:cNvPr id="5" name="Right Arrow Callout 4"/>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ooter Placeholder 14">
            <a:extLst>
              <a:ext uri="{FF2B5EF4-FFF2-40B4-BE49-F238E27FC236}">
                <a16:creationId xmlns:a16="http://schemas.microsoft.com/office/drawing/2014/main" id="{AF52413A-D3D4-4A62-A808-C54CA23D99E9}"/>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639830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919008"/>
            <a:ext cx="8161506" cy="1384995"/>
          </a:xfrm>
          <a:prstGeom prst="rect">
            <a:avLst/>
          </a:prstGeom>
          <a:ln>
            <a:solidFill>
              <a:schemeClr val="tx1"/>
            </a:solidFill>
          </a:ln>
        </p:spPr>
        <p:txBody>
          <a:bodyPr wrap="square">
            <a:spAutoFit/>
          </a:bodyPr>
          <a:lstStyle/>
          <a:p>
            <a:r>
              <a:rPr lang="en-US" sz="1200" b="1" i="0" dirty="0">
                <a:solidFill>
                  <a:srgbClr val="333333"/>
                </a:solidFill>
                <a:effectLst/>
                <a:latin typeface="Open Sans"/>
              </a:rPr>
              <a:t>Matthew 11:2-3 John the Baptist sends two:</a:t>
            </a:r>
          </a:p>
          <a:p>
            <a:r>
              <a:rPr lang="en-US" sz="1200" b="0" i="0" dirty="0">
                <a:solidFill>
                  <a:srgbClr val="333333"/>
                </a:solidFill>
                <a:effectLst/>
                <a:latin typeface="Open Sans"/>
              </a:rPr>
              <a:t>“The question they were to put to Jesus was for their edification, not for his own. John knew, as no one else knew, who Jesus was, and he had known it for a long time. He had had revelation from heaven to this effect: he had seen with his eyes, he had heard with his ears, and he had the testimony of the </a:t>
            </a:r>
            <a:r>
              <a:rPr lang="en-US" sz="1200" b="0" i="0" u="none" strike="noStrike" dirty="0">
                <a:solidFill>
                  <a:srgbClr val="2F393A"/>
                </a:solidFill>
                <a:effectLst/>
                <a:latin typeface="Open Sans"/>
              </a:rPr>
              <a:t>Holy Ghost</a:t>
            </a:r>
            <a:r>
              <a:rPr lang="en-US" sz="1200" b="0" i="0" dirty="0">
                <a:solidFill>
                  <a:srgbClr val="333333"/>
                </a:solidFill>
                <a:effectLst/>
                <a:latin typeface="Open Sans"/>
              </a:rPr>
              <a:t>. … The most satisfactory answer seems to be that John sent his disciples to question Jesus about his identity so that they themselves would at long last realize the truth of what John had been testifying” Robert L. Millet (</a:t>
            </a:r>
            <a:r>
              <a:rPr lang="en-US" sz="1200" b="0" i="1" dirty="0">
                <a:solidFill>
                  <a:srgbClr val="333333"/>
                </a:solidFill>
                <a:effectLst/>
                <a:latin typeface="Open Sans"/>
              </a:rPr>
              <a:t>A Burning Light: The Life and Ministry of John the Baptist</a:t>
            </a:r>
            <a:r>
              <a:rPr lang="en-US" sz="1200" b="0" i="0" dirty="0">
                <a:solidFill>
                  <a:srgbClr val="333333"/>
                </a:solidFill>
                <a:effectLst/>
                <a:latin typeface="Open Sans"/>
              </a:rPr>
              <a:t> [1972], 92).</a:t>
            </a:r>
            <a:endParaRPr lang="en-US" sz="1200" dirty="0"/>
          </a:p>
        </p:txBody>
      </p:sp>
      <p:sp>
        <p:nvSpPr>
          <p:cNvPr id="11" name="Rectangle 10"/>
          <p:cNvSpPr/>
          <p:nvPr/>
        </p:nvSpPr>
        <p:spPr>
          <a:xfrm>
            <a:off x="8180962" y="142337"/>
            <a:ext cx="3891064" cy="6186309"/>
          </a:xfrm>
          <a:prstGeom prst="rect">
            <a:avLst/>
          </a:prstGeom>
          <a:ln>
            <a:solidFill>
              <a:schemeClr val="tx1"/>
            </a:solidFill>
          </a:ln>
        </p:spPr>
        <p:txBody>
          <a:bodyPr wrap="square">
            <a:spAutoFit/>
          </a:bodyPr>
          <a:lstStyle/>
          <a:p>
            <a:r>
              <a:rPr lang="en-US" sz="1100" b="1" i="0" dirty="0">
                <a:solidFill>
                  <a:srgbClr val="333333"/>
                </a:solidFill>
                <a:effectLst/>
              </a:rPr>
              <a:t>Matthew 11:17 Piped into you and you have not danced:</a:t>
            </a:r>
          </a:p>
          <a:p>
            <a:pPr fontAlgn="base"/>
            <a:r>
              <a:rPr lang="en-US" sz="1100" b="1" dirty="0"/>
              <a:t>Jesus is using a parable to show the people that they can't have it both ways</a:t>
            </a:r>
            <a:r>
              <a:rPr lang="en-US" sz="1100" dirty="0"/>
              <a:t>. John the Baptist comes to them from the wilderness as an isolated, austere prophet dressed in camel's hair, and he is rejected. Jesus comes to them as a common man; he associates with poor people eating and drinking with sinners, and he is rejected. God gave this generation two totally different kinds of prophets, one that was a loner who rejected all common pleasures and One that was social and ate and drank like the common man. Would the Jews reject both kinds? Which kind of prophet did they want?</a:t>
            </a:r>
          </a:p>
          <a:p>
            <a:pPr fontAlgn="base"/>
            <a:r>
              <a:rPr lang="en-US" sz="1100" dirty="0"/>
              <a:t>To paraphrase the parable, "when we played happy music, you didn't rejoice and sing and dance; when we played sad music, you didn't cry and mourn and lament." The kind of music played was completely opposite just like God's presentation of these two prophets. In both instances, the hearers (John the Baptist and Jesus) didn't behave the way the musicians (the Jews) wanted.</a:t>
            </a:r>
          </a:p>
          <a:p>
            <a:pPr fontAlgn="base"/>
            <a:r>
              <a:rPr lang="en-US" sz="1100" dirty="0"/>
              <a:t>When people think of prophets, they have widely different expectations. Joseph Smith often received the same response. People rejected him as a prophet because he didn't meet their expectations of how a prophet should behave. Joseph Wakefield must have expected a true prophet to be serious all the time. He once witnessed the Prophet Joseph stop translating the Bible so he could play with the children. He was completely astonished at this. "This convinced him that the Prophet was not a man of God, and that the work was false." (Susan Easton Black, </a:t>
            </a:r>
            <a:r>
              <a:rPr lang="en-US" sz="1100" i="1" dirty="0"/>
              <a:t>Who's Who in the Doctrine and Covenants </a:t>
            </a:r>
            <a:r>
              <a:rPr lang="en-US" sz="1100" dirty="0"/>
              <a:t>[Salt Lake City: </a:t>
            </a:r>
            <a:r>
              <a:rPr lang="en-US" sz="1100" dirty="0" err="1"/>
              <a:t>Bookcraft</a:t>
            </a:r>
            <a:r>
              <a:rPr lang="en-US" sz="1100" dirty="0"/>
              <a:t>, 1997], 324 - 325)</a:t>
            </a:r>
          </a:p>
          <a:p>
            <a:pPr fontAlgn="base"/>
            <a:r>
              <a:rPr lang="en-US" sz="1100" dirty="0"/>
              <a:t>The Jews were insolent and self-righteous. When the Jews piped, Jesus didn't dance. They judged Him harshly because He didn't do what they wanted. They rejected him because he didn't behave the way they expected the Messiah to behave. They had the cart before the horse, for Christ was not to be judged by the world-the world is to be judged by Christ. Gospel Doctrine.com</a:t>
            </a:r>
          </a:p>
          <a:p>
            <a:endParaRPr lang="en-US" sz="1100" b="1" i="0" dirty="0">
              <a:solidFill>
                <a:srgbClr val="333333"/>
              </a:solidFill>
              <a:effectLst/>
            </a:endParaRPr>
          </a:p>
        </p:txBody>
      </p:sp>
      <p:graphicFrame>
        <p:nvGraphicFramePr>
          <p:cNvPr id="12" name="Table 11"/>
          <p:cNvGraphicFramePr>
            <a:graphicFrameLocks noGrp="1"/>
          </p:cNvGraphicFramePr>
          <p:nvPr/>
        </p:nvGraphicFramePr>
        <p:xfrm>
          <a:off x="154562" y="116732"/>
          <a:ext cx="8026398" cy="4079240"/>
        </p:xfrm>
        <a:graphic>
          <a:graphicData uri="http://schemas.openxmlformats.org/drawingml/2006/table">
            <a:tbl>
              <a:tblPr firstRow="1" bandRow="1">
                <a:tableStyleId>{5940675A-B579-460E-94D1-54222C63F5DA}</a:tableStyleId>
              </a:tblPr>
              <a:tblGrid>
                <a:gridCol w="3629328">
                  <a:extLst>
                    <a:ext uri="{9D8B030D-6E8A-4147-A177-3AD203B41FA5}">
                      <a16:colId xmlns:a16="http://schemas.microsoft.com/office/drawing/2014/main" val="20000"/>
                    </a:ext>
                  </a:extLst>
                </a:gridCol>
                <a:gridCol w="1186511">
                  <a:extLst>
                    <a:ext uri="{9D8B030D-6E8A-4147-A177-3AD203B41FA5}">
                      <a16:colId xmlns:a16="http://schemas.microsoft.com/office/drawing/2014/main" val="20001"/>
                    </a:ext>
                  </a:extLst>
                </a:gridCol>
                <a:gridCol w="1116716">
                  <a:extLst>
                    <a:ext uri="{9D8B030D-6E8A-4147-A177-3AD203B41FA5}">
                      <a16:colId xmlns:a16="http://schemas.microsoft.com/office/drawing/2014/main" val="20002"/>
                    </a:ext>
                  </a:extLst>
                </a:gridCol>
                <a:gridCol w="1116716">
                  <a:extLst>
                    <a:ext uri="{9D8B030D-6E8A-4147-A177-3AD203B41FA5}">
                      <a16:colId xmlns:a16="http://schemas.microsoft.com/office/drawing/2014/main" val="20003"/>
                    </a:ext>
                  </a:extLst>
                </a:gridCol>
                <a:gridCol w="977127">
                  <a:extLst>
                    <a:ext uri="{9D8B030D-6E8A-4147-A177-3AD203B41FA5}">
                      <a16:colId xmlns:a16="http://schemas.microsoft.com/office/drawing/2014/main" val="20004"/>
                    </a:ext>
                  </a:extLst>
                </a:gridCol>
              </a:tblGrid>
              <a:tr h="370840">
                <a:tc>
                  <a:txBody>
                    <a:bodyPr/>
                    <a:lstStyle/>
                    <a:p>
                      <a:r>
                        <a:rPr lang="en-US" sz="1200" dirty="0"/>
                        <a:t>Event</a:t>
                      </a:r>
                    </a:p>
                  </a:txBody>
                  <a:tcPr/>
                </a:tc>
                <a:tc>
                  <a:txBody>
                    <a:bodyPr/>
                    <a:lstStyle/>
                    <a:p>
                      <a:r>
                        <a:rPr lang="en-US" sz="1200" dirty="0"/>
                        <a:t>Matthew</a:t>
                      </a:r>
                    </a:p>
                  </a:txBody>
                  <a:tcPr/>
                </a:tc>
                <a:tc>
                  <a:txBody>
                    <a:bodyPr/>
                    <a:lstStyle/>
                    <a:p>
                      <a:r>
                        <a:rPr lang="en-US" sz="1200" dirty="0"/>
                        <a:t>Mark</a:t>
                      </a:r>
                    </a:p>
                  </a:txBody>
                  <a:tcPr/>
                </a:tc>
                <a:tc>
                  <a:txBody>
                    <a:bodyPr/>
                    <a:lstStyle/>
                    <a:p>
                      <a:r>
                        <a:rPr lang="en-US" sz="1200" dirty="0"/>
                        <a:t>Luke</a:t>
                      </a:r>
                    </a:p>
                  </a:txBody>
                  <a:tcPr/>
                </a:tc>
                <a:tc>
                  <a:txBody>
                    <a:bodyPr/>
                    <a:lstStyle/>
                    <a:p>
                      <a:r>
                        <a:rPr lang="en-US" sz="1200" dirty="0"/>
                        <a:t>John</a:t>
                      </a:r>
                    </a:p>
                  </a:txBody>
                  <a:tcPr/>
                </a:tc>
                <a:extLst>
                  <a:ext uri="{0D108BD9-81ED-4DB2-BD59-A6C34878D82A}">
                    <a16:rowId xmlns:a16="http://schemas.microsoft.com/office/drawing/2014/main" val="10000"/>
                  </a:ext>
                </a:extLst>
              </a:tr>
              <a:tr h="370840">
                <a:tc>
                  <a:txBody>
                    <a:bodyPr/>
                    <a:lstStyle/>
                    <a:p>
                      <a:r>
                        <a:rPr lang="en-US" sz="1200" dirty="0"/>
                        <a:t>Jesus is Lord of the Sabbath</a:t>
                      </a:r>
                    </a:p>
                  </a:txBody>
                  <a:tcPr/>
                </a:tc>
                <a:tc>
                  <a:txBody>
                    <a:bodyPr/>
                    <a:lstStyle/>
                    <a:p>
                      <a:r>
                        <a:rPr lang="en-US" sz="1200" dirty="0"/>
                        <a:t>12:1-8</a:t>
                      </a:r>
                    </a:p>
                  </a:txBody>
                  <a:tcPr/>
                </a:tc>
                <a:tc>
                  <a:txBody>
                    <a:bodyPr/>
                    <a:lstStyle/>
                    <a:p>
                      <a:r>
                        <a:rPr lang="en-US" sz="1200" dirty="0"/>
                        <a:t>2:23-28</a:t>
                      </a:r>
                    </a:p>
                  </a:txBody>
                  <a:tcPr/>
                </a:tc>
                <a:tc>
                  <a:txBody>
                    <a:bodyPr/>
                    <a:lstStyle/>
                    <a:p>
                      <a:r>
                        <a:rPr lang="en-US" sz="1200" dirty="0"/>
                        <a:t>6:1-5</a:t>
                      </a:r>
                    </a:p>
                  </a:txBody>
                  <a:tcPr/>
                </a:tc>
                <a:tc>
                  <a:txBody>
                    <a:bodyPr/>
                    <a:lstStyle/>
                    <a:p>
                      <a:r>
                        <a:rPr lang="en-US" sz="1200" dirty="0"/>
                        <a:t> </a:t>
                      </a:r>
                    </a:p>
                  </a:txBody>
                  <a:tcPr/>
                </a:tc>
                <a:extLst>
                  <a:ext uri="{0D108BD9-81ED-4DB2-BD59-A6C34878D82A}">
                    <a16:rowId xmlns:a16="http://schemas.microsoft.com/office/drawing/2014/main" val="10001"/>
                  </a:ext>
                </a:extLst>
              </a:tr>
              <a:tr h="370840">
                <a:tc>
                  <a:txBody>
                    <a:bodyPr/>
                    <a:lstStyle/>
                    <a:p>
                      <a:r>
                        <a:rPr lang="en-US" sz="1200" dirty="0"/>
                        <a:t>Jesus Heals Man</a:t>
                      </a:r>
                      <a:r>
                        <a:rPr lang="en-US" sz="1200" baseline="0" dirty="0"/>
                        <a:t> With Withered Hand on the Sabbath</a:t>
                      </a:r>
                      <a:endParaRPr lang="en-US" sz="1200" dirty="0"/>
                    </a:p>
                  </a:txBody>
                  <a:tcPr/>
                </a:tc>
                <a:tc>
                  <a:txBody>
                    <a:bodyPr/>
                    <a:lstStyle/>
                    <a:p>
                      <a:r>
                        <a:rPr lang="en-US" sz="1200" dirty="0"/>
                        <a:t>12:9-14</a:t>
                      </a:r>
                    </a:p>
                  </a:txBody>
                  <a:tcPr/>
                </a:tc>
                <a:tc>
                  <a:txBody>
                    <a:bodyPr/>
                    <a:lstStyle/>
                    <a:p>
                      <a:r>
                        <a:rPr lang="en-US" sz="1200" dirty="0"/>
                        <a:t>3:1-6</a:t>
                      </a:r>
                    </a:p>
                  </a:txBody>
                  <a:tcPr/>
                </a:tc>
                <a:tc>
                  <a:txBody>
                    <a:bodyPr/>
                    <a:lstStyle/>
                    <a:p>
                      <a:r>
                        <a:rPr lang="en-US" sz="1200" dirty="0"/>
                        <a:t>6:6-11</a:t>
                      </a:r>
                    </a:p>
                  </a:txBody>
                  <a:tcPr/>
                </a:tc>
                <a:tc>
                  <a:txBody>
                    <a:bodyPr/>
                    <a:lstStyle/>
                    <a:p>
                      <a:endParaRPr lang="en-US" sz="1200" dirty="0"/>
                    </a:p>
                  </a:txBody>
                  <a:tcPr/>
                </a:tc>
                <a:extLst>
                  <a:ext uri="{0D108BD9-81ED-4DB2-BD59-A6C34878D82A}">
                    <a16:rowId xmlns:a16="http://schemas.microsoft.com/office/drawing/2014/main" val="10002"/>
                  </a:ext>
                </a:extLst>
              </a:tr>
              <a:tr h="370840">
                <a:tc>
                  <a:txBody>
                    <a:bodyPr/>
                    <a:lstStyle/>
                    <a:p>
                      <a:r>
                        <a:rPr lang="en-US" sz="1200" dirty="0"/>
                        <a:t>Multitudes Throng Jesus</a:t>
                      </a:r>
                    </a:p>
                  </a:txBody>
                  <a:tcPr/>
                </a:tc>
                <a:tc>
                  <a:txBody>
                    <a:bodyPr/>
                    <a:lstStyle/>
                    <a:p>
                      <a:r>
                        <a:rPr lang="en-US" sz="1200" dirty="0"/>
                        <a:t>12:15-21</a:t>
                      </a:r>
                    </a:p>
                  </a:txBody>
                  <a:tcPr/>
                </a:tc>
                <a:tc>
                  <a:txBody>
                    <a:bodyPr/>
                    <a:lstStyle/>
                    <a:p>
                      <a:r>
                        <a:rPr lang="en-US" sz="1200" dirty="0"/>
                        <a:t>3:7-12</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3"/>
                  </a:ext>
                </a:extLst>
              </a:tr>
              <a:tr h="370840">
                <a:tc>
                  <a:txBody>
                    <a:bodyPr/>
                    <a:lstStyle/>
                    <a:p>
                      <a:r>
                        <a:rPr lang="en-US" sz="1200" dirty="0"/>
                        <a:t>John the Baptist Sends Messenger to Jesus</a:t>
                      </a:r>
                    </a:p>
                  </a:txBody>
                  <a:tcPr/>
                </a:tc>
                <a:tc>
                  <a:txBody>
                    <a:bodyPr/>
                    <a:lstStyle/>
                    <a:p>
                      <a:r>
                        <a:rPr lang="en-US" sz="1200" dirty="0"/>
                        <a:t>11:2-6</a:t>
                      </a:r>
                    </a:p>
                  </a:txBody>
                  <a:tcPr/>
                </a:tc>
                <a:tc>
                  <a:txBody>
                    <a:bodyPr/>
                    <a:lstStyle/>
                    <a:p>
                      <a:r>
                        <a:rPr lang="en-US" sz="1200" dirty="0"/>
                        <a:t> </a:t>
                      </a:r>
                    </a:p>
                  </a:txBody>
                  <a:tcPr/>
                </a:tc>
                <a:tc>
                  <a:txBody>
                    <a:bodyPr/>
                    <a:lstStyle/>
                    <a:p>
                      <a:r>
                        <a:rPr lang="en-US" sz="1200" dirty="0"/>
                        <a:t>7:18-23</a:t>
                      </a:r>
                    </a:p>
                  </a:txBody>
                  <a:tcPr/>
                </a:tc>
                <a:tc>
                  <a:txBody>
                    <a:bodyPr/>
                    <a:lstStyle/>
                    <a:p>
                      <a:endParaRPr lang="en-US" sz="1200" dirty="0"/>
                    </a:p>
                  </a:txBody>
                  <a:tcPr/>
                </a:tc>
                <a:extLst>
                  <a:ext uri="{0D108BD9-81ED-4DB2-BD59-A6C34878D82A}">
                    <a16:rowId xmlns:a16="http://schemas.microsoft.com/office/drawing/2014/main" val="10004"/>
                  </a:ext>
                </a:extLst>
              </a:tr>
              <a:tr h="370840">
                <a:tc>
                  <a:txBody>
                    <a:bodyPr/>
                    <a:lstStyle/>
                    <a:p>
                      <a:r>
                        <a:rPr lang="en-US" sz="1200" dirty="0"/>
                        <a:t>Jesus Testifies of John’s Greatness</a:t>
                      </a:r>
                    </a:p>
                  </a:txBody>
                  <a:tcPr/>
                </a:tc>
                <a:tc>
                  <a:txBody>
                    <a:bodyPr/>
                    <a:lstStyle/>
                    <a:p>
                      <a:r>
                        <a:rPr lang="en-US" sz="1200" dirty="0"/>
                        <a:t>11:7-19</a:t>
                      </a:r>
                    </a:p>
                  </a:txBody>
                  <a:tcPr/>
                </a:tc>
                <a:tc>
                  <a:txBody>
                    <a:bodyPr/>
                    <a:lstStyle/>
                    <a:p>
                      <a:r>
                        <a:rPr lang="en-US" sz="1200" dirty="0"/>
                        <a:t> </a:t>
                      </a:r>
                    </a:p>
                  </a:txBody>
                  <a:tcPr/>
                </a:tc>
                <a:tc>
                  <a:txBody>
                    <a:bodyPr/>
                    <a:lstStyle/>
                    <a:p>
                      <a:r>
                        <a:rPr lang="en-US" sz="1200" dirty="0"/>
                        <a:t>7:24-35</a:t>
                      </a:r>
                    </a:p>
                  </a:txBody>
                  <a:tcPr/>
                </a:tc>
                <a:tc>
                  <a:txBody>
                    <a:bodyPr/>
                    <a:lstStyle/>
                    <a:p>
                      <a:endParaRPr lang="en-US" sz="1200" dirty="0"/>
                    </a:p>
                  </a:txBody>
                  <a:tcPr/>
                </a:tc>
                <a:extLst>
                  <a:ext uri="{0D108BD9-81ED-4DB2-BD59-A6C34878D82A}">
                    <a16:rowId xmlns:a16="http://schemas.microsoft.com/office/drawing/2014/main" val="10005"/>
                  </a:ext>
                </a:extLst>
              </a:tr>
              <a:tr h="370840">
                <a:tc>
                  <a:txBody>
                    <a:bodyPr/>
                    <a:lstStyle/>
                    <a:p>
                      <a:r>
                        <a:rPr lang="en-US" sz="1200" dirty="0"/>
                        <a:t>Jesus Accused of Working with Beelzebub</a:t>
                      </a:r>
                    </a:p>
                  </a:txBody>
                  <a:tcPr/>
                </a:tc>
                <a:tc>
                  <a:txBody>
                    <a:bodyPr/>
                    <a:lstStyle/>
                    <a:p>
                      <a:r>
                        <a:rPr lang="en-US" sz="1200" dirty="0"/>
                        <a:t>12:22-30</a:t>
                      </a:r>
                    </a:p>
                  </a:txBody>
                  <a:tcPr/>
                </a:tc>
                <a:tc>
                  <a:txBody>
                    <a:bodyPr/>
                    <a:lstStyle/>
                    <a:p>
                      <a:r>
                        <a:rPr lang="en-US" sz="1200" dirty="0"/>
                        <a:t>3:19-27</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6"/>
                  </a:ext>
                </a:extLst>
              </a:tr>
              <a:tr h="370840">
                <a:tc>
                  <a:txBody>
                    <a:bodyPr/>
                    <a:lstStyle/>
                    <a:p>
                      <a:r>
                        <a:rPr lang="en-US" sz="1200" dirty="0"/>
                        <a:t>No Forgiveness for Blasphemy Against Holy Ghost</a:t>
                      </a:r>
                    </a:p>
                  </a:txBody>
                  <a:tcPr/>
                </a:tc>
                <a:tc>
                  <a:txBody>
                    <a:bodyPr/>
                    <a:lstStyle/>
                    <a:p>
                      <a:r>
                        <a:rPr lang="en-US" sz="1200" dirty="0"/>
                        <a:t>12:31-37</a:t>
                      </a:r>
                    </a:p>
                  </a:txBody>
                  <a:tcPr/>
                </a:tc>
                <a:tc>
                  <a:txBody>
                    <a:bodyPr/>
                    <a:lstStyle/>
                    <a:p>
                      <a:r>
                        <a:rPr lang="en-US" sz="1200" dirty="0"/>
                        <a:t>3:28-20</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7"/>
                  </a:ext>
                </a:extLst>
              </a:tr>
              <a:tr h="370840">
                <a:tc>
                  <a:txBody>
                    <a:bodyPr/>
                    <a:lstStyle/>
                    <a:p>
                      <a:r>
                        <a:rPr lang="en-US" sz="1200" dirty="0"/>
                        <a:t>Discourse on Signs</a:t>
                      </a:r>
                    </a:p>
                  </a:txBody>
                  <a:tcPr/>
                </a:tc>
                <a:tc>
                  <a:txBody>
                    <a:bodyPr/>
                    <a:lstStyle/>
                    <a:p>
                      <a:r>
                        <a:rPr lang="en-US" sz="1200" dirty="0"/>
                        <a:t>12:38-45</a:t>
                      </a:r>
                    </a:p>
                  </a:txBody>
                  <a:tcPr/>
                </a:tc>
                <a:tc>
                  <a:txBody>
                    <a:bodyPr/>
                    <a:lstStyle/>
                    <a:p>
                      <a:endParaRPr lang="en-US" sz="1200" dirty="0"/>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8"/>
                  </a:ext>
                </a:extLst>
              </a:tr>
              <a:tr h="370840">
                <a:tc>
                  <a:txBody>
                    <a:bodyPr/>
                    <a:lstStyle/>
                    <a:p>
                      <a:r>
                        <a:rPr lang="en-US" sz="1200" dirty="0"/>
                        <a:t>Jesus’ Mother</a:t>
                      </a:r>
                      <a:r>
                        <a:rPr lang="en-US" sz="1200" baseline="0" dirty="0"/>
                        <a:t> and Brother Seek Him</a:t>
                      </a:r>
                      <a:endParaRPr lang="en-US" sz="1200" dirty="0"/>
                    </a:p>
                  </a:txBody>
                  <a:tcPr/>
                </a:tc>
                <a:tc>
                  <a:txBody>
                    <a:bodyPr/>
                    <a:lstStyle/>
                    <a:p>
                      <a:r>
                        <a:rPr lang="en-US" sz="1200" dirty="0"/>
                        <a:t>12:46-50</a:t>
                      </a:r>
                    </a:p>
                  </a:txBody>
                  <a:tcPr/>
                </a:tc>
                <a:tc>
                  <a:txBody>
                    <a:bodyPr/>
                    <a:lstStyle/>
                    <a:p>
                      <a:r>
                        <a:rPr lang="en-US" sz="1200" dirty="0"/>
                        <a:t>3:31-35</a:t>
                      </a:r>
                    </a:p>
                  </a:txBody>
                  <a:tcPr/>
                </a:tc>
                <a:tc>
                  <a:txBody>
                    <a:bodyPr/>
                    <a:lstStyle/>
                    <a:p>
                      <a:r>
                        <a:rPr lang="en-US" sz="1200" dirty="0"/>
                        <a:t>8:19-21 </a:t>
                      </a:r>
                    </a:p>
                  </a:txBody>
                  <a:tcPr/>
                </a:tc>
                <a:tc>
                  <a:txBody>
                    <a:bodyPr/>
                    <a:lstStyle/>
                    <a:p>
                      <a:r>
                        <a:rPr lang="en-US" sz="1200" dirty="0"/>
                        <a:t> </a:t>
                      </a:r>
                    </a:p>
                  </a:txBody>
                  <a:tcPr/>
                </a:tc>
                <a:extLst>
                  <a:ext uri="{0D108BD9-81ED-4DB2-BD59-A6C34878D82A}">
                    <a16:rowId xmlns:a16="http://schemas.microsoft.com/office/drawing/2014/main" val="10009"/>
                  </a:ext>
                </a:extLst>
              </a:tr>
              <a:tr h="370840">
                <a:tc>
                  <a:txBody>
                    <a:bodyPr/>
                    <a:lstStyle/>
                    <a:p>
                      <a:r>
                        <a:rPr lang="en-US" sz="1200" dirty="0"/>
                        <a:t>Jesus Sends Forth</a:t>
                      </a:r>
                      <a:r>
                        <a:rPr lang="en-US" sz="1200" baseline="0" dirty="0"/>
                        <a:t> the Seventy</a:t>
                      </a:r>
                      <a:endParaRPr lang="en-US" sz="1200" dirty="0"/>
                    </a:p>
                  </a:txBody>
                  <a:tcPr/>
                </a:tc>
                <a:tc>
                  <a:txBody>
                    <a:bodyPr/>
                    <a:lstStyle/>
                    <a:p>
                      <a:r>
                        <a:rPr lang="en-US" sz="1200" dirty="0"/>
                        <a:t>11:20-24</a:t>
                      </a:r>
                    </a:p>
                  </a:txBody>
                  <a:tcPr/>
                </a:tc>
                <a:tc>
                  <a:txBody>
                    <a:bodyPr/>
                    <a:lstStyle/>
                    <a:p>
                      <a:r>
                        <a:rPr lang="en-US" sz="1200" dirty="0"/>
                        <a:t>10:1:1-16</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10"/>
                  </a:ext>
                </a:extLst>
              </a:tr>
            </a:tbl>
          </a:graphicData>
        </a:graphic>
      </p:graphicFrame>
      <p:sp>
        <p:nvSpPr>
          <p:cNvPr id="13" name="TextBox 12"/>
          <p:cNvSpPr txBox="1"/>
          <p:nvPr/>
        </p:nvSpPr>
        <p:spPr>
          <a:xfrm>
            <a:off x="223736" y="4222123"/>
            <a:ext cx="7848600" cy="276999"/>
          </a:xfrm>
          <a:prstGeom prst="rect">
            <a:avLst/>
          </a:prstGeom>
          <a:noFill/>
        </p:spPr>
        <p:txBody>
          <a:bodyPr wrap="square" rtlCol="0">
            <a:spAutoFit/>
          </a:bodyPr>
          <a:lstStyle/>
          <a:p>
            <a:r>
              <a:rPr lang="en-US" sz="1200" dirty="0"/>
              <a:t>Source: </a:t>
            </a:r>
            <a:r>
              <a:rPr lang="en-US" sz="1200" i="1" dirty="0"/>
              <a:t>Horizontal Harmony of the Four Gospels </a:t>
            </a:r>
            <a:r>
              <a:rPr lang="en-US" sz="1200" dirty="0"/>
              <a:t>by Thomas M. Mumford</a:t>
            </a:r>
            <a:r>
              <a:rPr lang="en-US" sz="1200" i="1" dirty="0"/>
              <a:t> </a:t>
            </a:r>
            <a:endParaRPr lang="en-US" sz="1200" dirty="0"/>
          </a:p>
        </p:txBody>
      </p:sp>
    </p:spTree>
    <p:extLst>
      <p:ext uri="{BB962C8B-B14F-4D97-AF65-F5344CB8AC3E}">
        <p14:creationId xmlns:p14="http://schemas.microsoft.com/office/powerpoint/2010/main" val="11790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1339696"/>
            <a:ext cx="6096000" cy="2862322"/>
          </a:xfrm>
          <a:prstGeom prst="rect">
            <a:avLst/>
          </a:prstGeom>
          <a:ln>
            <a:solidFill>
              <a:schemeClr val="tx1"/>
            </a:solidFill>
          </a:ln>
        </p:spPr>
        <p:txBody>
          <a:bodyPr>
            <a:spAutoFit/>
          </a:bodyPr>
          <a:lstStyle/>
          <a:p>
            <a:pPr fontAlgn="base"/>
            <a:r>
              <a:rPr lang="en-US" sz="1200" b="1" dirty="0"/>
              <a:t>Matthew 12:41-42 “The Men of Nineveh” and “the Queen of the South”</a:t>
            </a:r>
          </a:p>
          <a:p>
            <a:pPr fontAlgn="base"/>
            <a:r>
              <a:rPr lang="en-US" sz="1200" dirty="0"/>
              <a:t>Ancient Assyria, whose capital was Nineveh, was notorious for its brutal treatment of war captives, who were often tortured, beheaded, dismembered before family members, flayed alive, roasted over a slow fire, or sent back to Assyria for forced relocation or public execution. Nonetheless, the ancient inhabitants of Nineveh, who were not of Israelite descent, responded to Jonah’s cry of repentance (see Jonah 3:1–9).</a:t>
            </a:r>
          </a:p>
          <a:p>
            <a:pPr fontAlgn="base"/>
            <a:endParaRPr lang="en-US" sz="1200" dirty="0"/>
          </a:p>
          <a:p>
            <a:pPr fontAlgn="base"/>
            <a:r>
              <a:rPr lang="en-US" sz="1200" dirty="0"/>
              <a:t> Similarly, the queen of the south (queen of Sheba), also not of Israel, had great respect for Solomon, the Israelite king (see 1 Kings 10:1–13).</a:t>
            </a:r>
          </a:p>
          <a:p>
            <a:pPr fontAlgn="base"/>
            <a:endParaRPr lang="en-US" sz="1200" dirty="0"/>
          </a:p>
          <a:p>
            <a:pPr fontAlgn="base"/>
            <a:r>
              <a:rPr lang="en-US" sz="1200" dirty="0"/>
              <a:t>The Savior referred to the men of Nineveh and the queen of Sheba while rebuking the Pharisees for failing to believe in Him. He was “greater than Jonas” (Matthew 12:41) and “greater than Solomon” (Matthew 12:42)—yet to the shame of the Jewish leaders, who were of Israel and ought to have known better, they were refusing to honor and hearken to Jesus Christ, the greatest of all. (See similar rebukes in Matthew 8:10;11:20–24; Luke 4:25–27.)</a:t>
            </a:r>
          </a:p>
        </p:txBody>
      </p:sp>
      <p:sp>
        <p:nvSpPr>
          <p:cNvPr id="3" name="Rectangle 2"/>
          <p:cNvSpPr/>
          <p:nvPr/>
        </p:nvSpPr>
        <p:spPr>
          <a:xfrm>
            <a:off x="0" y="-1"/>
            <a:ext cx="6096000" cy="2031325"/>
          </a:xfrm>
          <a:prstGeom prst="rect">
            <a:avLst/>
          </a:prstGeom>
          <a:ln>
            <a:solidFill>
              <a:schemeClr val="tx1"/>
            </a:solidFill>
          </a:ln>
        </p:spPr>
        <p:txBody>
          <a:bodyPr>
            <a:spAutoFit/>
          </a:bodyPr>
          <a:lstStyle/>
          <a:p>
            <a:r>
              <a:rPr lang="en-US" sz="900" b="1" dirty="0">
                <a:solidFill>
                  <a:srgbClr val="000000"/>
                </a:solidFill>
                <a:latin typeface="Book Antiqua" panose="02040602050305030304" pitchFamily="18" charset="0"/>
              </a:rPr>
              <a:t>Matthew 11:38-40 The Lord’s Yoke</a:t>
            </a:r>
          </a:p>
          <a:p>
            <a:pPr fontAlgn="base"/>
            <a:r>
              <a:rPr lang="en-US" sz="900" dirty="0"/>
              <a:t>In biblical times the yoke was a device of great assistance to those who tilled the field. It allowed the strength of a second animal to be linked and coupled with the effort of a single animal, sharing and reducing the heavy labor of the plow or wagon. A burden that was overwhelming or perhaps impossible for one to bear could be equitably and comfortably borne by two bound together with a common yoke. …</a:t>
            </a:r>
          </a:p>
          <a:p>
            <a:pPr fontAlgn="base"/>
            <a:r>
              <a:rPr lang="en-US" sz="900" dirty="0"/>
              <a:t>“Why face life’s burdens alone, Christ asks, or why face them with temporal support that will quickly falter? To the heavy laden it is Christ’s yoke, it is the power and peace of standing side by side with a God that will provide the support, balance, and strength to meet our challenges and endure our tasks here in the hardpan field of mortality.</a:t>
            </a:r>
          </a:p>
          <a:p>
            <a:r>
              <a:rPr lang="en-US" sz="900" dirty="0"/>
              <a:t>“Obviously, the personal burdens of life vary from person to person, but every one of us has them. Furthermore, each trial in life is tailored to the individual’s capacities and needs as known by a loving Father in Heaven. Of course, some sorrows are brought on by the sins of a world not following the counsel of that Father in Heaven. Whatever the reason, none of us seems to be completely free from life’s challenges. To one and all, Christ said, in effect: As long as we all must bear some burden and shoulder some yoke, why not let it be mine? My promise to you is that my yoke is easy, and my burden is light. (See Matt. 11:28–30.)” President Howard W. Hunter (“Come unto </a:t>
            </a:r>
            <a:r>
              <a:rPr lang="en-US" sz="900" dirty="0" err="1"/>
              <a:t>Me,”</a:t>
            </a:r>
            <a:r>
              <a:rPr lang="en-US" sz="900" i="1" dirty="0" err="1"/>
              <a:t>Ensign</a:t>
            </a:r>
            <a:r>
              <a:rPr lang="en-US" sz="900" i="1" dirty="0"/>
              <a:t>,</a:t>
            </a:r>
            <a:r>
              <a:rPr lang="en-US" sz="900" dirty="0"/>
              <a:t> Nov. 1990, 18).</a:t>
            </a:r>
          </a:p>
        </p:txBody>
      </p:sp>
      <p:sp>
        <p:nvSpPr>
          <p:cNvPr id="4" name="Rectangle 3"/>
          <p:cNvSpPr/>
          <p:nvPr/>
        </p:nvSpPr>
        <p:spPr>
          <a:xfrm>
            <a:off x="0" y="2031324"/>
            <a:ext cx="6096000" cy="1892826"/>
          </a:xfrm>
          <a:prstGeom prst="rect">
            <a:avLst/>
          </a:prstGeom>
          <a:ln>
            <a:solidFill>
              <a:schemeClr val="tx1"/>
            </a:solidFill>
          </a:ln>
        </p:spPr>
        <p:txBody>
          <a:bodyPr>
            <a:spAutoFit/>
          </a:bodyPr>
          <a:lstStyle/>
          <a:p>
            <a:r>
              <a:rPr lang="en-US" sz="900" b="1" dirty="0">
                <a:solidFill>
                  <a:srgbClr val="000000"/>
                </a:solidFill>
                <a:latin typeface="Book Antiqua" panose="02040602050305030304" pitchFamily="18" charset="0"/>
              </a:rPr>
              <a:t>Matthew 12:2 Unlawful on the Sabbath?</a:t>
            </a:r>
          </a:p>
          <a:p>
            <a:pPr fontAlgn="base"/>
            <a:r>
              <a:rPr lang="en-US" sz="900" dirty="0"/>
              <a:t>"On a certain Sabbath, He and the disciples walked through a field of grain, and, being hungry, the disciples began to pluck some of the ripening ears; rubbing out the kernels between their hands, they ate. There was no element of theft in what they did, for the Mosaic law provided that in passing through another's vineyard or corn field one might pluck grapes or corn to relieve hunger; but it was forbidden to use a sickle in the field, or to carry away any of the grapes in a vessel. (Deut. 23:24,25) </a:t>
            </a:r>
          </a:p>
          <a:p>
            <a:pPr fontAlgn="base"/>
            <a:endParaRPr lang="en-US" sz="900" dirty="0"/>
          </a:p>
          <a:p>
            <a:pPr fontAlgn="base"/>
            <a:r>
              <a:rPr lang="en-US" sz="900" dirty="0"/>
              <a:t>The permission extended only to the relief of present need. When the disciples of Jesus availed themselves of this lawful privilege, there were Pharisees on the watch, and these came at once to the Master, saying: 'Behold, thy disciples do that which is not lawful to do upon the </a:t>
            </a:r>
            <a:r>
              <a:rPr lang="en-US" sz="900" dirty="0" err="1"/>
              <a:t>sabbath</a:t>
            </a:r>
            <a:r>
              <a:rPr lang="en-US" sz="900" dirty="0"/>
              <a:t> day.' The accusers doubtless had in mind the rabbinical dictum that rubbing out an ear of grain in the hands was a species of threshing; that blowing away the chaff was winnowing; and that it was unlawful to thresh or winnow on the Sabbath. Indeed, some learned rabbis had held it to be a sin to walk on grass during the Sabbath, inasmuch as the grass might be in seed, and the treading out of the seed would be as the threshing of grain.“ James E. </a:t>
            </a:r>
            <a:r>
              <a:rPr lang="en-US" sz="900" dirty="0" err="1"/>
              <a:t>Talmage</a:t>
            </a:r>
            <a:r>
              <a:rPr lang="en-US" sz="900" dirty="0"/>
              <a:t> (</a:t>
            </a:r>
            <a:r>
              <a:rPr lang="en-US" sz="900" i="1" dirty="0"/>
              <a:t>Jesus the Christ, </a:t>
            </a:r>
            <a:r>
              <a:rPr lang="en-US" sz="900" dirty="0"/>
              <a:t>198-99)</a:t>
            </a:r>
          </a:p>
        </p:txBody>
      </p:sp>
      <p:sp>
        <p:nvSpPr>
          <p:cNvPr id="5" name="Rectangle 4"/>
          <p:cNvSpPr/>
          <p:nvPr/>
        </p:nvSpPr>
        <p:spPr>
          <a:xfrm>
            <a:off x="0" y="3924150"/>
            <a:ext cx="6096000" cy="1061829"/>
          </a:xfrm>
          <a:prstGeom prst="rect">
            <a:avLst/>
          </a:prstGeom>
          <a:ln>
            <a:solidFill>
              <a:schemeClr val="tx1"/>
            </a:solidFill>
          </a:ln>
        </p:spPr>
        <p:txBody>
          <a:bodyPr>
            <a:spAutoFit/>
          </a:bodyPr>
          <a:lstStyle/>
          <a:p>
            <a:r>
              <a:rPr lang="en-US" sz="900" b="1" dirty="0">
                <a:solidFill>
                  <a:srgbClr val="000000"/>
                </a:solidFill>
                <a:latin typeface="Book Antiqua" panose="02040602050305030304" pitchFamily="18" charset="0"/>
              </a:rPr>
              <a:t>Matthew 12:3-5 In the Service of the Lord</a:t>
            </a:r>
          </a:p>
          <a:p>
            <a:pPr fontAlgn="base"/>
            <a:r>
              <a:rPr lang="en-US" sz="900" dirty="0"/>
              <a:t>The disciples, when following the Lord, were similarly on the service of the Lord; ministering to Him was more than ministering in the Temple, for He was greater than the Temple. </a:t>
            </a:r>
          </a:p>
          <a:p>
            <a:pPr fontAlgn="base"/>
            <a:endParaRPr lang="en-US" sz="900" dirty="0"/>
          </a:p>
          <a:p>
            <a:pPr fontAlgn="base"/>
            <a:r>
              <a:rPr lang="en-US" sz="900" dirty="0"/>
              <a:t>If the Pharisees had believed this, they would not have questioned their conduct, nor in so doing have themselves infringed that higher law which enjoined mercy, not sacrifice.' (</a:t>
            </a:r>
            <a:r>
              <a:rPr lang="en-US" sz="900" dirty="0" err="1"/>
              <a:t>Edersheim</a:t>
            </a:r>
            <a:r>
              <a:rPr lang="en-US" sz="900" dirty="0"/>
              <a:t> 2:58.)" (Bruce R. McConkie, </a:t>
            </a:r>
            <a:r>
              <a:rPr lang="en-US" sz="900" i="1" dirty="0"/>
              <a:t>The Mortal Messiah: From Bethlehem to Calvary,</a:t>
            </a:r>
            <a:r>
              <a:rPr lang="en-US" sz="900" dirty="0"/>
              <a:t> 2: 87.)</a:t>
            </a:r>
          </a:p>
        </p:txBody>
      </p:sp>
      <p:sp>
        <p:nvSpPr>
          <p:cNvPr id="6" name="Rectangle 5"/>
          <p:cNvSpPr/>
          <p:nvPr/>
        </p:nvSpPr>
        <p:spPr>
          <a:xfrm>
            <a:off x="0" y="4985979"/>
            <a:ext cx="6096000" cy="923330"/>
          </a:xfrm>
          <a:prstGeom prst="rect">
            <a:avLst/>
          </a:prstGeom>
          <a:ln>
            <a:solidFill>
              <a:schemeClr val="tx1"/>
            </a:solidFill>
          </a:ln>
        </p:spPr>
        <p:txBody>
          <a:bodyPr>
            <a:spAutoFit/>
          </a:bodyPr>
          <a:lstStyle/>
          <a:p>
            <a:r>
              <a:rPr lang="en-US" sz="900" b="1" dirty="0">
                <a:solidFill>
                  <a:srgbClr val="000000"/>
                </a:solidFill>
                <a:latin typeface="Book Antiqua" panose="02040602050305030304" pitchFamily="18" charset="0"/>
              </a:rPr>
              <a:t>Matthew 12:22-30 Making a Choice—the Messiah or Not</a:t>
            </a:r>
          </a:p>
          <a:p>
            <a:r>
              <a:rPr lang="en-US" sz="900" dirty="0"/>
              <a:t>Christian writer C. S. Lewis taught that we too must make an all-or-nothing choice in response to Jesus Christ: “You must make your choice. Either this man [Jesus Christ] was, and is, the Son of God: or else a madman or something worse. You can shut Him up for a fool, you can spit at Him and kill Him as a demon; or you can fall at His feet and call Him Lord and God. But let us not come with any </a:t>
            </a:r>
            <a:r>
              <a:rPr lang="en-US" sz="900" dirty="0" err="1"/>
              <a:t>patronising</a:t>
            </a:r>
            <a:r>
              <a:rPr lang="en-US" sz="900" dirty="0"/>
              <a:t> nonsense about His being a great human teacher. He has not left that open to us. He did not intend to” (</a:t>
            </a:r>
            <a:r>
              <a:rPr lang="en-US" sz="900" i="1" dirty="0"/>
              <a:t>Mere Christianity</a:t>
            </a:r>
            <a:r>
              <a:rPr lang="en-US" sz="900" dirty="0"/>
              <a:t>[1952], 41).</a:t>
            </a:r>
            <a:endParaRPr lang="en-US" sz="900" b="1" dirty="0">
              <a:solidFill>
                <a:srgbClr val="000000"/>
              </a:solidFill>
              <a:latin typeface="Book Antiqua" panose="02040602050305030304" pitchFamily="18" charset="0"/>
            </a:endParaRPr>
          </a:p>
        </p:txBody>
      </p:sp>
      <p:sp>
        <p:nvSpPr>
          <p:cNvPr id="7" name="Rectangle 6"/>
          <p:cNvSpPr/>
          <p:nvPr/>
        </p:nvSpPr>
        <p:spPr>
          <a:xfrm>
            <a:off x="6096000" y="0"/>
            <a:ext cx="6096000" cy="1338828"/>
          </a:xfrm>
          <a:prstGeom prst="rect">
            <a:avLst/>
          </a:prstGeom>
          <a:ln>
            <a:solidFill>
              <a:schemeClr val="tx1"/>
            </a:solidFill>
          </a:ln>
        </p:spPr>
        <p:txBody>
          <a:bodyPr>
            <a:spAutoFit/>
          </a:bodyPr>
          <a:lstStyle/>
          <a:p>
            <a:r>
              <a:rPr lang="en-US" sz="900" b="1" dirty="0">
                <a:solidFill>
                  <a:srgbClr val="000000"/>
                </a:solidFill>
                <a:latin typeface="Book Antiqua" panose="02040602050305030304" pitchFamily="18" charset="0"/>
              </a:rPr>
              <a:t>Matthew 12:31-32, 43-46 Sin against the Holy Ghost</a:t>
            </a:r>
          </a:p>
          <a:p>
            <a:endParaRPr lang="en-US" sz="900" b="1" dirty="0">
              <a:solidFill>
                <a:srgbClr val="000000"/>
              </a:solidFill>
              <a:latin typeface="Book Antiqua" panose="02040602050305030304" pitchFamily="18" charset="0"/>
            </a:endParaRPr>
          </a:p>
          <a:p>
            <a:pPr fontAlgn="base"/>
            <a:r>
              <a:rPr lang="en-US" sz="900" b="1" dirty="0"/>
              <a:t>President Spencer W. Kimball</a:t>
            </a:r>
            <a:r>
              <a:rPr lang="en-US" sz="900" dirty="0"/>
              <a:t> (1895–1985) noted that few will commit this sin: “The sin against the Holy Ghost requires such knowledge that it is manifestly impossible for the rank and file [members of the Church] to commit such a sin” (</a:t>
            </a:r>
            <a:r>
              <a:rPr lang="en-US" sz="900" i="1" dirty="0"/>
              <a:t>The Miracle of Forgiveness</a:t>
            </a:r>
            <a:r>
              <a:rPr lang="en-US" sz="900" dirty="0"/>
              <a:t> [1969], 123).</a:t>
            </a:r>
          </a:p>
          <a:p>
            <a:pPr fontAlgn="base"/>
            <a:endParaRPr lang="en-US" sz="900" dirty="0"/>
          </a:p>
          <a:p>
            <a:pPr fontAlgn="base"/>
            <a:r>
              <a:rPr lang="en-US" sz="900" b="1" dirty="0"/>
              <a:t>President Boyd K. Packer</a:t>
            </a:r>
            <a:r>
              <a:rPr lang="en-US" sz="900" dirty="0"/>
              <a:t> of the Quorum of the Twelve Apostles similarly reassured Church members: “Save for those few who defect to perdition after having known a </a:t>
            </a:r>
            <a:r>
              <a:rPr lang="en-US" sz="900" dirty="0" err="1"/>
              <a:t>fulness</a:t>
            </a:r>
            <a:r>
              <a:rPr lang="en-US" sz="900" dirty="0"/>
              <a:t>, there is no habit, no addiction, no rebellion, no transgression, no offense exempted from the promise of complete forgiveness” (“The Brilliant Morning of Forgiveness,”</a:t>
            </a:r>
            <a:r>
              <a:rPr lang="en-US" sz="900" i="1" dirty="0"/>
              <a:t> Ensign,</a:t>
            </a:r>
            <a:r>
              <a:rPr lang="en-US" sz="900" dirty="0"/>
              <a:t> Nov. 1995, 19).</a:t>
            </a:r>
          </a:p>
        </p:txBody>
      </p:sp>
    </p:spTree>
    <p:extLst>
      <p:ext uri="{BB962C8B-B14F-4D97-AF65-F5344CB8AC3E}">
        <p14:creationId xmlns:p14="http://schemas.microsoft.com/office/powerpoint/2010/main" val="2286289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770513" cy="6186309"/>
          </a:xfrm>
          <a:prstGeom prst="rect">
            <a:avLst/>
          </a:prstGeom>
          <a:ln>
            <a:solidFill>
              <a:schemeClr val="tx1"/>
            </a:solidFill>
          </a:ln>
        </p:spPr>
        <p:txBody>
          <a:bodyPr wrap="square">
            <a:spAutoFit/>
          </a:bodyPr>
          <a:lstStyle/>
          <a:p>
            <a:r>
              <a:rPr lang="en-US" sz="1200" b="1" dirty="0">
                <a:solidFill>
                  <a:srgbClr val="000000"/>
                </a:solidFill>
                <a:latin typeface="Book Antiqua" panose="02040602050305030304" pitchFamily="18" charset="0"/>
              </a:rPr>
              <a:t>James H. Moyle, </a:t>
            </a:r>
            <a:r>
              <a:rPr lang="en-US" sz="1200" dirty="0">
                <a:solidFill>
                  <a:srgbClr val="000000"/>
                </a:solidFill>
                <a:latin typeface="Book Antiqua" panose="02040602050305030304" pitchFamily="18" charset="0"/>
              </a:rPr>
              <a:t>one of Utah's most representative attorneys, is a native of Salt Lake City, having been born there September 17, 1858. His father, James Moyle, was a successful builder and contractor, and his mother was Elizabeth Wood Moyle. J. H. Moyle was educated in the district schools of Salt Lake City, and later took a course at the University of Utah, graduating in 1881. He subsequently took the course at the University of Michigan Law School, from which he graduated in 1885, and was a student for three years also at the University of Michigan in its School of Political Science. </a:t>
            </a:r>
            <a:br>
              <a:rPr lang="en-US" sz="1200" dirty="0"/>
            </a:br>
            <a:br>
              <a:rPr lang="en-US" sz="1200" dirty="0"/>
            </a:br>
            <a:r>
              <a:rPr lang="en-US" sz="1200" dirty="0">
                <a:solidFill>
                  <a:srgbClr val="000000"/>
                </a:solidFill>
                <a:latin typeface="Book Antiqua" panose="02040602050305030304" pitchFamily="18" charset="0"/>
              </a:rPr>
              <a:t>Mr. Moyle was admitted to the bar of Utah and of Michigan in 1885, and later to the Supreme Court of the United States. He was Assistant City Attorney and Deputy County Attorney for one year, and was elected County Attorney in 1886, and re-elected in 1888. The same year he was elected a member of the State legislature. He was chairman of the committee in 1889 which visited the principal Reform Schools of the United States, and upon whose report our Territorial Reform School was established. He was chairman of the Democratic State Committee in the campaigns of 1898 and 1899, and his party was victorious in both. During the last day of the legislature in 1899, Mr. Moyle was the caucus nominee of the Democratic Party for United States Senator; but no Senator was elected because of so many members being held by obligations to A. W. McCune, from which he would not release them. Hence the deadlock. </a:t>
            </a:r>
            <a:br>
              <a:rPr lang="en-US" sz="1200" dirty="0"/>
            </a:br>
            <a:br>
              <a:rPr lang="en-US" sz="1200" dirty="0"/>
            </a:br>
            <a:r>
              <a:rPr lang="en-US" sz="1200" dirty="0">
                <a:solidFill>
                  <a:srgbClr val="000000"/>
                </a:solidFill>
                <a:latin typeface="Book Antiqua" panose="02040602050305030304" pitchFamily="18" charset="0"/>
              </a:rPr>
              <a:t>Mr. Moyle was the choice of the Democrats as their candidate for governor in 1900 and 1904, and in the latter campaign led his ticket in number of votes received by him. He also has taken a keen interest in livestock, its conventions and organizations, and was for many years a director of the Utah Fair Association. He was also for many years a trustee of the Reform School, and for two years was president of the Board of Trustees of that institution. While Mr. Moyle is active in business, farming, livestock, and mining, he has been more attentive to his large legal practice. The law firm was originally Richards &amp; Moyle; later on, Moyle, Zane &amp; </a:t>
            </a:r>
            <a:r>
              <a:rPr lang="en-US" sz="1200" dirty="0" err="1">
                <a:solidFill>
                  <a:srgbClr val="000000"/>
                </a:solidFill>
                <a:latin typeface="Book Antiqua" panose="02040602050305030304" pitchFamily="18" charset="0"/>
              </a:rPr>
              <a:t>Costigan</a:t>
            </a:r>
            <a:r>
              <a:rPr lang="en-US" sz="1200" dirty="0">
                <a:solidFill>
                  <a:srgbClr val="000000"/>
                </a:solidFill>
                <a:latin typeface="Book Antiqua" panose="02040602050305030304" pitchFamily="18" charset="0"/>
              </a:rPr>
              <a:t> and at the present time, Moyle &amp; Van </a:t>
            </a:r>
            <a:r>
              <a:rPr lang="en-US" sz="1200" dirty="0" err="1">
                <a:solidFill>
                  <a:srgbClr val="000000"/>
                </a:solidFill>
                <a:latin typeface="Book Antiqua" panose="02040602050305030304" pitchFamily="18" charset="0"/>
              </a:rPr>
              <a:t>Cott</a:t>
            </a:r>
            <a:r>
              <a:rPr lang="en-US" sz="1200" dirty="0">
                <a:solidFill>
                  <a:srgbClr val="000000"/>
                </a:solidFill>
                <a:latin typeface="Book Antiqua" panose="02040602050305030304" pitchFamily="18" charset="0"/>
              </a:rPr>
              <a:t>, and their clientage and law business is one of the largest in the State. </a:t>
            </a:r>
            <a:br>
              <a:rPr lang="en-US" sz="1200" dirty="0"/>
            </a:br>
            <a:br>
              <a:rPr lang="en-US" sz="1200" dirty="0"/>
            </a:br>
            <a:r>
              <a:rPr lang="en-US" sz="1200" dirty="0">
                <a:solidFill>
                  <a:srgbClr val="000000"/>
                </a:solidFill>
                <a:latin typeface="Book Antiqua" panose="02040602050305030304" pitchFamily="18" charset="0"/>
              </a:rPr>
              <a:t>Mr. Moyle is a director in the Consolidated Wagon and Machine Company, the Deseret Live Stock Company, the Utah Commercial and Savings Bank, the Silver Brothers' Iron Works Company, the Inter-Mountain Packing Company, the Utah Independent Telephone Company, the Utah Consolidated Plaster Company, the Blackfoot Stock Company, and many other important enterprises, especially mining companies, too numerous to mention. </a:t>
            </a:r>
            <a:br>
              <a:rPr lang="en-US" sz="1200" dirty="0"/>
            </a:br>
            <a:br>
              <a:rPr lang="en-US" sz="1200" dirty="0"/>
            </a:br>
            <a:r>
              <a:rPr lang="en-US" sz="1200" dirty="0">
                <a:solidFill>
                  <a:srgbClr val="000000"/>
                </a:solidFill>
                <a:latin typeface="Book Antiqua" panose="02040602050305030304" pitchFamily="18" charset="0"/>
              </a:rPr>
              <a:t>Mr. Moyle was married to Alice E. </a:t>
            </a:r>
            <a:r>
              <a:rPr lang="en-US" sz="1200" dirty="0" err="1">
                <a:solidFill>
                  <a:srgbClr val="000000"/>
                </a:solidFill>
                <a:latin typeface="Book Antiqua" panose="02040602050305030304" pitchFamily="18" charset="0"/>
              </a:rPr>
              <a:t>Dinwoodey</a:t>
            </a:r>
            <a:r>
              <a:rPr lang="en-US" sz="1200" dirty="0">
                <a:solidFill>
                  <a:srgbClr val="000000"/>
                </a:solidFill>
                <a:latin typeface="Book Antiqua" panose="02040602050305030304" pitchFamily="18" charset="0"/>
              </a:rPr>
              <a:t>, November 17, 1887, and they are the parents of eight children, of whom six are living, namely: Henry D., Alice E., Walter G., Gilbert D., James D., and Sarah Virginia Moyle. </a:t>
            </a:r>
            <a:br>
              <a:rPr lang="en-US" sz="1200" dirty="0"/>
            </a:br>
            <a:br>
              <a:rPr lang="en-US" sz="1200" dirty="0"/>
            </a:br>
            <a:r>
              <a:rPr lang="en-US" sz="1200" dirty="0">
                <a:solidFill>
                  <a:srgbClr val="000000"/>
                </a:solidFill>
                <a:latin typeface="Book Antiqua" panose="02040602050305030304" pitchFamily="18" charset="0"/>
              </a:rPr>
              <a:t>Mr. Moyle is a member of the Commercial Club and president of the Utah Democratic Club. He resides at 405 East First South Street, Salt Lake City. Intermountain Utah Biographies</a:t>
            </a:r>
            <a:endParaRPr lang="en-US" sz="1200" dirty="0"/>
          </a:p>
        </p:txBody>
      </p:sp>
      <p:sp>
        <p:nvSpPr>
          <p:cNvPr id="8" name="TextBox 7"/>
          <p:cNvSpPr txBox="1"/>
          <p:nvPr/>
        </p:nvSpPr>
        <p:spPr>
          <a:xfrm>
            <a:off x="1545465" y="6186309"/>
            <a:ext cx="8603088" cy="523220"/>
          </a:xfrm>
          <a:prstGeom prst="rect">
            <a:avLst/>
          </a:prstGeom>
          <a:noFill/>
        </p:spPr>
        <p:txBody>
          <a:bodyPr wrap="square" rtlCol="0">
            <a:spAutoFit/>
          </a:bodyPr>
          <a:lstStyle/>
          <a:p>
            <a:r>
              <a:rPr lang="en-US" sz="2800" b="1" dirty="0"/>
              <a:t>The following sides will also be in Lesson 48 Luke:7:18-35</a:t>
            </a:r>
          </a:p>
        </p:txBody>
      </p:sp>
      <p:sp>
        <p:nvSpPr>
          <p:cNvPr id="9" name="TextBox 8"/>
          <p:cNvSpPr txBox="1"/>
          <p:nvPr/>
        </p:nvSpPr>
        <p:spPr>
          <a:xfrm>
            <a:off x="8755487" y="1395731"/>
            <a:ext cx="3436513" cy="523220"/>
          </a:xfrm>
          <a:prstGeom prst="rect">
            <a:avLst/>
          </a:prstGeom>
          <a:noFill/>
        </p:spPr>
        <p:txBody>
          <a:bodyPr wrap="square" rtlCol="0">
            <a:spAutoFit/>
          </a:bodyPr>
          <a:lstStyle/>
          <a:p>
            <a:r>
              <a:rPr lang="en-US" sz="2800" dirty="0"/>
              <a:t>Something of interest</a:t>
            </a:r>
          </a:p>
        </p:txBody>
      </p:sp>
    </p:spTree>
    <p:extLst>
      <p:ext uri="{BB962C8B-B14F-4D97-AF65-F5344CB8AC3E}">
        <p14:creationId xmlns:p14="http://schemas.microsoft.com/office/powerpoint/2010/main" val="2498944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84124" y="1081919"/>
            <a:ext cx="8027406"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2600" y="1676401"/>
            <a:ext cx="8686800" cy="769441"/>
          </a:xfrm>
          <a:prstGeom prst="rect">
            <a:avLst/>
          </a:prstGeom>
          <a:noFill/>
        </p:spPr>
        <p:txBody>
          <a:bodyPr wrap="square" rtlCol="0">
            <a:spAutoFit/>
          </a:bodyPr>
          <a:lstStyle/>
          <a:p>
            <a:pPr algn="ctr"/>
            <a:r>
              <a:rPr lang="en-US" sz="4400" dirty="0">
                <a:solidFill>
                  <a:schemeClr val="bg1"/>
                </a:solidFill>
                <a:latin typeface="Lucida Sans" pitchFamily="34" charset="0"/>
              </a:rPr>
              <a:t>Who was John the Baptist?</a:t>
            </a:r>
          </a:p>
        </p:txBody>
      </p:sp>
      <p:grpSp>
        <p:nvGrpSpPr>
          <p:cNvPr id="26" name="Group 80"/>
          <p:cNvGrpSpPr/>
          <p:nvPr/>
        </p:nvGrpSpPr>
        <p:grpSpPr>
          <a:xfrm>
            <a:off x="5105400" y="2819400"/>
            <a:ext cx="1674044" cy="3276600"/>
            <a:chOff x="4648200" y="990600"/>
            <a:chExt cx="2144078" cy="4196596"/>
          </a:xfrm>
        </p:grpSpPr>
        <p:sp>
          <p:nvSpPr>
            <p:cNvPr id="27" name="Oval 26"/>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61"/>
            <p:cNvGrpSpPr/>
            <p:nvPr/>
          </p:nvGrpSpPr>
          <p:grpSpPr>
            <a:xfrm>
              <a:off x="5142345" y="4629728"/>
              <a:ext cx="520849" cy="515905"/>
              <a:chOff x="7122338" y="5361709"/>
              <a:chExt cx="520849" cy="515905"/>
            </a:xfrm>
          </p:grpSpPr>
          <p:sp>
            <p:nvSpPr>
              <p:cNvPr id="66" name="Oval 65"/>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60"/>
            <p:cNvGrpSpPr/>
            <p:nvPr/>
          </p:nvGrpSpPr>
          <p:grpSpPr>
            <a:xfrm>
              <a:off x="5634182" y="4671291"/>
              <a:ext cx="520849" cy="515905"/>
              <a:chOff x="7122338" y="5361709"/>
              <a:chExt cx="520849" cy="515905"/>
            </a:xfrm>
          </p:grpSpPr>
          <p:sp>
            <p:nvSpPr>
              <p:cNvPr id="64" name="Oval 63"/>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rapezoid 30"/>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58"/>
            <p:cNvGrpSpPr/>
            <p:nvPr/>
          </p:nvGrpSpPr>
          <p:grpSpPr>
            <a:xfrm rot="262221">
              <a:off x="4831890" y="3637028"/>
              <a:ext cx="1493485" cy="878243"/>
              <a:chOff x="5486400" y="5562600"/>
              <a:chExt cx="1088184" cy="878243"/>
            </a:xfrm>
          </p:grpSpPr>
          <p:sp>
            <p:nvSpPr>
              <p:cNvPr id="60" name="Diagonal Stripe 59"/>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iagonal Stripe 60"/>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gonal Stripe 61"/>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Flowchart: Display 62"/>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79"/>
            <p:cNvGrpSpPr/>
            <p:nvPr/>
          </p:nvGrpSpPr>
          <p:grpSpPr>
            <a:xfrm>
              <a:off x="5029200" y="1295400"/>
              <a:ext cx="1295400" cy="294409"/>
              <a:chOff x="6858000" y="2438400"/>
              <a:chExt cx="1676400" cy="381000"/>
            </a:xfrm>
          </p:grpSpPr>
          <p:sp>
            <p:nvSpPr>
              <p:cNvPr id="49" name="Rounded Rectangle 48"/>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78"/>
              <p:cNvGrpSpPr/>
              <p:nvPr/>
            </p:nvGrpSpPr>
            <p:grpSpPr>
              <a:xfrm>
                <a:off x="7086600" y="2438400"/>
                <a:ext cx="1219200" cy="353961"/>
                <a:chOff x="6934200" y="990600"/>
                <a:chExt cx="2362200" cy="685800"/>
              </a:xfrm>
            </p:grpSpPr>
            <p:grpSp>
              <p:nvGrpSpPr>
                <p:cNvPr id="51" name="Group 71"/>
                <p:cNvGrpSpPr/>
                <p:nvPr/>
              </p:nvGrpSpPr>
              <p:grpSpPr>
                <a:xfrm>
                  <a:off x="6934200" y="990600"/>
                  <a:ext cx="838200" cy="685800"/>
                  <a:chOff x="6934200" y="990600"/>
                  <a:chExt cx="838200" cy="685800"/>
                </a:xfrm>
              </p:grpSpPr>
              <p:sp>
                <p:nvSpPr>
                  <p:cNvPr id="58" name="Plaque 57"/>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72"/>
                <p:cNvGrpSpPr/>
                <p:nvPr/>
              </p:nvGrpSpPr>
              <p:grpSpPr>
                <a:xfrm>
                  <a:off x="7696200" y="990600"/>
                  <a:ext cx="838200" cy="685800"/>
                  <a:chOff x="6934200" y="990600"/>
                  <a:chExt cx="838200" cy="685800"/>
                </a:xfrm>
              </p:grpSpPr>
              <p:sp>
                <p:nvSpPr>
                  <p:cNvPr id="56" name="Plaque 5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75"/>
                <p:cNvGrpSpPr/>
                <p:nvPr/>
              </p:nvGrpSpPr>
              <p:grpSpPr>
                <a:xfrm>
                  <a:off x="8458200" y="990600"/>
                  <a:ext cx="838200" cy="685800"/>
                  <a:chOff x="6934200" y="990600"/>
                  <a:chExt cx="838200" cy="685800"/>
                </a:xfrm>
              </p:grpSpPr>
              <p:sp>
                <p:nvSpPr>
                  <p:cNvPr id="54" name="Plaque 5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3108458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1524000" y="543208"/>
            <a:ext cx="9005180" cy="5595487"/>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762001"/>
            <a:ext cx="9144000" cy="2554545"/>
          </a:xfrm>
          <a:prstGeom prst="rect">
            <a:avLst/>
          </a:prstGeom>
          <a:noFill/>
        </p:spPr>
        <p:txBody>
          <a:bodyPr wrap="square" rtlCol="0">
            <a:spAutoFit/>
          </a:bodyPr>
          <a:lstStyle/>
          <a:p>
            <a:pPr algn="ctr"/>
            <a:r>
              <a:rPr lang="en-US" sz="4000" dirty="0">
                <a:solidFill>
                  <a:schemeClr val="bg1"/>
                </a:solidFill>
                <a:latin typeface="Lucida Sans" pitchFamily="34" charset="0"/>
              </a:rPr>
              <a:t>John’s forthcoming birth and ministry were announced to John’s father by the angel Gabriel </a:t>
            </a:r>
          </a:p>
          <a:p>
            <a:pPr algn="ctr"/>
            <a:endParaRPr lang="en-US" sz="4000" dirty="0">
              <a:solidFill>
                <a:schemeClr val="bg1"/>
              </a:solidFill>
              <a:latin typeface="Lucida Sans" pitchFamily="34" charset="0"/>
            </a:endParaRPr>
          </a:p>
        </p:txBody>
      </p:sp>
      <p:grpSp>
        <p:nvGrpSpPr>
          <p:cNvPr id="7" name="Group 6"/>
          <p:cNvGrpSpPr/>
          <p:nvPr/>
        </p:nvGrpSpPr>
        <p:grpSpPr>
          <a:xfrm>
            <a:off x="2502462" y="2859531"/>
            <a:ext cx="1524000" cy="3182521"/>
            <a:chOff x="762000" y="498175"/>
            <a:chExt cx="3045502" cy="6359825"/>
          </a:xfrm>
        </p:grpSpPr>
        <p:sp>
          <p:nvSpPr>
            <p:cNvPr id="8" name="Oval 7"/>
            <p:cNvSpPr/>
            <p:nvPr/>
          </p:nvSpPr>
          <p:spPr>
            <a:xfrm rot="19111405">
              <a:off x="2336474" y="5870671"/>
              <a:ext cx="601091" cy="987329"/>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3081452">
              <a:off x="1634441" y="5845411"/>
              <a:ext cx="574623" cy="951887"/>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400000">
              <a:off x="1981200" y="1064986"/>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rot="17017031">
              <a:off x="648188" y="955375"/>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30"/>
            <p:cNvGrpSpPr/>
            <p:nvPr/>
          </p:nvGrpSpPr>
          <p:grpSpPr>
            <a:xfrm>
              <a:off x="762000" y="2131786"/>
              <a:ext cx="3045502" cy="4187946"/>
              <a:chOff x="4419600" y="2060454"/>
              <a:chExt cx="3045502" cy="4187946"/>
            </a:xfrm>
          </p:grpSpPr>
          <p:sp>
            <p:nvSpPr>
              <p:cNvPr id="32" name="Oval 31"/>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102191">
                <a:off x="6267526" y="2091421"/>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327004">
                <a:off x="4648115" y="2060454"/>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4876800" y="2133600"/>
                <a:ext cx="2133600" cy="4114800"/>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366654" flipH="1">
                <a:off x="4944218" y="2084003"/>
                <a:ext cx="706763" cy="3877254"/>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233346">
                <a:off x="6224662" y="2067736"/>
                <a:ext cx="706763" cy="3886573"/>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1371600" y="531586"/>
              <a:ext cx="16764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1524000" y="1750786"/>
              <a:ext cx="14478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905000" y="1903186"/>
              <a:ext cx="675807" cy="4097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29"/>
            <p:cNvGrpSpPr/>
            <p:nvPr/>
          </p:nvGrpSpPr>
          <p:grpSpPr>
            <a:xfrm>
              <a:off x="1219200" y="6019800"/>
              <a:ext cx="2168577" cy="231098"/>
              <a:chOff x="5867400" y="3429000"/>
              <a:chExt cx="3200400" cy="762000"/>
            </a:xfrm>
          </p:grpSpPr>
          <p:grpSp>
            <p:nvGrpSpPr>
              <p:cNvPr id="17" name="Group 78"/>
              <p:cNvGrpSpPr/>
              <p:nvPr/>
            </p:nvGrpSpPr>
            <p:grpSpPr>
              <a:xfrm>
                <a:off x="5867400" y="3429000"/>
                <a:ext cx="762000" cy="762000"/>
                <a:chOff x="5867400" y="3429000"/>
                <a:chExt cx="762000" cy="762000"/>
              </a:xfrm>
            </p:grpSpPr>
            <p:sp>
              <p:nvSpPr>
                <p:cNvPr id="30" name="Left-Right Arrow Callout 2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79"/>
              <p:cNvGrpSpPr/>
              <p:nvPr/>
            </p:nvGrpSpPr>
            <p:grpSpPr>
              <a:xfrm>
                <a:off x="6477000" y="3429000"/>
                <a:ext cx="762000" cy="762000"/>
                <a:chOff x="5867400" y="3429000"/>
                <a:chExt cx="762000" cy="762000"/>
              </a:xfrm>
            </p:grpSpPr>
            <p:sp>
              <p:nvSpPr>
                <p:cNvPr id="28" name="Left-Right Arrow Callout 2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82"/>
              <p:cNvGrpSpPr/>
              <p:nvPr/>
            </p:nvGrpSpPr>
            <p:grpSpPr>
              <a:xfrm>
                <a:off x="7086600" y="3429000"/>
                <a:ext cx="762000" cy="762000"/>
                <a:chOff x="5867400" y="3429000"/>
                <a:chExt cx="762000" cy="762000"/>
              </a:xfrm>
            </p:grpSpPr>
            <p:sp>
              <p:nvSpPr>
                <p:cNvPr id="26" name="Left-Right Arrow Callout 25"/>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85"/>
              <p:cNvGrpSpPr/>
              <p:nvPr/>
            </p:nvGrpSpPr>
            <p:grpSpPr>
              <a:xfrm>
                <a:off x="7696200" y="3429000"/>
                <a:ext cx="762000" cy="762000"/>
                <a:chOff x="5867400" y="3429000"/>
                <a:chExt cx="762000" cy="762000"/>
              </a:xfrm>
            </p:grpSpPr>
            <p:sp>
              <p:nvSpPr>
                <p:cNvPr id="24" name="Left-Right Arrow Callout 23"/>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88"/>
              <p:cNvGrpSpPr/>
              <p:nvPr/>
            </p:nvGrpSpPr>
            <p:grpSpPr>
              <a:xfrm>
                <a:off x="8305800" y="3429000"/>
                <a:ext cx="762000" cy="762000"/>
                <a:chOff x="5867400" y="3429000"/>
                <a:chExt cx="762000" cy="762000"/>
              </a:xfrm>
            </p:grpSpPr>
            <p:sp>
              <p:nvSpPr>
                <p:cNvPr id="22" name="Left-Right Arrow Callout 21"/>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5" name="Group 51"/>
          <p:cNvGrpSpPr/>
          <p:nvPr/>
        </p:nvGrpSpPr>
        <p:grpSpPr>
          <a:xfrm flipH="1">
            <a:off x="7848601" y="2590800"/>
            <a:ext cx="953505" cy="2383994"/>
            <a:chOff x="7772400" y="1708596"/>
            <a:chExt cx="1143000" cy="2711004"/>
          </a:xfrm>
        </p:grpSpPr>
        <p:sp>
          <p:nvSpPr>
            <p:cNvPr id="106" name="Oval 5"/>
            <p:cNvSpPr/>
            <p:nvPr/>
          </p:nvSpPr>
          <p:spPr>
            <a:xfrm rot="20244480">
              <a:off x="8343900" y="3911287"/>
              <a:ext cx="285750" cy="5083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204902">
              <a:off x="8058150" y="3854808"/>
              <a:ext cx="285750" cy="5083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8629650" y="3402974"/>
              <a:ext cx="285750" cy="4518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772400" y="3346494"/>
              <a:ext cx="285750" cy="5083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p:cNvSpPr/>
            <p:nvPr/>
          </p:nvSpPr>
          <p:spPr>
            <a:xfrm rot="19518518">
              <a:off x="8254284" y="2505985"/>
              <a:ext cx="575241" cy="1202157"/>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Isosceles Triangle 110"/>
            <p:cNvSpPr/>
            <p:nvPr/>
          </p:nvSpPr>
          <p:spPr>
            <a:xfrm rot="2043946">
              <a:off x="7843928" y="2506104"/>
              <a:ext cx="575241" cy="1202157"/>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Isosceles Triangle 111"/>
            <p:cNvSpPr/>
            <p:nvPr/>
          </p:nvSpPr>
          <p:spPr>
            <a:xfrm>
              <a:off x="7935686" y="2499306"/>
              <a:ext cx="775607" cy="1637898"/>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17642893">
              <a:off x="7785260" y="1899844"/>
              <a:ext cx="790709" cy="40821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058150" y="1821555"/>
              <a:ext cx="612321" cy="1073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rot="12852032">
              <a:off x="8047361" y="1787131"/>
              <a:ext cx="790709" cy="40821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336016" y="5610351"/>
            <a:ext cx="1519968" cy="369332"/>
          </a:xfrm>
          <a:prstGeom prst="rect">
            <a:avLst/>
          </a:prstGeom>
        </p:spPr>
        <p:txBody>
          <a:bodyPr wrap="none">
            <a:spAutoFit/>
          </a:bodyPr>
          <a:lstStyle/>
          <a:p>
            <a:r>
              <a:rPr lang="en-US" dirty="0">
                <a:solidFill>
                  <a:schemeClr val="bg1"/>
                </a:solidFill>
                <a:latin typeface="Lucida Sans" pitchFamily="34" charset="0"/>
              </a:rPr>
              <a:t>Luke 1:5-25</a:t>
            </a:r>
            <a:endParaRPr lang="en-US" dirty="0"/>
          </a:p>
        </p:txBody>
      </p:sp>
    </p:spTree>
    <p:extLst>
      <p:ext uri="{BB962C8B-B14F-4D97-AF65-F5344CB8AC3E}">
        <p14:creationId xmlns:p14="http://schemas.microsoft.com/office/powerpoint/2010/main" val="38990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1+#ppt_w/2"/>
                                          </p:val>
                                        </p:tav>
                                        <p:tav tm="100000">
                                          <p:val>
                                            <p:strVal val="#ppt_x"/>
                                          </p:val>
                                        </p:tav>
                                      </p:tavLst>
                                    </p:anim>
                                    <p:anim calcmode="lin" valueType="num">
                                      <p:cBhvr additive="base">
                                        <p:cTn id="8" dur="500" fill="hold"/>
                                        <p:tgtEl>
                                          <p:spTgt spid="1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3" name="Rectangle 112"/>
          <p:cNvSpPr/>
          <p:nvPr/>
        </p:nvSpPr>
        <p:spPr>
          <a:xfrm>
            <a:off x="1321805" y="443620"/>
            <a:ext cx="9632887" cy="6231389"/>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304801"/>
            <a:ext cx="9144000" cy="3170099"/>
          </a:xfrm>
          <a:prstGeom prst="rect">
            <a:avLst/>
          </a:prstGeom>
          <a:noFill/>
        </p:spPr>
        <p:txBody>
          <a:bodyPr wrap="square" rtlCol="0">
            <a:spAutoFit/>
          </a:bodyPr>
          <a:lstStyle/>
          <a:p>
            <a:pPr algn="ctr"/>
            <a:endParaRPr lang="en-US" sz="4000" dirty="0">
              <a:solidFill>
                <a:schemeClr val="bg1"/>
              </a:solidFill>
              <a:latin typeface="Lucida Sans" pitchFamily="34" charset="0"/>
            </a:endParaRPr>
          </a:p>
          <a:p>
            <a:pPr algn="ctr"/>
            <a:r>
              <a:rPr lang="en-US" sz="4000" dirty="0">
                <a:solidFill>
                  <a:schemeClr val="bg1"/>
                </a:solidFill>
                <a:latin typeface="Lucida Sans" pitchFamily="34" charset="0"/>
              </a:rPr>
              <a:t>John was the son of Zacharias and Elisabeth being a priestly descent through both parents.</a:t>
            </a:r>
          </a:p>
          <a:p>
            <a:pPr algn="ctr"/>
            <a:endParaRPr lang="en-US" sz="4000" dirty="0">
              <a:solidFill>
                <a:schemeClr val="bg1"/>
              </a:solidFill>
              <a:latin typeface="Lucida Sans" pitchFamily="34" charset="0"/>
            </a:endParaRPr>
          </a:p>
        </p:txBody>
      </p:sp>
      <p:grpSp>
        <p:nvGrpSpPr>
          <p:cNvPr id="4" name="Group 3"/>
          <p:cNvGrpSpPr/>
          <p:nvPr/>
        </p:nvGrpSpPr>
        <p:grpSpPr>
          <a:xfrm>
            <a:off x="3276600" y="2971801"/>
            <a:ext cx="1752600" cy="3659899"/>
            <a:chOff x="762000" y="498175"/>
            <a:chExt cx="3045502" cy="6359825"/>
          </a:xfrm>
        </p:grpSpPr>
        <p:sp>
          <p:nvSpPr>
            <p:cNvPr id="7" name="Oval 6"/>
            <p:cNvSpPr/>
            <p:nvPr/>
          </p:nvSpPr>
          <p:spPr>
            <a:xfrm rot="19111405">
              <a:off x="2336474" y="5870671"/>
              <a:ext cx="601091" cy="987329"/>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3081452">
              <a:off x="1634441" y="5845411"/>
              <a:ext cx="574623" cy="951887"/>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400000">
              <a:off x="1981200" y="1064986"/>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17017031">
              <a:off x="648188" y="955375"/>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30"/>
            <p:cNvGrpSpPr/>
            <p:nvPr/>
          </p:nvGrpSpPr>
          <p:grpSpPr>
            <a:xfrm>
              <a:off x="762000" y="2131786"/>
              <a:ext cx="3045502" cy="4187946"/>
              <a:chOff x="4419600" y="2060454"/>
              <a:chExt cx="3045502" cy="4187946"/>
            </a:xfrm>
          </p:grpSpPr>
          <p:sp>
            <p:nvSpPr>
              <p:cNvPr id="31" name="Oval 30"/>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0102191">
                <a:off x="6267526" y="2091421"/>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327004">
                <a:off x="4648115" y="2060454"/>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4876800" y="2133600"/>
                <a:ext cx="2133600" cy="4114800"/>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366654" flipH="1">
                <a:off x="4944218" y="2084003"/>
                <a:ext cx="706763" cy="3877254"/>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1233346">
                <a:off x="6224662" y="2067736"/>
                <a:ext cx="706763" cy="3886573"/>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Oval 11"/>
            <p:cNvSpPr/>
            <p:nvPr/>
          </p:nvSpPr>
          <p:spPr>
            <a:xfrm>
              <a:off x="1371600" y="531586"/>
              <a:ext cx="16764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1524000" y="1750786"/>
              <a:ext cx="14478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905000" y="1903186"/>
              <a:ext cx="675807" cy="4097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29"/>
            <p:cNvGrpSpPr/>
            <p:nvPr/>
          </p:nvGrpSpPr>
          <p:grpSpPr>
            <a:xfrm>
              <a:off x="1219200" y="6019800"/>
              <a:ext cx="2168577" cy="231098"/>
              <a:chOff x="5867400" y="3429000"/>
              <a:chExt cx="3200400" cy="762000"/>
            </a:xfrm>
          </p:grpSpPr>
          <p:grpSp>
            <p:nvGrpSpPr>
              <p:cNvPr id="16" name="Group 78"/>
              <p:cNvGrpSpPr/>
              <p:nvPr/>
            </p:nvGrpSpPr>
            <p:grpSpPr>
              <a:xfrm>
                <a:off x="5867400" y="3429000"/>
                <a:ext cx="762000" cy="762000"/>
                <a:chOff x="5867400" y="3429000"/>
                <a:chExt cx="762000" cy="762000"/>
              </a:xfrm>
            </p:grpSpPr>
            <p:sp>
              <p:nvSpPr>
                <p:cNvPr id="29" name="Left-Right Arrow Callout 28"/>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79"/>
              <p:cNvGrpSpPr/>
              <p:nvPr/>
            </p:nvGrpSpPr>
            <p:grpSpPr>
              <a:xfrm>
                <a:off x="6477000" y="3429000"/>
                <a:ext cx="762000" cy="762000"/>
                <a:chOff x="5867400" y="3429000"/>
                <a:chExt cx="762000" cy="762000"/>
              </a:xfrm>
            </p:grpSpPr>
            <p:sp>
              <p:nvSpPr>
                <p:cNvPr id="27" name="Left-Right Arrow Callout 26"/>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82"/>
              <p:cNvGrpSpPr/>
              <p:nvPr/>
            </p:nvGrpSpPr>
            <p:grpSpPr>
              <a:xfrm>
                <a:off x="7086600" y="3429000"/>
                <a:ext cx="762000" cy="762000"/>
                <a:chOff x="5867400" y="3429000"/>
                <a:chExt cx="762000" cy="762000"/>
              </a:xfrm>
            </p:grpSpPr>
            <p:sp>
              <p:nvSpPr>
                <p:cNvPr id="25" name="Left-Right Arrow Callout 24"/>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85"/>
              <p:cNvGrpSpPr/>
              <p:nvPr/>
            </p:nvGrpSpPr>
            <p:grpSpPr>
              <a:xfrm>
                <a:off x="7696200" y="3429000"/>
                <a:ext cx="762000" cy="762000"/>
                <a:chOff x="5867400" y="3429000"/>
                <a:chExt cx="762000" cy="762000"/>
              </a:xfrm>
            </p:grpSpPr>
            <p:sp>
              <p:nvSpPr>
                <p:cNvPr id="23" name="Left-Right Arrow Callout 22"/>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88"/>
              <p:cNvGrpSpPr/>
              <p:nvPr/>
            </p:nvGrpSpPr>
            <p:grpSpPr>
              <a:xfrm>
                <a:off x="8305800" y="3429000"/>
                <a:ext cx="762000" cy="762000"/>
                <a:chOff x="5867400" y="3429000"/>
                <a:chExt cx="762000" cy="762000"/>
              </a:xfrm>
            </p:grpSpPr>
            <p:sp>
              <p:nvSpPr>
                <p:cNvPr id="21" name="Left-Right Arrow Callout 20"/>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 name="Group 39"/>
          <p:cNvGrpSpPr/>
          <p:nvPr/>
        </p:nvGrpSpPr>
        <p:grpSpPr>
          <a:xfrm>
            <a:off x="5105400" y="3048001"/>
            <a:ext cx="1828800" cy="3540247"/>
            <a:chOff x="4806691" y="304800"/>
            <a:chExt cx="3188398" cy="6172200"/>
          </a:xfrm>
        </p:grpSpPr>
        <p:sp>
          <p:nvSpPr>
            <p:cNvPr id="41" name="Oval 40"/>
            <p:cNvSpPr/>
            <p:nvPr/>
          </p:nvSpPr>
          <p:spPr>
            <a:xfrm rot="20207568">
              <a:off x="6448548" y="5695351"/>
              <a:ext cx="578380" cy="78164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500754">
              <a:off x="5505370" y="5683456"/>
              <a:ext cx="578380" cy="78164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500754">
              <a:off x="4806691" y="4032659"/>
              <a:ext cx="578380" cy="7816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155908">
              <a:off x="7416709" y="4016174"/>
              <a:ext cx="578380" cy="7816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6"/>
            <p:cNvSpPr/>
            <p:nvPr/>
          </p:nvSpPr>
          <p:spPr>
            <a:xfrm>
              <a:off x="5469849" y="2915554"/>
              <a:ext cx="1713435" cy="3039625"/>
            </a:xfrm>
            <a:prstGeom prst="trapezoid">
              <a:avLst>
                <a:gd name="adj" fmla="val 1784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lowchart: Delay 45"/>
            <p:cNvSpPr/>
            <p:nvPr/>
          </p:nvSpPr>
          <p:spPr>
            <a:xfrm rot="16200000">
              <a:off x="4854019" y="686980"/>
              <a:ext cx="3022978" cy="2258618"/>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505404">
              <a:off x="4895209" y="2905087"/>
              <a:ext cx="948365" cy="1571873"/>
            </a:xfrm>
            <a:prstGeom prst="trapezoid">
              <a:avLst>
                <a:gd name="adj" fmla="val 2907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apezoid 47"/>
            <p:cNvSpPr/>
            <p:nvPr/>
          </p:nvSpPr>
          <p:spPr>
            <a:xfrm rot="20172944">
              <a:off x="6815470" y="2744822"/>
              <a:ext cx="995169" cy="1717602"/>
            </a:xfrm>
            <a:prstGeom prst="trapezoi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loud 10"/>
            <p:cNvSpPr/>
            <p:nvPr/>
          </p:nvSpPr>
          <p:spPr>
            <a:xfrm rot="4849455" flipH="1">
              <a:off x="5764284" y="1650067"/>
              <a:ext cx="2220949" cy="101948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11"/>
            <p:cNvSpPr/>
            <p:nvPr/>
          </p:nvSpPr>
          <p:spPr>
            <a:xfrm rot="16750545">
              <a:off x="4835728" y="1650067"/>
              <a:ext cx="2220949" cy="101948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12"/>
            <p:cNvSpPr/>
            <p:nvPr/>
          </p:nvSpPr>
          <p:spPr>
            <a:xfrm rot="10800000">
              <a:off x="6015033" y="2572033"/>
              <a:ext cx="700950" cy="54963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13"/>
            <p:cNvSpPr/>
            <p:nvPr/>
          </p:nvSpPr>
          <p:spPr>
            <a:xfrm>
              <a:off x="5781383" y="717024"/>
              <a:ext cx="1168251" cy="20611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14"/>
            <p:cNvSpPr/>
            <p:nvPr/>
          </p:nvSpPr>
          <p:spPr>
            <a:xfrm>
              <a:off x="5781383" y="923136"/>
              <a:ext cx="1090368" cy="480928"/>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15"/>
            <p:cNvSpPr/>
            <p:nvPr/>
          </p:nvSpPr>
          <p:spPr>
            <a:xfrm rot="5400000">
              <a:off x="6142966" y="139714"/>
              <a:ext cx="480928" cy="1635551"/>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18"/>
            <p:cNvCxnSpPr/>
            <p:nvPr/>
          </p:nvCxnSpPr>
          <p:spPr>
            <a:xfrm flipH="1">
              <a:off x="6326568" y="3121666"/>
              <a:ext cx="38939" cy="28335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81"/>
            <p:cNvGrpSpPr/>
            <p:nvPr/>
          </p:nvGrpSpPr>
          <p:grpSpPr>
            <a:xfrm>
              <a:off x="5638800" y="533400"/>
              <a:ext cx="1447800" cy="381000"/>
              <a:chOff x="5867400" y="3429000"/>
              <a:chExt cx="3200400" cy="762000"/>
            </a:xfrm>
          </p:grpSpPr>
          <p:grpSp>
            <p:nvGrpSpPr>
              <p:cNvPr id="89" name="Group 78"/>
              <p:cNvGrpSpPr/>
              <p:nvPr/>
            </p:nvGrpSpPr>
            <p:grpSpPr>
              <a:xfrm>
                <a:off x="5867400" y="3429000"/>
                <a:ext cx="762000" cy="762000"/>
                <a:chOff x="5867400" y="3429000"/>
                <a:chExt cx="762000" cy="762000"/>
              </a:xfrm>
            </p:grpSpPr>
            <p:sp>
              <p:nvSpPr>
                <p:cNvPr id="102" name="Left-Right Arrow Callout 101"/>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79"/>
              <p:cNvGrpSpPr/>
              <p:nvPr/>
            </p:nvGrpSpPr>
            <p:grpSpPr>
              <a:xfrm>
                <a:off x="6477000" y="3429000"/>
                <a:ext cx="762000" cy="762000"/>
                <a:chOff x="5867400" y="3429000"/>
                <a:chExt cx="762000" cy="762000"/>
              </a:xfrm>
            </p:grpSpPr>
            <p:sp>
              <p:nvSpPr>
                <p:cNvPr id="100" name="Left-Right Arrow Callout 9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82"/>
              <p:cNvGrpSpPr/>
              <p:nvPr/>
            </p:nvGrpSpPr>
            <p:grpSpPr>
              <a:xfrm>
                <a:off x="7086600" y="3429000"/>
                <a:ext cx="762000" cy="762000"/>
                <a:chOff x="5867400" y="3429000"/>
                <a:chExt cx="762000" cy="762000"/>
              </a:xfrm>
            </p:grpSpPr>
            <p:sp>
              <p:nvSpPr>
                <p:cNvPr id="98" name="Left-Right Arrow Callout 9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85"/>
              <p:cNvGrpSpPr/>
              <p:nvPr/>
            </p:nvGrpSpPr>
            <p:grpSpPr>
              <a:xfrm>
                <a:off x="7696200" y="3429000"/>
                <a:ext cx="762000" cy="762000"/>
                <a:chOff x="5867400" y="3429000"/>
                <a:chExt cx="762000" cy="762000"/>
              </a:xfrm>
            </p:grpSpPr>
            <p:sp>
              <p:nvSpPr>
                <p:cNvPr id="96" name="Left-Right Arrow Callout 8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88"/>
              <p:cNvGrpSpPr/>
              <p:nvPr/>
            </p:nvGrpSpPr>
            <p:grpSpPr>
              <a:xfrm>
                <a:off x="8305800" y="3429000"/>
                <a:ext cx="762000" cy="762000"/>
                <a:chOff x="5867400" y="3429000"/>
                <a:chExt cx="762000" cy="762000"/>
              </a:xfrm>
            </p:grpSpPr>
            <p:sp>
              <p:nvSpPr>
                <p:cNvPr id="94" name="Left-Right Arrow Callout 8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8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97"/>
            <p:cNvGrpSpPr/>
            <p:nvPr/>
          </p:nvGrpSpPr>
          <p:grpSpPr>
            <a:xfrm rot="5400000">
              <a:off x="5100402" y="4590737"/>
              <a:ext cx="2644516" cy="196122"/>
              <a:chOff x="5867400" y="3429000"/>
              <a:chExt cx="3200400" cy="762000"/>
            </a:xfrm>
          </p:grpSpPr>
          <p:grpSp>
            <p:nvGrpSpPr>
              <p:cNvPr id="74" name="Group 78"/>
              <p:cNvGrpSpPr/>
              <p:nvPr/>
            </p:nvGrpSpPr>
            <p:grpSpPr>
              <a:xfrm>
                <a:off x="5867400" y="3429000"/>
                <a:ext cx="762000" cy="762000"/>
                <a:chOff x="5867400" y="3429000"/>
                <a:chExt cx="762000" cy="762000"/>
              </a:xfrm>
            </p:grpSpPr>
            <p:sp>
              <p:nvSpPr>
                <p:cNvPr id="87" name="Left-Right Arrow Callout 86"/>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9"/>
              <p:cNvGrpSpPr/>
              <p:nvPr/>
            </p:nvGrpSpPr>
            <p:grpSpPr>
              <a:xfrm>
                <a:off x="6477000" y="3429000"/>
                <a:ext cx="762000" cy="762000"/>
                <a:chOff x="5867400" y="3429000"/>
                <a:chExt cx="762000" cy="762000"/>
              </a:xfrm>
            </p:grpSpPr>
            <p:sp>
              <p:nvSpPr>
                <p:cNvPr id="85" name="Left-Right Arrow Callout 84"/>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6"/>
              <p:cNvGrpSpPr/>
              <p:nvPr/>
            </p:nvGrpSpPr>
            <p:grpSpPr>
              <a:xfrm>
                <a:off x="7086600" y="3429000"/>
                <a:ext cx="762000" cy="762000"/>
                <a:chOff x="5867400" y="3429000"/>
                <a:chExt cx="762000" cy="762000"/>
              </a:xfrm>
            </p:grpSpPr>
            <p:sp>
              <p:nvSpPr>
                <p:cNvPr id="83" name="Left-Right Arrow Callout 82"/>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85"/>
              <p:cNvGrpSpPr/>
              <p:nvPr/>
            </p:nvGrpSpPr>
            <p:grpSpPr>
              <a:xfrm>
                <a:off x="7696200" y="3429000"/>
                <a:ext cx="762000" cy="762000"/>
                <a:chOff x="5867400" y="3429000"/>
                <a:chExt cx="762000" cy="762000"/>
              </a:xfrm>
            </p:grpSpPr>
            <p:sp>
              <p:nvSpPr>
                <p:cNvPr id="81" name="Left-Right Arrow Callout 80"/>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88"/>
              <p:cNvGrpSpPr/>
              <p:nvPr/>
            </p:nvGrpSpPr>
            <p:grpSpPr>
              <a:xfrm>
                <a:off x="8305800" y="3429000"/>
                <a:ext cx="762000" cy="762000"/>
                <a:chOff x="5867400" y="3429000"/>
                <a:chExt cx="762000" cy="762000"/>
              </a:xfrm>
            </p:grpSpPr>
            <p:sp>
              <p:nvSpPr>
                <p:cNvPr id="79" name="Left-Right Arrow Callout 78"/>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145"/>
            <p:cNvGrpSpPr/>
            <p:nvPr/>
          </p:nvGrpSpPr>
          <p:grpSpPr>
            <a:xfrm rot="5400000">
              <a:off x="4871803" y="4576997"/>
              <a:ext cx="2644516" cy="196122"/>
              <a:chOff x="5867400" y="3429000"/>
              <a:chExt cx="3200400" cy="762000"/>
            </a:xfrm>
          </p:grpSpPr>
          <p:grpSp>
            <p:nvGrpSpPr>
              <p:cNvPr id="59" name="Group 78"/>
              <p:cNvGrpSpPr/>
              <p:nvPr/>
            </p:nvGrpSpPr>
            <p:grpSpPr>
              <a:xfrm>
                <a:off x="5867400" y="3429000"/>
                <a:ext cx="762000" cy="762000"/>
                <a:chOff x="5867400" y="3429000"/>
                <a:chExt cx="762000" cy="762000"/>
              </a:xfrm>
            </p:grpSpPr>
            <p:sp>
              <p:nvSpPr>
                <p:cNvPr id="72" name="Left-Right Arrow Callout 71"/>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79"/>
              <p:cNvGrpSpPr/>
              <p:nvPr/>
            </p:nvGrpSpPr>
            <p:grpSpPr>
              <a:xfrm>
                <a:off x="6477000" y="3429000"/>
                <a:ext cx="762000" cy="762000"/>
                <a:chOff x="5867400" y="3429000"/>
                <a:chExt cx="762000" cy="762000"/>
              </a:xfrm>
            </p:grpSpPr>
            <p:sp>
              <p:nvSpPr>
                <p:cNvPr id="70" name="Left-Right Arrow Callout 6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82"/>
              <p:cNvGrpSpPr/>
              <p:nvPr/>
            </p:nvGrpSpPr>
            <p:grpSpPr>
              <a:xfrm>
                <a:off x="7086600" y="3429000"/>
                <a:ext cx="762000" cy="762000"/>
                <a:chOff x="5867400" y="3429000"/>
                <a:chExt cx="762000" cy="762000"/>
              </a:xfrm>
            </p:grpSpPr>
            <p:sp>
              <p:nvSpPr>
                <p:cNvPr id="68" name="Left-Right Arrow Callout 6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85"/>
              <p:cNvGrpSpPr/>
              <p:nvPr/>
            </p:nvGrpSpPr>
            <p:grpSpPr>
              <a:xfrm>
                <a:off x="7696200" y="3429000"/>
                <a:ext cx="762000" cy="762000"/>
                <a:chOff x="5867400" y="3429000"/>
                <a:chExt cx="762000" cy="762000"/>
              </a:xfrm>
            </p:grpSpPr>
            <p:sp>
              <p:nvSpPr>
                <p:cNvPr id="66" name="Left-Right Arrow Callout 65"/>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88"/>
              <p:cNvGrpSpPr/>
              <p:nvPr/>
            </p:nvGrpSpPr>
            <p:grpSpPr>
              <a:xfrm>
                <a:off x="8305800" y="3429000"/>
                <a:ext cx="762000" cy="762000"/>
                <a:chOff x="5867400" y="3429000"/>
                <a:chExt cx="762000" cy="762000"/>
              </a:xfrm>
            </p:grpSpPr>
            <p:sp>
              <p:nvSpPr>
                <p:cNvPr id="64" name="Left-Right Arrow Callout 63"/>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4" name="Group 93"/>
          <p:cNvGrpSpPr/>
          <p:nvPr/>
        </p:nvGrpSpPr>
        <p:grpSpPr>
          <a:xfrm rot="5953441">
            <a:off x="6152818" y="4658409"/>
            <a:ext cx="821276" cy="1122582"/>
            <a:chOff x="1219200" y="1371600"/>
            <a:chExt cx="1676400" cy="2286000"/>
          </a:xfrm>
        </p:grpSpPr>
        <p:sp>
          <p:nvSpPr>
            <p:cNvPr id="105" name="Oval 7"/>
            <p:cNvSpPr/>
            <p:nvPr/>
          </p:nvSpPr>
          <p:spPr>
            <a:xfrm rot="19638581">
              <a:off x="1295400" y="1371600"/>
              <a:ext cx="1600200" cy="2286000"/>
            </a:xfrm>
            <a:prstGeom prst="ellips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4694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p:nvSpPr>
        <p:spPr>
          <a:xfrm>
            <a:off x="832919" y="506994"/>
            <a:ext cx="10121774" cy="5631701"/>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24000" y="533693"/>
            <a:ext cx="9144000" cy="1754326"/>
          </a:xfrm>
          <a:prstGeom prst="rect">
            <a:avLst/>
          </a:prstGeom>
          <a:noFill/>
        </p:spPr>
        <p:txBody>
          <a:bodyPr wrap="square" rtlCol="0">
            <a:spAutoFit/>
          </a:bodyPr>
          <a:lstStyle/>
          <a:p>
            <a:pPr algn="ctr"/>
            <a:r>
              <a:rPr lang="en-US" sz="3600" dirty="0">
                <a:solidFill>
                  <a:schemeClr val="bg1"/>
                </a:solidFill>
                <a:latin typeface="Lucida Sans" pitchFamily="34" charset="0"/>
              </a:rPr>
              <a:t>John was a child of promise, with prophecies of his mission having been given by:</a:t>
            </a:r>
            <a:endParaRPr lang="en-US" sz="4000" dirty="0">
              <a:solidFill>
                <a:schemeClr val="bg1"/>
              </a:solidFill>
              <a:latin typeface="Lucida Sans" pitchFamily="34" charset="0"/>
            </a:endParaRPr>
          </a:p>
        </p:txBody>
      </p:sp>
      <p:grpSp>
        <p:nvGrpSpPr>
          <p:cNvPr id="4" name="Group 3"/>
          <p:cNvGrpSpPr/>
          <p:nvPr/>
        </p:nvGrpSpPr>
        <p:grpSpPr>
          <a:xfrm>
            <a:off x="2211627" y="2339413"/>
            <a:ext cx="2057400" cy="3606537"/>
            <a:chOff x="1593589" y="398948"/>
            <a:chExt cx="2902209" cy="5087452"/>
          </a:xfrm>
        </p:grpSpPr>
        <p:grpSp>
          <p:nvGrpSpPr>
            <p:cNvPr id="7" name="Group 33"/>
            <p:cNvGrpSpPr/>
            <p:nvPr/>
          </p:nvGrpSpPr>
          <p:grpSpPr>
            <a:xfrm>
              <a:off x="1593589" y="398948"/>
              <a:ext cx="2902209" cy="5087452"/>
              <a:chOff x="1593589" y="398948"/>
              <a:chExt cx="1375870" cy="4260181"/>
            </a:xfrm>
          </p:grpSpPr>
          <p:sp>
            <p:nvSpPr>
              <p:cNvPr id="25"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3"/>
              <p:cNvGrpSpPr/>
              <p:nvPr/>
            </p:nvGrpSpPr>
            <p:grpSpPr>
              <a:xfrm>
                <a:off x="2383609" y="1732280"/>
                <a:ext cx="585850" cy="1566411"/>
                <a:chOff x="4699336" y="2759583"/>
                <a:chExt cx="1168064" cy="2193417"/>
              </a:xfrm>
            </p:grpSpPr>
            <p:sp>
              <p:nvSpPr>
                <p:cNvPr id="4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3"/>
              <p:cNvSpPr/>
              <p:nvPr/>
            </p:nvSpPr>
            <p:spPr>
              <a:xfrm rot="5225831">
                <a:off x="2129603" y="1523801"/>
                <a:ext cx="283857" cy="330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3"/>
            <p:cNvGrpSpPr/>
            <p:nvPr/>
          </p:nvGrpSpPr>
          <p:grpSpPr>
            <a:xfrm rot="5003920">
              <a:off x="2288001" y="3506278"/>
              <a:ext cx="2489460" cy="381000"/>
              <a:chOff x="1600200" y="6781800"/>
              <a:chExt cx="2754086" cy="1143000"/>
            </a:xfrm>
          </p:grpSpPr>
          <p:sp>
            <p:nvSpPr>
              <p:cNvPr id="18" name="Chevron 1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44"/>
            <p:cNvGrpSpPr/>
            <p:nvPr/>
          </p:nvGrpSpPr>
          <p:grpSpPr>
            <a:xfrm rot="16596080" flipH="1">
              <a:off x="1145001" y="3506278"/>
              <a:ext cx="2489460" cy="381000"/>
              <a:chOff x="1600200" y="6781800"/>
              <a:chExt cx="2754086" cy="1143000"/>
            </a:xfrm>
          </p:grpSpPr>
          <p:sp>
            <p:nvSpPr>
              <p:cNvPr id="11" name="Chevron 1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8124474" y="2537110"/>
            <a:ext cx="1676400" cy="3276600"/>
            <a:chOff x="2057402" y="1656736"/>
            <a:chExt cx="1466633" cy="2412190"/>
          </a:xfrm>
        </p:grpSpPr>
        <p:sp>
          <p:nvSpPr>
            <p:cNvPr id="45" name="Oval 44"/>
            <p:cNvSpPr/>
            <p:nvPr/>
          </p:nvSpPr>
          <p:spPr>
            <a:xfrm rot="20950279">
              <a:off x="2057402" y="3040512"/>
              <a:ext cx="427501" cy="19817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950279">
              <a:off x="3096534" y="3040512"/>
              <a:ext cx="427501" cy="19817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2438402" y="2438402"/>
              <a:ext cx="742238" cy="1409442"/>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950279">
              <a:off x="2359882" y="3814751"/>
              <a:ext cx="422398" cy="25417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9846626">
              <a:off x="2885047" y="2397055"/>
              <a:ext cx="326730" cy="763222"/>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950279">
              <a:off x="2731002" y="3814752"/>
              <a:ext cx="422398" cy="25417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753374" flipH="1">
              <a:off x="2365481" y="2397055"/>
              <a:ext cx="326730" cy="763222"/>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412720" y="1735651"/>
              <a:ext cx="742238" cy="8674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uble Wave 52"/>
            <p:cNvSpPr/>
            <p:nvPr/>
          </p:nvSpPr>
          <p:spPr>
            <a:xfrm rot="21307692">
              <a:off x="3078418" y="1809044"/>
              <a:ext cx="219841" cy="638737"/>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uble Wave 53"/>
            <p:cNvSpPr/>
            <p:nvPr/>
          </p:nvSpPr>
          <p:spPr>
            <a:xfrm rot="407729">
              <a:off x="2292725" y="1804733"/>
              <a:ext cx="197834" cy="638739"/>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5400000">
              <a:off x="2574925" y="1415565"/>
              <a:ext cx="431276" cy="913617"/>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5400000">
              <a:off x="2720798" y="1386682"/>
              <a:ext cx="124054" cy="103632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2009698">
              <a:off x="2701403" y="2496715"/>
              <a:ext cx="116926" cy="1083969"/>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2264664" y="3207408"/>
              <a:ext cx="345440" cy="434188"/>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400360" y="2643039"/>
            <a:ext cx="1981200" cy="3359768"/>
            <a:chOff x="3962400" y="526432"/>
            <a:chExt cx="3276600" cy="5360642"/>
          </a:xfrm>
        </p:grpSpPr>
        <p:sp>
          <p:nvSpPr>
            <p:cNvPr id="60" name="Oval 59"/>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0950279">
              <a:off x="3962400" y="4263739"/>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649721" flipH="1">
              <a:off x="6396508" y="4113183"/>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hord 66"/>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291528" y="2578308"/>
              <a:ext cx="652072"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07"/>
            <p:cNvGrpSpPr/>
            <p:nvPr/>
          </p:nvGrpSpPr>
          <p:grpSpPr>
            <a:xfrm>
              <a:off x="4724400" y="2590800"/>
              <a:ext cx="685800" cy="838200"/>
              <a:chOff x="8077200" y="2590800"/>
              <a:chExt cx="685800" cy="838200"/>
            </a:xfrm>
          </p:grpSpPr>
          <p:sp>
            <p:nvSpPr>
              <p:cNvPr id="91" name="Oval 90"/>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p:cNvSpPr/>
            <p:nvPr/>
          </p:nvSpPr>
          <p:spPr>
            <a:xfrm>
              <a:off x="4800599" y="72599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124"/>
            <p:cNvGrpSpPr/>
            <p:nvPr/>
          </p:nvGrpSpPr>
          <p:grpSpPr>
            <a:xfrm>
              <a:off x="5105400" y="914400"/>
              <a:ext cx="1272905" cy="371557"/>
              <a:chOff x="7557386" y="1121682"/>
              <a:chExt cx="1272905" cy="371557"/>
            </a:xfrm>
          </p:grpSpPr>
          <p:grpSp>
            <p:nvGrpSpPr>
              <p:cNvPr id="79" name="Group 110"/>
              <p:cNvGrpSpPr/>
              <p:nvPr/>
            </p:nvGrpSpPr>
            <p:grpSpPr>
              <a:xfrm rot="401849">
                <a:off x="7557386" y="1163079"/>
                <a:ext cx="359190" cy="254000"/>
                <a:chOff x="8077200" y="2590800"/>
                <a:chExt cx="687114" cy="838200"/>
              </a:xfrm>
            </p:grpSpPr>
            <p:sp>
              <p:nvSpPr>
                <p:cNvPr id="89" name="Oval 88"/>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13"/>
              <p:cNvGrpSpPr/>
              <p:nvPr/>
            </p:nvGrpSpPr>
            <p:grpSpPr>
              <a:xfrm rot="401849">
                <a:off x="7854102" y="1121682"/>
                <a:ext cx="358503" cy="254000"/>
                <a:chOff x="8077200" y="2590800"/>
                <a:chExt cx="685800" cy="838200"/>
              </a:xfrm>
            </p:grpSpPr>
            <p:sp>
              <p:nvSpPr>
                <p:cNvPr id="87" name="Oval 86"/>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87"/>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16"/>
              <p:cNvGrpSpPr/>
              <p:nvPr/>
            </p:nvGrpSpPr>
            <p:grpSpPr>
              <a:xfrm rot="401849">
                <a:off x="8150815" y="1156524"/>
                <a:ext cx="358503" cy="254000"/>
                <a:chOff x="8077200" y="2590800"/>
                <a:chExt cx="685800" cy="838200"/>
              </a:xfrm>
            </p:grpSpPr>
            <p:sp>
              <p:nvSpPr>
                <p:cNvPr id="85" name="Oval 84"/>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19"/>
              <p:cNvGrpSpPr/>
              <p:nvPr/>
            </p:nvGrpSpPr>
            <p:grpSpPr>
              <a:xfrm rot="401849">
                <a:off x="8471788" y="1239239"/>
                <a:ext cx="358503" cy="254000"/>
                <a:chOff x="8077200" y="2590800"/>
                <a:chExt cx="685800" cy="838200"/>
              </a:xfrm>
            </p:grpSpPr>
            <p:sp>
              <p:nvSpPr>
                <p:cNvPr id="83" name="Oval 82"/>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992451" y="2661575"/>
            <a:ext cx="1643399" cy="369332"/>
          </a:xfrm>
          <a:prstGeom prst="rect">
            <a:avLst/>
          </a:prstGeom>
        </p:spPr>
        <p:txBody>
          <a:bodyPr wrap="none">
            <a:spAutoFit/>
          </a:bodyPr>
          <a:lstStyle/>
          <a:p>
            <a:r>
              <a:rPr lang="en-US" dirty="0">
                <a:solidFill>
                  <a:schemeClr val="bg1"/>
                </a:solidFill>
                <a:latin typeface="Lucida Sans" pitchFamily="34" charset="0"/>
              </a:rPr>
              <a:t>Isaiah (40:3) </a:t>
            </a:r>
            <a:endParaRPr lang="en-US" dirty="0"/>
          </a:p>
        </p:txBody>
      </p:sp>
      <p:sp>
        <p:nvSpPr>
          <p:cNvPr id="3" name="Rectangle 2"/>
          <p:cNvSpPr/>
          <p:nvPr/>
        </p:nvSpPr>
        <p:spPr>
          <a:xfrm>
            <a:off x="4315155" y="2686795"/>
            <a:ext cx="1699504" cy="369332"/>
          </a:xfrm>
          <a:prstGeom prst="rect">
            <a:avLst/>
          </a:prstGeom>
        </p:spPr>
        <p:txBody>
          <a:bodyPr wrap="none">
            <a:spAutoFit/>
          </a:bodyPr>
          <a:lstStyle/>
          <a:p>
            <a:r>
              <a:rPr lang="en-US" dirty="0">
                <a:solidFill>
                  <a:schemeClr val="bg1"/>
                </a:solidFill>
                <a:latin typeface="Lucida Sans" pitchFamily="34" charset="0"/>
              </a:rPr>
              <a:t>Malachi (3:1) </a:t>
            </a:r>
            <a:endParaRPr lang="en-US" dirty="0"/>
          </a:p>
        </p:txBody>
      </p:sp>
      <p:sp>
        <p:nvSpPr>
          <p:cNvPr id="95" name="Rectangle 94"/>
          <p:cNvSpPr/>
          <p:nvPr/>
        </p:nvSpPr>
        <p:spPr>
          <a:xfrm>
            <a:off x="8850595" y="2154747"/>
            <a:ext cx="2010487" cy="369332"/>
          </a:xfrm>
          <a:prstGeom prst="rect">
            <a:avLst/>
          </a:prstGeom>
        </p:spPr>
        <p:txBody>
          <a:bodyPr wrap="none">
            <a:spAutoFit/>
          </a:bodyPr>
          <a:lstStyle/>
          <a:p>
            <a:pPr algn="ctr"/>
            <a:r>
              <a:rPr lang="en-US" dirty="0">
                <a:solidFill>
                  <a:schemeClr val="bg1"/>
                </a:solidFill>
                <a:latin typeface="Lucida Sans" pitchFamily="34" charset="0"/>
              </a:rPr>
              <a:t>1 Nephi 10:7-10</a:t>
            </a:r>
            <a:endParaRPr lang="en-US" dirty="0"/>
          </a:p>
        </p:txBody>
      </p:sp>
    </p:spTree>
    <p:extLst>
      <p:ext uri="{BB962C8B-B14F-4D97-AF65-F5344CB8AC3E}">
        <p14:creationId xmlns:p14="http://schemas.microsoft.com/office/powerpoint/2010/main" val="33473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John, the Baptist</a:t>
            </a:r>
          </a:p>
        </p:txBody>
      </p:sp>
      <p:sp>
        <p:nvSpPr>
          <p:cNvPr id="3" name="Rectangle 2"/>
          <p:cNvSpPr/>
          <p:nvPr/>
        </p:nvSpPr>
        <p:spPr>
          <a:xfrm>
            <a:off x="479834" y="1412217"/>
            <a:ext cx="5232902" cy="1938992"/>
          </a:xfrm>
          <a:prstGeom prst="rect">
            <a:avLst/>
          </a:prstGeom>
        </p:spPr>
        <p:txBody>
          <a:bodyPr wrap="square">
            <a:spAutoFit/>
          </a:bodyPr>
          <a:lstStyle/>
          <a:p>
            <a:pPr fontAlgn="base"/>
            <a:r>
              <a:rPr lang="en-US" sz="2400" dirty="0">
                <a:solidFill>
                  <a:schemeClr val="bg1"/>
                </a:solidFill>
              </a:rPr>
              <a:t>While Jesus was ministering throughout the cities of Galilee, John the Baptist, who had been put into prison by Herod, “sent two of his disciples to inquire of Jesus to reassure their faith. </a:t>
            </a:r>
          </a:p>
        </p:txBody>
      </p:sp>
      <p:sp>
        <p:nvSpPr>
          <p:cNvPr id="5" name="TextBox 4"/>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Matthew 11:2-3</a:t>
            </a:r>
          </a:p>
        </p:txBody>
      </p:sp>
      <p:sp>
        <p:nvSpPr>
          <p:cNvPr id="6" name="Rectangle 5"/>
          <p:cNvSpPr/>
          <p:nvPr/>
        </p:nvSpPr>
        <p:spPr>
          <a:xfrm>
            <a:off x="5800254" y="4708981"/>
            <a:ext cx="6096000" cy="1938992"/>
          </a:xfrm>
          <a:prstGeom prst="rect">
            <a:avLst/>
          </a:prstGeom>
        </p:spPr>
        <p:txBody>
          <a:bodyPr>
            <a:spAutoFit/>
          </a:bodyPr>
          <a:lstStyle/>
          <a:p>
            <a:pPr fontAlgn="base"/>
            <a:r>
              <a:rPr lang="en-US" sz="2400" dirty="0">
                <a:solidFill>
                  <a:schemeClr val="bg1"/>
                </a:solidFill>
              </a:rPr>
              <a:t>Many have thought this event reflected a lack of confidence in John’s own mind. However, Jesus took the occasion to bear testimony of the great work John had done, emphasizing that he was unwavering and true” (1)</a:t>
            </a:r>
          </a:p>
        </p:txBody>
      </p:sp>
      <p:pic>
        <p:nvPicPr>
          <p:cNvPr id="4098" name="Picture 2" descr="http://2.bp.blogspot.com/_ltT4YGDGBWA/TQTBKV5T4TI/AAAAAAAAAK0/1Xry74JSbpo/s1600/Saint+John+the+Baptist+in+Pri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1609" y="1540206"/>
            <a:ext cx="4538468" cy="28507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ancingtogod.files.wordpress.com/2013/12/john-the-baptist-in-pri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9377" y="3555749"/>
            <a:ext cx="3931907" cy="276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12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448556" y="683565"/>
            <a:ext cx="9795848" cy="5481843"/>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906056" y="2117002"/>
            <a:ext cx="1632986" cy="3733800"/>
            <a:chOff x="3962400" y="228600"/>
            <a:chExt cx="2032000" cy="4646139"/>
          </a:xfrm>
        </p:grpSpPr>
        <p:grpSp>
          <p:nvGrpSpPr>
            <p:cNvPr id="26" name="Group 20"/>
            <p:cNvGrpSpPr/>
            <p:nvPr/>
          </p:nvGrpSpPr>
          <p:grpSpPr>
            <a:xfrm flipH="1">
              <a:off x="3962400" y="228600"/>
              <a:ext cx="2032000" cy="4646139"/>
              <a:chOff x="1629103" y="1291454"/>
              <a:chExt cx="2102068" cy="4513026"/>
            </a:xfrm>
          </p:grpSpPr>
          <p:sp>
            <p:nvSpPr>
              <p:cNvPr id="28" name="Oval 27"/>
              <p:cNvSpPr/>
              <p:nvPr/>
            </p:nvSpPr>
            <p:spPr>
              <a:xfrm rot="528476">
                <a:off x="2190484" y="4801574"/>
                <a:ext cx="517033"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854625">
                <a:off x="2604295" y="4813880"/>
                <a:ext cx="546837"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629103" y="3956061"/>
                <a:ext cx="683172" cy="8141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258206" y="4178111"/>
                <a:ext cx="472965" cy="5780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634596">
                <a:off x="2007893" y="2500015"/>
                <a:ext cx="634923" cy="2022266"/>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932635">
                <a:off x="2487584" y="2548575"/>
                <a:ext cx="874842" cy="207242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905000" y="3048000"/>
                <a:ext cx="1447800" cy="22860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419059" y="2845808"/>
                <a:ext cx="445010" cy="699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
              <p:cNvSpPr/>
              <p:nvPr/>
            </p:nvSpPr>
            <p:spPr>
              <a:xfrm>
                <a:off x="2057400" y="1447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066372">
                <a:off x="2682908" y="1291454"/>
                <a:ext cx="685800" cy="1219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3077158">
                <a:off x="2039910" y="1250601"/>
                <a:ext cx="685800" cy="126095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Delay 26"/>
            <p:cNvSpPr/>
            <p:nvPr/>
          </p:nvSpPr>
          <p:spPr>
            <a:xfrm rot="16200000">
              <a:off x="4819650" y="-95250"/>
              <a:ext cx="342900" cy="1143000"/>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4"/>
          <p:cNvSpPr txBox="1"/>
          <p:nvPr/>
        </p:nvSpPr>
        <p:spPr>
          <a:xfrm>
            <a:off x="4000823" y="733772"/>
            <a:ext cx="678180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solidFill>
                  <a:schemeClr val="bg1"/>
                </a:solidFill>
                <a:latin typeface="Lucida Sans" pitchFamily="34" charset="0"/>
              </a:rPr>
              <a:t>John was baptized at a </a:t>
            </a:r>
          </a:p>
          <a:p>
            <a:pPr algn="ctr"/>
            <a:r>
              <a:rPr lang="en-US" sz="4000" dirty="0">
                <a:solidFill>
                  <a:schemeClr val="bg1"/>
                </a:solidFill>
                <a:latin typeface="Lucida Sans" pitchFamily="34" charset="0"/>
              </a:rPr>
              <a:t>very early age</a:t>
            </a:r>
          </a:p>
          <a:p>
            <a:pPr algn="ctr"/>
            <a:endParaRPr lang="en-US" sz="4000" dirty="0">
              <a:solidFill>
                <a:schemeClr val="bg1"/>
              </a:solidFill>
              <a:latin typeface="Lucida Sans" pitchFamily="34" charset="0"/>
            </a:endParaRPr>
          </a:p>
          <a:p>
            <a:pPr algn="ctr"/>
            <a:r>
              <a:rPr lang="en-US" sz="4000" dirty="0">
                <a:solidFill>
                  <a:schemeClr val="bg1"/>
                </a:solidFill>
                <a:latin typeface="Lucida Sans" pitchFamily="34" charset="0"/>
              </a:rPr>
              <a:t>John was ordained to the priesthood at the time he was eight days old</a:t>
            </a:r>
          </a:p>
        </p:txBody>
      </p:sp>
      <p:sp>
        <p:nvSpPr>
          <p:cNvPr id="2" name="Rectangle 1"/>
          <p:cNvSpPr/>
          <p:nvPr/>
        </p:nvSpPr>
        <p:spPr>
          <a:xfrm>
            <a:off x="8253189" y="5311458"/>
            <a:ext cx="1776448" cy="369332"/>
          </a:xfrm>
          <a:prstGeom prst="rect">
            <a:avLst/>
          </a:prstGeom>
        </p:spPr>
        <p:txBody>
          <a:bodyPr wrap="none">
            <a:spAutoFit/>
          </a:bodyPr>
          <a:lstStyle/>
          <a:p>
            <a:r>
              <a:rPr lang="en-US" dirty="0">
                <a:solidFill>
                  <a:schemeClr val="bg1"/>
                </a:solidFill>
                <a:latin typeface="Lucida Sans" pitchFamily="34" charset="0"/>
              </a:rPr>
              <a:t>D&amp;C 84:27-28</a:t>
            </a:r>
            <a:endParaRPr lang="en-US" dirty="0"/>
          </a:p>
        </p:txBody>
      </p:sp>
    </p:spTree>
    <p:extLst>
      <p:ext uri="{BB962C8B-B14F-4D97-AF65-F5344CB8AC3E}">
        <p14:creationId xmlns:p14="http://schemas.microsoft.com/office/powerpoint/2010/main" val="3913342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1984124" y="1081919"/>
            <a:ext cx="8027406"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2058" y="1075628"/>
            <a:ext cx="8458200" cy="1323439"/>
          </a:xfrm>
          <a:prstGeom prst="rect">
            <a:avLst/>
          </a:prstGeom>
          <a:noFill/>
        </p:spPr>
        <p:txBody>
          <a:bodyPr wrap="square" rtlCol="0">
            <a:spAutoFit/>
          </a:bodyPr>
          <a:lstStyle/>
          <a:p>
            <a:pPr algn="ctr"/>
            <a:r>
              <a:rPr lang="en-US" sz="4000" dirty="0">
                <a:solidFill>
                  <a:schemeClr val="bg1"/>
                </a:solidFill>
                <a:latin typeface="Lucida Sans" pitchFamily="34" charset="0"/>
              </a:rPr>
              <a:t>John was a cousin of Jesus and born 6 months before Jesus</a:t>
            </a:r>
          </a:p>
        </p:txBody>
      </p:sp>
      <p:grpSp>
        <p:nvGrpSpPr>
          <p:cNvPr id="2" name="Group 24"/>
          <p:cNvGrpSpPr/>
          <p:nvPr/>
        </p:nvGrpSpPr>
        <p:grpSpPr>
          <a:xfrm>
            <a:off x="3612332" y="2514600"/>
            <a:ext cx="1525853" cy="3415420"/>
            <a:chOff x="3962400" y="228600"/>
            <a:chExt cx="2032000" cy="4646139"/>
          </a:xfrm>
        </p:grpSpPr>
        <p:grpSp>
          <p:nvGrpSpPr>
            <p:cNvPr id="3" name="Group 20"/>
            <p:cNvGrpSpPr/>
            <p:nvPr/>
          </p:nvGrpSpPr>
          <p:grpSpPr>
            <a:xfrm flipH="1">
              <a:off x="3962400" y="228600"/>
              <a:ext cx="2032000" cy="4646139"/>
              <a:chOff x="1629103" y="1291454"/>
              <a:chExt cx="2102068" cy="4513026"/>
            </a:xfrm>
          </p:grpSpPr>
          <p:sp>
            <p:nvSpPr>
              <p:cNvPr id="28" name="Oval 27"/>
              <p:cNvSpPr/>
              <p:nvPr/>
            </p:nvSpPr>
            <p:spPr>
              <a:xfrm rot="528476">
                <a:off x="2190484" y="4801574"/>
                <a:ext cx="517033"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854625">
                <a:off x="2604295" y="4813880"/>
                <a:ext cx="546837"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629103" y="3956061"/>
                <a:ext cx="683172" cy="8141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258206" y="4178111"/>
                <a:ext cx="472965" cy="5780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634596">
                <a:off x="2007893" y="2500015"/>
                <a:ext cx="634923" cy="2022266"/>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932635">
                <a:off x="2487584" y="2548575"/>
                <a:ext cx="874842" cy="207242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905000" y="3048000"/>
                <a:ext cx="1447800" cy="22860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419059" y="2845808"/>
                <a:ext cx="445010" cy="699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
              <p:cNvSpPr/>
              <p:nvPr/>
            </p:nvSpPr>
            <p:spPr>
              <a:xfrm>
                <a:off x="2057400" y="1447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066372">
                <a:off x="2682908" y="1291454"/>
                <a:ext cx="685800" cy="1219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3077158">
                <a:off x="2039910" y="1250601"/>
                <a:ext cx="685800" cy="126095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Delay 26"/>
            <p:cNvSpPr/>
            <p:nvPr/>
          </p:nvSpPr>
          <p:spPr>
            <a:xfrm rot="16200000">
              <a:off x="4819650" y="-95250"/>
              <a:ext cx="342900" cy="1143000"/>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4"/>
          <p:cNvGrpSpPr/>
          <p:nvPr/>
        </p:nvGrpSpPr>
        <p:grpSpPr>
          <a:xfrm>
            <a:off x="6343384" y="2590800"/>
            <a:ext cx="1352816" cy="3112009"/>
            <a:chOff x="609600" y="533400"/>
            <a:chExt cx="1607376" cy="3810000"/>
          </a:xfrm>
        </p:grpSpPr>
        <p:sp>
          <p:nvSpPr>
            <p:cNvPr id="19" name="Oval 18"/>
            <p:cNvSpPr/>
            <p:nvPr/>
          </p:nvSpPr>
          <p:spPr>
            <a:xfrm>
              <a:off x="921576" y="3429000"/>
              <a:ext cx="4572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54976" y="3429000"/>
              <a:ext cx="4572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83576" y="2590800"/>
              <a:ext cx="5334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16776" y="2590800"/>
              <a:ext cx="5334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9843731">
              <a:off x="1500967" y="1857017"/>
              <a:ext cx="685800" cy="990600"/>
            </a:xfrm>
            <a:prstGeom prst="trapezoid">
              <a:avLst>
                <a:gd name="adj" fmla="val 28314"/>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89276">
              <a:off x="609600" y="1859713"/>
              <a:ext cx="685800" cy="990600"/>
            </a:xfrm>
            <a:prstGeom prst="trapezoid">
              <a:avLst>
                <a:gd name="adj" fmla="val 28314"/>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769176" y="2057400"/>
              <a:ext cx="1295400" cy="1600200"/>
            </a:xfrm>
            <a:prstGeom prst="trapezoid">
              <a:avLst>
                <a:gd name="adj" fmla="val 33948"/>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5376" y="3962400"/>
              <a:ext cx="533400" cy="3810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54976" y="3962400"/>
              <a:ext cx="533400" cy="3810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55"/>
            <p:cNvGrpSpPr/>
            <p:nvPr/>
          </p:nvGrpSpPr>
          <p:grpSpPr>
            <a:xfrm>
              <a:off x="838200" y="3352800"/>
              <a:ext cx="1143000" cy="304800"/>
              <a:chOff x="3048000" y="457200"/>
              <a:chExt cx="1524000" cy="381000"/>
            </a:xfrm>
          </p:grpSpPr>
          <p:sp>
            <p:nvSpPr>
              <p:cNvPr id="47" name="Quad Arrow 46"/>
              <p:cNvSpPr/>
              <p:nvPr/>
            </p:nvSpPr>
            <p:spPr>
              <a:xfrm>
                <a:off x="30480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33528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36576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39624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a:off x="42672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1219200" y="1905000"/>
              <a:ext cx="3810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21576" y="762000"/>
              <a:ext cx="9906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1607376" y="914400"/>
              <a:ext cx="457200" cy="6858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15"/>
            <p:cNvSpPr/>
            <p:nvPr/>
          </p:nvSpPr>
          <p:spPr>
            <a:xfrm>
              <a:off x="769176" y="914400"/>
              <a:ext cx="457200" cy="6858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a:off x="845376" y="609600"/>
              <a:ext cx="1066800" cy="6858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1219200" y="152400"/>
              <a:ext cx="381000" cy="1143000"/>
            </a:xfrm>
            <a:prstGeom prst="flowChartDelay">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388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p:cNvSpPr/>
          <p:nvPr/>
        </p:nvSpPr>
        <p:spPr>
          <a:xfrm>
            <a:off x="715223" y="1081919"/>
            <a:ext cx="10846052"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71694" y="1280763"/>
            <a:ext cx="6380115" cy="3170099"/>
          </a:xfrm>
          <a:prstGeom prst="rect">
            <a:avLst/>
          </a:prstGeom>
          <a:noFill/>
        </p:spPr>
        <p:txBody>
          <a:bodyPr wrap="square" rtlCol="0">
            <a:spAutoFit/>
          </a:bodyPr>
          <a:lstStyle/>
          <a:p>
            <a:pPr algn="ctr"/>
            <a:r>
              <a:rPr lang="en-US" sz="4000" dirty="0">
                <a:solidFill>
                  <a:schemeClr val="bg1"/>
                </a:solidFill>
                <a:latin typeface="Lucida Sans" pitchFamily="34" charset="0"/>
              </a:rPr>
              <a:t>John grew up in the desert until the time arrived for his ministry to prepare the way for the Savior</a:t>
            </a:r>
          </a:p>
        </p:txBody>
      </p:sp>
      <p:grpSp>
        <p:nvGrpSpPr>
          <p:cNvPr id="21" name="Group 20"/>
          <p:cNvGrpSpPr/>
          <p:nvPr/>
        </p:nvGrpSpPr>
        <p:grpSpPr>
          <a:xfrm>
            <a:off x="1176950" y="2499726"/>
            <a:ext cx="4316240" cy="3337892"/>
            <a:chOff x="0" y="0"/>
            <a:chExt cx="9144000" cy="6858000"/>
          </a:xfrm>
        </p:grpSpPr>
        <p:sp>
          <p:nvSpPr>
            <p:cNvPr id="22" name="Rectangle 21"/>
            <p:cNvSpPr/>
            <p:nvPr/>
          </p:nvSpPr>
          <p:spPr>
            <a:xfrm>
              <a:off x="0" y="2895600"/>
              <a:ext cx="9144000" cy="3962400"/>
            </a:xfrm>
            <a:prstGeom prst="rect">
              <a:avLst/>
            </a:prstGeom>
            <a:solidFill>
              <a:srgbClr val="E7E08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0"/>
              <a:ext cx="9144000" cy="28956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uble Wave 23"/>
            <p:cNvSpPr/>
            <p:nvPr/>
          </p:nvSpPr>
          <p:spPr>
            <a:xfrm>
              <a:off x="0" y="2895600"/>
              <a:ext cx="9144000" cy="1676400"/>
            </a:xfrm>
            <a:prstGeom prst="doubleWave">
              <a:avLst/>
            </a:prstGeom>
            <a:solidFill>
              <a:srgbClr val="CC9F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uble Wave 24"/>
            <p:cNvSpPr/>
            <p:nvPr/>
          </p:nvSpPr>
          <p:spPr>
            <a:xfrm>
              <a:off x="0" y="3962400"/>
              <a:ext cx="9144000" cy="1981200"/>
            </a:xfrm>
            <a:prstGeom prst="doubleWave">
              <a:avLst/>
            </a:prstGeom>
            <a:solidFill>
              <a:srgbClr val="DCBD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81000" y="1752600"/>
              <a:ext cx="4528181" cy="1489203"/>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810000" y="2057400"/>
              <a:ext cx="4178383" cy="1285692"/>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 name="Group 27"/>
            <p:cNvGrpSpPr/>
            <p:nvPr/>
          </p:nvGrpSpPr>
          <p:grpSpPr>
            <a:xfrm>
              <a:off x="5638800" y="1219200"/>
              <a:ext cx="2338092" cy="3810000"/>
              <a:chOff x="1143000" y="228600"/>
              <a:chExt cx="3974757" cy="6477000"/>
            </a:xfrm>
          </p:grpSpPr>
          <p:sp>
            <p:nvSpPr>
              <p:cNvPr id="86" name="Rounded Rectangle 10"/>
              <p:cNvSpPr/>
              <p:nvPr/>
            </p:nvSpPr>
            <p:spPr>
              <a:xfrm>
                <a:off x="2286000" y="228600"/>
                <a:ext cx="1295400" cy="64770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7"/>
              <p:cNvGrpSpPr/>
              <p:nvPr/>
            </p:nvGrpSpPr>
            <p:grpSpPr>
              <a:xfrm>
                <a:off x="2667000" y="1219200"/>
                <a:ext cx="2450757" cy="2590800"/>
                <a:chOff x="2667000" y="1219200"/>
                <a:chExt cx="2667000" cy="2819400"/>
              </a:xfrm>
            </p:grpSpPr>
            <p:sp>
              <p:nvSpPr>
                <p:cNvPr id="93" name="Rounded Rectangle 17"/>
                <p:cNvSpPr/>
                <p:nvPr/>
              </p:nvSpPr>
              <p:spPr>
                <a:xfrm rot="16200000">
                  <a:off x="3505200" y="1981200"/>
                  <a:ext cx="990600" cy="25146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3"/>
                <p:cNvSpPr/>
                <p:nvPr/>
              </p:nvSpPr>
              <p:spPr>
                <a:xfrm>
                  <a:off x="4343400" y="1219200"/>
                  <a:ext cx="990600" cy="25146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5"/>
                <p:cNvSpPr/>
                <p:nvPr/>
              </p:nvSpPr>
              <p:spPr>
                <a:xfrm>
                  <a:off x="2667000" y="2362200"/>
                  <a:ext cx="914400" cy="1676400"/>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6"/>
                <p:cNvSpPr/>
                <p:nvPr/>
              </p:nvSpPr>
              <p:spPr>
                <a:xfrm rot="5759544">
                  <a:off x="3776950" y="2447207"/>
                  <a:ext cx="914400" cy="1676400"/>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
              <p:cNvGrpSpPr/>
              <p:nvPr/>
            </p:nvGrpSpPr>
            <p:grpSpPr>
              <a:xfrm flipH="1">
                <a:off x="1143000" y="2667000"/>
                <a:ext cx="1946189" cy="2057400"/>
                <a:chOff x="2667000" y="1219200"/>
                <a:chExt cx="2667000" cy="2819400"/>
              </a:xfrm>
            </p:grpSpPr>
            <p:sp>
              <p:nvSpPr>
                <p:cNvPr id="89" name="Rounded Rectangle 13"/>
                <p:cNvSpPr/>
                <p:nvPr/>
              </p:nvSpPr>
              <p:spPr>
                <a:xfrm rot="16200000">
                  <a:off x="3505200" y="1981200"/>
                  <a:ext cx="990600" cy="25146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14"/>
                <p:cNvSpPr/>
                <p:nvPr/>
              </p:nvSpPr>
              <p:spPr>
                <a:xfrm>
                  <a:off x="4343400" y="1219200"/>
                  <a:ext cx="990600" cy="25146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15"/>
                <p:cNvSpPr/>
                <p:nvPr/>
              </p:nvSpPr>
              <p:spPr>
                <a:xfrm>
                  <a:off x="2667000" y="2362200"/>
                  <a:ext cx="914400" cy="1676400"/>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16"/>
                <p:cNvSpPr/>
                <p:nvPr/>
              </p:nvSpPr>
              <p:spPr>
                <a:xfrm rot="5759544">
                  <a:off x="3776950" y="2447207"/>
                  <a:ext cx="914400" cy="1676400"/>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1"/>
            <p:cNvGrpSpPr/>
            <p:nvPr/>
          </p:nvGrpSpPr>
          <p:grpSpPr>
            <a:xfrm>
              <a:off x="304800" y="3429000"/>
              <a:ext cx="1680844" cy="1600200"/>
              <a:chOff x="4629955" y="2016365"/>
              <a:chExt cx="2524349" cy="2403235"/>
            </a:xfrm>
          </p:grpSpPr>
          <p:sp>
            <p:nvSpPr>
              <p:cNvPr id="80" name="Freeform 79"/>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Moon 83"/>
              <p:cNvSpPr/>
              <p:nvPr/>
            </p:nvSpPr>
            <p:spPr>
              <a:xfrm>
                <a:off x="5791200" y="2057400"/>
                <a:ext cx="304800" cy="18288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522435">
                <a:off x="5855684" y="2016365"/>
                <a:ext cx="609600" cy="1905000"/>
              </a:xfrm>
              <a:prstGeom prst="mo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934200" y="3886200"/>
              <a:ext cx="609600" cy="1413828"/>
              <a:chOff x="1712971" y="2198329"/>
              <a:chExt cx="2097029" cy="3440471"/>
            </a:xfrm>
          </p:grpSpPr>
          <p:grpSp>
            <p:nvGrpSpPr>
              <p:cNvPr id="66" name="Group 7"/>
              <p:cNvGrpSpPr/>
              <p:nvPr/>
            </p:nvGrpSpPr>
            <p:grpSpPr>
              <a:xfrm>
                <a:off x="1712971" y="2198329"/>
                <a:ext cx="1895379" cy="3364271"/>
                <a:chOff x="1712971" y="2198329"/>
                <a:chExt cx="1895379" cy="3364271"/>
              </a:xfrm>
            </p:grpSpPr>
            <p:sp>
              <p:nvSpPr>
                <p:cNvPr id="74" name="Moon 73"/>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2"/>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3"/>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4"/>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5"/>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1"/>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8"/>
              <p:cNvGrpSpPr/>
              <p:nvPr/>
            </p:nvGrpSpPr>
            <p:grpSpPr>
              <a:xfrm rot="1120939">
                <a:off x="2743200" y="3124200"/>
                <a:ext cx="1066800" cy="2514600"/>
                <a:chOff x="1712971" y="2198329"/>
                <a:chExt cx="1895379" cy="3364271"/>
              </a:xfrm>
            </p:grpSpPr>
            <p:sp>
              <p:nvSpPr>
                <p:cNvPr id="68" name="Moon 32"/>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33"/>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44"/>
            <p:cNvGrpSpPr/>
            <p:nvPr/>
          </p:nvGrpSpPr>
          <p:grpSpPr>
            <a:xfrm rot="21028360">
              <a:off x="5867400" y="3810000"/>
              <a:ext cx="609600" cy="1413828"/>
              <a:chOff x="1712971" y="2198329"/>
              <a:chExt cx="2097029" cy="3440471"/>
            </a:xfrm>
          </p:grpSpPr>
          <p:grpSp>
            <p:nvGrpSpPr>
              <p:cNvPr id="52" name="Group 7"/>
              <p:cNvGrpSpPr/>
              <p:nvPr/>
            </p:nvGrpSpPr>
            <p:grpSpPr>
              <a:xfrm>
                <a:off x="1712971" y="2198329"/>
                <a:ext cx="1895379" cy="3364271"/>
                <a:chOff x="1712971" y="2198329"/>
                <a:chExt cx="1895379" cy="3364271"/>
              </a:xfrm>
            </p:grpSpPr>
            <p:sp>
              <p:nvSpPr>
                <p:cNvPr id="60" name="Moon 59"/>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2"/>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3"/>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4"/>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5"/>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1"/>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
              <p:cNvGrpSpPr/>
              <p:nvPr/>
            </p:nvGrpSpPr>
            <p:grpSpPr>
              <a:xfrm rot="1120939">
                <a:off x="2743200" y="3124200"/>
                <a:ext cx="1066800" cy="2514600"/>
                <a:chOff x="1712971" y="2198329"/>
                <a:chExt cx="1895379" cy="3364271"/>
              </a:xfrm>
            </p:grpSpPr>
            <p:sp>
              <p:nvSpPr>
                <p:cNvPr id="54" name="Moon 53"/>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59"/>
            <p:cNvGrpSpPr/>
            <p:nvPr/>
          </p:nvGrpSpPr>
          <p:grpSpPr>
            <a:xfrm>
              <a:off x="6324600" y="4267200"/>
              <a:ext cx="457200" cy="1060371"/>
              <a:chOff x="1712971" y="2198329"/>
              <a:chExt cx="2097029" cy="3440471"/>
            </a:xfrm>
          </p:grpSpPr>
          <p:grpSp>
            <p:nvGrpSpPr>
              <p:cNvPr id="38" name="Group 7"/>
              <p:cNvGrpSpPr/>
              <p:nvPr/>
            </p:nvGrpSpPr>
            <p:grpSpPr>
              <a:xfrm>
                <a:off x="1712971" y="2198329"/>
                <a:ext cx="1895379" cy="3364271"/>
                <a:chOff x="1712971" y="2198329"/>
                <a:chExt cx="1895379" cy="3364271"/>
              </a:xfrm>
            </p:grpSpPr>
            <p:sp>
              <p:nvSpPr>
                <p:cNvPr id="46" name="Moon 45"/>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2"/>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3"/>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5"/>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1"/>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
              <p:cNvGrpSpPr/>
              <p:nvPr/>
            </p:nvGrpSpPr>
            <p:grpSpPr>
              <a:xfrm rot="1120939">
                <a:off x="2743200" y="3124200"/>
                <a:ext cx="1066800" cy="2514600"/>
                <a:chOff x="1712971" y="2198329"/>
                <a:chExt cx="1895379" cy="3364271"/>
              </a:xfrm>
            </p:grpSpPr>
            <p:sp>
              <p:nvSpPr>
                <p:cNvPr id="40" name="Moon 39"/>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74"/>
            <p:cNvGrpSpPr/>
            <p:nvPr/>
          </p:nvGrpSpPr>
          <p:grpSpPr>
            <a:xfrm rot="9372244">
              <a:off x="6902423" y="4634083"/>
              <a:ext cx="1707846" cy="986962"/>
              <a:chOff x="4589403" y="2937348"/>
              <a:chExt cx="2564901" cy="1482252"/>
            </a:xfrm>
          </p:grpSpPr>
          <p:sp>
            <p:nvSpPr>
              <p:cNvPr id="34" name="Freeform 33"/>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rot="1392903">
                <a:off x="4589403" y="2937348"/>
                <a:ext cx="849862" cy="855241"/>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7" name="Group 105"/>
          <p:cNvGrpSpPr/>
          <p:nvPr/>
        </p:nvGrpSpPr>
        <p:grpSpPr>
          <a:xfrm rot="16778049">
            <a:off x="10134008" y="5100088"/>
            <a:ext cx="1154435" cy="1308243"/>
            <a:chOff x="126525" y="108081"/>
            <a:chExt cx="6457072" cy="8921124"/>
          </a:xfrm>
        </p:grpSpPr>
        <p:sp>
          <p:nvSpPr>
            <p:cNvPr id="98" name="Teardrop 97"/>
            <p:cNvSpPr/>
            <p:nvPr/>
          </p:nvSpPr>
          <p:spPr>
            <a:xfrm rot="8296530">
              <a:off x="2258285" y="108081"/>
              <a:ext cx="2286000" cy="2438400"/>
            </a:xfrm>
            <a:prstGeom prst="teardrop">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a:off x="2955966" y="7048005"/>
              <a:ext cx="1371600" cy="1981200"/>
            </a:xfrm>
            <a:prstGeom prst="moon">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7-Point Star 99"/>
            <p:cNvSpPr/>
            <p:nvPr/>
          </p:nvSpPr>
          <p:spPr>
            <a:xfrm rot="7060246">
              <a:off x="4882899" y="5563952"/>
              <a:ext cx="1659758" cy="1741639"/>
            </a:xfrm>
            <a:prstGeom prst="star7">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7-Point Star 100"/>
            <p:cNvSpPr/>
            <p:nvPr/>
          </p:nvSpPr>
          <p:spPr>
            <a:xfrm rot="1652978">
              <a:off x="4721340" y="2303896"/>
              <a:ext cx="1659758" cy="1741639"/>
            </a:xfrm>
            <a:prstGeom prst="star7">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22"/>
            <p:cNvGrpSpPr/>
            <p:nvPr/>
          </p:nvGrpSpPr>
          <p:grpSpPr>
            <a:xfrm>
              <a:off x="126525" y="2018805"/>
              <a:ext cx="5953641" cy="6324600"/>
              <a:chOff x="126525" y="2018805"/>
              <a:chExt cx="5953641" cy="6324600"/>
            </a:xfrm>
          </p:grpSpPr>
          <p:sp>
            <p:nvSpPr>
              <p:cNvPr id="109" name="7-Point Star 6"/>
              <p:cNvSpPr/>
              <p:nvPr/>
            </p:nvSpPr>
            <p:spPr>
              <a:xfrm rot="1899731">
                <a:off x="470147" y="2553402"/>
                <a:ext cx="1659758" cy="1741639"/>
              </a:xfrm>
              <a:prstGeom prst="star7">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7-Point Star 7"/>
              <p:cNvSpPr/>
              <p:nvPr/>
            </p:nvSpPr>
            <p:spPr>
              <a:xfrm rot="20981863">
                <a:off x="126525" y="5201183"/>
                <a:ext cx="1659758" cy="1741639"/>
              </a:xfrm>
              <a:prstGeom prst="star7">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8"/>
              <p:cNvSpPr/>
              <p:nvPr/>
            </p:nvSpPr>
            <p:spPr>
              <a:xfrm>
                <a:off x="746166" y="2018805"/>
                <a:ext cx="5334000" cy="6324600"/>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Hexagon 9"/>
              <p:cNvSpPr/>
              <p:nvPr/>
            </p:nvSpPr>
            <p:spPr>
              <a:xfrm>
                <a:off x="2422566" y="4228605"/>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Hexagon 10"/>
              <p:cNvSpPr/>
              <p:nvPr/>
            </p:nvSpPr>
            <p:spPr>
              <a:xfrm>
                <a:off x="974766" y="3238005"/>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Hexagon 11"/>
              <p:cNvSpPr/>
              <p:nvPr/>
            </p:nvSpPr>
            <p:spPr>
              <a:xfrm>
                <a:off x="2466109" y="2253343"/>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2"/>
              <p:cNvSpPr/>
              <p:nvPr/>
            </p:nvSpPr>
            <p:spPr>
              <a:xfrm>
                <a:off x="3928753" y="3252849"/>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Hexagon 13"/>
              <p:cNvSpPr/>
              <p:nvPr/>
            </p:nvSpPr>
            <p:spPr>
              <a:xfrm>
                <a:off x="3905002" y="5224153"/>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Hexagon 14"/>
              <p:cNvSpPr/>
              <p:nvPr/>
            </p:nvSpPr>
            <p:spPr>
              <a:xfrm>
                <a:off x="2432462" y="6197929"/>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Hexagon 15"/>
              <p:cNvSpPr/>
              <p:nvPr/>
            </p:nvSpPr>
            <p:spPr>
              <a:xfrm>
                <a:off x="948047" y="5212277"/>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0"/>
            <p:cNvGrpSpPr/>
            <p:nvPr/>
          </p:nvGrpSpPr>
          <p:grpSpPr>
            <a:xfrm>
              <a:off x="3565566" y="266205"/>
              <a:ext cx="609600" cy="609600"/>
              <a:chOff x="3733800" y="685800"/>
              <a:chExt cx="609600" cy="609600"/>
            </a:xfrm>
          </p:grpSpPr>
          <p:sp>
            <p:nvSpPr>
              <p:cNvPr id="107" name="Oval 18"/>
              <p:cNvSpPr/>
              <p:nvPr/>
            </p:nvSpPr>
            <p:spPr>
              <a:xfrm>
                <a:off x="3733800" y="685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9"/>
              <p:cNvSpPr/>
              <p:nvPr/>
            </p:nvSpPr>
            <p:spPr>
              <a:xfrm>
                <a:off x="3810000" y="762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1"/>
            <p:cNvGrpSpPr/>
            <p:nvPr/>
          </p:nvGrpSpPr>
          <p:grpSpPr>
            <a:xfrm flipH="1">
              <a:off x="2498766" y="266205"/>
              <a:ext cx="609600" cy="609600"/>
              <a:chOff x="3733800" y="685800"/>
              <a:chExt cx="609600" cy="609600"/>
            </a:xfrm>
          </p:grpSpPr>
          <p:sp>
            <p:nvSpPr>
              <p:cNvPr id="105" name="Oval 104"/>
              <p:cNvSpPr/>
              <p:nvPr/>
            </p:nvSpPr>
            <p:spPr>
              <a:xfrm>
                <a:off x="3733800" y="685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810000" y="762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2822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5.72254E-6 L -0.75 -5.72254E-6 " pathEditMode="relative" ptsTypes="AA">
                                      <p:cBhvr>
                                        <p:cTn id="6" dur="3000" fill="hold"/>
                                        <p:tgtEl>
                                          <p:spTgt spid="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950613" y="1081919"/>
            <a:ext cx="10619715"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688470" y="1047690"/>
            <a:ext cx="9144000" cy="2554545"/>
          </a:xfrm>
          <a:prstGeom prst="rect">
            <a:avLst/>
          </a:prstGeom>
          <a:noFill/>
        </p:spPr>
        <p:txBody>
          <a:bodyPr wrap="square" rtlCol="0">
            <a:spAutoFit/>
          </a:bodyPr>
          <a:lstStyle/>
          <a:p>
            <a:pPr algn="ctr"/>
            <a:r>
              <a:rPr lang="en-US" sz="4000" dirty="0">
                <a:solidFill>
                  <a:schemeClr val="bg1"/>
                </a:solidFill>
                <a:latin typeface="Lucida Sans" pitchFamily="34" charset="0"/>
              </a:rPr>
              <a:t>John had preached and baptized for several months before he baptized the Savior, and continued to do so afterwards for several months.</a:t>
            </a:r>
          </a:p>
        </p:txBody>
      </p:sp>
      <p:sp>
        <p:nvSpPr>
          <p:cNvPr id="135" name="Oval 134"/>
          <p:cNvSpPr/>
          <p:nvPr/>
        </p:nvSpPr>
        <p:spPr>
          <a:xfrm>
            <a:off x="4724400" y="4419600"/>
            <a:ext cx="4343400" cy="1447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ouble Wave 135"/>
          <p:cNvSpPr/>
          <p:nvPr/>
        </p:nvSpPr>
        <p:spPr>
          <a:xfrm>
            <a:off x="4876800" y="4724400"/>
            <a:ext cx="2286000" cy="609600"/>
          </a:xfrm>
          <a:prstGeom prst="doubleWave">
            <a:avLst>
              <a:gd name="adj1" fmla="val 8709"/>
              <a:gd name="adj2" fmla="val -10000"/>
            </a:avLst>
          </a:prstGeom>
          <a:solidFill>
            <a:srgbClr val="88A9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ouble Wave 136"/>
          <p:cNvSpPr/>
          <p:nvPr/>
        </p:nvSpPr>
        <p:spPr>
          <a:xfrm>
            <a:off x="6096000" y="4648200"/>
            <a:ext cx="2286000" cy="609600"/>
          </a:xfrm>
          <a:prstGeom prst="doubleWave">
            <a:avLst>
              <a:gd name="adj1" fmla="val 8709"/>
              <a:gd name="adj2" fmla="val -10000"/>
            </a:avLst>
          </a:prstGeom>
          <a:solidFill>
            <a:srgbClr val="9EB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ouble Wave 137"/>
          <p:cNvSpPr/>
          <p:nvPr/>
        </p:nvSpPr>
        <p:spPr>
          <a:xfrm>
            <a:off x="6400800" y="5029200"/>
            <a:ext cx="2286000" cy="609600"/>
          </a:xfrm>
          <a:prstGeom prst="doubleWave">
            <a:avLst>
              <a:gd name="adj1" fmla="val 8709"/>
              <a:gd name="adj2" fmla="val -10000"/>
            </a:avLst>
          </a:prstGeom>
          <a:solidFill>
            <a:srgbClr val="88A9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80"/>
          <p:cNvGrpSpPr/>
          <p:nvPr/>
        </p:nvGrpSpPr>
        <p:grpSpPr>
          <a:xfrm>
            <a:off x="2455393" y="3560054"/>
            <a:ext cx="1245800" cy="2438399"/>
            <a:chOff x="4648200" y="990600"/>
            <a:chExt cx="2144078" cy="4196596"/>
          </a:xfrm>
        </p:grpSpPr>
        <p:sp>
          <p:nvSpPr>
            <p:cNvPr id="28" name="Oval 27"/>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61"/>
            <p:cNvGrpSpPr/>
            <p:nvPr/>
          </p:nvGrpSpPr>
          <p:grpSpPr>
            <a:xfrm>
              <a:off x="5142345" y="4629728"/>
              <a:ext cx="520849" cy="515905"/>
              <a:chOff x="7122338" y="5361709"/>
              <a:chExt cx="520849" cy="515905"/>
            </a:xfrm>
          </p:grpSpPr>
          <p:sp>
            <p:nvSpPr>
              <p:cNvPr id="67" name="Oval 66"/>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60"/>
            <p:cNvGrpSpPr/>
            <p:nvPr/>
          </p:nvGrpSpPr>
          <p:grpSpPr>
            <a:xfrm>
              <a:off x="5634182" y="4671291"/>
              <a:ext cx="520849" cy="515905"/>
              <a:chOff x="7122338" y="5361709"/>
              <a:chExt cx="520849" cy="515905"/>
            </a:xfrm>
          </p:grpSpPr>
          <p:sp>
            <p:nvSpPr>
              <p:cNvPr id="65" name="Oval 64"/>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rapezoid 31"/>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58"/>
            <p:cNvGrpSpPr/>
            <p:nvPr/>
          </p:nvGrpSpPr>
          <p:grpSpPr>
            <a:xfrm rot="262221">
              <a:off x="4831890" y="3637028"/>
              <a:ext cx="1493485" cy="878243"/>
              <a:chOff x="5486400" y="5562600"/>
              <a:chExt cx="1088184" cy="878243"/>
            </a:xfrm>
          </p:grpSpPr>
          <p:sp>
            <p:nvSpPr>
              <p:cNvPr id="61" name="Diagonal Stripe 60"/>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gonal Stripe 61"/>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Flowchart: Display 63"/>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79"/>
            <p:cNvGrpSpPr/>
            <p:nvPr/>
          </p:nvGrpSpPr>
          <p:grpSpPr>
            <a:xfrm>
              <a:off x="5029200" y="1295400"/>
              <a:ext cx="1295400" cy="294409"/>
              <a:chOff x="6858000" y="2438400"/>
              <a:chExt cx="1676400" cy="381000"/>
            </a:xfrm>
          </p:grpSpPr>
          <p:sp>
            <p:nvSpPr>
              <p:cNvPr id="50" name="Rounded Rectangle 49"/>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78"/>
              <p:cNvGrpSpPr/>
              <p:nvPr/>
            </p:nvGrpSpPr>
            <p:grpSpPr>
              <a:xfrm>
                <a:off x="7086600" y="2438400"/>
                <a:ext cx="1219200" cy="353961"/>
                <a:chOff x="6934200" y="990600"/>
                <a:chExt cx="2362200" cy="685800"/>
              </a:xfrm>
            </p:grpSpPr>
            <p:grpSp>
              <p:nvGrpSpPr>
                <p:cNvPr id="52" name="Group 71"/>
                <p:cNvGrpSpPr/>
                <p:nvPr/>
              </p:nvGrpSpPr>
              <p:grpSpPr>
                <a:xfrm>
                  <a:off x="6934200" y="990600"/>
                  <a:ext cx="838200" cy="685800"/>
                  <a:chOff x="6934200" y="990600"/>
                  <a:chExt cx="838200" cy="685800"/>
                </a:xfrm>
              </p:grpSpPr>
              <p:sp>
                <p:nvSpPr>
                  <p:cNvPr id="59" name="Plaque 58"/>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72"/>
                <p:cNvGrpSpPr/>
                <p:nvPr/>
              </p:nvGrpSpPr>
              <p:grpSpPr>
                <a:xfrm>
                  <a:off x="7696200" y="990600"/>
                  <a:ext cx="838200" cy="685800"/>
                  <a:chOff x="6934200" y="990600"/>
                  <a:chExt cx="838200" cy="685800"/>
                </a:xfrm>
              </p:grpSpPr>
              <p:sp>
                <p:nvSpPr>
                  <p:cNvPr id="57" name="Plaque 56"/>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75"/>
                <p:cNvGrpSpPr/>
                <p:nvPr/>
              </p:nvGrpSpPr>
              <p:grpSpPr>
                <a:xfrm>
                  <a:off x="8458200" y="990600"/>
                  <a:ext cx="838200" cy="685800"/>
                  <a:chOff x="6934200" y="990600"/>
                  <a:chExt cx="838200" cy="685800"/>
                </a:xfrm>
              </p:grpSpPr>
              <p:sp>
                <p:nvSpPr>
                  <p:cNvPr id="55" name="Plaque 54"/>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Rectangle 1"/>
          <p:cNvSpPr/>
          <p:nvPr/>
        </p:nvSpPr>
        <p:spPr>
          <a:xfrm>
            <a:off x="9850308" y="5710738"/>
            <a:ext cx="1635384" cy="369332"/>
          </a:xfrm>
          <a:prstGeom prst="rect">
            <a:avLst/>
          </a:prstGeom>
        </p:spPr>
        <p:txBody>
          <a:bodyPr wrap="none">
            <a:spAutoFit/>
          </a:bodyPr>
          <a:lstStyle/>
          <a:p>
            <a:r>
              <a:rPr lang="en-US" dirty="0">
                <a:solidFill>
                  <a:schemeClr val="bg1"/>
                </a:solidFill>
                <a:latin typeface="Lucida Sans" pitchFamily="34" charset="0"/>
              </a:rPr>
              <a:t>John 3:23-24</a:t>
            </a:r>
            <a:endParaRPr lang="en-US" dirty="0"/>
          </a:p>
        </p:txBody>
      </p:sp>
    </p:spTree>
    <p:extLst>
      <p:ext uri="{BB962C8B-B14F-4D97-AF65-F5344CB8AC3E}">
        <p14:creationId xmlns:p14="http://schemas.microsoft.com/office/powerpoint/2010/main" val="267039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circle(in)">
                                      <p:cBhvr>
                                        <p:cTn id="7" dur="2000"/>
                                        <p:tgtEl>
                                          <p:spTgt spid="1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circle(in)">
                                      <p:cBhvr>
                                        <p:cTn id="10" dur="2000"/>
                                        <p:tgtEl>
                                          <p:spTgt spid="13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circle(in)">
                                      <p:cBhvr>
                                        <p:cTn id="13" dur="2000"/>
                                        <p:tgtEl>
                                          <p:spTgt spid="13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circle(in)">
                                      <p:cBhvr>
                                        <p:cTn id="16" dur="2000"/>
                                        <p:tgtEl>
                                          <p:spTgt spid="138"/>
                                        </p:tgtEl>
                                      </p:cBhvr>
                                    </p:animEffect>
                                  </p:childTnLst>
                                </p:cTn>
                              </p:par>
                              <p:par>
                                <p:cTn id="17" presetID="32" presetClass="emph" presetSubtype="0" fill="hold" grpId="1" nodeType="withEffect">
                                  <p:stCondLst>
                                    <p:cond delay="0"/>
                                  </p:stCondLst>
                                  <p:childTnLst>
                                    <p:animRot by="120000">
                                      <p:cBhvr>
                                        <p:cTn id="18" dur="200" fill="hold">
                                          <p:stCondLst>
                                            <p:cond delay="0"/>
                                          </p:stCondLst>
                                        </p:cTn>
                                        <p:tgtEl>
                                          <p:spTgt spid="136"/>
                                        </p:tgtEl>
                                        <p:attrNameLst>
                                          <p:attrName>r</p:attrName>
                                        </p:attrNameLst>
                                      </p:cBhvr>
                                    </p:animRot>
                                    <p:animRot by="-240000">
                                      <p:cBhvr>
                                        <p:cTn id="19" dur="400" fill="hold">
                                          <p:stCondLst>
                                            <p:cond delay="400"/>
                                          </p:stCondLst>
                                        </p:cTn>
                                        <p:tgtEl>
                                          <p:spTgt spid="136"/>
                                        </p:tgtEl>
                                        <p:attrNameLst>
                                          <p:attrName>r</p:attrName>
                                        </p:attrNameLst>
                                      </p:cBhvr>
                                    </p:animRot>
                                    <p:animRot by="240000">
                                      <p:cBhvr>
                                        <p:cTn id="20" dur="400" fill="hold">
                                          <p:stCondLst>
                                            <p:cond delay="800"/>
                                          </p:stCondLst>
                                        </p:cTn>
                                        <p:tgtEl>
                                          <p:spTgt spid="136"/>
                                        </p:tgtEl>
                                        <p:attrNameLst>
                                          <p:attrName>r</p:attrName>
                                        </p:attrNameLst>
                                      </p:cBhvr>
                                    </p:animRot>
                                    <p:animRot by="-240000">
                                      <p:cBhvr>
                                        <p:cTn id="21" dur="400" fill="hold">
                                          <p:stCondLst>
                                            <p:cond delay="1200"/>
                                          </p:stCondLst>
                                        </p:cTn>
                                        <p:tgtEl>
                                          <p:spTgt spid="136"/>
                                        </p:tgtEl>
                                        <p:attrNameLst>
                                          <p:attrName>r</p:attrName>
                                        </p:attrNameLst>
                                      </p:cBhvr>
                                    </p:animRot>
                                    <p:animRot by="120000">
                                      <p:cBhvr>
                                        <p:cTn id="22" dur="400" fill="hold">
                                          <p:stCondLst>
                                            <p:cond delay="1600"/>
                                          </p:stCondLst>
                                        </p:cTn>
                                        <p:tgtEl>
                                          <p:spTgt spid="136"/>
                                        </p:tgtEl>
                                        <p:attrNameLst>
                                          <p:attrName>r</p:attrName>
                                        </p:attrNameLst>
                                      </p:cBhvr>
                                    </p:animRot>
                                  </p:childTnLst>
                                </p:cTn>
                              </p:par>
                              <p:par>
                                <p:cTn id="23" presetID="32" presetClass="emph" presetSubtype="0" fill="hold" grpId="1" nodeType="withEffect">
                                  <p:stCondLst>
                                    <p:cond delay="0"/>
                                  </p:stCondLst>
                                  <p:childTnLst>
                                    <p:animRot by="120000">
                                      <p:cBhvr>
                                        <p:cTn id="24" dur="200" fill="hold">
                                          <p:stCondLst>
                                            <p:cond delay="0"/>
                                          </p:stCondLst>
                                        </p:cTn>
                                        <p:tgtEl>
                                          <p:spTgt spid="137"/>
                                        </p:tgtEl>
                                        <p:attrNameLst>
                                          <p:attrName>r</p:attrName>
                                        </p:attrNameLst>
                                      </p:cBhvr>
                                    </p:animRot>
                                    <p:animRot by="-240000">
                                      <p:cBhvr>
                                        <p:cTn id="25" dur="400" fill="hold">
                                          <p:stCondLst>
                                            <p:cond delay="400"/>
                                          </p:stCondLst>
                                        </p:cTn>
                                        <p:tgtEl>
                                          <p:spTgt spid="137"/>
                                        </p:tgtEl>
                                        <p:attrNameLst>
                                          <p:attrName>r</p:attrName>
                                        </p:attrNameLst>
                                      </p:cBhvr>
                                    </p:animRot>
                                    <p:animRot by="240000">
                                      <p:cBhvr>
                                        <p:cTn id="26" dur="400" fill="hold">
                                          <p:stCondLst>
                                            <p:cond delay="800"/>
                                          </p:stCondLst>
                                        </p:cTn>
                                        <p:tgtEl>
                                          <p:spTgt spid="137"/>
                                        </p:tgtEl>
                                        <p:attrNameLst>
                                          <p:attrName>r</p:attrName>
                                        </p:attrNameLst>
                                      </p:cBhvr>
                                    </p:animRot>
                                    <p:animRot by="-240000">
                                      <p:cBhvr>
                                        <p:cTn id="27" dur="400" fill="hold">
                                          <p:stCondLst>
                                            <p:cond delay="1200"/>
                                          </p:stCondLst>
                                        </p:cTn>
                                        <p:tgtEl>
                                          <p:spTgt spid="137"/>
                                        </p:tgtEl>
                                        <p:attrNameLst>
                                          <p:attrName>r</p:attrName>
                                        </p:attrNameLst>
                                      </p:cBhvr>
                                    </p:animRot>
                                    <p:animRot by="120000">
                                      <p:cBhvr>
                                        <p:cTn id="28" dur="400" fill="hold">
                                          <p:stCondLst>
                                            <p:cond delay="1600"/>
                                          </p:stCondLst>
                                        </p:cTn>
                                        <p:tgtEl>
                                          <p:spTgt spid="137"/>
                                        </p:tgtEl>
                                        <p:attrNameLst>
                                          <p:attrName>r</p:attrName>
                                        </p:attrNameLst>
                                      </p:cBhvr>
                                    </p:animRot>
                                  </p:childTnLst>
                                </p:cTn>
                              </p:par>
                              <p:par>
                                <p:cTn id="29" presetID="32" presetClass="emph" presetSubtype="0" fill="hold" grpId="1" nodeType="withEffect">
                                  <p:stCondLst>
                                    <p:cond delay="0"/>
                                  </p:stCondLst>
                                  <p:childTnLst>
                                    <p:animRot by="120000">
                                      <p:cBhvr>
                                        <p:cTn id="30" dur="200" fill="hold">
                                          <p:stCondLst>
                                            <p:cond delay="0"/>
                                          </p:stCondLst>
                                        </p:cTn>
                                        <p:tgtEl>
                                          <p:spTgt spid="138"/>
                                        </p:tgtEl>
                                        <p:attrNameLst>
                                          <p:attrName>r</p:attrName>
                                        </p:attrNameLst>
                                      </p:cBhvr>
                                    </p:animRot>
                                    <p:animRot by="-240000">
                                      <p:cBhvr>
                                        <p:cTn id="31" dur="400" fill="hold">
                                          <p:stCondLst>
                                            <p:cond delay="400"/>
                                          </p:stCondLst>
                                        </p:cTn>
                                        <p:tgtEl>
                                          <p:spTgt spid="138"/>
                                        </p:tgtEl>
                                        <p:attrNameLst>
                                          <p:attrName>r</p:attrName>
                                        </p:attrNameLst>
                                      </p:cBhvr>
                                    </p:animRot>
                                    <p:animRot by="240000">
                                      <p:cBhvr>
                                        <p:cTn id="32" dur="400" fill="hold">
                                          <p:stCondLst>
                                            <p:cond delay="800"/>
                                          </p:stCondLst>
                                        </p:cTn>
                                        <p:tgtEl>
                                          <p:spTgt spid="138"/>
                                        </p:tgtEl>
                                        <p:attrNameLst>
                                          <p:attrName>r</p:attrName>
                                        </p:attrNameLst>
                                      </p:cBhvr>
                                    </p:animRot>
                                    <p:animRot by="-240000">
                                      <p:cBhvr>
                                        <p:cTn id="33" dur="400" fill="hold">
                                          <p:stCondLst>
                                            <p:cond delay="1200"/>
                                          </p:stCondLst>
                                        </p:cTn>
                                        <p:tgtEl>
                                          <p:spTgt spid="138"/>
                                        </p:tgtEl>
                                        <p:attrNameLst>
                                          <p:attrName>r</p:attrName>
                                        </p:attrNameLst>
                                      </p:cBhvr>
                                    </p:animRot>
                                    <p:animRot by="120000">
                                      <p:cBhvr>
                                        <p:cTn id="34" dur="400" fill="hold">
                                          <p:stCondLst>
                                            <p:cond delay="1600"/>
                                          </p:stCondLst>
                                        </p:cTn>
                                        <p:tgtEl>
                                          <p:spTgt spid="1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6" grpId="1" animBg="1"/>
      <p:bldP spid="137" grpId="0" animBg="1"/>
      <p:bldP spid="137" grpId="1" animBg="1"/>
      <p:bldP spid="138" grpId="0" animBg="1"/>
      <p:bldP spid="13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 name="Rectangle 203"/>
          <p:cNvSpPr/>
          <p:nvPr/>
        </p:nvSpPr>
        <p:spPr>
          <a:xfrm>
            <a:off x="606582" y="434566"/>
            <a:ext cx="11280618" cy="5704129"/>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206404" y="676004"/>
            <a:ext cx="7913205" cy="2062103"/>
          </a:xfrm>
          <a:prstGeom prst="rect">
            <a:avLst/>
          </a:prstGeom>
          <a:noFill/>
        </p:spPr>
        <p:txBody>
          <a:bodyPr wrap="square" rtlCol="0">
            <a:spAutoFit/>
          </a:bodyPr>
          <a:lstStyle/>
          <a:p>
            <a:pPr algn="ctr"/>
            <a:r>
              <a:rPr lang="en-US" sz="3200" dirty="0">
                <a:solidFill>
                  <a:schemeClr val="bg1"/>
                </a:solidFill>
                <a:latin typeface="Lucida Sans" pitchFamily="34" charset="0"/>
              </a:rPr>
              <a:t>John, the beloved, and Andrew, later members of the Twelve were baptized and disciples of John the Baptist. Others were probably tutored by John </a:t>
            </a:r>
          </a:p>
        </p:txBody>
      </p:sp>
      <p:grpSp>
        <p:nvGrpSpPr>
          <p:cNvPr id="27" name="Group 91"/>
          <p:cNvGrpSpPr/>
          <p:nvPr/>
        </p:nvGrpSpPr>
        <p:grpSpPr>
          <a:xfrm>
            <a:off x="7151882" y="3048000"/>
            <a:ext cx="1399555" cy="3039128"/>
            <a:chOff x="949038" y="838201"/>
            <a:chExt cx="2214084" cy="4807874"/>
          </a:xfrm>
        </p:grpSpPr>
        <p:sp>
          <p:nvSpPr>
            <p:cNvPr id="28" name="Oval 27"/>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24"/>
            <p:cNvGrpSpPr/>
            <p:nvPr/>
          </p:nvGrpSpPr>
          <p:grpSpPr>
            <a:xfrm>
              <a:off x="1143000" y="2057400"/>
              <a:ext cx="1695267" cy="2438400"/>
              <a:chOff x="4553133" y="914400"/>
              <a:chExt cx="2152467" cy="3437344"/>
            </a:xfrm>
          </p:grpSpPr>
          <p:sp>
            <p:nvSpPr>
              <p:cNvPr id="108"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6"/>
              <p:cNvGrpSpPr/>
              <p:nvPr/>
            </p:nvGrpSpPr>
            <p:grpSpPr>
              <a:xfrm>
                <a:off x="4724400" y="914400"/>
                <a:ext cx="1981200" cy="2070031"/>
                <a:chOff x="2624682" y="2226017"/>
                <a:chExt cx="1981200" cy="2070031"/>
              </a:xfrm>
              <a:solidFill>
                <a:srgbClr val="E0C13C"/>
              </a:solidFill>
            </p:grpSpPr>
            <p:sp>
              <p:nvSpPr>
                <p:cNvPr id="110"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1" name="Group 5"/>
                <p:cNvGrpSpPr/>
                <p:nvPr/>
              </p:nvGrpSpPr>
              <p:grpSpPr>
                <a:xfrm>
                  <a:off x="2743200" y="2438400"/>
                  <a:ext cx="1683225" cy="1529540"/>
                  <a:chOff x="2740938" y="2438400"/>
                  <a:chExt cx="1683225" cy="1529540"/>
                </a:xfrm>
                <a:grpFill/>
              </p:grpSpPr>
              <p:sp>
                <p:nvSpPr>
                  <p:cNvPr id="112"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20"/>
                  <p:cNvSpPr/>
                  <p:nvPr/>
                </p:nvSpPr>
                <p:spPr>
                  <a:xfrm rot="16200000">
                    <a:off x="3009901" y="2171700"/>
                    <a:ext cx="1066800"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1" name="Oval 40"/>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58"/>
            <p:cNvGrpSpPr/>
            <p:nvPr/>
          </p:nvGrpSpPr>
          <p:grpSpPr>
            <a:xfrm>
              <a:off x="1236689" y="4868055"/>
              <a:ext cx="1586459" cy="585867"/>
              <a:chOff x="3810000" y="1677648"/>
              <a:chExt cx="4705061" cy="1827552"/>
            </a:xfrm>
          </p:grpSpPr>
          <p:grpSp>
            <p:nvGrpSpPr>
              <p:cNvPr id="76" name="Group 37"/>
              <p:cNvGrpSpPr/>
              <p:nvPr/>
            </p:nvGrpSpPr>
            <p:grpSpPr>
              <a:xfrm>
                <a:off x="3810000" y="1828800"/>
                <a:ext cx="1776984" cy="1676400"/>
                <a:chOff x="3810000" y="1828800"/>
                <a:chExt cx="4038600" cy="3810000"/>
              </a:xfrm>
            </p:grpSpPr>
            <p:sp>
              <p:nvSpPr>
                <p:cNvPr id="97" name="Half Frame 9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Half Frame 9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Half Frame 9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Half Frame 9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iamond 10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38"/>
              <p:cNvGrpSpPr/>
              <p:nvPr/>
            </p:nvGrpSpPr>
            <p:grpSpPr>
              <a:xfrm>
                <a:off x="5314014" y="1757596"/>
                <a:ext cx="1776984" cy="1676400"/>
                <a:chOff x="3810000" y="1828800"/>
                <a:chExt cx="4038600" cy="3810000"/>
              </a:xfrm>
            </p:grpSpPr>
            <p:sp>
              <p:nvSpPr>
                <p:cNvPr id="88" name="Half Frame 8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Half Frame 8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Half Frame 8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Half Frame 9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9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iamond 9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48"/>
              <p:cNvGrpSpPr/>
              <p:nvPr/>
            </p:nvGrpSpPr>
            <p:grpSpPr>
              <a:xfrm>
                <a:off x="6738077" y="1677648"/>
                <a:ext cx="1776984" cy="1676400"/>
                <a:chOff x="3810000" y="1828800"/>
                <a:chExt cx="4038600" cy="3810000"/>
              </a:xfrm>
            </p:grpSpPr>
            <p:sp>
              <p:nvSpPr>
                <p:cNvPr id="79" name="Half Frame 7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8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iamond 8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90"/>
            <p:cNvGrpSpPr/>
            <p:nvPr/>
          </p:nvGrpSpPr>
          <p:grpSpPr>
            <a:xfrm>
              <a:off x="1140502" y="1128010"/>
              <a:ext cx="1722619" cy="206116"/>
              <a:chOff x="3733800" y="723275"/>
              <a:chExt cx="1930420" cy="585867"/>
            </a:xfrm>
          </p:grpSpPr>
          <p:sp>
            <p:nvSpPr>
              <p:cNvPr id="44"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59"/>
              <p:cNvGrpSpPr/>
              <p:nvPr/>
            </p:nvGrpSpPr>
            <p:grpSpPr>
              <a:xfrm rot="228535">
                <a:off x="3889947" y="723275"/>
                <a:ext cx="1586459" cy="585867"/>
                <a:chOff x="3810000" y="1677648"/>
                <a:chExt cx="4705061" cy="1827552"/>
              </a:xfrm>
            </p:grpSpPr>
            <p:grpSp>
              <p:nvGrpSpPr>
                <p:cNvPr id="46" name="Group 37"/>
                <p:cNvGrpSpPr/>
                <p:nvPr/>
              </p:nvGrpSpPr>
              <p:grpSpPr>
                <a:xfrm>
                  <a:off x="3810000" y="1828800"/>
                  <a:ext cx="1776984" cy="1676400"/>
                  <a:chOff x="3810000" y="1828800"/>
                  <a:chExt cx="4038600" cy="3810000"/>
                </a:xfrm>
              </p:grpSpPr>
              <p:sp>
                <p:nvSpPr>
                  <p:cNvPr id="67" name="Half Frame 6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Half Frame 6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Half Frame 6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Half Frame 6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mond 7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8"/>
                <p:cNvGrpSpPr/>
                <p:nvPr/>
              </p:nvGrpSpPr>
              <p:grpSpPr>
                <a:xfrm>
                  <a:off x="5314014" y="1757596"/>
                  <a:ext cx="1776984" cy="1676400"/>
                  <a:chOff x="3810000" y="1828800"/>
                  <a:chExt cx="4038600" cy="3810000"/>
                </a:xfrm>
              </p:grpSpPr>
              <p:sp>
                <p:nvSpPr>
                  <p:cNvPr id="58" name="Half Frame 5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Half Frame 5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Half Frame 5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Half Frame 6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mond 6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8"/>
                <p:cNvGrpSpPr/>
                <p:nvPr/>
              </p:nvGrpSpPr>
              <p:grpSpPr>
                <a:xfrm>
                  <a:off x="6738077" y="1677648"/>
                  <a:ext cx="1776984" cy="1676400"/>
                  <a:chOff x="3810000" y="1828800"/>
                  <a:chExt cx="4038600" cy="3810000"/>
                </a:xfrm>
              </p:grpSpPr>
              <p:sp>
                <p:nvSpPr>
                  <p:cNvPr id="49" name="Half Frame 4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Half Frame 4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Half Frame 5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Half Frame 5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iamond 5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14" name="Group 113"/>
          <p:cNvGrpSpPr/>
          <p:nvPr/>
        </p:nvGrpSpPr>
        <p:grpSpPr>
          <a:xfrm>
            <a:off x="8891932" y="2590801"/>
            <a:ext cx="1318868" cy="3446825"/>
            <a:chOff x="3200399" y="228600"/>
            <a:chExt cx="2548824" cy="5462666"/>
          </a:xfrm>
        </p:grpSpPr>
        <p:grpSp>
          <p:nvGrpSpPr>
            <p:cNvPr id="115" name="Group 47"/>
            <p:cNvGrpSpPr/>
            <p:nvPr/>
          </p:nvGrpSpPr>
          <p:grpSpPr>
            <a:xfrm>
              <a:off x="4373404" y="5022623"/>
              <a:ext cx="569609" cy="668643"/>
              <a:chOff x="6106804" y="4039302"/>
              <a:chExt cx="666047" cy="774146"/>
            </a:xfrm>
          </p:grpSpPr>
          <p:sp>
            <p:nvSpPr>
              <p:cNvPr id="160" name="Oval 159"/>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47"/>
            <p:cNvGrpSpPr/>
            <p:nvPr/>
          </p:nvGrpSpPr>
          <p:grpSpPr>
            <a:xfrm rot="2613352">
              <a:off x="3936594" y="4916461"/>
              <a:ext cx="569609" cy="668643"/>
              <a:chOff x="6106804" y="4039302"/>
              <a:chExt cx="666047" cy="774146"/>
            </a:xfrm>
          </p:grpSpPr>
          <p:sp>
            <p:nvSpPr>
              <p:cNvPr id="157" name="Oval 156"/>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p:cNvSpPr/>
            <p:nvPr/>
          </p:nvSpPr>
          <p:spPr>
            <a:xfrm>
              <a:off x="3721734" y="689307"/>
              <a:ext cx="1629173" cy="1184675"/>
            </a:xfrm>
            <a:prstGeom prst="roundRect">
              <a:avLst>
                <a:gd name="adj" fmla="val 3196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257800" y="3048000"/>
              <a:ext cx="491423" cy="7293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200399" y="3124201"/>
              <a:ext cx="457201"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20102191">
              <a:off x="4780762" y="1703283"/>
              <a:ext cx="847170" cy="1827133"/>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327004">
              <a:off x="3395827" y="1676536"/>
              <a:ext cx="847170" cy="1827133"/>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3591401" y="1739713"/>
              <a:ext cx="1824674" cy="3554024"/>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rot="10800000">
              <a:off x="4243070" y="1739713"/>
              <a:ext cx="521335" cy="658153"/>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366654" flipH="1">
              <a:off x="3645606" y="1696691"/>
              <a:ext cx="604430" cy="3413709"/>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21233346">
              <a:off x="4747840" y="1682627"/>
              <a:ext cx="604430" cy="3427064"/>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p:cNvSpPr/>
            <p:nvPr/>
          </p:nvSpPr>
          <p:spPr>
            <a:xfrm rot="662489">
              <a:off x="3722856" y="1826272"/>
              <a:ext cx="325835" cy="144849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20760750">
              <a:off x="4912984" y="1867240"/>
              <a:ext cx="325835" cy="146863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3917235" y="228600"/>
              <a:ext cx="1173005" cy="17111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 Diagonal Corner Rectangle 148"/>
            <p:cNvSpPr/>
            <p:nvPr/>
          </p:nvSpPr>
          <p:spPr>
            <a:xfrm rot="17471203">
              <a:off x="3264704" y="890404"/>
              <a:ext cx="1306704" cy="456169"/>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 Diagonal Corner Rectangle 149"/>
            <p:cNvSpPr/>
            <p:nvPr/>
          </p:nvSpPr>
          <p:spPr>
            <a:xfrm rot="15759005" flipV="1">
              <a:off x="4495200" y="880545"/>
              <a:ext cx="1306221" cy="456169"/>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0"/>
            <p:cNvSpPr/>
            <p:nvPr/>
          </p:nvSpPr>
          <p:spPr>
            <a:xfrm rot="21077723">
              <a:off x="4142751" y="417340"/>
              <a:ext cx="782003" cy="460707"/>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Delay 151"/>
            <p:cNvSpPr/>
            <p:nvPr/>
          </p:nvSpPr>
          <p:spPr>
            <a:xfrm rot="16200000">
              <a:off x="4371459" y="-225624"/>
              <a:ext cx="394892" cy="1303339"/>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3657600" y="3429000"/>
              <a:ext cx="1676400" cy="2286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Wave 153"/>
            <p:cNvSpPr/>
            <p:nvPr/>
          </p:nvSpPr>
          <p:spPr>
            <a:xfrm rot="15210751">
              <a:off x="4724729" y="3843514"/>
              <a:ext cx="762000" cy="253453"/>
            </a:xfrm>
            <a:prstGeom prst="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Wave 154"/>
            <p:cNvSpPr/>
            <p:nvPr/>
          </p:nvSpPr>
          <p:spPr>
            <a:xfrm rot="16200000">
              <a:off x="4572330" y="3843513"/>
              <a:ext cx="762000" cy="253453"/>
            </a:xfrm>
            <a:prstGeom prst="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4876800" y="3429000"/>
              <a:ext cx="304800" cy="2286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80"/>
          <p:cNvGrpSpPr/>
          <p:nvPr/>
        </p:nvGrpSpPr>
        <p:grpSpPr>
          <a:xfrm>
            <a:off x="2714252" y="2800876"/>
            <a:ext cx="1648290" cy="3226192"/>
            <a:chOff x="4648200" y="990600"/>
            <a:chExt cx="2144078" cy="4196596"/>
          </a:xfrm>
        </p:grpSpPr>
        <p:sp>
          <p:nvSpPr>
            <p:cNvPr id="138" name="Oval 137"/>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61"/>
            <p:cNvGrpSpPr/>
            <p:nvPr/>
          </p:nvGrpSpPr>
          <p:grpSpPr>
            <a:xfrm>
              <a:off x="5142345" y="4629728"/>
              <a:ext cx="520849" cy="515905"/>
              <a:chOff x="7122338" y="5361709"/>
              <a:chExt cx="520849" cy="515905"/>
            </a:xfrm>
          </p:grpSpPr>
          <p:sp>
            <p:nvSpPr>
              <p:cNvPr id="201" name="Oval 200"/>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60"/>
            <p:cNvGrpSpPr/>
            <p:nvPr/>
          </p:nvGrpSpPr>
          <p:grpSpPr>
            <a:xfrm>
              <a:off x="5634182" y="4671291"/>
              <a:ext cx="520849" cy="515905"/>
              <a:chOff x="7122338" y="5361709"/>
              <a:chExt cx="520849" cy="515905"/>
            </a:xfrm>
          </p:grpSpPr>
          <p:sp>
            <p:nvSpPr>
              <p:cNvPr id="199" name="Oval 198"/>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Trapezoid 165"/>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Isosceles Triangle 169"/>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loud 170"/>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loud 171"/>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58"/>
            <p:cNvGrpSpPr/>
            <p:nvPr/>
          </p:nvGrpSpPr>
          <p:grpSpPr>
            <a:xfrm rot="262221">
              <a:off x="4831890" y="3637028"/>
              <a:ext cx="1493485" cy="878243"/>
              <a:chOff x="5486400" y="5562600"/>
              <a:chExt cx="1088184" cy="878243"/>
            </a:xfrm>
          </p:grpSpPr>
          <p:sp>
            <p:nvSpPr>
              <p:cNvPr id="195" name="Diagonal Stripe 194"/>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iagonal Stripe 195"/>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Diagonal Stripe 196"/>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Flowchart: Display 197"/>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loud 179"/>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79"/>
            <p:cNvGrpSpPr/>
            <p:nvPr/>
          </p:nvGrpSpPr>
          <p:grpSpPr>
            <a:xfrm>
              <a:off x="5029200" y="1295400"/>
              <a:ext cx="1295400" cy="294409"/>
              <a:chOff x="6858000" y="2438400"/>
              <a:chExt cx="1676400" cy="381000"/>
            </a:xfrm>
          </p:grpSpPr>
          <p:sp>
            <p:nvSpPr>
              <p:cNvPr id="184" name="Rounded Rectangle 183"/>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78"/>
              <p:cNvGrpSpPr/>
              <p:nvPr/>
            </p:nvGrpSpPr>
            <p:grpSpPr>
              <a:xfrm>
                <a:off x="7086600" y="2438400"/>
                <a:ext cx="1219200" cy="353961"/>
                <a:chOff x="6934200" y="990600"/>
                <a:chExt cx="2362200" cy="685800"/>
              </a:xfrm>
            </p:grpSpPr>
            <p:grpSp>
              <p:nvGrpSpPr>
                <p:cNvPr id="186" name="Group 71"/>
                <p:cNvGrpSpPr/>
                <p:nvPr/>
              </p:nvGrpSpPr>
              <p:grpSpPr>
                <a:xfrm>
                  <a:off x="6934200" y="990600"/>
                  <a:ext cx="838200" cy="685800"/>
                  <a:chOff x="6934200" y="990600"/>
                  <a:chExt cx="838200" cy="685800"/>
                </a:xfrm>
              </p:grpSpPr>
              <p:sp>
                <p:nvSpPr>
                  <p:cNvPr id="193" name="Plaque 192"/>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72"/>
                <p:cNvGrpSpPr/>
                <p:nvPr/>
              </p:nvGrpSpPr>
              <p:grpSpPr>
                <a:xfrm>
                  <a:off x="7696200" y="990600"/>
                  <a:ext cx="838200" cy="685800"/>
                  <a:chOff x="6934200" y="990600"/>
                  <a:chExt cx="838200" cy="685800"/>
                </a:xfrm>
              </p:grpSpPr>
              <p:sp>
                <p:nvSpPr>
                  <p:cNvPr id="191" name="Plaque 190"/>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75"/>
                <p:cNvGrpSpPr/>
                <p:nvPr/>
              </p:nvGrpSpPr>
              <p:grpSpPr>
                <a:xfrm>
                  <a:off x="8458200" y="990600"/>
                  <a:ext cx="838200" cy="685800"/>
                  <a:chOff x="6934200" y="990600"/>
                  <a:chExt cx="838200" cy="685800"/>
                </a:xfrm>
              </p:grpSpPr>
              <p:sp>
                <p:nvSpPr>
                  <p:cNvPr id="189" name="Plaque 188"/>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Rectangle 1"/>
          <p:cNvSpPr/>
          <p:nvPr/>
        </p:nvSpPr>
        <p:spPr>
          <a:xfrm>
            <a:off x="5214242" y="5717796"/>
            <a:ext cx="1617751" cy="369332"/>
          </a:xfrm>
          <a:prstGeom prst="rect">
            <a:avLst/>
          </a:prstGeom>
        </p:spPr>
        <p:txBody>
          <a:bodyPr wrap="none">
            <a:spAutoFit/>
          </a:bodyPr>
          <a:lstStyle/>
          <a:p>
            <a:pPr algn="ctr"/>
            <a:r>
              <a:rPr lang="en-US" dirty="0">
                <a:solidFill>
                  <a:schemeClr val="bg1"/>
                </a:solidFill>
                <a:latin typeface="Lucida Sans" pitchFamily="34" charset="0"/>
              </a:rPr>
              <a:t>Acts 1:21-22</a:t>
            </a:r>
          </a:p>
        </p:txBody>
      </p:sp>
    </p:spTree>
    <p:extLst>
      <p:ext uri="{BB962C8B-B14F-4D97-AF65-F5344CB8AC3E}">
        <p14:creationId xmlns:p14="http://schemas.microsoft.com/office/powerpoint/2010/main" val="3286862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8448" y="567882"/>
            <a:ext cx="10855104" cy="572223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3200" y="1524000"/>
            <a:ext cx="6934200" cy="3046988"/>
          </a:xfrm>
          <a:prstGeom prst="rect">
            <a:avLst/>
          </a:prstGeom>
          <a:noFill/>
        </p:spPr>
        <p:txBody>
          <a:bodyPr wrap="square" rtlCol="0">
            <a:spAutoFit/>
          </a:bodyPr>
          <a:lstStyle/>
          <a:p>
            <a:pPr algn="ctr"/>
            <a:r>
              <a:rPr lang="en-US" sz="3200" dirty="0">
                <a:solidFill>
                  <a:schemeClr val="bg1"/>
                </a:solidFill>
                <a:latin typeface="Lucida Sans" pitchFamily="34" charset="0"/>
              </a:rPr>
              <a:t>At the time of Jesus’ baptism, John saw the sign and heard the voice of the Father bearing record that Jesus was the Beloved Son, in whom the Father was well pleased</a:t>
            </a:r>
          </a:p>
          <a:p>
            <a:pPr algn="ctr"/>
            <a:r>
              <a:rPr lang="en-US" sz="3200" dirty="0">
                <a:solidFill>
                  <a:schemeClr val="bg1"/>
                </a:solidFill>
                <a:latin typeface="Lucida Sans" pitchFamily="34" charset="0"/>
              </a:rPr>
              <a:t>(Matthew 3:13-17)</a:t>
            </a:r>
          </a:p>
        </p:txBody>
      </p:sp>
    </p:spTree>
    <p:extLst>
      <p:ext uri="{BB962C8B-B14F-4D97-AF65-F5344CB8AC3E}">
        <p14:creationId xmlns:p14="http://schemas.microsoft.com/office/powerpoint/2010/main" val="1690410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33743" y="389299"/>
            <a:ext cx="10927532" cy="574939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9144" y="2259972"/>
            <a:ext cx="9144000" cy="3170099"/>
          </a:xfrm>
          <a:prstGeom prst="rect">
            <a:avLst/>
          </a:prstGeom>
          <a:noFill/>
        </p:spPr>
        <p:txBody>
          <a:bodyPr wrap="square" rtlCol="0">
            <a:spAutoFit/>
          </a:bodyPr>
          <a:lstStyle/>
          <a:p>
            <a:pPr algn="ctr"/>
            <a:r>
              <a:rPr lang="en-US" sz="4000" dirty="0">
                <a:solidFill>
                  <a:schemeClr val="bg1"/>
                </a:solidFill>
                <a:latin typeface="Lucida Sans" pitchFamily="34" charset="0"/>
              </a:rPr>
              <a:t>The sign of the dove, as an emblem for the Holy Ghost, was a pre-appointed signal by which John knew he was to recognize that he had baptized the Son of God. </a:t>
            </a:r>
          </a:p>
        </p:txBody>
      </p:sp>
      <p:grpSp>
        <p:nvGrpSpPr>
          <p:cNvPr id="2" name="Group 126"/>
          <p:cNvGrpSpPr/>
          <p:nvPr/>
        </p:nvGrpSpPr>
        <p:grpSpPr>
          <a:xfrm flipH="1">
            <a:off x="6553200" y="762000"/>
            <a:ext cx="2209800" cy="1600200"/>
            <a:chOff x="2694751" y="6436977"/>
            <a:chExt cx="2880370" cy="2097423"/>
          </a:xfrm>
        </p:grpSpPr>
        <p:sp>
          <p:nvSpPr>
            <p:cNvPr id="7" name="Bent-Up Arrow 6"/>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ord 8"/>
            <p:cNvSpPr/>
            <p:nvPr/>
          </p:nvSpPr>
          <p:spPr>
            <a:xfrm rot="19722594">
              <a:off x="3667814" y="6436977"/>
              <a:ext cx="838200" cy="1447800"/>
            </a:xfrm>
            <a:prstGeom prst="chord">
              <a:avLst>
                <a:gd name="adj1" fmla="val 2700000"/>
                <a:gd name="adj2" fmla="val 1687316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ord 9"/>
            <p:cNvSpPr/>
            <p:nvPr/>
          </p:nvSpPr>
          <p:spPr>
            <a:xfrm rot="18520689">
              <a:off x="3350982" y="6476530"/>
              <a:ext cx="1079546" cy="1856586"/>
            </a:xfrm>
            <a:prstGeom prst="chord">
              <a:avLst>
                <a:gd name="adj1" fmla="val 2700000"/>
                <a:gd name="adj2" fmla="val 1687316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ord 10"/>
            <p:cNvSpPr/>
            <p:nvPr/>
          </p:nvSpPr>
          <p:spPr>
            <a:xfrm rot="15886568">
              <a:off x="2945256" y="6811494"/>
              <a:ext cx="662687" cy="1163698"/>
            </a:xfrm>
            <a:prstGeom prst="chord">
              <a:avLst>
                <a:gd name="adj1" fmla="val 2700000"/>
                <a:gd name="adj2" fmla="val 1687316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14800" y="6705600"/>
              <a:ext cx="1066800" cy="10668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5"/>
            <p:cNvGrpSpPr/>
            <p:nvPr/>
          </p:nvGrpSpPr>
          <p:grpSpPr>
            <a:xfrm>
              <a:off x="4876800" y="6705600"/>
              <a:ext cx="381000" cy="381000"/>
              <a:chOff x="4876800" y="6705600"/>
              <a:chExt cx="381000" cy="381000"/>
            </a:xfrm>
          </p:grpSpPr>
          <p:sp>
            <p:nvSpPr>
              <p:cNvPr id="21"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6"/>
            <p:cNvGrpSpPr/>
            <p:nvPr/>
          </p:nvGrpSpPr>
          <p:grpSpPr>
            <a:xfrm>
              <a:off x="4648200" y="6781800"/>
              <a:ext cx="381000" cy="381000"/>
              <a:chOff x="4876800" y="6705600"/>
              <a:chExt cx="381000" cy="381000"/>
            </a:xfrm>
          </p:grpSpPr>
          <p:sp>
            <p:nvSpPr>
              <p:cNvPr id="19" name="Oval 18"/>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748419" y="5708202"/>
            <a:ext cx="1635384" cy="369332"/>
          </a:xfrm>
          <a:prstGeom prst="rect">
            <a:avLst/>
          </a:prstGeom>
        </p:spPr>
        <p:txBody>
          <a:bodyPr wrap="none">
            <a:spAutoFit/>
          </a:bodyPr>
          <a:lstStyle/>
          <a:p>
            <a:r>
              <a:rPr lang="en-US" dirty="0">
                <a:solidFill>
                  <a:schemeClr val="bg1"/>
                </a:solidFill>
                <a:latin typeface="Lucida Sans" pitchFamily="34" charset="0"/>
              </a:rPr>
              <a:t>John 1:29-34</a:t>
            </a:r>
            <a:endParaRPr lang="en-US" dirty="0"/>
          </a:p>
        </p:txBody>
      </p:sp>
    </p:spTree>
    <p:extLst>
      <p:ext uri="{BB962C8B-B14F-4D97-AF65-F5344CB8AC3E}">
        <p14:creationId xmlns:p14="http://schemas.microsoft.com/office/powerpoint/2010/main" val="2668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0" fill="hold"/>
                                        <p:tgtEl>
                                          <p:spTgt spid="2"/>
                                        </p:tgtEl>
                                        <p:attrNameLst>
                                          <p:attrName>ppt_x</p:attrName>
                                        </p:attrNameLst>
                                      </p:cBhvr>
                                      <p:tavLst>
                                        <p:tav tm="0">
                                          <p:val>
                                            <p:strVal val="1+#ppt_w/2"/>
                                          </p:val>
                                        </p:tav>
                                        <p:tav tm="100000">
                                          <p:val>
                                            <p:strVal val="#ppt_x"/>
                                          </p:val>
                                        </p:tav>
                                      </p:tavLst>
                                    </p:anim>
                                    <p:anim calcmode="lin" valueType="num">
                                      <p:cBhvr additive="base">
                                        <p:cTn id="8" dur="2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1032095" y="389299"/>
            <a:ext cx="10311897" cy="574939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54140" y="656709"/>
            <a:ext cx="9144000" cy="1938992"/>
          </a:xfrm>
          <a:prstGeom prst="rect">
            <a:avLst/>
          </a:prstGeom>
          <a:noFill/>
        </p:spPr>
        <p:txBody>
          <a:bodyPr wrap="square" rtlCol="0">
            <a:spAutoFit/>
          </a:bodyPr>
          <a:lstStyle/>
          <a:p>
            <a:pPr algn="ctr"/>
            <a:r>
              <a:rPr lang="en-US" sz="4000" dirty="0">
                <a:solidFill>
                  <a:schemeClr val="bg1"/>
                </a:solidFill>
                <a:latin typeface="Lucida Sans" pitchFamily="34" charset="0"/>
              </a:rPr>
              <a:t>John was shut up in prison by order of Herod, for criticizing Herod’s unlawful marriage of Herod</a:t>
            </a:r>
          </a:p>
        </p:txBody>
      </p:sp>
      <p:grpSp>
        <p:nvGrpSpPr>
          <p:cNvPr id="132" name="Group 131"/>
          <p:cNvGrpSpPr/>
          <p:nvPr/>
        </p:nvGrpSpPr>
        <p:grpSpPr>
          <a:xfrm>
            <a:off x="4354716" y="2743200"/>
            <a:ext cx="4332083" cy="3111778"/>
            <a:chOff x="1327879" y="1952538"/>
            <a:chExt cx="6649387" cy="4694351"/>
          </a:xfrm>
        </p:grpSpPr>
        <p:grpSp>
          <p:nvGrpSpPr>
            <p:cNvPr id="24" name="Group 5"/>
            <p:cNvGrpSpPr/>
            <p:nvPr/>
          </p:nvGrpSpPr>
          <p:grpSpPr>
            <a:xfrm>
              <a:off x="1828800" y="5854908"/>
              <a:ext cx="5797446" cy="776991"/>
              <a:chOff x="1447800" y="4483308"/>
              <a:chExt cx="5797446" cy="776991"/>
            </a:xfrm>
            <a:solidFill>
              <a:schemeClr val="bg2">
                <a:lumMod val="75000"/>
              </a:schemeClr>
            </a:solidFill>
          </p:grpSpPr>
          <p:sp>
            <p:nvSpPr>
              <p:cNvPr id="128" name="Rounded Rectangle 1"/>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2"/>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3"/>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4"/>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6"/>
            <p:cNvGrpSpPr/>
            <p:nvPr/>
          </p:nvGrpSpPr>
          <p:grpSpPr>
            <a:xfrm>
              <a:off x="2355954" y="5100403"/>
              <a:ext cx="4343400" cy="769496"/>
              <a:chOff x="1447800" y="4490803"/>
              <a:chExt cx="4343400" cy="769496"/>
            </a:xfrm>
            <a:solidFill>
              <a:schemeClr val="bg2">
                <a:lumMod val="75000"/>
              </a:schemeClr>
            </a:solidFill>
          </p:grpSpPr>
          <p:sp>
            <p:nvSpPr>
              <p:cNvPr id="125" name="Rounded Rectangle 7"/>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8"/>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9"/>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1"/>
            <p:cNvGrpSpPr/>
            <p:nvPr/>
          </p:nvGrpSpPr>
          <p:grpSpPr>
            <a:xfrm>
              <a:off x="1798819" y="4343400"/>
              <a:ext cx="5797446" cy="776991"/>
              <a:chOff x="1447800" y="4483308"/>
              <a:chExt cx="5797446" cy="776991"/>
            </a:xfrm>
            <a:solidFill>
              <a:schemeClr val="bg2">
                <a:lumMod val="75000"/>
              </a:schemeClr>
            </a:solidFill>
          </p:grpSpPr>
          <p:sp>
            <p:nvSpPr>
              <p:cNvPr id="121" name="Rounded Rectangle 12"/>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3"/>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4"/>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5"/>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6"/>
            <p:cNvGrpSpPr/>
            <p:nvPr/>
          </p:nvGrpSpPr>
          <p:grpSpPr>
            <a:xfrm>
              <a:off x="2370945" y="3556417"/>
              <a:ext cx="4343400" cy="769496"/>
              <a:chOff x="1447800" y="4490803"/>
              <a:chExt cx="4343400" cy="769496"/>
            </a:xfrm>
            <a:solidFill>
              <a:schemeClr val="bg2">
                <a:lumMod val="75000"/>
              </a:schemeClr>
            </a:solidFill>
          </p:grpSpPr>
          <p:sp>
            <p:nvSpPr>
              <p:cNvPr id="118" name="Rounded Rectangle 117"/>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8"/>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9"/>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1"/>
            <p:cNvGrpSpPr/>
            <p:nvPr/>
          </p:nvGrpSpPr>
          <p:grpSpPr>
            <a:xfrm>
              <a:off x="1756348" y="2784423"/>
              <a:ext cx="5797446" cy="776991"/>
              <a:chOff x="1447800" y="4483308"/>
              <a:chExt cx="5797446" cy="776991"/>
            </a:xfrm>
            <a:solidFill>
              <a:schemeClr val="bg2">
                <a:lumMod val="75000"/>
              </a:schemeClr>
            </a:solidFill>
          </p:grpSpPr>
          <p:sp>
            <p:nvSpPr>
              <p:cNvPr id="114" name="Rounded Rectangle 113"/>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ounded Rectangle 28"/>
            <p:cNvSpPr/>
            <p:nvPr/>
          </p:nvSpPr>
          <p:spPr>
            <a:xfrm>
              <a:off x="6705600" y="3566411"/>
              <a:ext cx="873177"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708098" y="5067926"/>
              <a:ext cx="873177"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30"/>
            <p:cNvSpPr/>
            <p:nvPr/>
          </p:nvSpPr>
          <p:spPr>
            <a:xfrm rot="16200000">
              <a:off x="3598264" y="3454608"/>
              <a:ext cx="2133600" cy="26670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3753163" y="3649480"/>
              <a:ext cx="1860030" cy="2308485"/>
            </a:xfrm>
            <a:prstGeom prst="flowChartDelay">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886200" y="4038600"/>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248462" y="3931170"/>
              <a:ext cx="45719" cy="18175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563256" y="3856220"/>
              <a:ext cx="74951" cy="19374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953000" y="3886200"/>
              <a:ext cx="74951" cy="19374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342744" y="3916180"/>
              <a:ext cx="74951" cy="19374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1608839" y="1952538"/>
              <a:ext cx="5943600" cy="828415"/>
            </a:xfrm>
            <a:prstGeom prst="triangle">
              <a:avLst/>
            </a:prstGeom>
            <a:solidFill>
              <a:srgbClr val="CC9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2077106" y="2136630"/>
              <a:ext cx="5060430" cy="583968"/>
            </a:xfrm>
            <a:prstGeom prst="triangle">
              <a:avLst>
                <a:gd name="adj" fmla="val 50364"/>
              </a:avLst>
            </a:prstGeom>
            <a:solidFill>
              <a:srgbClr val="E7E0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788827" y="3563912"/>
              <a:ext cx="690796" cy="762000"/>
            </a:xfrm>
            <a:prstGeom prst="round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821306" y="5095407"/>
              <a:ext cx="690796"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37"/>
            <p:cNvSpPr/>
            <p:nvPr/>
          </p:nvSpPr>
          <p:spPr>
            <a:xfrm>
              <a:off x="1676400" y="2971800"/>
              <a:ext cx="762000" cy="3657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38"/>
            <p:cNvSpPr/>
            <p:nvPr/>
          </p:nvSpPr>
          <p:spPr>
            <a:xfrm>
              <a:off x="1327879" y="2796915"/>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2" name="Rounded Rectangle 39"/>
            <p:cNvSpPr/>
            <p:nvPr/>
          </p:nvSpPr>
          <p:spPr>
            <a:xfrm>
              <a:off x="1347866" y="5884889"/>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3" name="Rectangle 40"/>
            <p:cNvSpPr/>
            <p:nvPr/>
          </p:nvSpPr>
          <p:spPr>
            <a:xfrm>
              <a:off x="1790076" y="3816246"/>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41"/>
            <p:cNvSpPr/>
            <p:nvPr/>
          </p:nvSpPr>
          <p:spPr>
            <a:xfrm>
              <a:off x="2002436" y="3833734"/>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212298" y="3818744"/>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970427" y="3510197"/>
              <a:ext cx="690796" cy="762000"/>
            </a:xfrm>
            <a:prstGeom prst="round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002906" y="5041692"/>
              <a:ext cx="690796"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890477" y="2914487"/>
              <a:ext cx="762000" cy="3657599"/>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509479" y="2743200"/>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ounded Rectangle 45"/>
            <p:cNvSpPr/>
            <p:nvPr/>
          </p:nvSpPr>
          <p:spPr>
            <a:xfrm>
              <a:off x="6529466" y="5831174"/>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angle 46"/>
            <p:cNvSpPr/>
            <p:nvPr/>
          </p:nvSpPr>
          <p:spPr>
            <a:xfrm>
              <a:off x="7002465" y="3780213"/>
              <a:ext cx="76199"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214825" y="3797700"/>
              <a:ext cx="76199"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424687" y="3782711"/>
              <a:ext cx="76199"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113845" y="5670312"/>
            <a:ext cx="1693092" cy="369332"/>
          </a:xfrm>
          <a:prstGeom prst="rect">
            <a:avLst/>
          </a:prstGeom>
        </p:spPr>
        <p:txBody>
          <a:bodyPr wrap="none">
            <a:spAutoFit/>
          </a:bodyPr>
          <a:lstStyle/>
          <a:p>
            <a:r>
              <a:rPr lang="en-US" dirty="0">
                <a:solidFill>
                  <a:schemeClr val="bg1"/>
                </a:solidFill>
                <a:latin typeface="Lucida Sans" pitchFamily="34" charset="0"/>
              </a:rPr>
              <a:t>Mark 6:16-29</a:t>
            </a:r>
            <a:endParaRPr lang="en-US" dirty="0"/>
          </a:p>
        </p:txBody>
      </p:sp>
    </p:spTree>
    <p:extLst>
      <p:ext uri="{BB962C8B-B14F-4D97-AF65-F5344CB8AC3E}">
        <p14:creationId xmlns:p14="http://schemas.microsoft.com/office/powerpoint/2010/main" val="28590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132"/>
                                        </p:tgtEl>
                                        <p:attrNameLst>
                                          <p:attrName>style.color</p:attrName>
                                        </p:attrNameLst>
                                      </p:cBhvr>
                                      <p:to>
                                        <a:schemeClr val="accent2"/>
                                      </p:to>
                                    </p:animClr>
                                    <p:animClr clrSpc="rgb" dir="cw">
                                      <p:cBhvr>
                                        <p:cTn id="7" dur="100" fill="hold"/>
                                        <p:tgtEl>
                                          <p:spTgt spid="132"/>
                                        </p:tgtEl>
                                        <p:attrNameLst>
                                          <p:attrName>fillcolor</p:attrName>
                                        </p:attrNameLst>
                                      </p:cBhvr>
                                      <p:to>
                                        <a:schemeClr val="accent2"/>
                                      </p:to>
                                    </p:animClr>
                                    <p:set>
                                      <p:cBhvr>
                                        <p:cTn id="8" dur="100" fill="hold"/>
                                        <p:tgtEl>
                                          <p:spTgt spid="132"/>
                                        </p:tgtEl>
                                        <p:attrNameLst>
                                          <p:attrName>fill.type</p:attrName>
                                        </p:attrNameLst>
                                      </p:cBhvr>
                                      <p:to>
                                        <p:strVal val="solid"/>
                                      </p:to>
                                    </p:set>
                                    <p:set>
                                      <p:cBhvr>
                                        <p:cTn id="9" dur="100" fill="hold"/>
                                        <p:tgtEl>
                                          <p:spTgt spid="132"/>
                                        </p:tgtEl>
                                        <p:attrNameLst>
                                          <p:attrName>fill.on</p:attrName>
                                        </p:attrNameLst>
                                      </p:cBhvr>
                                      <p:to>
                                        <p:strVal val="true"/>
                                      </p:to>
                                    </p:set>
                                    <p:animRot by="120000">
                                      <p:cBhvr>
                                        <p:cTn id="10" dur="100" fill="hold">
                                          <p:stCondLst>
                                            <p:cond delay="0"/>
                                          </p:stCondLst>
                                        </p:cTn>
                                        <p:tgtEl>
                                          <p:spTgt spid="132"/>
                                        </p:tgtEl>
                                        <p:attrNameLst>
                                          <p:attrName>r</p:attrName>
                                        </p:attrNameLst>
                                      </p:cBhvr>
                                    </p:animRot>
                                    <p:animRot by="-240000">
                                      <p:cBhvr>
                                        <p:cTn id="11" dur="200" fill="hold">
                                          <p:stCondLst>
                                            <p:cond delay="200"/>
                                          </p:stCondLst>
                                        </p:cTn>
                                        <p:tgtEl>
                                          <p:spTgt spid="132"/>
                                        </p:tgtEl>
                                        <p:attrNameLst>
                                          <p:attrName>r</p:attrName>
                                        </p:attrNameLst>
                                      </p:cBhvr>
                                    </p:animRot>
                                    <p:animRot by="240000">
                                      <p:cBhvr>
                                        <p:cTn id="12" dur="200" fill="hold">
                                          <p:stCondLst>
                                            <p:cond delay="400"/>
                                          </p:stCondLst>
                                        </p:cTn>
                                        <p:tgtEl>
                                          <p:spTgt spid="132"/>
                                        </p:tgtEl>
                                        <p:attrNameLst>
                                          <p:attrName>r</p:attrName>
                                        </p:attrNameLst>
                                      </p:cBhvr>
                                    </p:animRot>
                                    <p:animRot by="-240000">
                                      <p:cBhvr>
                                        <p:cTn id="13" dur="200" fill="hold">
                                          <p:stCondLst>
                                            <p:cond delay="600"/>
                                          </p:stCondLst>
                                        </p:cTn>
                                        <p:tgtEl>
                                          <p:spTgt spid="132"/>
                                        </p:tgtEl>
                                        <p:attrNameLst>
                                          <p:attrName>r</p:attrName>
                                        </p:attrNameLst>
                                      </p:cBhvr>
                                    </p:animRot>
                                    <p:animRot by="120000">
                                      <p:cBhvr>
                                        <p:cTn id="14" dur="200" fill="hold">
                                          <p:stCondLst>
                                            <p:cond delay="800"/>
                                          </p:stCondLst>
                                        </p:cTn>
                                        <p:tgtEl>
                                          <p:spTgt spid="1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887239" y="1081919"/>
            <a:ext cx="10375271"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6181" y="1292039"/>
            <a:ext cx="9466907" cy="3046988"/>
          </a:xfrm>
          <a:prstGeom prst="rect">
            <a:avLst/>
          </a:prstGeom>
          <a:noFill/>
        </p:spPr>
        <p:txBody>
          <a:bodyPr wrap="square" rtlCol="0">
            <a:spAutoFit/>
          </a:bodyPr>
          <a:lstStyle/>
          <a:p>
            <a:pPr algn="ctr"/>
            <a:r>
              <a:rPr lang="en-US" sz="3200" dirty="0">
                <a:solidFill>
                  <a:schemeClr val="bg1"/>
                </a:solidFill>
                <a:latin typeface="Lucida Sans" pitchFamily="34" charset="0"/>
              </a:rPr>
              <a:t>While in prison, John sent two of his disciples to inquire of Jesus to reassure their faith. Jesus took the occasion to bear testimony of the great work John had done, emphasizing that he was unwavering and true.</a:t>
            </a:r>
          </a:p>
          <a:p>
            <a:pPr algn="ctr"/>
            <a:endParaRPr lang="en-US" sz="3200" dirty="0">
              <a:solidFill>
                <a:schemeClr val="bg1"/>
              </a:solidFill>
              <a:latin typeface="Lucida Sans" pitchFamily="34" charset="0"/>
            </a:endParaRPr>
          </a:p>
        </p:txBody>
      </p:sp>
      <p:sp>
        <p:nvSpPr>
          <p:cNvPr id="3" name="Rectangle 2"/>
          <p:cNvSpPr/>
          <p:nvPr/>
        </p:nvSpPr>
        <p:spPr>
          <a:xfrm>
            <a:off x="887239" y="5747688"/>
            <a:ext cx="1665841" cy="369332"/>
          </a:xfrm>
          <a:prstGeom prst="rect">
            <a:avLst/>
          </a:prstGeom>
        </p:spPr>
        <p:txBody>
          <a:bodyPr wrap="none">
            <a:spAutoFit/>
          </a:bodyPr>
          <a:lstStyle/>
          <a:p>
            <a:r>
              <a:rPr lang="en-US" dirty="0">
                <a:solidFill>
                  <a:schemeClr val="bg1"/>
                </a:solidFill>
                <a:latin typeface="Lucida Sans" pitchFamily="34" charset="0"/>
              </a:rPr>
              <a:t>Luke 7:24-28</a:t>
            </a:r>
            <a:endParaRPr lang="en-US" dirty="0"/>
          </a:p>
        </p:txBody>
      </p:sp>
      <p:grpSp>
        <p:nvGrpSpPr>
          <p:cNvPr id="29" name="Group 28">
            <a:extLst>
              <a:ext uri="{FF2B5EF4-FFF2-40B4-BE49-F238E27FC236}">
                <a16:creationId xmlns:a16="http://schemas.microsoft.com/office/drawing/2014/main" id="{51083EC5-5388-4D86-A330-FD50B5EF47BD}"/>
              </a:ext>
            </a:extLst>
          </p:cNvPr>
          <p:cNvGrpSpPr/>
          <p:nvPr/>
        </p:nvGrpSpPr>
        <p:grpSpPr>
          <a:xfrm>
            <a:off x="9270679" y="3429000"/>
            <a:ext cx="1068463" cy="2477787"/>
            <a:chOff x="1519855" y="349452"/>
            <a:chExt cx="2655905" cy="6159097"/>
          </a:xfrm>
        </p:grpSpPr>
        <p:sp>
          <p:nvSpPr>
            <p:cNvPr id="30" name="Freeform: Shape 29">
              <a:extLst>
                <a:ext uri="{FF2B5EF4-FFF2-40B4-BE49-F238E27FC236}">
                  <a16:creationId xmlns:a16="http://schemas.microsoft.com/office/drawing/2014/main" id="{B86290CD-38AF-4419-A605-20C1319952C5}"/>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1" name="Oval 30">
              <a:extLst>
                <a:ext uri="{FF2B5EF4-FFF2-40B4-BE49-F238E27FC236}">
                  <a16:creationId xmlns:a16="http://schemas.microsoft.com/office/drawing/2014/main" id="{5BA4CDFB-84E3-4C40-A82A-88C6D6F8D123}"/>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5CA00CDB-CFD5-43E3-BCAD-2373207BE3F5}"/>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1AEF9843-F12B-41D3-A40E-2D94D31DBAD1}"/>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4ED0089-E1C0-41C9-85A6-BF5798D55DA0}"/>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946D171-C21C-4ED0-B5A3-2A1C5F25E917}"/>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5D6E7080-316C-4BEE-84D6-4A1C1F8A50EB}"/>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56DC1DF-9781-4972-A9E5-E6D3CA9AEB6C}"/>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0">
              <a:extLst>
                <a:ext uri="{FF2B5EF4-FFF2-40B4-BE49-F238E27FC236}">
                  <a16:creationId xmlns:a16="http://schemas.microsoft.com/office/drawing/2014/main" id="{840A9736-A5E0-4ECA-AB56-B1C54D272837}"/>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1">
              <a:extLst>
                <a:ext uri="{FF2B5EF4-FFF2-40B4-BE49-F238E27FC236}">
                  <a16:creationId xmlns:a16="http://schemas.microsoft.com/office/drawing/2014/main" id="{9B3E9A50-45FD-4DC9-9BD7-46B6511CCBE1}"/>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2">
              <a:extLst>
                <a:ext uri="{FF2B5EF4-FFF2-40B4-BE49-F238E27FC236}">
                  <a16:creationId xmlns:a16="http://schemas.microsoft.com/office/drawing/2014/main" id="{F20748BA-C951-47F4-90F7-500FBC3D3B75}"/>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398DD6D-800E-4253-9656-176E64F3E590}"/>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5">
              <a:extLst>
                <a:ext uri="{FF2B5EF4-FFF2-40B4-BE49-F238E27FC236}">
                  <a16:creationId xmlns:a16="http://schemas.microsoft.com/office/drawing/2014/main" id="{700E72E4-0271-4D7C-9813-485A6C31F39A}"/>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5D7D77F6-F250-47F4-8AED-7817E23027BF}"/>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521FC27-D2B7-4B09-88FA-4E6624348AC1}"/>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AA8B117-CB13-4219-82D0-B7E1971BBC1C}"/>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C437519E-559D-4E32-9311-735434AD2D4E}"/>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7" name="Oval 46">
              <a:extLst>
                <a:ext uri="{FF2B5EF4-FFF2-40B4-BE49-F238E27FC236}">
                  <a16:creationId xmlns:a16="http://schemas.microsoft.com/office/drawing/2014/main" id="{01A5AB85-25CE-4B2C-B0EA-7FC477B5219B}"/>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82CB7A7-9E34-4BC5-8F93-456262C15FCE}"/>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9" name="Oval 48">
              <a:extLst>
                <a:ext uri="{FF2B5EF4-FFF2-40B4-BE49-F238E27FC236}">
                  <a16:creationId xmlns:a16="http://schemas.microsoft.com/office/drawing/2014/main" id="{95FA5865-748A-4A07-A179-9EB1DB784666}"/>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36B18DE-C1F8-489E-9F3B-673EBACE2EFC}"/>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0199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 name="Rectangle 316"/>
          <p:cNvSpPr/>
          <p:nvPr/>
        </p:nvSpPr>
        <p:spPr>
          <a:xfrm>
            <a:off x="1984124" y="1081919"/>
            <a:ext cx="8027406"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99693" y="1216703"/>
            <a:ext cx="5724808" cy="3170099"/>
          </a:xfrm>
          <a:prstGeom prst="rect">
            <a:avLst/>
          </a:prstGeom>
          <a:noFill/>
        </p:spPr>
        <p:txBody>
          <a:bodyPr wrap="square" rtlCol="0">
            <a:spAutoFit/>
          </a:bodyPr>
          <a:lstStyle/>
          <a:p>
            <a:pPr algn="ctr"/>
            <a:r>
              <a:rPr lang="en-US" sz="4000" dirty="0">
                <a:solidFill>
                  <a:schemeClr val="bg1"/>
                </a:solidFill>
                <a:latin typeface="Lucida Sans" pitchFamily="34" charset="0"/>
              </a:rPr>
              <a:t>After nearly a year in prison, John was beheaded at the instigation of Herodias</a:t>
            </a:r>
          </a:p>
        </p:txBody>
      </p:sp>
      <p:grpSp>
        <p:nvGrpSpPr>
          <p:cNvPr id="29" name="Group 28"/>
          <p:cNvGrpSpPr/>
          <p:nvPr/>
        </p:nvGrpSpPr>
        <p:grpSpPr>
          <a:xfrm>
            <a:off x="1524000" y="1752600"/>
            <a:ext cx="3352800" cy="4343400"/>
            <a:chOff x="457200" y="2497304"/>
            <a:chExt cx="4781871" cy="4284496"/>
          </a:xfrm>
        </p:grpSpPr>
        <p:grpSp>
          <p:nvGrpSpPr>
            <p:cNvPr id="30" name="Group 230"/>
            <p:cNvGrpSpPr/>
            <p:nvPr/>
          </p:nvGrpSpPr>
          <p:grpSpPr>
            <a:xfrm rot="18989829" flipH="1">
              <a:off x="2994882" y="2720848"/>
              <a:ext cx="1586260" cy="1364114"/>
              <a:chOff x="736597" y="733384"/>
              <a:chExt cx="1807860" cy="1807860"/>
            </a:xfrm>
          </p:grpSpPr>
          <p:grpSp>
            <p:nvGrpSpPr>
              <p:cNvPr id="285" name="Group 15"/>
              <p:cNvGrpSpPr/>
              <p:nvPr/>
            </p:nvGrpSpPr>
            <p:grpSpPr>
              <a:xfrm rot="20238387">
                <a:off x="736597" y="881328"/>
                <a:ext cx="1193804" cy="897916"/>
                <a:chOff x="1111998" y="1862460"/>
                <a:chExt cx="2362200" cy="1921930"/>
              </a:xfrm>
            </p:grpSpPr>
            <p:grpSp>
              <p:nvGrpSpPr>
                <p:cNvPr id="306" name="Group 6"/>
                <p:cNvGrpSpPr/>
                <p:nvPr/>
              </p:nvGrpSpPr>
              <p:grpSpPr>
                <a:xfrm rot="17802976">
                  <a:off x="1912098" y="1823816"/>
                  <a:ext cx="762000" cy="2362200"/>
                  <a:chOff x="1905000" y="1828800"/>
                  <a:chExt cx="762000" cy="2362200"/>
                </a:xfrm>
              </p:grpSpPr>
              <p:sp>
                <p:nvSpPr>
                  <p:cNvPr id="3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9"/>
                <p:cNvGrpSpPr/>
                <p:nvPr/>
              </p:nvGrpSpPr>
              <p:grpSpPr>
                <a:xfrm rot="19123498">
                  <a:off x="2501621" y="1862460"/>
                  <a:ext cx="542170" cy="1782007"/>
                  <a:chOff x="1905000" y="1828800"/>
                  <a:chExt cx="762000" cy="2362200"/>
                </a:xfrm>
              </p:grpSpPr>
              <p:sp>
                <p:nvSpPr>
                  <p:cNvPr id="31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12"/>
                <p:cNvGrpSpPr/>
                <p:nvPr/>
              </p:nvGrpSpPr>
              <p:grpSpPr>
                <a:xfrm rot="15530705">
                  <a:off x="2284581" y="2639655"/>
                  <a:ext cx="405591" cy="1883879"/>
                  <a:chOff x="1905000" y="1828800"/>
                  <a:chExt cx="762000" cy="2362200"/>
                </a:xfrm>
              </p:grpSpPr>
              <p:sp>
                <p:nvSpPr>
                  <p:cNvPr id="30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6" name="Group 21"/>
              <p:cNvGrpSpPr/>
              <p:nvPr/>
            </p:nvGrpSpPr>
            <p:grpSpPr>
              <a:xfrm rot="2927600">
                <a:off x="1498597" y="881328"/>
                <a:ext cx="1193804" cy="897916"/>
                <a:chOff x="1111998" y="1862460"/>
                <a:chExt cx="2362200" cy="1921930"/>
              </a:xfrm>
            </p:grpSpPr>
            <p:grpSp>
              <p:nvGrpSpPr>
                <p:cNvPr id="297" name="Group 6"/>
                <p:cNvGrpSpPr/>
                <p:nvPr/>
              </p:nvGrpSpPr>
              <p:grpSpPr>
                <a:xfrm rot="17802976">
                  <a:off x="1912098" y="1823816"/>
                  <a:ext cx="762000" cy="2362200"/>
                  <a:chOff x="1905000" y="1828800"/>
                  <a:chExt cx="762000" cy="2362200"/>
                </a:xfrm>
              </p:grpSpPr>
              <p:sp>
                <p:nvSpPr>
                  <p:cNvPr id="3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9"/>
                <p:cNvGrpSpPr/>
                <p:nvPr/>
              </p:nvGrpSpPr>
              <p:grpSpPr>
                <a:xfrm rot="19123498">
                  <a:off x="2501621" y="1862460"/>
                  <a:ext cx="542170" cy="1782007"/>
                  <a:chOff x="1905000" y="1828800"/>
                  <a:chExt cx="762000" cy="2362200"/>
                </a:xfrm>
              </p:grpSpPr>
              <p:sp>
                <p:nvSpPr>
                  <p:cNvPr id="30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12"/>
                <p:cNvGrpSpPr/>
                <p:nvPr/>
              </p:nvGrpSpPr>
              <p:grpSpPr>
                <a:xfrm rot="15530705">
                  <a:off x="2284581" y="2639655"/>
                  <a:ext cx="405591" cy="1883879"/>
                  <a:chOff x="1905000" y="1828800"/>
                  <a:chExt cx="762000" cy="2362200"/>
                </a:xfrm>
              </p:grpSpPr>
              <p:sp>
                <p:nvSpPr>
                  <p:cNvPr id="300" name="Oval 2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7" name="Group 31"/>
              <p:cNvGrpSpPr/>
              <p:nvPr/>
            </p:nvGrpSpPr>
            <p:grpSpPr>
              <a:xfrm rot="20238387">
                <a:off x="1346199" y="1643328"/>
                <a:ext cx="1193804" cy="897916"/>
                <a:chOff x="1111998" y="1862460"/>
                <a:chExt cx="2362200" cy="1921930"/>
              </a:xfrm>
            </p:grpSpPr>
            <p:grpSp>
              <p:nvGrpSpPr>
                <p:cNvPr id="288" name="Group 6"/>
                <p:cNvGrpSpPr/>
                <p:nvPr/>
              </p:nvGrpSpPr>
              <p:grpSpPr>
                <a:xfrm rot="17802976">
                  <a:off x="1912098" y="1823816"/>
                  <a:ext cx="762000" cy="2362200"/>
                  <a:chOff x="1905000" y="1828800"/>
                  <a:chExt cx="762000" cy="2362200"/>
                </a:xfrm>
              </p:grpSpPr>
              <p:sp>
                <p:nvSpPr>
                  <p:cNvPr id="2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9"/>
                <p:cNvGrpSpPr/>
                <p:nvPr/>
              </p:nvGrpSpPr>
              <p:grpSpPr>
                <a:xfrm rot="19123498">
                  <a:off x="2501621" y="1862460"/>
                  <a:ext cx="542170" cy="1782007"/>
                  <a:chOff x="1905000" y="1828800"/>
                  <a:chExt cx="762000" cy="2362200"/>
                </a:xfrm>
              </p:grpSpPr>
              <p:sp>
                <p:nvSpPr>
                  <p:cNvPr id="29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12"/>
                <p:cNvGrpSpPr/>
                <p:nvPr/>
              </p:nvGrpSpPr>
              <p:grpSpPr>
                <a:xfrm rot="15530705">
                  <a:off x="2284581" y="2639655"/>
                  <a:ext cx="405591" cy="1883879"/>
                  <a:chOff x="1905000" y="1828800"/>
                  <a:chExt cx="762000" cy="2362200"/>
                </a:xfrm>
              </p:grpSpPr>
              <p:sp>
                <p:nvSpPr>
                  <p:cNvPr id="29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 name="Group 199"/>
            <p:cNvGrpSpPr/>
            <p:nvPr/>
          </p:nvGrpSpPr>
          <p:grpSpPr>
            <a:xfrm rot="3068959">
              <a:off x="1334455" y="2628335"/>
              <a:ext cx="1820842" cy="1558779"/>
              <a:chOff x="736597" y="733384"/>
              <a:chExt cx="1807860" cy="1807860"/>
            </a:xfrm>
          </p:grpSpPr>
          <p:grpSp>
            <p:nvGrpSpPr>
              <p:cNvPr id="255" name="Group 15"/>
              <p:cNvGrpSpPr/>
              <p:nvPr/>
            </p:nvGrpSpPr>
            <p:grpSpPr>
              <a:xfrm rot="20238387">
                <a:off x="736597" y="881328"/>
                <a:ext cx="1193804" cy="897916"/>
                <a:chOff x="1111998" y="1862460"/>
                <a:chExt cx="2362200" cy="1921930"/>
              </a:xfrm>
            </p:grpSpPr>
            <p:grpSp>
              <p:nvGrpSpPr>
                <p:cNvPr id="276" name="Group 6"/>
                <p:cNvGrpSpPr/>
                <p:nvPr/>
              </p:nvGrpSpPr>
              <p:grpSpPr>
                <a:xfrm rot="17802976">
                  <a:off x="1912098" y="1823816"/>
                  <a:ext cx="762000" cy="2362200"/>
                  <a:chOff x="1905000" y="1828800"/>
                  <a:chExt cx="762000" cy="2362200"/>
                </a:xfrm>
              </p:grpSpPr>
              <p:sp>
                <p:nvSpPr>
                  <p:cNvPr id="2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9"/>
                <p:cNvGrpSpPr/>
                <p:nvPr/>
              </p:nvGrpSpPr>
              <p:grpSpPr>
                <a:xfrm rot="19123498">
                  <a:off x="2501621" y="1862460"/>
                  <a:ext cx="542170" cy="1782007"/>
                  <a:chOff x="1905000" y="1828800"/>
                  <a:chExt cx="762000" cy="2362200"/>
                </a:xfrm>
              </p:grpSpPr>
              <p:sp>
                <p:nvSpPr>
                  <p:cNvPr id="281" name="Oval 2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12"/>
                <p:cNvGrpSpPr/>
                <p:nvPr/>
              </p:nvGrpSpPr>
              <p:grpSpPr>
                <a:xfrm rot="15530705">
                  <a:off x="2284581" y="2639655"/>
                  <a:ext cx="405591" cy="1883879"/>
                  <a:chOff x="1905000" y="1828800"/>
                  <a:chExt cx="762000" cy="2362200"/>
                </a:xfrm>
              </p:grpSpPr>
              <p:sp>
                <p:nvSpPr>
                  <p:cNvPr id="279" name="Oval 2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21"/>
              <p:cNvGrpSpPr/>
              <p:nvPr/>
            </p:nvGrpSpPr>
            <p:grpSpPr>
              <a:xfrm rot="2927600">
                <a:off x="1498597" y="881328"/>
                <a:ext cx="1193804" cy="897916"/>
                <a:chOff x="1111998" y="1862460"/>
                <a:chExt cx="2362200" cy="1921930"/>
              </a:xfrm>
            </p:grpSpPr>
            <p:grpSp>
              <p:nvGrpSpPr>
                <p:cNvPr id="267" name="Group 6"/>
                <p:cNvGrpSpPr/>
                <p:nvPr/>
              </p:nvGrpSpPr>
              <p:grpSpPr>
                <a:xfrm rot="17802976">
                  <a:off x="1912098" y="1823816"/>
                  <a:ext cx="762000" cy="2362200"/>
                  <a:chOff x="1905000" y="1828800"/>
                  <a:chExt cx="762000" cy="2362200"/>
                </a:xfrm>
              </p:grpSpPr>
              <p:sp>
                <p:nvSpPr>
                  <p:cNvPr id="2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9"/>
                <p:cNvGrpSpPr/>
                <p:nvPr/>
              </p:nvGrpSpPr>
              <p:grpSpPr>
                <a:xfrm rot="19123498">
                  <a:off x="2501621" y="1862460"/>
                  <a:ext cx="542170" cy="1782007"/>
                  <a:chOff x="1905000" y="1828800"/>
                  <a:chExt cx="762000" cy="2362200"/>
                </a:xfrm>
              </p:grpSpPr>
              <p:sp>
                <p:nvSpPr>
                  <p:cNvPr id="272" name="Oval 2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2"/>
                <p:cNvGrpSpPr/>
                <p:nvPr/>
              </p:nvGrpSpPr>
              <p:grpSpPr>
                <a:xfrm rot="15530705">
                  <a:off x="2284581" y="2639655"/>
                  <a:ext cx="405591" cy="1883879"/>
                  <a:chOff x="1905000" y="1828800"/>
                  <a:chExt cx="762000" cy="2362200"/>
                </a:xfrm>
              </p:grpSpPr>
              <p:sp>
                <p:nvSpPr>
                  <p:cNvPr id="270" name="Oval 2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7" name="Group 31"/>
              <p:cNvGrpSpPr/>
              <p:nvPr/>
            </p:nvGrpSpPr>
            <p:grpSpPr>
              <a:xfrm rot="20238387">
                <a:off x="1346199" y="1643328"/>
                <a:ext cx="1193804" cy="897916"/>
                <a:chOff x="1111998" y="1862460"/>
                <a:chExt cx="2362200" cy="1921930"/>
              </a:xfrm>
            </p:grpSpPr>
            <p:grpSp>
              <p:nvGrpSpPr>
                <p:cNvPr id="258" name="Group 6"/>
                <p:cNvGrpSpPr/>
                <p:nvPr/>
              </p:nvGrpSpPr>
              <p:grpSpPr>
                <a:xfrm rot="17802976">
                  <a:off x="1912098" y="1823816"/>
                  <a:ext cx="762000" cy="2362200"/>
                  <a:chOff x="1905000" y="1828800"/>
                  <a:chExt cx="762000" cy="2362200"/>
                </a:xfrm>
              </p:grpSpPr>
              <p:sp>
                <p:nvSpPr>
                  <p:cNvPr id="2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9"/>
                <p:cNvGrpSpPr/>
                <p:nvPr/>
              </p:nvGrpSpPr>
              <p:grpSpPr>
                <a:xfrm rot="19123498">
                  <a:off x="2501621" y="1862460"/>
                  <a:ext cx="542170" cy="1782007"/>
                  <a:chOff x="1905000" y="1828800"/>
                  <a:chExt cx="762000" cy="2362200"/>
                </a:xfrm>
              </p:grpSpPr>
              <p:sp>
                <p:nvSpPr>
                  <p:cNvPr id="26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
                <p:cNvGrpSpPr/>
                <p:nvPr/>
              </p:nvGrpSpPr>
              <p:grpSpPr>
                <a:xfrm rot="15530705">
                  <a:off x="2284581" y="2639655"/>
                  <a:ext cx="405591" cy="1883879"/>
                  <a:chOff x="1905000" y="1828800"/>
                  <a:chExt cx="762000" cy="2362200"/>
                </a:xfrm>
              </p:grpSpPr>
              <p:sp>
                <p:nvSpPr>
                  <p:cNvPr id="26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 name="Double Wave 31"/>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uble Wave 32"/>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41"/>
            <p:cNvGrpSpPr/>
            <p:nvPr/>
          </p:nvGrpSpPr>
          <p:grpSpPr>
            <a:xfrm>
              <a:off x="457200" y="3352800"/>
              <a:ext cx="1397003" cy="1095416"/>
              <a:chOff x="736597" y="733384"/>
              <a:chExt cx="1807860" cy="1807860"/>
            </a:xfrm>
          </p:grpSpPr>
          <p:grpSp>
            <p:nvGrpSpPr>
              <p:cNvPr id="225" name="Group 15"/>
              <p:cNvGrpSpPr/>
              <p:nvPr/>
            </p:nvGrpSpPr>
            <p:grpSpPr>
              <a:xfrm rot="20238387">
                <a:off x="736597" y="881328"/>
                <a:ext cx="1193804" cy="897916"/>
                <a:chOff x="1111998" y="1862460"/>
                <a:chExt cx="2362200" cy="1921930"/>
              </a:xfrm>
            </p:grpSpPr>
            <p:grpSp>
              <p:nvGrpSpPr>
                <p:cNvPr id="246" name="Group 6"/>
                <p:cNvGrpSpPr/>
                <p:nvPr/>
              </p:nvGrpSpPr>
              <p:grpSpPr>
                <a:xfrm rot="17802976">
                  <a:off x="1912098" y="1823816"/>
                  <a:ext cx="762000" cy="2362200"/>
                  <a:chOff x="1905000" y="1828800"/>
                  <a:chExt cx="762000" cy="2362200"/>
                </a:xfrm>
              </p:grpSpPr>
              <p:sp>
                <p:nvSpPr>
                  <p:cNvPr id="2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9"/>
                <p:cNvGrpSpPr/>
                <p:nvPr/>
              </p:nvGrpSpPr>
              <p:grpSpPr>
                <a:xfrm rot="19123498">
                  <a:off x="2501621" y="1862460"/>
                  <a:ext cx="542170" cy="1782007"/>
                  <a:chOff x="1905000" y="1828800"/>
                  <a:chExt cx="762000" cy="2362200"/>
                </a:xfrm>
              </p:grpSpPr>
              <p:sp>
                <p:nvSpPr>
                  <p:cNvPr id="25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12"/>
                <p:cNvGrpSpPr/>
                <p:nvPr/>
              </p:nvGrpSpPr>
              <p:grpSpPr>
                <a:xfrm rot="15530705">
                  <a:off x="2284581" y="2639655"/>
                  <a:ext cx="405591" cy="1883879"/>
                  <a:chOff x="1905000" y="1828800"/>
                  <a:chExt cx="762000" cy="2362200"/>
                </a:xfrm>
              </p:grpSpPr>
              <p:sp>
                <p:nvSpPr>
                  <p:cNvPr id="24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21"/>
              <p:cNvGrpSpPr/>
              <p:nvPr/>
            </p:nvGrpSpPr>
            <p:grpSpPr>
              <a:xfrm rot="2927600">
                <a:off x="1498597" y="881328"/>
                <a:ext cx="1193804" cy="897916"/>
                <a:chOff x="1111998" y="1862460"/>
                <a:chExt cx="2362200" cy="1921930"/>
              </a:xfrm>
            </p:grpSpPr>
            <p:grpSp>
              <p:nvGrpSpPr>
                <p:cNvPr id="237" name="Group 6"/>
                <p:cNvGrpSpPr/>
                <p:nvPr/>
              </p:nvGrpSpPr>
              <p:grpSpPr>
                <a:xfrm rot="17802976">
                  <a:off x="1912098" y="1823816"/>
                  <a:ext cx="762000" cy="2362200"/>
                  <a:chOff x="1905000" y="1828800"/>
                  <a:chExt cx="762000" cy="2362200"/>
                </a:xfrm>
              </p:grpSpPr>
              <p:sp>
                <p:nvSpPr>
                  <p:cNvPr id="2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9"/>
                <p:cNvGrpSpPr/>
                <p:nvPr/>
              </p:nvGrpSpPr>
              <p:grpSpPr>
                <a:xfrm rot="19123498">
                  <a:off x="2501621" y="1862460"/>
                  <a:ext cx="542170" cy="1782007"/>
                  <a:chOff x="1905000" y="1828800"/>
                  <a:chExt cx="762000" cy="2362200"/>
                </a:xfrm>
              </p:grpSpPr>
              <p:sp>
                <p:nvSpPr>
                  <p:cNvPr id="24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2"/>
                <p:cNvGrpSpPr/>
                <p:nvPr/>
              </p:nvGrpSpPr>
              <p:grpSpPr>
                <a:xfrm rot="15530705">
                  <a:off x="2284581" y="2639655"/>
                  <a:ext cx="405591" cy="1883879"/>
                  <a:chOff x="1905000" y="1828800"/>
                  <a:chExt cx="762000" cy="2362200"/>
                </a:xfrm>
              </p:grpSpPr>
              <p:sp>
                <p:nvSpPr>
                  <p:cNvPr id="24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7" name="Group 31"/>
              <p:cNvGrpSpPr/>
              <p:nvPr/>
            </p:nvGrpSpPr>
            <p:grpSpPr>
              <a:xfrm rot="20238387">
                <a:off x="1346199" y="1643328"/>
                <a:ext cx="1193804" cy="897916"/>
                <a:chOff x="1111998" y="1862460"/>
                <a:chExt cx="2362200" cy="1921930"/>
              </a:xfrm>
            </p:grpSpPr>
            <p:grpSp>
              <p:nvGrpSpPr>
                <p:cNvPr id="228" name="Group 6"/>
                <p:cNvGrpSpPr/>
                <p:nvPr/>
              </p:nvGrpSpPr>
              <p:grpSpPr>
                <a:xfrm rot="17802976">
                  <a:off x="1912098" y="1823816"/>
                  <a:ext cx="762000" cy="2362200"/>
                  <a:chOff x="1905000" y="1828800"/>
                  <a:chExt cx="762000" cy="2362200"/>
                </a:xfrm>
              </p:grpSpPr>
              <p:sp>
                <p:nvSpPr>
                  <p:cNvPr id="2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9"/>
                <p:cNvGrpSpPr/>
                <p:nvPr/>
              </p:nvGrpSpPr>
              <p:grpSpPr>
                <a:xfrm rot="19123498">
                  <a:off x="2501621" y="1862460"/>
                  <a:ext cx="542170" cy="1782007"/>
                  <a:chOff x="1905000" y="1828800"/>
                  <a:chExt cx="762000" cy="2362200"/>
                </a:xfrm>
              </p:grpSpPr>
              <p:sp>
                <p:nvSpPr>
                  <p:cNvPr id="233" name="Oval 2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2"/>
                <p:cNvGrpSpPr/>
                <p:nvPr/>
              </p:nvGrpSpPr>
              <p:grpSpPr>
                <a:xfrm rot="15530705">
                  <a:off x="2284581" y="2639655"/>
                  <a:ext cx="405591" cy="1883879"/>
                  <a:chOff x="1905000" y="1828800"/>
                  <a:chExt cx="762000" cy="2362200"/>
                </a:xfrm>
              </p:grpSpPr>
              <p:sp>
                <p:nvSpPr>
                  <p:cNvPr id="231" name="Oval 2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42"/>
            <p:cNvGrpSpPr/>
            <p:nvPr/>
          </p:nvGrpSpPr>
          <p:grpSpPr>
            <a:xfrm rot="1956276">
              <a:off x="1167495" y="3842653"/>
              <a:ext cx="1397003" cy="1095416"/>
              <a:chOff x="736597" y="733384"/>
              <a:chExt cx="1807860" cy="1807860"/>
            </a:xfrm>
          </p:grpSpPr>
          <p:grpSp>
            <p:nvGrpSpPr>
              <p:cNvPr id="195" name="Group 15"/>
              <p:cNvGrpSpPr/>
              <p:nvPr/>
            </p:nvGrpSpPr>
            <p:grpSpPr>
              <a:xfrm rot="20238387">
                <a:off x="736597" y="881328"/>
                <a:ext cx="1193804" cy="897916"/>
                <a:chOff x="1111998" y="1862460"/>
                <a:chExt cx="2362200" cy="1921930"/>
              </a:xfrm>
            </p:grpSpPr>
            <p:grpSp>
              <p:nvGrpSpPr>
                <p:cNvPr id="216" name="Group 6"/>
                <p:cNvGrpSpPr/>
                <p:nvPr/>
              </p:nvGrpSpPr>
              <p:grpSpPr>
                <a:xfrm rot="17802976">
                  <a:off x="1912098" y="1823816"/>
                  <a:ext cx="762000" cy="2362200"/>
                  <a:chOff x="1905000" y="1828800"/>
                  <a:chExt cx="762000" cy="2362200"/>
                </a:xfrm>
              </p:grpSpPr>
              <p:sp>
                <p:nvSpPr>
                  <p:cNvPr id="2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9"/>
                <p:cNvGrpSpPr/>
                <p:nvPr/>
              </p:nvGrpSpPr>
              <p:grpSpPr>
                <a:xfrm rot="19123498">
                  <a:off x="2501621" y="1862460"/>
                  <a:ext cx="542170" cy="1782007"/>
                  <a:chOff x="1905000" y="1828800"/>
                  <a:chExt cx="762000" cy="2362200"/>
                </a:xfrm>
              </p:grpSpPr>
              <p:sp>
                <p:nvSpPr>
                  <p:cNvPr id="22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12"/>
                <p:cNvGrpSpPr/>
                <p:nvPr/>
              </p:nvGrpSpPr>
              <p:grpSpPr>
                <a:xfrm rot="15530705">
                  <a:off x="2284581" y="2639655"/>
                  <a:ext cx="405591" cy="1883879"/>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21"/>
              <p:cNvGrpSpPr/>
              <p:nvPr/>
            </p:nvGrpSpPr>
            <p:grpSpPr>
              <a:xfrm rot="2927600">
                <a:off x="1498597" y="881328"/>
                <a:ext cx="1193804" cy="897916"/>
                <a:chOff x="1111998" y="1862460"/>
                <a:chExt cx="2362200" cy="1921930"/>
              </a:xfrm>
            </p:grpSpPr>
            <p:grpSp>
              <p:nvGrpSpPr>
                <p:cNvPr id="207" name="Group 6"/>
                <p:cNvGrpSpPr/>
                <p:nvPr/>
              </p:nvGrpSpPr>
              <p:grpSpPr>
                <a:xfrm rot="17802976">
                  <a:off x="1912098" y="1823816"/>
                  <a:ext cx="762000" cy="2362200"/>
                  <a:chOff x="1905000" y="1828800"/>
                  <a:chExt cx="762000" cy="2362200"/>
                </a:xfrm>
              </p:grpSpPr>
              <p:sp>
                <p:nvSpPr>
                  <p:cNvPr id="2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9"/>
                <p:cNvGrpSpPr/>
                <p:nvPr/>
              </p:nvGrpSpPr>
              <p:grpSpPr>
                <a:xfrm rot="19123498">
                  <a:off x="2501621" y="1862460"/>
                  <a:ext cx="542170" cy="1782007"/>
                  <a:chOff x="1905000" y="1828800"/>
                  <a:chExt cx="762000" cy="2362200"/>
                </a:xfrm>
              </p:grpSpPr>
              <p:sp>
                <p:nvSpPr>
                  <p:cNvPr id="21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2"/>
                <p:cNvGrpSpPr/>
                <p:nvPr/>
              </p:nvGrpSpPr>
              <p:grpSpPr>
                <a:xfrm rot="15530705">
                  <a:off x="2284581" y="2639655"/>
                  <a:ext cx="405591" cy="1883879"/>
                  <a:chOff x="1905000" y="1828800"/>
                  <a:chExt cx="762000" cy="2362200"/>
                </a:xfrm>
              </p:grpSpPr>
              <p:sp>
                <p:nvSpPr>
                  <p:cNvPr id="21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31"/>
              <p:cNvGrpSpPr/>
              <p:nvPr/>
            </p:nvGrpSpPr>
            <p:grpSpPr>
              <a:xfrm rot="20238387">
                <a:off x="1346199" y="1643328"/>
                <a:ext cx="1193804" cy="897916"/>
                <a:chOff x="1111998" y="1862460"/>
                <a:chExt cx="2362200" cy="1921930"/>
              </a:xfrm>
            </p:grpSpPr>
            <p:grpSp>
              <p:nvGrpSpPr>
                <p:cNvPr id="198" name="Group 6"/>
                <p:cNvGrpSpPr/>
                <p:nvPr/>
              </p:nvGrpSpPr>
              <p:grpSpPr>
                <a:xfrm rot="17802976">
                  <a:off x="1912098" y="1823816"/>
                  <a:ext cx="762000" cy="2362200"/>
                  <a:chOff x="1905000" y="1828800"/>
                  <a:chExt cx="762000" cy="2362200"/>
                </a:xfrm>
              </p:grpSpPr>
              <p:sp>
                <p:nvSpPr>
                  <p:cNvPr id="2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9"/>
                <p:cNvGrpSpPr/>
                <p:nvPr/>
              </p:nvGrpSpPr>
              <p:grpSpPr>
                <a:xfrm rot="19123498">
                  <a:off x="2501621" y="1862460"/>
                  <a:ext cx="542170" cy="1782007"/>
                  <a:chOff x="1905000" y="1828800"/>
                  <a:chExt cx="762000" cy="2362200"/>
                </a:xfrm>
              </p:grpSpPr>
              <p:sp>
                <p:nvSpPr>
                  <p:cNvPr id="203" name="Oval 2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2"/>
                <p:cNvGrpSpPr/>
                <p:nvPr/>
              </p:nvGrpSpPr>
              <p:grpSpPr>
                <a:xfrm rot="15530705">
                  <a:off x="2284581" y="2639655"/>
                  <a:ext cx="405591" cy="1883879"/>
                  <a:chOff x="1905000" y="1828800"/>
                  <a:chExt cx="762000" cy="2362200"/>
                </a:xfrm>
              </p:grpSpPr>
              <p:sp>
                <p:nvSpPr>
                  <p:cNvPr id="20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73"/>
            <p:cNvGrpSpPr/>
            <p:nvPr/>
          </p:nvGrpSpPr>
          <p:grpSpPr>
            <a:xfrm rot="3068959">
              <a:off x="1791654" y="2628338"/>
              <a:ext cx="1820842" cy="1558779"/>
              <a:chOff x="736597" y="733384"/>
              <a:chExt cx="1807860" cy="1807860"/>
            </a:xfrm>
          </p:grpSpPr>
          <p:grpSp>
            <p:nvGrpSpPr>
              <p:cNvPr id="165" name="Group 15"/>
              <p:cNvGrpSpPr/>
              <p:nvPr/>
            </p:nvGrpSpPr>
            <p:grpSpPr>
              <a:xfrm rot="20238387">
                <a:off x="736597" y="881328"/>
                <a:ext cx="1193804" cy="897916"/>
                <a:chOff x="1111998" y="1862460"/>
                <a:chExt cx="2362200" cy="1921930"/>
              </a:xfrm>
            </p:grpSpPr>
            <p:grpSp>
              <p:nvGrpSpPr>
                <p:cNvPr id="186" name="Group 6"/>
                <p:cNvGrpSpPr/>
                <p:nvPr/>
              </p:nvGrpSpPr>
              <p:grpSpPr>
                <a:xfrm rot="17802976">
                  <a:off x="1912098" y="1823816"/>
                  <a:ext cx="762000" cy="2362200"/>
                  <a:chOff x="1905000" y="1828800"/>
                  <a:chExt cx="762000" cy="2362200"/>
                </a:xfrm>
              </p:grpSpPr>
              <p:sp>
                <p:nvSpPr>
                  <p:cNvPr id="1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9"/>
                <p:cNvGrpSpPr/>
                <p:nvPr/>
              </p:nvGrpSpPr>
              <p:grpSpPr>
                <a:xfrm rot="19123498">
                  <a:off x="2501621" y="1862460"/>
                  <a:ext cx="542170" cy="1782007"/>
                  <a:chOff x="1905000" y="1828800"/>
                  <a:chExt cx="762000" cy="2362200"/>
                </a:xfrm>
              </p:grpSpPr>
              <p:sp>
                <p:nvSpPr>
                  <p:cNvPr id="19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2"/>
                <p:cNvGrpSpPr/>
                <p:nvPr/>
              </p:nvGrpSpPr>
              <p:grpSpPr>
                <a:xfrm rot="15530705">
                  <a:off x="2284581" y="2639655"/>
                  <a:ext cx="405591" cy="1883879"/>
                  <a:chOff x="1905000" y="1828800"/>
                  <a:chExt cx="762000" cy="2362200"/>
                </a:xfrm>
              </p:grpSpPr>
              <p:sp>
                <p:nvSpPr>
                  <p:cNvPr id="18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21"/>
              <p:cNvGrpSpPr/>
              <p:nvPr/>
            </p:nvGrpSpPr>
            <p:grpSpPr>
              <a:xfrm rot="2927600">
                <a:off x="1498597" y="881328"/>
                <a:ext cx="1193804" cy="897916"/>
                <a:chOff x="1111998" y="1862460"/>
                <a:chExt cx="2362200" cy="1921930"/>
              </a:xfrm>
            </p:grpSpPr>
            <p:grpSp>
              <p:nvGrpSpPr>
                <p:cNvPr id="177" name="Group 6"/>
                <p:cNvGrpSpPr/>
                <p:nvPr/>
              </p:nvGrpSpPr>
              <p:grpSpPr>
                <a:xfrm rot="17802976">
                  <a:off x="1912098" y="1823816"/>
                  <a:ext cx="762000" cy="2362200"/>
                  <a:chOff x="1905000" y="1828800"/>
                  <a:chExt cx="762000" cy="2362200"/>
                </a:xfrm>
              </p:grpSpPr>
              <p:sp>
                <p:nvSpPr>
                  <p:cNvPr id="1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9"/>
                <p:cNvGrpSpPr/>
                <p:nvPr/>
              </p:nvGrpSpPr>
              <p:grpSpPr>
                <a:xfrm rot="19123498">
                  <a:off x="2501621" y="1862460"/>
                  <a:ext cx="542170" cy="1782007"/>
                  <a:chOff x="1905000" y="1828800"/>
                  <a:chExt cx="762000" cy="2362200"/>
                </a:xfrm>
              </p:grpSpPr>
              <p:sp>
                <p:nvSpPr>
                  <p:cNvPr id="18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2"/>
                <p:cNvGrpSpPr/>
                <p:nvPr/>
              </p:nvGrpSpPr>
              <p:grpSpPr>
                <a:xfrm rot="15530705">
                  <a:off x="2284581" y="2639655"/>
                  <a:ext cx="405591" cy="1883879"/>
                  <a:chOff x="1905000" y="1828800"/>
                  <a:chExt cx="762000" cy="2362200"/>
                </a:xfrm>
              </p:grpSpPr>
              <p:sp>
                <p:nvSpPr>
                  <p:cNvPr id="18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31"/>
              <p:cNvGrpSpPr/>
              <p:nvPr/>
            </p:nvGrpSpPr>
            <p:grpSpPr>
              <a:xfrm rot="20238387">
                <a:off x="1346199" y="1643328"/>
                <a:ext cx="1193804" cy="897916"/>
                <a:chOff x="1111998" y="1862460"/>
                <a:chExt cx="2362200" cy="1921930"/>
              </a:xfrm>
            </p:grpSpPr>
            <p:grpSp>
              <p:nvGrpSpPr>
                <p:cNvPr id="168" name="Group 6"/>
                <p:cNvGrpSpPr/>
                <p:nvPr/>
              </p:nvGrpSpPr>
              <p:grpSpPr>
                <a:xfrm rot="17802976">
                  <a:off x="1912098" y="1823816"/>
                  <a:ext cx="762000" cy="2362200"/>
                  <a:chOff x="1905000" y="1828800"/>
                  <a:chExt cx="762000" cy="2362200"/>
                </a:xfrm>
              </p:grpSpPr>
              <p:sp>
                <p:nvSpPr>
                  <p:cNvPr id="1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9"/>
                <p:cNvGrpSpPr/>
                <p:nvPr/>
              </p:nvGrpSpPr>
              <p:grpSpPr>
                <a:xfrm rot="19123498">
                  <a:off x="2501621" y="1862460"/>
                  <a:ext cx="542170" cy="1782007"/>
                  <a:chOff x="1905000" y="1828800"/>
                  <a:chExt cx="762000" cy="2362200"/>
                </a:xfrm>
              </p:grpSpPr>
              <p:sp>
                <p:nvSpPr>
                  <p:cNvPr id="173" name="Oval 1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2"/>
                <p:cNvGrpSpPr/>
                <p:nvPr/>
              </p:nvGrpSpPr>
              <p:grpSpPr>
                <a:xfrm rot="15530705">
                  <a:off x="2284581" y="2639655"/>
                  <a:ext cx="405591" cy="1883879"/>
                  <a:chOff x="1905000" y="1828800"/>
                  <a:chExt cx="762000" cy="2362200"/>
                </a:xfrm>
              </p:grpSpPr>
              <p:sp>
                <p:nvSpPr>
                  <p:cNvPr id="171" name="Oval 1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 name="Group 104"/>
            <p:cNvGrpSpPr/>
            <p:nvPr/>
          </p:nvGrpSpPr>
          <p:grpSpPr>
            <a:xfrm rot="3068959">
              <a:off x="2247659" y="3793897"/>
              <a:ext cx="1143483" cy="840157"/>
              <a:chOff x="736597" y="733384"/>
              <a:chExt cx="1807860" cy="1807860"/>
            </a:xfrm>
          </p:grpSpPr>
          <p:grpSp>
            <p:nvGrpSpPr>
              <p:cNvPr id="135" name="Group 15"/>
              <p:cNvGrpSpPr/>
              <p:nvPr/>
            </p:nvGrpSpPr>
            <p:grpSpPr>
              <a:xfrm rot="20238387">
                <a:off x="736597" y="881328"/>
                <a:ext cx="1193804" cy="897916"/>
                <a:chOff x="1111998" y="1862460"/>
                <a:chExt cx="2362200" cy="1921930"/>
              </a:xfrm>
            </p:grpSpPr>
            <p:grpSp>
              <p:nvGrpSpPr>
                <p:cNvPr id="156" name="Group 6"/>
                <p:cNvGrpSpPr/>
                <p:nvPr/>
              </p:nvGrpSpPr>
              <p:grpSpPr>
                <a:xfrm rot="17802976">
                  <a:off x="1912098" y="1823816"/>
                  <a:ext cx="762000" cy="2362200"/>
                  <a:chOff x="1905000" y="1828800"/>
                  <a:chExt cx="762000" cy="2362200"/>
                </a:xfrm>
              </p:grpSpPr>
              <p:sp>
                <p:nvSpPr>
                  <p:cNvPr id="1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9"/>
                <p:cNvGrpSpPr/>
                <p:nvPr/>
              </p:nvGrpSpPr>
              <p:grpSpPr>
                <a:xfrm rot="19123498">
                  <a:off x="2501621" y="1862460"/>
                  <a:ext cx="542170" cy="1782007"/>
                  <a:chOff x="1905000" y="1828800"/>
                  <a:chExt cx="762000" cy="2362200"/>
                </a:xfrm>
              </p:grpSpPr>
              <p:sp>
                <p:nvSpPr>
                  <p:cNvPr id="161" name="Oval 1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2"/>
                <p:cNvGrpSpPr/>
                <p:nvPr/>
              </p:nvGrpSpPr>
              <p:grpSpPr>
                <a:xfrm rot="15530705">
                  <a:off x="2284581" y="2639655"/>
                  <a:ext cx="405591" cy="1883879"/>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21"/>
              <p:cNvGrpSpPr/>
              <p:nvPr/>
            </p:nvGrpSpPr>
            <p:grpSpPr>
              <a:xfrm rot="2927600">
                <a:off x="1498597" y="881328"/>
                <a:ext cx="1193804" cy="897916"/>
                <a:chOff x="1111998" y="1862460"/>
                <a:chExt cx="2362200" cy="1921930"/>
              </a:xfrm>
            </p:grpSpPr>
            <p:grpSp>
              <p:nvGrpSpPr>
                <p:cNvPr id="147" name="Group 6"/>
                <p:cNvGrpSpPr/>
                <p:nvPr/>
              </p:nvGrpSpPr>
              <p:grpSpPr>
                <a:xfrm rot="17802976">
                  <a:off x="1912098" y="1823816"/>
                  <a:ext cx="762000" cy="2362200"/>
                  <a:chOff x="1905000" y="1828800"/>
                  <a:chExt cx="762000" cy="2362200"/>
                </a:xfrm>
              </p:grpSpPr>
              <p:sp>
                <p:nvSpPr>
                  <p:cNvPr id="1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9"/>
                <p:cNvGrpSpPr/>
                <p:nvPr/>
              </p:nvGrpSpPr>
              <p:grpSpPr>
                <a:xfrm rot="19123498">
                  <a:off x="2501621" y="1862460"/>
                  <a:ext cx="542170" cy="1782007"/>
                  <a:chOff x="1905000" y="1828800"/>
                  <a:chExt cx="762000" cy="2362200"/>
                </a:xfrm>
              </p:grpSpPr>
              <p:sp>
                <p:nvSpPr>
                  <p:cNvPr id="152" name="Oval 1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2"/>
                <p:cNvGrpSpPr/>
                <p:nvPr/>
              </p:nvGrpSpPr>
              <p:grpSpPr>
                <a:xfrm rot="15530705">
                  <a:off x="2284581" y="2639655"/>
                  <a:ext cx="405591" cy="1883879"/>
                  <a:chOff x="1905000" y="1828800"/>
                  <a:chExt cx="762000" cy="2362200"/>
                </a:xfrm>
              </p:grpSpPr>
              <p:sp>
                <p:nvSpPr>
                  <p:cNvPr id="150" name="Oval 1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31"/>
              <p:cNvGrpSpPr/>
              <p:nvPr/>
            </p:nvGrpSpPr>
            <p:grpSpPr>
              <a:xfrm rot="20238387">
                <a:off x="1346199" y="1643328"/>
                <a:ext cx="1193804" cy="897916"/>
                <a:chOff x="1111998" y="1862460"/>
                <a:chExt cx="2362200" cy="1921930"/>
              </a:xfrm>
            </p:grpSpPr>
            <p:grpSp>
              <p:nvGrpSpPr>
                <p:cNvPr id="138" name="Group 6"/>
                <p:cNvGrpSpPr/>
                <p:nvPr/>
              </p:nvGrpSpPr>
              <p:grpSpPr>
                <a:xfrm rot="17802976">
                  <a:off x="1912098" y="1823816"/>
                  <a:ext cx="762000" cy="2362200"/>
                  <a:chOff x="1905000" y="1828800"/>
                  <a:chExt cx="762000" cy="2362200"/>
                </a:xfrm>
              </p:grpSpPr>
              <p:sp>
                <p:nvSpPr>
                  <p:cNvPr id="1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9"/>
                <p:cNvGrpSpPr/>
                <p:nvPr/>
              </p:nvGrpSpPr>
              <p:grpSpPr>
                <a:xfrm rot="19123498">
                  <a:off x="2501621" y="1862460"/>
                  <a:ext cx="542170" cy="1782007"/>
                  <a:chOff x="1905000" y="1828800"/>
                  <a:chExt cx="762000" cy="2362200"/>
                </a:xfrm>
              </p:grpSpPr>
              <p:sp>
                <p:nvSpPr>
                  <p:cNvPr id="143" name="Oval 1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2"/>
                <p:cNvGrpSpPr/>
                <p:nvPr/>
              </p:nvGrpSpPr>
              <p:grpSpPr>
                <a:xfrm rot="15530705">
                  <a:off x="2284581" y="2639655"/>
                  <a:ext cx="405591" cy="1883879"/>
                  <a:chOff x="1905000" y="1828800"/>
                  <a:chExt cx="762000" cy="2362200"/>
                </a:xfrm>
              </p:grpSpPr>
              <p:sp>
                <p:nvSpPr>
                  <p:cNvPr id="141" name="Oval 1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 name="Group 135"/>
            <p:cNvGrpSpPr/>
            <p:nvPr/>
          </p:nvGrpSpPr>
          <p:grpSpPr>
            <a:xfrm rot="5892673">
              <a:off x="3061159" y="3301846"/>
              <a:ext cx="1528325" cy="1350205"/>
              <a:chOff x="736597" y="733384"/>
              <a:chExt cx="1807860" cy="1807860"/>
            </a:xfrm>
          </p:grpSpPr>
          <p:grpSp>
            <p:nvGrpSpPr>
              <p:cNvPr id="105" name="Group 15"/>
              <p:cNvGrpSpPr/>
              <p:nvPr/>
            </p:nvGrpSpPr>
            <p:grpSpPr>
              <a:xfrm rot="20238387">
                <a:off x="736597" y="881328"/>
                <a:ext cx="1193804" cy="897916"/>
                <a:chOff x="1111998" y="1862460"/>
                <a:chExt cx="2362200" cy="1921930"/>
              </a:xfrm>
            </p:grpSpPr>
            <p:grpSp>
              <p:nvGrpSpPr>
                <p:cNvPr id="126" name="Group 6"/>
                <p:cNvGrpSpPr/>
                <p:nvPr/>
              </p:nvGrpSpPr>
              <p:grpSpPr>
                <a:xfrm rot="17802976">
                  <a:off x="1912098" y="1823816"/>
                  <a:ext cx="762000" cy="2362200"/>
                  <a:chOff x="1905000" y="1828800"/>
                  <a:chExt cx="762000" cy="2362200"/>
                </a:xfrm>
              </p:grpSpPr>
              <p:sp>
                <p:nvSpPr>
                  <p:cNvPr id="13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9"/>
                <p:cNvGrpSpPr/>
                <p:nvPr/>
              </p:nvGrpSpPr>
              <p:grpSpPr>
                <a:xfrm rot="19123498">
                  <a:off x="2501621" y="1862460"/>
                  <a:ext cx="542170" cy="1782007"/>
                  <a:chOff x="1905000" y="1828800"/>
                  <a:chExt cx="762000" cy="2362200"/>
                </a:xfrm>
              </p:grpSpPr>
              <p:sp>
                <p:nvSpPr>
                  <p:cNvPr id="131" name="Oval 1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
                <p:cNvGrpSpPr/>
                <p:nvPr/>
              </p:nvGrpSpPr>
              <p:grpSpPr>
                <a:xfrm rot="15530705">
                  <a:off x="2284581" y="2639655"/>
                  <a:ext cx="405591" cy="1883879"/>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21"/>
              <p:cNvGrpSpPr/>
              <p:nvPr/>
            </p:nvGrpSpPr>
            <p:grpSpPr>
              <a:xfrm rot="2927600">
                <a:off x="1498597" y="881328"/>
                <a:ext cx="1193804" cy="897916"/>
                <a:chOff x="1111998" y="1862460"/>
                <a:chExt cx="2362200" cy="1921930"/>
              </a:xfrm>
            </p:grpSpPr>
            <p:grpSp>
              <p:nvGrpSpPr>
                <p:cNvPr id="117" name="Group 6"/>
                <p:cNvGrpSpPr/>
                <p:nvPr/>
              </p:nvGrpSpPr>
              <p:grpSpPr>
                <a:xfrm rot="17802976">
                  <a:off x="1912098" y="1823816"/>
                  <a:ext cx="762000" cy="2362200"/>
                  <a:chOff x="1905000" y="1828800"/>
                  <a:chExt cx="762000" cy="2362200"/>
                </a:xfrm>
              </p:grpSpPr>
              <p:sp>
                <p:nvSpPr>
                  <p:cNvPr id="12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9"/>
                <p:cNvGrpSpPr/>
                <p:nvPr/>
              </p:nvGrpSpPr>
              <p:grpSpPr>
                <a:xfrm rot="19123498">
                  <a:off x="2501621" y="1862460"/>
                  <a:ext cx="542170" cy="1782007"/>
                  <a:chOff x="1905000" y="1828800"/>
                  <a:chExt cx="762000" cy="2362200"/>
                </a:xfrm>
              </p:grpSpPr>
              <p:sp>
                <p:nvSpPr>
                  <p:cNvPr id="122" name="Oval 1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2"/>
                <p:cNvGrpSpPr/>
                <p:nvPr/>
              </p:nvGrpSpPr>
              <p:grpSpPr>
                <a:xfrm rot="15530705">
                  <a:off x="2284581" y="2639655"/>
                  <a:ext cx="405591" cy="1883879"/>
                  <a:chOff x="1905000" y="1828800"/>
                  <a:chExt cx="762000" cy="2362200"/>
                </a:xfrm>
              </p:grpSpPr>
              <p:sp>
                <p:nvSpPr>
                  <p:cNvPr id="120" name="Oval 1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31"/>
              <p:cNvGrpSpPr/>
              <p:nvPr/>
            </p:nvGrpSpPr>
            <p:grpSpPr>
              <a:xfrm rot="20238387">
                <a:off x="1346199" y="1643328"/>
                <a:ext cx="1193804" cy="897916"/>
                <a:chOff x="1111998" y="1862460"/>
                <a:chExt cx="2362200" cy="1921930"/>
              </a:xfrm>
            </p:grpSpPr>
            <p:grpSp>
              <p:nvGrpSpPr>
                <p:cNvPr id="108" name="Group 6"/>
                <p:cNvGrpSpPr/>
                <p:nvPr/>
              </p:nvGrpSpPr>
              <p:grpSpPr>
                <a:xfrm rot="17802976">
                  <a:off x="1912098" y="1823816"/>
                  <a:ext cx="762000" cy="2362200"/>
                  <a:chOff x="1905000" y="1828800"/>
                  <a:chExt cx="762000" cy="2362200"/>
                </a:xfrm>
              </p:grpSpPr>
              <p:sp>
                <p:nvSpPr>
                  <p:cNvPr id="1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9"/>
                <p:cNvGrpSpPr/>
                <p:nvPr/>
              </p:nvGrpSpPr>
              <p:grpSpPr>
                <a:xfrm rot="19123498">
                  <a:off x="2501621" y="1862460"/>
                  <a:ext cx="542170" cy="1782007"/>
                  <a:chOff x="1905000" y="1828800"/>
                  <a:chExt cx="762000" cy="2362200"/>
                </a:xfrm>
              </p:grpSpPr>
              <p:sp>
                <p:nvSpPr>
                  <p:cNvPr id="113" name="Oval 1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2"/>
                <p:cNvGrpSpPr/>
                <p:nvPr/>
              </p:nvGrpSpPr>
              <p:grpSpPr>
                <a:xfrm rot="15530705">
                  <a:off x="2284581" y="2639655"/>
                  <a:ext cx="405591" cy="1883879"/>
                  <a:chOff x="1905000" y="1828800"/>
                  <a:chExt cx="762000" cy="2362200"/>
                </a:xfrm>
              </p:grpSpPr>
              <p:sp>
                <p:nvSpPr>
                  <p:cNvPr id="111" name="Oval 1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2" name="Group 166"/>
            <p:cNvGrpSpPr/>
            <p:nvPr/>
          </p:nvGrpSpPr>
          <p:grpSpPr>
            <a:xfrm rot="20555714" flipH="1">
              <a:off x="3652811" y="2791157"/>
              <a:ext cx="1586260" cy="1364114"/>
              <a:chOff x="736597" y="733384"/>
              <a:chExt cx="1807860" cy="1807860"/>
            </a:xfrm>
          </p:grpSpPr>
          <p:grpSp>
            <p:nvGrpSpPr>
              <p:cNvPr id="54" name="Group 15"/>
              <p:cNvGrpSpPr/>
              <p:nvPr/>
            </p:nvGrpSpPr>
            <p:grpSpPr>
              <a:xfrm rot="20238387">
                <a:off x="736597" y="881328"/>
                <a:ext cx="1193804" cy="897916"/>
                <a:chOff x="1111998" y="1862460"/>
                <a:chExt cx="2362200" cy="1921930"/>
              </a:xfrm>
            </p:grpSpPr>
            <p:grpSp>
              <p:nvGrpSpPr>
                <p:cNvPr id="96" name="Group 6"/>
                <p:cNvGrpSpPr/>
                <p:nvPr/>
              </p:nvGrpSpPr>
              <p:grpSpPr>
                <a:xfrm rot="17802976">
                  <a:off x="1912098" y="1823816"/>
                  <a:ext cx="762000" cy="2362200"/>
                  <a:chOff x="1905000" y="1828800"/>
                  <a:chExt cx="762000" cy="2362200"/>
                </a:xfrm>
              </p:grpSpPr>
              <p:sp>
                <p:nvSpPr>
                  <p:cNvPr id="1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
                <p:cNvGrpSpPr/>
                <p:nvPr/>
              </p:nvGrpSpPr>
              <p:grpSpPr>
                <a:xfrm rot="19123498">
                  <a:off x="2501621" y="1862460"/>
                  <a:ext cx="542170" cy="1782007"/>
                  <a:chOff x="1905000" y="1828800"/>
                  <a:chExt cx="762000" cy="2362200"/>
                </a:xfrm>
              </p:grpSpPr>
              <p:sp>
                <p:nvSpPr>
                  <p:cNvPr id="10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2"/>
                <p:cNvGrpSpPr/>
                <p:nvPr/>
              </p:nvGrpSpPr>
              <p:grpSpPr>
                <a:xfrm rot="15530705">
                  <a:off x="2284581" y="2639655"/>
                  <a:ext cx="405591" cy="1883879"/>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21"/>
              <p:cNvGrpSpPr/>
              <p:nvPr/>
            </p:nvGrpSpPr>
            <p:grpSpPr>
              <a:xfrm rot="2927600">
                <a:off x="1498597" y="881328"/>
                <a:ext cx="1193804" cy="897916"/>
                <a:chOff x="1111998" y="1862460"/>
                <a:chExt cx="2362200" cy="1921930"/>
              </a:xfrm>
            </p:grpSpPr>
            <p:grpSp>
              <p:nvGrpSpPr>
                <p:cNvPr id="87" name="Group 6"/>
                <p:cNvGrpSpPr/>
                <p:nvPr/>
              </p:nvGrpSpPr>
              <p:grpSpPr>
                <a:xfrm rot="17802976">
                  <a:off x="1912098" y="1823816"/>
                  <a:ext cx="762000" cy="2362200"/>
                  <a:chOff x="1905000" y="1828800"/>
                  <a:chExt cx="762000" cy="2362200"/>
                </a:xfrm>
              </p:grpSpPr>
              <p:sp>
                <p:nvSpPr>
                  <p:cNvPr id="9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9"/>
                <p:cNvGrpSpPr/>
                <p:nvPr/>
              </p:nvGrpSpPr>
              <p:grpSpPr>
                <a:xfrm rot="19123498">
                  <a:off x="2501621" y="1862460"/>
                  <a:ext cx="542170" cy="1782007"/>
                  <a:chOff x="1905000" y="1828800"/>
                  <a:chExt cx="762000" cy="2362200"/>
                </a:xfrm>
              </p:grpSpPr>
              <p:sp>
                <p:nvSpPr>
                  <p:cNvPr id="9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2"/>
                <p:cNvGrpSpPr/>
                <p:nvPr/>
              </p:nvGrpSpPr>
              <p:grpSpPr>
                <a:xfrm rot="15530705">
                  <a:off x="2284581" y="2639655"/>
                  <a:ext cx="405591" cy="1883879"/>
                  <a:chOff x="1905000" y="1828800"/>
                  <a:chExt cx="762000" cy="2362200"/>
                </a:xfrm>
              </p:grpSpPr>
              <p:sp>
                <p:nvSpPr>
                  <p:cNvPr id="9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31"/>
              <p:cNvGrpSpPr/>
              <p:nvPr/>
            </p:nvGrpSpPr>
            <p:grpSpPr>
              <a:xfrm rot="20238387">
                <a:off x="1346199" y="1643328"/>
                <a:ext cx="1193804" cy="897916"/>
                <a:chOff x="1111998" y="1862460"/>
                <a:chExt cx="2362200" cy="1921930"/>
              </a:xfrm>
            </p:grpSpPr>
            <p:grpSp>
              <p:nvGrpSpPr>
                <p:cNvPr id="78" name="Group 6"/>
                <p:cNvGrpSpPr/>
                <p:nvPr/>
              </p:nvGrpSpPr>
              <p:grpSpPr>
                <a:xfrm rot="17802976">
                  <a:off x="1912098" y="1823816"/>
                  <a:ext cx="762000" cy="2362200"/>
                  <a:chOff x="1905000" y="1828800"/>
                  <a:chExt cx="762000" cy="2362200"/>
                </a:xfrm>
              </p:grpSpPr>
              <p:sp>
                <p:nvSpPr>
                  <p:cNvPr id="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9"/>
                <p:cNvGrpSpPr/>
                <p:nvPr/>
              </p:nvGrpSpPr>
              <p:grpSpPr>
                <a:xfrm rot="19123498">
                  <a:off x="2501621" y="1862460"/>
                  <a:ext cx="542170" cy="1782007"/>
                  <a:chOff x="1905000" y="1828800"/>
                  <a:chExt cx="762000" cy="2362200"/>
                </a:xfrm>
              </p:grpSpPr>
              <p:sp>
                <p:nvSpPr>
                  <p:cNvPr id="83" name="Oval 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2"/>
                <p:cNvGrpSpPr/>
                <p:nvPr/>
              </p:nvGrpSpPr>
              <p:grpSpPr>
                <a:xfrm rot="15530705">
                  <a:off x="2284581" y="2639655"/>
                  <a:ext cx="405591" cy="1883879"/>
                  <a:chOff x="1905000" y="1828800"/>
                  <a:chExt cx="762000" cy="2362200"/>
                </a:xfrm>
              </p:grpSpPr>
              <p:sp>
                <p:nvSpPr>
                  <p:cNvPr id="81" name="Oval 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 name="Double Wave 42"/>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uble Wave 43"/>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14"/>
          <p:cNvGrpSpPr/>
          <p:nvPr/>
        </p:nvGrpSpPr>
        <p:grpSpPr>
          <a:xfrm>
            <a:off x="3200401" y="4343401"/>
            <a:ext cx="1828799" cy="2133601"/>
            <a:chOff x="372566" y="3461718"/>
            <a:chExt cx="1828799" cy="2133601"/>
          </a:xfrm>
        </p:grpSpPr>
        <p:sp>
          <p:nvSpPr>
            <p:cNvPr id="26" name="Flowchart: Delay 25"/>
            <p:cNvSpPr/>
            <p:nvPr/>
          </p:nvSpPr>
          <p:spPr>
            <a:xfrm rot="15706611">
              <a:off x="143966" y="3690319"/>
              <a:ext cx="2133600" cy="16764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lay 26"/>
            <p:cNvSpPr/>
            <p:nvPr/>
          </p:nvSpPr>
          <p:spPr>
            <a:xfrm rot="15706611">
              <a:off x="296365" y="3690318"/>
              <a:ext cx="2133600" cy="16764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21133915">
              <a:off x="611578" y="3634495"/>
              <a:ext cx="1523076" cy="1384995"/>
            </a:xfrm>
            <a:prstGeom prst="rect">
              <a:avLst/>
            </a:prstGeom>
            <a:noFill/>
          </p:spPr>
          <p:txBody>
            <a:bodyPr wrap="square" rtlCol="0">
              <a:spAutoFit/>
            </a:bodyPr>
            <a:lstStyle/>
            <a:p>
              <a:pPr algn="ctr"/>
              <a:r>
                <a:rPr lang="en-US" sz="2800" dirty="0"/>
                <a:t>John</a:t>
              </a:r>
            </a:p>
            <a:p>
              <a:pPr algn="ctr"/>
              <a:r>
                <a:rPr lang="en-US" sz="2800" dirty="0"/>
                <a:t> the Baptist</a:t>
              </a:r>
            </a:p>
          </p:txBody>
        </p:sp>
      </p:grpSp>
      <p:sp>
        <p:nvSpPr>
          <p:cNvPr id="2" name="Rectangle 1"/>
          <p:cNvSpPr/>
          <p:nvPr/>
        </p:nvSpPr>
        <p:spPr>
          <a:xfrm>
            <a:off x="8008482" y="5449669"/>
            <a:ext cx="2299393" cy="646331"/>
          </a:xfrm>
          <a:prstGeom prst="rect">
            <a:avLst/>
          </a:prstGeom>
        </p:spPr>
        <p:txBody>
          <a:bodyPr wrap="square">
            <a:spAutoFit/>
          </a:bodyPr>
          <a:lstStyle/>
          <a:p>
            <a:pPr algn="ctr"/>
            <a:r>
              <a:rPr lang="en-US" dirty="0">
                <a:solidFill>
                  <a:schemeClr val="bg1"/>
                </a:solidFill>
                <a:latin typeface="Lucida Sans" pitchFamily="34" charset="0"/>
              </a:rPr>
              <a:t>Matthew 14:3</a:t>
            </a:r>
          </a:p>
          <a:p>
            <a:pPr algn="ctr"/>
            <a:r>
              <a:rPr lang="en-US" dirty="0">
                <a:solidFill>
                  <a:schemeClr val="bg1"/>
                </a:solidFill>
                <a:latin typeface="Lucida Sans" pitchFamily="34" charset="0"/>
              </a:rPr>
              <a:t>Mark 6:17</a:t>
            </a:r>
            <a:endParaRPr lang="en-US" dirty="0"/>
          </a:p>
        </p:txBody>
      </p:sp>
    </p:spTree>
    <p:extLst>
      <p:ext uri="{BB962C8B-B14F-4D97-AF65-F5344CB8AC3E}">
        <p14:creationId xmlns:p14="http://schemas.microsoft.com/office/powerpoint/2010/main" val="81741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2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John - Foreordained</a:t>
            </a:r>
          </a:p>
        </p:txBody>
      </p:sp>
      <p:sp>
        <p:nvSpPr>
          <p:cNvPr id="3" name="Rectangle 2"/>
          <p:cNvSpPr/>
          <p:nvPr/>
        </p:nvSpPr>
        <p:spPr>
          <a:xfrm>
            <a:off x="479834" y="1412217"/>
            <a:ext cx="5232902" cy="1938992"/>
          </a:xfrm>
          <a:prstGeom prst="rect">
            <a:avLst/>
          </a:prstGeom>
        </p:spPr>
        <p:txBody>
          <a:bodyPr wrap="square">
            <a:spAutoFit/>
          </a:bodyPr>
          <a:lstStyle/>
          <a:p>
            <a:pPr fontAlgn="base"/>
            <a:r>
              <a:rPr lang="en-US" sz="2400" dirty="0">
                <a:solidFill>
                  <a:schemeClr val="bg1"/>
                </a:solidFill>
              </a:rPr>
              <a:t>Jesus began teaching the people about the greatness of John the Baptist. John the Baptist was foreordained to be a forerunner to Jesus Christ, a mission that fulfilled Old Testament prophecy.</a:t>
            </a:r>
          </a:p>
        </p:txBody>
      </p:sp>
      <p:sp>
        <p:nvSpPr>
          <p:cNvPr id="5" name="TextBox 4"/>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Matthew 11:2-3</a:t>
            </a:r>
          </a:p>
        </p:txBody>
      </p:sp>
      <p:sp>
        <p:nvSpPr>
          <p:cNvPr id="2" name="Rectangle 1"/>
          <p:cNvSpPr/>
          <p:nvPr/>
        </p:nvSpPr>
        <p:spPr>
          <a:xfrm>
            <a:off x="8092591" y="1538175"/>
            <a:ext cx="3645981" cy="1477328"/>
          </a:xfrm>
          <a:prstGeom prst="rect">
            <a:avLst/>
          </a:prstGeom>
        </p:spPr>
        <p:txBody>
          <a:bodyPr wrap="square">
            <a:spAutoFit/>
          </a:bodyPr>
          <a:lstStyle/>
          <a:p>
            <a:r>
              <a:rPr lang="en-US" b="0" i="1" dirty="0">
                <a:solidFill>
                  <a:srgbClr val="FFFF00"/>
                </a:solidFill>
                <a:effectLst/>
                <a:latin typeface="Palatino"/>
              </a:rPr>
              <a:t>The voice of him that </a:t>
            </a:r>
            <a:r>
              <a:rPr lang="en-US" b="0" i="1" dirty="0" err="1">
                <a:solidFill>
                  <a:srgbClr val="FFFF00"/>
                </a:solidFill>
                <a:effectLst/>
                <a:latin typeface="Palatino"/>
              </a:rPr>
              <a:t>crieth</a:t>
            </a:r>
            <a:r>
              <a:rPr lang="en-US" b="0" i="1" dirty="0">
                <a:solidFill>
                  <a:srgbClr val="FFFF00"/>
                </a:solidFill>
                <a:effectLst/>
                <a:latin typeface="Palatino"/>
              </a:rPr>
              <a:t> in the wilderness, Prepare ye the way of the </a:t>
            </a:r>
            <a:r>
              <a:rPr lang="en-US" b="0" i="1" cap="small" dirty="0">
                <a:solidFill>
                  <a:srgbClr val="FFFF00"/>
                </a:solidFill>
                <a:effectLst/>
                <a:latin typeface="Palatino"/>
              </a:rPr>
              <a:t>Lord</a:t>
            </a:r>
            <a:r>
              <a:rPr lang="en-US" b="0" i="1" dirty="0">
                <a:solidFill>
                  <a:srgbClr val="FFFF00"/>
                </a:solidFill>
                <a:effectLst/>
                <a:latin typeface="Palatino"/>
              </a:rPr>
              <a:t>, make straight in the desert a highway for our God. Isaiah 40:3</a:t>
            </a:r>
            <a:endParaRPr lang="en-US" i="1" dirty="0">
              <a:solidFill>
                <a:srgbClr val="FFFF00"/>
              </a:solidFill>
            </a:endParaRPr>
          </a:p>
        </p:txBody>
      </p:sp>
      <p:sp>
        <p:nvSpPr>
          <p:cNvPr id="7" name="Rectangle 6"/>
          <p:cNvSpPr/>
          <p:nvPr/>
        </p:nvSpPr>
        <p:spPr>
          <a:xfrm>
            <a:off x="2498756" y="4122344"/>
            <a:ext cx="6096000" cy="1754326"/>
          </a:xfrm>
          <a:prstGeom prst="rect">
            <a:avLst/>
          </a:prstGeom>
        </p:spPr>
        <p:txBody>
          <a:bodyPr>
            <a:spAutoFit/>
          </a:bodyPr>
          <a:lstStyle/>
          <a:p>
            <a:r>
              <a:rPr lang="en-US" b="0" i="1" dirty="0">
                <a:solidFill>
                  <a:srgbClr val="FFFF00"/>
                </a:solidFill>
                <a:effectLst/>
                <a:latin typeface="Palatino"/>
              </a:rPr>
              <a:t>Behold, I will send my messenger, and he shall prepare the way before me: and the Lord, whom ye seek, shall suddenly come to his temple, even the messenger of the covenant, whom ye delight in: behold, he shall come, </a:t>
            </a:r>
            <a:r>
              <a:rPr lang="en-US" b="0" i="1" dirty="0" err="1">
                <a:solidFill>
                  <a:srgbClr val="FFFF00"/>
                </a:solidFill>
                <a:effectLst/>
                <a:latin typeface="Palatino"/>
              </a:rPr>
              <a:t>saith</a:t>
            </a:r>
            <a:r>
              <a:rPr lang="en-US" b="0" i="1" dirty="0">
                <a:solidFill>
                  <a:srgbClr val="FFFF00"/>
                </a:solidFill>
                <a:effectLst/>
                <a:latin typeface="Palatino"/>
              </a:rPr>
              <a:t> the </a:t>
            </a:r>
            <a:r>
              <a:rPr lang="en-US" b="0" i="1" cap="small" dirty="0">
                <a:solidFill>
                  <a:srgbClr val="FFFF00"/>
                </a:solidFill>
                <a:effectLst/>
                <a:latin typeface="Palatino"/>
              </a:rPr>
              <a:t>Lord</a:t>
            </a:r>
            <a:r>
              <a:rPr lang="en-US" b="0" i="1" dirty="0">
                <a:solidFill>
                  <a:srgbClr val="FFFF00"/>
                </a:solidFill>
                <a:effectLst/>
                <a:latin typeface="Palatino"/>
              </a:rPr>
              <a:t> of hosts.</a:t>
            </a:r>
          </a:p>
          <a:p>
            <a:r>
              <a:rPr lang="en-US" i="1" dirty="0">
                <a:solidFill>
                  <a:srgbClr val="FFFF00"/>
                </a:solidFill>
                <a:latin typeface="Palatino"/>
              </a:rPr>
              <a:t>Malachi 3:1</a:t>
            </a:r>
            <a:endParaRPr lang="en-US" i="1" dirty="0">
              <a:solidFill>
                <a:srgbClr val="FFFF00"/>
              </a:solidFill>
            </a:endParaRPr>
          </a:p>
        </p:txBody>
      </p:sp>
      <p:grpSp>
        <p:nvGrpSpPr>
          <p:cNvPr id="11" name="Group 10"/>
          <p:cNvGrpSpPr/>
          <p:nvPr/>
        </p:nvGrpSpPr>
        <p:grpSpPr>
          <a:xfrm>
            <a:off x="6701431" y="1305962"/>
            <a:ext cx="1211117" cy="2123038"/>
            <a:chOff x="1593589" y="398948"/>
            <a:chExt cx="2902209" cy="5087452"/>
          </a:xfrm>
        </p:grpSpPr>
        <p:grpSp>
          <p:nvGrpSpPr>
            <p:cNvPr id="12" name="Group 33"/>
            <p:cNvGrpSpPr/>
            <p:nvPr/>
          </p:nvGrpSpPr>
          <p:grpSpPr>
            <a:xfrm>
              <a:off x="1593589" y="398948"/>
              <a:ext cx="2902209" cy="5087452"/>
              <a:chOff x="1593589" y="398948"/>
              <a:chExt cx="1375870" cy="4260181"/>
            </a:xfrm>
          </p:grpSpPr>
          <p:sp>
            <p:nvSpPr>
              <p:cNvPr id="30"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3"/>
              <p:cNvGrpSpPr/>
              <p:nvPr/>
            </p:nvGrpSpPr>
            <p:grpSpPr>
              <a:xfrm>
                <a:off x="2383609" y="1732280"/>
                <a:ext cx="585850" cy="1566411"/>
                <a:chOff x="4699336" y="2759583"/>
                <a:chExt cx="1168064" cy="2193417"/>
              </a:xfrm>
            </p:grpSpPr>
            <p:sp>
              <p:nvSpPr>
                <p:cNvPr id="46"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3"/>
            <p:cNvGrpSpPr/>
            <p:nvPr/>
          </p:nvGrpSpPr>
          <p:grpSpPr>
            <a:xfrm rot="5003920">
              <a:off x="2288001" y="3506278"/>
              <a:ext cx="2489460" cy="381000"/>
              <a:chOff x="1600200" y="6781800"/>
              <a:chExt cx="2754086" cy="1143000"/>
            </a:xfrm>
          </p:grpSpPr>
          <p:sp>
            <p:nvSpPr>
              <p:cNvPr id="23" name="Chevron 22"/>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24"/>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25"/>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44"/>
            <p:cNvGrpSpPr/>
            <p:nvPr/>
          </p:nvGrpSpPr>
          <p:grpSpPr>
            <a:xfrm rot="16596080" flipH="1">
              <a:off x="1145001" y="3506278"/>
              <a:ext cx="2489460" cy="381000"/>
              <a:chOff x="1600200" y="6781800"/>
              <a:chExt cx="2754086" cy="1143000"/>
            </a:xfrm>
          </p:grpSpPr>
          <p:sp>
            <p:nvSpPr>
              <p:cNvPr id="16" name="Chevron 15"/>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Rectangle 14"/>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26"/>
          <p:cNvGrpSpPr/>
          <p:nvPr/>
        </p:nvGrpSpPr>
        <p:grpSpPr>
          <a:xfrm>
            <a:off x="985972" y="3875645"/>
            <a:ext cx="1279951" cy="2193185"/>
            <a:chOff x="3990090" y="526432"/>
            <a:chExt cx="3128491" cy="5360642"/>
          </a:xfrm>
        </p:grpSpPr>
        <p:sp>
          <p:nvSpPr>
            <p:cNvPr id="50" name="Oval 49"/>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20950279">
              <a:off x="3990090" y="42668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602317" flipH="1">
              <a:off x="6276089" y="41144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291528" y="2578308"/>
              <a:ext cx="652072"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107"/>
            <p:cNvGrpSpPr/>
            <p:nvPr/>
          </p:nvGrpSpPr>
          <p:grpSpPr>
            <a:xfrm>
              <a:off x="4724400" y="2590800"/>
              <a:ext cx="685800" cy="838200"/>
              <a:chOff x="8077200" y="2590800"/>
              <a:chExt cx="685800" cy="838200"/>
            </a:xfrm>
          </p:grpSpPr>
          <p:sp>
            <p:nvSpPr>
              <p:cNvPr id="81" name="Oval 80"/>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81"/>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Oval 64"/>
            <p:cNvSpPr/>
            <p:nvPr/>
          </p:nvSpPr>
          <p:spPr>
            <a:xfrm>
              <a:off x="4800599" y="72599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124"/>
            <p:cNvGrpSpPr/>
            <p:nvPr/>
          </p:nvGrpSpPr>
          <p:grpSpPr>
            <a:xfrm>
              <a:off x="5105400" y="914400"/>
              <a:ext cx="1272905" cy="371557"/>
              <a:chOff x="7557386" y="1121682"/>
              <a:chExt cx="1272905" cy="371557"/>
            </a:xfrm>
          </p:grpSpPr>
          <p:grpSp>
            <p:nvGrpSpPr>
              <p:cNvPr id="69" name="Group 110"/>
              <p:cNvGrpSpPr/>
              <p:nvPr/>
            </p:nvGrpSpPr>
            <p:grpSpPr>
              <a:xfrm rot="401849">
                <a:off x="7557386" y="1163079"/>
                <a:ext cx="359190" cy="254000"/>
                <a:chOff x="8077200" y="2590800"/>
                <a:chExt cx="687114" cy="838200"/>
              </a:xfrm>
            </p:grpSpPr>
            <p:sp>
              <p:nvSpPr>
                <p:cNvPr id="79" name="Oval 78"/>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79"/>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113"/>
              <p:cNvGrpSpPr/>
              <p:nvPr/>
            </p:nvGrpSpPr>
            <p:grpSpPr>
              <a:xfrm rot="401849">
                <a:off x="7854102" y="1121682"/>
                <a:ext cx="358503" cy="254000"/>
                <a:chOff x="8077200" y="2590800"/>
                <a:chExt cx="685800" cy="838200"/>
              </a:xfrm>
            </p:grpSpPr>
            <p:sp>
              <p:nvSpPr>
                <p:cNvPr id="77" name="Oval 76"/>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77"/>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116"/>
              <p:cNvGrpSpPr/>
              <p:nvPr/>
            </p:nvGrpSpPr>
            <p:grpSpPr>
              <a:xfrm rot="401849">
                <a:off x="8150815" y="1156524"/>
                <a:ext cx="358503" cy="254000"/>
                <a:chOff x="8077200" y="2590800"/>
                <a:chExt cx="685800" cy="838200"/>
              </a:xfrm>
            </p:grpSpPr>
            <p:sp>
              <p:nvSpPr>
                <p:cNvPr id="75" name="Oval 74"/>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19"/>
              <p:cNvGrpSpPr/>
              <p:nvPr/>
            </p:nvGrpSpPr>
            <p:grpSpPr>
              <a:xfrm rot="401849">
                <a:off x="8471788" y="1239239"/>
                <a:ext cx="358503" cy="254000"/>
                <a:chOff x="8077200" y="2590800"/>
                <a:chExt cx="685800" cy="838200"/>
              </a:xfrm>
            </p:grpSpPr>
            <p:sp>
              <p:nvSpPr>
                <p:cNvPr id="73" name="Oval 72"/>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 name="Group 9"/>
          <p:cNvGrpSpPr/>
          <p:nvPr/>
        </p:nvGrpSpPr>
        <p:grpSpPr>
          <a:xfrm>
            <a:off x="8816869" y="3691383"/>
            <a:ext cx="2752007" cy="2681213"/>
            <a:chOff x="8594756" y="3929912"/>
            <a:chExt cx="2752007" cy="2681213"/>
          </a:xfrm>
        </p:grpSpPr>
        <p:grpSp>
          <p:nvGrpSpPr>
            <p:cNvPr id="84" name="Group 83"/>
            <p:cNvGrpSpPr/>
            <p:nvPr/>
          </p:nvGrpSpPr>
          <p:grpSpPr>
            <a:xfrm>
              <a:off x="9915581" y="4366772"/>
              <a:ext cx="1142879" cy="2244353"/>
              <a:chOff x="3124200" y="990600"/>
              <a:chExt cx="1823736" cy="3581400"/>
            </a:xfrm>
          </p:grpSpPr>
          <p:sp>
            <p:nvSpPr>
              <p:cNvPr id="85" name="Trapezoid 84"/>
              <p:cNvSpPr/>
              <p:nvPr/>
            </p:nvSpPr>
            <p:spPr>
              <a:xfrm rot="5745677" flipH="1">
                <a:off x="3525544" y="1996719"/>
                <a:ext cx="441363" cy="94021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4099979">
                <a:off x="3002583" y="1547146"/>
                <a:ext cx="577489" cy="29422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804158">
                <a:off x="4512078" y="2983377"/>
                <a:ext cx="577489" cy="29422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950279">
                <a:off x="3609005" y="4194624"/>
                <a:ext cx="570596" cy="3773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9846626">
                <a:off x="4318424" y="2089758"/>
                <a:ext cx="441363" cy="113316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0950279">
                <a:off x="4110332" y="4194626"/>
                <a:ext cx="570596" cy="3773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0800000" flipH="1">
                <a:off x="3124200" y="1752600"/>
                <a:ext cx="517563" cy="84326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3715074" y="2151146"/>
                <a:ext cx="1002652" cy="2092611"/>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680381" y="1107766"/>
                <a:ext cx="1002652" cy="12878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5400000">
                <a:off x="3870630" y="693680"/>
                <a:ext cx="640319" cy="123415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uble Wave 94"/>
              <p:cNvSpPr/>
              <p:nvPr/>
            </p:nvSpPr>
            <p:spPr>
              <a:xfrm rot="21307692">
                <a:off x="4583026" y="1296368"/>
                <a:ext cx="296972" cy="868559"/>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uble Wave 95"/>
              <p:cNvSpPr/>
              <p:nvPr/>
            </p:nvSpPr>
            <p:spPr>
              <a:xfrm rot="407729">
                <a:off x="3518286" y="1210332"/>
                <a:ext cx="267244" cy="948341"/>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5400000">
                <a:off x="4064408" y="635173"/>
                <a:ext cx="231857" cy="139991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rot="2009698">
                <a:off x="4012364" y="2195952"/>
                <a:ext cx="157949" cy="1609378"/>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3581400" y="3200400"/>
                <a:ext cx="466637" cy="644643"/>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3276601" y="2286000"/>
                <a:ext cx="381000" cy="34962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594756" y="3929912"/>
              <a:ext cx="2752007" cy="834435"/>
              <a:chOff x="8594756" y="3929912"/>
              <a:chExt cx="2752007" cy="834435"/>
            </a:xfrm>
          </p:grpSpPr>
          <p:sp>
            <p:nvSpPr>
              <p:cNvPr id="83" name="Rectangle 82"/>
              <p:cNvSpPr/>
              <p:nvPr/>
            </p:nvSpPr>
            <p:spPr>
              <a:xfrm>
                <a:off x="8594756" y="3929912"/>
                <a:ext cx="2752007" cy="461665"/>
              </a:xfrm>
              <a:prstGeom prst="rect">
                <a:avLst/>
              </a:prstGeom>
              <a:solidFill>
                <a:schemeClr val="accent1">
                  <a:lumMod val="75000"/>
                </a:schemeClr>
              </a:solidFill>
            </p:spPr>
            <p:txBody>
              <a:bodyPr wrap="square">
                <a:spAutoFit/>
              </a:bodyPr>
              <a:lstStyle/>
              <a:p>
                <a:pPr fontAlgn="base"/>
                <a:r>
                  <a:rPr lang="en-US" sz="2400" dirty="0">
                    <a:solidFill>
                      <a:schemeClr val="bg1"/>
                    </a:solidFill>
                  </a:rPr>
                  <a:t>See 1 Nephi 10:7-10</a:t>
                </a:r>
              </a:p>
            </p:txBody>
          </p:sp>
          <p:sp>
            <p:nvSpPr>
              <p:cNvPr id="8" name="Rectangle 7"/>
              <p:cNvSpPr/>
              <p:nvPr/>
            </p:nvSpPr>
            <p:spPr>
              <a:xfrm>
                <a:off x="9867829" y="4366770"/>
                <a:ext cx="130561" cy="397577"/>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Rectangle 103"/>
          <p:cNvSpPr/>
          <p:nvPr/>
        </p:nvSpPr>
        <p:spPr>
          <a:xfrm>
            <a:off x="5839474" y="5962543"/>
            <a:ext cx="2752007"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fontAlgn="base"/>
            <a:r>
              <a:rPr lang="en-US" sz="2400" dirty="0">
                <a:solidFill>
                  <a:schemeClr val="bg1"/>
                </a:solidFill>
              </a:rPr>
              <a:t>See 1 D&amp;C 84:20</a:t>
            </a:r>
          </a:p>
        </p:txBody>
      </p:sp>
    </p:spTree>
    <p:extLst>
      <p:ext uri="{BB962C8B-B14F-4D97-AF65-F5344CB8AC3E}">
        <p14:creationId xmlns:p14="http://schemas.microsoft.com/office/powerpoint/2010/main" val="28739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3999" y="0"/>
            <a:ext cx="9144000" cy="6858000"/>
          </a:xfrm>
          <a:prstGeom prst="rect">
            <a:avLst/>
          </a:prstGeom>
          <a:solidFill>
            <a:srgbClr val="197160"/>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2554545"/>
          </a:xfrm>
          <a:prstGeom prst="rect">
            <a:avLst/>
          </a:prstGeom>
          <a:noFill/>
        </p:spPr>
        <p:txBody>
          <a:bodyPr wrap="square" rtlCol="0">
            <a:spAutoFit/>
          </a:bodyPr>
          <a:lstStyle/>
          <a:p>
            <a:pPr algn="ctr"/>
            <a:r>
              <a:rPr lang="en-US" sz="3200" dirty="0">
                <a:solidFill>
                  <a:schemeClr val="bg1"/>
                </a:solidFill>
                <a:latin typeface="Lucida Sans" pitchFamily="34" charset="0"/>
              </a:rPr>
              <a:t>On May 15, 1829 John came to Joseph Smith and Oliver Cowdery on the banks of the Susquehanna River near Harmony, Pennsylvania, and ordained them to the Priesthood of Aaron</a:t>
            </a:r>
          </a:p>
        </p:txBody>
      </p:sp>
      <p:sp>
        <p:nvSpPr>
          <p:cNvPr id="363" name="Double Wave 362"/>
          <p:cNvSpPr/>
          <p:nvPr/>
        </p:nvSpPr>
        <p:spPr>
          <a:xfrm>
            <a:off x="1524000" y="3962400"/>
            <a:ext cx="9144000" cy="1524000"/>
          </a:xfrm>
          <a:prstGeom prst="doubleWav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CE1714D-1AC8-4C45-AE52-F909753416EB}"/>
              </a:ext>
            </a:extLst>
          </p:cNvPr>
          <p:cNvGrpSpPr/>
          <p:nvPr/>
        </p:nvGrpSpPr>
        <p:grpSpPr>
          <a:xfrm>
            <a:off x="1828800" y="2005936"/>
            <a:ext cx="1981200" cy="4376136"/>
            <a:chOff x="1828800" y="2005936"/>
            <a:chExt cx="1981200" cy="4376136"/>
          </a:xfrm>
        </p:grpSpPr>
        <p:sp>
          <p:nvSpPr>
            <p:cNvPr id="321" name="Oval 320"/>
            <p:cNvSpPr/>
            <p:nvPr/>
          </p:nvSpPr>
          <p:spPr>
            <a:xfrm rot="19338880">
              <a:off x="3479040" y="4269473"/>
              <a:ext cx="330960" cy="51041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33618">
              <a:off x="1892140" y="4271029"/>
              <a:ext cx="330960" cy="51041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rot="1297750" flipH="1">
              <a:off x="1828800" y="4100438"/>
              <a:ext cx="499488" cy="507709"/>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rot="20302250">
              <a:off x="3288115" y="4117076"/>
              <a:ext cx="499488" cy="507709"/>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18442282">
              <a:off x="2772214" y="5711375"/>
              <a:ext cx="521749" cy="76619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4886474">
              <a:off x="2308248" y="5806725"/>
              <a:ext cx="408699" cy="741995"/>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a:off x="2691492" y="4672692"/>
              <a:ext cx="652123" cy="1447962"/>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rot="263894">
              <a:off x="2267255" y="4610329"/>
              <a:ext cx="585880" cy="1536410"/>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rot="1375821">
              <a:off x="2051708" y="3225305"/>
              <a:ext cx="499488" cy="1229754"/>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p:cNvSpPr/>
            <p:nvPr/>
          </p:nvSpPr>
          <p:spPr>
            <a:xfrm rot="20337671">
              <a:off x="3090168" y="3250364"/>
              <a:ext cx="499488" cy="1197739"/>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a:off x="2251231" y="3235316"/>
              <a:ext cx="1109971" cy="1556196"/>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2362230" y="2364684"/>
              <a:ext cx="887977" cy="1177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Manual Input 332"/>
            <p:cNvSpPr/>
            <p:nvPr/>
          </p:nvSpPr>
          <p:spPr>
            <a:xfrm rot="7269359" flipV="1">
              <a:off x="2762905" y="3271333"/>
              <a:ext cx="555632" cy="18403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lowchart: Manual Input 333"/>
            <p:cNvSpPr/>
            <p:nvPr/>
          </p:nvSpPr>
          <p:spPr>
            <a:xfrm rot="14330641" flipH="1" flipV="1">
              <a:off x="2318916" y="3271333"/>
              <a:ext cx="555632" cy="18403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2306731" y="2211042"/>
              <a:ext cx="1054473" cy="1177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6" name="Straight Connector 335"/>
            <p:cNvCxnSpPr>
              <a:endCxn id="331" idx="2"/>
            </p:cNvCxnSpPr>
            <p:nvPr/>
          </p:nvCxnSpPr>
          <p:spPr>
            <a:xfrm flipH="1">
              <a:off x="2806217" y="3580154"/>
              <a:ext cx="33304" cy="12113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Trapezoid 336"/>
            <p:cNvSpPr/>
            <p:nvPr/>
          </p:nvSpPr>
          <p:spPr>
            <a:xfrm>
              <a:off x="2215632" y="4647320"/>
              <a:ext cx="1162089" cy="211701"/>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ame 337"/>
            <p:cNvSpPr/>
            <p:nvPr/>
          </p:nvSpPr>
          <p:spPr>
            <a:xfrm>
              <a:off x="2759979" y="4602953"/>
              <a:ext cx="166496" cy="256068"/>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eeform: Shape 61">
              <a:extLst>
                <a:ext uri="{FF2B5EF4-FFF2-40B4-BE49-F238E27FC236}">
                  <a16:creationId xmlns:a16="http://schemas.microsoft.com/office/drawing/2014/main" id="{1DAE52D6-BA78-4912-962D-7A1531EF8080}"/>
                </a:ext>
              </a:extLst>
            </p:cNvPr>
            <p:cNvSpPr/>
            <p:nvPr/>
          </p:nvSpPr>
          <p:spPr>
            <a:xfrm rot="711584">
              <a:off x="2234944" y="2005936"/>
              <a:ext cx="1148709" cy="981007"/>
            </a:xfrm>
            <a:custGeom>
              <a:avLst/>
              <a:gdLst>
                <a:gd name="connsiteX0" fmla="*/ 498161 w 1148709"/>
                <a:gd name="connsiteY0" fmla="*/ 61657 h 981007"/>
                <a:gd name="connsiteX1" fmla="*/ 1148709 w 1148709"/>
                <a:gd name="connsiteY1" fmla="*/ 0 h 981007"/>
                <a:gd name="connsiteX2" fmla="*/ 1037289 w 1148709"/>
                <a:gd name="connsiteY2" fmla="*/ 441587 h 981007"/>
                <a:gd name="connsiteX3" fmla="*/ 435855 w 1148709"/>
                <a:gd name="connsiteY3" fmla="*/ 494084 h 981007"/>
                <a:gd name="connsiteX4" fmla="*/ 388490 w 1148709"/>
                <a:gd name="connsiteY4" fmla="*/ 502919 h 981007"/>
                <a:gd name="connsiteX5" fmla="*/ 388490 w 1148709"/>
                <a:gd name="connsiteY5" fmla="*/ 622511 h 981007"/>
                <a:gd name="connsiteX6" fmla="*/ 194245 w 1148709"/>
                <a:gd name="connsiteY6" fmla="*/ 981007 h 981007"/>
                <a:gd name="connsiteX7" fmla="*/ 0 w 1148709"/>
                <a:gd name="connsiteY7" fmla="*/ 622511 h 981007"/>
                <a:gd name="connsiteX8" fmla="*/ 194245 w 1148709"/>
                <a:gd name="connsiteY8" fmla="*/ 264015 h 981007"/>
                <a:gd name="connsiteX9" fmla="*/ 341416 w 1148709"/>
                <a:gd name="connsiteY9" fmla="*/ 264015 h 981007"/>
                <a:gd name="connsiteX10" fmla="*/ 366590 w 1148709"/>
                <a:gd name="connsiteY10" fmla="*/ 164244 h 981007"/>
                <a:gd name="connsiteX11" fmla="*/ 498161 w 1148709"/>
                <a:gd name="connsiteY11" fmla="*/ 61657 h 9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8709" h="981007">
                  <a:moveTo>
                    <a:pt x="498161" y="61657"/>
                  </a:moveTo>
                  <a:cubicBezTo>
                    <a:pt x="706300" y="-375"/>
                    <a:pt x="979768" y="248689"/>
                    <a:pt x="1148709" y="0"/>
                  </a:cubicBezTo>
                  <a:lnTo>
                    <a:pt x="1037289" y="441587"/>
                  </a:lnTo>
                  <a:cubicBezTo>
                    <a:pt x="881344" y="671147"/>
                    <a:pt x="636333" y="476585"/>
                    <a:pt x="435855" y="494084"/>
                  </a:cubicBezTo>
                  <a:lnTo>
                    <a:pt x="388490" y="502919"/>
                  </a:lnTo>
                  <a:lnTo>
                    <a:pt x="388490" y="622511"/>
                  </a:lnTo>
                  <a:cubicBezTo>
                    <a:pt x="388490" y="820503"/>
                    <a:pt x="301524" y="981007"/>
                    <a:pt x="194245" y="981007"/>
                  </a:cubicBezTo>
                  <a:cubicBezTo>
                    <a:pt x="86966" y="981007"/>
                    <a:pt x="0" y="820503"/>
                    <a:pt x="0" y="622511"/>
                  </a:cubicBezTo>
                  <a:cubicBezTo>
                    <a:pt x="0" y="424519"/>
                    <a:pt x="86966" y="264015"/>
                    <a:pt x="194245" y="264015"/>
                  </a:cubicBezTo>
                  <a:lnTo>
                    <a:pt x="341416" y="264015"/>
                  </a:lnTo>
                  <a:lnTo>
                    <a:pt x="366590" y="164244"/>
                  </a:lnTo>
                  <a:cubicBezTo>
                    <a:pt x="405576" y="106854"/>
                    <a:pt x="450129" y="75972"/>
                    <a:pt x="498161" y="61657"/>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1" name="Oval 340"/>
            <p:cNvSpPr/>
            <p:nvPr/>
          </p:nvSpPr>
          <p:spPr>
            <a:xfrm rot="15873315">
              <a:off x="2614326" y="4687885"/>
              <a:ext cx="332289" cy="799229"/>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41"/>
          <p:cNvGrpSpPr/>
          <p:nvPr/>
        </p:nvGrpSpPr>
        <p:grpSpPr>
          <a:xfrm>
            <a:off x="7848600" y="2286001"/>
            <a:ext cx="2057400" cy="4052455"/>
            <a:chOff x="2590800" y="1143000"/>
            <a:chExt cx="2514600" cy="4953000"/>
          </a:xfrm>
        </p:grpSpPr>
        <p:sp>
          <p:nvSpPr>
            <p:cNvPr id="343" name="Cloud 342"/>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rot="1297750" flipH="1">
              <a:off x="2590800" y="3635850"/>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4886474">
              <a:off x="3830618" y="5433152"/>
              <a:ext cx="383927" cy="94176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4886474">
              <a:off x="3205867" y="5433155"/>
              <a:ext cx="383927" cy="94176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351"/>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rapezoid 352"/>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rapezoid 353"/>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lowchart: Manual Input 355"/>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lowchart: Manual Input 356"/>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9" name="Straight Connector 358"/>
            <p:cNvCxnSpPr>
              <a:endCxn id="354"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0" name="Trapezoid 359"/>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ame 360"/>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2" name="Oval 361"/>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5" name="Freeform 364"/>
          <p:cNvSpPr/>
          <p:nvPr/>
        </p:nvSpPr>
        <p:spPr>
          <a:xfrm rot="1392903">
            <a:off x="3926540" y="5170114"/>
            <a:ext cx="743928" cy="426454"/>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Freeform 365"/>
          <p:cNvSpPr/>
          <p:nvPr/>
        </p:nvSpPr>
        <p:spPr>
          <a:xfrm>
            <a:off x="3683894" y="5450556"/>
            <a:ext cx="811906" cy="493045"/>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Freeform 366"/>
          <p:cNvSpPr/>
          <p:nvPr/>
        </p:nvSpPr>
        <p:spPr>
          <a:xfrm rot="10765147">
            <a:off x="7393321" y="5185047"/>
            <a:ext cx="681959" cy="382468"/>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Freeform 367"/>
          <p:cNvSpPr/>
          <p:nvPr/>
        </p:nvSpPr>
        <p:spPr>
          <a:xfrm rot="9993976">
            <a:off x="7365630" y="5269873"/>
            <a:ext cx="822453" cy="530995"/>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Freeform 368"/>
          <p:cNvSpPr/>
          <p:nvPr/>
        </p:nvSpPr>
        <p:spPr>
          <a:xfrm rot="1392903">
            <a:off x="4397333" y="5310958"/>
            <a:ext cx="743928" cy="426454"/>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Freeform 369"/>
          <p:cNvSpPr/>
          <p:nvPr/>
        </p:nvSpPr>
        <p:spPr>
          <a:xfrm>
            <a:off x="4648200" y="5410201"/>
            <a:ext cx="811906" cy="493045"/>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Freeform 370"/>
          <p:cNvSpPr/>
          <p:nvPr/>
        </p:nvSpPr>
        <p:spPr>
          <a:xfrm rot="10765147">
            <a:off x="9603122" y="3813447"/>
            <a:ext cx="681959" cy="382468"/>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Freeform 371"/>
          <p:cNvSpPr/>
          <p:nvPr/>
        </p:nvSpPr>
        <p:spPr>
          <a:xfrm rot="9993976">
            <a:off x="9817105" y="3977063"/>
            <a:ext cx="822453" cy="341721"/>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Freeform 372"/>
          <p:cNvSpPr/>
          <p:nvPr/>
        </p:nvSpPr>
        <p:spPr>
          <a:xfrm rot="1392903">
            <a:off x="1554077" y="5121919"/>
            <a:ext cx="523879" cy="260207"/>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Freeform 373"/>
          <p:cNvSpPr/>
          <p:nvPr/>
        </p:nvSpPr>
        <p:spPr>
          <a:xfrm>
            <a:off x="1524000" y="5105401"/>
            <a:ext cx="457200" cy="3810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Freeform 374"/>
          <p:cNvSpPr/>
          <p:nvPr/>
        </p:nvSpPr>
        <p:spPr>
          <a:xfrm rot="10765147">
            <a:off x="7393321" y="5185047"/>
            <a:ext cx="681959" cy="382468"/>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Freeform 375"/>
          <p:cNvSpPr/>
          <p:nvPr/>
        </p:nvSpPr>
        <p:spPr>
          <a:xfrm rot="9993976">
            <a:off x="6635839" y="5198852"/>
            <a:ext cx="863275" cy="498894"/>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p:cNvSpPr/>
          <p:nvPr/>
        </p:nvSpPr>
        <p:spPr>
          <a:xfrm>
            <a:off x="2906157" y="6094474"/>
            <a:ext cx="6096000" cy="646331"/>
          </a:xfrm>
          <a:prstGeom prst="rect">
            <a:avLst/>
          </a:prstGeom>
        </p:spPr>
        <p:txBody>
          <a:bodyPr>
            <a:spAutoFit/>
          </a:bodyPr>
          <a:lstStyle/>
          <a:p>
            <a:pPr algn="ctr"/>
            <a:r>
              <a:rPr lang="en-US" dirty="0">
                <a:solidFill>
                  <a:schemeClr val="bg1"/>
                </a:solidFill>
                <a:latin typeface="Lucida Sans" pitchFamily="34" charset="0"/>
              </a:rPr>
              <a:t>(D&amp;C 13, 27: 7-8)</a:t>
            </a:r>
          </a:p>
          <a:p>
            <a:pPr algn="ctr"/>
            <a:r>
              <a:rPr lang="en-US" dirty="0">
                <a:solidFill>
                  <a:schemeClr val="bg1"/>
                </a:solidFill>
                <a:latin typeface="Lucida Sans" pitchFamily="34" charset="0"/>
              </a:rPr>
              <a:t>(JS-H 1:68-72)</a:t>
            </a:r>
          </a:p>
        </p:txBody>
      </p:sp>
    </p:spTree>
    <p:extLst>
      <p:ext uri="{BB962C8B-B14F-4D97-AF65-F5344CB8AC3E}">
        <p14:creationId xmlns:p14="http://schemas.microsoft.com/office/powerpoint/2010/main" val="695965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1559" y="1081919"/>
            <a:ext cx="10040293" cy="5056776"/>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89705" y="1443841"/>
            <a:ext cx="9144000" cy="3970318"/>
          </a:xfrm>
          <a:prstGeom prst="rect">
            <a:avLst/>
          </a:prstGeom>
          <a:noFill/>
        </p:spPr>
        <p:txBody>
          <a:bodyPr wrap="square" rtlCol="0">
            <a:spAutoFit/>
          </a:bodyPr>
          <a:lstStyle/>
          <a:p>
            <a:pPr algn="ctr"/>
            <a:r>
              <a:rPr lang="en-US" sz="3600" dirty="0">
                <a:solidFill>
                  <a:schemeClr val="bg1"/>
                </a:solidFill>
                <a:latin typeface="Lucida Sans" pitchFamily="34" charset="0"/>
              </a:rPr>
              <a:t>John’s ministry has operated in three dispensations; He was the last of the prophets under the law of Moses, he was the first of the New Testament prophets, and he brought the Aaronic Priesthood to the dispensation of the </a:t>
            </a:r>
            <a:r>
              <a:rPr lang="en-US" sz="3600" dirty="0" err="1">
                <a:solidFill>
                  <a:schemeClr val="bg1"/>
                </a:solidFill>
                <a:latin typeface="Lucida Sans" pitchFamily="34" charset="0"/>
              </a:rPr>
              <a:t>fulness</a:t>
            </a:r>
            <a:r>
              <a:rPr lang="en-US" sz="3600" dirty="0">
                <a:solidFill>
                  <a:schemeClr val="bg1"/>
                </a:solidFill>
                <a:latin typeface="Lucida Sans" pitchFamily="34" charset="0"/>
              </a:rPr>
              <a:t> of times. </a:t>
            </a:r>
          </a:p>
        </p:txBody>
      </p:sp>
    </p:spTree>
    <p:extLst>
      <p:ext uri="{BB962C8B-B14F-4D97-AF65-F5344CB8AC3E}">
        <p14:creationId xmlns:p14="http://schemas.microsoft.com/office/powerpoint/2010/main" val="1573757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84124" y="262550"/>
            <a:ext cx="8027406" cy="6446068"/>
          </a:xfrm>
          <a:prstGeom prst="rect">
            <a:avLst/>
          </a:prstGeom>
          <a:solidFill>
            <a:srgbClr val="19716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si.lds.org/bc/seminary/content/scriptures/nt/mark_1-3__john-teaching-in-the-wilderness_eng.jpg"/>
          <p:cNvPicPr>
            <a:picLocks noChangeAspect="1" noChangeArrowheads="1"/>
          </p:cNvPicPr>
          <p:nvPr/>
        </p:nvPicPr>
        <p:blipFill>
          <a:blip r:embed="rId3" cstate="print"/>
          <a:srcRect/>
          <a:stretch>
            <a:fillRect/>
          </a:stretch>
        </p:blipFill>
        <p:spPr bwMode="auto">
          <a:xfrm>
            <a:off x="3943350" y="580459"/>
            <a:ext cx="4305300" cy="5810250"/>
          </a:xfrm>
          <a:prstGeom prst="rect">
            <a:avLst/>
          </a:prstGeom>
          <a:noFill/>
        </p:spPr>
      </p:pic>
      <p:sp>
        <p:nvSpPr>
          <p:cNvPr id="2" name="TextBox 1"/>
          <p:cNvSpPr txBox="1"/>
          <p:nvPr/>
        </p:nvSpPr>
        <p:spPr>
          <a:xfrm>
            <a:off x="1984124" y="6349162"/>
            <a:ext cx="3684761" cy="369332"/>
          </a:xfrm>
          <a:prstGeom prst="rect">
            <a:avLst/>
          </a:prstGeom>
          <a:noFill/>
        </p:spPr>
        <p:txBody>
          <a:bodyPr wrap="square" rtlCol="0">
            <a:spAutoFit/>
          </a:bodyPr>
          <a:lstStyle/>
          <a:p>
            <a:r>
              <a:rPr lang="en-US" dirty="0">
                <a:solidFill>
                  <a:schemeClr val="bg1"/>
                </a:solidFill>
              </a:rPr>
              <a:t>John the Baptist source: (1)</a:t>
            </a:r>
          </a:p>
        </p:txBody>
      </p:sp>
    </p:spTree>
    <p:extLst>
      <p:ext uri="{BB962C8B-B14F-4D97-AF65-F5344CB8AC3E}">
        <p14:creationId xmlns:p14="http://schemas.microsoft.com/office/powerpoint/2010/main" val="2305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Who is the Messiah?</a:t>
            </a:r>
          </a:p>
        </p:txBody>
      </p:sp>
      <p:sp>
        <p:nvSpPr>
          <p:cNvPr id="3" name="Rectangle 2"/>
          <p:cNvSpPr/>
          <p:nvPr/>
        </p:nvSpPr>
        <p:spPr>
          <a:xfrm>
            <a:off x="479834" y="1412217"/>
            <a:ext cx="5232902" cy="1938992"/>
          </a:xfrm>
          <a:prstGeom prst="rect">
            <a:avLst/>
          </a:prstGeom>
        </p:spPr>
        <p:txBody>
          <a:bodyPr wrap="square">
            <a:spAutoFit/>
          </a:bodyPr>
          <a:lstStyle/>
          <a:p>
            <a:pPr fontAlgn="base"/>
            <a:r>
              <a:rPr lang="en-US" sz="2400" dirty="0">
                <a:solidFill>
                  <a:schemeClr val="bg1"/>
                </a:solidFill>
              </a:rPr>
              <a:t>John’s disciples were asking Jesus if He was the Messiah. </a:t>
            </a:r>
          </a:p>
          <a:p>
            <a:pPr fontAlgn="base"/>
            <a:endParaRPr lang="en-US" sz="2400" dirty="0">
              <a:solidFill>
                <a:schemeClr val="bg1"/>
              </a:solidFill>
            </a:endParaRPr>
          </a:p>
          <a:p>
            <a:pPr fontAlgn="base"/>
            <a:r>
              <a:rPr lang="en-US" sz="2400" dirty="0">
                <a:solidFill>
                  <a:schemeClr val="bg1"/>
                </a:solidFill>
              </a:rPr>
              <a:t>John the Baptist already knew that Jesus was the Messiah</a:t>
            </a:r>
          </a:p>
        </p:txBody>
      </p:sp>
      <p:sp>
        <p:nvSpPr>
          <p:cNvPr id="5" name="TextBox 4"/>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Matthew 11:2-3</a:t>
            </a:r>
          </a:p>
        </p:txBody>
      </p:sp>
      <p:sp>
        <p:nvSpPr>
          <p:cNvPr id="6" name="Rectangle 5"/>
          <p:cNvSpPr/>
          <p:nvPr/>
        </p:nvSpPr>
        <p:spPr>
          <a:xfrm>
            <a:off x="7613965" y="1557072"/>
            <a:ext cx="4083112" cy="923330"/>
          </a:xfrm>
          <a:prstGeom prst="rect">
            <a:avLst/>
          </a:prstGeom>
        </p:spPr>
        <p:txBody>
          <a:bodyPr wrap="square">
            <a:spAutoFit/>
          </a:bodyPr>
          <a:lstStyle/>
          <a:p>
            <a:r>
              <a:rPr lang="en-US" b="0" i="1" dirty="0">
                <a:solidFill>
                  <a:srgbClr val="FFFF00"/>
                </a:solidFill>
                <a:effectLst/>
                <a:latin typeface="Palatino"/>
              </a:rPr>
              <a:t>And I saw, and bare record that this is the Son of God.</a:t>
            </a:r>
          </a:p>
          <a:p>
            <a:r>
              <a:rPr lang="en-US" i="1" dirty="0">
                <a:solidFill>
                  <a:srgbClr val="FFFF00"/>
                </a:solidFill>
                <a:latin typeface="Palatino"/>
              </a:rPr>
              <a:t>John 1:34</a:t>
            </a:r>
            <a:endParaRPr lang="en-US" i="1" dirty="0">
              <a:solidFill>
                <a:srgbClr val="FFFF00"/>
              </a:solidFill>
            </a:endParaRPr>
          </a:p>
        </p:txBody>
      </p:sp>
      <p:grpSp>
        <p:nvGrpSpPr>
          <p:cNvPr id="103" name="Group 80"/>
          <p:cNvGrpSpPr/>
          <p:nvPr/>
        </p:nvGrpSpPr>
        <p:grpSpPr>
          <a:xfrm>
            <a:off x="6353165" y="923330"/>
            <a:ext cx="1197425" cy="2343715"/>
            <a:chOff x="4648200" y="990600"/>
            <a:chExt cx="2144078" cy="4196596"/>
          </a:xfrm>
        </p:grpSpPr>
        <p:sp>
          <p:nvSpPr>
            <p:cNvPr id="105" name="Oval 104"/>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61"/>
            <p:cNvGrpSpPr/>
            <p:nvPr/>
          </p:nvGrpSpPr>
          <p:grpSpPr>
            <a:xfrm>
              <a:off x="5142345" y="4629728"/>
              <a:ext cx="520849" cy="515905"/>
              <a:chOff x="7122338" y="5361709"/>
              <a:chExt cx="520849" cy="515905"/>
            </a:xfrm>
          </p:grpSpPr>
          <p:sp>
            <p:nvSpPr>
              <p:cNvPr id="144" name="Oval 143"/>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60"/>
            <p:cNvGrpSpPr/>
            <p:nvPr/>
          </p:nvGrpSpPr>
          <p:grpSpPr>
            <a:xfrm>
              <a:off x="5634182" y="4671291"/>
              <a:ext cx="520849" cy="515905"/>
              <a:chOff x="7122338" y="5361709"/>
              <a:chExt cx="520849" cy="515905"/>
            </a:xfrm>
          </p:grpSpPr>
          <p:sp>
            <p:nvSpPr>
              <p:cNvPr id="142" name="Oval 141"/>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rapezoid 108"/>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58"/>
            <p:cNvGrpSpPr/>
            <p:nvPr/>
          </p:nvGrpSpPr>
          <p:grpSpPr>
            <a:xfrm rot="262221">
              <a:off x="4831890" y="3637028"/>
              <a:ext cx="1493485" cy="878243"/>
              <a:chOff x="5486400" y="5562600"/>
              <a:chExt cx="1088184" cy="878243"/>
            </a:xfrm>
          </p:grpSpPr>
          <p:sp>
            <p:nvSpPr>
              <p:cNvPr id="138" name="Diagonal Stripe 137"/>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iagonal Stripe 138"/>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Diagonal Stripe 139"/>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Flowchart: Display 140"/>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flipH="1">
              <a:off x="5639013" y="2162115"/>
              <a:ext cx="243850" cy="14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79"/>
            <p:cNvGrpSpPr/>
            <p:nvPr/>
          </p:nvGrpSpPr>
          <p:grpSpPr>
            <a:xfrm>
              <a:off x="5029200" y="1295400"/>
              <a:ext cx="1295400" cy="294409"/>
              <a:chOff x="6858000" y="2438400"/>
              <a:chExt cx="1676400" cy="381000"/>
            </a:xfrm>
          </p:grpSpPr>
          <p:sp>
            <p:nvSpPr>
              <p:cNvPr id="127" name="Rounded Rectangle 126"/>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78"/>
              <p:cNvGrpSpPr/>
              <p:nvPr/>
            </p:nvGrpSpPr>
            <p:grpSpPr>
              <a:xfrm>
                <a:off x="7086600" y="2438400"/>
                <a:ext cx="1219200" cy="353961"/>
                <a:chOff x="6934200" y="990600"/>
                <a:chExt cx="2362200" cy="685800"/>
              </a:xfrm>
            </p:grpSpPr>
            <p:grpSp>
              <p:nvGrpSpPr>
                <p:cNvPr id="129" name="Group 71"/>
                <p:cNvGrpSpPr/>
                <p:nvPr/>
              </p:nvGrpSpPr>
              <p:grpSpPr>
                <a:xfrm>
                  <a:off x="6934200" y="990600"/>
                  <a:ext cx="838200" cy="685800"/>
                  <a:chOff x="6934200" y="990600"/>
                  <a:chExt cx="838200" cy="685800"/>
                </a:xfrm>
              </p:grpSpPr>
              <p:sp>
                <p:nvSpPr>
                  <p:cNvPr id="136" name="Plaque 13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72"/>
                <p:cNvGrpSpPr/>
                <p:nvPr/>
              </p:nvGrpSpPr>
              <p:grpSpPr>
                <a:xfrm>
                  <a:off x="7696200" y="990600"/>
                  <a:ext cx="838200" cy="685800"/>
                  <a:chOff x="6934200" y="990600"/>
                  <a:chExt cx="838200" cy="685800"/>
                </a:xfrm>
              </p:grpSpPr>
              <p:sp>
                <p:nvSpPr>
                  <p:cNvPr id="134" name="Plaque 13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75"/>
                <p:cNvGrpSpPr/>
                <p:nvPr/>
              </p:nvGrpSpPr>
              <p:grpSpPr>
                <a:xfrm>
                  <a:off x="8458200" y="990600"/>
                  <a:ext cx="838200" cy="685800"/>
                  <a:chOff x="6934200" y="990600"/>
                  <a:chExt cx="838200" cy="685800"/>
                </a:xfrm>
              </p:grpSpPr>
              <p:sp>
                <p:nvSpPr>
                  <p:cNvPr id="132" name="Plaque 131"/>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9" name="Group 48"/>
          <p:cNvGrpSpPr/>
          <p:nvPr/>
        </p:nvGrpSpPr>
        <p:grpSpPr>
          <a:xfrm>
            <a:off x="3922782" y="3478879"/>
            <a:ext cx="3897119" cy="2832016"/>
            <a:chOff x="384206" y="4158361"/>
            <a:chExt cx="3289208" cy="2390250"/>
          </a:xfrm>
        </p:grpSpPr>
        <p:grpSp>
          <p:nvGrpSpPr>
            <p:cNvPr id="50" name="Group 49"/>
            <p:cNvGrpSpPr/>
            <p:nvPr/>
          </p:nvGrpSpPr>
          <p:grpSpPr>
            <a:xfrm>
              <a:off x="384206" y="4158361"/>
              <a:ext cx="3289208" cy="2390250"/>
              <a:chOff x="609599" y="833642"/>
              <a:chExt cx="7941747" cy="5771225"/>
            </a:xfrm>
          </p:grpSpPr>
          <p:grpSp>
            <p:nvGrpSpPr>
              <p:cNvPr id="52" name="Group 14"/>
              <p:cNvGrpSpPr/>
              <p:nvPr/>
            </p:nvGrpSpPr>
            <p:grpSpPr>
              <a:xfrm rot="10800000">
                <a:off x="7696200" y="5257800"/>
                <a:ext cx="621450" cy="1347067"/>
                <a:chOff x="7010400" y="381000"/>
                <a:chExt cx="762000" cy="2033666"/>
              </a:xfrm>
            </p:grpSpPr>
            <p:sp>
              <p:nvSpPr>
                <p:cNvPr id="65" name="Rounded Rectangle 64"/>
                <p:cNvSpPr/>
                <p:nvPr/>
              </p:nvSpPr>
              <p:spPr>
                <a:xfrm>
                  <a:off x="7186534" y="1195466"/>
                  <a:ext cx="457200" cy="1219200"/>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010400" y="381000"/>
                  <a:ext cx="762000" cy="1219200"/>
                </a:xfrm>
                <a:prstGeom prst="ellipse">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1"/>
              <p:cNvGrpSpPr/>
              <p:nvPr/>
            </p:nvGrpSpPr>
            <p:grpSpPr>
              <a:xfrm rot="10800000">
                <a:off x="939238" y="4923502"/>
                <a:ext cx="621450" cy="1347067"/>
                <a:chOff x="7010400" y="381000"/>
                <a:chExt cx="762000" cy="2033666"/>
              </a:xfrm>
            </p:grpSpPr>
            <p:sp>
              <p:nvSpPr>
                <p:cNvPr id="63" name="Rounded Rectangle 62"/>
                <p:cNvSpPr/>
                <p:nvPr/>
              </p:nvSpPr>
              <p:spPr>
                <a:xfrm>
                  <a:off x="7186534" y="1195466"/>
                  <a:ext cx="457200" cy="1219200"/>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010400" y="381000"/>
                  <a:ext cx="762000" cy="1219200"/>
                </a:xfrm>
                <a:prstGeom prst="ellipse">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Wave 2"/>
              <p:cNvSpPr/>
              <p:nvPr/>
            </p:nvSpPr>
            <p:spPr>
              <a:xfrm>
                <a:off x="977608" y="1894949"/>
                <a:ext cx="7290362" cy="3760204"/>
              </a:xfrm>
              <a:prstGeom prst="wave">
                <a:avLst>
                  <a:gd name="adj1" fmla="val 3907"/>
                  <a:gd name="adj2" fmla="val 0"/>
                </a:avLst>
              </a:prstGeom>
              <a:solidFill>
                <a:srgbClr val="DE9F7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an 3"/>
              <p:cNvSpPr/>
              <p:nvPr/>
            </p:nvSpPr>
            <p:spPr>
              <a:xfrm>
                <a:off x="7315200" y="1981200"/>
                <a:ext cx="1236146" cy="3840519"/>
              </a:xfrm>
              <a:prstGeom prst="can">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an 1"/>
              <p:cNvSpPr/>
              <p:nvPr/>
            </p:nvSpPr>
            <p:spPr>
              <a:xfrm>
                <a:off x="609599" y="1643059"/>
                <a:ext cx="1236146" cy="3840519"/>
              </a:xfrm>
              <a:prstGeom prst="can">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899460" y="833642"/>
                <a:ext cx="621450" cy="986197"/>
                <a:chOff x="7031201" y="834275"/>
                <a:chExt cx="762000" cy="1488861"/>
              </a:xfrm>
            </p:grpSpPr>
            <p:sp>
              <p:nvSpPr>
                <p:cNvPr id="61" name="Rounded Rectangle 60"/>
                <p:cNvSpPr/>
                <p:nvPr/>
              </p:nvSpPr>
              <p:spPr>
                <a:xfrm>
                  <a:off x="7279402" y="1563538"/>
                  <a:ext cx="291165" cy="759598"/>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5"/>
                <p:cNvSpPr/>
                <p:nvPr/>
              </p:nvSpPr>
              <p:spPr>
                <a:xfrm>
                  <a:off x="7031201" y="834275"/>
                  <a:ext cx="762000" cy="1219200"/>
                </a:xfrm>
                <a:prstGeom prst="ellipse">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7646520" y="1148254"/>
                <a:ext cx="621450" cy="1017899"/>
                <a:chOff x="7087348" y="824753"/>
                <a:chExt cx="762000" cy="1536722"/>
              </a:xfrm>
            </p:grpSpPr>
            <p:sp>
              <p:nvSpPr>
                <p:cNvPr id="59" name="Rounded Rectangle 58"/>
                <p:cNvSpPr/>
                <p:nvPr/>
              </p:nvSpPr>
              <p:spPr>
                <a:xfrm>
                  <a:off x="7339058" y="1803020"/>
                  <a:ext cx="258584" cy="558455"/>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087348" y="824753"/>
                  <a:ext cx="762000" cy="1219200"/>
                </a:xfrm>
                <a:prstGeom prst="ellipse">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Rectangle 50"/>
            <p:cNvSpPr/>
            <p:nvPr/>
          </p:nvSpPr>
          <p:spPr>
            <a:xfrm>
              <a:off x="941719" y="4794761"/>
              <a:ext cx="2080980" cy="1246880"/>
            </a:xfrm>
            <a:prstGeom prst="rect">
              <a:avLst/>
            </a:prstGeom>
            <a:ln w="19050">
              <a:noFill/>
            </a:ln>
          </p:spPr>
          <p:txBody>
            <a:bodyPr wrap="square">
              <a:spAutoFit/>
            </a:bodyPr>
            <a:lstStyle/>
            <a:p>
              <a:pPr algn="ctr"/>
              <a:r>
                <a:rPr lang="en-US" b="1" dirty="0"/>
                <a:t>As we seek to learn of Jesus Christ and as we testify of Him, our own testimony of Him can be strengthened</a:t>
              </a:r>
              <a:endParaRPr lang="en-US" dirty="0"/>
            </a:p>
          </p:txBody>
        </p:sp>
      </p:grpSp>
    </p:spTree>
    <p:extLst>
      <p:ext uri="{BB962C8B-B14F-4D97-AF65-F5344CB8AC3E}">
        <p14:creationId xmlns:p14="http://schemas.microsoft.com/office/powerpoint/2010/main" val="97975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outVertical)">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John was the Chosen Prophet</a:t>
            </a:r>
          </a:p>
        </p:txBody>
      </p:sp>
      <p:sp>
        <p:nvSpPr>
          <p:cNvPr id="3" name="Rectangle 2"/>
          <p:cNvSpPr/>
          <p:nvPr/>
        </p:nvSpPr>
        <p:spPr>
          <a:xfrm>
            <a:off x="3929205" y="848129"/>
            <a:ext cx="5232902" cy="461665"/>
          </a:xfrm>
          <a:prstGeom prst="rect">
            <a:avLst/>
          </a:prstGeom>
        </p:spPr>
        <p:txBody>
          <a:bodyPr wrap="square">
            <a:spAutoFit/>
          </a:bodyPr>
          <a:lstStyle/>
          <a:p>
            <a:pPr fontAlgn="base"/>
            <a:r>
              <a:rPr lang="en-US" sz="2400" dirty="0">
                <a:solidFill>
                  <a:schemeClr val="bg1"/>
                </a:solidFill>
              </a:rPr>
              <a:t>To prepare the way of the Messiah</a:t>
            </a:r>
          </a:p>
        </p:txBody>
      </p:sp>
      <p:sp>
        <p:nvSpPr>
          <p:cNvPr id="5" name="TextBox 4"/>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JST Matthew 11:13-15</a:t>
            </a:r>
          </a:p>
        </p:txBody>
      </p:sp>
      <p:pic>
        <p:nvPicPr>
          <p:cNvPr id="67" name="Picture 2" descr="https://si.lds.org/bc/seminary/content/scriptures/nt/mark_1-3__john-teaching-in-the-wilderness_eng.jpg"/>
          <p:cNvPicPr>
            <a:picLocks noChangeAspect="1" noChangeArrowheads="1"/>
          </p:cNvPicPr>
          <p:nvPr/>
        </p:nvPicPr>
        <p:blipFill>
          <a:blip r:embed="rId3" cstate="print"/>
          <a:srcRect/>
          <a:stretch>
            <a:fillRect/>
          </a:stretch>
        </p:blipFill>
        <p:spPr bwMode="auto">
          <a:xfrm>
            <a:off x="3174748" y="1388481"/>
            <a:ext cx="3824766" cy="5161742"/>
          </a:xfrm>
          <a:prstGeom prst="rect">
            <a:avLst/>
          </a:prstGeom>
          <a:noFill/>
        </p:spPr>
      </p:pic>
      <p:sp>
        <p:nvSpPr>
          <p:cNvPr id="2" name="Rectangle 1"/>
          <p:cNvSpPr/>
          <p:nvPr/>
        </p:nvSpPr>
        <p:spPr>
          <a:xfrm>
            <a:off x="48284" y="2215959"/>
            <a:ext cx="3046167" cy="1938992"/>
          </a:xfrm>
          <a:prstGeom prst="rect">
            <a:avLst/>
          </a:prstGeom>
        </p:spPr>
        <p:txBody>
          <a:bodyPr wrap="square">
            <a:spAutoFit/>
          </a:bodyPr>
          <a:lstStyle/>
          <a:p>
            <a:r>
              <a:rPr lang="en-US" sz="2000" dirty="0">
                <a:solidFill>
                  <a:schemeClr val="bg1"/>
                </a:solidFill>
                <a:latin typeface="Open Sans"/>
              </a:rPr>
              <a:t>Jesus condemned those who rejected John the Baptist as well as those who had witnessed clear evidence of the Lord’s divinity yet rejected Him. </a:t>
            </a:r>
            <a:endParaRPr lang="en-US" sz="2000" dirty="0">
              <a:solidFill>
                <a:schemeClr val="bg1"/>
              </a:solidFill>
            </a:endParaRPr>
          </a:p>
        </p:txBody>
      </p:sp>
      <p:sp>
        <p:nvSpPr>
          <p:cNvPr id="7" name="Rectangle 6"/>
          <p:cNvSpPr/>
          <p:nvPr/>
        </p:nvSpPr>
        <p:spPr>
          <a:xfrm>
            <a:off x="7206558" y="2344959"/>
            <a:ext cx="4623304" cy="3477875"/>
          </a:xfrm>
          <a:prstGeom prst="rect">
            <a:avLst/>
          </a:prstGeom>
        </p:spPr>
        <p:txBody>
          <a:bodyPr wrap="square">
            <a:spAutoFit/>
          </a:bodyPr>
          <a:lstStyle/>
          <a:p>
            <a:pPr fontAlgn="base"/>
            <a:r>
              <a:rPr lang="en-US" sz="2000" i="1" dirty="0">
                <a:solidFill>
                  <a:srgbClr val="FFFF00"/>
                </a:solidFill>
              </a:rPr>
              <a:t>But the days will come, when the violent shall have no power;</a:t>
            </a:r>
            <a:r>
              <a:rPr lang="en-US" sz="2000" dirty="0">
                <a:solidFill>
                  <a:srgbClr val="FFFF00"/>
                </a:solidFill>
              </a:rPr>
              <a:t> for all the prophets and the law prophesied </a:t>
            </a:r>
            <a:r>
              <a:rPr lang="en-US" sz="2000" i="1" dirty="0">
                <a:solidFill>
                  <a:srgbClr val="FFFF00"/>
                </a:solidFill>
              </a:rPr>
              <a:t>that it should be thus</a:t>
            </a:r>
            <a:r>
              <a:rPr lang="en-US" sz="2000" dirty="0">
                <a:solidFill>
                  <a:srgbClr val="FFFF00"/>
                </a:solidFill>
              </a:rPr>
              <a:t> until John.</a:t>
            </a:r>
          </a:p>
          <a:p>
            <a:pPr fontAlgn="base"/>
            <a:endParaRPr lang="en-US" sz="2000" dirty="0">
              <a:solidFill>
                <a:srgbClr val="FFFF00"/>
              </a:solidFill>
            </a:endParaRPr>
          </a:p>
          <a:p>
            <a:pPr fontAlgn="base"/>
            <a:r>
              <a:rPr lang="en-US" sz="2000" i="1" dirty="0">
                <a:solidFill>
                  <a:srgbClr val="FFFF00"/>
                </a:solidFill>
              </a:rPr>
              <a:t>Yea, as many as have prophesied have foretold of these days.</a:t>
            </a:r>
          </a:p>
          <a:p>
            <a:pPr fontAlgn="base"/>
            <a:endParaRPr lang="en-US" sz="2000" dirty="0">
              <a:solidFill>
                <a:srgbClr val="FFFF00"/>
              </a:solidFill>
            </a:endParaRPr>
          </a:p>
          <a:p>
            <a:pPr fontAlgn="base"/>
            <a:r>
              <a:rPr lang="en-US" sz="2000" dirty="0">
                <a:solidFill>
                  <a:srgbClr val="FFFF00"/>
                </a:solidFill>
              </a:rPr>
              <a:t>And if ye will receive it, </a:t>
            </a:r>
            <a:r>
              <a:rPr lang="en-US" sz="2000" i="1" dirty="0">
                <a:solidFill>
                  <a:srgbClr val="FFFF00"/>
                </a:solidFill>
              </a:rPr>
              <a:t>verily, he was the</a:t>
            </a:r>
            <a:r>
              <a:rPr lang="en-US" sz="2000" dirty="0">
                <a:solidFill>
                  <a:srgbClr val="FFFF00"/>
                </a:solidFill>
              </a:rPr>
              <a:t> Elias, </a:t>
            </a:r>
            <a:r>
              <a:rPr lang="en-US" sz="2000" i="1" dirty="0">
                <a:solidFill>
                  <a:srgbClr val="FFFF00"/>
                </a:solidFill>
              </a:rPr>
              <a:t>who </a:t>
            </a:r>
            <a:r>
              <a:rPr lang="en-US" sz="2000" dirty="0">
                <a:solidFill>
                  <a:srgbClr val="FFFF00"/>
                </a:solidFill>
              </a:rPr>
              <a:t>was for to come </a:t>
            </a:r>
            <a:r>
              <a:rPr lang="en-US" sz="2000" i="1" dirty="0">
                <a:solidFill>
                  <a:srgbClr val="FFFF00"/>
                </a:solidFill>
              </a:rPr>
              <a:t>and prepare all things.</a:t>
            </a:r>
            <a:endParaRPr lang="en-US" sz="2000" dirty="0">
              <a:solidFill>
                <a:srgbClr val="FFFF00"/>
              </a:solidFill>
            </a:endParaRPr>
          </a:p>
        </p:txBody>
      </p:sp>
    </p:spTree>
    <p:extLst>
      <p:ext uri="{BB962C8B-B14F-4D97-AF65-F5344CB8AC3E}">
        <p14:creationId xmlns:p14="http://schemas.microsoft.com/office/powerpoint/2010/main" val="144744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Children in the Market</a:t>
            </a:r>
          </a:p>
        </p:txBody>
      </p:sp>
      <p:sp>
        <p:nvSpPr>
          <p:cNvPr id="13" name="TextBox 12"/>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Matthew 11:16-19</a:t>
            </a:r>
          </a:p>
        </p:txBody>
      </p:sp>
      <p:sp>
        <p:nvSpPr>
          <p:cNvPr id="3" name="Rectangle 2"/>
          <p:cNvSpPr/>
          <p:nvPr/>
        </p:nvSpPr>
        <p:spPr>
          <a:xfrm>
            <a:off x="648831" y="1222714"/>
            <a:ext cx="6096000" cy="707886"/>
          </a:xfrm>
          <a:prstGeom prst="rect">
            <a:avLst/>
          </a:prstGeom>
        </p:spPr>
        <p:txBody>
          <a:bodyPr>
            <a:spAutoFit/>
          </a:bodyPr>
          <a:lstStyle/>
          <a:p>
            <a:r>
              <a:rPr lang="en-US" sz="2000" dirty="0">
                <a:solidFill>
                  <a:schemeClr val="bg1"/>
                </a:solidFill>
                <a:latin typeface="Open Sans"/>
              </a:rPr>
              <a:t>The Savior illustrated the inconsistency and unbelief of those who rejected Him and John the Baptist</a:t>
            </a:r>
            <a:endParaRPr lang="en-US" sz="2000" dirty="0">
              <a:solidFill>
                <a:schemeClr val="bg1"/>
              </a:solidFill>
            </a:endParaRPr>
          </a:p>
        </p:txBody>
      </p:sp>
      <p:sp>
        <p:nvSpPr>
          <p:cNvPr id="5" name="Rectangle 4"/>
          <p:cNvSpPr/>
          <p:nvPr/>
        </p:nvSpPr>
        <p:spPr>
          <a:xfrm>
            <a:off x="4456090" y="3108716"/>
            <a:ext cx="7330012" cy="3170099"/>
          </a:xfrm>
          <a:prstGeom prst="rect">
            <a:avLst/>
          </a:prstGeom>
        </p:spPr>
        <p:txBody>
          <a:bodyPr wrap="square">
            <a:spAutoFit/>
          </a:bodyPr>
          <a:lstStyle/>
          <a:p>
            <a:r>
              <a:rPr lang="en-US" sz="2000" dirty="0">
                <a:solidFill>
                  <a:schemeClr val="bg1"/>
                </a:solidFill>
                <a:latin typeface="Open Sans"/>
              </a:rPr>
              <a:t>“What illustration can I choose to show how petty, peevish, and insincere are you unbelieving Jews? You are like fickle children playing games; when you hold a mock wedding, your playmates refuse to dance; when you change the game to a funeral procession, your playmates refuse to mourn. In like manner you are only playing at religion. As cross and capricious children you reject John because he came with the strictness of the Nazarites, and ye reject me because I display the warm human demeanor that makes for pleasant social intercourse” (2)</a:t>
            </a:r>
            <a:endParaRPr lang="en-US" sz="2000" dirty="0">
              <a:solidFill>
                <a:schemeClr val="bg1"/>
              </a:solidFill>
            </a:endParaRPr>
          </a:p>
        </p:txBody>
      </p:sp>
      <p:sp>
        <p:nvSpPr>
          <p:cNvPr id="14" name="Rectangle 13"/>
          <p:cNvSpPr/>
          <p:nvPr/>
        </p:nvSpPr>
        <p:spPr>
          <a:xfrm>
            <a:off x="5690102" y="2294422"/>
            <a:ext cx="6096000" cy="523220"/>
          </a:xfrm>
          <a:prstGeom prst="rect">
            <a:avLst/>
          </a:prstGeom>
        </p:spPr>
        <p:txBody>
          <a:bodyPr>
            <a:spAutoFit/>
          </a:bodyPr>
          <a:lstStyle/>
          <a:p>
            <a:r>
              <a:rPr lang="en-US" sz="2800" b="1" dirty="0">
                <a:solidFill>
                  <a:srgbClr val="00B0F0"/>
                </a:solidFill>
                <a:latin typeface="Open Sans"/>
              </a:rPr>
              <a:t>Bruce R. McConkie Commentary</a:t>
            </a:r>
            <a:endParaRPr lang="en-US" sz="2800" b="1" dirty="0">
              <a:solidFill>
                <a:srgbClr val="00B0F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0734" y="3596879"/>
            <a:ext cx="1763695" cy="2461825"/>
          </a:xfrm>
          <a:prstGeom prst="rect">
            <a:avLst/>
          </a:prstGeom>
        </p:spPr>
      </p:pic>
    </p:spTree>
    <p:extLst>
      <p:ext uri="{BB962C8B-B14F-4D97-AF65-F5344CB8AC3E}">
        <p14:creationId xmlns:p14="http://schemas.microsoft.com/office/powerpoint/2010/main" val="21739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Jesus Christ is Not On Trial</a:t>
            </a:r>
          </a:p>
        </p:txBody>
      </p:sp>
      <p:sp>
        <p:nvSpPr>
          <p:cNvPr id="13" name="TextBox 12"/>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Matthew 11:17</a:t>
            </a:r>
          </a:p>
        </p:txBody>
      </p:sp>
      <p:sp>
        <p:nvSpPr>
          <p:cNvPr id="3" name="Rectangle 2"/>
          <p:cNvSpPr/>
          <p:nvPr/>
        </p:nvSpPr>
        <p:spPr>
          <a:xfrm>
            <a:off x="4877381" y="4791700"/>
            <a:ext cx="7179398" cy="1754326"/>
          </a:xfrm>
          <a:prstGeom prst="rect">
            <a:avLst/>
          </a:prstGeom>
        </p:spPr>
        <p:txBody>
          <a:bodyPr wrap="square">
            <a:spAutoFit/>
          </a:bodyPr>
          <a:lstStyle/>
          <a:p>
            <a:r>
              <a:rPr lang="en-US" dirty="0">
                <a:solidFill>
                  <a:schemeClr val="bg1"/>
                </a:solidFill>
              </a:rPr>
              <a:t>"The Lord Jesus Christ is not on trial before the world. Men should understand that. The world is on trial before the Lord Jesus Christ, and we will have to account for the attitude taken toward him and his </a:t>
            </a:r>
          </a:p>
          <a:p>
            <a:r>
              <a:rPr lang="en-US" dirty="0">
                <a:solidFill>
                  <a:schemeClr val="bg1"/>
                </a:solidFill>
              </a:rPr>
              <a:t>message, and we cannot accept him without accepting his </a:t>
            </a:r>
          </a:p>
          <a:p>
            <a:r>
              <a:rPr lang="en-US" dirty="0">
                <a:solidFill>
                  <a:schemeClr val="bg1"/>
                </a:solidFill>
              </a:rPr>
              <a:t>principles and his doctrines. If we reject his principles and </a:t>
            </a:r>
          </a:p>
          <a:p>
            <a:r>
              <a:rPr lang="en-US" dirty="0">
                <a:solidFill>
                  <a:schemeClr val="bg1"/>
                </a:solidFill>
              </a:rPr>
              <a:t>his doctrines, we reject him." (3)</a:t>
            </a:r>
          </a:p>
        </p:txBody>
      </p:sp>
      <p:sp>
        <p:nvSpPr>
          <p:cNvPr id="2" name="Rectangle 1"/>
          <p:cNvSpPr/>
          <p:nvPr/>
        </p:nvSpPr>
        <p:spPr>
          <a:xfrm>
            <a:off x="404388" y="1222714"/>
            <a:ext cx="5398883" cy="2031325"/>
          </a:xfrm>
          <a:prstGeom prst="rect">
            <a:avLst/>
          </a:prstGeom>
        </p:spPr>
        <p:txBody>
          <a:bodyPr wrap="square">
            <a:spAutoFit/>
          </a:bodyPr>
          <a:lstStyle/>
          <a:p>
            <a:pPr fontAlgn="base"/>
            <a:r>
              <a:rPr lang="en-US" dirty="0">
                <a:solidFill>
                  <a:schemeClr val="bg1"/>
                </a:solidFill>
              </a:rPr>
              <a:t>The Jews were insolent and self-righteous. When the Jews piped, Jesus didn't dance. They judged Him harshly because He didn't do what they wanted. They rejected him because he didn't behave the way they expected the Messiah to behave. They had the cart before the horse, for Christ was not to be judged by the world-the world is to be judged by Christ. (4)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9832" y="1566249"/>
            <a:ext cx="4994495" cy="2996697"/>
          </a:xfrm>
          <a:prstGeom prst="rect">
            <a:avLst/>
          </a:prstGeom>
        </p:spPr>
      </p:pic>
      <p:pic>
        <p:nvPicPr>
          <p:cNvPr id="8" name="Picture 2" descr="https://s-media-cache-ak0.pinimg.com/736x/23/5e/67/235e67596d285a139f15fcaa4f4d8d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820" y="3352820"/>
            <a:ext cx="2819340" cy="3351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3/36/George_Q._Morris2.jpg/175px-George_Q._Morri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0737" y="5464600"/>
            <a:ext cx="927509" cy="127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67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85/3431264086_59fbfcd45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1" cy="923330"/>
          </a:xfrm>
          <a:prstGeom prst="rect">
            <a:avLst/>
          </a:prstGeom>
          <a:noFill/>
        </p:spPr>
        <p:txBody>
          <a:bodyPr wrap="square" rtlCol="0">
            <a:spAutoFit/>
          </a:bodyPr>
          <a:lstStyle/>
          <a:p>
            <a:pPr algn="ctr"/>
            <a:r>
              <a:rPr lang="en-US" sz="5400" dirty="0">
                <a:solidFill>
                  <a:schemeClr val="bg1"/>
                </a:solidFill>
                <a:latin typeface="AR JULIAN" panose="02000000000000000000" pitchFamily="2" charset="0"/>
              </a:rPr>
              <a:t>Revealed Unto Babes</a:t>
            </a:r>
          </a:p>
        </p:txBody>
      </p:sp>
      <p:sp>
        <p:nvSpPr>
          <p:cNvPr id="13" name="TextBox 12"/>
          <p:cNvSpPr txBox="1"/>
          <p:nvPr/>
        </p:nvSpPr>
        <p:spPr>
          <a:xfrm>
            <a:off x="0" y="6550223"/>
            <a:ext cx="2498756" cy="307777"/>
          </a:xfrm>
          <a:prstGeom prst="rect">
            <a:avLst/>
          </a:prstGeom>
          <a:noFill/>
        </p:spPr>
        <p:txBody>
          <a:bodyPr wrap="square" rtlCol="0">
            <a:spAutoFit/>
          </a:bodyPr>
          <a:lstStyle/>
          <a:p>
            <a:r>
              <a:rPr lang="en-US" sz="1400" dirty="0">
                <a:solidFill>
                  <a:schemeClr val="bg1"/>
                </a:solidFill>
              </a:rPr>
              <a:t>Matthew 11:25</a:t>
            </a:r>
          </a:p>
        </p:txBody>
      </p:sp>
      <p:sp>
        <p:nvSpPr>
          <p:cNvPr id="2" name="Rectangle 1"/>
          <p:cNvSpPr/>
          <p:nvPr/>
        </p:nvSpPr>
        <p:spPr>
          <a:xfrm>
            <a:off x="190686" y="1033165"/>
            <a:ext cx="6177481" cy="2031325"/>
          </a:xfrm>
          <a:prstGeom prst="rect">
            <a:avLst/>
          </a:prstGeom>
        </p:spPr>
        <p:txBody>
          <a:bodyPr wrap="square">
            <a:spAutoFit/>
          </a:bodyPr>
          <a:lstStyle/>
          <a:p>
            <a:pPr fontAlgn="base"/>
            <a:r>
              <a:rPr lang="en-US" dirty="0">
                <a:solidFill>
                  <a:schemeClr val="bg1"/>
                </a:solidFill>
              </a:rPr>
              <a:t>"Compared with the learned men of the time, such as the rabbis and scribes, whose knowledge served but to harden their hearts against the truth, these devoted servants were as babes in humility, trust, and faith. </a:t>
            </a:r>
          </a:p>
          <a:p>
            <a:pPr fontAlgn="base"/>
            <a:endParaRPr lang="en-US" dirty="0">
              <a:solidFill>
                <a:schemeClr val="bg1"/>
              </a:solidFill>
            </a:endParaRPr>
          </a:p>
          <a:p>
            <a:pPr fontAlgn="base"/>
            <a:r>
              <a:rPr lang="en-US" dirty="0">
                <a:solidFill>
                  <a:schemeClr val="bg1"/>
                </a:solidFill>
              </a:rPr>
              <a:t>Such children were and are among the nobles of the kingdom." (5)</a:t>
            </a:r>
          </a:p>
        </p:txBody>
      </p:sp>
      <p:sp>
        <p:nvSpPr>
          <p:cNvPr id="10" name="Rectangle 9"/>
          <p:cNvSpPr/>
          <p:nvPr/>
        </p:nvSpPr>
        <p:spPr>
          <a:xfrm>
            <a:off x="6294797" y="4944752"/>
            <a:ext cx="5398883" cy="954107"/>
          </a:xfrm>
          <a:prstGeom prst="rect">
            <a:avLst/>
          </a:prstGeom>
        </p:spPr>
        <p:txBody>
          <a:bodyPr wrap="square">
            <a:spAutoFit/>
          </a:bodyPr>
          <a:lstStyle/>
          <a:p>
            <a:pPr fontAlgn="base"/>
            <a:r>
              <a:rPr lang="en-US" sz="2800" dirty="0">
                <a:solidFill>
                  <a:schemeClr val="bg1"/>
                </a:solidFill>
              </a:rPr>
              <a:t>We are like children when we are prepared to receive the gospel.</a:t>
            </a:r>
          </a:p>
        </p:txBody>
      </p:sp>
      <p:pic>
        <p:nvPicPr>
          <p:cNvPr id="3076" name="Picture 4" descr="https://s-media-cache-ak0.pinimg.com/236x/d5/32/50/d53250e0e7f605aece36de871131c6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1538" y="973690"/>
            <a:ext cx="2247900" cy="31337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4.ggpht.com/yKRyLqfKny5H5htN70J4zBxz-Zm5fua6B5gpw2iIjHy0SCdSUsYrcuwaBLYYOiU-urA=w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6180" y="103316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g06.deviantart.net/5017/i/2013/201/f/f/the_pharisee_by_stargirl0708-d6ebeg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212" t="157" b="-1"/>
          <a:stretch/>
        </p:blipFill>
        <p:spPr bwMode="auto">
          <a:xfrm flipH="1">
            <a:off x="1767589" y="3023509"/>
            <a:ext cx="3457012" cy="356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5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fade">
                                      <p:cBhvr>
                                        <p:cTn id="13" dur="1000"/>
                                        <p:tgtEl>
                                          <p:spTgt spid="3078"/>
                                        </p:tgtEl>
                                      </p:cBhvr>
                                    </p:animEffect>
                                    <p:anim calcmode="lin" valueType="num">
                                      <p:cBhvr>
                                        <p:cTn id="14" dur="1000" fill="hold"/>
                                        <p:tgtEl>
                                          <p:spTgt spid="3078"/>
                                        </p:tgtEl>
                                        <p:attrNameLst>
                                          <p:attrName>ppt_x</p:attrName>
                                        </p:attrNameLst>
                                      </p:cBhvr>
                                      <p:tavLst>
                                        <p:tav tm="0">
                                          <p:val>
                                            <p:strVal val="#ppt_x"/>
                                          </p:val>
                                        </p:tav>
                                        <p:tav tm="100000">
                                          <p:val>
                                            <p:strVal val="#ppt_x"/>
                                          </p:val>
                                        </p:tav>
                                      </p:tavLst>
                                    </p:anim>
                                    <p:anim calcmode="lin" valueType="num">
                                      <p:cBhvr>
                                        <p:cTn id="15" dur="1000" fill="hold"/>
                                        <p:tgtEl>
                                          <p:spTgt spid="307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5374</Words>
  <Application>Microsoft Office PowerPoint</Application>
  <PresentationFormat>Widescreen</PresentationFormat>
  <Paragraphs>279</Paragraphs>
  <Slides>42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Calibri</vt:lpstr>
      <vt:lpstr>Open Sans</vt:lpstr>
      <vt:lpstr>Abadi</vt:lpstr>
      <vt:lpstr>Palatino</vt:lpstr>
      <vt:lpstr>Colonna MT</vt:lpstr>
      <vt:lpstr>Arial</vt:lpstr>
      <vt:lpstr>Lucida Sans</vt:lpstr>
      <vt:lpstr>Book Antiqua</vt:lpstr>
      <vt:lpstr>AR JULIAN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38</cp:revision>
  <dcterms:created xsi:type="dcterms:W3CDTF">2016-06-13T14:44:14Z</dcterms:created>
  <dcterms:modified xsi:type="dcterms:W3CDTF">2020-08-20T14:04:44Z</dcterms:modified>
</cp:coreProperties>
</file>