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96" r:id="rId2"/>
    <p:sldId id="297" r:id="rId3"/>
    <p:sldId id="298" r:id="rId4"/>
    <p:sldId id="332" r:id="rId5"/>
    <p:sldId id="331" r:id="rId6"/>
    <p:sldId id="333" r:id="rId7"/>
    <p:sldId id="334" r:id="rId8"/>
    <p:sldId id="335" r:id="rId9"/>
    <p:sldId id="336" r:id="rId10"/>
    <p:sldId id="337" r:id="rId11"/>
    <p:sldId id="339" r:id="rId12"/>
    <p:sldId id="338" r:id="rId13"/>
    <p:sldId id="340" r:id="rId14"/>
    <p:sldId id="341" r:id="rId15"/>
    <p:sldId id="342" r:id="rId16"/>
    <p:sldId id="284" r:id="rId17"/>
    <p:sldId id="286" r:id="rId18"/>
    <p:sldId id="343" r:id="rId19"/>
  </p:sldIdLst>
  <p:sldSz cx="12192000" cy="6858000"/>
  <p:notesSz cx="6858000" cy="9144000"/>
  <p:embeddedFontLst>
    <p:embeddedFont>
      <p:font typeface="Bradley Hand ITC" panose="03070402050302030203" pitchFamily="66"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lonna MT" panose="04020805060202030203" pitchFamily="82" charset="0"/>
      <p:regular r:id="rId28"/>
    </p:embeddedFont>
    <p:embeddedFont>
      <p:font typeface="Monotype Corsiva" panose="03010101010201010101" pitchFamily="66" charset="0"/>
      <p:italic r:id="rId29"/>
    </p:embeddedFont>
    <p:embeddedFont>
      <p:font typeface="Open Sans" panose="020B0606030504020204" pitchFamily="34" charset="0"/>
      <p:regular r:id="rId30"/>
      <p:bold r:id="rId31"/>
      <p:italic r:id="rId32"/>
      <p:boldItalic r:id="rId33"/>
    </p:embeddedFont>
    <p:embeddedFont>
      <p:font typeface="Palatino"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F21E"/>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0C9BD9-059E-4F06-91AA-569702D83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9" y="654112"/>
            <a:ext cx="10797766" cy="1569660"/>
          </a:xfrm>
          <a:prstGeom prst="rect">
            <a:avLst/>
          </a:prstGeom>
          <a:noFill/>
        </p:spPr>
        <p:txBody>
          <a:bodyPr wrap="square" rtlCol="0">
            <a:spAutoFit/>
          </a:bodyPr>
          <a:lstStyle/>
          <a:p>
            <a:pPr algn="ctr"/>
            <a:r>
              <a:rPr lang="en-US" sz="4800" dirty="0">
                <a:solidFill>
                  <a:schemeClr val="bg1"/>
                </a:solidFill>
                <a:latin typeface="Monotype Corsiva" panose="03010101010201010101" pitchFamily="66" charset="0"/>
                <a:ea typeface="Wednesday" pitchFamily="2" charset="0"/>
              </a:rPr>
              <a:t>Messages of Salvation</a:t>
            </a:r>
          </a:p>
          <a:p>
            <a:pPr algn="ctr"/>
            <a:r>
              <a:rPr lang="en-US" sz="4800" dirty="0">
                <a:solidFill>
                  <a:schemeClr val="bg1"/>
                </a:solidFill>
                <a:latin typeface="Monotype Corsiva" panose="03010101010201010101" pitchFamily="66" charset="0"/>
                <a:ea typeface="Wednesday" pitchFamily="2" charset="0"/>
              </a:rPr>
              <a:t>James 1</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140</a:t>
            </a:r>
          </a:p>
        </p:txBody>
      </p:sp>
      <p:grpSp>
        <p:nvGrpSpPr>
          <p:cNvPr id="44" name="Group 43"/>
          <p:cNvGrpSpPr/>
          <p:nvPr/>
        </p:nvGrpSpPr>
        <p:grpSpPr>
          <a:xfrm>
            <a:off x="1431873" y="1223683"/>
            <a:ext cx="2176913" cy="4997949"/>
            <a:chOff x="1600200" y="539757"/>
            <a:chExt cx="2176913" cy="4997949"/>
          </a:xfrm>
        </p:grpSpPr>
        <p:grpSp>
          <p:nvGrpSpPr>
            <p:cNvPr id="45" name="Group 38"/>
            <p:cNvGrpSpPr/>
            <p:nvPr/>
          </p:nvGrpSpPr>
          <p:grpSpPr>
            <a:xfrm rot="18845142" flipH="1">
              <a:off x="2771106" y="4996690"/>
              <a:ext cx="407415" cy="674617"/>
              <a:chOff x="1676400" y="2133600"/>
              <a:chExt cx="1447800" cy="2088845"/>
            </a:xfrm>
          </p:grpSpPr>
          <p:sp>
            <p:nvSpPr>
              <p:cNvPr id="82" name="Oval 81"/>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34"/>
            <p:cNvGrpSpPr/>
            <p:nvPr/>
          </p:nvGrpSpPr>
          <p:grpSpPr>
            <a:xfrm rot="2754858">
              <a:off x="2229848" y="4888941"/>
              <a:ext cx="558464" cy="737718"/>
              <a:chOff x="1676400" y="2133600"/>
              <a:chExt cx="1447800" cy="2088845"/>
            </a:xfrm>
          </p:grpSpPr>
          <p:sp>
            <p:nvSpPr>
              <p:cNvPr id="78" name="Oval 77"/>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p:cNvSpPr/>
            <p:nvPr/>
          </p:nvSpPr>
          <p:spPr>
            <a:xfrm>
              <a:off x="3352800" y="3429000"/>
              <a:ext cx="424313" cy="718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00200" y="3276601"/>
              <a:ext cx="4572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9932635">
              <a:off x="2670431" y="1762123"/>
              <a:ext cx="767801"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88477">
              <a:off x="2095126" y="1674099"/>
              <a:ext cx="657532"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2131760" y="4185680"/>
              <a:ext cx="1245631" cy="1072119"/>
            </a:xfrm>
            <a:prstGeom prst="trapezoid">
              <a:avLst>
                <a:gd name="adj" fmla="val 1221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2191721" y="2157336"/>
              <a:ext cx="1127000" cy="2253719"/>
            </a:xfrm>
            <a:prstGeom prst="trapezoid">
              <a:avLst>
                <a:gd name="adj" fmla="val 25343"/>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rot="10800000">
              <a:off x="2492792" y="2243371"/>
              <a:ext cx="500150" cy="71859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2057400" y="2438400"/>
              <a:ext cx="867097" cy="2545219"/>
            </a:xfrm>
            <a:prstGeom prst="trapezoid">
              <a:avLst>
                <a:gd name="adj" fmla="val 44628"/>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153416" y="680933"/>
              <a:ext cx="1213980" cy="1844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153416" y="1328004"/>
              <a:ext cx="1272938" cy="23946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42"/>
            <p:cNvGrpSpPr/>
            <p:nvPr/>
          </p:nvGrpSpPr>
          <p:grpSpPr>
            <a:xfrm>
              <a:off x="1835181" y="539757"/>
              <a:ext cx="1901490" cy="1189154"/>
              <a:chOff x="5207746" y="501424"/>
              <a:chExt cx="1365913" cy="756791"/>
            </a:xfrm>
          </p:grpSpPr>
          <p:sp>
            <p:nvSpPr>
              <p:cNvPr id="71" name="Moon 70"/>
              <p:cNvSpPr/>
              <p:nvPr/>
            </p:nvSpPr>
            <p:spPr>
              <a:xfrm rot="4154328">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3582768">
                <a:off x="5680564" y="467827"/>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4464348">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7279113">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rapezoid 57"/>
            <p:cNvSpPr/>
            <p:nvPr/>
          </p:nvSpPr>
          <p:spPr>
            <a:xfrm>
              <a:off x="2590800" y="2438400"/>
              <a:ext cx="867097" cy="2545219"/>
            </a:xfrm>
            <a:prstGeom prst="trapezoid">
              <a:avLst>
                <a:gd name="adj" fmla="val 46356"/>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42"/>
            <p:cNvGrpSpPr/>
            <p:nvPr/>
          </p:nvGrpSpPr>
          <p:grpSpPr>
            <a:xfrm>
              <a:off x="2209800" y="3657600"/>
              <a:ext cx="1142999" cy="533400"/>
              <a:chOff x="6172200" y="4565754"/>
              <a:chExt cx="3923675" cy="920646"/>
            </a:xfrm>
          </p:grpSpPr>
          <p:grpSp>
            <p:nvGrpSpPr>
              <p:cNvPr id="60" name="Group 303"/>
              <p:cNvGrpSpPr/>
              <p:nvPr/>
            </p:nvGrpSpPr>
            <p:grpSpPr>
              <a:xfrm>
                <a:off x="6172200" y="4572000"/>
                <a:ext cx="1295400" cy="914400"/>
                <a:chOff x="6172200" y="4572000"/>
                <a:chExt cx="1295400" cy="914400"/>
              </a:xfrm>
            </p:grpSpPr>
            <p:sp>
              <p:nvSpPr>
                <p:cNvPr id="69" name="Quad Arrow Callout 106"/>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304"/>
              <p:cNvGrpSpPr/>
              <p:nvPr/>
            </p:nvGrpSpPr>
            <p:grpSpPr>
              <a:xfrm>
                <a:off x="7510072" y="4567003"/>
                <a:ext cx="1295400" cy="914400"/>
                <a:chOff x="6172200" y="4572000"/>
                <a:chExt cx="1295400" cy="914400"/>
              </a:xfrm>
            </p:grpSpPr>
            <p:sp>
              <p:nvSpPr>
                <p:cNvPr id="67" name="Quad Arrow Callout 104"/>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307"/>
              <p:cNvGrpSpPr/>
              <p:nvPr/>
            </p:nvGrpSpPr>
            <p:grpSpPr>
              <a:xfrm>
                <a:off x="8800475" y="4565754"/>
                <a:ext cx="1295400" cy="914400"/>
                <a:chOff x="6172200" y="4572000"/>
                <a:chExt cx="1295400" cy="914400"/>
              </a:xfrm>
            </p:grpSpPr>
            <p:sp>
              <p:nvSpPr>
                <p:cNvPr id="65" name="Quad Arrow Callout 102"/>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5355209" y="3388707"/>
            <a:ext cx="5670899" cy="1569660"/>
          </a:xfrm>
          <a:prstGeom prst="rect">
            <a:avLst/>
          </a:prstGeom>
        </p:spPr>
        <p:txBody>
          <a:bodyPr wrap="square">
            <a:spAutoFit/>
          </a:bodyPr>
          <a:lstStyle/>
          <a:p>
            <a:r>
              <a:rPr lang="en-US" sz="2400" b="1" i="1" dirty="0">
                <a:solidFill>
                  <a:schemeClr val="bg1"/>
                </a:solidFill>
                <a:latin typeface="Palatino"/>
              </a:rPr>
              <a:t>For all those who will not endure chastening, but deny me, cannot be sanctified.</a:t>
            </a:r>
          </a:p>
          <a:p>
            <a:r>
              <a:rPr lang="en-US" sz="2400" b="1" i="1" dirty="0">
                <a:solidFill>
                  <a:schemeClr val="bg1"/>
                </a:solidFill>
                <a:latin typeface="Palatino"/>
              </a:rPr>
              <a:t>D&amp;C 101:5</a:t>
            </a:r>
            <a:endParaRPr lang="en-US" sz="2400" b="1" i="1" dirty="0">
              <a:solidFill>
                <a:schemeClr val="bg1"/>
              </a:solidFill>
            </a:endParaRPr>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Resisting Temptations</a:t>
            </a:r>
          </a:p>
        </p:txBody>
      </p:sp>
      <p:sp>
        <p:nvSpPr>
          <p:cNvPr id="25" name="Rectangle 24"/>
          <p:cNvSpPr/>
          <p:nvPr/>
        </p:nvSpPr>
        <p:spPr>
          <a:xfrm>
            <a:off x="11650880" y="6488668"/>
            <a:ext cx="447558" cy="369332"/>
          </a:xfrm>
          <a:prstGeom prst="rect">
            <a:avLst/>
          </a:prstGeom>
        </p:spPr>
        <p:txBody>
          <a:bodyPr wrap="none">
            <a:spAutoFit/>
          </a:bodyPr>
          <a:lstStyle/>
          <a:p>
            <a:r>
              <a:rPr lang="en-US" dirty="0">
                <a:solidFill>
                  <a:schemeClr val="bg1"/>
                </a:solidFill>
                <a:latin typeface="Open Sans"/>
              </a:rPr>
              <a:t>(1)</a:t>
            </a:r>
            <a:endParaRPr lang="en-US" dirty="0"/>
          </a:p>
        </p:txBody>
      </p:sp>
      <p:sp>
        <p:nvSpPr>
          <p:cNvPr id="5" name="Rectangle 4"/>
          <p:cNvSpPr/>
          <p:nvPr/>
        </p:nvSpPr>
        <p:spPr>
          <a:xfrm>
            <a:off x="258831" y="992761"/>
            <a:ext cx="4322614" cy="3416320"/>
          </a:xfrm>
          <a:prstGeom prst="rect">
            <a:avLst/>
          </a:prstGeom>
        </p:spPr>
        <p:txBody>
          <a:bodyPr wrap="square">
            <a:spAutoFit/>
          </a:bodyPr>
          <a:lstStyle/>
          <a:p>
            <a:r>
              <a:rPr lang="en-US" sz="2400" dirty="0">
                <a:solidFill>
                  <a:schemeClr val="bg1"/>
                </a:solidFill>
              </a:rPr>
              <a:t>While God is known to test the faith of His children He is not the source of temptation. </a:t>
            </a:r>
          </a:p>
          <a:p>
            <a:endParaRPr lang="en-US" sz="2400" dirty="0">
              <a:solidFill>
                <a:schemeClr val="bg1"/>
              </a:solidFill>
            </a:endParaRPr>
          </a:p>
          <a:p>
            <a:r>
              <a:rPr lang="en-US" sz="2400" dirty="0">
                <a:solidFill>
                  <a:schemeClr val="bg1"/>
                </a:solidFill>
              </a:rPr>
              <a:t>James taught that temptations do not come from God but from the devil, who attempts to draw us away from righteousness by enticing us to do evil. </a:t>
            </a:r>
          </a:p>
        </p:txBody>
      </p:sp>
      <p:sp>
        <p:nvSpPr>
          <p:cNvPr id="28" name="Rectangle 27"/>
          <p:cNvSpPr/>
          <p:nvPr/>
        </p:nvSpPr>
        <p:spPr>
          <a:xfrm>
            <a:off x="95929" y="6331934"/>
            <a:ext cx="1529586" cy="369332"/>
          </a:xfrm>
          <a:prstGeom prst="rect">
            <a:avLst/>
          </a:prstGeom>
        </p:spPr>
        <p:txBody>
          <a:bodyPr wrap="none">
            <a:spAutoFit/>
          </a:bodyPr>
          <a:lstStyle/>
          <a:p>
            <a:r>
              <a:rPr lang="en-US" dirty="0">
                <a:solidFill>
                  <a:schemeClr val="bg1"/>
                </a:solidFill>
                <a:latin typeface="Calibri" panose="020F0502020204030204" pitchFamily="34" charset="0"/>
              </a:rPr>
              <a:t>James 1:12-21</a:t>
            </a:r>
          </a:p>
        </p:txBody>
      </p:sp>
      <p:grpSp>
        <p:nvGrpSpPr>
          <p:cNvPr id="30" name="Group 29"/>
          <p:cNvGrpSpPr/>
          <p:nvPr/>
        </p:nvGrpSpPr>
        <p:grpSpPr>
          <a:xfrm>
            <a:off x="4918451" y="1396703"/>
            <a:ext cx="3468271" cy="2904599"/>
            <a:chOff x="438059" y="353937"/>
            <a:chExt cx="3468271" cy="2904599"/>
          </a:xfrm>
          <a:solidFill>
            <a:srgbClr val="FFFF00"/>
          </a:solidFill>
        </p:grpSpPr>
        <p:sp>
          <p:nvSpPr>
            <p:cNvPr id="31" name="Oval 30"/>
            <p:cNvSpPr/>
            <p:nvPr/>
          </p:nvSpPr>
          <p:spPr>
            <a:xfrm>
              <a:off x="438059" y="353937"/>
              <a:ext cx="2667000" cy="2667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124408">
              <a:off x="1145333" y="475937"/>
              <a:ext cx="209287" cy="572363"/>
            </a:xfrm>
            <a:prstGeom prst="moon">
              <a:avLst/>
            </a:prstGeom>
            <a:solidFill>
              <a:schemeClr val="accent6">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Moon 32"/>
            <p:cNvSpPr/>
            <p:nvPr/>
          </p:nvSpPr>
          <p:spPr>
            <a:xfrm rot="5578965">
              <a:off x="2143924" y="473531"/>
              <a:ext cx="209287" cy="572363"/>
            </a:xfrm>
            <a:prstGeom prst="moon">
              <a:avLst/>
            </a:prstGeom>
            <a:solidFill>
              <a:schemeClr val="accent6">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p:cNvGrpSpPr/>
            <p:nvPr/>
          </p:nvGrpSpPr>
          <p:grpSpPr>
            <a:xfrm>
              <a:off x="977328" y="969447"/>
              <a:ext cx="545295" cy="745914"/>
              <a:chOff x="977328" y="969447"/>
              <a:chExt cx="545295" cy="745914"/>
            </a:xfrm>
            <a:grpFill/>
          </p:grpSpPr>
          <p:sp>
            <p:nvSpPr>
              <p:cNvPr id="52" name="Flowchart: Delay 51"/>
              <p:cNvSpPr/>
              <p:nvPr/>
            </p:nvSpPr>
            <p:spPr>
              <a:xfrm rot="16200000">
                <a:off x="890981" y="1105622"/>
                <a:ext cx="717990" cy="445639"/>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6200000">
                <a:off x="1227116" y="1419854"/>
                <a:ext cx="45719" cy="545295"/>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Moon 34"/>
            <p:cNvSpPr/>
            <p:nvPr/>
          </p:nvSpPr>
          <p:spPr>
            <a:xfrm rot="16200000" flipH="1" flipV="1">
              <a:off x="1394656" y="1705536"/>
              <a:ext cx="68417" cy="1132544"/>
            </a:xfrm>
            <a:prstGeom prst="moon">
              <a:avLst>
                <a:gd name="adj" fmla="val 86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rot="309822">
              <a:off x="2133599" y="1328441"/>
              <a:ext cx="1772731" cy="1930095"/>
              <a:chOff x="1332328" y="3099105"/>
              <a:chExt cx="1964569" cy="2141353"/>
            </a:xfrm>
            <a:grpFill/>
          </p:grpSpPr>
          <p:sp>
            <p:nvSpPr>
              <p:cNvPr id="40" name="Rounded Rectangle 15"/>
              <p:cNvSpPr/>
              <p:nvPr/>
            </p:nvSpPr>
            <p:spPr>
              <a:xfrm rot="1521895">
                <a:off x="1332328" y="4447905"/>
                <a:ext cx="1124387" cy="457200"/>
              </a:xfrm>
              <a:prstGeom prst="roundRect">
                <a:avLst>
                  <a:gd name="adj" fmla="val 50000"/>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p:cNvSpPr/>
              <p:nvPr/>
            </p:nvSpPr>
            <p:spPr>
              <a:xfrm rot="14390927">
                <a:off x="1476522" y="3706213"/>
                <a:ext cx="994321" cy="445639"/>
              </a:xfrm>
              <a:prstGeom prst="flowChartDelay">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5788879">
                <a:off x="1916742" y="3426031"/>
                <a:ext cx="1099492" cy="445639"/>
              </a:xfrm>
              <a:prstGeom prst="flowChartDelay">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42"/>
              <p:cNvSpPr/>
              <p:nvPr/>
            </p:nvSpPr>
            <p:spPr>
              <a:xfrm rot="17032419">
                <a:off x="2576917" y="3523701"/>
                <a:ext cx="994321" cy="445639"/>
              </a:xfrm>
              <a:prstGeom prst="flowChartDelay">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55152" y="3920002"/>
                <a:ext cx="1320456" cy="1320456"/>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847152" y="4423090"/>
                <a:ext cx="630996" cy="634036"/>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630533" y="4486184"/>
                <a:ext cx="523955" cy="373073"/>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821852" y="4484091"/>
                <a:ext cx="738844" cy="53267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54710" y="4027960"/>
                <a:ext cx="461361" cy="373073"/>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701485" y="3948106"/>
                <a:ext cx="461361" cy="373073"/>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124090" y="4645305"/>
                <a:ext cx="708116" cy="500653"/>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895696" y="955484"/>
              <a:ext cx="545295" cy="745914"/>
              <a:chOff x="977328" y="969447"/>
              <a:chExt cx="545295" cy="745914"/>
            </a:xfrm>
            <a:grpFill/>
          </p:grpSpPr>
          <p:sp>
            <p:nvSpPr>
              <p:cNvPr id="38" name="Flowchart: Delay 37"/>
              <p:cNvSpPr/>
              <p:nvPr/>
            </p:nvSpPr>
            <p:spPr>
              <a:xfrm rot="16200000">
                <a:off x="890981" y="1105622"/>
                <a:ext cx="717990" cy="445639"/>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6200000">
                <a:off x="1227116" y="1419854"/>
                <a:ext cx="45719" cy="545295"/>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5808108" y="4872699"/>
            <a:ext cx="6096000" cy="1200329"/>
          </a:xfrm>
          <a:prstGeom prst="rect">
            <a:avLst/>
          </a:prstGeom>
        </p:spPr>
        <p:txBody>
          <a:bodyPr>
            <a:spAutoFit/>
          </a:bodyPr>
          <a:lstStyle/>
          <a:p>
            <a:r>
              <a:rPr lang="en-US" sz="2400" dirty="0">
                <a:solidFill>
                  <a:schemeClr val="bg1"/>
                </a:solidFill>
              </a:rPr>
              <a:t>The Greek verbs from which “drawn away” and “enticed” are translated refer to the traps and bait used when hunting and fishing </a:t>
            </a:r>
            <a:endParaRPr lang="en-US" sz="2400" dirty="0"/>
          </a:p>
        </p:txBody>
      </p:sp>
      <p:grpSp>
        <p:nvGrpSpPr>
          <p:cNvPr id="7" name="Group 6"/>
          <p:cNvGrpSpPr/>
          <p:nvPr/>
        </p:nvGrpSpPr>
        <p:grpSpPr>
          <a:xfrm>
            <a:off x="8785639" y="2718554"/>
            <a:ext cx="2770094" cy="1759591"/>
            <a:chOff x="8267751" y="1089411"/>
            <a:chExt cx="2770094" cy="1759591"/>
          </a:xfrm>
        </p:grpSpPr>
        <p:sp>
          <p:nvSpPr>
            <p:cNvPr id="54" name="Thought Bubble: Cloud 53"/>
            <p:cNvSpPr/>
            <p:nvPr/>
          </p:nvSpPr>
          <p:spPr>
            <a:xfrm>
              <a:off x="8267751" y="1089411"/>
              <a:ext cx="2770094" cy="1759591"/>
            </a:xfrm>
            <a:prstGeom prst="cloudCallout">
              <a:avLst>
                <a:gd name="adj1" fmla="val -31998"/>
                <a:gd name="adj2" fmla="val 63265"/>
              </a:avLst>
            </a:prstGeom>
            <a:solidFill>
              <a:srgbClr val="A6F2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9092916" y="1352613"/>
              <a:ext cx="729819" cy="1138518"/>
              <a:chOff x="2133600" y="1248970"/>
              <a:chExt cx="1905000" cy="2971800"/>
            </a:xfrm>
          </p:grpSpPr>
          <p:sp>
            <p:nvSpPr>
              <p:cNvPr id="56" name="Rounded Rectangle 2"/>
              <p:cNvSpPr/>
              <p:nvPr/>
            </p:nvSpPr>
            <p:spPr>
              <a:xfrm>
                <a:off x="3810000" y="1524000"/>
                <a:ext cx="45719" cy="1981200"/>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209800" y="3657600"/>
                <a:ext cx="3810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4"/>
              <p:cNvSpPr/>
              <p:nvPr/>
            </p:nvSpPr>
            <p:spPr>
              <a:xfrm rot="18182821">
                <a:off x="1521875" y="2658670"/>
                <a:ext cx="2971800" cy="152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182833">
                <a:off x="2133600" y="3429000"/>
                <a:ext cx="304800" cy="762000"/>
              </a:xfrm>
              <a:prstGeom prst="trapezoid">
                <a:avLst>
                  <a:gd name="adj" fmla="val 174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8200164">
                <a:off x="2550249" y="3898258"/>
                <a:ext cx="139116" cy="204483"/>
              </a:xfrm>
              <a:prstGeom prst="trapezoid">
                <a:avLst>
                  <a:gd name="adj" fmla="val 174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rot="18251066">
                <a:off x="2057509" y="2483670"/>
                <a:ext cx="2411307" cy="172030"/>
                <a:chOff x="723900" y="4610100"/>
                <a:chExt cx="2788024" cy="398929"/>
              </a:xfrm>
            </p:grpSpPr>
            <p:sp>
              <p:nvSpPr>
                <p:cNvPr id="64" name="Moon 63"/>
                <p:cNvSpPr/>
                <p:nvPr/>
              </p:nvSpPr>
              <p:spPr>
                <a:xfrm rot="16200000">
                  <a:off x="990600" y="4343400"/>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6200000">
                  <a:off x="1922929" y="4347882"/>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6200000">
                  <a:off x="2864224" y="4361329"/>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U-Turn Arrow 8"/>
              <p:cNvSpPr/>
              <p:nvPr/>
            </p:nvSpPr>
            <p:spPr>
              <a:xfrm rot="10800000" flipH="1">
                <a:off x="3810000" y="3505200"/>
                <a:ext cx="228600" cy="381000"/>
              </a:xfrm>
              <a:prstGeom prst="uturnArrow">
                <a:avLst>
                  <a:gd name="adj1" fmla="val 25000"/>
                  <a:gd name="adj2" fmla="val 25000"/>
                  <a:gd name="adj3" fmla="val 25000"/>
                  <a:gd name="adj4" fmla="val 43750"/>
                  <a:gd name="adj5" fmla="val 55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Oval 62"/>
              <p:cNvSpPr/>
              <p:nvPr/>
            </p:nvSpPr>
            <p:spPr>
              <a:xfrm>
                <a:off x="3733800" y="33528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4547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p:cNvSpPr/>
          <p:nvPr/>
        </p:nvSpPr>
        <p:spPr>
          <a:xfrm>
            <a:off x="-76759" y="4593525"/>
            <a:ext cx="9743995" cy="2323157"/>
          </a:xfrm>
          <a:custGeom>
            <a:avLst/>
            <a:gdLst>
              <a:gd name="connsiteX0" fmla="*/ 89007 w 9743995"/>
              <a:gd name="connsiteY0" fmla="*/ 19504 h 2323157"/>
              <a:gd name="connsiteX1" fmla="*/ 89007 w 9743995"/>
              <a:gd name="connsiteY1" fmla="*/ 19504 h 2323157"/>
              <a:gd name="connsiteX2" fmla="*/ 1326137 w 9743995"/>
              <a:gd name="connsiteY2" fmla="*/ 19504 h 2323157"/>
              <a:gd name="connsiteX3" fmla="*/ 1433713 w 9743995"/>
              <a:gd name="connsiteY3" fmla="*/ 46398 h 2323157"/>
              <a:gd name="connsiteX4" fmla="*/ 1514395 w 9743995"/>
              <a:gd name="connsiteY4" fmla="*/ 59845 h 2323157"/>
              <a:gd name="connsiteX5" fmla="*/ 1581631 w 9743995"/>
              <a:gd name="connsiteY5" fmla="*/ 86739 h 2323157"/>
              <a:gd name="connsiteX6" fmla="*/ 1662313 w 9743995"/>
              <a:gd name="connsiteY6" fmla="*/ 113633 h 2323157"/>
              <a:gd name="connsiteX7" fmla="*/ 1742995 w 9743995"/>
              <a:gd name="connsiteY7" fmla="*/ 140528 h 2323157"/>
              <a:gd name="connsiteX8" fmla="*/ 1823678 w 9743995"/>
              <a:gd name="connsiteY8" fmla="*/ 167422 h 2323157"/>
              <a:gd name="connsiteX9" fmla="*/ 1877466 w 9743995"/>
              <a:gd name="connsiteY9" fmla="*/ 194316 h 2323157"/>
              <a:gd name="connsiteX10" fmla="*/ 1917807 w 9743995"/>
              <a:gd name="connsiteY10" fmla="*/ 207763 h 2323157"/>
              <a:gd name="connsiteX11" fmla="*/ 1998490 w 9743995"/>
              <a:gd name="connsiteY11" fmla="*/ 261551 h 2323157"/>
              <a:gd name="connsiteX12" fmla="*/ 2038831 w 9743995"/>
              <a:gd name="connsiteY12" fmla="*/ 301892 h 2323157"/>
              <a:gd name="connsiteX13" fmla="*/ 2119513 w 9743995"/>
              <a:gd name="connsiteY13" fmla="*/ 328786 h 2323157"/>
              <a:gd name="connsiteX14" fmla="*/ 2200195 w 9743995"/>
              <a:gd name="connsiteY14" fmla="*/ 382575 h 2323157"/>
              <a:gd name="connsiteX15" fmla="*/ 2227090 w 9743995"/>
              <a:gd name="connsiteY15" fmla="*/ 409469 h 2323157"/>
              <a:gd name="connsiteX16" fmla="*/ 2280878 w 9743995"/>
              <a:gd name="connsiteY16" fmla="*/ 422916 h 2323157"/>
              <a:gd name="connsiteX17" fmla="*/ 2361560 w 9743995"/>
              <a:gd name="connsiteY17" fmla="*/ 449810 h 2323157"/>
              <a:gd name="connsiteX18" fmla="*/ 2401901 w 9743995"/>
              <a:gd name="connsiteY18" fmla="*/ 463257 h 2323157"/>
              <a:gd name="connsiteX19" fmla="*/ 2496031 w 9743995"/>
              <a:gd name="connsiteY19" fmla="*/ 490151 h 2323157"/>
              <a:gd name="connsiteX20" fmla="*/ 2953231 w 9743995"/>
              <a:gd name="connsiteY20" fmla="*/ 476704 h 2323157"/>
              <a:gd name="connsiteX21" fmla="*/ 3047360 w 9743995"/>
              <a:gd name="connsiteY21" fmla="*/ 463257 h 2323157"/>
              <a:gd name="connsiteX22" fmla="*/ 3235619 w 9743995"/>
              <a:gd name="connsiteY22" fmla="*/ 436363 h 2323157"/>
              <a:gd name="connsiteX23" fmla="*/ 4015548 w 9743995"/>
              <a:gd name="connsiteY23" fmla="*/ 463257 h 2323157"/>
              <a:gd name="connsiteX24" fmla="*/ 4069337 w 9743995"/>
              <a:gd name="connsiteY24" fmla="*/ 476704 h 2323157"/>
              <a:gd name="connsiteX25" fmla="*/ 4163466 w 9743995"/>
              <a:gd name="connsiteY25" fmla="*/ 490151 h 2323157"/>
              <a:gd name="connsiteX26" fmla="*/ 4244148 w 9743995"/>
              <a:gd name="connsiteY26" fmla="*/ 517045 h 2323157"/>
              <a:gd name="connsiteX27" fmla="*/ 4338278 w 9743995"/>
              <a:gd name="connsiteY27" fmla="*/ 570833 h 2323157"/>
              <a:gd name="connsiteX28" fmla="*/ 4378619 w 9743995"/>
              <a:gd name="connsiteY28" fmla="*/ 597728 h 2323157"/>
              <a:gd name="connsiteX29" fmla="*/ 4472748 w 9743995"/>
              <a:gd name="connsiteY29" fmla="*/ 624622 h 2323157"/>
              <a:gd name="connsiteX30" fmla="*/ 4553431 w 9743995"/>
              <a:gd name="connsiteY30" fmla="*/ 651516 h 2323157"/>
              <a:gd name="connsiteX31" fmla="*/ 4701348 w 9743995"/>
              <a:gd name="connsiteY31" fmla="*/ 678410 h 2323157"/>
              <a:gd name="connsiteX32" fmla="*/ 5212337 w 9743995"/>
              <a:gd name="connsiteY32" fmla="*/ 664963 h 2323157"/>
              <a:gd name="connsiteX33" fmla="*/ 5373701 w 9743995"/>
              <a:gd name="connsiteY33" fmla="*/ 638069 h 2323157"/>
              <a:gd name="connsiteX34" fmla="*/ 5454384 w 9743995"/>
              <a:gd name="connsiteY34" fmla="*/ 611175 h 2323157"/>
              <a:gd name="connsiteX35" fmla="*/ 5494725 w 9743995"/>
              <a:gd name="connsiteY35" fmla="*/ 597728 h 2323157"/>
              <a:gd name="connsiteX36" fmla="*/ 5535066 w 9743995"/>
              <a:gd name="connsiteY36" fmla="*/ 584280 h 2323157"/>
              <a:gd name="connsiteX37" fmla="*/ 5588854 w 9743995"/>
              <a:gd name="connsiteY37" fmla="*/ 570833 h 2323157"/>
              <a:gd name="connsiteX38" fmla="*/ 5682984 w 9743995"/>
              <a:gd name="connsiteY38" fmla="*/ 530492 h 2323157"/>
              <a:gd name="connsiteX39" fmla="*/ 6032607 w 9743995"/>
              <a:gd name="connsiteY39" fmla="*/ 557386 h 2323157"/>
              <a:gd name="connsiteX40" fmla="*/ 6072948 w 9743995"/>
              <a:gd name="connsiteY40" fmla="*/ 570833 h 2323157"/>
              <a:gd name="connsiteX41" fmla="*/ 6220866 w 9743995"/>
              <a:gd name="connsiteY41" fmla="*/ 611175 h 2323157"/>
              <a:gd name="connsiteX42" fmla="*/ 6261207 w 9743995"/>
              <a:gd name="connsiteY42" fmla="*/ 624622 h 2323157"/>
              <a:gd name="connsiteX43" fmla="*/ 6288101 w 9743995"/>
              <a:gd name="connsiteY43" fmla="*/ 664963 h 2323157"/>
              <a:gd name="connsiteX44" fmla="*/ 6314995 w 9743995"/>
              <a:gd name="connsiteY44" fmla="*/ 745645 h 2323157"/>
              <a:gd name="connsiteX45" fmla="*/ 6395678 w 9743995"/>
              <a:gd name="connsiteY45" fmla="*/ 772539 h 2323157"/>
              <a:gd name="connsiteX46" fmla="*/ 6489807 w 9743995"/>
              <a:gd name="connsiteY46" fmla="*/ 812880 h 2323157"/>
              <a:gd name="connsiteX47" fmla="*/ 6543595 w 9743995"/>
              <a:gd name="connsiteY47" fmla="*/ 826328 h 2323157"/>
              <a:gd name="connsiteX48" fmla="*/ 6758748 w 9743995"/>
              <a:gd name="connsiteY48" fmla="*/ 839775 h 2323157"/>
              <a:gd name="connsiteX49" fmla="*/ 7215948 w 9743995"/>
              <a:gd name="connsiteY49" fmla="*/ 826328 h 2323157"/>
              <a:gd name="connsiteX50" fmla="*/ 7296631 w 9743995"/>
              <a:gd name="connsiteY50" fmla="*/ 799433 h 2323157"/>
              <a:gd name="connsiteX51" fmla="*/ 7336972 w 9743995"/>
              <a:gd name="connsiteY51" fmla="*/ 785986 h 2323157"/>
              <a:gd name="connsiteX52" fmla="*/ 7457995 w 9743995"/>
              <a:gd name="connsiteY52" fmla="*/ 705304 h 2323157"/>
              <a:gd name="connsiteX53" fmla="*/ 7498337 w 9743995"/>
              <a:gd name="connsiteY53" fmla="*/ 678410 h 2323157"/>
              <a:gd name="connsiteX54" fmla="*/ 7552125 w 9743995"/>
              <a:gd name="connsiteY54" fmla="*/ 651516 h 2323157"/>
              <a:gd name="connsiteX55" fmla="*/ 7632807 w 9743995"/>
              <a:gd name="connsiteY55" fmla="*/ 611175 h 2323157"/>
              <a:gd name="connsiteX56" fmla="*/ 7740384 w 9743995"/>
              <a:gd name="connsiteY56" fmla="*/ 597728 h 2323157"/>
              <a:gd name="connsiteX57" fmla="*/ 7901748 w 9743995"/>
              <a:gd name="connsiteY57" fmla="*/ 597728 h 2323157"/>
              <a:gd name="connsiteX58" fmla="*/ 7955537 w 9743995"/>
              <a:gd name="connsiteY58" fmla="*/ 651516 h 2323157"/>
              <a:gd name="connsiteX59" fmla="*/ 7995878 w 9743995"/>
              <a:gd name="connsiteY59" fmla="*/ 678410 h 2323157"/>
              <a:gd name="connsiteX60" fmla="*/ 8036219 w 9743995"/>
              <a:gd name="connsiteY60" fmla="*/ 718751 h 2323157"/>
              <a:gd name="connsiteX61" fmla="*/ 8090007 w 9743995"/>
              <a:gd name="connsiteY61" fmla="*/ 745645 h 2323157"/>
              <a:gd name="connsiteX62" fmla="*/ 8170690 w 9743995"/>
              <a:gd name="connsiteY62" fmla="*/ 799433 h 2323157"/>
              <a:gd name="connsiteX63" fmla="*/ 8251372 w 9743995"/>
              <a:gd name="connsiteY63" fmla="*/ 826328 h 2323157"/>
              <a:gd name="connsiteX64" fmla="*/ 8372395 w 9743995"/>
              <a:gd name="connsiteY64" fmla="*/ 853222 h 2323157"/>
              <a:gd name="connsiteX65" fmla="*/ 8735466 w 9743995"/>
              <a:gd name="connsiteY65" fmla="*/ 866669 h 2323157"/>
              <a:gd name="connsiteX66" fmla="*/ 8775807 w 9743995"/>
              <a:gd name="connsiteY66" fmla="*/ 880116 h 2323157"/>
              <a:gd name="connsiteX67" fmla="*/ 8843042 w 9743995"/>
              <a:gd name="connsiteY67" fmla="*/ 893563 h 2323157"/>
              <a:gd name="connsiteX68" fmla="*/ 8964066 w 9743995"/>
              <a:gd name="connsiteY68" fmla="*/ 974245 h 2323157"/>
              <a:gd name="connsiteX69" fmla="*/ 9031301 w 9743995"/>
              <a:gd name="connsiteY69" fmla="*/ 1001139 h 2323157"/>
              <a:gd name="connsiteX70" fmla="*/ 9125431 w 9743995"/>
              <a:gd name="connsiteY70" fmla="*/ 1054928 h 2323157"/>
              <a:gd name="connsiteX71" fmla="*/ 9165772 w 9743995"/>
              <a:gd name="connsiteY71" fmla="*/ 1081822 h 2323157"/>
              <a:gd name="connsiteX72" fmla="*/ 9206113 w 9743995"/>
              <a:gd name="connsiteY72" fmla="*/ 1095269 h 2323157"/>
              <a:gd name="connsiteX73" fmla="*/ 9246454 w 9743995"/>
              <a:gd name="connsiteY73" fmla="*/ 1135610 h 2323157"/>
              <a:gd name="connsiteX74" fmla="*/ 9380925 w 9743995"/>
              <a:gd name="connsiteY74" fmla="*/ 1229739 h 2323157"/>
              <a:gd name="connsiteX75" fmla="*/ 9407819 w 9743995"/>
              <a:gd name="connsiteY75" fmla="*/ 1270080 h 2323157"/>
              <a:gd name="connsiteX76" fmla="*/ 9434713 w 9743995"/>
              <a:gd name="connsiteY76" fmla="*/ 1296975 h 2323157"/>
              <a:gd name="connsiteX77" fmla="*/ 9448160 w 9743995"/>
              <a:gd name="connsiteY77" fmla="*/ 1350763 h 2323157"/>
              <a:gd name="connsiteX78" fmla="*/ 9515395 w 9743995"/>
              <a:gd name="connsiteY78" fmla="*/ 1444892 h 2323157"/>
              <a:gd name="connsiteX79" fmla="*/ 9542290 w 9743995"/>
              <a:gd name="connsiteY79" fmla="*/ 1512128 h 2323157"/>
              <a:gd name="connsiteX80" fmla="*/ 9596078 w 9743995"/>
              <a:gd name="connsiteY80" fmla="*/ 1592810 h 2323157"/>
              <a:gd name="connsiteX81" fmla="*/ 9636419 w 9743995"/>
              <a:gd name="connsiteY81" fmla="*/ 1673492 h 2323157"/>
              <a:gd name="connsiteX82" fmla="*/ 9663313 w 9743995"/>
              <a:gd name="connsiteY82" fmla="*/ 1754175 h 2323157"/>
              <a:gd name="connsiteX83" fmla="*/ 9676760 w 9743995"/>
              <a:gd name="connsiteY83" fmla="*/ 1794516 h 2323157"/>
              <a:gd name="connsiteX84" fmla="*/ 9717101 w 9743995"/>
              <a:gd name="connsiteY84" fmla="*/ 1915539 h 2323157"/>
              <a:gd name="connsiteX85" fmla="*/ 9730548 w 9743995"/>
              <a:gd name="connsiteY85" fmla="*/ 1955880 h 2323157"/>
              <a:gd name="connsiteX86" fmla="*/ 9743995 w 9743995"/>
              <a:gd name="connsiteY86" fmla="*/ 2023116 h 2323157"/>
              <a:gd name="connsiteX87" fmla="*/ 9596078 w 9743995"/>
              <a:gd name="connsiteY87" fmla="*/ 2265163 h 2323157"/>
              <a:gd name="connsiteX88" fmla="*/ 7256290 w 9743995"/>
              <a:gd name="connsiteY88" fmla="*/ 2278610 h 2323157"/>
              <a:gd name="connsiteX89" fmla="*/ 7148713 w 9743995"/>
              <a:gd name="connsiteY89" fmla="*/ 2292057 h 2323157"/>
              <a:gd name="connsiteX90" fmla="*/ 5911584 w 9743995"/>
              <a:gd name="connsiteY90" fmla="*/ 2305504 h 2323157"/>
              <a:gd name="connsiteX91" fmla="*/ 4499642 w 9743995"/>
              <a:gd name="connsiteY91" fmla="*/ 2278610 h 2323157"/>
              <a:gd name="connsiteX92" fmla="*/ 2657395 w 9743995"/>
              <a:gd name="connsiteY92" fmla="*/ 2265163 h 2323157"/>
              <a:gd name="connsiteX93" fmla="*/ 2509478 w 9743995"/>
              <a:gd name="connsiteY93" fmla="*/ 2251716 h 2323157"/>
              <a:gd name="connsiteX94" fmla="*/ 2442242 w 9743995"/>
              <a:gd name="connsiteY94" fmla="*/ 2238269 h 2323157"/>
              <a:gd name="connsiteX95" fmla="*/ 2213642 w 9743995"/>
              <a:gd name="connsiteY95" fmla="*/ 2224822 h 2323157"/>
              <a:gd name="connsiteX96" fmla="*/ 2079172 w 9743995"/>
              <a:gd name="connsiteY96" fmla="*/ 2211375 h 2323157"/>
              <a:gd name="connsiteX97" fmla="*/ 1595078 w 9743995"/>
              <a:gd name="connsiteY97" fmla="*/ 2224822 h 2323157"/>
              <a:gd name="connsiteX98" fmla="*/ 1541290 w 9743995"/>
              <a:gd name="connsiteY98" fmla="*/ 2251716 h 2323157"/>
              <a:gd name="connsiteX99" fmla="*/ 1433713 w 9743995"/>
              <a:gd name="connsiteY99" fmla="*/ 2265163 h 2323157"/>
              <a:gd name="connsiteX100" fmla="*/ 559654 w 9743995"/>
              <a:gd name="connsiteY100" fmla="*/ 2278610 h 2323157"/>
              <a:gd name="connsiteX101" fmla="*/ 89007 w 9743995"/>
              <a:gd name="connsiteY101" fmla="*/ 2265163 h 2323157"/>
              <a:gd name="connsiteX102" fmla="*/ 75560 w 9743995"/>
              <a:gd name="connsiteY102" fmla="*/ 1646598 h 2323157"/>
              <a:gd name="connsiteX103" fmla="*/ 62113 w 9743995"/>
              <a:gd name="connsiteY103" fmla="*/ 1485233 h 2323157"/>
              <a:gd name="connsiteX104" fmla="*/ 35219 w 9743995"/>
              <a:gd name="connsiteY104" fmla="*/ 1323869 h 2323157"/>
              <a:gd name="connsiteX105" fmla="*/ 21772 w 9743995"/>
              <a:gd name="connsiteY105" fmla="*/ 1149057 h 2323157"/>
              <a:gd name="connsiteX106" fmla="*/ 48666 w 9743995"/>
              <a:gd name="connsiteY106" fmla="*/ 369128 h 2323157"/>
              <a:gd name="connsiteX107" fmla="*/ 75560 w 9743995"/>
              <a:gd name="connsiteY107" fmla="*/ 167422 h 2323157"/>
              <a:gd name="connsiteX108" fmla="*/ 89007 w 9743995"/>
              <a:gd name="connsiteY108" fmla="*/ 19504 h 23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9743995" h="2323157">
                <a:moveTo>
                  <a:pt x="89007" y="19504"/>
                </a:moveTo>
                <a:lnTo>
                  <a:pt x="89007" y="19504"/>
                </a:lnTo>
                <a:cubicBezTo>
                  <a:pt x="604062" y="-3908"/>
                  <a:pt x="585757" y="-8972"/>
                  <a:pt x="1326137" y="19504"/>
                </a:cubicBezTo>
                <a:cubicBezTo>
                  <a:pt x="1363072" y="20925"/>
                  <a:pt x="1397571" y="38653"/>
                  <a:pt x="1433713" y="46398"/>
                </a:cubicBezTo>
                <a:cubicBezTo>
                  <a:pt x="1460373" y="52111"/>
                  <a:pt x="1487501" y="55363"/>
                  <a:pt x="1514395" y="59845"/>
                </a:cubicBezTo>
                <a:cubicBezTo>
                  <a:pt x="1536807" y="68810"/>
                  <a:pt x="1558946" y="78490"/>
                  <a:pt x="1581631" y="86739"/>
                </a:cubicBezTo>
                <a:cubicBezTo>
                  <a:pt x="1608273" y="96427"/>
                  <a:pt x="1635419" y="104668"/>
                  <a:pt x="1662313" y="113633"/>
                </a:cubicBezTo>
                <a:lnTo>
                  <a:pt x="1742995" y="140528"/>
                </a:lnTo>
                <a:cubicBezTo>
                  <a:pt x="1742997" y="140529"/>
                  <a:pt x="1823675" y="167421"/>
                  <a:pt x="1823678" y="167422"/>
                </a:cubicBezTo>
                <a:cubicBezTo>
                  <a:pt x="1841607" y="176387"/>
                  <a:pt x="1859041" y="186420"/>
                  <a:pt x="1877466" y="194316"/>
                </a:cubicBezTo>
                <a:cubicBezTo>
                  <a:pt x="1890494" y="199900"/>
                  <a:pt x="1905416" y="200879"/>
                  <a:pt x="1917807" y="207763"/>
                </a:cubicBezTo>
                <a:cubicBezTo>
                  <a:pt x="1946062" y="223460"/>
                  <a:pt x="1975634" y="238695"/>
                  <a:pt x="1998490" y="261551"/>
                </a:cubicBezTo>
                <a:cubicBezTo>
                  <a:pt x="2011937" y="274998"/>
                  <a:pt x="2022207" y="292657"/>
                  <a:pt x="2038831" y="301892"/>
                </a:cubicBezTo>
                <a:cubicBezTo>
                  <a:pt x="2063612" y="315659"/>
                  <a:pt x="2095926" y="313061"/>
                  <a:pt x="2119513" y="328786"/>
                </a:cubicBezTo>
                <a:cubicBezTo>
                  <a:pt x="2146407" y="346716"/>
                  <a:pt x="2177339" y="359720"/>
                  <a:pt x="2200195" y="382575"/>
                </a:cubicBezTo>
                <a:cubicBezTo>
                  <a:pt x="2209160" y="391540"/>
                  <a:pt x="2215750" y="403799"/>
                  <a:pt x="2227090" y="409469"/>
                </a:cubicBezTo>
                <a:cubicBezTo>
                  <a:pt x="2243620" y="417734"/>
                  <a:pt x="2263176" y="417605"/>
                  <a:pt x="2280878" y="422916"/>
                </a:cubicBezTo>
                <a:cubicBezTo>
                  <a:pt x="2308031" y="431062"/>
                  <a:pt x="2334666" y="440845"/>
                  <a:pt x="2361560" y="449810"/>
                </a:cubicBezTo>
                <a:cubicBezTo>
                  <a:pt x="2375007" y="454292"/>
                  <a:pt x="2388150" y="459819"/>
                  <a:pt x="2401901" y="463257"/>
                </a:cubicBezTo>
                <a:cubicBezTo>
                  <a:pt x="2469441" y="480142"/>
                  <a:pt x="2438157" y="470860"/>
                  <a:pt x="2496031" y="490151"/>
                </a:cubicBezTo>
                <a:lnTo>
                  <a:pt x="2953231" y="476704"/>
                </a:lnTo>
                <a:cubicBezTo>
                  <a:pt x="2984888" y="475160"/>
                  <a:pt x="3015943" y="467446"/>
                  <a:pt x="3047360" y="463257"/>
                </a:cubicBezTo>
                <a:cubicBezTo>
                  <a:pt x="3215651" y="440818"/>
                  <a:pt x="3093896" y="459984"/>
                  <a:pt x="3235619" y="436363"/>
                </a:cubicBezTo>
                <a:cubicBezTo>
                  <a:pt x="3350568" y="439036"/>
                  <a:pt x="3806944" y="441299"/>
                  <a:pt x="4015548" y="463257"/>
                </a:cubicBezTo>
                <a:cubicBezTo>
                  <a:pt x="4033928" y="465192"/>
                  <a:pt x="4051154" y="473398"/>
                  <a:pt x="4069337" y="476704"/>
                </a:cubicBezTo>
                <a:cubicBezTo>
                  <a:pt x="4100521" y="482374"/>
                  <a:pt x="4132090" y="485669"/>
                  <a:pt x="4163466" y="490151"/>
                </a:cubicBezTo>
                <a:cubicBezTo>
                  <a:pt x="4190360" y="499116"/>
                  <a:pt x="4220560" y="501320"/>
                  <a:pt x="4244148" y="517045"/>
                </a:cubicBezTo>
                <a:cubicBezTo>
                  <a:pt x="4342452" y="582580"/>
                  <a:pt x="4218830" y="502576"/>
                  <a:pt x="4338278" y="570833"/>
                </a:cubicBezTo>
                <a:cubicBezTo>
                  <a:pt x="4352310" y="578851"/>
                  <a:pt x="4364164" y="590500"/>
                  <a:pt x="4378619" y="597728"/>
                </a:cubicBezTo>
                <a:cubicBezTo>
                  <a:pt x="4401213" y="609025"/>
                  <a:pt x="4451208" y="618160"/>
                  <a:pt x="4472748" y="624622"/>
                </a:cubicBezTo>
                <a:cubicBezTo>
                  <a:pt x="4499902" y="632768"/>
                  <a:pt x="4525468" y="646855"/>
                  <a:pt x="4553431" y="651516"/>
                </a:cubicBezTo>
                <a:cubicBezTo>
                  <a:pt x="4656658" y="668720"/>
                  <a:pt x="4607377" y="659616"/>
                  <a:pt x="4701348" y="678410"/>
                </a:cubicBezTo>
                <a:lnTo>
                  <a:pt x="5212337" y="664963"/>
                </a:lnTo>
                <a:cubicBezTo>
                  <a:pt x="5235324" y="663941"/>
                  <a:pt x="5343003" y="646441"/>
                  <a:pt x="5373701" y="638069"/>
                </a:cubicBezTo>
                <a:cubicBezTo>
                  <a:pt x="5401051" y="630610"/>
                  <a:pt x="5427490" y="620140"/>
                  <a:pt x="5454384" y="611175"/>
                </a:cubicBezTo>
                <a:lnTo>
                  <a:pt x="5494725" y="597728"/>
                </a:lnTo>
                <a:cubicBezTo>
                  <a:pt x="5508172" y="593245"/>
                  <a:pt x="5521315" y="587718"/>
                  <a:pt x="5535066" y="584280"/>
                </a:cubicBezTo>
                <a:cubicBezTo>
                  <a:pt x="5552995" y="579798"/>
                  <a:pt x="5571550" y="577322"/>
                  <a:pt x="5588854" y="570833"/>
                </a:cubicBezTo>
                <a:cubicBezTo>
                  <a:pt x="5854679" y="471148"/>
                  <a:pt x="5482654" y="597267"/>
                  <a:pt x="5682984" y="530492"/>
                </a:cubicBezTo>
                <a:cubicBezTo>
                  <a:pt x="5799450" y="536315"/>
                  <a:pt x="5917974" y="531912"/>
                  <a:pt x="6032607" y="557386"/>
                </a:cubicBezTo>
                <a:cubicBezTo>
                  <a:pt x="6046444" y="560461"/>
                  <a:pt x="6059197" y="567395"/>
                  <a:pt x="6072948" y="570833"/>
                </a:cubicBezTo>
                <a:cubicBezTo>
                  <a:pt x="6225001" y="608846"/>
                  <a:pt x="6047779" y="553478"/>
                  <a:pt x="6220866" y="611175"/>
                </a:cubicBezTo>
                <a:lnTo>
                  <a:pt x="6261207" y="624622"/>
                </a:lnTo>
                <a:cubicBezTo>
                  <a:pt x="6270172" y="638069"/>
                  <a:pt x="6281537" y="650195"/>
                  <a:pt x="6288101" y="664963"/>
                </a:cubicBezTo>
                <a:cubicBezTo>
                  <a:pt x="6299615" y="690868"/>
                  <a:pt x="6288101" y="736680"/>
                  <a:pt x="6314995" y="745645"/>
                </a:cubicBezTo>
                <a:cubicBezTo>
                  <a:pt x="6341889" y="754610"/>
                  <a:pt x="6370322" y="759861"/>
                  <a:pt x="6395678" y="772539"/>
                </a:cubicBezTo>
                <a:cubicBezTo>
                  <a:pt x="6443493" y="796446"/>
                  <a:pt x="6443637" y="799688"/>
                  <a:pt x="6489807" y="812880"/>
                </a:cubicBezTo>
                <a:cubicBezTo>
                  <a:pt x="6507577" y="817957"/>
                  <a:pt x="6525206" y="824489"/>
                  <a:pt x="6543595" y="826328"/>
                </a:cubicBezTo>
                <a:cubicBezTo>
                  <a:pt x="6615096" y="833478"/>
                  <a:pt x="6687030" y="835293"/>
                  <a:pt x="6758748" y="839775"/>
                </a:cubicBezTo>
                <a:cubicBezTo>
                  <a:pt x="6911148" y="835293"/>
                  <a:pt x="7063909" y="837731"/>
                  <a:pt x="7215948" y="826328"/>
                </a:cubicBezTo>
                <a:cubicBezTo>
                  <a:pt x="7244218" y="824208"/>
                  <a:pt x="7269737" y="808398"/>
                  <a:pt x="7296631" y="799433"/>
                </a:cubicBezTo>
                <a:cubicBezTo>
                  <a:pt x="7310078" y="794951"/>
                  <a:pt x="7325178" y="793849"/>
                  <a:pt x="7336972" y="785986"/>
                </a:cubicBezTo>
                <a:lnTo>
                  <a:pt x="7457995" y="705304"/>
                </a:lnTo>
                <a:cubicBezTo>
                  <a:pt x="7471442" y="696339"/>
                  <a:pt x="7483882" y="685638"/>
                  <a:pt x="7498337" y="678410"/>
                </a:cubicBezTo>
                <a:cubicBezTo>
                  <a:pt x="7516266" y="669445"/>
                  <a:pt x="7534721" y="661461"/>
                  <a:pt x="7552125" y="651516"/>
                </a:cubicBezTo>
                <a:cubicBezTo>
                  <a:pt x="7592318" y="628548"/>
                  <a:pt x="7587608" y="619393"/>
                  <a:pt x="7632807" y="611175"/>
                </a:cubicBezTo>
                <a:cubicBezTo>
                  <a:pt x="7668362" y="604710"/>
                  <a:pt x="7704525" y="602210"/>
                  <a:pt x="7740384" y="597728"/>
                </a:cubicBezTo>
                <a:cubicBezTo>
                  <a:pt x="7801258" y="577435"/>
                  <a:pt x="7818105" y="565557"/>
                  <a:pt x="7901748" y="597728"/>
                </a:cubicBezTo>
                <a:cubicBezTo>
                  <a:pt x="7925414" y="606830"/>
                  <a:pt x="7936285" y="635015"/>
                  <a:pt x="7955537" y="651516"/>
                </a:cubicBezTo>
                <a:cubicBezTo>
                  <a:pt x="7967808" y="662034"/>
                  <a:pt x="7983463" y="668064"/>
                  <a:pt x="7995878" y="678410"/>
                </a:cubicBezTo>
                <a:cubicBezTo>
                  <a:pt x="8010487" y="690584"/>
                  <a:pt x="8020744" y="707698"/>
                  <a:pt x="8036219" y="718751"/>
                </a:cubicBezTo>
                <a:cubicBezTo>
                  <a:pt x="8052531" y="730402"/>
                  <a:pt x="8072818" y="735332"/>
                  <a:pt x="8090007" y="745645"/>
                </a:cubicBezTo>
                <a:cubicBezTo>
                  <a:pt x="8117724" y="762275"/>
                  <a:pt x="8140026" y="789211"/>
                  <a:pt x="8170690" y="799433"/>
                </a:cubicBezTo>
                <a:lnTo>
                  <a:pt x="8251372" y="826328"/>
                </a:lnTo>
                <a:cubicBezTo>
                  <a:pt x="8298439" y="842017"/>
                  <a:pt x="8314548" y="849716"/>
                  <a:pt x="8372395" y="853222"/>
                </a:cubicBezTo>
                <a:cubicBezTo>
                  <a:pt x="8493280" y="860548"/>
                  <a:pt x="8614442" y="862187"/>
                  <a:pt x="8735466" y="866669"/>
                </a:cubicBezTo>
                <a:cubicBezTo>
                  <a:pt x="8748913" y="871151"/>
                  <a:pt x="8762056" y="876678"/>
                  <a:pt x="8775807" y="880116"/>
                </a:cubicBezTo>
                <a:cubicBezTo>
                  <a:pt x="8797980" y="885659"/>
                  <a:pt x="8822599" y="883342"/>
                  <a:pt x="8843042" y="893563"/>
                </a:cubicBezTo>
                <a:cubicBezTo>
                  <a:pt x="8886408" y="915246"/>
                  <a:pt x="8919050" y="956238"/>
                  <a:pt x="8964066" y="974245"/>
                </a:cubicBezTo>
                <a:cubicBezTo>
                  <a:pt x="8986478" y="983210"/>
                  <a:pt x="9009711" y="990344"/>
                  <a:pt x="9031301" y="1001139"/>
                </a:cubicBezTo>
                <a:cubicBezTo>
                  <a:pt x="9063624" y="1017301"/>
                  <a:pt x="9094443" y="1036335"/>
                  <a:pt x="9125431" y="1054928"/>
                </a:cubicBezTo>
                <a:cubicBezTo>
                  <a:pt x="9139289" y="1063243"/>
                  <a:pt x="9151317" y="1074594"/>
                  <a:pt x="9165772" y="1081822"/>
                </a:cubicBezTo>
                <a:cubicBezTo>
                  <a:pt x="9178450" y="1088161"/>
                  <a:pt x="9192666" y="1090787"/>
                  <a:pt x="9206113" y="1095269"/>
                </a:cubicBezTo>
                <a:cubicBezTo>
                  <a:pt x="9219560" y="1108716"/>
                  <a:pt x="9231381" y="1124015"/>
                  <a:pt x="9246454" y="1135610"/>
                </a:cubicBezTo>
                <a:cubicBezTo>
                  <a:pt x="9289822" y="1168970"/>
                  <a:pt x="9380925" y="1229739"/>
                  <a:pt x="9380925" y="1229739"/>
                </a:cubicBezTo>
                <a:cubicBezTo>
                  <a:pt x="9389890" y="1243186"/>
                  <a:pt x="9397723" y="1257460"/>
                  <a:pt x="9407819" y="1270080"/>
                </a:cubicBezTo>
                <a:cubicBezTo>
                  <a:pt x="9415739" y="1279980"/>
                  <a:pt x="9429043" y="1285635"/>
                  <a:pt x="9434713" y="1296975"/>
                </a:cubicBezTo>
                <a:cubicBezTo>
                  <a:pt x="9442978" y="1313505"/>
                  <a:pt x="9440880" y="1333776"/>
                  <a:pt x="9448160" y="1350763"/>
                </a:cubicBezTo>
                <a:cubicBezTo>
                  <a:pt x="9457612" y="1372817"/>
                  <a:pt x="9506785" y="1429395"/>
                  <a:pt x="9515395" y="1444892"/>
                </a:cubicBezTo>
                <a:cubicBezTo>
                  <a:pt x="9527118" y="1465993"/>
                  <a:pt x="9530731" y="1490937"/>
                  <a:pt x="9542290" y="1512128"/>
                </a:cubicBezTo>
                <a:cubicBezTo>
                  <a:pt x="9557768" y="1540504"/>
                  <a:pt x="9585857" y="1562146"/>
                  <a:pt x="9596078" y="1592810"/>
                </a:cubicBezTo>
                <a:cubicBezTo>
                  <a:pt x="9645121" y="1739938"/>
                  <a:pt x="9566904" y="1517082"/>
                  <a:pt x="9636419" y="1673492"/>
                </a:cubicBezTo>
                <a:cubicBezTo>
                  <a:pt x="9647933" y="1699398"/>
                  <a:pt x="9654348" y="1727281"/>
                  <a:pt x="9663313" y="1754175"/>
                </a:cubicBezTo>
                <a:lnTo>
                  <a:pt x="9676760" y="1794516"/>
                </a:lnTo>
                <a:lnTo>
                  <a:pt x="9717101" y="1915539"/>
                </a:lnTo>
                <a:cubicBezTo>
                  <a:pt x="9721583" y="1928986"/>
                  <a:pt x="9727768" y="1941981"/>
                  <a:pt x="9730548" y="1955880"/>
                </a:cubicBezTo>
                <a:lnTo>
                  <a:pt x="9743995" y="2023116"/>
                </a:lnTo>
                <a:cubicBezTo>
                  <a:pt x="9694689" y="2103798"/>
                  <a:pt x="9690138" y="2255503"/>
                  <a:pt x="9596078" y="2265163"/>
                </a:cubicBezTo>
                <a:cubicBezTo>
                  <a:pt x="8820217" y="2344846"/>
                  <a:pt x="8036185" y="2270040"/>
                  <a:pt x="7256290" y="2278610"/>
                </a:cubicBezTo>
                <a:cubicBezTo>
                  <a:pt x="7220154" y="2279007"/>
                  <a:pt x="7184844" y="2291334"/>
                  <a:pt x="7148713" y="2292057"/>
                </a:cubicBezTo>
                <a:lnTo>
                  <a:pt x="5911584" y="2305504"/>
                </a:lnTo>
                <a:lnTo>
                  <a:pt x="4499642" y="2278610"/>
                </a:lnTo>
                <a:lnTo>
                  <a:pt x="2657395" y="2265163"/>
                </a:lnTo>
                <a:cubicBezTo>
                  <a:pt x="2608089" y="2260681"/>
                  <a:pt x="2558605" y="2257857"/>
                  <a:pt x="2509478" y="2251716"/>
                </a:cubicBezTo>
                <a:cubicBezTo>
                  <a:pt x="2486799" y="2248881"/>
                  <a:pt x="2465004" y="2240338"/>
                  <a:pt x="2442242" y="2238269"/>
                </a:cubicBezTo>
                <a:cubicBezTo>
                  <a:pt x="2366224" y="2231358"/>
                  <a:pt x="2289765" y="2230461"/>
                  <a:pt x="2213642" y="2224822"/>
                </a:cubicBezTo>
                <a:cubicBezTo>
                  <a:pt x="2168718" y="2221494"/>
                  <a:pt x="2123995" y="2215857"/>
                  <a:pt x="2079172" y="2211375"/>
                </a:cubicBezTo>
                <a:cubicBezTo>
                  <a:pt x="1917807" y="2215857"/>
                  <a:pt x="1756053" y="2212749"/>
                  <a:pt x="1595078" y="2224822"/>
                </a:cubicBezTo>
                <a:cubicBezTo>
                  <a:pt x="1575089" y="2226321"/>
                  <a:pt x="1560737" y="2246854"/>
                  <a:pt x="1541290" y="2251716"/>
                </a:cubicBezTo>
                <a:cubicBezTo>
                  <a:pt x="1506231" y="2260481"/>
                  <a:pt x="1469838" y="2264173"/>
                  <a:pt x="1433713" y="2265163"/>
                </a:cubicBezTo>
                <a:cubicBezTo>
                  <a:pt x="1142435" y="2273143"/>
                  <a:pt x="851007" y="2274128"/>
                  <a:pt x="559654" y="2278610"/>
                </a:cubicBezTo>
                <a:cubicBezTo>
                  <a:pt x="402772" y="2274128"/>
                  <a:pt x="184442" y="2389759"/>
                  <a:pt x="89007" y="2265163"/>
                </a:cubicBezTo>
                <a:cubicBezTo>
                  <a:pt x="-36401" y="2101436"/>
                  <a:pt x="82667" y="1852713"/>
                  <a:pt x="75560" y="1646598"/>
                </a:cubicBezTo>
                <a:cubicBezTo>
                  <a:pt x="73700" y="1592655"/>
                  <a:pt x="67484" y="1538940"/>
                  <a:pt x="62113" y="1485233"/>
                </a:cubicBezTo>
                <a:cubicBezTo>
                  <a:pt x="51620" y="1380305"/>
                  <a:pt x="54748" y="1401983"/>
                  <a:pt x="35219" y="1323869"/>
                </a:cubicBezTo>
                <a:cubicBezTo>
                  <a:pt x="30737" y="1265598"/>
                  <a:pt x="21772" y="1207500"/>
                  <a:pt x="21772" y="1149057"/>
                </a:cubicBezTo>
                <a:cubicBezTo>
                  <a:pt x="21772" y="436411"/>
                  <a:pt x="-41965" y="641022"/>
                  <a:pt x="48666" y="369128"/>
                </a:cubicBezTo>
                <a:cubicBezTo>
                  <a:pt x="70997" y="235142"/>
                  <a:pt x="55811" y="335292"/>
                  <a:pt x="75560" y="167422"/>
                </a:cubicBezTo>
                <a:cubicBezTo>
                  <a:pt x="91787" y="29494"/>
                  <a:pt x="86766" y="44157"/>
                  <a:pt x="89007" y="19504"/>
                </a:cubicBezTo>
                <a:close/>
              </a:path>
            </a:pathLst>
          </a:cu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650880" y="6488668"/>
            <a:ext cx="447558" cy="369332"/>
          </a:xfrm>
          <a:prstGeom prst="rect">
            <a:avLst/>
          </a:prstGeom>
        </p:spPr>
        <p:txBody>
          <a:bodyPr wrap="none">
            <a:spAutoFit/>
          </a:bodyPr>
          <a:lstStyle/>
          <a:p>
            <a:r>
              <a:rPr lang="en-US" dirty="0">
                <a:solidFill>
                  <a:schemeClr val="bg1"/>
                </a:solidFill>
                <a:latin typeface="Open Sans"/>
              </a:rPr>
              <a:t>(5)</a:t>
            </a:r>
            <a:endParaRPr lang="en-US" dirty="0"/>
          </a:p>
        </p:txBody>
      </p:sp>
      <p:sp>
        <p:nvSpPr>
          <p:cNvPr id="5" name="Rectangle 4"/>
          <p:cNvSpPr/>
          <p:nvPr/>
        </p:nvSpPr>
        <p:spPr>
          <a:xfrm>
            <a:off x="1880072" y="727449"/>
            <a:ext cx="6148756" cy="4154984"/>
          </a:xfrm>
          <a:prstGeom prst="rect">
            <a:avLst/>
          </a:prstGeom>
        </p:spPr>
        <p:txBody>
          <a:bodyPr wrap="square">
            <a:spAutoFit/>
          </a:bodyPr>
          <a:lstStyle/>
          <a:p>
            <a:pPr fontAlgn="base"/>
            <a:r>
              <a:rPr lang="en-US" sz="2400" dirty="0">
                <a:solidFill>
                  <a:schemeClr val="bg1"/>
                </a:solidFill>
              </a:rPr>
              <a:t>“The use of artificial lures to fool and catch a fish is an example of the way Lucifer often tempts, deceives, and tries to ensnare us.</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“Like the fly fisherman who knows that trout are driven by hunger, Lucifer knows our ‘hunger,’ or weaknesses, and tempts us with counterfeit lures which, if taken, can cause us to be yanked from the stream of life into his unmerciful influence.”</a:t>
            </a:r>
          </a:p>
        </p:txBody>
      </p:sp>
      <p:sp>
        <p:nvSpPr>
          <p:cNvPr id="28" name="Rectangle 27"/>
          <p:cNvSpPr/>
          <p:nvPr/>
        </p:nvSpPr>
        <p:spPr>
          <a:xfrm>
            <a:off x="8091" y="6457930"/>
            <a:ext cx="1529586" cy="369332"/>
          </a:xfrm>
          <a:prstGeom prst="rect">
            <a:avLst/>
          </a:prstGeom>
          <a:solidFill>
            <a:schemeClr val="tx2">
              <a:lumMod val="75000"/>
            </a:schemeClr>
          </a:solidFill>
        </p:spPr>
        <p:txBody>
          <a:bodyPr wrap="none">
            <a:spAutoFit/>
          </a:bodyPr>
          <a:lstStyle/>
          <a:p>
            <a:r>
              <a:rPr lang="en-US" dirty="0">
                <a:solidFill>
                  <a:schemeClr val="bg1"/>
                </a:solidFill>
                <a:latin typeface="Calibri" panose="020F0502020204030204" pitchFamily="34" charset="0"/>
              </a:rPr>
              <a:t>James 1:12-21</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32" y="130477"/>
            <a:ext cx="1256084" cy="1572466"/>
          </a:xfrm>
          <a:prstGeom prst="rect">
            <a:avLst/>
          </a:prstGeom>
        </p:spPr>
      </p:pic>
      <p:grpSp>
        <p:nvGrpSpPr>
          <p:cNvPr id="86" name="Group 85"/>
          <p:cNvGrpSpPr/>
          <p:nvPr/>
        </p:nvGrpSpPr>
        <p:grpSpPr>
          <a:xfrm>
            <a:off x="351116" y="4887939"/>
            <a:ext cx="1497613" cy="653588"/>
            <a:chOff x="2782788" y="5647923"/>
            <a:chExt cx="2445985" cy="1067476"/>
          </a:xfrm>
        </p:grpSpPr>
        <p:sp>
          <p:nvSpPr>
            <p:cNvPr id="87" name="Freeform: Shape 86"/>
            <p:cNvSpPr/>
            <p:nvPr/>
          </p:nvSpPr>
          <p:spPr>
            <a:xfrm flipV="1">
              <a:off x="3276600" y="5723274"/>
              <a:ext cx="1952173" cy="961729"/>
            </a:xfrm>
            <a:custGeom>
              <a:avLst/>
              <a:gdLst>
                <a:gd name="connsiteX0" fmla="*/ 955948 w 1952173"/>
                <a:gd name="connsiteY0" fmla="*/ 961729 h 961729"/>
                <a:gd name="connsiteX1" fmla="*/ 1952173 w 1952173"/>
                <a:gd name="connsiteY1" fmla="*/ 535119 h 961729"/>
                <a:gd name="connsiteX2" fmla="*/ 1757776 w 1952173"/>
                <a:gd name="connsiteY2" fmla="*/ 473324 h 961729"/>
                <a:gd name="connsiteX3" fmla="*/ 1751083 w 1952173"/>
                <a:gd name="connsiteY3" fmla="*/ 469645 h 961729"/>
                <a:gd name="connsiteX4" fmla="*/ 1767820 w 1952173"/>
                <a:gd name="connsiteY4" fmla="*/ 461700 h 961729"/>
                <a:gd name="connsiteX5" fmla="*/ 1905952 w 1952173"/>
                <a:gd name="connsiteY5" fmla="*/ 426610 h 961729"/>
                <a:gd name="connsiteX6" fmla="*/ 909727 w 1952173"/>
                <a:gd name="connsiteY6" fmla="*/ 0 h 961729"/>
                <a:gd name="connsiteX7" fmla="*/ 0 w 1952173"/>
                <a:gd name="connsiteY7" fmla="*/ 426610 h 961729"/>
                <a:gd name="connsiteX8" fmla="*/ 26061 w 1952173"/>
                <a:gd name="connsiteY8" fmla="*/ 512587 h 961729"/>
                <a:gd name="connsiteX9" fmla="*/ 46255 w 1952173"/>
                <a:gd name="connsiteY9" fmla="*/ 535232 h 961729"/>
                <a:gd name="connsiteX10" fmla="*/ 72282 w 1952173"/>
                <a:gd name="connsiteY10" fmla="*/ 621096 h 961729"/>
                <a:gd name="connsiteX11" fmla="*/ 955948 w 1952173"/>
                <a:gd name="connsiteY11" fmla="*/ 961729 h 96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173" h="961729">
                  <a:moveTo>
                    <a:pt x="955948" y="961729"/>
                  </a:moveTo>
                  <a:cubicBezTo>
                    <a:pt x="1273607" y="961729"/>
                    <a:pt x="1952173" y="770729"/>
                    <a:pt x="1952173" y="535119"/>
                  </a:cubicBezTo>
                  <a:cubicBezTo>
                    <a:pt x="1902746" y="538000"/>
                    <a:pt x="1835622" y="512778"/>
                    <a:pt x="1757776" y="473324"/>
                  </a:cubicBezTo>
                  <a:lnTo>
                    <a:pt x="1751083" y="469645"/>
                  </a:lnTo>
                  <a:lnTo>
                    <a:pt x="1767820" y="461700"/>
                  </a:lnTo>
                  <a:cubicBezTo>
                    <a:pt x="1821857" y="438097"/>
                    <a:pt x="1868882" y="424449"/>
                    <a:pt x="1905952" y="426610"/>
                  </a:cubicBezTo>
                  <a:cubicBezTo>
                    <a:pt x="1905952" y="191000"/>
                    <a:pt x="1227386" y="0"/>
                    <a:pt x="909727" y="0"/>
                  </a:cubicBezTo>
                  <a:cubicBezTo>
                    <a:pt x="592068" y="0"/>
                    <a:pt x="0" y="191000"/>
                    <a:pt x="0" y="426610"/>
                  </a:cubicBezTo>
                  <a:cubicBezTo>
                    <a:pt x="0" y="456061"/>
                    <a:pt x="9251" y="484816"/>
                    <a:pt x="26061" y="512587"/>
                  </a:cubicBezTo>
                  <a:lnTo>
                    <a:pt x="46255" y="535232"/>
                  </a:lnTo>
                  <a:lnTo>
                    <a:pt x="72282" y="621096"/>
                  </a:lnTo>
                  <a:cubicBezTo>
                    <a:pt x="189951" y="815495"/>
                    <a:pt x="677997" y="961729"/>
                    <a:pt x="955948" y="961729"/>
                  </a:cubicBezTo>
                  <a:close/>
                </a:path>
              </a:pathLst>
            </a:custGeom>
            <a:solidFill>
              <a:srgbClr val="D465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3028313">
              <a:off x="3920910" y="6006474"/>
              <a:ext cx="500252" cy="395329"/>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694383" y="5973002"/>
              <a:ext cx="239795" cy="1163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625764">
              <a:off x="2715942" y="5714769"/>
              <a:ext cx="1067476" cy="933783"/>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802489" y="5201860"/>
            <a:ext cx="1099716" cy="479938"/>
            <a:chOff x="2782788" y="5647923"/>
            <a:chExt cx="2445985" cy="1067476"/>
          </a:xfrm>
        </p:grpSpPr>
        <p:sp>
          <p:nvSpPr>
            <p:cNvPr id="92" name="Freeform: Shape 91"/>
            <p:cNvSpPr/>
            <p:nvPr/>
          </p:nvSpPr>
          <p:spPr>
            <a:xfrm flipV="1">
              <a:off x="3276600" y="5723274"/>
              <a:ext cx="1952173" cy="961729"/>
            </a:xfrm>
            <a:custGeom>
              <a:avLst/>
              <a:gdLst>
                <a:gd name="connsiteX0" fmla="*/ 955948 w 1952173"/>
                <a:gd name="connsiteY0" fmla="*/ 961729 h 961729"/>
                <a:gd name="connsiteX1" fmla="*/ 1952173 w 1952173"/>
                <a:gd name="connsiteY1" fmla="*/ 535119 h 961729"/>
                <a:gd name="connsiteX2" fmla="*/ 1757776 w 1952173"/>
                <a:gd name="connsiteY2" fmla="*/ 473324 h 961729"/>
                <a:gd name="connsiteX3" fmla="*/ 1751083 w 1952173"/>
                <a:gd name="connsiteY3" fmla="*/ 469645 h 961729"/>
                <a:gd name="connsiteX4" fmla="*/ 1767820 w 1952173"/>
                <a:gd name="connsiteY4" fmla="*/ 461700 h 961729"/>
                <a:gd name="connsiteX5" fmla="*/ 1905952 w 1952173"/>
                <a:gd name="connsiteY5" fmla="*/ 426610 h 961729"/>
                <a:gd name="connsiteX6" fmla="*/ 909727 w 1952173"/>
                <a:gd name="connsiteY6" fmla="*/ 0 h 961729"/>
                <a:gd name="connsiteX7" fmla="*/ 0 w 1952173"/>
                <a:gd name="connsiteY7" fmla="*/ 426610 h 961729"/>
                <a:gd name="connsiteX8" fmla="*/ 26061 w 1952173"/>
                <a:gd name="connsiteY8" fmla="*/ 512587 h 961729"/>
                <a:gd name="connsiteX9" fmla="*/ 46255 w 1952173"/>
                <a:gd name="connsiteY9" fmla="*/ 535232 h 961729"/>
                <a:gd name="connsiteX10" fmla="*/ 72282 w 1952173"/>
                <a:gd name="connsiteY10" fmla="*/ 621096 h 961729"/>
                <a:gd name="connsiteX11" fmla="*/ 955948 w 1952173"/>
                <a:gd name="connsiteY11" fmla="*/ 961729 h 96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173" h="961729">
                  <a:moveTo>
                    <a:pt x="955948" y="961729"/>
                  </a:moveTo>
                  <a:cubicBezTo>
                    <a:pt x="1273607" y="961729"/>
                    <a:pt x="1952173" y="770729"/>
                    <a:pt x="1952173" y="535119"/>
                  </a:cubicBezTo>
                  <a:cubicBezTo>
                    <a:pt x="1902746" y="538000"/>
                    <a:pt x="1835622" y="512778"/>
                    <a:pt x="1757776" y="473324"/>
                  </a:cubicBezTo>
                  <a:lnTo>
                    <a:pt x="1751083" y="469645"/>
                  </a:lnTo>
                  <a:lnTo>
                    <a:pt x="1767820" y="461700"/>
                  </a:lnTo>
                  <a:cubicBezTo>
                    <a:pt x="1821857" y="438097"/>
                    <a:pt x="1868882" y="424449"/>
                    <a:pt x="1905952" y="426610"/>
                  </a:cubicBezTo>
                  <a:cubicBezTo>
                    <a:pt x="1905952" y="191000"/>
                    <a:pt x="1227386" y="0"/>
                    <a:pt x="909727" y="0"/>
                  </a:cubicBezTo>
                  <a:cubicBezTo>
                    <a:pt x="592068" y="0"/>
                    <a:pt x="0" y="191000"/>
                    <a:pt x="0" y="426610"/>
                  </a:cubicBezTo>
                  <a:cubicBezTo>
                    <a:pt x="0" y="456061"/>
                    <a:pt x="9251" y="484816"/>
                    <a:pt x="26061" y="512587"/>
                  </a:cubicBezTo>
                  <a:lnTo>
                    <a:pt x="46255" y="535232"/>
                  </a:lnTo>
                  <a:lnTo>
                    <a:pt x="72282" y="621096"/>
                  </a:lnTo>
                  <a:cubicBezTo>
                    <a:pt x="189951" y="815495"/>
                    <a:pt x="677997" y="961729"/>
                    <a:pt x="955948" y="961729"/>
                  </a:cubicBezTo>
                  <a:close/>
                </a:path>
              </a:pathLst>
            </a:custGeom>
            <a:solidFill>
              <a:srgbClr val="D465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3028313">
              <a:off x="3920910" y="6006474"/>
              <a:ext cx="500252" cy="395329"/>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694383" y="5973002"/>
              <a:ext cx="239795" cy="1163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625764">
              <a:off x="2715942" y="5714769"/>
              <a:ext cx="1067476" cy="933783"/>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rot="21438780">
            <a:off x="1633768" y="5609710"/>
            <a:ext cx="1086509" cy="719687"/>
            <a:chOff x="2782788" y="5647923"/>
            <a:chExt cx="2445985" cy="1067476"/>
          </a:xfrm>
        </p:grpSpPr>
        <p:sp>
          <p:nvSpPr>
            <p:cNvPr id="97" name="Freeform: Shape 96"/>
            <p:cNvSpPr/>
            <p:nvPr/>
          </p:nvSpPr>
          <p:spPr>
            <a:xfrm flipV="1">
              <a:off x="3276600" y="5723274"/>
              <a:ext cx="1952173" cy="961729"/>
            </a:xfrm>
            <a:custGeom>
              <a:avLst/>
              <a:gdLst>
                <a:gd name="connsiteX0" fmla="*/ 955948 w 1952173"/>
                <a:gd name="connsiteY0" fmla="*/ 961729 h 961729"/>
                <a:gd name="connsiteX1" fmla="*/ 1952173 w 1952173"/>
                <a:gd name="connsiteY1" fmla="*/ 535119 h 961729"/>
                <a:gd name="connsiteX2" fmla="*/ 1757776 w 1952173"/>
                <a:gd name="connsiteY2" fmla="*/ 473324 h 961729"/>
                <a:gd name="connsiteX3" fmla="*/ 1751083 w 1952173"/>
                <a:gd name="connsiteY3" fmla="*/ 469645 h 961729"/>
                <a:gd name="connsiteX4" fmla="*/ 1767820 w 1952173"/>
                <a:gd name="connsiteY4" fmla="*/ 461700 h 961729"/>
                <a:gd name="connsiteX5" fmla="*/ 1905952 w 1952173"/>
                <a:gd name="connsiteY5" fmla="*/ 426610 h 961729"/>
                <a:gd name="connsiteX6" fmla="*/ 909727 w 1952173"/>
                <a:gd name="connsiteY6" fmla="*/ 0 h 961729"/>
                <a:gd name="connsiteX7" fmla="*/ 0 w 1952173"/>
                <a:gd name="connsiteY7" fmla="*/ 426610 h 961729"/>
                <a:gd name="connsiteX8" fmla="*/ 26061 w 1952173"/>
                <a:gd name="connsiteY8" fmla="*/ 512587 h 961729"/>
                <a:gd name="connsiteX9" fmla="*/ 46255 w 1952173"/>
                <a:gd name="connsiteY9" fmla="*/ 535232 h 961729"/>
                <a:gd name="connsiteX10" fmla="*/ 72282 w 1952173"/>
                <a:gd name="connsiteY10" fmla="*/ 621096 h 961729"/>
                <a:gd name="connsiteX11" fmla="*/ 955948 w 1952173"/>
                <a:gd name="connsiteY11" fmla="*/ 961729 h 96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173" h="961729">
                  <a:moveTo>
                    <a:pt x="955948" y="961729"/>
                  </a:moveTo>
                  <a:cubicBezTo>
                    <a:pt x="1273607" y="961729"/>
                    <a:pt x="1952173" y="770729"/>
                    <a:pt x="1952173" y="535119"/>
                  </a:cubicBezTo>
                  <a:cubicBezTo>
                    <a:pt x="1902746" y="538000"/>
                    <a:pt x="1835622" y="512778"/>
                    <a:pt x="1757776" y="473324"/>
                  </a:cubicBezTo>
                  <a:lnTo>
                    <a:pt x="1751083" y="469645"/>
                  </a:lnTo>
                  <a:lnTo>
                    <a:pt x="1767820" y="461700"/>
                  </a:lnTo>
                  <a:cubicBezTo>
                    <a:pt x="1821857" y="438097"/>
                    <a:pt x="1868882" y="424449"/>
                    <a:pt x="1905952" y="426610"/>
                  </a:cubicBezTo>
                  <a:cubicBezTo>
                    <a:pt x="1905952" y="191000"/>
                    <a:pt x="1227386" y="0"/>
                    <a:pt x="909727" y="0"/>
                  </a:cubicBezTo>
                  <a:cubicBezTo>
                    <a:pt x="592068" y="0"/>
                    <a:pt x="0" y="191000"/>
                    <a:pt x="0" y="426610"/>
                  </a:cubicBezTo>
                  <a:cubicBezTo>
                    <a:pt x="0" y="456061"/>
                    <a:pt x="9251" y="484816"/>
                    <a:pt x="26061" y="512587"/>
                  </a:cubicBezTo>
                  <a:lnTo>
                    <a:pt x="46255" y="535232"/>
                  </a:lnTo>
                  <a:lnTo>
                    <a:pt x="72282" y="621096"/>
                  </a:lnTo>
                  <a:cubicBezTo>
                    <a:pt x="189951" y="815495"/>
                    <a:pt x="677997" y="961729"/>
                    <a:pt x="955948" y="961729"/>
                  </a:cubicBezTo>
                  <a:close/>
                </a:path>
              </a:pathLst>
            </a:custGeom>
            <a:solidFill>
              <a:srgbClr val="D465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rot="3028313">
              <a:off x="3920910" y="6006474"/>
              <a:ext cx="500252" cy="395329"/>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694383" y="5973002"/>
              <a:ext cx="239795" cy="1163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p:cNvSpPr/>
            <p:nvPr/>
          </p:nvSpPr>
          <p:spPr>
            <a:xfrm rot="5625764">
              <a:off x="2715942" y="5714769"/>
              <a:ext cx="1067476" cy="933783"/>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932191" y="442854"/>
            <a:ext cx="3679403" cy="5977406"/>
            <a:chOff x="7932191" y="442854"/>
            <a:chExt cx="3679403" cy="5977406"/>
          </a:xfrm>
        </p:grpSpPr>
        <p:sp>
          <p:nvSpPr>
            <p:cNvPr id="103" name="Rounded Rectangle 16"/>
            <p:cNvSpPr/>
            <p:nvPr/>
          </p:nvSpPr>
          <p:spPr>
            <a:xfrm rot="2558447">
              <a:off x="10590786" y="2828471"/>
              <a:ext cx="330845" cy="138353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4"/>
            <p:cNvGrpSpPr/>
            <p:nvPr/>
          </p:nvGrpSpPr>
          <p:grpSpPr>
            <a:xfrm flipH="1">
              <a:off x="7932191" y="442854"/>
              <a:ext cx="2570465" cy="4536932"/>
              <a:chOff x="7530354" y="625479"/>
              <a:chExt cx="2570465" cy="4536932"/>
            </a:xfrm>
          </p:grpSpPr>
          <p:grpSp>
            <p:nvGrpSpPr>
              <p:cNvPr id="67" name="Group 66"/>
              <p:cNvGrpSpPr/>
              <p:nvPr/>
            </p:nvGrpSpPr>
            <p:grpSpPr>
              <a:xfrm>
                <a:off x="7530354" y="625479"/>
                <a:ext cx="2505224" cy="4070990"/>
                <a:chOff x="2133600" y="1248970"/>
                <a:chExt cx="1828800" cy="2971800"/>
              </a:xfrm>
            </p:grpSpPr>
            <p:sp>
              <p:nvSpPr>
                <p:cNvPr id="68" name="Rounded Rectangle 2"/>
                <p:cNvSpPr/>
                <p:nvPr/>
              </p:nvSpPr>
              <p:spPr>
                <a:xfrm>
                  <a:off x="3810000" y="1524000"/>
                  <a:ext cx="45719" cy="1981200"/>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209800" y="3657600"/>
                  <a:ext cx="3810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4"/>
                <p:cNvSpPr/>
                <p:nvPr/>
              </p:nvSpPr>
              <p:spPr>
                <a:xfrm rot="18182821">
                  <a:off x="1521875" y="2658670"/>
                  <a:ext cx="2971800" cy="152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182833">
                  <a:off x="2133600" y="3429000"/>
                  <a:ext cx="304800" cy="762000"/>
                </a:xfrm>
                <a:prstGeom prst="trapezoid">
                  <a:avLst>
                    <a:gd name="adj" fmla="val 174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8200164">
                  <a:off x="2550249" y="3898258"/>
                  <a:ext cx="139116" cy="204483"/>
                </a:xfrm>
                <a:prstGeom prst="trapezoid">
                  <a:avLst>
                    <a:gd name="adj" fmla="val 174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rot="18251066">
                  <a:off x="2057509" y="2483670"/>
                  <a:ext cx="2411307" cy="172030"/>
                  <a:chOff x="723900" y="4610100"/>
                  <a:chExt cx="2788024" cy="398929"/>
                </a:xfrm>
              </p:grpSpPr>
              <p:sp>
                <p:nvSpPr>
                  <p:cNvPr id="76" name="Moon 75"/>
                  <p:cNvSpPr/>
                  <p:nvPr/>
                </p:nvSpPr>
                <p:spPr>
                  <a:xfrm rot="16200000">
                    <a:off x="990600" y="4343400"/>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16200000">
                    <a:off x="1922929" y="4347882"/>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6200000">
                    <a:off x="2864224" y="4361329"/>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p:cNvSpPr/>
                <p:nvPr/>
              </p:nvSpPr>
              <p:spPr>
                <a:xfrm>
                  <a:off x="3733800" y="33528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9615426" y="3668595"/>
                <a:ext cx="485393" cy="1493816"/>
                <a:chOff x="10086603" y="1358480"/>
                <a:chExt cx="1468904" cy="4520610"/>
              </a:xfrm>
            </p:grpSpPr>
            <p:grpSp>
              <p:nvGrpSpPr>
                <p:cNvPr id="13" name="Group 12"/>
                <p:cNvGrpSpPr/>
                <p:nvPr/>
              </p:nvGrpSpPr>
              <p:grpSpPr>
                <a:xfrm>
                  <a:off x="10086603" y="4335073"/>
                  <a:ext cx="1000205" cy="1544017"/>
                  <a:chOff x="10043117" y="1231376"/>
                  <a:chExt cx="1000205" cy="1544017"/>
                </a:xfrm>
              </p:grpSpPr>
              <p:sp>
                <p:nvSpPr>
                  <p:cNvPr id="12" name="Moon 11"/>
                  <p:cNvSpPr/>
                  <p:nvPr/>
                </p:nvSpPr>
                <p:spPr>
                  <a:xfrm rot="1361060">
                    <a:off x="10462399" y="1286273"/>
                    <a:ext cx="238810" cy="148912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3884783">
                    <a:off x="10418389" y="1099914"/>
                    <a:ext cx="249662" cy="1000205"/>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570325">
                    <a:off x="10549384" y="1231376"/>
                    <a:ext cx="144610" cy="1000205"/>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0525038" y="3788563"/>
                  <a:ext cx="1012004" cy="1331574"/>
                  <a:chOff x="8549263" y="4677794"/>
                  <a:chExt cx="1012004" cy="1331574"/>
                </a:xfrm>
              </p:grpSpPr>
              <p:sp>
                <p:nvSpPr>
                  <p:cNvPr id="8" name="Arrow: U-Turn 7"/>
                  <p:cNvSpPr/>
                  <p:nvPr/>
                </p:nvSpPr>
                <p:spPr>
                  <a:xfrm rot="10800000" flipH="1">
                    <a:off x="9055265" y="4677794"/>
                    <a:ext cx="506002" cy="1331573"/>
                  </a:xfrm>
                  <a:prstGeom prst="uturnArrow">
                    <a:avLst>
                      <a:gd name="adj1" fmla="val 9055"/>
                      <a:gd name="adj2" fmla="val 25000"/>
                      <a:gd name="adj3" fmla="val 32973"/>
                      <a:gd name="adj4" fmla="val 43750"/>
                      <a:gd name="adj5" fmla="val 3763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Arrow: U-Turn 82"/>
                  <p:cNvSpPr/>
                  <p:nvPr/>
                </p:nvSpPr>
                <p:spPr>
                  <a:xfrm rot="10800000">
                    <a:off x="8549263" y="4677795"/>
                    <a:ext cx="506002" cy="1331573"/>
                  </a:xfrm>
                  <a:prstGeom prst="uturnArrow">
                    <a:avLst>
                      <a:gd name="adj1" fmla="val 9055"/>
                      <a:gd name="adj2" fmla="val 25000"/>
                      <a:gd name="adj3" fmla="val 32973"/>
                      <a:gd name="adj4" fmla="val 43750"/>
                      <a:gd name="adj5" fmla="val 3763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10420654" y="1358480"/>
                  <a:ext cx="1134853" cy="3151803"/>
                  <a:chOff x="10420654" y="1358480"/>
                  <a:chExt cx="1134853" cy="3151803"/>
                </a:xfrm>
              </p:grpSpPr>
              <p:sp>
                <p:nvSpPr>
                  <p:cNvPr id="3" name="Oval 2"/>
                  <p:cNvSpPr/>
                  <p:nvPr/>
                </p:nvSpPr>
                <p:spPr>
                  <a:xfrm>
                    <a:off x="10420654" y="1358480"/>
                    <a:ext cx="1116923" cy="3151803"/>
                  </a:xfrm>
                  <a:custGeom>
                    <a:avLst/>
                    <a:gdLst>
                      <a:gd name="connsiteX0" fmla="*/ 0 w 1116105"/>
                      <a:gd name="connsiteY0" fmla="*/ 1051466 h 2102932"/>
                      <a:gd name="connsiteX1" fmla="*/ 558053 w 1116105"/>
                      <a:gd name="connsiteY1" fmla="*/ 0 h 2102932"/>
                      <a:gd name="connsiteX2" fmla="*/ 1116106 w 1116105"/>
                      <a:gd name="connsiteY2" fmla="*/ 1051466 h 2102932"/>
                      <a:gd name="connsiteX3" fmla="*/ 558053 w 1116105"/>
                      <a:gd name="connsiteY3" fmla="*/ 2102932 h 2102932"/>
                      <a:gd name="connsiteX4" fmla="*/ 0 w 1116105"/>
                      <a:gd name="connsiteY4" fmla="*/ 1051466 h 2102932"/>
                      <a:gd name="connsiteX0" fmla="*/ 282 w 1116388"/>
                      <a:gd name="connsiteY0" fmla="*/ 1723819 h 2775285"/>
                      <a:gd name="connsiteX1" fmla="*/ 504547 w 1116388"/>
                      <a:gd name="connsiteY1" fmla="*/ 0 h 2775285"/>
                      <a:gd name="connsiteX2" fmla="*/ 1116388 w 1116388"/>
                      <a:gd name="connsiteY2" fmla="*/ 1723819 h 2775285"/>
                      <a:gd name="connsiteX3" fmla="*/ 558335 w 1116388"/>
                      <a:gd name="connsiteY3" fmla="*/ 2775285 h 2775285"/>
                      <a:gd name="connsiteX4" fmla="*/ 282 w 1116388"/>
                      <a:gd name="connsiteY4" fmla="*/ 1723819 h 2775285"/>
                      <a:gd name="connsiteX0" fmla="*/ 817 w 1116923"/>
                      <a:gd name="connsiteY0" fmla="*/ 1723819 h 3151803"/>
                      <a:gd name="connsiteX1" fmla="*/ 505082 w 1116923"/>
                      <a:gd name="connsiteY1" fmla="*/ 0 h 3151803"/>
                      <a:gd name="connsiteX2" fmla="*/ 1116923 w 1116923"/>
                      <a:gd name="connsiteY2" fmla="*/ 1723819 h 3151803"/>
                      <a:gd name="connsiteX3" fmla="*/ 599211 w 1116923"/>
                      <a:gd name="connsiteY3" fmla="*/ 3151803 h 3151803"/>
                      <a:gd name="connsiteX4" fmla="*/ 817 w 1116923"/>
                      <a:gd name="connsiteY4" fmla="*/ 1723819 h 3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23" h="3151803">
                        <a:moveTo>
                          <a:pt x="817" y="1723819"/>
                        </a:moveTo>
                        <a:cubicBezTo>
                          <a:pt x="-14871" y="1198519"/>
                          <a:pt x="196878" y="0"/>
                          <a:pt x="505082" y="0"/>
                        </a:cubicBezTo>
                        <a:cubicBezTo>
                          <a:pt x="813286" y="0"/>
                          <a:pt x="1116923" y="1143110"/>
                          <a:pt x="1116923" y="1723819"/>
                        </a:cubicBezTo>
                        <a:cubicBezTo>
                          <a:pt x="1116923" y="2304528"/>
                          <a:pt x="907415" y="3151803"/>
                          <a:pt x="599211" y="3151803"/>
                        </a:cubicBezTo>
                        <a:cubicBezTo>
                          <a:pt x="291007" y="3151803"/>
                          <a:pt x="16505" y="2249120"/>
                          <a:pt x="817" y="1723819"/>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3" idx="0"/>
                    <a:endCxn id="3" idx="2"/>
                  </p:cNvCxnSpPr>
                  <p:nvPr/>
                </p:nvCxnSpPr>
                <p:spPr>
                  <a:xfrm>
                    <a:off x="10421471" y="3082299"/>
                    <a:ext cx="111610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0439400" y="3342276"/>
                    <a:ext cx="11161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0439401" y="2737158"/>
                    <a:ext cx="1116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Oval 2"/>
                  <p:cNvSpPr/>
                  <p:nvPr/>
                </p:nvSpPr>
                <p:spPr>
                  <a:xfrm>
                    <a:off x="10694079" y="1443645"/>
                    <a:ext cx="497060" cy="1226278"/>
                  </a:xfrm>
                  <a:custGeom>
                    <a:avLst/>
                    <a:gdLst>
                      <a:gd name="connsiteX0" fmla="*/ 0 w 1116105"/>
                      <a:gd name="connsiteY0" fmla="*/ 1051466 h 2102932"/>
                      <a:gd name="connsiteX1" fmla="*/ 558053 w 1116105"/>
                      <a:gd name="connsiteY1" fmla="*/ 0 h 2102932"/>
                      <a:gd name="connsiteX2" fmla="*/ 1116106 w 1116105"/>
                      <a:gd name="connsiteY2" fmla="*/ 1051466 h 2102932"/>
                      <a:gd name="connsiteX3" fmla="*/ 558053 w 1116105"/>
                      <a:gd name="connsiteY3" fmla="*/ 2102932 h 2102932"/>
                      <a:gd name="connsiteX4" fmla="*/ 0 w 1116105"/>
                      <a:gd name="connsiteY4" fmla="*/ 1051466 h 2102932"/>
                      <a:gd name="connsiteX0" fmla="*/ 282 w 1116388"/>
                      <a:gd name="connsiteY0" fmla="*/ 1723819 h 2775285"/>
                      <a:gd name="connsiteX1" fmla="*/ 504547 w 1116388"/>
                      <a:gd name="connsiteY1" fmla="*/ 0 h 2775285"/>
                      <a:gd name="connsiteX2" fmla="*/ 1116388 w 1116388"/>
                      <a:gd name="connsiteY2" fmla="*/ 1723819 h 2775285"/>
                      <a:gd name="connsiteX3" fmla="*/ 558335 w 1116388"/>
                      <a:gd name="connsiteY3" fmla="*/ 2775285 h 2775285"/>
                      <a:gd name="connsiteX4" fmla="*/ 282 w 1116388"/>
                      <a:gd name="connsiteY4" fmla="*/ 1723819 h 2775285"/>
                      <a:gd name="connsiteX0" fmla="*/ 817 w 1116923"/>
                      <a:gd name="connsiteY0" fmla="*/ 1723819 h 3151803"/>
                      <a:gd name="connsiteX1" fmla="*/ 505082 w 1116923"/>
                      <a:gd name="connsiteY1" fmla="*/ 0 h 3151803"/>
                      <a:gd name="connsiteX2" fmla="*/ 1116923 w 1116923"/>
                      <a:gd name="connsiteY2" fmla="*/ 1723819 h 3151803"/>
                      <a:gd name="connsiteX3" fmla="*/ 599211 w 1116923"/>
                      <a:gd name="connsiteY3" fmla="*/ 3151803 h 3151803"/>
                      <a:gd name="connsiteX4" fmla="*/ 817 w 1116923"/>
                      <a:gd name="connsiteY4" fmla="*/ 1723819 h 3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23" h="3151803">
                        <a:moveTo>
                          <a:pt x="817" y="1723819"/>
                        </a:moveTo>
                        <a:cubicBezTo>
                          <a:pt x="-14871" y="1198519"/>
                          <a:pt x="196878" y="0"/>
                          <a:pt x="505082" y="0"/>
                        </a:cubicBezTo>
                        <a:cubicBezTo>
                          <a:pt x="813286" y="0"/>
                          <a:pt x="1116923" y="1143110"/>
                          <a:pt x="1116923" y="1723819"/>
                        </a:cubicBezTo>
                        <a:cubicBezTo>
                          <a:pt x="1116923" y="2304528"/>
                          <a:pt x="907415" y="3151803"/>
                          <a:pt x="599211" y="3151803"/>
                        </a:cubicBezTo>
                        <a:cubicBezTo>
                          <a:pt x="291007" y="3151803"/>
                          <a:pt x="16505" y="2249120"/>
                          <a:pt x="817" y="1723819"/>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2"/>
                  <p:cNvSpPr/>
                  <p:nvPr/>
                </p:nvSpPr>
                <p:spPr>
                  <a:xfrm>
                    <a:off x="10779243" y="3469341"/>
                    <a:ext cx="435604" cy="926287"/>
                  </a:xfrm>
                  <a:custGeom>
                    <a:avLst/>
                    <a:gdLst>
                      <a:gd name="connsiteX0" fmla="*/ 0 w 1116105"/>
                      <a:gd name="connsiteY0" fmla="*/ 1051466 h 2102932"/>
                      <a:gd name="connsiteX1" fmla="*/ 558053 w 1116105"/>
                      <a:gd name="connsiteY1" fmla="*/ 0 h 2102932"/>
                      <a:gd name="connsiteX2" fmla="*/ 1116106 w 1116105"/>
                      <a:gd name="connsiteY2" fmla="*/ 1051466 h 2102932"/>
                      <a:gd name="connsiteX3" fmla="*/ 558053 w 1116105"/>
                      <a:gd name="connsiteY3" fmla="*/ 2102932 h 2102932"/>
                      <a:gd name="connsiteX4" fmla="*/ 0 w 1116105"/>
                      <a:gd name="connsiteY4" fmla="*/ 1051466 h 2102932"/>
                      <a:gd name="connsiteX0" fmla="*/ 282 w 1116388"/>
                      <a:gd name="connsiteY0" fmla="*/ 1723819 h 2775285"/>
                      <a:gd name="connsiteX1" fmla="*/ 504547 w 1116388"/>
                      <a:gd name="connsiteY1" fmla="*/ 0 h 2775285"/>
                      <a:gd name="connsiteX2" fmla="*/ 1116388 w 1116388"/>
                      <a:gd name="connsiteY2" fmla="*/ 1723819 h 2775285"/>
                      <a:gd name="connsiteX3" fmla="*/ 558335 w 1116388"/>
                      <a:gd name="connsiteY3" fmla="*/ 2775285 h 2775285"/>
                      <a:gd name="connsiteX4" fmla="*/ 282 w 1116388"/>
                      <a:gd name="connsiteY4" fmla="*/ 1723819 h 2775285"/>
                      <a:gd name="connsiteX0" fmla="*/ 817 w 1116923"/>
                      <a:gd name="connsiteY0" fmla="*/ 1723819 h 3151803"/>
                      <a:gd name="connsiteX1" fmla="*/ 505082 w 1116923"/>
                      <a:gd name="connsiteY1" fmla="*/ 0 h 3151803"/>
                      <a:gd name="connsiteX2" fmla="*/ 1116923 w 1116923"/>
                      <a:gd name="connsiteY2" fmla="*/ 1723819 h 3151803"/>
                      <a:gd name="connsiteX3" fmla="*/ 599211 w 1116923"/>
                      <a:gd name="connsiteY3" fmla="*/ 3151803 h 3151803"/>
                      <a:gd name="connsiteX4" fmla="*/ 817 w 1116923"/>
                      <a:gd name="connsiteY4" fmla="*/ 1723819 h 3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23" h="3151803">
                        <a:moveTo>
                          <a:pt x="817" y="1723819"/>
                        </a:moveTo>
                        <a:cubicBezTo>
                          <a:pt x="-14871" y="1198519"/>
                          <a:pt x="196878" y="0"/>
                          <a:pt x="505082" y="0"/>
                        </a:cubicBezTo>
                        <a:cubicBezTo>
                          <a:pt x="813286" y="0"/>
                          <a:pt x="1116923" y="1143110"/>
                          <a:pt x="1116923" y="1723819"/>
                        </a:cubicBezTo>
                        <a:cubicBezTo>
                          <a:pt x="1116923" y="2304528"/>
                          <a:pt x="907415" y="3151803"/>
                          <a:pt x="599211" y="3151803"/>
                        </a:cubicBezTo>
                        <a:cubicBezTo>
                          <a:pt x="291007" y="3151803"/>
                          <a:pt x="16505" y="2249120"/>
                          <a:pt x="817" y="1723819"/>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2" name="Rounded Rectangle 14"/>
            <p:cNvSpPr/>
            <p:nvPr/>
          </p:nvSpPr>
          <p:spPr>
            <a:xfrm>
              <a:off x="10924883" y="2839677"/>
              <a:ext cx="573958" cy="220071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Rounded Rectangle 17"/>
            <p:cNvSpPr/>
            <p:nvPr/>
          </p:nvSpPr>
          <p:spPr>
            <a:xfrm rot="1069183">
              <a:off x="10740700" y="4608437"/>
              <a:ext cx="376357" cy="1789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Rounded Rectangle 18"/>
            <p:cNvSpPr/>
            <p:nvPr/>
          </p:nvSpPr>
          <p:spPr>
            <a:xfrm rot="10017092">
              <a:off x="11257826" y="4674108"/>
              <a:ext cx="353768" cy="174615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Oval 105"/>
            <p:cNvSpPr/>
            <p:nvPr/>
          </p:nvSpPr>
          <p:spPr>
            <a:xfrm>
              <a:off x="10550189" y="1915683"/>
              <a:ext cx="915755" cy="9203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Rounded Rectangle 20"/>
            <p:cNvSpPr/>
            <p:nvPr/>
          </p:nvSpPr>
          <p:spPr>
            <a:xfrm rot="6967905">
              <a:off x="10035802" y="3553369"/>
              <a:ext cx="1645537" cy="31408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Rounded Corners 17"/>
            <p:cNvSpPr/>
            <p:nvPr/>
          </p:nvSpPr>
          <p:spPr>
            <a:xfrm flipV="1">
              <a:off x="10437700" y="1891108"/>
              <a:ext cx="1140732" cy="240396"/>
            </a:xfrm>
            <a:prstGeom prst="roundRect">
              <a:avLst>
                <a:gd name="adj" fmla="val 3435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807271" y="1569081"/>
              <a:ext cx="771161" cy="456437"/>
            </a:xfrm>
            <a:custGeom>
              <a:avLst/>
              <a:gdLst>
                <a:gd name="connsiteX0" fmla="*/ 0 w 996185"/>
                <a:gd name="connsiteY0" fmla="*/ 290569 h 581138"/>
                <a:gd name="connsiteX1" fmla="*/ 498093 w 996185"/>
                <a:gd name="connsiteY1" fmla="*/ 0 h 581138"/>
                <a:gd name="connsiteX2" fmla="*/ 996186 w 996185"/>
                <a:gd name="connsiteY2" fmla="*/ 290569 h 581138"/>
                <a:gd name="connsiteX3" fmla="*/ 498093 w 996185"/>
                <a:gd name="connsiteY3" fmla="*/ 581138 h 581138"/>
                <a:gd name="connsiteX4" fmla="*/ 0 w 996185"/>
                <a:gd name="connsiteY4" fmla="*/ 290569 h 581138"/>
                <a:gd name="connsiteX0" fmla="*/ 0 w 996186"/>
                <a:gd name="connsiteY0" fmla="*/ 332556 h 623125"/>
                <a:gd name="connsiteX1" fmla="*/ 498093 w 996186"/>
                <a:gd name="connsiteY1" fmla="*/ 41987 h 623125"/>
                <a:gd name="connsiteX2" fmla="*/ 996186 w 996186"/>
                <a:gd name="connsiteY2" fmla="*/ 332556 h 623125"/>
                <a:gd name="connsiteX3" fmla="*/ 498093 w 996186"/>
                <a:gd name="connsiteY3" fmla="*/ 623125 h 623125"/>
                <a:gd name="connsiteX4" fmla="*/ 0 w 996186"/>
                <a:gd name="connsiteY4" fmla="*/ 332556 h 623125"/>
                <a:gd name="connsiteX0" fmla="*/ 0 w 996186"/>
                <a:gd name="connsiteY0" fmla="*/ 293594 h 584163"/>
                <a:gd name="connsiteX1" fmla="*/ 498093 w 996186"/>
                <a:gd name="connsiteY1" fmla="*/ 3025 h 584163"/>
                <a:gd name="connsiteX2" fmla="*/ 996186 w 996186"/>
                <a:gd name="connsiteY2" fmla="*/ 293594 h 584163"/>
                <a:gd name="connsiteX3" fmla="*/ 498093 w 996186"/>
                <a:gd name="connsiteY3" fmla="*/ 584163 h 584163"/>
                <a:gd name="connsiteX4" fmla="*/ 0 w 996186"/>
                <a:gd name="connsiteY4" fmla="*/ 293594 h 584163"/>
                <a:gd name="connsiteX0" fmla="*/ 0 w 996186"/>
                <a:gd name="connsiteY0" fmla="*/ 80202 h 370771"/>
                <a:gd name="connsiteX1" fmla="*/ 498093 w 996186"/>
                <a:gd name="connsiteY1" fmla="*/ 72021 h 370771"/>
                <a:gd name="connsiteX2" fmla="*/ 996186 w 996186"/>
                <a:gd name="connsiteY2" fmla="*/ 80202 h 370771"/>
                <a:gd name="connsiteX3" fmla="*/ 498093 w 996186"/>
                <a:gd name="connsiteY3" fmla="*/ 370771 h 370771"/>
                <a:gd name="connsiteX4" fmla="*/ 0 w 996186"/>
                <a:gd name="connsiteY4" fmla="*/ 80202 h 370771"/>
                <a:gd name="connsiteX0" fmla="*/ 0 w 919692"/>
                <a:gd name="connsiteY0" fmla="*/ 73508 h 364077"/>
                <a:gd name="connsiteX1" fmla="*/ 421599 w 919692"/>
                <a:gd name="connsiteY1" fmla="*/ 65327 h 364077"/>
                <a:gd name="connsiteX2" fmla="*/ 919692 w 919692"/>
                <a:gd name="connsiteY2" fmla="*/ 73508 h 364077"/>
                <a:gd name="connsiteX3" fmla="*/ 421599 w 919692"/>
                <a:gd name="connsiteY3" fmla="*/ 364077 h 364077"/>
                <a:gd name="connsiteX4" fmla="*/ 0 w 919692"/>
                <a:gd name="connsiteY4" fmla="*/ 73508 h 364077"/>
                <a:gd name="connsiteX0" fmla="*/ 567 w 920259"/>
                <a:gd name="connsiteY0" fmla="*/ 121484 h 412053"/>
                <a:gd name="connsiteX1" fmla="*/ 345672 w 920259"/>
                <a:gd name="connsiteY1" fmla="*/ 5727 h 412053"/>
                <a:gd name="connsiteX2" fmla="*/ 920259 w 920259"/>
                <a:gd name="connsiteY2" fmla="*/ 121484 h 412053"/>
                <a:gd name="connsiteX3" fmla="*/ 422166 w 920259"/>
                <a:gd name="connsiteY3" fmla="*/ 412053 h 412053"/>
                <a:gd name="connsiteX4" fmla="*/ 567 w 920259"/>
                <a:gd name="connsiteY4" fmla="*/ 121484 h 412053"/>
                <a:gd name="connsiteX0" fmla="*/ 495 w 958434"/>
                <a:gd name="connsiteY0" fmla="*/ 294772 h 428923"/>
                <a:gd name="connsiteX1" fmla="*/ 383847 w 958434"/>
                <a:gd name="connsiteY1" fmla="*/ 17650 h 428923"/>
                <a:gd name="connsiteX2" fmla="*/ 958434 w 958434"/>
                <a:gd name="connsiteY2" fmla="*/ 133407 h 428923"/>
                <a:gd name="connsiteX3" fmla="*/ 460341 w 958434"/>
                <a:gd name="connsiteY3" fmla="*/ 423976 h 428923"/>
                <a:gd name="connsiteX4" fmla="*/ 495 w 958434"/>
                <a:gd name="connsiteY4" fmla="*/ 294772 h 428923"/>
                <a:gd name="connsiteX0" fmla="*/ 535 w 1073215"/>
                <a:gd name="connsiteY0" fmla="*/ 277122 h 408785"/>
                <a:gd name="connsiteX1" fmla="*/ 383887 w 1073215"/>
                <a:gd name="connsiteY1" fmla="*/ 0 h 408785"/>
                <a:gd name="connsiteX2" fmla="*/ 1073215 w 1073215"/>
                <a:gd name="connsiteY2" fmla="*/ 277122 h 408785"/>
                <a:gd name="connsiteX3" fmla="*/ 460381 w 1073215"/>
                <a:gd name="connsiteY3" fmla="*/ 406326 h 408785"/>
                <a:gd name="connsiteX4" fmla="*/ 535 w 1073215"/>
                <a:gd name="connsiteY4" fmla="*/ 277122 h 408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215" h="408785">
                  <a:moveTo>
                    <a:pt x="535" y="277122"/>
                  </a:moveTo>
                  <a:cubicBezTo>
                    <a:pt x="-12214" y="209401"/>
                    <a:pt x="205107" y="0"/>
                    <a:pt x="383887" y="0"/>
                  </a:cubicBezTo>
                  <a:cubicBezTo>
                    <a:pt x="562667" y="0"/>
                    <a:pt x="1073215" y="116645"/>
                    <a:pt x="1073215" y="277122"/>
                  </a:cubicBezTo>
                  <a:cubicBezTo>
                    <a:pt x="1073215" y="437599"/>
                    <a:pt x="639161" y="406326"/>
                    <a:pt x="460381" y="406326"/>
                  </a:cubicBezTo>
                  <a:cubicBezTo>
                    <a:pt x="281601" y="406326"/>
                    <a:pt x="13284" y="344843"/>
                    <a:pt x="535" y="277122"/>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04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4.375E-6 -3.7037E-7 L 4.375E-6 0.00023 C 0.00208 -0.00393 0.0039 -0.0088 0.00651 -0.01181 C 0.00846 -0.01412 0.01093 -0.01435 0.01315 -0.01574 L 0.01653 -0.01759 C 0.01901 -0.01713 0.02174 -0.01736 0.02421 -0.01574 C 0.02669 -0.01412 0.03086 -0.00787 0.03086 -0.00764 C 0.03711 0.0088 0.02682 -0.01713 0.03958 0.00579 C 0.04375 0.01319 0.0414 0.01088 0.04622 0.01366 C 0.05247 0.02477 0.04648 0.01574 0.05286 0.02153 C 0.06145 0.02894 0.05117 0.02245 0.0595 0.02732 C 0.06614 0.02662 0.07278 0.02685 0.07929 0.02546 C 0.07929 0.02569 0.08763 0.02037 0.08919 0.01944 C 0.09036 0.01875 0.09153 0.01875 0.09257 0.01759 C 0.09362 0.0162 0.09466 0.01458 0.09583 0.01366 C 0.09739 0.01227 0.10221 0.01042 0.10364 0.00972 C 0.10833 0.01042 0.11315 0.01042 0.11796 0.01157 C 0.12018 0.01227 0.12447 0.01551 0.12447 0.01574 C 0.12565 0.01759 0.12669 0.01968 0.12786 0.02153 C 0.1289 0.02292 0.1302 0.02361 0.13112 0.02546 C 0.13203 0.02708 0.13255 0.0294 0.13333 0.03125 C 0.13476 0.03403 0.13658 0.03588 0.13776 0.03912 C 0.13854 0.04097 0.13893 0.04352 0.13997 0.04491 C 0.14088 0.0463 0.14218 0.0463 0.14322 0.04699 C 0.1457 0.05972 0.14231 0.04722 0.14765 0.05463 C 0.14869 0.05625 0.14882 0.05903 0.14987 0.06065 C 0.15078 0.06181 0.15221 0.06157 0.15325 0.0625 C 0.15442 0.06366 0.15546 0.06505 0.15651 0.06644 C 0.16601 0.06574 0.17565 0.06574 0.18515 0.06458 C 0.18724 0.06435 0.19518 0.05926 0.19622 0.05857 L 0.19947 0.05671 C 0.20065 0.05602 0.20169 0.05509 0.20286 0.05463 L 0.20833 0.05278 C 0.21237 0.05347 0.2164 0.0537 0.22044 0.05463 C 0.22161 0.05509 0.22291 0.05532 0.22382 0.05671 C 0.23086 0.0669 0.22096 0.05949 0.22929 0.06458 C 0.23072 0.0669 0.23294 0.0713 0.23476 0.07222 C 0.23763 0.07361 0.24062 0.07384 0.24362 0.07431 C 0.25091 0.07523 0.25833 0.07569 0.26562 0.07616 C 0.27539 0.08194 0.26992 0.08009 0.28229 0.08009 L 0.28229 0.08032 L 0.28229 0.08009 " pathEditMode="relative" rAng="0" ptsTypes="AAAAAAAAAAAAAAAAAAAAAAAAAAAAAAAAAAAAAAAAAA">
                                      <p:cBhvr>
                                        <p:cTn id="8" dur="2000" fill="hold"/>
                                        <p:tgtEl>
                                          <p:spTgt spid="96"/>
                                        </p:tgtEl>
                                        <p:attrNameLst>
                                          <p:attrName>ppt_x</p:attrName>
                                          <p:attrName>ppt_y</p:attrName>
                                        </p:attrNameLst>
                                      </p:cBhvr>
                                      <p:rCtr x="14115" y="3125"/>
                                    </p:animMotion>
                                  </p:childTnLst>
                                </p:cTn>
                              </p:par>
                              <p:par>
                                <p:cTn id="9" presetID="0" presetClass="path" presetSubtype="0" accel="50000" decel="50000" fill="hold" nodeType="withEffect">
                                  <p:stCondLst>
                                    <p:cond delay="0"/>
                                  </p:stCondLst>
                                  <p:childTnLst>
                                    <p:animMotion origin="layout" path="M 0 0 L 0 0 C 0.00208 -0.00393 0.0039 -0.0088 0.00651 -0.0118 C 0.00846 -0.01412 0.01093 -0.01435 0.01315 -0.01574 L 0.01653 -0.01759 C 0.01901 -0.01713 0.02174 -0.01736 0.02422 -0.01574 C 0.02669 -0.01412 0.03086 -0.00787 0.03086 -0.00787 C 0.03711 0.0088 0.02682 -0.01713 0.03958 0.00579 C 0.04375 0.0132 0.0414 0.01088 0.04622 0.01366 C 0.05247 0.02477 0.04648 0.01574 0.05286 0.02153 C 0.06146 0.02894 0.05117 0.02245 0.0595 0.02732 C 0.06614 0.02662 0.07278 0.02685 0.07929 0.02546 C 0.07929 0.02546 0.08763 0.02037 0.08919 0.01945 C 0.09036 0.01875 0.09153 0.01875 0.09258 0.01759 C 0.09362 0.0162 0.09466 0.01458 0.09583 0.01366 C 0.09739 0.01227 0.10221 0.01042 0.10364 0.00972 C 0.10833 0.01042 0.11315 0.01042 0.11797 0.01157 C 0.12018 0.01227 0.12448 0.01551 0.12448 0.01551 C 0.12565 0.01759 0.12669 0.01968 0.12786 0.02153 C 0.1289 0.02292 0.13021 0.02361 0.13112 0.02546 C 0.13203 0.02708 0.13255 0.0294 0.13333 0.03125 C 0.13476 0.03403 0.13659 0.03588 0.13776 0.03912 C 0.13854 0.04097 0.13893 0.04352 0.13997 0.04491 C 0.14088 0.0463 0.14218 0.0463 0.14323 0.04699 C 0.1457 0.05972 0.14231 0.04722 0.14765 0.05463 C 0.1487 0.05625 0.14883 0.05903 0.14987 0.06065 C 0.15078 0.06181 0.15221 0.06157 0.15325 0.0625 C 0.15442 0.06366 0.15547 0.06505 0.15651 0.06644 C 0.16601 0.06574 0.17565 0.06574 0.18515 0.06458 C 0.18724 0.06435 0.19518 0.05926 0.19622 0.05857 L 0.19948 0.05671 C 0.20065 0.05602 0.20169 0.05509 0.20286 0.05463 L 0.20833 0.05278 C 0.21237 0.05347 0.2164 0.0537 0.22044 0.05463 C 0.22161 0.05509 0.22291 0.05532 0.22383 0.05671 C 0.23086 0.0669 0.22096 0.05949 0.22929 0.06458 C 0.23073 0.0669 0.23294 0.0713 0.23476 0.07222 C 0.23763 0.07361 0.24062 0.07384 0.24362 0.07431 C 0.25091 0.07523 0.25833 0.0757 0.26562 0.07616 C 0.27539 0.08195 0.26992 0.08009 0.28229 0.08009 L 0.28229 0.08009 L 0.28229 0.08009 " pathEditMode="relative" ptsTypes="AAAAAAAAAAAAAAAAAAAAAAAAAAAAAAAAAAAAAAAAAA">
                                      <p:cBhvr>
                                        <p:cTn id="10" dur="2000" fill="hold"/>
                                        <p:tgtEl>
                                          <p:spTgt spid="91"/>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4.375E-6 3.33333E-6 L -4.375E-6 0.00023 C 0.00209 -0.00394 0.00391 -0.0088 0.00651 -0.01181 C 0.00847 -0.01412 0.01094 -0.01436 0.01316 -0.01574 L 0.01654 -0.0176 C 0.01901 -0.01713 0.02175 -0.01736 0.02422 -0.01574 C 0.0267 -0.01412 0.03086 -0.00787 0.03086 -0.00764 C 0.03711 0.00879 0.02683 -0.01713 0.03959 0.00578 C 0.04375 0.01319 0.04141 0.01088 0.04623 0.01365 C 0.05248 0.02477 0.04649 0.01574 0.05287 0.02152 C 0.06146 0.02893 0.05118 0.02245 0.05951 0.02731 C 0.06615 0.02662 0.07279 0.02685 0.0793 0.02546 C 0.0793 0.02569 0.08763 0.02037 0.0892 0.01944 C 0.09037 0.01875 0.09154 0.01875 0.09258 0.01759 C 0.09362 0.0162 0.09467 0.01458 0.09584 0.01365 C 0.0974 0.01227 0.10222 0.01041 0.10365 0.00972 C 0.10834 0.01041 0.11316 0.01041 0.11797 0.01157 C 0.12019 0.01227 0.12448 0.01551 0.12448 0.01574 C 0.12566 0.01759 0.1267 0.01967 0.12787 0.02152 C 0.12891 0.02291 0.13021 0.02361 0.13112 0.02546 C 0.13204 0.02708 0.13256 0.02939 0.13334 0.03125 C 0.13477 0.03402 0.13659 0.03588 0.13776 0.03912 C 0.13855 0.04097 0.13894 0.04352 0.13998 0.0449 C 0.14089 0.04629 0.14219 0.04629 0.14323 0.04699 C 0.14571 0.05972 0.14232 0.04722 0.14766 0.05463 C 0.1487 0.05625 0.14883 0.05902 0.14974 0.06064 C 0.15079 0.0618 0.15222 0.06157 0.15313 0.0625 C 0.15443 0.06365 0.15547 0.06504 0.15651 0.06643 C 0.16589 0.06574 0.17566 0.06574 0.18516 0.06458 C 0.18724 0.06435 0.19519 0.05926 0.19623 0.05856 L 0.19948 0.05671 C 0.20066 0.05602 0.2017 0.05509 0.20287 0.05463 L 0.20834 0.05277 C 0.21237 0.05347 0.21641 0.0537 0.22045 0.05463 C 0.22162 0.05509 0.22292 0.05532 0.22383 0.05671 C 0.23086 0.06689 0.22097 0.05949 0.2293 0.06458 C 0.23073 0.06689 0.23295 0.07129 0.23477 0.07222 C 0.23763 0.07361 0.24063 0.07384 0.24362 0.0743 C 0.25092 0.07523 0.25834 0.07569 0.26563 0.07615 C 0.2754 0.08194 0.26993 0.08009 0.2823 0.08009 L 0.2823 0.08032 L 0.2823 0.08009 " pathEditMode="relative" rAng="0" ptsTypes="AAAAAAAAAAAAAAAAAAAAAAAAAAAAAAAAAAAAAAAAAA">
                                      <p:cBhvr>
                                        <p:cTn id="12" dur="2000" fill="hold"/>
                                        <p:tgtEl>
                                          <p:spTgt spid="86"/>
                                        </p:tgtEl>
                                        <p:attrNameLst>
                                          <p:attrName>ppt_x</p:attrName>
                                          <p:attrName>ppt_y</p:attrName>
                                        </p:attrNameLst>
                                      </p:cBhvr>
                                      <p:rCtr x="14115" y="3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Temptations Today</a:t>
            </a:r>
          </a:p>
        </p:txBody>
      </p:sp>
      <p:sp>
        <p:nvSpPr>
          <p:cNvPr id="28" name="Rectangle 27"/>
          <p:cNvSpPr/>
          <p:nvPr/>
        </p:nvSpPr>
        <p:spPr>
          <a:xfrm>
            <a:off x="14623" y="6438918"/>
            <a:ext cx="1529586" cy="369332"/>
          </a:xfrm>
          <a:prstGeom prst="rect">
            <a:avLst/>
          </a:prstGeom>
        </p:spPr>
        <p:txBody>
          <a:bodyPr wrap="none">
            <a:spAutoFit/>
          </a:bodyPr>
          <a:lstStyle/>
          <a:p>
            <a:r>
              <a:rPr lang="en-US" dirty="0">
                <a:solidFill>
                  <a:schemeClr val="bg1"/>
                </a:solidFill>
                <a:latin typeface="Calibri" panose="020F0502020204030204" pitchFamily="34" charset="0"/>
              </a:rPr>
              <a:t>James 1:12-21</a:t>
            </a:r>
          </a:p>
        </p:txBody>
      </p:sp>
      <p:grpSp>
        <p:nvGrpSpPr>
          <p:cNvPr id="67" name="Group 66"/>
          <p:cNvGrpSpPr/>
          <p:nvPr/>
        </p:nvGrpSpPr>
        <p:grpSpPr>
          <a:xfrm>
            <a:off x="840993" y="1015641"/>
            <a:ext cx="2453535" cy="4497654"/>
            <a:chOff x="609600" y="914400"/>
            <a:chExt cx="4114800" cy="3505200"/>
          </a:xfrm>
        </p:grpSpPr>
        <p:sp>
          <p:nvSpPr>
            <p:cNvPr id="68"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73"/>
            <p:cNvGrpSpPr/>
            <p:nvPr/>
          </p:nvGrpSpPr>
          <p:grpSpPr>
            <a:xfrm>
              <a:off x="1447800" y="3200400"/>
              <a:ext cx="2590800" cy="1143000"/>
              <a:chOff x="1447800" y="4724400"/>
              <a:chExt cx="2590800" cy="1143000"/>
            </a:xfrm>
          </p:grpSpPr>
          <p:sp>
            <p:nvSpPr>
              <p:cNvPr id="71"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73" name="Group 72"/>
          <p:cNvGrpSpPr/>
          <p:nvPr/>
        </p:nvGrpSpPr>
        <p:grpSpPr>
          <a:xfrm>
            <a:off x="3437156" y="1053031"/>
            <a:ext cx="2453535" cy="4497654"/>
            <a:chOff x="609600" y="914400"/>
            <a:chExt cx="4114800" cy="3505200"/>
          </a:xfrm>
        </p:grpSpPr>
        <p:sp>
          <p:nvSpPr>
            <p:cNvPr id="74"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3"/>
            <p:cNvGrpSpPr/>
            <p:nvPr/>
          </p:nvGrpSpPr>
          <p:grpSpPr>
            <a:xfrm>
              <a:off x="1447800" y="3200400"/>
              <a:ext cx="2590800" cy="1143000"/>
              <a:chOff x="1447800" y="4724400"/>
              <a:chExt cx="2590800" cy="1143000"/>
            </a:xfrm>
          </p:grpSpPr>
          <p:sp>
            <p:nvSpPr>
              <p:cNvPr id="77"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79" name="Group 78"/>
          <p:cNvGrpSpPr/>
          <p:nvPr/>
        </p:nvGrpSpPr>
        <p:grpSpPr>
          <a:xfrm>
            <a:off x="6033320" y="1047106"/>
            <a:ext cx="2453535" cy="4497654"/>
            <a:chOff x="609600" y="914400"/>
            <a:chExt cx="4114800" cy="3505200"/>
          </a:xfrm>
        </p:grpSpPr>
        <p:sp>
          <p:nvSpPr>
            <p:cNvPr id="80"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73"/>
            <p:cNvGrpSpPr/>
            <p:nvPr/>
          </p:nvGrpSpPr>
          <p:grpSpPr>
            <a:xfrm>
              <a:off x="1447800" y="3200400"/>
              <a:ext cx="2590800" cy="1143000"/>
              <a:chOff x="1447800" y="4724400"/>
              <a:chExt cx="2590800" cy="1143000"/>
            </a:xfrm>
          </p:grpSpPr>
          <p:sp>
            <p:nvSpPr>
              <p:cNvPr id="83"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85" name="Group 84"/>
          <p:cNvGrpSpPr/>
          <p:nvPr/>
        </p:nvGrpSpPr>
        <p:grpSpPr>
          <a:xfrm>
            <a:off x="8689202" y="1095137"/>
            <a:ext cx="2453535" cy="4497654"/>
            <a:chOff x="609600" y="914400"/>
            <a:chExt cx="4114800" cy="3505200"/>
          </a:xfrm>
        </p:grpSpPr>
        <p:sp>
          <p:nvSpPr>
            <p:cNvPr id="86"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73"/>
            <p:cNvGrpSpPr/>
            <p:nvPr/>
          </p:nvGrpSpPr>
          <p:grpSpPr>
            <a:xfrm>
              <a:off x="1447800" y="3200400"/>
              <a:ext cx="2590800" cy="1143000"/>
              <a:chOff x="1447800" y="4724400"/>
              <a:chExt cx="2590800" cy="1143000"/>
            </a:xfrm>
          </p:grpSpPr>
          <p:sp>
            <p:nvSpPr>
              <p:cNvPr id="89"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91" name="Group 90"/>
          <p:cNvGrpSpPr/>
          <p:nvPr/>
        </p:nvGrpSpPr>
        <p:grpSpPr>
          <a:xfrm>
            <a:off x="1408956" y="2530729"/>
            <a:ext cx="1262743" cy="1219200"/>
            <a:chOff x="3657600" y="2667000"/>
            <a:chExt cx="2209800" cy="2133600"/>
          </a:xfrm>
        </p:grpSpPr>
        <p:sp>
          <p:nvSpPr>
            <p:cNvPr id="92" name="Rounded Rectangle 52"/>
            <p:cNvSpPr/>
            <p:nvPr/>
          </p:nvSpPr>
          <p:spPr>
            <a:xfrm rot="5400000">
              <a:off x="4106635" y="3970565"/>
              <a:ext cx="1104900" cy="326571"/>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53"/>
            <p:cNvSpPr/>
            <p:nvPr/>
          </p:nvSpPr>
          <p:spPr>
            <a:xfrm>
              <a:off x="3657600" y="2667000"/>
              <a:ext cx="2209800" cy="13716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54"/>
            <p:cNvSpPr/>
            <p:nvPr/>
          </p:nvSpPr>
          <p:spPr>
            <a:xfrm rot="5400000">
              <a:off x="4182835" y="3894365"/>
              <a:ext cx="1104900" cy="32657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55"/>
            <p:cNvSpPr/>
            <p:nvPr/>
          </p:nvSpPr>
          <p:spPr>
            <a:xfrm>
              <a:off x="3733800" y="2743200"/>
              <a:ext cx="2133600" cy="12954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038600" y="4419600"/>
              <a:ext cx="14478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114800" y="4419600"/>
              <a:ext cx="1371600" cy="3048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8840614" y="2237763"/>
            <a:ext cx="2123146" cy="1495021"/>
            <a:chOff x="914400" y="1312928"/>
            <a:chExt cx="4953000" cy="3487672"/>
          </a:xfrm>
        </p:grpSpPr>
        <p:sp>
          <p:nvSpPr>
            <p:cNvPr id="99" name="Moon 98"/>
            <p:cNvSpPr/>
            <p:nvPr/>
          </p:nvSpPr>
          <p:spPr>
            <a:xfrm rot="5400000">
              <a:off x="1466850" y="2114550"/>
              <a:ext cx="1943100" cy="2438400"/>
            </a:xfrm>
            <a:prstGeom prst="moon">
              <a:avLst>
                <a:gd name="adj" fmla="val 174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914400" y="3962400"/>
              <a:ext cx="7620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276600" y="3962400"/>
              <a:ext cx="7620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5"/>
            <p:cNvSpPr/>
            <p:nvPr/>
          </p:nvSpPr>
          <p:spPr>
            <a:xfrm>
              <a:off x="4724400" y="2057400"/>
              <a:ext cx="1143000" cy="1905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876800" y="2345575"/>
              <a:ext cx="762000" cy="838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7"/>
            <p:cNvSpPr/>
            <p:nvPr/>
          </p:nvSpPr>
          <p:spPr>
            <a:xfrm>
              <a:off x="2842953" y="1312928"/>
              <a:ext cx="1961803" cy="1280643"/>
            </a:xfrm>
            <a:custGeom>
              <a:avLst/>
              <a:gdLst>
                <a:gd name="connsiteX0" fmla="*/ 0 w 1961803"/>
                <a:gd name="connsiteY0" fmla="*/ 1180890 h 1280643"/>
                <a:gd name="connsiteX1" fmla="*/ 66502 w 1961803"/>
                <a:gd name="connsiteY1" fmla="*/ 1147639 h 1280643"/>
                <a:gd name="connsiteX2" fmla="*/ 116378 w 1961803"/>
                <a:gd name="connsiteY2" fmla="*/ 1131014 h 1280643"/>
                <a:gd name="connsiteX3" fmla="*/ 299258 w 1961803"/>
                <a:gd name="connsiteY3" fmla="*/ 1014636 h 1280643"/>
                <a:gd name="connsiteX4" fmla="*/ 365760 w 1961803"/>
                <a:gd name="connsiteY4" fmla="*/ 964759 h 1280643"/>
                <a:gd name="connsiteX5" fmla="*/ 498763 w 1961803"/>
                <a:gd name="connsiteY5" fmla="*/ 865007 h 1280643"/>
                <a:gd name="connsiteX6" fmla="*/ 565265 w 1961803"/>
                <a:gd name="connsiteY6" fmla="*/ 748628 h 1280643"/>
                <a:gd name="connsiteX7" fmla="*/ 631767 w 1961803"/>
                <a:gd name="connsiteY7" fmla="*/ 698752 h 1280643"/>
                <a:gd name="connsiteX8" fmla="*/ 698269 w 1961803"/>
                <a:gd name="connsiteY8" fmla="*/ 598999 h 1280643"/>
                <a:gd name="connsiteX9" fmla="*/ 714894 w 1961803"/>
                <a:gd name="connsiteY9" fmla="*/ 532497 h 1280643"/>
                <a:gd name="connsiteX10" fmla="*/ 748145 w 1961803"/>
                <a:gd name="connsiteY10" fmla="*/ 482621 h 1280643"/>
                <a:gd name="connsiteX11" fmla="*/ 781396 w 1961803"/>
                <a:gd name="connsiteY11" fmla="*/ 399494 h 1280643"/>
                <a:gd name="connsiteX12" fmla="*/ 814647 w 1961803"/>
                <a:gd name="connsiteY12" fmla="*/ 299741 h 1280643"/>
                <a:gd name="connsiteX13" fmla="*/ 798022 w 1961803"/>
                <a:gd name="connsiteY13" fmla="*/ 17108 h 1280643"/>
                <a:gd name="connsiteX14" fmla="*/ 748145 w 1961803"/>
                <a:gd name="connsiteY14" fmla="*/ 483 h 1280643"/>
                <a:gd name="connsiteX15" fmla="*/ 532014 w 1961803"/>
                <a:gd name="connsiteY15" fmla="*/ 17108 h 1280643"/>
                <a:gd name="connsiteX16" fmla="*/ 482138 w 1961803"/>
                <a:gd name="connsiteY16" fmla="*/ 33734 h 1280643"/>
                <a:gd name="connsiteX17" fmla="*/ 399011 w 1961803"/>
                <a:gd name="connsiteY17" fmla="*/ 133487 h 1280643"/>
                <a:gd name="connsiteX18" fmla="*/ 365760 w 1961803"/>
                <a:gd name="connsiteY18" fmla="*/ 249865 h 1280643"/>
                <a:gd name="connsiteX19" fmla="*/ 382385 w 1961803"/>
                <a:gd name="connsiteY19" fmla="*/ 416119 h 1280643"/>
                <a:gd name="connsiteX20" fmla="*/ 399011 w 1961803"/>
                <a:gd name="connsiteY20" fmla="*/ 465996 h 1280643"/>
                <a:gd name="connsiteX21" fmla="*/ 448887 w 1961803"/>
                <a:gd name="connsiteY21" fmla="*/ 515872 h 1280643"/>
                <a:gd name="connsiteX22" fmla="*/ 482138 w 1961803"/>
                <a:gd name="connsiteY22" fmla="*/ 565748 h 1280643"/>
                <a:gd name="connsiteX23" fmla="*/ 598516 w 1961803"/>
                <a:gd name="connsiteY23" fmla="*/ 648876 h 1280643"/>
                <a:gd name="connsiteX24" fmla="*/ 648392 w 1961803"/>
                <a:gd name="connsiteY24" fmla="*/ 665501 h 1280643"/>
                <a:gd name="connsiteX25" fmla="*/ 698269 w 1961803"/>
                <a:gd name="connsiteY25" fmla="*/ 698752 h 1280643"/>
                <a:gd name="connsiteX26" fmla="*/ 764771 w 1961803"/>
                <a:gd name="connsiteY26" fmla="*/ 748628 h 1280643"/>
                <a:gd name="connsiteX27" fmla="*/ 864523 w 1961803"/>
                <a:gd name="connsiteY27" fmla="*/ 781879 h 1280643"/>
                <a:gd name="connsiteX28" fmla="*/ 947651 w 1961803"/>
                <a:gd name="connsiteY28" fmla="*/ 815130 h 1280643"/>
                <a:gd name="connsiteX29" fmla="*/ 1047403 w 1961803"/>
                <a:gd name="connsiteY29" fmla="*/ 848381 h 1280643"/>
                <a:gd name="connsiteX30" fmla="*/ 1147156 w 1961803"/>
                <a:gd name="connsiteY30" fmla="*/ 914883 h 1280643"/>
                <a:gd name="connsiteX31" fmla="*/ 1197032 w 1961803"/>
                <a:gd name="connsiteY31" fmla="*/ 948134 h 1280643"/>
                <a:gd name="connsiteX32" fmla="*/ 1246909 w 1961803"/>
                <a:gd name="connsiteY32" fmla="*/ 1047887 h 1280643"/>
                <a:gd name="connsiteX33" fmla="*/ 1330036 w 1961803"/>
                <a:gd name="connsiteY33" fmla="*/ 1147639 h 1280643"/>
                <a:gd name="connsiteX34" fmla="*/ 1363287 w 1961803"/>
                <a:gd name="connsiteY34" fmla="*/ 1197516 h 1280643"/>
                <a:gd name="connsiteX35" fmla="*/ 1413163 w 1961803"/>
                <a:gd name="connsiteY35" fmla="*/ 1247392 h 1280643"/>
                <a:gd name="connsiteX36" fmla="*/ 1512916 w 1961803"/>
                <a:gd name="connsiteY36" fmla="*/ 1280643 h 1280643"/>
                <a:gd name="connsiteX37" fmla="*/ 1629294 w 1961803"/>
                <a:gd name="connsiteY37" fmla="*/ 1264017 h 1280643"/>
                <a:gd name="connsiteX38" fmla="*/ 1679171 w 1961803"/>
                <a:gd name="connsiteY38" fmla="*/ 1230767 h 1280643"/>
                <a:gd name="connsiteX39" fmla="*/ 1762298 w 1961803"/>
                <a:gd name="connsiteY39" fmla="*/ 1131014 h 1280643"/>
                <a:gd name="connsiteX40" fmla="*/ 1812174 w 1961803"/>
                <a:gd name="connsiteY40" fmla="*/ 964759 h 1280643"/>
                <a:gd name="connsiteX41" fmla="*/ 1828800 w 1961803"/>
                <a:gd name="connsiteY41" fmla="*/ 865007 h 1280643"/>
                <a:gd name="connsiteX42" fmla="*/ 1845425 w 1961803"/>
                <a:gd name="connsiteY42" fmla="*/ 815130 h 1280643"/>
                <a:gd name="connsiteX43" fmla="*/ 1895302 w 1961803"/>
                <a:gd name="connsiteY43" fmla="*/ 798505 h 1280643"/>
                <a:gd name="connsiteX44" fmla="*/ 1961803 w 1961803"/>
                <a:gd name="connsiteY44" fmla="*/ 798505 h 128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61803" h="1280643">
                  <a:moveTo>
                    <a:pt x="0" y="1180890"/>
                  </a:moveTo>
                  <a:cubicBezTo>
                    <a:pt x="22167" y="1169806"/>
                    <a:pt x="43722" y="1157402"/>
                    <a:pt x="66502" y="1147639"/>
                  </a:cubicBezTo>
                  <a:cubicBezTo>
                    <a:pt x="82610" y="1140736"/>
                    <a:pt x="100704" y="1138851"/>
                    <a:pt x="116378" y="1131014"/>
                  </a:cubicBezTo>
                  <a:cubicBezTo>
                    <a:pt x="152672" y="1112867"/>
                    <a:pt x="272914" y="1034394"/>
                    <a:pt x="299258" y="1014636"/>
                  </a:cubicBezTo>
                  <a:cubicBezTo>
                    <a:pt x="321425" y="998010"/>
                    <a:pt x="342705" y="980129"/>
                    <a:pt x="365760" y="964759"/>
                  </a:cubicBezTo>
                  <a:cubicBezTo>
                    <a:pt x="489707" y="882127"/>
                    <a:pt x="411006" y="952764"/>
                    <a:pt x="498763" y="865007"/>
                  </a:cubicBezTo>
                  <a:cubicBezTo>
                    <a:pt x="517785" y="807941"/>
                    <a:pt x="514940" y="798953"/>
                    <a:pt x="565265" y="748628"/>
                  </a:cubicBezTo>
                  <a:cubicBezTo>
                    <a:pt x="584858" y="729035"/>
                    <a:pt x="613358" y="719462"/>
                    <a:pt x="631767" y="698752"/>
                  </a:cubicBezTo>
                  <a:cubicBezTo>
                    <a:pt x="658317" y="668884"/>
                    <a:pt x="698269" y="598999"/>
                    <a:pt x="698269" y="598999"/>
                  </a:cubicBezTo>
                  <a:cubicBezTo>
                    <a:pt x="703811" y="576832"/>
                    <a:pt x="705893" y="553499"/>
                    <a:pt x="714894" y="532497"/>
                  </a:cubicBezTo>
                  <a:cubicBezTo>
                    <a:pt x="722765" y="514131"/>
                    <a:pt x="739209" y="500493"/>
                    <a:pt x="748145" y="482621"/>
                  </a:cubicBezTo>
                  <a:cubicBezTo>
                    <a:pt x="761492" y="455928"/>
                    <a:pt x="771197" y="427541"/>
                    <a:pt x="781396" y="399494"/>
                  </a:cubicBezTo>
                  <a:cubicBezTo>
                    <a:pt x="793374" y="366555"/>
                    <a:pt x="814647" y="299741"/>
                    <a:pt x="814647" y="299741"/>
                  </a:cubicBezTo>
                  <a:cubicBezTo>
                    <a:pt x="809105" y="205530"/>
                    <a:pt x="818495" y="109235"/>
                    <a:pt x="798022" y="17108"/>
                  </a:cubicBezTo>
                  <a:cubicBezTo>
                    <a:pt x="794220" y="0"/>
                    <a:pt x="765670" y="483"/>
                    <a:pt x="748145" y="483"/>
                  </a:cubicBezTo>
                  <a:cubicBezTo>
                    <a:pt x="675889" y="483"/>
                    <a:pt x="604058" y="11566"/>
                    <a:pt x="532014" y="17108"/>
                  </a:cubicBezTo>
                  <a:cubicBezTo>
                    <a:pt x="515389" y="22650"/>
                    <a:pt x="496719" y="24013"/>
                    <a:pt x="482138" y="33734"/>
                  </a:cubicBezTo>
                  <a:cubicBezTo>
                    <a:pt x="454560" y="52119"/>
                    <a:pt x="414346" y="102817"/>
                    <a:pt x="399011" y="133487"/>
                  </a:cubicBezTo>
                  <a:cubicBezTo>
                    <a:pt x="387083" y="157343"/>
                    <a:pt x="371088" y="228551"/>
                    <a:pt x="365760" y="249865"/>
                  </a:cubicBezTo>
                  <a:cubicBezTo>
                    <a:pt x="371302" y="305283"/>
                    <a:pt x="373916" y="361072"/>
                    <a:pt x="382385" y="416119"/>
                  </a:cubicBezTo>
                  <a:cubicBezTo>
                    <a:pt x="385050" y="433440"/>
                    <a:pt x="389290" y="451414"/>
                    <a:pt x="399011" y="465996"/>
                  </a:cubicBezTo>
                  <a:cubicBezTo>
                    <a:pt x="412053" y="485559"/>
                    <a:pt x="433835" y="497810"/>
                    <a:pt x="448887" y="515872"/>
                  </a:cubicBezTo>
                  <a:cubicBezTo>
                    <a:pt x="461679" y="531222"/>
                    <a:pt x="468009" y="551619"/>
                    <a:pt x="482138" y="565748"/>
                  </a:cubicBezTo>
                  <a:cubicBezTo>
                    <a:pt x="489668" y="573278"/>
                    <a:pt x="579636" y="639436"/>
                    <a:pt x="598516" y="648876"/>
                  </a:cubicBezTo>
                  <a:cubicBezTo>
                    <a:pt x="614190" y="656713"/>
                    <a:pt x="631767" y="659959"/>
                    <a:pt x="648392" y="665501"/>
                  </a:cubicBezTo>
                  <a:cubicBezTo>
                    <a:pt x="665018" y="676585"/>
                    <a:pt x="682009" y="687138"/>
                    <a:pt x="698269" y="698752"/>
                  </a:cubicBezTo>
                  <a:cubicBezTo>
                    <a:pt x="720817" y="714857"/>
                    <a:pt x="739987" y="736236"/>
                    <a:pt x="764771" y="748628"/>
                  </a:cubicBezTo>
                  <a:cubicBezTo>
                    <a:pt x="796120" y="764303"/>
                    <a:pt x="831981" y="768862"/>
                    <a:pt x="864523" y="781879"/>
                  </a:cubicBezTo>
                  <a:cubicBezTo>
                    <a:pt x="892232" y="792963"/>
                    <a:pt x="919604" y="804931"/>
                    <a:pt x="947651" y="815130"/>
                  </a:cubicBezTo>
                  <a:cubicBezTo>
                    <a:pt x="980590" y="827108"/>
                    <a:pt x="1047403" y="848381"/>
                    <a:pt x="1047403" y="848381"/>
                  </a:cubicBezTo>
                  <a:lnTo>
                    <a:pt x="1147156" y="914883"/>
                  </a:lnTo>
                  <a:lnTo>
                    <a:pt x="1197032" y="948134"/>
                  </a:lnTo>
                  <a:cubicBezTo>
                    <a:pt x="1292324" y="1091070"/>
                    <a:pt x="1178076" y="910223"/>
                    <a:pt x="1246909" y="1047887"/>
                  </a:cubicBezTo>
                  <a:cubicBezTo>
                    <a:pt x="1277868" y="1109804"/>
                    <a:pt x="1284075" y="1092486"/>
                    <a:pt x="1330036" y="1147639"/>
                  </a:cubicBezTo>
                  <a:cubicBezTo>
                    <a:pt x="1342828" y="1162989"/>
                    <a:pt x="1350495" y="1182166"/>
                    <a:pt x="1363287" y="1197516"/>
                  </a:cubicBezTo>
                  <a:cubicBezTo>
                    <a:pt x="1378339" y="1215578"/>
                    <a:pt x="1392610" y="1235974"/>
                    <a:pt x="1413163" y="1247392"/>
                  </a:cubicBezTo>
                  <a:cubicBezTo>
                    <a:pt x="1443802" y="1264414"/>
                    <a:pt x="1512916" y="1280643"/>
                    <a:pt x="1512916" y="1280643"/>
                  </a:cubicBezTo>
                  <a:cubicBezTo>
                    <a:pt x="1551709" y="1275101"/>
                    <a:pt x="1591760" y="1275277"/>
                    <a:pt x="1629294" y="1264017"/>
                  </a:cubicBezTo>
                  <a:cubicBezTo>
                    <a:pt x="1648433" y="1258275"/>
                    <a:pt x="1663821" y="1243559"/>
                    <a:pt x="1679171" y="1230767"/>
                  </a:cubicBezTo>
                  <a:cubicBezTo>
                    <a:pt x="1727172" y="1190766"/>
                    <a:pt x="1729605" y="1180053"/>
                    <a:pt x="1762298" y="1131014"/>
                  </a:cubicBezTo>
                  <a:cubicBezTo>
                    <a:pt x="1783507" y="1067388"/>
                    <a:pt x="1799610" y="1027581"/>
                    <a:pt x="1812174" y="964759"/>
                  </a:cubicBezTo>
                  <a:cubicBezTo>
                    <a:pt x="1818785" y="931704"/>
                    <a:pt x="1821487" y="897914"/>
                    <a:pt x="1828800" y="865007"/>
                  </a:cubicBezTo>
                  <a:cubicBezTo>
                    <a:pt x="1832602" y="847899"/>
                    <a:pt x="1833033" y="827522"/>
                    <a:pt x="1845425" y="815130"/>
                  </a:cubicBezTo>
                  <a:cubicBezTo>
                    <a:pt x="1857817" y="802738"/>
                    <a:pt x="1878676" y="804047"/>
                    <a:pt x="1895302" y="798505"/>
                  </a:cubicBezTo>
                  <a:cubicBezTo>
                    <a:pt x="1955489" y="758380"/>
                    <a:pt x="1936242" y="747382"/>
                    <a:pt x="1961803" y="79850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
          <p:cNvGrpSpPr/>
          <p:nvPr/>
        </p:nvGrpSpPr>
        <p:grpSpPr>
          <a:xfrm>
            <a:off x="4028440" y="1833548"/>
            <a:ext cx="1610303" cy="1977918"/>
            <a:chOff x="4123092" y="976744"/>
            <a:chExt cx="2819886" cy="3463636"/>
          </a:xfrm>
        </p:grpSpPr>
        <p:grpSp>
          <p:nvGrpSpPr>
            <p:cNvPr id="105" name="Group 104"/>
            <p:cNvGrpSpPr/>
            <p:nvPr/>
          </p:nvGrpSpPr>
          <p:grpSpPr>
            <a:xfrm>
              <a:off x="4123092" y="976744"/>
              <a:ext cx="1770869" cy="3463636"/>
              <a:chOff x="6207339" y="2886624"/>
              <a:chExt cx="1770869" cy="3463636"/>
            </a:xfrm>
          </p:grpSpPr>
          <p:pic>
            <p:nvPicPr>
              <p:cNvPr id="106" name="Picture 2" descr="https://upload.wikimedia.org/wikipedia/commons/thumb/4/44/Cannabis_leaf_2.svg/444px-Cannabis_leaf_2.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95097">
                <a:off x="6706099" y="4881187"/>
                <a:ext cx="972106" cy="1050925"/>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p:cNvGrpSpPr/>
              <p:nvPr/>
            </p:nvGrpSpPr>
            <p:grpSpPr>
              <a:xfrm>
                <a:off x="6207339" y="2886624"/>
                <a:ext cx="1770869" cy="3463636"/>
                <a:chOff x="6237130" y="2918981"/>
                <a:chExt cx="1770869" cy="3463636"/>
              </a:xfrm>
            </p:grpSpPr>
            <p:grpSp>
              <p:nvGrpSpPr>
                <p:cNvPr id="108" name="Group 107"/>
                <p:cNvGrpSpPr/>
                <p:nvPr/>
              </p:nvGrpSpPr>
              <p:grpSpPr>
                <a:xfrm rot="1638786">
                  <a:off x="6237130" y="2918981"/>
                  <a:ext cx="685800" cy="3463636"/>
                  <a:chOff x="609600" y="346364"/>
                  <a:chExt cx="685800" cy="3463636"/>
                </a:xfrm>
              </p:grpSpPr>
              <p:sp>
                <p:nvSpPr>
                  <p:cNvPr id="122" name="Rounded Rectangle 56"/>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58"/>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59"/>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60"/>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108"/>
                <p:cNvSpPr/>
                <p:nvPr/>
              </p:nvSpPr>
              <p:spPr>
                <a:xfrm>
                  <a:off x="7389078" y="577041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501362" y="5716081"/>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543800" y="584645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424001" y="5845537"/>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576401" y="5799816"/>
                  <a:ext cx="157044" cy="148076"/>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621194" y="5903893"/>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315475"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508877" y="594143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733478"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3445" y="579977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853277" y="593100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38"/>
                <p:cNvSpPr/>
                <p:nvPr/>
              </p:nvSpPr>
              <p:spPr>
                <a:xfrm rot="20240275">
                  <a:off x="6553200" y="5638800"/>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62"/>
                <p:cNvSpPr/>
                <p:nvPr/>
              </p:nvSpPr>
              <p:spPr>
                <a:xfrm rot="2068382">
                  <a:off x="6818614" y="5789038"/>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33"/>
            <p:cNvGrpSpPr/>
            <p:nvPr/>
          </p:nvGrpSpPr>
          <p:grpSpPr>
            <a:xfrm rot="2745629" flipH="1">
              <a:off x="6295071" y="2780692"/>
              <a:ext cx="168559" cy="1127255"/>
              <a:chOff x="5029200" y="1295400"/>
              <a:chExt cx="990600" cy="2438400"/>
            </a:xfrm>
          </p:grpSpPr>
          <p:sp>
            <p:nvSpPr>
              <p:cNvPr id="128" name="Rounded Rectangle 88"/>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90"/>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30"/>
          <p:cNvGrpSpPr/>
          <p:nvPr/>
        </p:nvGrpSpPr>
        <p:grpSpPr>
          <a:xfrm>
            <a:off x="6659146" y="2034348"/>
            <a:ext cx="1184912" cy="1470417"/>
            <a:chOff x="922474" y="3511235"/>
            <a:chExt cx="2255291" cy="2627017"/>
          </a:xfrm>
        </p:grpSpPr>
        <p:grpSp>
          <p:nvGrpSpPr>
            <p:cNvPr id="132" name="Group 131"/>
            <p:cNvGrpSpPr/>
            <p:nvPr/>
          </p:nvGrpSpPr>
          <p:grpSpPr>
            <a:xfrm>
              <a:off x="922474" y="3684760"/>
              <a:ext cx="1049510" cy="2433876"/>
              <a:chOff x="922474" y="3684760"/>
              <a:chExt cx="1049510" cy="2433876"/>
            </a:xfrm>
          </p:grpSpPr>
          <p:sp>
            <p:nvSpPr>
              <p:cNvPr id="141" name="Oval 140"/>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Rounded Corners 141"/>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Rounded Corners 143"/>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Rounded Corners 145"/>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147"/>
              <p:cNvSpPr/>
              <p:nvPr/>
            </p:nvSpPr>
            <p:spPr>
              <a:xfrm rot="10800000">
                <a:off x="1358020" y="4291342"/>
                <a:ext cx="126748" cy="8148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Oval 132"/>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Rounded Corners 137"/>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Rounded Corners 139"/>
            <p:cNvSpPr/>
            <p:nvPr/>
          </p:nvSpPr>
          <p:spPr>
            <a:xfrm>
              <a:off x="2634558" y="4087940"/>
              <a:ext cx="172016" cy="12192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Rectangle: Rounded Corners 148"/>
          <p:cNvSpPr/>
          <p:nvPr/>
        </p:nvSpPr>
        <p:spPr>
          <a:xfrm>
            <a:off x="1135604" y="1394678"/>
            <a:ext cx="1967290" cy="1039416"/>
          </a:xfrm>
          <a:prstGeom prst="roundRect">
            <a:avLst>
              <a:gd name="adj" fmla="val 20156"/>
            </a:avLst>
          </a:prstGeom>
          <a:solidFill>
            <a:schemeClr val="accent5">
              <a:lumMod val="60000"/>
              <a:lumOff val="40000"/>
            </a:schemeClr>
          </a:solidFill>
        </p:spPr>
        <p:txBody>
          <a:bodyPr wrap="square">
            <a:spAutoFit/>
          </a:bodyPr>
          <a:lstStyle/>
          <a:p>
            <a:r>
              <a:rPr lang="en-US" dirty="0">
                <a:latin typeface="Calibri" panose="020F0502020204030204" pitchFamily="34" charset="0"/>
              </a:rPr>
              <a:t>Inappropriate viewings on the internet</a:t>
            </a:r>
          </a:p>
        </p:txBody>
      </p:sp>
      <p:sp>
        <p:nvSpPr>
          <p:cNvPr id="150" name="Rectangle: Rounded Corners 149"/>
          <p:cNvSpPr/>
          <p:nvPr/>
        </p:nvSpPr>
        <p:spPr>
          <a:xfrm>
            <a:off x="3722561" y="1330254"/>
            <a:ext cx="1967290" cy="415766"/>
          </a:xfrm>
          <a:prstGeom prst="roundRect">
            <a:avLst>
              <a:gd name="adj" fmla="val 20156"/>
            </a:avLst>
          </a:prstGeom>
          <a:solidFill>
            <a:schemeClr val="accent5">
              <a:lumMod val="60000"/>
              <a:lumOff val="40000"/>
            </a:schemeClr>
          </a:solidFill>
        </p:spPr>
        <p:txBody>
          <a:bodyPr wrap="square">
            <a:spAutoFit/>
          </a:bodyPr>
          <a:lstStyle/>
          <a:p>
            <a:r>
              <a:rPr lang="en-US" dirty="0">
                <a:latin typeface="Calibri" panose="020F0502020204030204" pitchFamily="34" charset="0"/>
              </a:rPr>
              <a:t>Illegal drug use</a:t>
            </a:r>
          </a:p>
        </p:txBody>
      </p:sp>
      <p:sp>
        <p:nvSpPr>
          <p:cNvPr id="151" name="Rectangle: Rounded Corners 150"/>
          <p:cNvSpPr/>
          <p:nvPr/>
        </p:nvSpPr>
        <p:spPr>
          <a:xfrm>
            <a:off x="6321878" y="1388676"/>
            <a:ext cx="1967290" cy="415766"/>
          </a:xfrm>
          <a:prstGeom prst="roundRect">
            <a:avLst>
              <a:gd name="adj" fmla="val 20156"/>
            </a:avLst>
          </a:prstGeom>
          <a:solidFill>
            <a:schemeClr val="accent5">
              <a:lumMod val="60000"/>
              <a:lumOff val="40000"/>
            </a:schemeClr>
          </a:solidFill>
        </p:spPr>
        <p:txBody>
          <a:bodyPr wrap="square">
            <a:spAutoFit/>
          </a:bodyPr>
          <a:lstStyle/>
          <a:p>
            <a:pPr algn="ctr"/>
            <a:r>
              <a:rPr lang="en-US" dirty="0">
                <a:latin typeface="Calibri" panose="020F0502020204030204" pitchFamily="34" charset="0"/>
              </a:rPr>
              <a:t>Immorality</a:t>
            </a:r>
          </a:p>
        </p:txBody>
      </p:sp>
      <p:sp>
        <p:nvSpPr>
          <p:cNvPr id="152" name="Rectangle: Rounded Corners 151"/>
          <p:cNvSpPr/>
          <p:nvPr/>
        </p:nvSpPr>
        <p:spPr>
          <a:xfrm>
            <a:off x="8880609" y="1379011"/>
            <a:ext cx="1967290" cy="727591"/>
          </a:xfrm>
          <a:prstGeom prst="roundRect">
            <a:avLst>
              <a:gd name="adj" fmla="val 20156"/>
            </a:avLst>
          </a:prstGeom>
          <a:solidFill>
            <a:schemeClr val="accent5">
              <a:lumMod val="60000"/>
              <a:lumOff val="40000"/>
            </a:schemeClr>
          </a:solidFill>
        </p:spPr>
        <p:txBody>
          <a:bodyPr wrap="square">
            <a:spAutoFit/>
          </a:bodyPr>
          <a:lstStyle/>
          <a:p>
            <a:pPr algn="ctr"/>
            <a:r>
              <a:rPr lang="en-US" dirty="0">
                <a:latin typeface="Calibri" panose="020F0502020204030204" pitchFamily="34" charset="0"/>
              </a:rPr>
              <a:t>Indecent Entertainment</a:t>
            </a:r>
          </a:p>
        </p:txBody>
      </p:sp>
      <p:sp>
        <p:nvSpPr>
          <p:cNvPr id="4" name="Rectangle 3"/>
          <p:cNvSpPr/>
          <p:nvPr/>
        </p:nvSpPr>
        <p:spPr>
          <a:xfrm>
            <a:off x="2093249" y="5561378"/>
            <a:ext cx="8380554" cy="1200329"/>
          </a:xfrm>
          <a:prstGeom prst="rect">
            <a:avLst/>
          </a:prstGeom>
        </p:spPr>
        <p:txBody>
          <a:bodyPr wrap="square">
            <a:spAutoFit/>
          </a:bodyPr>
          <a:lstStyle/>
          <a:p>
            <a:pPr algn="ctr"/>
            <a:r>
              <a:rPr lang="en-US" sz="2400" b="1" dirty="0">
                <a:solidFill>
                  <a:schemeClr val="bg1"/>
                </a:solidFill>
                <a:latin typeface="Open Sans"/>
              </a:rPr>
              <a:t>We show our love for the Lord by resisting temptation, which is one of the requirements for receiving the crown of eternal life</a:t>
            </a:r>
            <a:endParaRPr lang="en-US" sz="2400" dirty="0">
              <a:solidFill>
                <a:schemeClr val="bg1"/>
              </a:solidFill>
            </a:endParaRPr>
          </a:p>
        </p:txBody>
      </p:sp>
    </p:spTree>
    <p:extLst>
      <p:ext uri="{BB962C8B-B14F-4D97-AF65-F5344CB8AC3E}">
        <p14:creationId xmlns:p14="http://schemas.microsoft.com/office/powerpoint/2010/main" val="39605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750"/>
                                        <p:tgtEl>
                                          <p:spTgt spid="149"/>
                                        </p:tgtEl>
                                      </p:cBhvr>
                                    </p:animEffect>
                                    <p:anim calcmode="lin" valueType="num">
                                      <p:cBhvr>
                                        <p:cTn id="8" dur="750" fill="hold"/>
                                        <p:tgtEl>
                                          <p:spTgt spid="149"/>
                                        </p:tgtEl>
                                        <p:attrNameLst>
                                          <p:attrName>ppt_x</p:attrName>
                                        </p:attrNameLst>
                                      </p:cBhvr>
                                      <p:tavLst>
                                        <p:tav tm="0">
                                          <p:val>
                                            <p:strVal val="#ppt_x"/>
                                          </p:val>
                                        </p:tav>
                                        <p:tav tm="100000">
                                          <p:val>
                                            <p:strVal val="#ppt_x"/>
                                          </p:val>
                                        </p:tav>
                                      </p:tavLst>
                                    </p:anim>
                                    <p:anim calcmode="lin" valueType="num">
                                      <p:cBhvr>
                                        <p:cTn id="9" dur="750" fill="hold"/>
                                        <p:tgtEl>
                                          <p:spTgt spid="1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750"/>
                                        <p:tgtEl>
                                          <p:spTgt spid="91"/>
                                        </p:tgtEl>
                                      </p:cBhvr>
                                    </p:animEffect>
                                    <p:anim calcmode="lin" valueType="num">
                                      <p:cBhvr>
                                        <p:cTn id="13" dur="750" fill="hold"/>
                                        <p:tgtEl>
                                          <p:spTgt spid="91"/>
                                        </p:tgtEl>
                                        <p:attrNameLst>
                                          <p:attrName>ppt_x</p:attrName>
                                        </p:attrNameLst>
                                      </p:cBhvr>
                                      <p:tavLst>
                                        <p:tav tm="0">
                                          <p:val>
                                            <p:strVal val="#ppt_x"/>
                                          </p:val>
                                        </p:tav>
                                        <p:tav tm="100000">
                                          <p:val>
                                            <p:strVal val="#ppt_x"/>
                                          </p:val>
                                        </p:tav>
                                      </p:tavLst>
                                    </p:anim>
                                    <p:anim calcmode="lin" valueType="num">
                                      <p:cBhvr>
                                        <p:cTn id="14" dur="75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750"/>
                                        <p:tgtEl>
                                          <p:spTgt spid="150"/>
                                        </p:tgtEl>
                                      </p:cBhvr>
                                    </p:animEffect>
                                    <p:anim calcmode="lin" valueType="num">
                                      <p:cBhvr>
                                        <p:cTn id="20" dur="750" fill="hold"/>
                                        <p:tgtEl>
                                          <p:spTgt spid="150"/>
                                        </p:tgtEl>
                                        <p:attrNameLst>
                                          <p:attrName>ppt_x</p:attrName>
                                        </p:attrNameLst>
                                      </p:cBhvr>
                                      <p:tavLst>
                                        <p:tav tm="0">
                                          <p:val>
                                            <p:strVal val="#ppt_x"/>
                                          </p:val>
                                        </p:tav>
                                        <p:tav tm="100000">
                                          <p:val>
                                            <p:strVal val="#ppt_x"/>
                                          </p:val>
                                        </p:tav>
                                      </p:tavLst>
                                    </p:anim>
                                    <p:anim calcmode="lin" valueType="num">
                                      <p:cBhvr>
                                        <p:cTn id="21" dur="750" fill="hold"/>
                                        <p:tgtEl>
                                          <p:spTgt spid="15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750"/>
                                        <p:tgtEl>
                                          <p:spTgt spid="3"/>
                                        </p:tgtEl>
                                      </p:cBhvr>
                                    </p:animEffect>
                                    <p:anim calcmode="lin" valueType="num">
                                      <p:cBhvr>
                                        <p:cTn id="25" dur="750" fill="hold"/>
                                        <p:tgtEl>
                                          <p:spTgt spid="3"/>
                                        </p:tgtEl>
                                        <p:attrNameLst>
                                          <p:attrName>ppt_x</p:attrName>
                                        </p:attrNameLst>
                                      </p:cBhvr>
                                      <p:tavLst>
                                        <p:tav tm="0">
                                          <p:val>
                                            <p:strVal val="#ppt_x"/>
                                          </p:val>
                                        </p:tav>
                                        <p:tav tm="100000">
                                          <p:val>
                                            <p:strVal val="#ppt_x"/>
                                          </p:val>
                                        </p:tav>
                                      </p:tavLst>
                                    </p:anim>
                                    <p:anim calcmode="lin" valueType="num">
                                      <p:cBhvr>
                                        <p:cTn id="26"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750"/>
                                        <p:tgtEl>
                                          <p:spTgt spid="151"/>
                                        </p:tgtEl>
                                      </p:cBhvr>
                                    </p:animEffect>
                                    <p:anim calcmode="lin" valueType="num">
                                      <p:cBhvr>
                                        <p:cTn id="32" dur="750" fill="hold"/>
                                        <p:tgtEl>
                                          <p:spTgt spid="151"/>
                                        </p:tgtEl>
                                        <p:attrNameLst>
                                          <p:attrName>ppt_x</p:attrName>
                                        </p:attrNameLst>
                                      </p:cBhvr>
                                      <p:tavLst>
                                        <p:tav tm="0">
                                          <p:val>
                                            <p:strVal val="#ppt_x"/>
                                          </p:val>
                                        </p:tav>
                                        <p:tav tm="100000">
                                          <p:val>
                                            <p:strVal val="#ppt_x"/>
                                          </p:val>
                                        </p:tav>
                                      </p:tavLst>
                                    </p:anim>
                                    <p:anim calcmode="lin" valueType="num">
                                      <p:cBhvr>
                                        <p:cTn id="33" dur="750" fill="hold"/>
                                        <p:tgtEl>
                                          <p:spTgt spid="15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750"/>
                                        <p:tgtEl>
                                          <p:spTgt spid="131"/>
                                        </p:tgtEl>
                                      </p:cBhvr>
                                    </p:animEffect>
                                    <p:anim calcmode="lin" valueType="num">
                                      <p:cBhvr>
                                        <p:cTn id="37" dur="750" fill="hold"/>
                                        <p:tgtEl>
                                          <p:spTgt spid="131"/>
                                        </p:tgtEl>
                                        <p:attrNameLst>
                                          <p:attrName>ppt_x</p:attrName>
                                        </p:attrNameLst>
                                      </p:cBhvr>
                                      <p:tavLst>
                                        <p:tav tm="0">
                                          <p:val>
                                            <p:strVal val="#ppt_x"/>
                                          </p:val>
                                        </p:tav>
                                        <p:tav tm="100000">
                                          <p:val>
                                            <p:strVal val="#ppt_x"/>
                                          </p:val>
                                        </p:tav>
                                      </p:tavLst>
                                    </p:anim>
                                    <p:anim calcmode="lin" valueType="num">
                                      <p:cBhvr>
                                        <p:cTn id="38" dur="75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fade">
                                      <p:cBhvr>
                                        <p:cTn id="43" dur="750"/>
                                        <p:tgtEl>
                                          <p:spTgt spid="152"/>
                                        </p:tgtEl>
                                      </p:cBhvr>
                                    </p:animEffect>
                                    <p:anim calcmode="lin" valueType="num">
                                      <p:cBhvr>
                                        <p:cTn id="44" dur="750" fill="hold"/>
                                        <p:tgtEl>
                                          <p:spTgt spid="152"/>
                                        </p:tgtEl>
                                        <p:attrNameLst>
                                          <p:attrName>ppt_x</p:attrName>
                                        </p:attrNameLst>
                                      </p:cBhvr>
                                      <p:tavLst>
                                        <p:tav tm="0">
                                          <p:val>
                                            <p:strVal val="#ppt_x"/>
                                          </p:val>
                                        </p:tav>
                                        <p:tav tm="100000">
                                          <p:val>
                                            <p:strVal val="#ppt_x"/>
                                          </p:val>
                                        </p:tav>
                                      </p:tavLst>
                                    </p:anim>
                                    <p:anim calcmode="lin" valueType="num">
                                      <p:cBhvr>
                                        <p:cTn id="45" dur="750" fill="hold"/>
                                        <p:tgtEl>
                                          <p:spTgt spid="15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750"/>
                                        <p:tgtEl>
                                          <p:spTgt spid="98"/>
                                        </p:tgtEl>
                                      </p:cBhvr>
                                    </p:animEffect>
                                    <p:anim calcmode="lin" valueType="num">
                                      <p:cBhvr>
                                        <p:cTn id="49" dur="750" fill="hold"/>
                                        <p:tgtEl>
                                          <p:spTgt spid="98"/>
                                        </p:tgtEl>
                                        <p:attrNameLst>
                                          <p:attrName>ppt_x</p:attrName>
                                        </p:attrNameLst>
                                      </p:cBhvr>
                                      <p:tavLst>
                                        <p:tav tm="0">
                                          <p:val>
                                            <p:strVal val="#ppt_x"/>
                                          </p:val>
                                        </p:tav>
                                        <p:tav tm="100000">
                                          <p:val>
                                            <p:strVal val="#ppt_x"/>
                                          </p:val>
                                        </p:tav>
                                      </p:tavLst>
                                    </p:anim>
                                    <p:anim calcmode="lin" valueType="num">
                                      <p:cBhvr>
                                        <p:cTn id="50" dur="75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0" grpId="0" animBg="1"/>
      <p:bldP spid="151" grpId="0" animBg="1"/>
      <p:bldP spid="15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Hearers But Not Doers</a:t>
            </a:r>
          </a:p>
        </p:txBody>
      </p:sp>
      <p:sp>
        <p:nvSpPr>
          <p:cNvPr id="25" name="Rectangle 24"/>
          <p:cNvSpPr/>
          <p:nvPr/>
        </p:nvSpPr>
        <p:spPr>
          <a:xfrm>
            <a:off x="11650880" y="6488668"/>
            <a:ext cx="447558" cy="369332"/>
          </a:xfrm>
          <a:prstGeom prst="rect">
            <a:avLst/>
          </a:prstGeom>
        </p:spPr>
        <p:txBody>
          <a:bodyPr wrap="none">
            <a:spAutoFit/>
          </a:bodyPr>
          <a:lstStyle/>
          <a:p>
            <a:r>
              <a:rPr lang="en-US" dirty="0">
                <a:solidFill>
                  <a:schemeClr val="bg1"/>
                </a:solidFill>
                <a:latin typeface="Open Sans"/>
              </a:rPr>
              <a:t>(1)</a:t>
            </a:r>
            <a:endParaRPr lang="en-US" dirty="0"/>
          </a:p>
        </p:txBody>
      </p:sp>
      <p:sp>
        <p:nvSpPr>
          <p:cNvPr id="5" name="Rectangle 4"/>
          <p:cNvSpPr/>
          <p:nvPr/>
        </p:nvSpPr>
        <p:spPr>
          <a:xfrm>
            <a:off x="258831" y="992761"/>
            <a:ext cx="4322614" cy="2246769"/>
          </a:xfrm>
          <a:prstGeom prst="rect">
            <a:avLst/>
          </a:prstGeom>
        </p:spPr>
        <p:txBody>
          <a:bodyPr wrap="square">
            <a:spAutoFit/>
          </a:bodyPr>
          <a:lstStyle/>
          <a:p>
            <a:r>
              <a:rPr lang="en-US" sz="2800" dirty="0">
                <a:solidFill>
                  <a:schemeClr val="bg1"/>
                </a:solidFill>
              </a:rPr>
              <a:t>James taught readers that it is not sufficient to hear the word of God; the Lord expects us to act upon gospel truths.</a:t>
            </a:r>
          </a:p>
        </p:txBody>
      </p:sp>
      <p:sp>
        <p:nvSpPr>
          <p:cNvPr id="28" name="Rectangle 27"/>
          <p:cNvSpPr/>
          <p:nvPr/>
        </p:nvSpPr>
        <p:spPr>
          <a:xfrm>
            <a:off x="0" y="6440723"/>
            <a:ext cx="1529586" cy="369332"/>
          </a:xfrm>
          <a:prstGeom prst="rect">
            <a:avLst/>
          </a:prstGeom>
        </p:spPr>
        <p:txBody>
          <a:bodyPr wrap="none">
            <a:spAutoFit/>
          </a:bodyPr>
          <a:lstStyle/>
          <a:p>
            <a:r>
              <a:rPr lang="en-US" dirty="0">
                <a:solidFill>
                  <a:schemeClr val="bg1"/>
                </a:solidFill>
                <a:latin typeface="Calibri" panose="020F0502020204030204" pitchFamily="34" charset="0"/>
              </a:rPr>
              <a:t>James 1:23-24</a:t>
            </a:r>
          </a:p>
        </p:txBody>
      </p:sp>
      <p:grpSp>
        <p:nvGrpSpPr>
          <p:cNvPr id="4" name="Group 3"/>
          <p:cNvGrpSpPr/>
          <p:nvPr/>
        </p:nvGrpSpPr>
        <p:grpSpPr>
          <a:xfrm>
            <a:off x="1098511" y="4461013"/>
            <a:ext cx="7838703" cy="1938992"/>
            <a:chOff x="3812177" y="4068515"/>
            <a:chExt cx="7838703" cy="1938992"/>
          </a:xfrm>
        </p:grpSpPr>
        <p:sp>
          <p:nvSpPr>
            <p:cNvPr id="2" name="Rectangle 1"/>
            <p:cNvSpPr/>
            <p:nvPr/>
          </p:nvSpPr>
          <p:spPr>
            <a:xfrm>
              <a:off x="5554880" y="4068515"/>
              <a:ext cx="6096000" cy="1938992"/>
            </a:xfrm>
            <a:prstGeom prst="rect">
              <a:avLst/>
            </a:prstGeom>
          </p:spPr>
          <p:txBody>
            <a:bodyPr>
              <a:spAutoFit/>
            </a:bodyPr>
            <a:lstStyle/>
            <a:p>
              <a:r>
                <a:rPr lang="en-US" sz="2400" dirty="0">
                  <a:solidFill>
                    <a:schemeClr val="bg1"/>
                  </a:solidFill>
                </a:rPr>
                <a:t>“It is not enough to know that God lives, that Jesus Christ is our Savior, and that the gospel is true. We must take the high road by acting upon that knowledge.” </a:t>
              </a:r>
            </a:p>
            <a:p>
              <a:r>
                <a:rPr lang="en-US" sz="2400" dirty="0">
                  <a:solidFill>
                    <a:schemeClr val="bg1"/>
                  </a:solidFill>
                </a:rPr>
                <a:t>(6)</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2177" y="4090022"/>
              <a:ext cx="1538535" cy="1917485"/>
            </a:xfrm>
            <a:prstGeom prst="rect">
              <a:avLst/>
            </a:prstGeom>
          </p:spPr>
        </p:pic>
      </p:grpSp>
      <p:grpSp>
        <p:nvGrpSpPr>
          <p:cNvPr id="9" name="Group 8"/>
          <p:cNvGrpSpPr/>
          <p:nvPr/>
        </p:nvGrpSpPr>
        <p:grpSpPr>
          <a:xfrm>
            <a:off x="5286618" y="861054"/>
            <a:ext cx="2413686" cy="3599959"/>
            <a:chOff x="5763178" y="716352"/>
            <a:chExt cx="2413686" cy="3599959"/>
          </a:xfrm>
        </p:grpSpPr>
        <p:grpSp>
          <p:nvGrpSpPr>
            <p:cNvPr id="67" name="Group 66"/>
            <p:cNvGrpSpPr/>
            <p:nvPr/>
          </p:nvGrpSpPr>
          <p:grpSpPr>
            <a:xfrm>
              <a:off x="5763178" y="716352"/>
              <a:ext cx="2413686" cy="3599959"/>
              <a:chOff x="2455201" y="1384671"/>
              <a:chExt cx="2413686" cy="3599959"/>
            </a:xfrm>
          </p:grpSpPr>
          <p:grpSp>
            <p:nvGrpSpPr>
              <p:cNvPr id="68" name="Group 67"/>
              <p:cNvGrpSpPr/>
              <p:nvPr/>
            </p:nvGrpSpPr>
            <p:grpSpPr>
              <a:xfrm>
                <a:off x="3877953" y="1713209"/>
                <a:ext cx="804358" cy="2459902"/>
                <a:chOff x="10765432" y="2103016"/>
                <a:chExt cx="804358" cy="2459902"/>
              </a:xfrm>
            </p:grpSpPr>
            <p:grpSp>
              <p:nvGrpSpPr>
                <p:cNvPr id="81" name="Group 80"/>
                <p:cNvGrpSpPr/>
                <p:nvPr/>
              </p:nvGrpSpPr>
              <p:grpSpPr>
                <a:xfrm>
                  <a:off x="10765432" y="2103016"/>
                  <a:ext cx="804358" cy="2459902"/>
                  <a:chOff x="7205858" y="1350098"/>
                  <a:chExt cx="1258434" cy="3848561"/>
                </a:xfrm>
              </p:grpSpPr>
              <p:grpSp>
                <p:nvGrpSpPr>
                  <p:cNvPr id="83" name="Group 82"/>
                  <p:cNvGrpSpPr/>
                  <p:nvPr/>
                </p:nvGrpSpPr>
                <p:grpSpPr>
                  <a:xfrm>
                    <a:off x="7322943" y="1350098"/>
                    <a:ext cx="1141349" cy="3848561"/>
                    <a:chOff x="3729193" y="976912"/>
                    <a:chExt cx="1141349" cy="3848561"/>
                  </a:xfrm>
                </p:grpSpPr>
                <p:sp>
                  <p:nvSpPr>
                    <p:cNvPr id="85" name="Rounded Rectangle 5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55"/>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56"/>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57"/>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59"/>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Isosceles Triangle 83"/>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Rounded Rectangle 55"/>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455201" y="2524728"/>
                <a:ext cx="769730" cy="2459902"/>
                <a:chOff x="7205858" y="1350098"/>
                <a:chExt cx="1204256" cy="3848561"/>
              </a:xfrm>
            </p:grpSpPr>
            <p:grpSp>
              <p:nvGrpSpPr>
                <p:cNvPr id="73" name="Group 72"/>
                <p:cNvGrpSpPr/>
                <p:nvPr/>
              </p:nvGrpSpPr>
              <p:grpSpPr>
                <a:xfrm>
                  <a:off x="7322943" y="1350098"/>
                  <a:ext cx="1003199" cy="3848561"/>
                  <a:chOff x="3729193" y="976912"/>
                  <a:chExt cx="1003199" cy="3848561"/>
                </a:xfrm>
              </p:grpSpPr>
              <p:sp>
                <p:nvSpPr>
                  <p:cNvPr id="75" name="Rounded Rectangle 5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55"/>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56"/>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57"/>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59"/>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Isosceles Triangle 73"/>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a:off x="3597861" y="1384671"/>
                <a:ext cx="1271026"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16151" y="4237338"/>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71941" y="4237337"/>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4821" y="904152"/>
              <a:ext cx="724499" cy="894414"/>
            </a:xfrm>
            <a:prstGeom prst="rect">
              <a:avLst/>
            </a:prstGeom>
          </p:spPr>
        </p:pic>
      </p:grpSp>
      <p:grpSp>
        <p:nvGrpSpPr>
          <p:cNvPr id="91" name="Group 90"/>
          <p:cNvGrpSpPr/>
          <p:nvPr/>
        </p:nvGrpSpPr>
        <p:grpSpPr>
          <a:xfrm>
            <a:off x="8644757" y="2501825"/>
            <a:ext cx="3289208" cy="2390250"/>
            <a:chOff x="384206" y="4158361"/>
            <a:chExt cx="3289208" cy="2390250"/>
          </a:xfrm>
        </p:grpSpPr>
        <p:grpSp>
          <p:nvGrpSpPr>
            <p:cNvPr id="92" name="Group 91"/>
            <p:cNvGrpSpPr/>
            <p:nvPr/>
          </p:nvGrpSpPr>
          <p:grpSpPr>
            <a:xfrm>
              <a:off x="384206" y="4158361"/>
              <a:ext cx="3289208" cy="2390250"/>
              <a:chOff x="609599" y="833642"/>
              <a:chExt cx="7941747" cy="5771225"/>
            </a:xfrm>
          </p:grpSpPr>
          <p:grpSp>
            <p:nvGrpSpPr>
              <p:cNvPr id="94" name="Group 14"/>
              <p:cNvGrpSpPr/>
              <p:nvPr/>
            </p:nvGrpSpPr>
            <p:grpSpPr>
              <a:xfrm rot="10800000">
                <a:off x="7696200" y="5257800"/>
                <a:ext cx="621450" cy="1347067"/>
                <a:chOff x="7010400" y="381000"/>
                <a:chExt cx="762000" cy="2033666"/>
              </a:xfrm>
            </p:grpSpPr>
            <p:sp>
              <p:nvSpPr>
                <p:cNvPr id="107"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1"/>
              <p:cNvGrpSpPr/>
              <p:nvPr/>
            </p:nvGrpSpPr>
            <p:grpSpPr>
              <a:xfrm rot="10800000">
                <a:off x="939238" y="4923502"/>
                <a:ext cx="621450" cy="1347067"/>
                <a:chOff x="7010400" y="381000"/>
                <a:chExt cx="762000" cy="2033666"/>
              </a:xfrm>
            </p:grpSpPr>
            <p:sp>
              <p:nvSpPr>
                <p:cNvPr id="105"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899460" y="833642"/>
                <a:ext cx="621450" cy="986197"/>
                <a:chOff x="7031201" y="834275"/>
                <a:chExt cx="762000" cy="1488861"/>
              </a:xfrm>
            </p:grpSpPr>
            <p:sp>
              <p:nvSpPr>
                <p:cNvPr id="103"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7646520" y="1148254"/>
                <a:ext cx="621450" cy="1017899"/>
                <a:chOff x="7087348" y="824753"/>
                <a:chExt cx="762000" cy="1536722"/>
              </a:xfrm>
            </p:grpSpPr>
            <p:sp>
              <p:nvSpPr>
                <p:cNvPr id="101"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Rectangle 92"/>
            <p:cNvSpPr/>
            <p:nvPr/>
          </p:nvSpPr>
          <p:spPr>
            <a:xfrm>
              <a:off x="747225" y="4834063"/>
              <a:ext cx="2437759" cy="1200329"/>
            </a:xfrm>
            <a:prstGeom prst="rect">
              <a:avLst/>
            </a:prstGeom>
          </p:spPr>
          <p:txBody>
            <a:bodyPr wrap="square">
              <a:spAutoFit/>
            </a:bodyPr>
            <a:lstStyle/>
            <a:p>
              <a:pPr algn="ctr"/>
              <a:r>
                <a:rPr lang="en-US" b="1" dirty="0"/>
                <a:t>As we hear and act on the word of God, He will bless us in our deeds</a:t>
              </a:r>
              <a:endParaRPr lang="en-US" sz="1600" dirty="0"/>
            </a:p>
          </p:txBody>
        </p:sp>
      </p:grpSp>
    </p:spTree>
    <p:extLst>
      <p:ext uri="{BB962C8B-B14F-4D97-AF65-F5344CB8AC3E}">
        <p14:creationId xmlns:p14="http://schemas.microsoft.com/office/powerpoint/2010/main" val="319185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barn(outVertical)">
                                      <p:cBhvr>
                                        <p:cTn id="1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8830" y="670032"/>
            <a:ext cx="8952405" cy="5262979"/>
          </a:xfrm>
          <a:prstGeom prst="rect">
            <a:avLst/>
          </a:prstGeom>
        </p:spPr>
        <p:txBody>
          <a:bodyPr wrap="square">
            <a:spAutoFit/>
          </a:bodyPr>
          <a:lstStyle/>
          <a:p>
            <a:pPr fontAlgn="base"/>
            <a:r>
              <a:rPr lang="en-US" sz="2800" dirty="0">
                <a:solidFill>
                  <a:schemeClr val="bg1"/>
                </a:solidFill>
              </a:rPr>
              <a:t>How fully do I believe the truths I am learning in the scriptures, at home, at church, and at seminary?</a:t>
            </a:r>
          </a:p>
          <a:p>
            <a:pPr fontAlgn="base"/>
            <a:endParaRPr lang="en-US" sz="2800" dirty="0">
              <a:solidFill>
                <a:schemeClr val="bg1"/>
              </a:solidFill>
            </a:endParaRPr>
          </a:p>
          <a:p>
            <a:pPr fontAlgn="base"/>
            <a:r>
              <a:rPr lang="en-US" sz="2800" dirty="0">
                <a:solidFill>
                  <a:schemeClr val="bg1"/>
                </a:solidFill>
              </a:rPr>
              <a:t>How often do I set spiritual goals to act on the truths I am learning? </a:t>
            </a:r>
          </a:p>
          <a:p>
            <a:pPr fontAlgn="base"/>
            <a:endParaRPr lang="en-US" sz="2800" dirty="0">
              <a:solidFill>
                <a:schemeClr val="bg1"/>
              </a:solidFill>
            </a:endParaRPr>
          </a:p>
          <a:p>
            <a:pPr fontAlgn="base"/>
            <a:r>
              <a:rPr lang="en-US" sz="2800" dirty="0">
                <a:solidFill>
                  <a:schemeClr val="bg1"/>
                </a:solidFill>
              </a:rPr>
              <a:t>How often do I achieve them?</a:t>
            </a:r>
          </a:p>
          <a:p>
            <a:pPr fontAlgn="base"/>
            <a:r>
              <a:rPr lang="en-US" sz="2800" dirty="0">
                <a:solidFill>
                  <a:schemeClr val="bg1"/>
                </a:solidFill>
              </a:rPr>
              <a:t> </a:t>
            </a:r>
          </a:p>
          <a:p>
            <a:pPr fontAlgn="base"/>
            <a:r>
              <a:rPr lang="en-US" sz="2800" dirty="0">
                <a:solidFill>
                  <a:schemeClr val="bg1"/>
                </a:solidFill>
              </a:rPr>
              <a:t>How often do I forget them?</a:t>
            </a:r>
          </a:p>
          <a:p>
            <a:pPr fontAlgn="base"/>
            <a:endParaRPr lang="en-US" sz="2800" dirty="0">
              <a:solidFill>
                <a:schemeClr val="bg1"/>
              </a:solidFill>
            </a:endParaRPr>
          </a:p>
          <a:p>
            <a:pPr fontAlgn="base"/>
            <a:r>
              <a:rPr lang="en-US" sz="2800" dirty="0">
                <a:solidFill>
                  <a:schemeClr val="bg1"/>
                </a:solidFill>
              </a:rPr>
              <a:t>What can I do better to be a doer of the word and not just a hearer?</a:t>
            </a:r>
          </a:p>
        </p:txBody>
      </p:sp>
      <p:pic>
        <p:nvPicPr>
          <p:cNvPr id="54" name="Picture 2" descr="http://www.uni.edu/becker/anImated%20question%20mark%2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1235" y="1176155"/>
            <a:ext cx="2439645" cy="414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Pure Religion</a:t>
            </a:r>
          </a:p>
        </p:txBody>
      </p:sp>
      <p:sp>
        <p:nvSpPr>
          <p:cNvPr id="25" name="Rectangle 24"/>
          <p:cNvSpPr/>
          <p:nvPr/>
        </p:nvSpPr>
        <p:spPr>
          <a:xfrm>
            <a:off x="11650880" y="6488668"/>
            <a:ext cx="447558" cy="369332"/>
          </a:xfrm>
          <a:prstGeom prst="rect">
            <a:avLst/>
          </a:prstGeom>
        </p:spPr>
        <p:txBody>
          <a:bodyPr wrap="none">
            <a:spAutoFit/>
          </a:bodyPr>
          <a:lstStyle/>
          <a:p>
            <a:r>
              <a:rPr lang="en-US" dirty="0">
                <a:solidFill>
                  <a:schemeClr val="bg1"/>
                </a:solidFill>
                <a:latin typeface="Open Sans"/>
              </a:rPr>
              <a:t>(1)</a:t>
            </a:r>
            <a:endParaRPr lang="en-US" dirty="0"/>
          </a:p>
        </p:txBody>
      </p:sp>
      <p:sp>
        <p:nvSpPr>
          <p:cNvPr id="5" name="Rectangle 4"/>
          <p:cNvSpPr/>
          <p:nvPr/>
        </p:nvSpPr>
        <p:spPr>
          <a:xfrm>
            <a:off x="537625" y="1006208"/>
            <a:ext cx="6360716" cy="1384995"/>
          </a:xfrm>
          <a:prstGeom prst="rect">
            <a:avLst/>
          </a:prstGeom>
        </p:spPr>
        <p:txBody>
          <a:bodyPr wrap="square">
            <a:spAutoFit/>
          </a:bodyPr>
          <a:lstStyle/>
          <a:p>
            <a:r>
              <a:rPr lang="en-US" sz="2800" dirty="0">
                <a:solidFill>
                  <a:schemeClr val="bg1"/>
                </a:solidFill>
              </a:rPr>
              <a:t>James observed that caring for others, particularly widows and the fatherless, is a manifestation of “pure religion”</a:t>
            </a:r>
          </a:p>
        </p:txBody>
      </p:sp>
      <p:sp>
        <p:nvSpPr>
          <p:cNvPr id="28" name="Rectangle 27"/>
          <p:cNvSpPr/>
          <p:nvPr/>
        </p:nvSpPr>
        <p:spPr>
          <a:xfrm>
            <a:off x="0" y="6440723"/>
            <a:ext cx="1529586" cy="369332"/>
          </a:xfrm>
          <a:prstGeom prst="rect">
            <a:avLst/>
          </a:prstGeom>
        </p:spPr>
        <p:txBody>
          <a:bodyPr wrap="none">
            <a:spAutoFit/>
          </a:bodyPr>
          <a:lstStyle/>
          <a:p>
            <a:r>
              <a:rPr lang="en-US" dirty="0">
                <a:solidFill>
                  <a:schemeClr val="bg1"/>
                </a:solidFill>
                <a:latin typeface="Calibri" panose="020F0502020204030204" pitchFamily="34" charset="0"/>
              </a:rPr>
              <a:t>James 1:26-27</a:t>
            </a:r>
          </a:p>
        </p:txBody>
      </p:sp>
      <p:sp>
        <p:nvSpPr>
          <p:cNvPr id="54" name="Rectangle 53"/>
          <p:cNvSpPr/>
          <p:nvPr/>
        </p:nvSpPr>
        <p:spPr>
          <a:xfrm>
            <a:off x="5047128" y="3756718"/>
            <a:ext cx="7051310" cy="2246769"/>
          </a:xfrm>
          <a:prstGeom prst="rect">
            <a:avLst/>
          </a:prstGeom>
        </p:spPr>
        <p:txBody>
          <a:bodyPr wrap="square">
            <a:spAutoFit/>
          </a:bodyPr>
          <a:lstStyle/>
          <a:p>
            <a:r>
              <a:rPr lang="en-US" sz="2800" dirty="0">
                <a:solidFill>
                  <a:schemeClr val="bg1"/>
                </a:solidFill>
              </a:rPr>
              <a:t>Anciently, widows and orphans were among the most underprivileged members of society and had few rights or opportunities; thus, the Lord repeatedly commanded His people to care for them and for others in great need. </a:t>
            </a:r>
          </a:p>
        </p:txBody>
      </p:sp>
      <p:pic>
        <p:nvPicPr>
          <p:cNvPr id="28674" name="Picture 2" descr="young woman with older woman in wheelch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92" y="2796988"/>
            <a:ext cx="3979839" cy="298930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782735" y="669269"/>
            <a:ext cx="2678125" cy="3172384"/>
            <a:chOff x="7435966" y="715297"/>
            <a:chExt cx="2678125" cy="3172384"/>
          </a:xfrm>
        </p:grpSpPr>
        <p:pic>
          <p:nvPicPr>
            <p:cNvPr id="28678" name="Picture 6" descr="Image result for huebner, mourning widow"/>
            <p:cNvPicPr>
              <a:picLocks noChangeAspect="1" noChangeArrowheads="1"/>
            </p:cNvPicPr>
            <p:nvPr/>
          </p:nvPicPr>
          <p:blipFill rotWithShape="1">
            <a:blip r:embed="rId5">
              <a:extLst>
                <a:ext uri="{28A0092B-C50C-407E-A947-70E740481C1C}">
                  <a14:useLocalDpi xmlns:a14="http://schemas.microsoft.com/office/drawing/2010/main" val="0"/>
                </a:ext>
              </a:extLst>
            </a:blip>
            <a:srcRect l="20129" t="4879" r="17793" b="13892"/>
            <a:stretch/>
          </p:blipFill>
          <p:spPr bwMode="auto">
            <a:xfrm>
              <a:off x="7435966" y="715297"/>
              <a:ext cx="2678125" cy="29637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35966" y="3656849"/>
              <a:ext cx="1225015" cy="230832"/>
            </a:xfrm>
            <a:prstGeom prst="rect">
              <a:avLst/>
            </a:prstGeom>
          </p:spPr>
          <p:txBody>
            <a:bodyPr wrap="none">
              <a:spAutoFit/>
            </a:bodyPr>
            <a:lstStyle/>
            <a:p>
              <a:r>
                <a:rPr lang="en-US" sz="900" dirty="0">
                  <a:solidFill>
                    <a:schemeClr val="bg1"/>
                  </a:solidFill>
                </a:rPr>
                <a:t>Carl Wilhelm Huebner</a:t>
              </a:r>
            </a:p>
          </p:txBody>
        </p:sp>
      </p:grpSp>
    </p:spTree>
    <p:extLst>
      <p:ext uri="{BB962C8B-B14F-4D97-AF65-F5344CB8AC3E}">
        <p14:creationId xmlns:p14="http://schemas.microsoft.com/office/powerpoint/2010/main" val="393215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#223 </a:t>
            </a:r>
            <a:r>
              <a:rPr lang="en-US" i="1" dirty="0">
                <a:solidFill>
                  <a:schemeClr val="bg1"/>
                </a:solidFill>
              </a:rPr>
              <a:t>Have I Done Any Good?</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Doers of the Word</a:t>
            </a:r>
            <a:r>
              <a:rPr lang="en-US" dirty="0">
                <a:solidFill>
                  <a:schemeClr val="bg1"/>
                </a:solidFill>
              </a:rPr>
              <a:t> (3:01)</a:t>
            </a:r>
          </a:p>
          <a:p>
            <a:r>
              <a:rPr lang="en-US" b="1" dirty="0">
                <a:solidFill>
                  <a:schemeClr val="bg1"/>
                </a:solidFill>
              </a:rPr>
              <a:t>Michelle’s Story</a:t>
            </a:r>
            <a:r>
              <a:rPr lang="en-US" dirty="0">
                <a:solidFill>
                  <a:schemeClr val="bg1"/>
                </a:solidFill>
              </a:rPr>
              <a:t> (5:49)</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50</a:t>
            </a:r>
          </a:p>
          <a:p>
            <a:pPr marL="342900" indent="-342900">
              <a:buFontTx/>
              <a:buAutoNum type="arabicPeriod"/>
            </a:pPr>
            <a:r>
              <a:rPr lang="en-US" dirty="0">
                <a:solidFill>
                  <a:schemeClr val="bg1"/>
                </a:solidFill>
              </a:rPr>
              <a:t>Elder David A. Bednar (“Ask in Faith,”</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2008, 94–95).</a:t>
            </a:r>
          </a:p>
          <a:p>
            <a:pPr marL="342900" indent="-342900">
              <a:buFontTx/>
              <a:buAutoNum type="arabicPeriod"/>
            </a:pPr>
            <a:r>
              <a:rPr lang="en-US" dirty="0">
                <a:solidFill>
                  <a:schemeClr val="bg1"/>
                </a:solidFill>
              </a:rPr>
              <a:t>President James E. Faust "He </a:t>
            </a:r>
            <a:r>
              <a:rPr lang="en-US" dirty="0" err="1">
                <a:solidFill>
                  <a:schemeClr val="bg1"/>
                </a:solidFill>
              </a:rPr>
              <a:t>Restoreth</a:t>
            </a:r>
            <a:r>
              <a:rPr lang="en-US" dirty="0">
                <a:solidFill>
                  <a:schemeClr val="bg1"/>
                </a:solidFill>
              </a:rPr>
              <a:t> My Soul," </a:t>
            </a:r>
            <a:r>
              <a:rPr lang="en-US" i="1" dirty="0">
                <a:solidFill>
                  <a:schemeClr val="bg1"/>
                </a:solidFill>
              </a:rPr>
              <a:t>Ensign</a:t>
            </a:r>
            <a:r>
              <a:rPr lang="en-US" dirty="0">
                <a:solidFill>
                  <a:schemeClr val="bg1"/>
                </a:solidFill>
              </a:rPr>
              <a:t>, Oct. 1997, 4</a:t>
            </a:r>
          </a:p>
          <a:p>
            <a:pPr marL="342900" indent="-342900">
              <a:buFontTx/>
              <a:buAutoNum type="arabicPeriod"/>
            </a:pPr>
            <a:r>
              <a:rPr lang="en-US" dirty="0">
                <a:solidFill>
                  <a:schemeClr val="bg1"/>
                </a:solidFill>
              </a:rPr>
              <a:t>Elder Sterling W. Sill ("The Strait Gate," </a:t>
            </a:r>
            <a:r>
              <a:rPr lang="en-US" i="1" dirty="0">
                <a:solidFill>
                  <a:schemeClr val="bg1"/>
                </a:solidFill>
              </a:rPr>
              <a:t>Ensign</a:t>
            </a:r>
            <a:r>
              <a:rPr lang="en-US" dirty="0">
                <a:solidFill>
                  <a:schemeClr val="bg1"/>
                </a:solidFill>
              </a:rPr>
              <a:t>, July 1980, 6)</a:t>
            </a:r>
          </a:p>
          <a:p>
            <a:pPr marL="342900" indent="-342900">
              <a:buFontTx/>
              <a:buAutoNum type="arabicPeriod"/>
            </a:pPr>
            <a:r>
              <a:rPr lang="en-US" dirty="0">
                <a:solidFill>
                  <a:schemeClr val="bg1"/>
                </a:solidFill>
              </a:rPr>
              <a:t>Elder M. Russell Ballard (“O That Cunning Plan of the Evil One,”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2010, 108).</a:t>
            </a:r>
          </a:p>
          <a:p>
            <a:pPr marL="342900" indent="-342900">
              <a:buFontTx/>
              <a:buAutoNum type="arabicPeriod"/>
            </a:pPr>
            <a:r>
              <a:rPr lang="en-US" dirty="0">
                <a:solidFill>
                  <a:schemeClr val="bg1"/>
                </a:solidFill>
              </a:rPr>
              <a:t>Elder Dallin H. Oaks (“Be Not Deceived,”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2004, 46).</a:t>
            </a:r>
            <a:endParaRPr lang="en-US" i="1" dirty="0">
              <a:solidFill>
                <a:schemeClr val="bg1"/>
              </a:solidFill>
            </a:endParaRPr>
          </a:p>
        </p:txBody>
      </p:sp>
      <p:grpSp>
        <p:nvGrpSpPr>
          <p:cNvPr id="2" name="Group 7"/>
          <p:cNvGrpSpPr/>
          <p:nvPr/>
        </p:nvGrpSpPr>
        <p:grpSpPr>
          <a:xfrm>
            <a:off x="2780423" y="1425077"/>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DDDEB910-E206-41C0-ADDF-9D13D873599B}"/>
              </a:ext>
            </a:extLst>
          </p:cNvPr>
          <p:cNvSpPr>
            <a:spLocks noGrp="1"/>
          </p:cNvSpPr>
          <p:nvPr/>
        </p:nvSpPr>
        <p:spPr>
          <a:xfrm>
            <a:off x="87585" y="64755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3995458"/>
              </p:ext>
            </p:extLst>
          </p:nvPr>
        </p:nvGraphicFramePr>
        <p:xfrm>
          <a:off x="63373" y="99589"/>
          <a:ext cx="5665073" cy="5391150"/>
        </p:xfrm>
        <a:graphic>
          <a:graphicData uri="http://schemas.openxmlformats.org/drawingml/2006/table">
            <a:tbl>
              <a:tblPr firstRow="1" bandRow="1">
                <a:tableStyleId>{5940675A-B579-460E-94D1-54222C63F5DA}</a:tableStyleId>
              </a:tblPr>
              <a:tblGrid>
                <a:gridCol w="3998108">
                  <a:extLst>
                    <a:ext uri="{9D8B030D-6E8A-4147-A177-3AD203B41FA5}">
                      <a16:colId xmlns:a16="http://schemas.microsoft.com/office/drawing/2014/main" val="3815724195"/>
                    </a:ext>
                  </a:extLst>
                </a:gridCol>
                <a:gridCol w="1666965">
                  <a:extLst>
                    <a:ext uri="{9D8B030D-6E8A-4147-A177-3AD203B41FA5}">
                      <a16:colId xmlns:a16="http://schemas.microsoft.com/office/drawing/2014/main" val="3481700596"/>
                    </a:ext>
                  </a:extLst>
                </a:gridCol>
              </a:tblGrid>
              <a:tr h="499110">
                <a:tc gridSpan="2">
                  <a:txBody>
                    <a:bodyPr/>
                    <a:lstStyle/>
                    <a:p>
                      <a:pPr algn="ctr" fontAlgn="base"/>
                      <a:r>
                        <a:rPr lang="en-US" sz="1200" b="0" i="0" kern="1200" cap="all" dirty="0">
                          <a:solidFill>
                            <a:schemeClr val="tx1"/>
                          </a:solidFill>
                          <a:effectLst/>
                          <a:latin typeface="+mn-lt"/>
                          <a:ea typeface="+mn-ea"/>
                          <a:cs typeface="+mn-cs"/>
                        </a:rPr>
                        <a:t>LETTER TO THE HEBREWS—BELIEVED WRITTEN BY PAUL, (HEBREWS)</a:t>
                      </a:r>
                      <a:endParaRPr lang="en-US" sz="1200" b="0" i="0" dirty="0">
                        <a:solidFill>
                          <a:srgbClr val="434444"/>
                        </a:solidFill>
                        <a:effectLst/>
                        <a:latin typeface="+mn-lt"/>
                      </a:endParaRP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316230">
                <a:tc>
                  <a:txBody>
                    <a:bodyPr/>
                    <a:lstStyle/>
                    <a:p>
                      <a:pPr algn="l" fontAlgn="base"/>
                      <a:r>
                        <a:rPr lang="en-US" sz="1200">
                          <a:solidFill>
                            <a:srgbClr val="434444"/>
                          </a:solidFill>
                          <a:effectLst/>
                        </a:rPr>
                        <a:t>Trials Are a Privilege—Ask God for Wisdom</a:t>
                      </a:r>
                    </a:p>
                  </a:txBody>
                  <a:tcPr marL="95250" marR="95250" marT="66675" marB="66675" anchor="ctr"/>
                </a:tc>
                <a:tc>
                  <a:txBody>
                    <a:bodyPr/>
                    <a:lstStyle/>
                    <a:p>
                      <a:pPr algn="l" fontAlgn="base"/>
                      <a:r>
                        <a:rPr lang="en-US" sz="1200">
                          <a:solidFill>
                            <a:srgbClr val="434444"/>
                          </a:solidFill>
                          <a:effectLst/>
                        </a:rPr>
                        <a:t>1:1–7</a:t>
                      </a:r>
                    </a:p>
                  </a:txBody>
                  <a:tcPr marL="95250" marR="95250" marT="66675" marB="66675" anchor="ctr"/>
                </a:tc>
                <a:extLst>
                  <a:ext uri="{0D108BD9-81ED-4DB2-BD59-A6C34878D82A}">
                    <a16:rowId xmlns:a16="http://schemas.microsoft.com/office/drawing/2014/main" val="10001"/>
                  </a:ext>
                </a:extLst>
              </a:tr>
              <a:tr h="316230">
                <a:tc>
                  <a:txBody>
                    <a:bodyPr/>
                    <a:lstStyle/>
                    <a:p>
                      <a:pPr algn="l" fontAlgn="base"/>
                      <a:r>
                        <a:rPr lang="en-US" sz="1200">
                          <a:solidFill>
                            <a:srgbClr val="434444"/>
                          </a:solidFill>
                          <a:effectLst/>
                        </a:rPr>
                        <a:t>God Tempts No One to Do Wrong</a:t>
                      </a:r>
                    </a:p>
                  </a:txBody>
                  <a:tcPr marL="95250" marR="95250" marT="66675" marB="66675" anchor="ctr"/>
                </a:tc>
                <a:tc>
                  <a:txBody>
                    <a:bodyPr/>
                    <a:lstStyle/>
                    <a:p>
                      <a:pPr algn="l" fontAlgn="base"/>
                      <a:r>
                        <a:rPr lang="en-US" sz="1200">
                          <a:solidFill>
                            <a:srgbClr val="434444"/>
                          </a:solidFill>
                          <a:effectLst/>
                        </a:rPr>
                        <a:t>1:8–18</a:t>
                      </a:r>
                    </a:p>
                  </a:txBody>
                  <a:tcPr marL="95250" marR="95250" marT="66675" marB="66675" anchor="ctr"/>
                </a:tc>
                <a:extLst>
                  <a:ext uri="{0D108BD9-81ED-4DB2-BD59-A6C34878D82A}">
                    <a16:rowId xmlns:a16="http://schemas.microsoft.com/office/drawing/2014/main" val="1840552135"/>
                  </a:ext>
                </a:extLst>
              </a:tr>
              <a:tr h="316230">
                <a:tc>
                  <a:txBody>
                    <a:bodyPr/>
                    <a:lstStyle/>
                    <a:p>
                      <a:pPr algn="l" fontAlgn="base"/>
                      <a:r>
                        <a:rPr lang="en-US" sz="1200">
                          <a:solidFill>
                            <a:srgbClr val="434444"/>
                          </a:solidFill>
                          <a:effectLst/>
                        </a:rPr>
                        <a:t>“Be Ye Doers of the Word”</a:t>
                      </a:r>
                    </a:p>
                  </a:txBody>
                  <a:tcPr marL="95250" marR="95250" marT="66675" marB="66675" anchor="ctr"/>
                </a:tc>
                <a:tc>
                  <a:txBody>
                    <a:bodyPr/>
                    <a:lstStyle/>
                    <a:p>
                      <a:pPr algn="l" fontAlgn="base"/>
                      <a:r>
                        <a:rPr lang="en-US" sz="1200">
                          <a:solidFill>
                            <a:srgbClr val="434444"/>
                          </a:solidFill>
                          <a:effectLst/>
                        </a:rPr>
                        <a:t>1:19–27</a:t>
                      </a:r>
                    </a:p>
                  </a:txBody>
                  <a:tcPr marL="95250" marR="95250" marT="66675" marB="66675" anchor="ctr"/>
                </a:tc>
                <a:extLst>
                  <a:ext uri="{0D108BD9-81ED-4DB2-BD59-A6C34878D82A}">
                    <a16:rowId xmlns:a16="http://schemas.microsoft.com/office/drawing/2014/main" val="10002"/>
                  </a:ext>
                </a:extLst>
              </a:tr>
              <a:tr h="316230">
                <a:tc>
                  <a:txBody>
                    <a:bodyPr/>
                    <a:lstStyle/>
                    <a:p>
                      <a:pPr algn="l" fontAlgn="base"/>
                      <a:r>
                        <a:rPr lang="en-US" sz="1200">
                          <a:solidFill>
                            <a:srgbClr val="434444"/>
                          </a:solidFill>
                          <a:effectLst/>
                        </a:rPr>
                        <a:t>We Commit Sin If We Show Favoritism</a:t>
                      </a:r>
                    </a:p>
                  </a:txBody>
                  <a:tcPr marL="95250" marR="95250" marT="66675" marB="66675" anchor="ctr"/>
                </a:tc>
                <a:tc>
                  <a:txBody>
                    <a:bodyPr/>
                    <a:lstStyle/>
                    <a:p>
                      <a:pPr algn="l" fontAlgn="base"/>
                      <a:r>
                        <a:rPr lang="en-US" sz="1200" dirty="0">
                          <a:solidFill>
                            <a:srgbClr val="434444"/>
                          </a:solidFill>
                          <a:effectLst/>
                        </a:rPr>
                        <a:t>2:1–9</a:t>
                      </a:r>
                    </a:p>
                  </a:txBody>
                  <a:tcPr marL="95250" marR="95250" marT="66675" marB="66675" anchor="ctr"/>
                </a:tc>
                <a:extLst>
                  <a:ext uri="{0D108BD9-81ED-4DB2-BD59-A6C34878D82A}">
                    <a16:rowId xmlns:a16="http://schemas.microsoft.com/office/drawing/2014/main" val="10003"/>
                  </a:ext>
                </a:extLst>
              </a:tr>
              <a:tr h="316230">
                <a:tc>
                  <a:txBody>
                    <a:bodyPr/>
                    <a:lstStyle/>
                    <a:p>
                      <a:pPr algn="l" fontAlgn="base"/>
                      <a:r>
                        <a:rPr lang="en-US" sz="1200" dirty="0">
                          <a:solidFill>
                            <a:srgbClr val="434444"/>
                          </a:solidFill>
                          <a:effectLst/>
                        </a:rPr>
                        <a:t>The Entire Law Must Be Kept</a:t>
                      </a:r>
                    </a:p>
                  </a:txBody>
                  <a:tcPr marL="95250" marR="95250" marT="66675" marB="66675" anchor="ctr"/>
                </a:tc>
                <a:tc>
                  <a:txBody>
                    <a:bodyPr/>
                    <a:lstStyle/>
                    <a:p>
                      <a:pPr algn="l" fontAlgn="base"/>
                      <a:r>
                        <a:rPr lang="en-US" sz="1200">
                          <a:solidFill>
                            <a:srgbClr val="434444"/>
                          </a:solidFill>
                          <a:effectLst/>
                        </a:rPr>
                        <a:t>2:10–13</a:t>
                      </a:r>
                    </a:p>
                  </a:txBody>
                  <a:tcPr marL="95250" marR="95250" marT="66675" marB="66675" anchor="ctr"/>
                </a:tc>
                <a:extLst>
                  <a:ext uri="{0D108BD9-81ED-4DB2-BD59-A6C34878D82A}">
                    <a16:rowId xmlns:a16="http://schemas.microsoft.com/office/drawing/2014/main" val="2518721513"/>
                  </a:ext>
                </a:extLst>
              </a:tr>
              <a:tr h="316230">
                <a:tc>
                  <a:txBody>
                    <a:bodyPr/>
                    <a:lstStyle/>
                    <a:p>
                      <a:pPr algn="l" fontAlgn="base"/>
                      <a:r>
                        <a:rPr lang="en-US" sz="1200">
                          <a:solidFill>
                            <a:srgbClr val="434444"/>
                          </a:solidFill>
                          <a:effectLst/>
                        </a:rPr>
                        <a:t>“Faith Without Works Is Dead”</a:t>
                      </a:r>
                    </a:p>
                  </a:txBody>
                  <a:tcPr marL="95250" marR="95250" marT="66675" marB="66675" anchor="ctr"/>
                </a:tc>
                <a:tc>
                  <a:txBody>
                    <a:bodyPr/>
                    <a:lstStyle/>
                    <a:p>
                      <a:pPr algn="l" fontAlgn="base"/>
                      <a:r>
                        <a:rPr lang="en-US" sz="1200">
                          <a:solidFill>
                            <a:srgbClr val="434444"/>
                          </a:solidFill>
                          <a:effectLst/>
                        </a:rPr>
                        <a:t>2:14–26</a:t>
                      </a:r>
                    </a:p>
                  </a:txBody>
                  <a:tcPr marL="95250" marR="95250" marT="66675" marB="66675" anchor="ctr"/>
                </a:tc>
                <a:extLst>
                  <a:ext uri="{0D108BD9-81ED-4DB2-BD59-A6C34878D82A}">
                    <a16:rowId xmlns:a16="http://schemas.microsoft.com/office/drawing/2014/main" val="744437530"/>
                  </a:ext>
                </a:extLst>
              </a:tr>
              <a:tr h="316230">
                <a:tc>
                  <a:txBody>
                    <a:bodyPr/>
                    <a:lstStyle/>
                    <a:p>
                      <a:pPr algn="l" fontAlgn="base"/>
                      <a:r>
                        <a:rPr lang="en-US" sz="1200">
                          <a:solidFill>
                            <a:srgbClr val="434444"/>
                          </a:solidFill>
                          <a:effectLst/>
                        </a:rPr>
                        <a:t>Controlled Language Aids Perfection</a:t>
                      </a:r>
                    </a:p>
                  </a:txBody>
                  <a:tcPr marL="95250" marR="95250" marT="66675" marB="66675" anchor="ctr"/>
                </a:tc>
                <a:tc>
                  <a:txBody>
                    <a:bodyPr/>
                    <a:lstStyle/>
                    <a:p>
                      <a:pPr algn="l" fontAlgn="base"/>
                      <a:r>
                        <a:rPr lang="en-US" sz="1200">
                          <a:solidFill>
                            <a:srgbClr val="434444"/>
                          </a:solidFill>
                          <a:effectLst/>
                        </a:rPr>
                        <a:t>3:1–12</a:t>
                      </a:r>
                    </a:p>
                  </a:txBody>
                  <a:tcPr marL="95250" marR="95250" marT="66675" marB="66675" anchor="ctr"/>
                </a:tc>
                <a:extLst>
                  <a:ext uri="{0D108BD9-81ED-4DB2-BD59-A6C34878D82A}">
                    <a16:rowId xmlns:a16="http://schemas.microsoft.com/office/drawing/2014/main" val="1214994526"/>
                  </a:ext>
                </a:extLst>
              </a:tr>
              <a:tr h="316230">
                <a:tc>
                  <a:txBody>
                    <a:bodyPr/>
                    <a:lstStyle/>
                    <a:p>
                      <a:pPr algn="l" fontAlgn="base"/>
                      <a:r>
                        <a:rPr lang="en-US" sz="1200">
                          <a:solidFill>
                            <a:srgbClr val="434444"/>
                          </a:solidFill>
                          <a:effectLst/>
                        </a:rPr>
                        <a:t>Envy and Strife Are of Evil</a:t>
                      </a:r>
                    </a:p>
                  </a:txBody>
                  <a:tcPr marL="95250" marR="95250" marT="66675" marB="66675" anchor="ctr"/>
                </a:tc>
                <a:tc>
                  <a:txBody>
                    <a:bodyPr/>
                    <a:lstStyle/>
                    <a:p>
                      <a:pPr algn="l" fontAlgn="base"/>
                      <a:r>
                        <a:rPr lang="en-US" sz="1200">
                          <a:solidFill>
                            <a:srgbClr val="434444"/>
                          </a:solidFill>
                          <a:effectLst/>
                        </a:rPr>
                        <a:t>3:13–18</a:t>
                      </a:r>
                    </a:p>
                  </a:txBody>
                  <a:tcPr marL="95250" marR="95250" marT="66675" marB="66675" anchor="ctr"/>
                </a:tc>
                <a:extLst>
                  <a:ext uri="{0D108BD9-81ED-4DB2-BD59-A6C34878D82A}">
                    <a16:rowId xmlns:a16="http://schemas.microsoft.com/office/drawing/2014/main" val="2117200275"/>
                  </a:ext>
                </a:extLst>
              </a:tr>
              <a:tr h="316230">
                <a:tc>
                  <a:txBody>
                    <a:bodyPr/>
                    <a:lstStyle/>
                    <a:p>
                      <a:pPr algn="l" fontAlgn="base"/>
                      <a:r>
                        <a:rPr lang="en-US" sz="1200">
                          <a:solidFill>
                            <a:srgbClr val="434444"/>
                          </a:solidFill>
                          <a:effectLst/>
                        </a:rPr>
                        <a:t>The Source of War and Strife</a:t>
                      </a:r>
                    </a:p>
                  </a:txBody>
                  <a:tcPr marL="95250" marR="95250" marT="66675" marB="66675" anchor="ctr"/>
                </a:tc>
                <a:tc>
                  <a:txBody>
                    <a:bodyPr/>
                    <a:lstStyle/>
                    <a:p>
                      <a:pPr algn="l" fontAlgn="base"/>
                      <a:r>
                        <a:rPr lang="en-US" sz="1200">
                          <a:solidFill>
                            <a:srgbClr val="434444"/>
                          </a:solidFill>
                          <a:effectLst/>
                        </a:rPr>
                        <a:t>4:1–3</a:t>
                      </a:r>
                    </a:p>
                  </a:txBody>
                  <a:tcPr marL="95250" marR="95250" marT="66675" marB="66675" anchor="ctr"/>
                </a:tc>
                <a:extLst>
                  <a:ext uri="{0D108BD9-81ED-4DB2-BD59-A6C34878D82A}">
                    <a16:rowId xmlns:a16="http://schemas.microsoft.com/office/drawing/2014/main" val="651138789"/>
                  </a:ext>
                </a:extLst>
              </a:tr>
              <a:tr h="316230">
                <a:tc>
                  <a:txBody>
                    <a:bodyPr/>
                    <a:lstStyle/>
                    <a:p>
                      <a:pPr algn="l" fontAlgn="base"/>
                      <a:r>
                        <a:rPr lang="en-US" sz="1200">
                          <a:solidFill>
                            <a:srgbClr val="434444"/>
                          </a:solidFill>
                          <a:effectLst/>
                        </a:rPr>
                        <a:t>Identifying the Enemies of God</a:t>
                      </a:r>
                    </a:p>
                  </a:txBody>
                  <a:tcPr marL="95250" marR="95250" marT="66675" marB="66675" anchor="ctr"/>
                </a:tc>
                <a:tc>
                  <a:txBody>
                    <a:bodyPr/>
                    <a:lstStyle/>
                    <a:p>
                      <a:pPr algn="l" fontAlgn="base"/>
                      <a:r>
                        <a:rPr lang="en-US" sz="1200">
                          <a:solidFill>
                            <a:srgbClr val="434444"/>
                          </a:solidFill>
                          <a:effectLst/>
                        </a:rPr>
                        <a:t>4:4–6</a:t>
                      </a:r>
                    </a:p>
                  </a:txBody>
                  <a:tcPr marL="95250" marR="95250" marT="66675" marB="66675" anchor="ctr"/>
                </a:tc>
                <a:extLst>
                  <a:ext uri="{0D108BD9-81ED-4DB2-BD59-A6C34878D82A}">
                    <a16:rowId xmlns:a16="http://schemas.microsoft.com/office/drawing/2014/main" val="1729117075"/>
                  </a:ext>
                </a:extLst>
              </a:tr>
              <a:tr h="316230">
                <a:tc>
                  <a:txBody>
                    <a:bodyPr/>
                    <a:lstStyle/>
                    <a:p>
                      <a:pPr algn="l" fontAlgn="base"/>
                      <a:r>
                        <a:rPr lang="en-US" sz="1200">
                          <a:solidFill>
                            <a:srgbClr val="434444"/>
                          </a:solidFill>
                          <a:effectLst/>
                        </a:rPr>
                        <a:t>Becoming a Friend of God</a:t>
                      </a:r>
                    </a:p>
                  </a:txBody>
                  <a:tcPr marL="95250" marR="95250" marT="66675" marB="66675" anchor="ctr"/>
                </a:tc>
                <a:tc>
                  <a:txBody>
                    <a:bodyPr/>
                    <a:lstStyle/>
                    <a:p>
                      <a:pPr algn="l" fontAlgn="base"/>
                      <a:r>
                        <a:rPr lang="en-US" sz="1200">
                          <a:solidFill>
                            <a:srgbClr val="434444"/>
                          </a:solidFill>
                          <a:effectLst/>
                        </a:rPr>
                        <a:t>4:7–12</a:t>
                      </a:r>
                    </a:p>
                  </a:txBody>
                  <a:tcPr marL="95250" marR="95250" marT="66675" marB="66675" anchor="ctr"/>
                </a:tc>
                <a:extLst>
                  <a:ext uri="{0D108BD9-81ED-4DB2-BD59-A6C34878D82A}">
                    <a16:rowId xmlns:a16="http://schemas.microsoft.com/office/drawing/2014/main" val="3287208058"/>
                  </a:ext>
                </a:extLst>
              </a:tr>
              <a:tr h="316230">
                <a:tc>
                  <a:txBody>
                    <a:bodyPr/>
                    <a:lstStyle/>
                    <a:p>
                      <a:pPr algn="l" fontAlgn="base"/>
                      <a:r>
                        <a:rPr lang="en-US" sz="1200">
                          <a:solidFill>
                            <a:srgbClr val="434444"/>
                          </a:solidFill>
                          <a:effectLst/>
                        </a:rPr>
                        <a:t>What Is Sin?</a:t>
                      </a:r>
                    </a:p>
                  </a:txBody>
                  <a:tcPr marL="95250" marR="95250" marT="66675" marB="66675" anchor="ctr"/>
                </a:tc>
                <a:tc>
                  <a:txBody>
                    <a:bodyPr/>
                    <a:lstStyle/>
                    <a:p>
                      <a:pPr algn="l" fontAlgn="base"/>
                      <a:r>
                        <a:rPr lang="en-US" sz="1200" dirty="0">
                          <a:solidFill>
                            <a:srgbClr val="434444"/>
                          </a:solidFill>
                          <a:effectLst/>
                        </a:rPr>
                        <a:t>4:13–17</a:t>
                      </a:r>
                    </a:p>
                  </a:txBody>
                  <a:tcPr marL="95250" marR="95250" marT="66675" marB="66675" anchor="ctr"/>
                </a:tc>
                <a:extLst>
                  <a:ext uri="{0D108BD9-81ED-4DB2-BD59-A6C34878D82A}">
                    <a16:rowId xmlns:a16="http://schemas.microsoft.com/office/drawing/2014/main" val="3694211618"/>
                  </a:ext>
                </a:extLst>
              </a:tr>
              <a:tr h="365760">
                <a:tc>
                  <a:txBody>
                    <a:bodyPr/>
                    <a:lstStyle/>
                    <a:p>
                      <a:pPr algn="l" fontAlgn="base"/>
                      <a:r>
                        <a:rPr lang="en-US" sz="1200">
                          <a:solidFill>
                            <a:srgbClr val="434444"/>
                          </a:solidFill>
                          <a:effectLst/>
                        </a:rPr>
                        <a:t>A Warning for the Wealthy</a:t>
                      </a:r>
                    </a:p>
                  </a:txBody>
                  <a:tcPr marL="95250" marR="95250" marT="66675" marB="66675" anchor="ctr"/>
                </a:tc>
                <a:tc>
                  <a:txBody>
                    <a:bodyPr/>
                    <a:lstStyle/>
                    <a:p>
                      <a:pPr algn="l" fontAlgn="base"/>
                      <a:r>
                        <a:rPr lang="en-US" sz="1200">
                          <a:solidFill>
                            <a:srgbClr val="434444"/>
                          </a:solidFill>
                          <a:effectLst/>
                        </a:rPr>
                        <a:t>5:1–6</a:t>
                      </a:r>
                    </a:p>
                  </a:txBody>
                  <a:tcPr marL="95250" marR="95250" marT="66675" marB="66675" anchor="ctr"/>
                </a:tc>
                <a:extLst>
                  <a:ext uri="{0D108BD9-81ED-4DB2-BD59-A6C34878D82A}">
                    <a16:rowId xmlns:a16="http://schemas.microsoft.com/office/drawing/2014/main" val="2579140590"/>
                  </a:ext>
                </a:extLst>
              </a:tr>
              <a:tr h="365760">
                <a:tc>
                  <a:txBody>
                    <a:bodyPr/>
                    <a:lstStyle/>
                    <a:p>
                      <a:pPr algn="l" fontAlgn="base"/>
                      <a:r>
                        <a:rPr lang="en-US" sz="1200">
                          <a:solidFill>
                            <a:srgbClr val="434444"/>
                          </a:solidFill>
                          <a:effectLst/>
                        </a:rPr>
                        <a:t>Await the Lord’s Coming with Patience</a:t>
                      </a:r>
                    </a:p>
                  </a:txBody>
                  <a:tcPr marL="95250" marR="95250" marT="66675" marB="66675" anchor="ctr"/>
                </a:tc>
                <a:tc>
                  <a:txBody>
                    <a:bodyPr/>
                    <a:lstStyle/>
                    <a:p>
                      <a:pPr algn="l" fontAlgn="base"/>
                      <a:r>
                        <a:rPr lang="en-US" sz="1200">
                          <a:solidFill>
                            <a:srgbClr val="434444"/>
                          </a:solidFill>
                          <a:effectLst/>
                        </a:rPr>
                        <a:t>5:7–11</a:t>
                      </a:r>
                    </a:p>
                  </a:txBody>
                  <a:tcPr marL="95250" marR="95250" marT="66675" marB="66675" anchor="ctr"/>
                </a:tc>
                <a:extLst>
                  <a:ext uri="{0D108BD9-81ED-4DB2-BD59-A6C34878D82A}">
                    <a16:rowId xmlns:a16="http://schemas.microsoft.com/office/drawing/2014/main" val="3548249715"/>
                  </a:ext>
                </a:extLst>
              </a:tr>
              <a:tr h="365760">
                <a:tc>
                  <a:txBody>
                    <a:bodyPr/>
                    <a:lstStyle/>
                    <a:p>
                      <a:pPr algn="l" fontAlgn="base"/>
                      <a:r>
                        <a:rPr lang="en-US" sz="1200">
                          <a:solidFill>
                            <a:srgbClr val="434444"/>
                          </a:solidFill>
                          <a:effectLst/>
                        </a:rPr>
                        <a:t>Elders Anoint and Heal the Sick</a:t>
                      </a:r>
                    </a:p>
                  </a:txBody>
                  <a:tcPr marL="95250" marR="95250" marT="66675" marB="66675" anchor="ctr"/>
                </a:tc>
                <a:tc>
                  <a:txBody>
                    <a:bodyPr/>
                    <a:lstStyle/>
                    <a:p>
                      <a:pPr algn="l" fontAlgn="base"/>
                      <a:r>
                        <a:rPr lang="en-US" sz="1200" dirty="0">
                          <a:solidFill>
                            <a:srgbClr val="434444"/>
                          </a:solidFill>
                          <a:effectLst/>
                        </a:rPr>
                        <a:t>5:12–20</a:t>
                      </a:r>
                    </a:p>
                  </a:txBody>
                  <a:tcPr marL="95250" marR="95250" marT="66675" marB="66675" anchor="ctr"/>
                </a:tc>
                <a:extLst>
                  <a:ext uri="{0D108BD9-81ED-4DB2-BD59-A6C34878D82A}">
                    <a16:rowId xmlns:a16="http://schemas.microsoft.com/office/drawing/2014/main" val="476024792"/>
                  </a:ext>
                </a:extLst>
              </a:tr>
            </a:tbl>
          </a:graphicData>
        </a:graphic>
      </p:graphicFrame>
      <p:sp>
        <p:nvSpPr>
          <p:cNvPr id="3" name="TextBox 2"/>
          <p:cNvSpPr txBox="1"/>
          <p:nvPr/>
        </p:nvSpPr>
        <p:spPr>
          <a:xfrm>
            <a:off x="63373" y="5540927"/>
            <a:ext cx="3992578" cy="246221"/>
          </a:xfrm>
          <a:prstGeom prst="rect">
            <a:avLst/>
          </a:prstGeom>
          <a:noFill/>
        </p:spPr>
        <p:txBody>
          <a:bodyPr wrap="square" rtlCol="0">
            <a:spAutoFit/>
          </a:bodyPr>
          <a:lstStyle/>
          <a:p>
            <a:r>
              <a:rPr lang="en-US" sz="1000" dirty="0"/>
              <a:t>Life and Teachings of Jesus and His Apostles Chapter 49</a:t>
            </a:r>
          </a:p>
        </p:txBody>
      </p:sp>
      <p:sp>
        <p:nvSpPr>
          <p:cNvPr id="4" name="Rectangle 3"/>
          <p:cNvSpPr/>
          <p:nvPr/>
        </p:nvSpPr>
        <p:spPr>
          <a:xfrm>
            <a:off x="5728446" y="4062650"/>
            <a:ext cx="6463554" cy="1754326"/>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 Drawn out James 1:14:</a:t>
            </a:r>
          </a:p>
          <a:p>
            <a:r>
              <a:rPr lang="en-US" sz="1200" dirty="0">
                <a:solidFill>
                  <a:srgbClr val="444444"/>
                </a:solidFill>
                <a:latin typeface="Calibri" panose="020F0502020204030204" pitchFamily="34" charset="0"/>
              </a:rPr>
              <a:t>"As James describes man being influenced by his own lusts, he chooses two words that are vivid and descriptive of how Satan works upon men. The first word, translated as </a:t>
            </a:r>
            <a:r>
              <a:rPr lang="en-US" sz="1200" i="1" dirty="0">
                <a:solidFill>
                  <a:srgbClr val="444444"/>
                </a:solidFill>
                <a:latin typeface="Calibri" panose="020F0502020204030204" pitchFamily="34" charset="0"/>
              </a:rPr>
              <a:t>drawn out, </a:t>
            </a:r>
            <a:r>
              <a:rPr lang="en-US" sz="1200" dirty="0">
                <a:solidFill>
                  <a:srgbClr val="444444"/>
                </a:solidFill>
                <a:latin typeface="Calibri" panose="020F0502020204030204" pitchFamily="34" charset="0"/>
              </a:rPr>
              <a:t>was used in hunting and was the word which described what the hunter did when he lured wild game out of the safety of the thick brush into an area set with snares. And the word </a:t>
            </a:r>
            <a:r>
              <a:rPr lang="en-US" sz="1200" i="1" dirty="0">
                <a:solidFill>
                  <a:srgbClr val="444444"/>
                </a:solidFill>
                <a:latin typeface="Calibri" panose="020F0502020204030204" pitchFamily="34" charset="0"/>
              </a:rPr>
              <a:t>entice </a:t>
            </a:r>
            <a:r>
              <a:rPr lang="en-US" sz="1200" dirty="0">
                <a:solidFill>
                  <a:srgbClr val="444444"/>
                </a:solidFill>
                <a:latin typeface="Calibri" panose="020F0502020204030204" pitchFamily="34" charset="0"/>
              </a:rPr>
              <a:t>came from fishing and meant 'to bait, or to catch with bait.' How apt is the description, for the lusts of the flesh are designed to lure us out from the true safety of protective righteousness to become the victim of the evil hunter or fisherman." (Institute Manual, </a:t>
            </a:r>
            <a:r>
              <a:rPr lang="en-US" sz="1200" i="1" dirty="0">
                <a:solidFill>
                  <a:srgbClr val="444444"/>
                </a:solidFill>
                <a:latin typeface="Calibri" panose="020F0502020204030204" pitchFamily="34" charset="0"/>
              </a:rPr>
              <a:t>The Life and Teachings of Jesus &amp; his Apostles</a:t>
            </a:r>
            <a:r>
              <a:rPr lang="en-US" sz="1200" dirty="0">
                <a:solidFill>
                  <a:srgbClr val="444444"/>
                </a:solidFill>
                <a:latin typeface="Calibri" panose="020F0502020204030204" pitchFamily="34" charset="0"/>
              </a:rPr>
              <a:t>, 2</a:t>
            </a:r>
            <a:r>
              <a:rPr lang="en-US" sz="1200" baseline="30000" dirty="0">
                <a:solidFill>
                  <a:srgbClr val="444444"/>
                </a:solidFill>
                <a:latin typeface="Calibri" panose="020F0502020204030204" pitchFamily="34" charset="0"/>
              </a:rPr>
              <a:t>nd</a:t>
            </a:r>
            <a:r>
              <a:rPr lang="en-US" sz="1200" dirty="0">
                <a:solidFill>
                  <a:srgbClr val="444444"/>
                </a:solidFill>
                <a:latin typeface="Calibri" panose="020F0502020204030204" pitchFamily="34" charset="0"/>
              </a:rPr>
              <a:t> ed., p. 408)</a:t>
            </a:r>
            <a:endParaRPr lang="en-US" sz="1200" dirty="0"/>
          </a:p>
        </p:txBody>
      </p:sp>
      <p:sp>
        <p:nvSpPr>
          <p:cNvPr id="5" name="Rectangle 4"/>
          <p:cNvSpPr/>
          <p:nvPr/>
        </p:nvSpPr>
        <p:spPr>
          <a:xfrm>
            <a:off x="5728446" y="2123658"/>
            <a:ext cx="6463554" cy="1938992"/>
          </a:xfrm>
          <a:prstGeom prst="rect">
            <a:avLst/>
          </a:prstGeom>
          <a:ln>
            <a:solidFill>
              <a:schemeClr val="tx1"/>
            </a:solidFill>
          </a:ln>
        </p:spPr>
        <p:txBody>
          <a:bodyPr wrap="square">
            <a:spAutoFit/>
          </a:bodyPr>
          <a:lstStyle/>
          <a:p>
            <a:r>
              <a:rPr lang="en-US" sz="1200" b="1" dirty="0"/>
              <a:t>Temptation James 1:13:</a:t>
            </a:r>
          </a:p>
          <a:p>
            <a:r>
              <a:rPr lang="en-US" sz="1200" dirty="0"/>
              <a:t>"'God made me that way,' some say, as they rationalize and excuse themselves for their perversions. 'I can't help it,' they add. This is blasphemy. Is man not made in the image of God, and does he think God to be 'that way'? Man is responsible for his own sins. It is possible that he may rationalize and excuse himself until the groove is so deep that he cannot get out without great difficulty, but he can resist, he can change. Temptations come to all people. The difference between the reprobate and the worthy person is generally that one yielded and the other resisted. It is true that one's background may make the decision and accomplishment easier or more difficult, but if one is mentally alert, he can still control his future. That is the gospel message-personal responsibility."  (</a:t>
            </a:r>
            <a:r>
              <a:rPr lang="en-US" sz="1200" i="1" dirty="0"/>
              <a:t>President Kimball Speaks Out</a:t>
            </a:r>
            <a:r>
              <a:rPr lang="en-US" sz="1200" dirty="0"/>
              <a:t> [Salt Lake City: Deseret Book Co., 1981], 12.)</a:t>
            </a:r>
          </a:p>
        </p:txBody>
      </p:sp>
      <p:sp>
        <p:nvSpPr>
          <p:cNvPr id="6" name="Rectangle 5"/>
          <p:cNvSpPr/>
          <p:nvPr/>
        </p:nvSpPr>
        <p:spPr>
          <a:xfrm>
            <a:off x="5728446" y="0"/>
            <a:ext cx="6463554" cy="2123658"/>
          </a:xfrm>
          <a:prstGeom prst="rect">
            <a:avLst/>
          </a:prstGeom>
          <a:ln>
            <a:solidFill>
              <a:schemeClr val="tx1"/>
            </a:solidFill>
          </a:ln>
        </p:spPr>
        <p:txBody>
          <a:bodyPr wrap="square">
            <a:spAutoFit/>
          </a:bodyPr>
          <a:lstStyle/>
          <a:p>
            <a:pPr fontAlgn="base"/>
            <a:r>
              <a:rPr lang="en-US" sz="1200" b="1" dirty="0">
                <a:solidFill>
                  <a:srgbClr val="333333"/>
                </a:solidFill>
                <a:latin typeface="Open Sans"/>
              </a:rPr>
              <a:t>Ask in Faith James 1:5-6:</a:t>
            </a:r>
          </a:p>
          <a:p>
            <a:pPr fontAlgn="base"/>
            <a:r>
              <a:rPr lang="en-US" sz="1200" dirty="0">
                <a:solidFill>
                  <a:srgbClr val="333333"/>
                </a:solidFill>
                <a:latin typeface="Open Sans"/>
              </a:rPr>
              <a:t>“This single verse of scripture has had a greater impact and a more far reaching effect upon mankind than any other single sentence ever recorded by any prophet in any age. It might well be said that the crowning act of the ministry of James was not his martyrdom for the testimony of Jesus, but his recitation, as guided by the </a:t>
            </a:r>
            <a:r>
              <a:rPr lang="en-US" sz="1200" dirty="0">
                <a:solidFill>
                  <a:srgbClr val="2F393A"/>
                </a:solidFill>
                <a:latin typeface="Open Sans"/>
              </a:rPr>
              <a:t>Holy Ghost</a:t>
            </a:r>
            <a:r>
              <a:rPr lang="en-US" sz="1200" dirty="0">
                <a:solidFill>
                  <a:srgbClr val="333333"/>
                </a:solidFill>
                <a:latin typeface="Open Sans"/>
              </a:rPr>
              <a:t>, of these simple words which led to the opening of the heavens in modern times.</a:t>
            </a:r>
          </a:p>
          <a:p>
            <a:pPr fontAlgn="base"/>
            <a:r>
              <a:rPr lang="en-US" sz="1200" dirty="0">
                <a:solidFill>
                  <a:srgbClr val="333333"/>
                </a:solidFill>
                <a:latin typeface="Open Sans"/>
              </a:rPr>
              <a:t>“And it might well be added that every investigator of revealed truth stands, at some time in the course of his search, in the place where Joseph Smith stood. He must turn to the Almighty and gain wisdom from God by revelation if he is to gain a place on that strait and narrow path which leads to eternal life” Elder Bruce R. McConkie (</a:t>
            </a:r>
            <a:r>
              <a:rPr lang="en-US" sz="1200" i="1" dirty="0">
                <a:solidFill>
                  <a:srgbClr val="333333"/>
                </a:solidFill>
                <a:latin typeface="Open Sans"/>
              </a:rPr>
              <a:t>Doctrinal New Testament Commentary,</a:t>
            </a:r>
            <a:r>
              <a:rPr lang="en-US" sz="1200" dirty="0">
                <a:solidFill>
                  <a:srgbClr val="333333"/>
                </a:solidFill>
                <a:latin typeface="Open Sans"/>
              </a:rPr>
              <a:t> 3:246–47).</a:t>
            </a:r>
            <a:endParaRPr lang="en-US" sz="1200" b="0" i="0" dirty="0">
              <a:solidFill>
                <a:srgbClr val="333333"/>
              </a:solidFill>
              <a:effectLst/>
              <a:latin typeface="Open Sans"/>
            </a:endParaRPr>
          </a:p>
        </p:txBody>
      </p:sp>
    </p:spTree>
    <p:extLst>
      <p:ext uri="{BB962C8B-B14F-4D97-AF65-F5344CB8AC3E}">
        <p14:creationId xmlns:p14="http://schemas.microsoft.com/office/powerpoint/2010/main" val="150760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77" y="4349213"/>
            <a:ext cx="6463554" cy="1569660"/>
          </a:xfrm>
          <a:prstGeom prst="rect">
            <a:avLst/>
          </a:prstGeom>
          <a:ln>
            <a:solidFill>
              <a:schemeClr val="tx1"/>
            </a:solidFill>
          </a:ln>
        </p:spPr>
        <p:txBody>
          <a:bodyPr wrap="square">
            <a:spAutoFit/>
          </a:bodyPr>
          <a:lstStyle/>
          <a:p>
            <a:pPr fontAlgn="base"/>
            <a:r>
              <a:rPr lang="en-US" sz="1200" b="1" dirty="0">
                <a:solidFill>
                  <a:srgbClr val="333333"/>
                </a:solidFill>
              </a:rPr>
              <a:t>“The term </a:t>
            </a:r>
            <a:r>
              <a:rPr lang="en-US" sz="1200" b="1" i="1" dirty="0">
                <a:solidFill>
                  <a:srgbClr val="333333"/>
                </a:solidFill>
              </a:rPr>
              <a:t>widows</a:t>
            </a:r>
            <a:r>
              <a:rPr lang="en-US" sz="1200" dirty="0">
                <a:solidFill>
                  <a:srgbClr val="333333"/>
                </a:solidFill>
              </a:rPr>
              <a:t> is used 34 times in the scriptures. In 23 of these passages, the term refers to widows and the fatherless. I believe the Lord has a tender feeling toward widows and the fatherless, or orphans. He knows that they may have to rely more completely on Him than on others. …</a:t>
            </a:r>
          </a:p>
          <a:p>
            <a:pPr fontAlgn="base"/>
            <a:r>
              <a:rPr lang="en-US" sz="1200" dirty="0">
                <a:solidFill>
                  <a:srgbClr val="333333"/>
                </a:solidFill>
              </a:rPr>
              <a:t>“To the </a:t>
            </a:r>
            <a:r>
              <a:rPr lang="en-US" sz="1200" dirty="0">
                <a:solidFill>
                  <a:srgbClr val="2F393A"/>
                </a:solidFill>
              </a:rPr>
              <a:t>family</a:t>
            </a:r>
            <a:r>
              <a:rPr lang="en-US" sz="1200" dirty="0">
                <a:solidFill>
                  <a:srgbClr val="333333"/>
                </a:solidFill>
              </a:rPr>
              <a:t> and friends of widows, God knows of your service and He may judge your works by how well you assist the widow. …</a:t>
            </a:r>
          </a:p>
          <a:p>
            <a:pPr fontAlgn="base"/>
            <a:r>
              <a:rPr lang="en-US" sz="1200" dirty="0"/>
              <a:t>“… I know that the leaders of the Church are concerned about the welfare of widows. We members should care for and assist the widows within our family, home, ward, and neighborhood”  Elder Earl C. </a:t>
            </a:r>
            <a:r>
              <a:rPr lang="en-US" sz="1200" dirty="0" err="1"/>
              <a:t>Tingey</a:t>
            </a:r>
            <a:r>
              <a:rPr lang="en-US" sz="1200" dirty="0"/>
              <a:t> (“The Widows of Zion,”</a:t>
            </a:r>
            <a:r>
              <a:rPr lang="en-US" sz="1200" i="1" dirty="0"/>
              <a:t> Ensign,</a:t>
            </a:r>
            <a:r>
              <a:rPr lang="en-US" sz="1200" dirty="0"/>
              <a:t> May 2000, 62–63).</a:t>
            </a:r>
            <a:endParaRPr lang="en-US" sz="1200" b="0" i="0" dirty="0">
              <a:solidFill>
                <a:srgbClr val="333333"/>
              </a:solidFill>
              <a:effectLst/>
            </a:endParaRPr>
          </a:p>
        </p:txBody>
      </p:sp>
      <p:sp>
        <p:nvSpPr>
          <p:cNvPr id="5" name="Rectangle 4"/>
          <p:cNvSpPr/>
          <p:nvPr/>
        </p:nvSpPr>
        <p:spPr>
          <a:xfrm>
            <a:off x="0" y="1856223"/>
            <a:ext cx="6463554" cy="2492990"/>
          </a:xfrm>
          <a:prstGeom prst="rect">
            <a:avLst/>
          </a:prstGeom>
          <a:ln>
            <a:solidFill>
              <a:schemeClr val="tx1"/>
            </a:solidFill>
          </a:ln>
        </p:spPr>
        <p:txBody>
          <a:bodyPr wrap="square">
            <a:spAutoFit/>
          </a:bodyPr>
          <a:lstStyle/>
          <a:p>
            <a:r>
              <a:rPr lang="en-US" sz="1200" b="1" dirty="0"/>
              <a:t>Caring for Others James 1:26-27:</a:t>
            </a:r>
          </a:p>
          <a:p>
            <a:r>
              <a:rPr lang="en-US" sz="1200" dirty="0"/>
              <a:t>This may be interpreted as meaning that a person who is religious is thoughtful to the unfortunate, and has an inner spirit that prompts to deeds of kindness and to the leading of a blameless life; who is just, truthful; who does not, as Paul says, think more highly of himself than he ought to think; who is affectionate, patient in tribulation, diligent, cheerful, fervent in spirit, hospitable, merciful; and who abhors evil and cleaves to that which is good. The possession of such a spirit and feeling is a true sign that a person is naturally religious.</a:t>
            </a:r>
          </a:p>
          <a:p>
            <a:r>
              <a:rPr lang="en-US" sz="1200" dirty="0"/>
              <a:t> </a:t>
            </a:r>
          </a:p>
          <a:p>
            <a:r>
              <a:rPr lang="en-US" sz="1200" dirty="0"/>
              <a:t>The Church's outward ordinances and requirements are but necessary-yet they are necessary-aids to the inner spiritual life. The Church itself, the organization, meetings, ordinances, requirements, are only helps, but very necessary helps, to the practice of true religion." (</a:t>
            </a:r>
            <a:r>
              <a:rPr lang="en-US" sz="1200" i="1" dirty="0"/>
              <a:t>Gospel Doctrine: Selections from the Sermons and Writings of Joseph F. Smith,</a:t>
            </a:r>
            <a:r>
              <a:rPr lang="en-US" sz="1200" dirty="0"/>
              <a:t> compiled by John A. </a:t>
            </a:r>
            <a:r>
              <a:rPr lang="en-US" sz="1200" dirty="0" err="1"/>
              <a:t>Widtsoe</a:t>
            </a:r>
            <a:r>
              <a:rPr lang="en-US" sz="1200" dirty="0"/>
              <a:t> [Salt Lake City: Deseret Book Co., 1939], 121.)</a:t>
            </a:r>
          </a:p>
        </p:txBody>
      </p:sp>
      <p:sp>
        <p:nvSpPr>
          <p:cNvPr id="6" name="Rectangle 5"/>
          <p:cNvSpPr/>
          <p:nvPr/>
        </p:nvSpPr>
        <p:spPr>
          <a:xfrm>
            <a:off x="0" y="40341"/>
            <a:ext cx="6463554" cy="1815882"/>
          </a:xfrm>
          <a:prstGeom prst="rect">
            <a:avLst/>
          </a:prstGeom>
          <a:ln>
            <a:solidFill>
              <a:schemeClr val="tx1"/>
            </a:solidFill>
          </a:ln>
        </p:spPr>
        <p:txBody>
          <a:bodyPr wrap="square">
            <a:spAutoFit/>
          </a:bodyPr>
          <a:lstStyle/>
          <a:p>
            <a:pPr fontAlgn="base"/>
            <a:r>
              <a:rPr lang="en-US" sz="1400" b="1" dirty="0"/>
              <a:t>Doers and Not Hearers Only James 1:23-24:</a:t>
            </a:r>
          </a:p>
          <a:p>
            <a:pPr fontAlgn="base"/>
            <a:r>
              <a:rPr lang="en-US" sz="1400" dirty="0"/>
              <a:t>"Some tend to think that just because a few ordinances have been performed, or just because they have repented, they can relax and think they 'have it made.' This life is not one of arrival; rather it is a journey, where we are continually being given the opportunity to prove ourselves worthy of the rewards promised to those whose efforts have been characterized with steadfastness, hope, faith, and love throughout life to the very last moment of this existence." Robert E. Wells (</a:t>
            </a:r>
            <a:r>
              <a:rPr lang="en-US" sz="1400" i="1" dirty="0"/>
              <a:t>The Mount and the Master</a:t>
            </a:r>
            <a:r>
              <a:rPr lang="en-US" sz="1400" dirty="0"/>
              <a:t> [Salt Lake City: Deseret Book Co., 1991], 204.)</a:t>
            </a:r>
            <a:endParaRPr lang="en-US" sz="1400" b="0" i="0" dirty="0">
              <a:solidFill>
                <a:srgbClr val="333333"/>
              </a:solidFill>
              <a:effectLst/>
              <a:latin typeface="Open Sans"/>
            </a:endParaRPr>
          </a:p>
        </p:txBody>
      </p:sp>
    </p:spTree>
    <p:extLst>
      <p:ext uri="{BB962C8B-B14F-4D97-AF65-F5344CB8AC3E}">
        <p14:creationId xmlns:p14="http://schemas.microsoft.com/office/powerpoint/2010/main" val="178421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4800600" y="207470"/>
            <a:ext cx="2590800" cy="1015663"/>
          </a:xfrm>
          <a:prstGeom prst="rect">
            <a:avLst/>
          </a:prstGeom>
          <a:noFill/>
        </p:spPr>
        <p:txBody>
          <a:bodyPr wrap="square" rtlCol="0">
            <a:spAutoFit/>
          </a:bodyPr>
          <a:lstStyle/>
          <a:p>
            <a:pPr algn="ctr"/>
            <a:r>
              <a:rPr lang="en-US" sz="6000" dirty="0">
                <a:solidFill>
                  <a:schemeClr val="bg1"/>
                </a:solidFill>
                <a:latin typeface="Monotype Corsiva" panose="03010101010201010101" pitchFamily="66" charset="0"/>
              </a:rPr>
              <a:t>James</a:t>
            </a:r>
          </a:p>
        </p:txBody>
      </p:sp>
      <p:sp>
        <p:nvSpPr>
          <p:cNvPr id="81" name="TextBox 80"/>
          <p:cNvSpPr txBox="1"/>
          <p:nvPr/>
        </p:nvSpPr>
        <p:spPr>
          <a:xfrm>
            <a:off x="194522" y="1187778"/>
            <a:ext cx="8848786" cy="5262979"/>
          </a:xfrm>
          <a:prstGeom prst="rect">
            <a:avLst/>
          </a:prstGeom>
          <a:noFill/>
        </p:spPr>
        <p:txBody>
          <a:bodyPr wrap="square" rtlCol="0">
            <a:spAutoFit/>
          </a:bodyPr>
          <a:lstStyle/>
          <a:p>
            <a:r>
              <a:rPr lang="en-US" sz="2800" dirty="0">
                <a:solidFill>
                  <a:schemeClr val="bg1"/>
                </a:solidFill>
              </a:rPr>
              <a:t>He was the author of James and identifies himself as “James, a servant of God and of the Lord Jesus Christ”</a:t>
            </a:r>
          </a:p>
          <a:p>
            <a:endParaRPr lang="en-US" sz="2800" dirty="0">
              <a:solidFill>
                <a:schemeClr val="bg1"/>
              </a:solidFill>
            </a:endParaRPr>
          </a:p>
          <a:p>
            <a:r>
              <a:rPr lang="en-US" sz="2800" dirty="0">
                <a:solidFill>
                  <a:schemeClr val="bg1"/>
                </a:solidFill>
              </a:rPr>
              <a:t>James is probably the half brother of Jesus, not James, the brother of John</a:t>
            </a:r>
          </a:p>
          <a:p>
            <a:r>
              <a:rPr lang="en-US" sz="2800" dirty="0">
                <a:solidFill>
                  <a:schemeClr val="bg1"/>
                </a:solidFill>
              </a:rPr>
              <a:t> </a:t>
            </a:r>
          </a:p>
          <a:p>
            <a:r>
              <a:rPr lang="en-US" sz="2800" dirty="0">
                <a:solidFill>
                  <a:schemeClr val="bg1"/>
                </a:solidFill>
              </a:rPr>
              <a:t>He was initially one of Jesus’ disciples but after Jesus’ resurrection James was one who was a special witness to whom Jesus appeared</a:t>
            </a:r>
          </a:p>
          <a:p>
            <a:endParaRPr lang="en-US" sz="2800" dirty="0">
              <a:solidFill>
                <a:schemeClr val="bg1"/>
              </a:solidFill>
            </a:endParaRPr>
          </a:p>
          <a:p>
            <a:r>
              <a:rPr lang="en-US" sz="2800" dirty="0">
                <a:solidFill>
                  <a:schemeClr val="bg1"/>
                </a:solidFill>
              </a:rPr>
              <a:t>He later became an Apostle and first Bishop in the Church in Jerusalem</a:t>
            </a:r>
          </a:p>
        </p:txBody>
      </p:sp>
      <p:grpSp>
        <p:nvGrpSpPr>
          <p:cNvPr id="82" name="Group 81"/>
          <p:cNvGrpSpPr/>
          <p:nvPr/>
        </p:nvGrpSpPr>
        <p:grpSpPr>
          <a:xfrm>
            <a:off x="8982636" y="930025"/>
            <a:ext cx="2176913" cy="4997949"/>
            <a:chOff x="1600200" y="539757"/>
            <a:chExt cx="2176913" cy="4997949"/>
          </a:xfrm>
        </p:grpSpPr>
        <p:grpSp>
          <p:nvGrpSpPr>
            <p:cNvPr id="83" name="Group 38"/>
            <p:cNvGrpSpPr/>
            <p:nvPr/>
          </p:nvGrpSpPr>
          <p:grpSpPr>
            <a:xfrm rot="18845142" flipH="1">
              <a:off x="2771106" y="4996690"/>
              <a:ext cx="407415" cy="674617"/>
              <a:chOff x="1676400" y="2133600"/>
              <a:chExt cx="1447800" cy="2088845"/>
            </a:xfrm>
          </p:grpSpPr>
          <p:sp>
            <p:nvSpPr>
              <p:cNvPr id="119" name="Oval 11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34"/>
            <p:cNvGrpSpPr/>
            <p:nvPr/>
          </p:nvGrpSpPr>
          <p:grpSpPr>
            <a:xfrm rot="2754858">
              <a:off x="2229848" y="4888941"/>
              <a:ext cx="558464" cy="737718"/>
              <a:chOff x="1676400" y="2133600"/>
              <a:chExt cx="1447800" cy="2088845"/>
            </a:xfrm>
          </p:grpSpPr>
          <p:sp>
            <p:nvSpPr>
              <p:cNvPr id="116" name="Oval 11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p:cNvSpPr/>
            <p:nvPr/>
          </p:nvSpPr>
          <p:spPr>
            <a:xfrm>
              <a:off x="3352800" y="3429000"/>
              <a:ext cx="424313" cy="718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00200" y="3276601"/>
              <a:ext cx="4572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9932635">
              <a:off x="2670431" y="1762123"/>
              <a:ext cx="767801"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88477">
              <a:off x="2095126" y="1674099"/>
              <a:ext cx="657532"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2131760" y="4185680"/>
              <a:ext cx="1245631" cy="1072119"/>
            </a:xfrm>
            <a:prstGeom prst="trapezoid">
              <a:avLst>
                <a:gd name="adj" fmla="val 1221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2191721" y="2157336"/>
              <a:ext cx="1127000" cy="2253719"/>
            </a:xfrm>
            <a:prstGeom prst="trapezoid">
              <a:avLst>
                <a:gd name="adj" fmla="val 25343"/>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10800000">
              <a:off x="2510989" y="2243371"/>
              <a:ext cx="500150" cy="71859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2057400" y="2438400"/>
              <a:ext cx="867097" cy="2545219"/>
            </a:xfrm>
            <a:prstGeom prst="trapezoid">
              <a:avLst>
                <a:gd name="adj" fmla="val 44628"/>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153416" y="680933"/>
              <a:ext cx="1213980" cy="1844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153416" y="1328004"/>
              <a:ext cx="1272938" cy="23946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42"/>
            <p:cNvGrpSpPr/>
            <p:nvPr/>
          </p:nvGrpSpPr>
          <p:grpSpPr>
            <a:xfrm>
              <a:off x="1835181" y="539757"/>
              <a:ext cx="1901490" cy="1189154"/>
              <a:chOff x="5207746" y="501424"/>
              <a:chExt cx="1365913" cy="756791"/>
            </a:xfrm>
          </p:grpSpPr>
          <p:sp>
            <p:nvSpPr>
              <p:cNvPr id="109" name="Moon 108"/>
              <p:cNvSpPr/>
              <p:nvPr/>
            </p:nvSpPr>
            <p:spPr>
              <a:xfrm rot="4154328">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3582768">
                <a:off x="5680564" y="467827"/>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4464348">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7279113">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rapezoid 95"/>
            <p:cNvSpPr/>
            <p:nvPr/>
          </p:nvSpPr>
          <p:spPr>
            <a:xfrm>
              <a:off x="2590800" y="2438400"/>
              <a:ext cx="867097" cy="2545219"/>
            </a:xfrm>
            <a:prstGeom prst="trapezoid">
              <a:avLst>
                <a:gd name="adj" fmla="val 46356"/>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42"/>
            <p:cNvGrpSpPr/>
            <p:nvPr/>
          </p:nvGrpSpPr>
          <p:grpSpPr>
            <a:xfrm>
              <a:off x="2209800" y="3657600"/>
              <a:ext cx="1142999" cy="533400"/>
              <a:chOff x="6172200" y="4565754"/>
              <a:chExt cx="3923675" cy="920646"/>
            </a:xfrm>
          </p:grpSpPr>
          <p:grpSp>
            <p:nvGrpSpPr>
              <p:cNvPr id="98" name="Group 303"/>
              <p:cNvGrpSpPr/>
              <p:nvPr/>
            </p:nvGrpSpPr>
            <p:grpSpPr>
              <a:xfrm>
                <a:off x="6172200" y="4572000"/>
                <a:ext cx="1295400" cy="914400"/>
                <a:chOff x="6172200" y="4572000"/>
                <a:chExt cx="1295400" cy="914400"/>
              </a:xfrm>
            </p:grpSpPr>
            <p:sp>
              <p:nvSpPr>
                <p:cNvPr id="107" name="Quad Arrow Callout 106"/>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304"/>
              <p:cNvGrpSpPr/>
              <p:nvPr/>
            </p:nvGrpSpPr>
            <p:grpSpPr>
              <a:xfrm>
                <a:off x="7510072" y="4567003"/>
                <a:ext cx="1295400" cy="914400"/>
                <a:chOff x="6172200" y="4572000"/>
                <a:chExt cx="1295400" cy="914400"/>
              </a:xfrm>
            </p:grpSpPr>
            <p:sp>
              <p:nvSpPr>
                <p:cNvPr id="105" name="Quad Arrow Callout 104"/>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307"/>
              <p:cNvGrpSpPr/>
              <p:nvPr/>
            </p:nvGrpSpPr>
            <p:grpSpPr>
              <a:xfrm>
                <a:off x="8800475" y="4565754"/>
                <a:ext cx="1295400" cy="914400"/>
                <a:chOff x="6172200" y="4572000"/>
                <a:chExt cx="1295400" cy="914400"/>
              </a:xfrm>
            </p:grpSpPr>
            <p:sp>
              <p:nvSpPr>
                <p:cNvPr id="103" name="Quad Arrow Callout 102"/>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11418014" y="6468035"/>
            <a:ext cx="617104"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22856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animEffect transition="in" filter="wipe(down)">
                                      <p:cBhvr>
                                        <p:cTn id="9" dur="580">
                                          <p:stCondLst>
                                            <p:cond delay="0"/>
                                          </p:stCondLst>
                                        </p:cTn>
                                        <p:tgtEl>
                                          <p:spTgt spid="82"/>
                                        </p:tgtEl>
                                      </p:cBhvr>
                                    </p:animEffect>
                                    <p:anim calcmode="lin" valueType="num">
                                      <p:cBhvr>
                                        <p:cTn id="10"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5" dur="26">
                                          <p:stCondLst>
                                            <p:cond delay="650"/>
                                          </p:stCondLst>
                                        </p:cTn>
                                        <p:tgtEl>
                                          <p:spTgt spid="82"/>
                                        </p:tgtEl>
                                      </p:cBhvr>
                                      <p:to x="100000" y="60000"/>
                                    </p:animScale>
                                    <p:animScale>
                                      <p:cBhvr>
                                        <p:cTn id="16" dur="166" decel="50000">
                                          <p:stCondLst>
                                            <p:cond delay="676"/>
                                          </p:stCondLst>
                                        </p:cTn>
                                        <p:tgtEl>
                                          <p:spTgt spid="82"/>
                                        </p:tgtEl>
                                      </p:cBhvr>
                                      <p:to x="100000" y="100000"/>
                                    </p:animScale>
                                    <p:animScale>
                                      <p:cBhvr>
                                        <p:cTn id="17" dur="26">
                                          <p:stCondLst>
                                            <p:cond delay="1312"/>
                                          </p:stCondLst>
                                        </p:cTn>
                                        <p:tgtEl>
                                          <p:spTgt spid="82"/>
                                        </p:tgtEl>
                                      </p:cBhvr>
                                      <p:to x="100000" y="80000"/>
                                    </p:animScale>
                                    <p:animScale>
                                      <p:cBhvr>
                                        <p:cTn id="18" dur="166" decel="50000">
                                          <p:stCondLst>
                                            <p:cond delay="1338"/>
                                          </p:stCondLst>
                                        </p:cTn>
                                        <p:tgtEl>
                                          <p:spTgt spid="82"/>
                                        </p:tgtEl>
                                      </p:cBhvr>
                                      <p:to x="100000" y="100000"/>
                                    </p:animScale>
                                    <p:animScale>
                                      <p:cBhvr>
                                        <p:cTn id="19" dur="26">
                                          <p:stCondLst>
                                            <p:cond delay="1642"/>
                                          </p:stCondLst>
                                        </p:cTn>
                                        <p:tgtEl>
                                          <p:spTgt spid="82"/>
                                        </p:tgtEl>
                                      </p:cBhvr>
                                      <p:to x="100000" y="90000"/>
                                    </p:animScale>
                                    <p:animScale>
                                      <p:cBhvr>
                                        <p:cTn id="20" dur="166" decel="50000">
                                          <p:stCondLst>
                                            <p:cond delay="1668"/>
                                          </p:stCondLst>
                                        </p:cTn>
                                        <p:tgtEl>
                                          <p:spTgt spid="82"/>
                                        </p:tgtEl>
                                      </p:cBhvr>
                                      <p:to x="100000" y="100000"/>
                                    </p:animScale>
                                    <p:animScale>
                                      <p:cBhvr>
                                        <p:cTn id="21" dur="26">
                                          <p:stCondLst>
                                            <p:cond delay="1808"/>
                                          </p:stCondLst>
                                        </p:cTn>
                                        <p:tgtEl>
                                          <p:spTgt spid="82"/>
                                        </p:tgtEl>
                                      </p:cBhvr>
                                      <p:to x="100000" y="95000"/>
                                    </p:animScale>
                                    <p:animScale>
                                      <p:cBhvr>
                                        <p:cTn id="22" dur="166" decel="50000">
                                          <p:stCondLst>
                                            <p:cond delay="1834"/>
                                          </p:stCondLst>
                                        </p:cTn>
                                        <p:tgtEl>
                                          <p:spTgt spid="8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81123" y="1497576"/>
            <a:ext cx="2228406" cy="830997"/>
          </a:xfrm>
          <a:prstGeom prst="rect">
            <a:avLst/>
          </a:prstGeom>
          <a:noFill/>
        </p:spPr>
        <p:txBody>
          <a:bodyPr wrap="square" rtlCol="0">
            <a:spAutoFit/>
          </a:bodyPr>
          <a:lstStyle/>
          <a:p>
            <a:endParaRPr lang="en-US" sz="4800" b="1" dirty="0">
              <a:latin typeface="Bradley Hand ITC" pitchFamily="66" charset="0"/>
            </a:endParaRPr>
          </a:p>
        </p:txBody>
      </p:sp>
      <p:sp>
        <p:nvSpPr>
          <p:cNvPr id="118" name="TextBox 117"/>
          <p:cNvSpPr txBox="1"/>
          <p:nvPr/>
        </p:nvSpPr>
        <p:spPr>
          <a:xfrm>
            <a:off x="282387" y="228600"/>
            <a:ext cx="11698941" cy="830997"/>
          </a:xfrm>
          <a:prstGeom prst="rect">
            <a:avLst/>
          </a:prstGeom>
          <a:noFill/>
        </p:spPr>
        <p:txBody>
          <a:bodyPr wrap="square" rtlCol="0">
            <a:spAutoFit/>
          </a:bodyPr>
          <a:lstStyle/>
          <a:p>
            <a:pPr algn="ctr"/>
            <a:r>
              <a:rPr lang="en-US" sz="4800" dirty="0">
                <a:solidFill>
                  <a:schemeClr val="bg1"/>
                </a:solidFill>
                <a:latin typeface="Monotype Corsiva" panose="03010101010201010101" pitchFamily="66" charset="0"/>
              </a:rPr>
              <a:t>The Epistle of James</a:t>
            </a:r>
          </a:p>
        </p:txBody>
      </p:sp>
      <p:sp>
        <p:nvSpPr>
          <p:cNvPr id="120" name="TextBox 119"/>
          <p:cNvSpPr txBox="1"/>
          <p:nvPr/>
        </p:nvSpPr>
        <p:spPr>
          <a:xfrm>
            <a:off x="628223" y="790784"/>
            <a:ext cx="8305800" cy="5632311"/>
          </a:xfrm>
          <a:prstGeom prst="rect">
            <a:avLst/>
          </a:prstGeom>
          <a:noFill/>
        </p:spPr>
        <p:txBody>
          <a:bodyPr wrap="square" rtlCol="0">
            <a:spAutoFit/>
          </a:bodyPr>
          <a:lstStyle/>
          <a:p>
            <a:endParaRPr lang="en-US" sz="2400" dirty="0">
              <a:solidFill>
                <a:schemeClr val="bg1"/>
              </a:solidFill>
            </a:endParaRPr>
          </a:p>
          <a:p>
            <a:r>
              <a:rPr lang="en-US" sz="2400" dirty="0">
                <a:solidFill>
                  <a:schemeClr val="bg1"/>
                </a:solidFill>
              </a:rPr>
              <a:t>*James is the first of the seven “general Epistles” included in the New Testament—the others being 1 and 2 Peter; 1, 2, and 3 John; and Jude. </a:t>
            </a:r>
          </a:p>
          <a:p>
            <a:endParaRPr lang="en-US" sz="2400" dirty="0">
              <a:solidFill>
                <a:schemeClr val="bg1"/>
              </a:solidFill>
            </a:endParaRPr>
          </a:p>
          <a:p>
            <a:r>
              <a:rPr lang="en-US" sz="2400" dirty="0">
                <a:solidFill>
                  <a:schemeClr val="bg1"/>
                </a:solidFill>
              </a:rPr>
              <a:t>*James’ audience was to the scattered 12 Tribes and we assume it was written in Jerusalem. </a:t>
            </a:r>
          </a:p>
          <a:p>
            <a:endParaRPr lang="en-US" sz="2400" dirty="0">
              <a:solidFill>
                <a:schemeClr val="bg1"/>
              </a:solidFill>
            </a:endParaRPr>
          </a:p>
          <a:p>
            <a:r>
              <a:rPr lang="en-US" sz="2400" dirty="0">
                <a:solidFill>
                  <a:schemeClr val="bg1"/>
                </a:solidFill>
              </a:rPr>
              <a:t>*Written probably before A.D 62. But maybe before A.D. 50. Which would mean that this letter was one of the earliest in the New Testament. </a:t>
            </a:r>
          </a:p>
          <a:p>
            <a:endParaRPr lang="en-US" sz="2400" dirty="0">
              <a:solidFill>
                <a:schemeClr val="bg1"/>
              </a:solidFill>
            </a:endParaRPr>
          </a:p>
          <a:p>
            <a:r>
              <a:rPr lang="en-US" sz="2400" dirty="0">
                <a:solidFill>
                  <a:schemeClr val="bg1"/>
                </a:solidFill>
              </a:rPr>
              <a:t>* In Josephus it is recorded that James and some others were taken before the Sanhedrin, sentenced to death, and delivered to be stoned. </a:t>
            </a:r>
          </a:p>
        </p:txBody>
      </p:sp>
      <p:pic>
        <p:nvPicPr>
          <p:cNvPr id="21506" name="Picture 2" descr="Image result for tribes of 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5150" y="1445778"/>
            <a:ext cx="2975722" cy="395298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11418014" y="6468035"/>
            <a:ext cx="617104"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314136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0" y="6374453"/>
            <a:ext cx="6096000" cy="400110"/>
          </a:xfrm>
          <a:prstGeom prst="rect">
            <a:avLst/>
          </a:prstGeom>
        </p:spPr>
        <p:txBody>
          <a:bodyPr>
            <a:spAutoFit/>
          </a:bodyPr>
          <a:lstStyle/>
          <a:p>
            <a:r>
              <a:rPr lang="en-US" sz="2000" dirty="0">
                <a:solidFill>
                  <a:schemeClr val="bg1"/>
                </a:solidFill>
              </a:rPr>
              <a:t>James 1:2-4</a:t>
            </a:r>
          </a:p>
        </p:txBody>
      </p:sp>
      <p:grpSp>
        <p:nvGrpSpPr>
          <p:cNvPr id="6" name="Group 5"/>
          <p:cNvGrpSpPr/>
          <p:nvPr/>
        </p:nvGrpSpPr>
        <p:grpSpPr>
          <a:xfrm>
            <a:off x="1592993" y="2070961"/>
            <a:ext cx="9073188" cy="646331"/>
            <a:chOff x="155976" y="539959"/>
            <a:chExt cx="9073188" cy="646331"/>
          </a:xfrm>
        </p:grpSpPr>
        <p:sp>
          <p:nvSpPr>
            <p:cNvPr id="80" name="TextBox 79"/>
            <p:cNvSpPr txBox="1"/>
            <p:nvPr/>
          </p:nvSpPr>
          <p:spPr>
            <a:xfrm>
              <a:off x="155976" y="539959"/>
              <a:ext cx="3609200" cy="646331"/>
            </a:xfrm>
            <a:prstGeom prst="rect">
              <a:avLst/>
            </a:prstGeom>
            <a:solidFill>
              <a:schemeClr val="accent5">
                <a:lumMod val="75000"/>
              </a:schemeClr>
            </a:solidFill>
          </p:spPr>
          <p:txBody>
            <a:bodyPr wrap="square" rtlCol="0">
              <a:spAutoFit/>
            </a:bodyPr>
            <a:lstStyle/>
            <a:p>
              <a:pPr algn="ctr"/>
              <a:r>
                <a:rPr lang="en-US" sz="3600" dirty="0">
                  <a:solidFill>
                    <a:schemeClr val="bg1"/>
                  </a:solidFill>
                  <a:latin typeface="Monotype Corsiva" panose="03010101010201010101" pitchFamily="66" charset="0"/>
                </a:rPr>
                <a:t>Faith Tested or Tried</a:t>
              </a:r>
            </a:p>
          </p:txBody>
        </p:sp>
        <p:sp>
          <p:nvSpPr>
            <p:cNvPr id="8" name="TextBox 7"/>
            <p:cNvSpPr txBox="1"/>
            <p:nvPr/>
          </p:nvSpPr>
          <p:spPr>
            <a:xfrm>
              <a:off x="5619964" y="539959"/>
              <a:ext cx="3609200" cy="646331"/>
            </a:xfrm>
            <a:prstGeom prst="rect">
              <a:avLst/>
            </a:prstGeom>
            <a:solidFill>
              <a:schemeClr val="accent5">
                <a:lumMod val="75000"/>
              </a:schemeClr>
            </a:solidFill>
          </p:spPr>
          <p:txBody>
            <a:bodyPr wrap="square" rtlCol="0">
              <a:spAutoFit/>
            </a:bodyPr>
            <a:lstStyle/>
            <a:p>
              <a:pPr algn="ctr"/>
              <a:r>
                <a:rPr lang="en-US" sz="3600" dirty="0">
                  <a:solidFill>
                    <a:schemeClr val="bg1"/>
                  </a:solidFill>
                  <a:latin typeface="Monotype Corsiva" panose="03010101010201010101" pitchFamily="66" charset="0"/>
                </a:rPr>
                <a:t>Patience Produced</a:t>
              </a:r>
            </a:p>
          </p:txBody>
        </p:sp>
        <p:sp>
          <p:nvSpPr>
            <p:cNvPr id="3" name="Equals 2"/>
            <p:cNvSpPr/>
            <p:nvPr/>
          </p:nvSpPr>
          <p:spPr>
            <a:xfrm>
              <a:off x="4208929" y="539959"/>
              <a:ext cx="900953" cy="646331"/>
            </a:xfrm>
            <a:prstGeom prst="math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p:cNvGrpSpPr/>
          <p:nvPr/>
        </p:nvGrpSpPr>
        <p:grpSpPr>
          <a:xfrm>
            <a:off x="2576238" y="3103955"/>
            <a:ext cx="8249342" cy="1200329"/>
            <a:chOff x="1567485" y="2170430"/>
            <a:chExt cx="8249342" cy="1200329"/>
          </a:xfrm>
        </p:grpSpPr>
        <p:sp>
          <p:nvSpPr>
            <p:cNvPr id="11" name="TextBox 10"/>
            <p:cNvSpPr txBox="1"/>
            <p:nvPr/>
          </p:nvSpPr>
          <p:spPr>
            <a:xfrm>
              <a:off x="1567485" y="2504217"/>
              <a:ext cx="2462624" cy="646331"/>
            </a:xfrm>
            <a:prstGeom prst="rect">
              <a:avLst/>
            </a:prstGeom>
            <a:solidFill>
              <a:srgbClr val="A6F21E"/>
            </a:solidFill>
          </p:spPr>
          <p:txBody>
            <a:bodyPr wrap="square" rtlCol="0">
              <a:spAutoFit/>
            </a:bodyPr>
            <a:lstStyle/>
            <a:p>
              <a:pPr algn="ctr"/>
              <a:r>
                <a:rPr lang="en-US" sz="3600" dirty="0">
                  <a:latin typeface="Monotype Corsiva" panose="03010101010201010101" pitchFamily="66" charset="0"/>
                </a:rPr>
                <a:t>Patience</a:t>
              </a:r>
            </a:p>
          </p:txBody>
        </p:sp>
        <p:sp>
          <p:nvSpPr>
            <p:cNvPr id="12" name="Equals 11"/>
            <p:cNvSpPr/>
            <p:nvPr/>
          </p:nvSpPr>
          <p:spPr>
            <a:xfrm>
              <a:off x="4578722" y="2540894"/>
              <a:ext cx="900953" cy="646331"/>
            </a:xfrm>
            <a:prstGeom prst="math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907740" y="2170430"/>
              <a:ext cx="3909087" cy="1200329"/>
            </a:xfrm>
            <a:prstGeom prst="rect">
              <a:avLst/>
            </a:prstGeom>
            <a:solidFill>
              <a:srgbClr val="A6F21E"/>
            </a:solidFill>
          </p:spPr>
          <p:txBody>
            <a:bodyPr wrap="square" rtlCol="0">
              <a:spAutoFit/>
            </a:bodyPr>
            <a:lstStyle/>
            <a:p>
              <a:pPr algn="ctr"/>
              <a:r>
                <a:rPr lang="en-US" sz="3600" dirty="0">
                  <a:latin typeface="Monotype Corsiva" panose="03010101010201010101" pitchFamily="66" charset="0"/>
                </a:rPr>
                <a:t>Sanctification and spiritual development</a:t>
              </a:r>
            </a:p>
          </p:txBody>
        </p:sp>
      </p:grpSp>
      <p:sp>
        <p:nvSpPr>
          <p:cNvPr id="16" name="TextBox 15"/>
          <p:cNvSpPr txBox="1"/>
          <p:nvPr/>
        </p:nvSpPr>
        <p:spPr>
          <a:xfrm>
            <a:off x="317340" y="55865"/>
            <a:ext cx="11557319" cy="1015663"/>
          </a:xfrm>
          <a:prstGeom prst="rect">
            <a:avLst/>
          </a:prstGeom>
          <a:noFill/>
        </p:spPr>
        <p:txBody>
          <a:bodyPr wrap="square" rtlCol="0">
            <a:spAutoFit/>
          </a:bodyPr>
          <a:lstStyle/>
          <a:p>
            <a:pPr algn="ctr"/>
            <a:r>
              <a:rPr lang="en-US" sz="6000" dirty="0">
                <a:solidFill>
                  <a:schemeClr val="bg1"/>
                </a:solidFill>
                <a:latin typeface="Monotype Corsiva" panose="03010101010201010101" pitchFamily="66" charset="0"/>
              </a:rPr>
              <a:t>Seeking Eternal Life</a:t>
            </a:r>
          </a:p>
        </p:txBody>
      </p:sp>
      <p:sp>
        <p:nvSpPr>
          <p:cNvPr id="7" name="Rectangle 6"/>
          <p:cNvSpPr/>
          <p:nvPr/>
        </p:nvSpPr>
        <p:spPr>
          <a:xfrm>
            <a:off x="2391335" y="4911285"/>
            <a:ext cx="8565777" cy="1569660"/>
          </a:xfrm>
          <a:prstGeom prst="rect">
            <a:avLst/>
          </a:prstGeom>
        </p:spPr>
        <p:txBody>
          <a:bodyPr wrap="square">
            <a:spAutoFit/>
          </a:bodyPr>
          <a:lstStyle/>
          <a:p>
            <a:pPr algn="ctr"/>
            <a:r>
              <a:rPr lang="en-US" sz="2400" i="1" dirty="0">
                <a:solidFill>
                  <a:srgbClr val="FFFF00"/>
                </a:solidFill>
                <a:latin typeface="Palatino"/>
              </a:rPr>
              <a:t>And again, be patient in tribulation until I come; and, behold, I come quickly, and my reward is with me, and they who have sought me early shall find rest to their souls. Even so. Amen.</a:t>
            </a:r>
          </a:p>
          <a:p>
            <a:pPr algn="ctr"/>
            <a:r>
              <a:rPr lang="en-US" sz="2400" i="1" dirty="0">
                <a:solidFill>
                  <a:srgbClr val="FFFF00"/>
                </a:solidFill>
                <a:latin typeface="Palatino"/>
              </a:rPr>
              <a:t>D&amp;C 54:10</a:t>
            </a:r>
            <a:endParaRPr lang="en-US" sz="2400" i="1" dirty="0">
              <a:solidFill>
                <a:srgbClr val="FFFF00"/>
              </a:solidFill>
            </a:endParaRPr>
          </a:p>
        </p:txBody>
      </p:sp>
      <p:grpSp>
        <p:nvGrpSpPr>
          <p:cNvPr id="24" name="Group 23"/>
          <p:cNvGrpSpPr/>
          <p:nvPr/>
        </p:nvGrpSpPr>
        <p:grpSpPr>
          <a:xfrm>
            <a:off x="1086108" y="86111"/>
            <a:ext cx="1554676" cy="1970834"/>
            <a:chOff x="673031" y="3021951"/>
            <a:chExt cx="2667000" cy="3380906"/>
          </a:xfrm>
        </p:grpSpPr>
        <p:sp>
          <p:nvSpPr>
            <p:cNvPr id="25" name="Oval 24"/>
            <p:cNvSpPr/>
            <p:nvPr/>
          </p:nvSpPr>
          <p:spPr>
            <a:xfrm rot="19897607">
              <a:off x="2710356" y="5329881"/>
              <a:ext cx="460162" cy="77686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673031" y="3021951"/>
              <a:ext cx="2667000" cy="2667000"/>
              <a:chOff x="2726659" y="4091768"/>
              <a:chExt cx="2667000" cy="2667000"/>
            </a:xfrm>
          </p:grpSpPr>
          <p:sp>
            <p:nvSpPr>
              <p:cNvPr id="41" name="Oval 40"/>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092812" y="4636216"/>
                <a:ext cx="762000" cy="762000"/>
                <a:chOff x="1226056" y="2773679"/>
                <a:chExt cx="762000" cy="762000"/>
              </a:xfrm>
            </p:grpSpPr>
            <p:sp>
              <p:nvSpPr>
                <p:cNvPr id="53" name="Oval 52"/>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flipH="1">
                <a:off x="4133970" y="4637947"/>
                <a:ext cx="762000" cy="762000"/>
                <a:chOff x="1226056" y="2773679"/>
                <a:chExt cx="762000" cy="762000"/>
              </a:xfrm>
            </p:grpSpPr>
            <p:sp>
              <p:nvSpPr>
                <p:cNvPr id="49" name="Oval 4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Moon 44"/>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Moon 45"/>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Moon 47"/>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7" name="Group 26"/>
            <p:cNvGrpSpPr/>
            <p:nvPr/>
          </p:nvGrpSpPr>
          <p:grpSpPr>
            <a:xfrm rot="19266222">
              <a:off x="1036093" y="3093284"/>
              <a:ext cx="1747294" cy="3309573"/>
              <a:chOff x="381000" y="1524000"/>
              <a:chExt cx="1828800" cy="3463954"/>
            </a:xfrm>
          </p:grpSpPr>
          <p:sp>
            <p:nvSpPr>
              <p:cNvPr id="36" name="Rectangle: Rounded Corners 35"/>
              <p:cNvSpPr/>
              <p:nvPr/>
            </p:nvSpPr>
            <p:spPr>
              <a:xfrm>
                <a:off x="1143000" y="3124200"/>
                <a:ext cx="228600" cy="1676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1000" y="1524000"/>
                <a:ext cx="1828800" cy="18288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p:cNvSpPr/>
              <p:nvPr/>
            </p:nvSpPr>
            <p:spPr>
              <a:xfrm>
                <a:off x="1066800" y="3429000"/>
                <a:ext cx="381000" cy="152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p:cNvSpPr/>
              <p:nvPr/>
            </p:nvSpPr>
            <p:spPr>
              <a:xfrm>
                <a:off x="1101055" y="4149754"/>
                <a:ext cx="304800" cy="838200"/>
              </a:xfrm>
              <a:prstGeom prst="roundRect">
                <a:avLst>
                  <a:gd name="adj" fmla="val 21376"/>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63111" y="1726734"/>
                <a:ext cx="1447800" cy="1447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046738" y="3593782"/>
              <a:ext cx="762000" cy="762000"/>
              <a:chOff x="2232742" y="3720530"/>
              <a:chExt cx="762000" cy="762000"/>
            </a:xfrm>
          </p:grpSpPr>
          <p:sp>
            <p:nvSpPr>
              <p:cNvPr id="32" name="Oval 31"/>
              <p:cNvSpPr/>
              <p:nvPr/>
            </p:nvSpPr>
            <p:spPr>
              <a:xfrm flipH="1">
                <a:off x="2232742" y="372053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flipH="1">
                <a:off x="2280512" y="387293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7387933" flipH="1">
                <a:off x="2286633" y="405332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H="1">
                <a:off x="2401812" y="421455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rot="19897607">
              <a:off x="2418840" y="5413972"/>
              <a:ext cx="460162" cy="30781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897607">
              <a:off x="2571240" y="5566372"/>
              <a:ext cx="460162" cy="30781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897607">
              <a:off x="2723640" y="5718772"/>
              <a:ext cx="460162" cy="30781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78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317340" y="55865"/>
            <a:ext cx="11557319" cy="1015663"/>
          </a:xfrm>
          <a:prstGeom prst="rect">
            <a:avLst/>
          </a:prstGeom>
          <a:noFill/>
        </p:spPr>
        <p:txBody>
          <a:bodyPr wrap="square" rtlCol="0">
            <a:spAutoFit/>
          </a:bodyPr>
          <a:lstStyle/>
          <a:p>
            <a:pPr algn="ctr"/>
            <a:r>
              <a:rPr lang="en-US" sz="6000" dirty="0">
                <a:solidFill>
                  <a:schemeClr val="bg1"/>
                </a:solidFill>
                <a:latin typeface="Monotype Corsiva" panose="03010101010201010101" pitchFamily="66" charset="0"/>
              </a:rPr>
              <a:t>Seeking Wisdom</a:t>
            </a:r>
          </a:p>
        </p:txBody>
      </p:sp>
      <p:sp>
        <p:nvSpPr>
          <p:cNvPr id="81" name="TextBox 80"/>
          <p:cNvSpPr txBox="1"/>
          <p:nvPr/>
        </p:nvSpPr>
        <p:spPr>
          <a:xfrm>
            <a:off x="397116" y="1456368"/>
            <a:ext cx="5559931" cy="2862322"/>
          </a:xfrm>
          <a:prstGeom prst="rect">
            <a:avLst/>
          </a:prstGeom>
          <a:noFill/>
        </p:spPr>
        <p:txBody>
          <a:bodyPr wrap="square" rtlCol="0">
            <a:spAutoFit/>
          </a:bodyPr>
          <a:lstStyle/>
          <a:p>
            <a:r>
              <a:rPr lang="en-US" sz="2000" i="1" dirty="0">
                <a:solidFill>
                  <a:schemeClr val="bg1"/>
                </a:solidFill>
              </a:rPr>
              <a:t>My mind at times was greatly excited, the cry and tumult were so great and incessant. The Presbyterians were most decided against the Baptists and Methodists, and used all the powers of both reason and sophistry to prove their errors, or, at least, to make the people think they were in error. On the other hand, the Baptists and Methodists in their turn were equally zealous in endeavoring to establish their own tenets and disprove all others.</a:t>
            </a:r>
          </a:p>
        </p:txBody>
      </p:sp>
      <p:pic>
        <p:nvPicPr>
          <p:cNvPr id="23554" name="Picture 2" descr="Joseph Smith Seeks Wisdom in the B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001" y="1071528"/>
            <a:ext cx="3390219" cy="42377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52798" y="5358790"/>
            <a:ext cx="8319247" cy="1015663"/>
          </a:xfrm>
          <a:prstGeom prst="rect">
            <a:avLst/>
          </a:prstGeom>
        </p:spPr>
        <p:txBody>
          <a:bodyPr wrap="square">
            <a:spAutoFit/>
          </a:bodyPr>
          <a:lstStyle/>
          <a:p>
            <a:r>
              <a:rPr lang="en-US" sz="2000" i="1" dirty="0">
                <a:solidFill>
                  <a:schemeClr val="bg1"/>
                </a:solidFill>
              </a:rPr>
              <a:t>In the midst of this war of words and tumult of opinions, I often said to myself: What is to be done? Who of all these parties are right; or, are they all wrong together? If any one of them be right, which is it, and how shall I know it?</a:t>
            </a:r>
          </a:p>
        </p:txBody>
      </p:sp>
      <p:sp>
        <p:nvSpPr>
          <p:cNvPr id="47" name="Rectangle 46"/>
          <p:cNvSpPr/>
          <p:nvPr/>
        </p:nvSpPr>
        <p:spPr>
          <a:xfrm>
            <a:off x="0" y="6374453"/>
            <a:ext cx="6096000" cy="400110"/>
          </a:xfrm>
          <a:prstGeom prst="rect">
            <a:avLst/>
          </a:prstGeom>
        </p:spPr>
        <p:txBody>
          <a:bodyPr>
            <a:spAutoFit/>
          </a:bodyPr>
          <a:lstStyle/>
          <a:p>
            <a:r>
              <a:rPr lang="en-US" sz="2000" dirty="0">
                <a:solidFill>
                  <a:schemeClr val="bg1"/>
                </a:solidFill>
              </a:rPr>
              <a:t>Joseph Smith—History 1:9-10</a:t>
            </a:r>
          </a:p>
        </p:txBody>
      </p:sp>
    </p:spTree>
    <p:extLst>
      <p:ext uri="{BB962C8B-B14F-4D97-AF65-F5344CB8AC3E}">
        <p14:creationId xmlns:p14="http://schemas.microsoft.com/office/powerpoint/2010/main" val="7657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17340" y="55865"/>
            <a:ext cx="11557319" cy="1015663"/>
          </a:xfrm>
          <a:prstGeom prst="rect">
            <a:avLst/>
          </a:prstGeom>
          <a:noFill/>
        </p:spPr>
        <p:txBody>
          <a:bodyPr wrap="square" rtlCol="0">
            <a:spAutoFit/>
          </a:bodyPr>
          <a:lstStyle/>
          <a:p>
            <a:pPr algn="ctr"/>
            <a:r>
              <a:rPr lang="en-US" sz="6000">
                <a:solidFill>
                  <a:schemeClr val="bg1"/>
                </a:solidFill>
                <a:latin typeface="Monotype Corsiva" panose="03010101010201010101" pitchFamily="66" charset="0"/>
              </a:rPr>
              <a:t>Doctrinal </a:t>
            </a:r>
            <a:r>
              <a:rPr lang="en-US" sz="6000" dirty="0">
                <a:solidFill>
                  <a:schemeClr val="bg1"/>
                </a:solidFill>
                <a:latin typeface="Monotype Corsiva" panose="03010101010201010101" pitchFamily="66" charset="0"/>
              </a:rPr>
              <a:t>Mastery</a:t>
            </a:r>
          </a:p>
        </p:txBody>
      </p:sp>
      <p:grpSp>
        <p:nvGrpSpPr>
          <p:cNvPr id="57" name="Group 56"/>
          <p:cNvGrpSpPr/>
          <p:nvPr/>
        </p:nvGrpSpPr>
        <p:grpSpPr>
          <a:xfrm>
            <a:off x="615891" y="1608528"/>
            <a:ext cx="2810519" cy="3640943"/>
            <a:chOff x="2819400" y="3657598"/>
            <a:chExt cx="1365515" cy="2048764"/>
          </a:xfrm>
        </p:grpSpPr>
        <p:sp>
          <p:nvSpPr>
            <p:cNvPr id="58" name="Rectangle 57"/>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James 1:5-6</a:t>
              </a:r>
            </a:p>
          </p:txBody>
        </p:sp>
        <p:sp>
          <p:nvSpPr>
            <p:cNvPr id="61" name="Rectangle 60"/>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rrow: Right 1"/>
          <p:cNvSpPr/>
          <p:nvPr/>
        </p:nvSpPr>
        <p:spPr>
          <a:xfrm>
            <a:off x="3580701" y="2996574"/>
            <a:ext cx="2043953" cy="96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45009" y="1127393"/>
            <a:ext cx="5829650" cy="5509200"/>
          </a:xfrm>
          <a:prstGeom prst="rect">
            <a:avLst/>
          </a:prstGeom>
        </p:spPr>
        <p:txBody>
          <a:bodyPr wrap="square">
            <a:spAutoFit/>
          </a:bodyPr>
          <a:lstStyle/>
          <a:p>
            <a:pPr fontAlgn="base"/>
            <a:r>
              <a:rPr lang="en-US" sz="3200" dirty="0">
                <a:solidFill>
                  <a:schemeClr val="bg1"/>
                </a:solidFill>
                <a:latin typeface="Palatino"/>
              </a:rPr>
              <a:t>If any of you lack wisdom, let him ask of God, that giveth to all </a:t>
            </a:r>
            <a:r>
              <a:rPr lang="en-US" sz="3200" i="1" dirty="0">
                <a:solidFill>
                  <a:schemeClr val="bg1"/>
                </a:solidFill>
                <a:latin typeface="Palatino"/>
              </a:rPr>
              <a:t>men</a:t>
            </a:r>
            <a:r>
              <a:rPr lang="en-US" sz="3200" dirty="0">
                <a:solidFill>
                  <a:schemeClr val="bg1"/>
                </a:solidFill>
                <a:latin typeface="Palatino"/>
              </a:rPr>
              <a:t> liberally, and </a:t>
            </a:r>
            <a:r>
              <a:rPr lang="en-US" sz="3200" dirty="0" err="1">
                <a:solidFill>
                  <a:schemeClr val="bg1"/>
                </a:solidFill>
                <a:latin typeface="Palatino"/>
              </a:rPr>
              <a:t>upbraideth</a:t>
            </a:r>
            <a:r>
              <a:rPr lang="en-US" sz="3200" dirty="0">
                <a:solidFill>
                  <a:schemeClr val="bg1"/>
                </a:solidFill>
                <a:latin typeface="Palatino"/>
              </a:rPr>
              <a:t> not; and it shall be given him.</a:t>
            </a:r>
          </a:p>
          <a:p>
            <a:pPr fontAlgn="base"/>
            <a:endParaRPr lang="en-US" sz="3200" dirty="0">
              <a:solidFill>
                <a:schemeClr val="bg1"/>
              </a:solidFill>
              <a:latin typeface="Palatino"/>
            </a:endParaRPr>
          </a:p>
          <a:p>
            <a:pPr fontAlgn="base"/>
            <a:r>
              <a:rPr lang="en-US" sz="3200" dirty="0">
                <a:solidFill>
                  <a:schemeClr val="bg1"/>
                </a:solidFill>
                <a:latin typeface="Palatino"/>
              </a:rPr>
              <a:t>But let him ask in faith, nothing wavering. For he that </a:t>
            </a:r>
            <a:r>
              <a:rPr lang="en-US" sz="3200" dirty="0" err="1">
                <a:solidFill>
                  <a:schemeClr val="bg1"/>
                </a:solidFill>
                <a:latin typeface="Palatino"/>
              </a:rPr>
              <a:t>wavereth</a:t>
            </a:r>
            <a:r>
              <a:rPr lang="en-US" sz="3200" dirty="0">
                <a:solidFill>
                  <a:schemeClr val="bg1"/>
                </a:solidFill>
                <a:latin typeface="Palatino"/>
              </a:rPr>
              <a:t> is like a wave of the sea driven with the wind and tossed.</a:t>
            </a:r>
            <a:endParaRPr lang="en-US" sz="3200" b="0" i="0" dirty="0">
              <a:solidFill>
                <a:schemeClr val="bg1"/>
              </a:solidFill>
              <a:effectLst/>
              <a:latin typeface="Palatino"/>
            </a:endParaRPr>
          </a:p>
        </p:txBody>
      </p:sp>
    </p:spTree>
    <p:extLst>
      <p:ext uri="{BB962C8B-B14F-4D97-AF65-F5344CB8AC3E}">
        <p14:creationId xmlns:p14="http://schemas.microsoft.com/office/powerpoint/2010/main" val="232572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250" fill="hold"/>
                                        <p:tgtEl>
                                          <p:spTgt spid="57"/>
                                        </p:tgtEl>
                                        <p:attrNameLst>
                                          <p:attrName>ppt_x</p:attrName>
                                        </p:attrNameLst>
                                      </p:cBhvr>
                                      <p:tavLst>
                                        <p:tav tm="0">
                                          <p:val>
                                            <p:strVal val="0-#ppt_w/2"/>
                                          </p:val>
                                        </p:tav>
                                        <p:tav tm="100000">
                                          <p:val>
                                            <p:strVal val="#ppt_x"/>
                                          </p:val>
                                        </p:tav>
                                      </p:tavLst>
                                    </p:anim>
                                    <p:anim calcmode="lin" valueType="num">
                                      <p:cBhvr additive="base">
                                        <p:cTn id="8" dur="125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250" fill="hold"/>
                                        <p:tgtEl>
                                          <p:spTgt spid="4"/>
                                        </p:tgtEl>
                                        <p:attrNameLst>
                                          <p:attrName>ppt_x</p:attrName>
                                        </p:attrNameLst>
                                      </p:cBhvr>
                                      <p:tavLst>
                                        <p:tav tm="0">
                                          <p:val>
                                            <p:strVal val="0-#ppt_w/2"/>
                                          </p:val>
                                        </p:tav>
                                        <p:tav tm="100000">
                                          <p:val>
                                            <p:strVal val="#ppt_x"/>
                                          </p:val>
                                        </p:tav>
                                      </p:tavLst>
                                    </p:anim>
                                    <p:anim calcmode="lin" valueType="num">
                                      <p:cBhvr additive="base">
                                        <p:cTn id="16"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0350" y="323786"/>
            <a:ext cx="3874438" cy="6001643"/>
          </a:xfrm>
          <a:prstGeom prst="rect">
            <a:avLst/>
          </a:prstGeom>
        </p:spPr>
        <p:txBody>
          <a:bodyPr wrap="square">
            <a:spAutoFit/>
          </a:bodyPr>
          <a:lstStyle/>
          <a:p>
            <a:pPr fontAlgn="base"/>
            <a:r>
              <a:rPr lang="en-US" sz="2400" dirty="0">
                <a:solidFill>
                  <a:schemeClr val="bg1"/>
                </a:solidFill>
              </a:rPr>
              <a:t>“Joseph’s questions focused not just on what he needed to know but also on what was to be </a:t>
            </a:r>
            <a:r>
              <a:rPr lang="en-US" sz="2400" i="1" dirty="0">
                <a:solidFill>
                  <a:schemeClr val="bg1"/>
                </a:solidFill>
              </a:rPr>
              <a:t>done!</a:t>
            </a:r>
            <a:r>
              <a:rPr lang="en-US" sz="2400" dirty="0">
                <a:solidFill>
                  <a:schemeClr val="bg1"/>
                </a:solidFill>
              </a:rPr>
              <a:t> </a:t>
            </a:r>
          </a:p>
          <a:p>
            <a:pPr fontAlgn="base"/>
            <a:endParaRPr lang="en-US" sz="2400" dirty="0">
              <a:solidFill>
                <a:schemeClr val="bg1"/>
              </a:solidFill>
            </a:endParaRPr>
          </a:p>
          <a:p>
            <a:pPr fontAlgn="base"/>
            <a:r>
              <a:rPr lang="en-US" sz="2400" dirty="0">
                <a:solidFill>
                  <a:schemeClr val="bg1"/>
                </a:solidFill>
              </a:rPr>
              <a:t>His prayer was not simply, ‘Which church is right?’ His question was, ‘Which church should I join?’ Joseph went to the grove to ask in faith, and he was determined to act.</a:t>
            </a:r>
          </a:p>
          <a:p>
            <a:pPr fontAlgn="base"/>
            <a:endParaRPr lang="en-US" sz="2400" dirty="0">
              <a:solidFill>
                <a:schemeClr val="bg1"/>
              </a:solidFill>
            </a:endParaRPr>
          </a:p>
          <a:p>
            <a:pPr fontAlgn="base"/>
            <a:r>
              <a:rPr lang="en-US" sz="2400" dirty="0">
                <a:solidFill>
                  <a:schemeClr val="bg1"/>
                </a:solidFill>
              </a:rPr>
              <a:t>“True faith is focused in and on the Lord Jesus Christ and always leads to righteous action. …</a:t>
            </a:r>
          </a:p>
        </p:txBody>
      </p:sp>
      <p:sp>
        <p:nvSpPr>
          <p:cNvPr id="3" name="Rectangle 2"/>
          <p:cNvSpPr/>
          <p:nvPr/>
        </p:nvSpPr>
        <p:spPr>
          <a:xfrm>
            <a:off x="8044138" y="2277942"/>
            <a:ext cx="4518212" cy="3785652"/>
          </a:xfrm>
          <a:prstGeom prst="rect">
            <a:avLst/>
          </a:prstGeom>
        </p:spPr>
        <p:txBody>
          <a:bodyPr wrap="square">
            <a:spAutoFit/>
          </a:bodyPr>
          <a:lstStyle/>
          <a:p>
            <a:pPr fontAlgn="base"/>
            <a:r>
              <a:rPr lang="en-US" sz="2400" dirty="0">
                <a:solidFill>
                  <a:schemeClr val="bg1"/>
                </a:solidFill>
                <a:latin typeface="Open Sans"/>
              </a:rPr>
              <a:t>“… We press forward and persevere in the consecrated work of prayer, after we say ‘amen,’ by acting upon the things we have expressed to Heavenly Father.</a:t>
            </a:r>
          </a:p>
          <a:p>
            <a:pPr fontAlgn="base"/>
            <a:endParaRPr lang="en-US" sz="2400" dirty="0">
              <a:solidFill>
                <a:schemeClr val="bg1"/>
              </a:solidFill>
              <a:latin typeface="Open Sans"/>
            </a:endParaRPr>
          </a:p>
          <a:p>
            <a:pPr fontAlgn="base"/>
            <a:r>
              <a:rPr lang="en-US" sz="2400" dirty="0">
                <a:solidFill>
                  <a:schemeClr val="bg1"/>
                </a:solidFill>
                <a:latin typeface="Open Sans"/>
              </a:rPr>
              <a:t>“Asking in faith requires honesty, effort, commitment, and persistence.” (2)</a:t>
            </a:r>
            <a:endParaRPr lang="en-US" sz="2400" b="0" i="0" dirty="0">
              <a:solidFill>
                <a:schemeClr val="bg1"/>
              </a:solidFill>
              <a:effectLst/>
              <a:latin typeface="Open Sans"/>
            </a:endParaRPr>
          </a:p>
        </p:txBody>
      </p:sp>
      <p:pic>
        <p:nvPicPr>
          <p:cNvPr id="24578" name="Picture 2" descr="Image result for joseph smith pr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788" y="0"/>
            <a:ext cx="3429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3365" y="161925"/>
            <a:ext cx="1240072" cy="1559299"/>
          </a:xfrm>
          <a:prstGeom prst="rect">
            <a:avLst/>
          </a:prstGeom>
        </p:spPr>
      </p:pic>
    </p:spTree>
    <p:extLst>
      <p:ext uri="{BB962C8B-B14F-4D97-AF65-F5344CB8AC3E}">
        <p14:creationId xmlns:p14="http://schemas.microsoft.com/office/powerpoint/2010/main" val="282150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Four Steps to Obtain Personal Divine Communication</a:t>
            </a:r>
          </a:p>
        </p:txBody>
      </p:sp>
      <p:grpSp>
        <p:nvGrpSpPr>
          <p:cNvPr id="30" name="Group 29"/>
          <p:cNvGrpSpPr/>
          <p:nvPr/>
        </p:nvGrpSpPr>
        <p:grpSpPr>
          <a:xfrm>
            <a:off x="625840" y="881170"/>
            <a:ext cx="2453535" cy="4497654"/>
            <a:chOff x="609600" y="914400"/>
            <a:chExt cx="4114800" cy="3505200"/>
          </a:xfrm>
        </p:grpSpPr>
        <p:sp>
          <p:nvSpPr>
            <p:cNvPr id="31"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73"/>
            <p:cNvGrpSpPr/>
            <p:nvPr/>
          </p:nvGrpSpPr>
          <p:grpSpPr>
            <a:xfrm>
              <a:off x="1447800" y="3200400"/>
              <a:ext cx="2590800" cy="1143000"/>
              <a:chOff x="1447800" y="4724400"/>
              <a:chExt cx="2590800" cy="1143000"/>
            </a:xfrm>
          </p:grpSpPr>
          <p:sp>
            <p:nvSpPr>
              <p:cNvPr id="34"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36" name="Group 35"/>
          <p:cNvGrpSpPr/>
          <p:nvPr/>
        </p:nvGrpSpPr>
        <p:grpSpPr>
          <a:xfrm>
            <a:off x="3198048" y="881170"/>
            <a:ext cx="2453535" cy="4497654"/>
            <a:chOff x="609600" y="914400"/>
            <a:chExt cx="4114800" cy="3505200"/>
          </a:xfrm>
        </p:grpSpPr>
        <p:sp>
          <p:nvSpPr>
            <p:cNvPr id="37"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73"/>
            <p:cNvGrpSpPr/>
            <p:nvPr/>
          </p:nvGrpSpPr>
          <p:grpSpPr>
            <a:xfrm>
              <a:off x="1447800" y="3200400"/>
              <a:ext cx="2590800" cy="1143000"/>
              <a:chOff x="1447800" y="4724400"/>
              <a:chExt cx="2590800" cy="1143000"/>
            </a:xfrm>
          </p:grpSpPr>
          <p:sp>
            <p:nvSpPr>
              <p:cNvPr id="40"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43" name="Group 42"/>
          <p:cNvGrpSpPr/>
          <p:nvPr/>
        </p:nvGrpSpPr>
        <p:grpSpPr>
          <a:xfrm>
            <a:off x="5818167" y="912635"/>
            <a:ext cx="2453535" cy="4497654"/>
            <a:chOff x="609600" y="914400"/>
            <a:chExt cx="4114800" cy="3505200"/>
          </a:xfrm>
        </p:grpSpPr>
        <p:sp>
          <p:nvSpPr>
            <p:cNvPr id="45"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73"/>
            <p:cNvGrpSpPr/>
            <p:nvPr/>
          </p:nvGrpSpPr>
          <p:grpSpPr>
            <a:xfrm>
              <a:off x="1447800" y="3200400"/>
              <a:ext cx="2590800" cy="1143000"/>
              <a:chOff x="1447800" y="4724400"/>
              <a:chExt cx="2590800" cy="1143000"/>
            </a:xfrm>
          </p:grpSpPr>
          <p:sp>
            <p:nvSpPr>
              <p:cNvPr id="48"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51" name="Group 50"/>
          <p:cNvGrpSpPr/>
          <p:nvPr/>
        </p:nvGrpSpPr>
        <p:grpSpPr>
          <a:xfrm>
            <a:off x="8474049" y="960666"/>
            <a:ext cx="2453535" cy="4497654"/>
            <a:chOff x="609600" y="914400"/>
            <a:chExt cx="4114800" cy="3505200"/>
          </a:xfrm>
        </p:grpSpPr>
        <p:sp>
          <p:nvSpPr>
            <p:cNvPr id="52"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73"/>
            <p:cNvGrpSpPr/>
            <p:nvPr/>
          </p:nvGrpSpPr>
          <p:grpSpPr>
            <a:xfrm>
              <a:off x="1447800" y="3200400"/>
              <a:ext cx="2590800" cy="1143000"/>
              <a:chOff x="1447800" y="4724400"/>
              <a:chExt cx="2590800" cy="1143000"/>
            </a:xfrm>
          </p:grpSpPr>
          <p:sp>
            <p:nvSpPr>
              <p:cNvPr id="55"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7" name="Group 6"/>
          <p:cNvGrpSpPr/>
          <p:nvPr/>
        </p:nvGrpSpPr>
        <p:grpSpPr>
          <a:xfrm>
            <a:off x="8607591" y="2251938"/>
            <a:ext cx="2193425" cy="1593950"/>
            <a:chOff x="384206" y="4158361"/>
            <a:chExt cx="3289208" cy="2390250"/>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3"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99460" y="833642"/>
                <a:ext cx="621450" cy="986197"/>
                <a:chOff x="7031201" y="834275"/>
                <a:chExt cx="762000" cy="1488861"/>
              </a:xfrm>
            </p:grpSpPr>
            <p:sp>
              <p:nvSpPr>
                <p:cNvPr id="19"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46520" y="1148254"/>
                <a:ext cx="621450" cy="1017899"/>
                <a:chOff x="7087348" y="824753"/>
                <a:chExt cx="762000" cy="1536722"/>
              </a:xfrm>
            </p:grpSpPr>
            <p:sp>
              <p:nvSpPr>
                <p:cNvPr id="17"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750900" y="4703651"/>
              <a:ext cx="2437759" cy="1430756"/>
            </a:xfrm>
            <a:prstGeom prst="rect">
              <a:avLst/>
            </a:prstGeom>
          </p:spPr>
          <p:txBody>
            <a:bodyPr wrap="square">
              <a:spAutoFit/>
            </a:bodyPr>
            <a:lstStyle/>
            <a:p>
              <a:pPr algn="ctr"/>
              <a:r>
                <a:rPr lang="en-US" sz="1400" dirty="0">
                  <a:solidFill>
                    <a:srgbClr val="333333"/>
                  </a:solidFill>
                  <a:latin typeface="Open Sans"/>
                </a:rPr>
                <a:t> </a:t>
              </a:r>
              <a:r>
                <a:rPr lang="en-US" sz="1400" b="1" dirty="0"/>
                <a:t>God generously gives wisdom to those who ask of Him in faith</a:t>
              </a:r>
              <a:endParaRPr lang="en-US" sz="1400" dirty="0"/>
            </a:p>
          </p:txBody>
        </p:sp>
      </p:grpSp>
      <p:grpSp>
        <p:nvGrpSpPr>
          <p:cNvPr id="27649" name="Group 27648"/>
          <p:cNvGrpSpPr/>
          <p:nvPr/>
        </p:nvGrpSpPr>
        <p:grpSpPr>
          <a:xfrm>
            <a:off x="8681294" y="1460849"/>
            <a:ext cx="1573673" cy="759950"/>
            <a:chOff x="8681294" y="1460849"/>
            <a:chExt cx="1573673" cy="759950"/>
          </a:xfrm>
        </p:grpSpPr>
        <p:sp>
          <p:nvSpPr>
            <p:cNvPr id="57" name="Rectangle: Rounded Corners 56"/>
            <p:cNvSpPr/>
            <p:nvPr/>
          </p:nvSpPr>
          <p:spPr>
            <a:xfrm>
              <a:off x="8681294" y="1460849"/>
              <a:ext cx="1573673" cy="727591"/>
            </a:xfrm>
            <a:prstGeom prst="roundRect">
              <a:avLst>
                <a:gd name="adj" fmla="val 20156"/>
              </a:avLst>
            </a:prstGeom>
            <a:solidFill>
              <a:schemeClr val="accent5">
                <a:lumMod val="60000"/>
                <a:lumOff val="40000"/>
              </a:schemeClr>
            </a:solidFill>
          </p:spPr>
          <p:txBody>
            <a:bodyPr wrap="square">
              <a:spAutoFit/>
            </a:bodyPr>
            <a:lstStyle/>
            <a:p>
              <a:r>
                <a:rPr lang="en-US" dirty="0">
                  <a:latin typeface="Calibri" panose="020F0502020204030204" pitchFamily="34" charset="0"/>
                </a:rPr>
                <a:t>Be obedient to it</a:t>
              </a:r>
            </a:p>
          </p:txBody>
        </p:sp>
        <p:pic>
          <p:nvPicPr>
            <p:cNvPr id="27652" name="Picture 4" descr="Image result for thumbs u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88806" y="1705907"/>
              <a:ext cx="514892" cy="5148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876851" y="1210429"/>
            <a:ext cx="1967290" cy="2572016"/>
            <a:chOff x="876851" y="1210429"/>
            <a:chExt cx="1967290" cy="2572016"/>
          </a:xfrm>
        </p:grpSpPr>
        <p:sp>
          <p:nvSpPr>
            <p:cNvPr id="2" name="Rectangle: Rounded Corners 1"/>
            <p:cNvSpPr/>
            <p:nvPr/>
          </p:nvSpPr>
          <p:spPr>
            <a:xfrm>
              <a:off x="876851" y="1210429"/>
              <a:ext cx="1967290" cy="2129552"/>
            </a:xfrm>
            <a:prstGeom prst="roundRect">
              <a:avLst>
                <a:gd name="adj" fmla="val 9832"/>
              </a:avLst>
            </a:prstGeom>
            <a:solidFill>
              <a:schemeClr val="accent5">
                <a:lumMod val="60000"/>
                <a:lumOff val="40000"/>
              </a:schemeClr>
            </a:solidFill>
          </p:spPr>
          <p:txBody>
            <a:bodyPr wrap="square">
              <a:spAutoFit/>
            </a:bodyPr>
            <a:lstStyle/>
            <a:p>
              <a:r>
                <a:rPr lang="en-US" dirty="0">
                  <a:latin typeface="Calibri" panose="020F0502020204030204" pitchFamily="34" charset="0"/>
                </a:rPr>
                <a:t>Study the scriptures daily, with an emphasis upon the Book of Mormon and the modern scriptures.</a:t>
              </a:r>
            </a:p>
          </p:txBody>
        </p:sp>
        <p:grpSp>
          <p:nvGrpSpPr>
            <p:cNvPr id="6" name="Group 5"/>
            <p:cNvGrpSpPr/>
            <p:nvPr/>
          </p:nvGrpSpPr>
          <p:grpSpPr>
            <a:xfrm>
              <a:off x="2153765" y="3029177"/>
              <a:ext cx="491208" cy="753268"/>
              <a:chOff x="2139704" y="3092620"/>
              <a:chExt cx="491208" cy="753268"/>
            </a:xfrm>
          </p:grpSpPr>
          <p:pic>
            <p:nvPicPr>
              <p:cNvPr id="27650" name="Picture 2" descr="Image result for happy fac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3363" y="3092620"/>
                <a:ext cx="456787" cy="456787"/>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Image result for book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9704" y="3354680"/>
                <a:ext cx="491208" cy="49120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7648" name="Group 27647"/>
          <p:cNvGrpSpPr/>
          <p:nvPr/>
        </p:nvGrpSpPr>
        <p:grpSpPr>
          <a:xfrm>
            <a:off x="6069178" y="2200360"/>
            <a:ext cx="1967290" cy="708839"/>
            <a:chOff x="6069178" y="2200360"/>
            <a:chExt cx="1967290" cy="708839"/>
          </a:xfrm>
        </p:grpSpPr>
        <p:sp>
          <p:nvSpPr>
            <p:cNvPr id="50" name="Rectangle: Rounded Corners 49"/>
            <p:cNvSpPr/>
            <p:nvPr/>
          </p:nvSpPr>
          <p:spPr>
            <a:xfrm>
              <a:off x="6069178" y="2200360"/>
              <a:ext cx="1967290" cy="708839"/>
            </a:xfrm>
            <a:prstGeom prst="roundRect">
              <a:avLst>
                <a:gd name="adj" fmla="val 15731"/>
              </a:avLst>
            </a:prstGeom>
            <a:solidFill>
              <a:schemeClr val="accent5">
                <a:lumMod val="60000"/>
                <a:lumOff val="40000"/>
              </a:schemeClr>
            </a:solidFill>
          </p:spPr>
          <p:txBody>
            <a:bodyPr wrap="square">
              <a:spAutoFit/>
            </a:bodyPr>
            <a:lstStyle/>
            <a:p>
              <a:r>
                <a:rPr lang="en-US" dirty="0">
                  <a:latin typeface="Calibri" panose="020F0502020204030204" pitchFamily="34" charset="0"/>
                </a:rPr>
                <a:t>Listen for the divine answer.</a:t>
              </a:r>
            </a:p>
          </p:txBody>
        </p:sp>
        <p:grpSp>
          <p:nvGrpSpPr>
            <p:cNvPr id="63" name="Group 62"/>
            <p:cNvGrpSpPr/>
            <p:nvPr/>
          </p:nvGrpSpPr>
          <p:grpSpPr>
            <a:xfrm>
              <a:off x="7536696" y="2360463"/>
              <a:ext cx="444439" cy="312587"/>
              <a:chOff x="4002828" y="2961151"/>
              <a:chExt cx="3775719" cy="2655576"/>
            </a:xfrm>
            <a:solidFill>
              <a:srgbClr val="FFFF00"/>
            </a:solidFill>
          </p:grpSpPr>
          <p:sp>
            <p:nvSpPr>
              <p:cNvPr id="64" name="Oval 63"/>
              <p:cNvSpPr/>
              <p:nvPr/>
            </p:nvSpPr>
            <p:spPr>
              <a:xfrm>
                <a:off x="4002828" y="2961151"/>
                <a:ext cx="2741358" cy="265557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4400808" y="3844103"/>
                <a:ext cx="554639" cy="587584"/>
                <a:chOff x="4391971" y="3701355"/>
                <a:chExt cx="554639" cy="587584"/>
              </a:xfrm>
              <a:grpFill/>
            </p:grpSpPr>
            <p:sp>
              <p:nvSpPr>
                <p:cNvPr id="86" name="Moon 85"/>
                <p:cNvSpPr/>
                <p:nvPr/>
              </p:nvSpPr>
              <p:spPr>
                <a:xfrm rot="7469620">
                  <a:off x="4526542" y="3566784"/>
                  <a:ext cx="285497" cy="5546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560205" y="3886200"/>
                  <a:ext cx="342866" cy="4027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Parallelogram 65"/>
              <p:cNvSpPr/>
              <p:nvPr/>
            </p:nvSpPr>
            <p:spPr>
              <a:xfrm rot="20113428">
                <a:off x="4165087" y="3636126"/>
                <a:ext cx="535130" cy="56745"/>
              </a:xfrm>
              <a:prstGeom prst="parallelogram">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alf Frame 66"/>
              <p:cNvSpPr/>
              <p:nvPr/>
            </p:nvSpPr>
            <p:spPr>
              <a:xfrm rot="2869625">
                <a:off x="5268564" y="3104857"/>
                <a:ext cx="352391" cy="335662"/>
              </a:xfrm>
              <a:prstGeom prst="halfFrame">
                <a:avLst>
                  <a:gd name="adj1" fmla="val 16208"/>
                  <a:gd name="adj2" fmla="val 1682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Oval 67"/>
              <p:cNvSpPr/>
              <p:nvPr/>
            </p:nvSpPr>
            <p:spPr>
              <a:xfrm>
                <a:off x="5486400" y="4973365"/>
                <a:ext cx="251466" cy="3061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7469620">
                <a:off x="5399844" y="3281604"/>
                <a:ext cx="285497" cy="5546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433507" y="3601020"/>
                <a:ext cx="342866" cy="4027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299736" y="3844103"/>
                <a:ext cx="630996" cy="81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141559" y="3765712"/>
                <a:ext cx="630996" cy="10348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rot="21003988">
                <a:off x="6486231" y="3291303"/>
                <a:ext cx="1292316" cy="1616804"/>
                <a:chOff x="7080996" y="3833626"/>
                <a:chExt cx="1285457" cy="1753448"/>
              </a:xfrm>
              <a:grpFill/>
            </p:grpSpPr>
            <p:sp>
              <p:nvSpPr>
                <p:cNvPr id="74" name="Rounded Rectangle 2053"/>
                <p:cNvSpPr/>
                <p:nvPr/>
              </p:nvSpPr>
              <p:spPr>
                <a:xfrm rot="5105104">
                  <a:off x="7268635" y="4224641"/>
                  <a:ext cx="1071721" cy="39646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5400000">
                  <a:off x="7383795" y="4241612"/>
                  <a:ext cx="1089298" cy="27332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400000">
                  <a:off x="7694957" y="4250201"/>
                  <a:ext cx="1011258" cy="28325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5647680">
                  <a:off x="7487614" y="4696780"/>
                  <a:ext cx="960837" cy="768826"/>
                </a:xfrm>
                <a:prstGeom prst="roundRect">
                  <a:avLst>
                    <a:gd name="adj" fmla="val 1254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rot="631761">
                  <a:off x="7080996" y="4728124"/>
                  <a:ext cx="836620" cy="806808"/>
                  <a:chOff x="7061448" y="4671209"/>
                  <a:chExt cx="836620" cy="806808"/>
                </a:xfrm>
                <a:grpFill/>
              </p:grpSpPr>
              <p:sp>
                <p:nvSpPr>
                  <p:cNvPr id="82" name="Oval 81"/>
                  <p:cNvSpPr/>
                  <p:nvPr/>
                </p:nvSpPr>
                <p:spPr>
                  <a:xfrm rot="2584961">
                    <a:off x="7226509" y="4785924"/>
                    <a:ext cx="630996" cy="4106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061448" y="4694890"/>
                    <a:ext cx="552927" cy="33028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2829098">
                    <a:off x="7230238" y="4847811"/>
                    <a:ext cx="665011" cy="3118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829098">
                    <a:off x="7394067" y="4974017"/>
                    <a:ext cx="665011" cy="3429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p:cNvSpPr/>
                <p:nvPr/>
              </p:nvSpPr>
              <p:spPr>
                <a:xfrm rot="21350361">
                  <a:off x="7650625" y="4518109"/>
                  <a:ext cx="703778" cy="390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776511">
                  <a:off x="7923915" y="5036314"/>
                  <a:ext cx="442538" cy="55076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672556" y="4679933"/>
                  <a:ext cx="659621" cy="820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2" name="Group 61"/>
          <p:cNvGrpSpPr/>
          <p:nvPr/>
        </p:nvGrpSpPr>
        <p:grpSpPr>
          <a:xfrm>
            <a:off x="3480634" y="1824369"/>
            <a:ext cx="1967290" cy="421433"/>
            <a:chOff x="3480634" y="1824369"/>
            <a:chExt cx="1967290" cy="421433"/>
          </a:xfrm>
        </p:grpSpPr>
        <p:sp>
          <p:nvSpPr>
            <p:cNvPr id="42" name="Rectangle: Rounded Corners 41"/>
            <p:cNvSpPr/>
            <p:nvPr/>
          </p:nvSpPr>
          <p:spPr>
            <a:xfrm>
              <a:off x="3480634" y="1830036"/>
              <a:ext cx="1967290" cy="415766"/>
            </a:xfrm>
            <a:prstGeom prst="roundRect">
              <a:avLst>
                <a:gd name="adj" fmla="val 20156"/>
              </a:avLst>
            </a:prstGeom>
            <a:solidFill>
              <a:schemeClr val="accent5">
                <a:lumMod val="60000"/>
                <a:lumOff val="40000"/>
              </a:schemeClr>
            </a:solidFill>
          </p:spPr>
          <p:txBody>
            <a:bodyPr wrap="square">
              <a:spAutoFit/>
            </a:bodyPr>
            <a:lstStyle/>
            <a:p>
              <a:r>
                <a:rPr lang="en-US" dirty="0">
                  <a:latin typeface="Calibri" panose="020F0502020204030204" pitchFamily="34" charset="0"/>
                </a:rPr>
                <a:t>Pray Daily</a:t>
              </a:r>
            </a:p>
          </p:txBody>
        </p:sp>
        <p:grpSp>
          <p:nvGrpSpPr>
            <p:cNvPr id="88" name="Group 87"/>
            <p:cNvGrpSpPr/>
            <p:nvPr/>
          </p:nvGrpSpPr>
          <p:grpSpPr>
            <a:xfrm>
              <a:off x="4796583" y="1824369"/>
              <a:ext cx="347649" cy="364072"/>
              <a:chOff x="8222988" y="1701913"/>
              <a:chExt cx="2667000" cy="2667000"/>
            </a:xfrm>
            <a:solidFill>
              <a:srgbClr val="FFFF00"/>
            </a:solidFill>
          </p:grpSpPr>
          <p:grpSp>
            <p:nvGrpSpPr>
              <p:cNvPr id="89" name="Group 88"/>
              <p:cNvGrpSpPr/>
              <p:nvPr/>
            </p:nvGrpSpPr>
            <p:grpSpPr>
              <a:xfrm>
                <a:off x="8222988" y="1701913"/>
                <a:ext cx="2667000" cy="2667000"/>
                <a:chOff x="8222988" y="1701913"/>
                <a:chExt cx="2667000" cy="2667000"/>
              </a:xfrm>
              <a:grpFill/>
            </p:grpSpPr>
            <p:sp>
              <p:nvSpPr>
                <p:cNvPr id="94" name="Oval 93"/>
                <p:cNvSpPr/>
                <p:nvPr/>
              </p:nvSpPr>
              <p:spPr>
                <a:xfrm>
                  <a:off x="8222988" y="1701913"/>
                  <a:ext cx="2667000" cy="2667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360260" y="3762867"/>
                  <a:ext cx="439087" cy="218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Moon 89"/>
              <p:cNvSpPr/>
              <p:nvPr/>
            </p:nvSpPr>
            <p:spPr>
              <a:xfrm rot="5124408">
                <a:off x="9038223" y="2609321"/>
                <a:ext cx="104655" cy="692416"/>
              </a:xfrm>
              <a:prstGeom prst="moon">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Moon 90"/>
              <p:cNvSpPr/>
              <p:nvPr/>
            </p:nvSpPr>
            <p:spPr>
              <a:xfrm rot="5838252">
                <a:off x="9999788" y="2589106"/>
                <a:ext cx="104655" cy="692416"/>
              </a:xfrm>
              <a:prstGeom prst="moon">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25" name="Rectangle 24"/>
          <p:cNvSpPr/>
          <p:nvPr/>
        </p:nvSpPr>
        <p:spPr>
          <a:xfrm>
            <a:off x="11650880" y="6331934"/>
            <a:ext cx="447558" cy="369332"/>
          </a:xfrm>
          <a:prstGeom prst="rect">
            <a:avLst/>
          </a:prstGeom>
        </p:spPr>
        <p:txBody>
          <a:bodyPr wrap="none">
            <a:spAutoFit/>
          </a:bodyPr>
          <a:lstStyle/>
          <a:p>
            <a:r>
              <a:rPr lang="en-US" dirty="0">
                <a:solidFill>
                  <a:schemeClr val="bg1"/>
                </a:solidFill>
                <a:latin typeface="Open Sans"/>
              </a:rPr>
              <a:t>(3)</a:t>
            </a:r>
            <a:endParaRPr lang="en-US" dirty="0"/>
          </a:p>
        </p:txBody>
      </p:sp>
    </p:spTree>
    <p:extLst>
      <p:ext uri="{BB962C8B-B14F-4D97-AF65-F5344CB8AC3E}">
        <p14:creationId xmlns:p14="http://schemas.microsoft.com/office/powerpoint/2010/main" val="93239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648"/>
                                        </p:tgtEl>
                                        <p:attrNameLst>
                                          <p:attrName>style.visibility</p:attrName>
                                        </p:attrNameLst>
                                      </p:cBhvr>
                                      <p:to>
                                        <p:strVal val="visible"/>
                                      </p:to>
                                    </p:set>
                                    <p:animEffect transition="in" filter="fade">
                                      <p:cBhvr>
                                        <p:cTn id="21" dur="1000"/>
                                        <p:tgtEl>
                                          <p:spTgt spid="27648"/>
                                        </p:tgtEl>
                                      </p:cBhvr>
                                    </p:animEffect>
                                    <p:anim calcmode="lin" valueType="num">
                                      <p:cBhvr>
                                        <p:cTn id="22" dur="1000" fill="hold"/>
                                        <p:tgtEl>
                                          <p:spTgt spid="27648"/>
                                        </p:tgtEl>
                                        <p:attrNameLst>
                                          <p:attrName>ppt_x</p:attrName>
                                        </p:attrNameLst>
                                      </p:cBhvr>
                                      <p:tavLst>
                                        <p:tav tm="0">
                                          <p:val>
                                            <p:strVal val="#ppt_x"/>
                                          </p:val>
                                        </p:tav>
                                        <p:tav tm="100000">
                                          <p:val>
                                            <p:strVal val="#ppt_x"/>
                                          </p:val>
                                        </p:tav>
                                      </p:tavLst>
                                    </p:anim>
                                    <p:anim calcmode="lin" valueType="num">
                                      <p:cBhvr>
                                        <p:cTn id="23" dur="1000" fill="hold"/>
                                        <p:tgtEl>
                                          <p:spTgt spid="276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649"/>
                                        </p:tgtEl>
                                        <p:attrNameLst>
                                          <p:attrName>style.visibility</p:attrName>
                                        </p:attrNameLst>
                                      </p:cBhvr>
                                      <p:to>
                                        <p:strVal val="visible"/>
                                      </p:to>
                                    </p:set>
                                    <p:animEffect transition="in" filter="fade">
                                      <p:cBhvr>
                                        <p:cTn id="28" dur="1000"/>
                                        <p:tgtEl>
                                          <p:spTgt spid="27649"/>
                                        </p:tgtEl>
                                      </p:cBhvr>
                                    </p:animEffect>
                                    <p:anim calcmode="lin" valueType="num">
                                      <p:cBhvr>
                                        <p:cTn id="29" dur="1000" fill="hold"/>
                                        <p:tgtEl>
                                          <p:spTgt spid="27649"/>
                                        </p:tgtEl>
                                        <p:attrNameLst>
                                          <p:attrName>ppt_x</p:attrName>
                                        </p:attrNameLst>
                                      </p:cBhvr>
                                      <p:tavLst>
                                        <p:tav tm="0">
                                          <p:val>
                                            <p:strVal val="#ppt_x"/>
                                          </p:val>
                                        </p:tav>
                                        <p:tav tm="100000">
                                          <p:val>
                                            <p:strVal val="#ppt_x"/>
                                          </p:val>
                                        </p:tav>
                                      </p:tavLst>
                                    </p:anim>
                                    <p:anim calcmode="lin" valueType="num">
                                      <p:cBhvr>
                                        <p:cTn id="30" dur="1000" fill="hold"/>
                                        <p:tgtEl>
                                          <p:spTgt spid="2764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out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Double Minded</a:t>
            </a:r>
          </a:p>
        </p:txBody>
      </p:sp>
      <p:sp>
        <p:nvSpPr>
          <p:cNvPr id="25" name="Rectangle 24"/>
          <p:cNvSpPr/>
          <p:nvPr/>
        </p:nvSpPr>
        <p:spPr>
          <a:xfrm>
            <a:off x="11650880" y="6488668"/>
            <a:ext cx="447558" cy="369332"/>
          </a:xfrm>
          <a:prstGeom prst="rect">
            <a:avLst/>
          </a:prstGeom>
        </p:spPr>
        <p:txBody>
          <a:bodyPr wrap="none">
            <a:spAutoFit/>
          </a:bodyPr>
          <a:lstStyle/>
          <a:p>
            <a:r>
              <a:rPr lang="en-US" dirty="0">
                <a:solidFill>
                  <a:schemeClr val="bg1"/>
                </a:solidFill>
                <a:latin typeface="Open Sans"/>
              </a:rPr>
              <a:t>(4)</a:t>
            </a:r>
            <a:endParaRPr lang="en-US" dirty="0"/>
          </a:p>
        </p:txBody>
      </p:sp>
      <p:sp>
        <p:nvSpPr>
          <p:cNvPr id="3" name="Rectangle 2"/>
          <p:cNvSpPr/>
          <p:nvPr/>
        </p:nvSpPr>
        <p:spPr>
          <a:xfrm>
            <a:off x="3083696" y="825306"/>
            <a:ext cx="6726265" cy="461665"/>
          </a:xfrm>
          <a:prstGeom prst="rect">
            <a:avLst/>
          </a:prstGeom>
        </p:spPr>
        <p:txBody>
          <a:bodyPr wrap="none">
            <a:spAutoFit/>
          </a:bodyPr>
          <a:lstStyle/>
          <a:p>
            <a:r>
              <a:rPr lang="en-US" sz="2400" dirty="0">
                <a:solidFill>
                  <a:schemeClr val="bg1"/>
                </a:solidFill>
                <a:latin typeface="Open Sans"/>
              </a:rPr>
              <a:t>Wavering in loyalty and commitment to the Lord</a:t>
            </a:r>
            <a:endParaRPr lang="en-US" sz="2400" dirty="0">
              <a:solidFill>
                <a:schemeClr val="bg1"/>
              </a:solidFill>
            </a:endParaRPr>
          </a:p>
        </p:txBody>
      </p:sp>
      <p:grpSp>
        <p:nvGrpSpPr>
          <p:cNvPr id="92" name="Group 91"/>
          <p:cNvGrpSpPr/>
          <p:nvPr/>
        </p:nvGrpSpPr>
        <p:grpSpPr>
          <a:xfrm>
            <a:off x="4974956" y="3429000"/>
            <a:ext cx="2562131" cy="2562131"/>
            <a:chOff x="7771944" y="3434368"/>
            <a:chExt cx="2562131" cy="2562131"/>
          </a:xfrm>
        </p:grpSpPr>
        <p:sp>
          <p:nvSpPr>
            <p:cNvPr id="95" name="Oval 94"/>
            <p:cNvSpPr/>
            <p:nvPr/>
          </p:nvSpPr>
          <p:spPr>
            <a:xfrm>
              <a:off x="7771944" y="3434368"/>
              <a:ext cx="2562131" cy="256213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Moon 96"/>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8" name="Group 97"/>
            <p:cNvGrpSpPr/>
            <p:nvPr/>
          </p:nvGrpSpPr>
          <p:grpSpPr>
            <a:xfrm>
              <a:off x="8291010" y="4326890"/>
              <a:ext cx="762000" cy="762000"/>
              <a:chOff x="8291010" y="4326890"/>
              <a:chExt cx="762000" cy="762000"/>
            </a:xfrm>
          </p:grpSpPr>
          <p:sp>
            <p:nvSpPr>
              <p:cNvPr id="104" name="Oval 103"/>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9131473" y="4334434"/>
              <a:ext cx="762000" cy="762000"/>
              <a:chOff x="8291010" y="4326890"/>
              <a:chExt cx="762000" cy="762000"/>
            </a:xfrm>
          </p:grpSpPr>
          <p:sp>
            <p:nvSpPr>
              <p:cNvPr id="101" name="Oval 100"/>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Moon 99"/>
            <p:cNvSpPr/>
            <p:nvPr/>
          </p:nvSpPr>
          <p:spPr>
            <a:xfrm rot="5775998">
              <a:off x="8958930" y="4954623"/>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Thought Bubble: Cloud 3"/>
          <p:cNvSpPr/>
          <p:nvPr/>
        </p:nvSpPr>
        <p:spPr>
          <a:xfrm>
            <a:off x="7099072" y="1949824"/>
            <a:ext cx="2770094" cy="1759591"/>
          </a:xfrm>
          <a:prstGeom prst="cloudCallout">
            <a:avLst>
              <a:gd name="adj1" fmla="val -34425"/>
              <a:gd name="adj2" fmla="val 61736"/>
            </a:avLst>
          </a:prstGeom>
          <a:solidFill>
            <a:srgbClr val="A6F2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hought Bubble: Cloud 106"/>
          <p:cNvSpPr/>
          <p:nvPr/>
        </p:nvSpPr>
        <p:spPr>
          <a:xfrm>
            <a:off x="2642877" y="1886351"/>
            <a:ext cx="2770094" cy="1759591"/>
          </a:xfrm>
          <a:prstGeom prst="cloudCallout">
            <a:avLst>
              <a:gd name="adj1" fmla="val 35963"/>
              <a:gd name="adj2" fmla="val 54094"/>
            </a:avLst>
          </a:prstGeom>
          <a:solidFill>
            <a:srgbClr val="A6F2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0819" y="3778439"/>
            <a:ext cx="4322614" cy="2031325"/>
          </a:xfrm>
          <a:prstGeom prst="rect">
            <a:avLst/>
          </a:prstGeom>
        </p:spPr>
        <p:txBody>
          <a:bodyPr wrap="square">
            <a:spAutoFit/>
          </a:bodyPr>
          <a:lstStyle/>
          <a:p>
            <a:r>
              <a:rPr lang="en-US" dirty="0">
                <a:solidFill>
                  <a:schemeClr val="bg1"/>
                </a:solidFill>
                <a:latin typeface="Calibri" panose="020F0502020204030204" pitchFamily="34" charset="0"/>
              </a:rPr>
              <a:t>"James pointed out that 'a double minded man is unstable in all his ways‘.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are also some triple-minded and quadruple-minded individuals-people who have not tuned out enough of their distractions. </a:t>
            </a:r>
            <a:endParaRPr lang="en-US" dirty="0">
              <a:solidFill>
                <a:schemeClr val="bg1"/>
              </a:solidFill>
            </a:endParaRPr>
          </a:p>
        </p:txBody>
      </p:sp>
      <p:sp>
        <p:nvSpPr>
          <p:cNvPr id="27" name="Rectangle 26"/>
          <p:cNvSpPr/>
          <p:nvPr/>
        </p:nvSpPr>
        <p:spPr>
          <a:xfrm>
            <a:off x="7951043" y="4426246"/>
            <a:ext cx="3794281" cy="1200329"/>
          </a:xfrm>
          <a:prstGeom prst="rect">
            <a:avLst/>
          </a:prstGeom>
        </p:spPr>
        <p:txBody>
          <a:bodyPr wrap="square">
            <a:spAutoFit/>
          </a:bodyPr>
          <a:lstStyle/>
          <a:p>
            <a:r>
              <a:rPr lang="en-US" dirty="0">
                <a:solidFill>
                  <a:schemeClr val="bg1"/>
                </a:solidFill>
                <a:latin typeface="Calibri" panose="020F0502020204030204" pitchFamily="34" charset="0"/>
              </a:rPr>
              <a:t>The secret of success is to limit the scope, narrow the vision, and concentrate the effort with a finer focus on a single objective.”</a:t>
            </a:r>
            <a:endParaRPr lang="en-US" dirty="0"/>
          </a:p>
        </p:txBody>
      </p:sp>
      <p:sp>
        <p:nvSpPr>
          <p:cNvPr id="28" name="Rectangle 27"/>
          <p:cNvSpPr/>
          <p:nvPr/>
        </p:nvSpPr>
        <p:spPr>
          <a:xfrm>
            <a:off x="95929" y="6331934"/>
            <a:ext cx="1160895" cy="369332"/>
          </a:xfrm>
          <a:prstGeom prst="rect">
            <a:avLst/>
          </a:prstGeom>
        </p:spPr>
        <p:txBody>
          <a:bodyPr wrap="none">
            <a:spAutoFit/>
          </a:bodyPr>
          <a:lstStyle/>
          <a:p>
            <a:r>
              <a:rPr lang="en-US" dirty="0">
                <a:solidFill>
                  <a:schemeClr val="bg1"/>
                </a:solidFill>
                <a:latin typeface="Calibri" panose="020F0502020204030204" pitchFamily="34" charset="0"/>
              </a:rPr>
              <a:t>James 1:8 </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3525" y="219205"/>
            <a:ext cx="1011134" cy="1323931"/>
          </a:xfrm>
          <a:prstGeom prst="rect">
            <a:avLst/>
          </a:prstGeom>
        </p:spPr>
      </p:pic>
      <p:sp>
        <p:nvSpPr>
          <p:cNvPr id="108" name="Thought Bubble: Cloud 107"/>
          <p:cNvSpPr/>
          <p:nvPr/>
        </p:nvSpPr>
        <p:spPr>
          <a:xfrm>
            <a:off x="5324990" y="1366807"/>
            <a:ext cx="1544700" cy="981209"/>
          </a:xfrm>
          <a:prstGeom prst="cloudCallout">
            <a:avLst>
              <a:gd name="adj1" fmla="val -11916"/>
              <a:gd name="adj2" fmla="val 84244"/>
            </a:avLst>
          </a:prstGeom>
          <a:solidFill>
            <a:srgbClr val="A6F2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hought Bubble: Cloud 108"/>
          <p:cNvSpPr/>
          <p:nvPr/>
        </p:nvSpPr>
        <p:spPr>
          <a:xfrm>
            <a:off x="5981314" y="2542449"/>
            <a:ext cx="931031" cy="591400"/>
          </a:xfrm>
          <a:prstGeom prst="cloudCallout">
            <a:avLst>
              <a:gd name="adj1" fmla="val -11916"/>
              <a:gd name="adj2" fmla="val 84244"/>
            </a:avLst>
          </a:prstGeom>
          <a:solidFill>
            <a:srgbClr val="A6F2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84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6" presetClass="entr" presetSubtype="16" fill="hold" grpId="0"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circle(in)">
                                      <p:cBhvr>
                                        <p:cTn id="16" dur="2000"/>
                                        <p:tgtEl>
                                          <p:spTgt spid="10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circle(in)">
                                      <p:cBhvr>
                                        <p:cTn id="19" dur="2000"/>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0" presetClass="exit" presetSubtype="0" fill="hold" grpId="1" nodeType="withEffect">
                                  <p:stCondLst>
                                    <p:cond delay="0"/>
                                  </p:stCondLst>
                                  <p:childTnLst>
                                    <p:animEffect transition="out" filter="fade">
                                      <p:cBhvr>
                                        <p:cTn id="25" dur="1000"/>
                                        <p:tgtEl>
                                          <p:spTgt spid="108"/>
                                        </p:tgtEl>
                                      </p:cBhvr>
                                    </p:animEffect>
                                    <p:set>
                                      <p:cBhvr>
                                        <p:cTn id="26" dur="1" fill="hold">
                                          <p:stCondLst>
                                            <p:cond delay="999"/>
                                          </p:stCondLst>
                                        </p:cTn>
                                        <p:tgtEl>
                                          <p:spTgt spid="10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1000"/>
                                        <p:tgtEl>
                                          <p:spTgt spid="109"/>
                                        </p:tgtEl>
                                      </p:cBhvr>
                                    </p:animEffect>
                                    <p:set>
                                      <p:cBhvr>
                                        <p:cTn id="29" dur="1" fill="hold">
                                          <p:stCondLst>
                                            <p:cond delay="999"/>
                                          </p:stCondLst>
                                        </p:cTn>
                                        <p:tgtEl>
                                          <p:spTgt spid="109"/>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108" grpId="0" animBg="1"/>
      <p:bldP spid="108" grpId="1" animBg="1"/>
      <p:bldP spid="109" grpId="0" animBg="1"/>
      <p:bldP spid="109" grpId="1"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TotalTime>
  <Words>2455</Words>
  <Application>Microsoft Office PowerPoint</Application>
  <PresentationFormat>Widescreen</PresentationFormat>
  <Paragraphs>171</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Monotype Corsiva</vt:lpstr>
      <vt:lpstr>Palatino</vt:lpstr>
      <vt:lpstr>Bradley Hand ITC</vt:lpstr>
      <vt:lpstr>Arial</vt:lpstr>
      <vt:lpstr>Colonna MT</vt:lpstr>
      <vt:lpstr>Calibri Light</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144</cp:revision>
  <dcterms:created xsi:type="dcterms:W3CDTF">2016-05-16T13:36:31Z</dcterms:created>
  <dcterms:modified xsi:type="dcterms:W3CDTF">2020-09-11T16:15:20Z</dcterms:modified>
</cp:coreProperties>
</file>