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96" r:id="rId2"/>
    <p:sldId id="297" r:id="rId3"/>
    <p:sldId id="301" r:id="rId4"/>
    <p:sldId id="298" r:id="rId5"/>
    <p:sldId id="299" r:id="rId6"/>
    <p:sldId id="300" r:id="rId7"/>
    <p:sldId id="302" r:id="rId8"/>
    <p:sldId id="303" r:id="rId9"/>
    <p:sldId id="284" r:id="rId10"/>
    <p:sldId id="28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
      <p:font typeface="Maiandra GD" panose="020E0502030308020204" pitchFamily="34" charset="0"/>
      <p:regular r:id="rId23"/>
    </p:embeddedFont>
    <p:embeddedFont>
      <p:font typeface="Open Sans" panose="020B0606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FAC900-6A5E-43C8-A61C-0D7B0AAD7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16938" y="3331819"/>
            <a:ext cx="10797766" cy="1569660"/>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Watch Your Tongue</a:t>
            </a:r>
          </a:p>
          <a:p>
            <a:pPr algn="ctr"/>
            <a:r>
              <a:rPr lang="en-US" sz="4800" dirty="0">
                <a:solidFill>
                  <a:schemeClr val="bg1"/>
                </a:solidFill>
                <a:latin typeface="Maiandra GD" panose="020E0502030308020204" pitchFamily="34" charset="0"/>
                <a:ea typeface="Wednesday" pitchFamily="2" charset="0"/>
              </a:rPr>
              <a:t>James 3</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142</a:t>
            </a:r>
          </a:p>
        </p:txBody>
      </p:sp>
      <p:grpSp>
        <p:nvGrpSpPr>
          <p:cNvPr id="45" name="Group 44"/>
          <p:cNvGrpSpPr/>
          <p:nvPr/>
        </p:nvGrpSpPr>
        <p:grpSpPr>
          <a:xfrm>
            <a:off x="703699" y="1074278"/>
            <a:ext cx="2176913" cy="4997949"/>
            <a:chOff x="1600200" y="539757"/>
            <a:chExt cx="2176913" cy="4997949"/>
          </a:xfrm>
        </p:grpSpPr>
        <p:grpSp>
          <p:nvGrpSpPr>
            <p:cNvPr id="46" name="Group 38"/>
            <p:cNvGrpSpPr/>
            <p:nvPr/>
          </p:nvGrpSpPr>
          <p:grpSpPr>
            <a:xfrm rot="18845142" flipH="1">
              <a:off x="2771106" y="4996690"/>
              <a:ext cx="407415" cy="674617"/>
              <a:chOff x="1676400" y="2133600"/>
              <a:chExt cx="1447800" cy="2088845"/>
            </a:xfrm>
          </p:grpSpPr>
          <p:sp>
            <p:nvSpPr>
              <p:cNvPr id="83" name="Oval 8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4"/>
            <p:cNvGrpSpPr/>
            <p:nvPr/>
          </p:nvGrpSpPr>
          <p:grpSpPr>
            <a:xfrm rot="2754858">
              <a:off x="2229848" y="4888941"/>
              <a:ext cx="558464" cy="737718"/>
              <a:chOff x="1676400" y="2133600"/>
              <a:chExt cx="1447800" cy="2088845"/>
            </a:xfrm>
          </p:grpSpPr>
          <p:sp>
            <p:nvSpPr>
              <p:cNvPr id="80" name="Oval 7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352800" y="3429000"/>
              <a:ext cx="424313" cy="718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600200" y="3276601"/>
              <a:ext cx="4572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9932635">
              <a:off x="2670431" y="1762123"/>
              <a:ext cx="767801"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2088477">
              <a:off x="2095126" y="1674099"/>
              <a:ext cx="657532" cy="2204159"/>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2131760" y="4185680"/>
              <a:ext cx="1245631" cy="1072119"/>
            </a:xfrm>
            <a:prstGeom prst="trapezoid">
              <a:avLst>
                <a:gd name="adj" fmla="val 12215"/>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2191721" y="2157336"/>
              <a:ext cx="1127000" cy="2253719"/>
            </a:xfrm>
            <a:prstGeom prst="trapezoid">
              <a:avLst>
                <a:gd name="adj" fmla="val 25343"/>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0800000">
              <a:off x="2492792" y="2243371"/>
              <a:ext cx="500150" cy="71859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2057400" y="2438400"/>
              <a:ext cx="867097" cy="2545219"/>
            </a:xfrm>
            <a:prstGeom prst="trapezoid">
              <a:avLst>
                <a:gd name="adj" fmla="val 44628"/>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153416" y="680933"/>
              <a:ext cx="1213980" cy="18444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53416" y="1328004"/>
              <a:ext cx="1272938" cy="23946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42"/>
            <p:cNvGrpSpPr/>
            <p:nvPr/>
          </p:nvGrpSpPr>
          <p:grpSpPr>
            <a:xfrm>
              <a:off x="1835181" y="539757"/>
              <a:ext cx="1901490" cy="1189154"/>
              <a:chOff x="5207746" y="501424"/>
              <a:chExt cx="1365913" cy="756791"/>
            </a:xfrm>
          </p:grpSpPr>
          <p:sp>
            <p:nvSpPr>
              <p:cNvPr id="72" name="Moon 71"/>
              <p:cNvSpPr/>
              <p:nvPr/>
            </p:nvSpPr>
            <p:spPr>
              <a:xfrm rot="4154328">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3582768">
                <a:off x="5680564" y="467827"/>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4464348">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7279113">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rapezoid 58"/>
            <p:cNvSpPr/>
            <p:nvPr/>
          </p:nvSpPr>
          <p:spPr>
            <a:xfrm>
              <a:off x="2590800" y="2438400"/>
              <a:ext cx="867097" cy="2545219"/>
            </a:xfrm>
            <a:prstGeom prst="trapezoid">
              <a:avLst>
                <a:gd name="adj" fmla="val 46356"/>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42"/>
            <p:cNvGrpSpPr/>
            <p:nvPr/>
          </p:nvGrpSpPr>
          <p:grpSpPr>
            <a:xfrm>
              <a:off x="2209800" y="3657600"/>
              <a:ext cx="1142999" cy="533400"/>
              <a:chOff x="6172200" y="4565754"/>
              <a:chExt cx="3923675" cy="920646"/>
            </a:xfrm>
          </p:grpSpPr>
          <p:grpSp>
            <p:nvGrpSpPr>
              <p:cNvPr id="61" name="Group 303"/>
              <p:cNvGrpSpPr/>
              <p:nvPr/>
            </p:nvGrpSpPr>
            <p:grpSpPr>
              <a:xfrm>
                <a:off x="6172200" y="4572000"/>
                <a:ext cx="1295400" cy="914400"/>
                <a:chOff x="6172200" y="4572000"/>
                <a:chExt cx="1295400" cy="914400"/>
              </a:xfrm>
            </p:grpSpPr>
            <p:sp>
              <p:nvSpPr>
                <p:cNvPr id="70" name="Quad Arrow Callout 106"/>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304"/>
              <p:cNvGrpSpPr/>
              <p:nvPr/>
            </p:nvGrpSpPr>
            <p:grpSpPr>
              <a:xfrm>
                <a:off x="7510072" y="4567003"/>
                <a:ext cx="1295400" cy="914400"/>
                <a:chOff x="6172200" y="4572000"/>
                <a:chExt cx="1295400" cy="914400"/>
              </a:xfrm>
            </p:grpSpPr>
            <p:sp>
              <p:nvSpPr>
                <p:cNvPr id="68" name="Quad Arrow Callout 104"/>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307"/>
              <p:cNvGrpSpPr/>
              <p:nvPr/>
            </p:nvGrpSpPr>
            <p:grpSpPr>
              <a:xfrm>
                <a:off x="8800475" y="4565754"/>
                <a:ext cx="1295400" cy="914400"/>
                <a:chOff x="6172200" y="4572000"/>
                <a:chExt cx="1295400" cy="914400"/>
              </a:xfrm>
            </p:grpSpPr>
            <p:sp>
              <p:nvSpPr>
                <p:cNvPr id="66" name="Quad Arrow Callout 10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649448" y="4823181"/>
                  <a:ext cx="279402" cy="412863"/>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p:cNvSpPr/>
              <p:nvPr/>
            </p:nvSpPr>
            <p:spPr>
              <a:xfrm>
                <a:off x="7367583" y="4914441"/>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8749176" y="4916939"/>
                <a:ext cx="206418" cy="230755"/>
              </a:xfrm>
              <a:prstGeom prst="ellipse">
                <a:avLst/>
              </a:prstGeom>
              <a:solidFill>
                <a:srgbClr val="EFE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p:cNvGrpSpPr/>
          <p:nvPr/>
        </p:nvGrpSpPr>
        <p:grpSpPr>
          <a:xfrm>
            <a:off x="6403657" y="826787"/>
            <a:ext cx="4693023" cy="1942309"/>
            <a:chOff x="5985653" y="2614476"/>
            <a:chExt cx="4693023" cy="1942309"/>
          </a:xfrm>
        </p:grpSpPr>
        <p:sp>
          <p:nvSpPr>
            <p:cNvPr id="2" name="Speech Bubble: Oval 1"/>
            <p:cNvSpPr/>
            <p:nvPr/>
          </p:nvSpPr>
          <p:spPr>
            <a:xfrm>
              <a:off x="5985653" y="2614476"/>
              <a:ext cx="4693023" cy="1942309"/>
            </a:xfrm>
            <a:prstGeom prst="wedgeEllipseCallout">
              <a:avLst>
                <a:gd name="adj1" fmla="val 10399"/>
                <a:gd name="adj2" fmla="val 5834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83201" y="3098047"/>
              <a:ext cx="4097928" cy="923330"/>
            </a:xfrm>
            <a:prstGeom prst="rect">
              <a:avLst/>
            </a:prstGeom>
            <a:noFill/>
          </p:spPr>
          <p:txBody>
            <a:bodyPr wrap="square" rtlCol="0">
              <a:spAutoFit/>
            </a:bodyPr>
            <a:lstStyle/>
            <a:p>
              <a:pPr algn="ctr"/>
              <a:r>
                <a:rPr lang="en-US" dirty="0">
                  <a:latin typeface="Comic Sans MS" panose="030F0702030302020204" pitchFamily="66" charset="0"/>
                </a:rPr>
                <a:t>Be careful with your words. </a:t>
              </a:r>
            </a:p>
            <a:p>
              <a:pPr algn="ctr"/>
              <a:r>
                <a:rPr lang="en-US" dirty="0">
                  <a:latin typeface="Comic Sans MS" panose="030F0702030302020204" pitchFamily="66" charset="0"/>
                </a:rPr>
                <a:t>Once they are said, they can be only forgiven, not forgotten.</a:t>
              </a:r>
            </a:p>
          </p:txBody>
        </p:sp>
      </p:grpSp>
      <p:grpSp>
        <p:nvGrpSpPr>
          <p:cNvPr id="8" name="Group 7"/>
          <p:cNvGrpSpPr/>
          <p:nvPr/>
        </p:nvGrpSpPr>
        <p:grpSpPr>
          <a:xfrm>
            <a:off x="9037855" y="2454905"/>
            <a:ext cx="2317278" cy="4191189"/>
            <a:chOff x="9037855" y="2454905"/>
            <a:chExt cx="2317278" cy="4191189"/>
          </a:xfrm>
        </p:grpSpPr>
        <p:grpSp>
          <p:nvGrpSpPr>
            <p:cNvPr id="87" name="Group 86"/>
            <p:cNvGrpSpPr/>
            <p:nvPr/>
          </p:nvGrpSpPr>
          <p:grpSpPr>
            <a:xfrm>
              <a:off x="9037855" y="2454905"/>
              <a:ext cx="2317278" cy="4191189"/>
              <a:chOff x="4615451" y="1268561"/>
              <a:chExt cx="2317278" cy="4191189"/>
            </a:xfrm>
          </p:grpSpPr>
          <p:sp>
            <p:nvSpPr>
              <p:cNvPr id="88" name="Rectangle: Rounded Corners 87"/>
              <p:cNvSpPr/>
              <p:nvPr/>
            </p:nvSpPr>
            <p:spPr>
              <a:xfrm>
                <a:off x="6542179" y="3285563"/>
                <a:ext cx="352477" cy="1754008"/>
              </a:xfrm>
              <a:prstGeom prst="roundRect">
                <a:avLst>
                  <a:gd name="adj"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p:cNvSpPr/>
              <p:nvPr/>
            </p:nvSpPr>
            <p:spPr>
              <a:xfrm>
                <a:off x="4667588" y="3332817"/>
                <a:ext cx="352477" cy="1754008"/>
              </a:xfrm>
              <a:prstGeom prst="roundRect">
                <a:avLst>
                  <a:gd name="adj"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424425">
                <a:off x="5199604" y="5110321"/>
                <a:ext cx="535673" cy="3494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613283">
                <a:off x="5878902" y="5102317"/>
                <a:ext cx="535673" cy="3494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p:cNvSpPr/>
              <p:nvPr/>
            </p:nvSpPr>
            <p:spPr>
              <a:xfrm>
                <a:off x="5244469" y="4809802"/>
                <a:ext cx="484604" cy="48273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p:cNvSpPr/>
              <p:nvPr/>
            </p:nvSpPr>
            <p:spPr>
              <a:xfrm>
                <a:off x="5844412" y="4802300"/>
                <a:ext cx="484604" cy="48273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p:cNvSpPr/>
              <p:nvPr/>
            </p:nvSpPr>
            <p:spPr>
              <a:xfrm>
                <a:off x="4800600" y="1479176"/>
                <a:ext cx="1936376" cy="3482789"/>
              </a:xfrm>
              <a:prstGeom prst="roundRect">
                <a:avLst>
                  <a:gd name="adj" fmla="val 4513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4857988" y="1278981"/>
                <a:ext cx="913970" cy="279852"/>
                <a:chOff x="4857988" y="1278981"/>
                <a:chExt cx="913970" cy="279852"/>
              </a:xfrm>
            </p:grpSpPr>
            <p:sp>
              <p:nvSpPr>
                <p:cNvPr id="132" name="Moon 131"/>
                <p:cNvSpPr/>
                <p:nvPr/>
              </p:nvSpPr>
              <p:spPr>
                <a:xfrm rot="4875268">
                  <a:off x="5240323" y="1027197"/>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400000">
                  <a:off x="5227540" y="909429"/>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flipH="1">
                <a:off x="5759176" y="1268561"/>
                <a:ext cx="913970" cy="279852"/>
                <a:chOff x="4857988" y="1278981"/>
                <a:chExt cx="913970" cy="279852"/>
              </a:xfrm>
            </p:grpSpPr>
            <p:sp>
              <p:nvSpPr>
                <p:cNvPr id="130" name="Moon 129"/>
                <p:cNvSpPr/>
                <p:nvPr/>
              </p:nvSpPr>
              <p:spPr>
                <a:xfrm rot="4875268">
                  <a:off x="5240323" y="1027197"/>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5400000">
                  <a:off x="5227540" y="909429"/>
                  <a:ext cx="162084" cy="90118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Chord 96"/>
              <p:cNvSpPr/>
              <p:nvPr/>
            </p:nvSpPr>
            <p:spPr>
              <a:xfrm rot="8500719">
                <a:off x="5454348" y="3278687"/>
                <a:ext cx="709784" cy="716788"/>
              </a:xfrm>
              <a:prstGeom prst="chord">
                <a:avLst>
                  <a:gd name="adj1" fmla="val 2700000"/>
                  <a:gd name="adj2" fmla="val 123064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5682963" y="3275935"/>
                <a:ext cx="261989" cy="134891"/>
                <a:chOff x="7079876" y="3074333"/>
                <a:chExt cx="523977" cy="269782"/>
              </a:xfrm>
            </p:grpSpPr>
            <p:sp>
              <p:nvSpPr>
                <p:cNvPr id="128" name="Rectangle: Rounded Corners 127"/>
                <p:cNvSpPr/>
                <p:nvPr/>
              </p:nvSpPr>
              <p:spPr>
                <a:xfrm>
                  <a:off x="7079876" y="3074333"/>
                  <a:ext cx="275512" cy="2470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p:cNvSpPr/>
                <p:nvPr/>
              </p:nvSpPr>
              <p:spPr>
                <a:xfrm>
                  <a:off x="7328341" y="3097024"/>
                  <a:ext cx="275512" cy="24709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4656043" y="2027927"/>
                <a:ext cx="2225489" cy="1005373"/>
                <a:chOff x="4656043" y="2027927"/>
                <a:chExt cx="2225489" cy="1005373"/>
              </a:xfrm>
            </p:grpSpPr>
            <p:sp>
              <p:nvSpPr>
                <p:cNvPr id="114" name="Freeform: Shape 113"/>
                <p:cNvSpPr/>
                <p:nvPr/>
              </p:nvSpPr>
              <p:spPr>
                <a:xfrm>
                  <a:off x="4806538" y="2027927"/>
                  <a:ext cx="1916447" cy="1005373"/>
                </a:xfrm>
                <a:custGeom>
                  <a:avLst/>
                  <a:gdLst>
                    <a:gd name="connsiteX0" fmla="*/ 601011 w 2291300"/>
                    <a:gd name="connsiteY0" fmla="*/ 0 h 1202022"/>
                    <a:gd name="connsiteX1" fmla="*/ 1099379 w 2291300"/>
                    <a:gd name="connsiteY1" fmla="*/ 264980 h 1202022"/>
                    <a:gd name="connsiteX2" fmla="*/ 1145650 w 2291300"/>
                    <a:gd name="connsiteY2" fmla="*/ 350229 h 1202022"/>
                    <a:gd name="connsiteX3" fmla="*/ 1191921 w 2291300"/>
                    <a:gd name="connsiteY3" fmla="*/ 264980 h 1202022"/>
                    <a:gd name="connsiteX4" fmla="*/ 1690289 w 2291300"/>
                    <a:gd name="connsiteY4" fmla="*/ 0 h 1202022"/>
                    <a:gd name="connsiteX5" fmla="*/ 2291300 w 2291300"/>
                    <a:gd name="connsiteY5" fmla="*/ 601011 h 1202022"/>
                    <a:gd name="connsiteX6" fmla="*/ 1690289 w 2291300"/>
                    <a:gd name="connsiteY6" fmla="*/ 1202022 h 1202022"/>
                    <a:gd name="connsiteX7" fmla="*/ 1191921 w 2291300"/>
                    <a:gd name="connsiteY7" fmla="*/ 937042 h 1202022"/>
                    <a:gd name="connsiteX8" fmla="*/ 1145650 w 2291300"/>
                    <a:gd name="connsiteY8" fmla="*/ 851794 h 1202022"/>
                    <a:gd name="connsiteX9" fmla="*/ 1099379 w 2291300"/>
                    <a:gd name="connsiteY9" fmla="*/ 937042 h 1202022"/>
                    <a:gd name="connsiteX10" fmla="*/ 601011 w 2291300"/>
                    <a:gd name="connsiteY10" fmla="*/ 1202022 h 1202022"/>
                    <a:gd name="connsiteX11" fmla="*/ 0 w 2291300"/>
                    <a:gd name="connsiteY11" fmla="*/ 601011 h 1202022"/>
                    <a:gd name="connsiteX12" fmla="*/ 601011 w 2291300"/>
                    <a:gd name="connsiteY12" fmla="*/ 0 h 12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300" h="1202022">
                      <a:moveTo>
                        <a:pt x="601011" y="0"/>
                      </a:moveTo>
                      <a:cubicBezTo>
                        <a:pt x="808466" y="0"/>
                        <a:pt x="991372" y="105110"/>
                        <a:pt x="1099379" y="264980"/>
                      </a:cubicBezTo>
                      <a:lnTo>
                        <a:pt x="1145650" y="350229"/>
                      </a:lnTo>
                      <a:lnTo>
                        <a:pt x="1191921" y="264980"/>
                      </a:lnTo>
                      <a:cubicBezTo>
                        <a:pt x="1299927" y="105110"/>
                        <a:pt x="1482833" y="0"/>
                        <a:pt x="1690289" y="0"/>
                      </a:cubicBezTo>
                      <a:cubicBezTo>
                        <a:pt x="2022218" y="0"/>
                        <a:pt x="2291300" y="269082"/>
                        <a:pt x="2291300" y="601011"/>
                      </a:cubicBezTo>
                      <a:cubicBezTo>
                        <a:pt x="2291300" y="932940"/>
                        <a:pt x="2022218" y="1202022"/>
                        <a:pt x="1690289" y="1202022"/>
                      </a:cubicBezTo>
                      <a:cubicBezTo>
                        <a:pt x="1482833" y="1202022"/>
                        <a:pt x="1299927" y="1096912"/>
                        <a:pt x="1191921" y="937042"/>
                      </a:cubicBezTo>
                      <a:lnTo>
                        <a:pt x="1145650" y="851794"/>
                      </a:lnTo>
                      <a:lnTo>
                        <a:pt x="1099379" y="937042"/>
                      </a:lnTo>
                      <a:cubicBezTo>
                        <a:pt x="991372" y="1096912"/>
                        <a:pt x="808466" y="1202022"/>
                        <a:pt x="601011" y="1202022"/>
                      </a:cubicBezTo>
                      <a:cubicBezTo>
                        <a:pt x="269082" y="1202022"/>
                        <a:pt x="0" y="932940"/>
                        <a:pt x="0" y="601011"/>
                      </a:cubicBezTo>
                      <a:cubicBezTo>
                        <a:pt x="0" y="269082"/>
                        <a:pt x="269082" y="0"/>
                        <a:pt x="601011"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4656043" y="2070847"/>
                  <a:ext cx="2225489" cy="928155"/>
                  <a:chOff x="7079876" y="2380129"/>
                  <a:chExt cx="4191561" cy="1748118"/>
                </a:xfrm>
              </p:grpSpPr>
              <p:sp>
                <p:nvSpPr>
                  <p:cNvPr id="116" name="Rectangle: Rounded Corners 115"/>
                  <p:cNvSpPr/>
                  <p:nvPr/>
                </p:nvSpPr>
                <p:spPr>
                  <a:xfrm>
                    <a:off x="7079876" y="3074333"/>
                    <a:ext cx="391086" cy="35074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p:cNvSpPr/>
                  <p:nvPr/>
                </p:nvSpPr>
                <p:spPr>
                  <a:xfrm>
                    <a:off x="10880351" y="3027270"/>
                    <a:ext cx="391086" cy="35074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8" name="Group 117"/>
                  <p:cNvGrpSpPr/>
                  <p:nvPr/>
                </p:nvGrpSpPr>
                <p:grpSpPr>
                  <a:xfrm>
                    <a:off x="7422776" y="2380129"/>
                    <a:ext cx="1748118" cy="1748118"/>
                    <a:chOff x="7422776" y="2380129"/>
                    <a:chExt cx="1748118" cy="1748118"/>
                  </a:xfrm>
                </p:grpSpPr>
                <p:sp>
                  <p:nvSpPr>
                    <p:cNvPr id="124" name="Oval 123"/>
                    <p:cNvSpPr/>
                    <p:nvPr/>
                  </p:nvSpPr>
                  <p:spPr>
                    <a:xfrm>
                      <a:off x="7422776" y="2380129"/>
                      <a:ext cx="1748118" cy="17481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7579659" y="2532529"/>
                      <a:ext cx="1434353" cy="14343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8079441" y="2978524"/>
                      <a:ext cx="434788" cy="43478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188138" y="3111873"/>
                      <a:ext cx="217394" cy="217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9170894" y="2380129"/>
                    <a:ext cx="1748118" cy="1748118"/>
                    <a:chOff x="7422776" y="2407023"/>
                    <a:chExt cx="1748118" cy="1748118"/>
                  </a:xfrm>
                </p:grpSpPr>
                <p:sp>
                  <p:nvSpPr>
                    <p:cNvPr id="120" name="Oval 119"/>
                    <p:cNvSpPr/>
                    <p:nvPr/>
                  </p:nvSpPr>
                  <p:spPr>
                    <a:xfrm>
                      <a:off x="7422776" y="2407023"/>
                      <a:ext cx="1748118" cy="17481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579659" y="2532529"/>
                      <a:ext cx="1434353" cy="14343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079441" y="2987490"/>
                      <a:ext cx="434788" cy="43478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88138" y="3120839"/>
                      <a:ext cx="217394" cy="2173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0" name="Group 99"/>
              <p:cNvGrpSpPr/>
              <p:nvPr/>
            </p:nvGrpSpPr>
            <p:grpSpPr>
              <a:xfrm rot="10251522">
                <a:off x="4688800" y="4789846"/>
                <a:ext cx="323407" cy="459237"/>
                <a:chOff x="7629762" y="3760430"/>
                <a:chExt cx="404501" cy="848568"/>
              </a:xfrm>
            </p:grpSpPr>
            <p:sp>
              <p:nvSpPr>
                <p:cNvPr id="112" name="Rectangle: Rounded Corners 111"/>
                <p:cNvSpPr/>
                <p:nvPr/>
              </p:nvSpPr>
              <p:spPr>
                <a:xfrm>
                  <a:off x="7629762" y="3937862"/>
                  <a:ext cx="404501" cy="67113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p:cNvSpPr/>
                <p:nvPr/>
              </p:nvSpPr>
              <p:spPr>
                <a:xfrm rot="20298881">
                  <a:off x="7646574" y="3760430"/>
                  <a:ext cx="278608" cy="6437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rot="11348478" flipH="1">
                <a:off x="6551195" y="4806708"/>
                <a:ext cx="323407" cy="459237"/>
                <a:chOff x="7629762" y="3760430"/>
                <a:chExt cx="404501" cy="848568"/>
              </a:xfrm>
            </p:grpSpPr>
            <p:sp>
              <p:nvSpPr>
                <p:cNvPr id="110" name="Rectangle: Rounded Corners 109"/>
                <p:cNvSpPr/>
                <p:nvPr/>
              </p:nvSpPr>
              <p:spPr>
                <a:xfrm>
                  <a:off x="7629762" y="3937862"/>
                  <a:ext cx="404501" cy="67113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p:cNvSpPr/>
                <p:nvPr/>
              </p:nvSpPr>
              <p:spPr>
                <a:xfrm rot="20298881">
                  <a:off x="7646574" y="3760430"/>
                  <a:ext cx="278608" cy="6437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Rectangle: Rounded Corners 101"/>
              <p:cNvSpPr/>
              <p:nvPr/>
            </p:nvSpPr>
            <p:spPr>
              <a:xfrm>
                <a:off x="4615451" y="4756155"/>
                <a:ext cx="364022" cy="1521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p:cNvSpPr/>
              <p:nvPr/>
            </p:nvSpPr>
            <p:spPr>
              <a:xfrm>
                <a:off x="6568707" y="4733720"/>
                <a:ext cx="364022" cy="1521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p:cNvSpPr/>
              <p:nvPr/>
            </p:nvSpPr>
            <p:spPr>
              <a:xfrm rot="5400000">
                <a:off x="5134318" y="3346492"/>
                <a:ext cx="1351995" cy="1944427"/>
              </a:xfrm>
              <a:custGeom>
                <a:avLst/>
                <a:gdLst>
                  <a:gd name="connsiteX0" fmla="*/ 0 w 1351995"/>
                  <a:gd name="connsiteY0" fmla="*/ 1221569 h 1533489"/>
                  <a:gd name="connsiteX1" fmla="*/ 0 w 1351995"/>
                  <a:gd name="connsiteY1" fmla="*/ 311919 h 1533489"/>
                  <a:gd name="connsiteX2" fmla="*/ 112694 w 1351995"/>
                  <a:gd name="connsiteY2" fmla="*/ 199225 h 1533489"/>
                  <a:gd name="connsiteX3" fmla="*/ 563458 w 1351995"/>
                  <a:gd name="connsiteY3" fmla="*/ 199225 h 1533489"/>
                  <a:gd name="connsiteX4" fmla="*/ 599303 w 1351995"/>
                  <a:gd name="connsiteY4" fmla="*/ 206462 h 1533489"/>
                  <a:gd name="connsiteX5" fmla="*/ 599303 w 1351995"/>
                  <a:gd name="connsiteY5" fmla="*/ 0 h 1533489"/>
                  <a:gd name="connsiteX6" fmla="*/ 975649 w 1351995"/>
                  <a:gd name="connsiteY6" fmla="*/ 0 h 1533489"/>
                  <a:gd name="connsiteX7" fmla="*/ 1351995 w 1351995"/>
                  <a:gd name="connsiteY7" fmla="*/ 766744 h 1533489"/>
                  <a:gd name="connsiteX8" fmla="*/ 975649 w 1351995"/>
                  <a:gd name="connsiteY8" fmla="*/ 1533489 h 1533489"/>
                  <a:gd name="connsiteX9" fmla="*/ 599303 w 1351995"/>
                  <a:gd name="connsiteY9" fmla="*/ 1533489 h 1533489"/>
                  <a:gd name="connsiteX10" fmla="*/ 599303 w 1351995"/>
                  <a:gd name="connsiteY10" fmla="*/ 1327026 h 1533489"/>
                  <a:gd name="connsiteX11" fmla="*/ 563458 w 1351995"/>
                  <a:gd name="connsiteY11" fmla="*/ 1334263 h 1533489"/>
                  <a:gd name="connsiteX12" fmla="*/ 112694 w 1351995"/>
                  <a:gd name="connsiteY12" fmla="*/ 1334263 h 1533489"/>
                  <a:gd name="connsiteX13" fmla="*/ 0 w 1351995"/>
                  <a:gd name="connsiteY13" fmla="*/ 1221569 h 153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1995" h="1533489">
                    <a:moveTo>
                      <a:pt x="0" y="1221569"/>
                    </a:moveTo>
                    <a:lnTo>
                      <a:pt x="0" y="311919"/>
                    </a:lnTo>
                    <a:cubicBezTo>
                      <a:pt x="0" y="249680"/>
                      <a:pt x="50455" y="199225"/>
                      <a:pt x="112694" y="199225"/>
                    </a:cubicBezTo>
                    <a:lnTo>
                      <a:pt x="563458" y="199225"/>
                    </a:lnTo>
                    <a:lnTo>
                      <a:pt x="599303" y="206462"/>
                    </a:lnTo>
                    <a:lnTo>
                      <a:pt x="599303" y="0"/>
                    </a:lnTo>
                    <a:lnTo>
                      <a:pt x="975649" y="0"/>
                    </a:lnTo>
                    <a:cubicBezTo>
                      <a:pt x="1183499" y="0"/>
                      <a:pt x="1351995" y="343282"/>
                      <a:pt x="1351995" y="766744"/>
                    </a:cubicBezTo>
                    <a:cubicBezTo>
                      <a:pt x="1351995" y="1190206"/>
                      <a:pt x="1183499" y="1533489"/>
                      <a:pt x="975649" y="1533489"/>
                    </a:cubicBezTo>
                    <a:lnTo>
                      <a:pt x="599303" y="1533489"/>
                    </a:lnTo>
                    <a:lnTo>
                      <a:pt x="599303" y="1327026"/>
                    </a:lnTo>
                    <a:lnTo>
                      <a:pt x="563458" y="1334263"/>
                    </a:lnTo>
                    <a:lnTo>
                      <a:pt x="112694" y="1334263"/>
                    </a:lnTo>
                    <a:cubicBezTo>
                      <a:pt x="50455" y="1334263"/>
                      <a:pt x="0" y="1283808"/>
                      <a:pt x="0" y="1221569"/>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Rounded Corners 104"/>
              <p:cNvSpPr/>
              <p:nvPr/>
            </p:nvSpPr>
            <p:spPr>
              <a:xfrm>
                <a:off x="4759865" y="3717568"/>
                <a:ext cx="484604" cy="24169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p:cNvSpPr/>
              <p:nvPr/>
            </p:nvSpPr>
            <p:spPr>
              <a:xfrm>
                <a:off x="6297926" y="3696172"/>
                <a:ext cx="484604" cy="24169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424425">
                <a:off x="4995533" y="3775640"/>
                <a:ext cx="150110" cy="1466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424425">
                <a:off x="6357851" y="3766385"/>
                <a:ext cx="150110" cy="1466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Pentagon 108"/>
              <p:cNvSpPr/>
              <p:nvPr/>
            </p:nvSpPr>
            <p:spPr>
              <a:xfrm rot="5400000">
                <a:off x="5483079" y="3963133"/>
                <a:ext cx="616572" cy="747519"/>
              </a:xfrm>
              <a:prstGeom prst="homePlat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10057849" y="4610677"/>
              <a:ext cx="303950" cy="9333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73" y="5545840"/>
            <a:ext cx="3992578" cy="246221"/>
          </a:xfrm>
          <a:prstGeom prst="rect">
            <a:avLst/>
          </a:prstGeom>
          <a:noFill/>
        </p:spPr>
        <p:txBody>
          <a:bodyPr wrap="square" rtlCol="0">
            <a:spAutoFit/>
          </a:bodyPr>
          <a:lstStyle/>
          <a:p>
            <a:r>
              <a:rPr lang="en-US" sz="1000" dirty="0"/>
              <a:t>Life and Teachings of Jesus and His Apostles Chapter 49</a:t>
            </a:r>
          </a:p>
        </p:txBody>
      </p:sp>
      <p:sp>
        <p:nvSpPr>
          <p:cNvPr id="5" name="Rectangle 4"/>
          <p:cNvSpPr/>
          <p:nvPr/>
        </p:nvSpPr>
        <p:spPr>
          <a:xfrm>
            <a:off x="5728446" y="2223247"/>
            <a:ext cx="5888753" cy="3046988"/>
          </a:xfrm>
          <a:prstGeom prst="rect">
            <a:avLst/>
          </a:prstGeom>
          <a:ln>
            <a:solidFill>
              <a:schemeClr val="tx1"/>
            </a:solidFill>
          </a:ln>
        </p:spPr>
        <p:txBody>
          <a:bodyPr wrap="square">
            <a:spAutoFit/>
          </a:bodyPr>
          <a:lstStyle/>
          <a:p>
            <a:pPr fontAlgn="base"/>
            <a:r>
              <a:rPr lang="en-US" sz="1200" b="1" dirty="0">
                <a:latin typeface="Open Sans"/>
              </a:rPr>
              <a:t>“Our words </a:t>
            </a:r>
            <a:r>
              <a:rPr lang="en-US" sz="1200" dirty="0">
                <a:latin typeface="Open Sans"/>
              </a:rPr>
              <a:t>and external expressions are not neutral, for they reflect both who we are and shape who we are becoming. …</a:t>
            </a:r>
          </a:p>
          <a:p>
            <a:pPr fontAlgn="base"/>
            <a:r>
              <a:rPr lang="en-US" sz="1200" dirty="0">
                <a:latin typeface="Open Sans"/>
              </a:rPr>
              <a:t>“What we say and how we present ourselves not only betray our inner person but also mold that person, those around us, and finally our whole society. Every day each of us is implicated in obscuring the light or in chasing away the darkness. We have been called to invite the light and to be a light, to sanctify ourselves and edify others. …</a:t>
            </a:r>
          </a:p>
          <a:p>
            <a:pPr fontAlgn="base"/>
            <a:r>
              <a:rPr lang="en-US" sz="1200" dirty="0">
                <a:latin typeface="Open Sans"/>
              </a:rPr>
              <a:t>“When we speak and act, we should ask whether our words and expressions are calculated to invite the powers of heaven into our lives and to invite all to come unto Christ. We must treat sacred things with reverence. We need to eliminate from our conversations the immodest and the lewd, the violent and the threatening, the demeaning and the false. As the Apostle Peter wrote, ‘But as he which hath called you is holy, so be ye holy in all manner of conversation’ (1 Pet. 1:15). The expression </a:t>
            </a:r>
            <a:r>
              <a:rPr lang="en-US" sz="1200" i="1" dirty="0">
                <a:latin typeface="Open Sans"/>
              </a:rPr>
              <a:t>conversation</a:t>
            </a:r>
            <a:r>
              <a:rPr lang="en-US" sz="1200" dirty="0">
                <a:latin typeface="Open Sans"/>
              </a:rPr>
              <a:t> refers here not only to speech but also to our entire comportment.” Elder Robert S. Woods  (“The Tongue of Angels,”</a:t>
            </a:r>
            <a:r>
              <a:rPr lang="en-US" sz="1200" i="1" dirty="0">
                <a:latin typeface="Open Sans"/>
              </a:rPr>
              <a:t> Ensign,</a:t>
            </a:r>
            <a:r>
              <a:rPr lang="en-US" sz="1200" dirty="0">
                <a:latin typeface="Open Sans"/>
              </a:rPr>
              <a:t> Nov. 1999, 83, 84).</a:t>
            </a:r>
            <a:endParaRPr lang="en-US" sz="1200" b="0" i="0" dirty="0">
              <a:effectLst/>
              <a:latin typeface="Open Sans"/>
            </a:endParaRPr>
          </a:p>
        </p:txBody>
      </p:sp>
      <p:sp>
        <p:nvSpPr>
          <p:cNvPr id="6" name="Rectangle 5"/>
          <p:cNvSpPr/>
          <p:nvPr/>
        </p:nvSpPr>
        <p:spPr>
          <a:xfrm>
            <a:off x="5738913" y="99589"/>
            <a:ext cx="5878286" cy="2123658"/>
          </a:xfrm>
          <a:prstGeom prst="rect">
            <a:avLst/>
          </a:prstGeom>
          <a:ln>
            <a:solidFill>
              <a:schemeClr val="tx1"/>
            </a:solidFill>
          </a:ln>
        </p:spPr>
        <p:txBody>
          <a:bodyPr wrap="square">
            <a:spAutoFit/>
          </a:bodyPr>
          <a:lstStyle/>
          <a:p>
            <a:pPr fontAlgn="base"/>
            <a:r>
              <a:rPr lang="en-US" sz="1200" b="1" dirty="0"/>
              <a:t>Positive Speech James 3:2:</a:t>
            </a:r>
          </a:p>
          <a:p>
            <a:pPr fontAlgn="base"/>
            <a:r>
              <a:rPr lang="en-US" sz="1200" dirty="0"/>
              <a:t>“I suppose it goes without saying that negative speaking so often flows from negative thinking, including negative thinking about ourselves. We see our own faults, we speak—or at least think—critically of ourselves, and before long that is how we see everyone and everything. No sunshine, no roses, no promise of hope or happiness. Before long we and everybody around us are miserable.</a:t>
            </a:r>
          </a:p>
          <a:p>
            <a:pPr fontAlgn="base"/>
            <a:r>
              <a:rPr lang="en-US" sz="1200" dirty="0"/>
              <a:t>“… We should honor the Savior’s declaration to ‘be of good cheer’ [Matthew 14:27; Mark 6:50  John 16:33. (Indeed, it seems to me we may be more guilty of breaking that commandment than almost any other!) Speak hopefully. Speak encouragingly, including about yourself. Try not to complain and moan incessantly” (Elder Jeffrey R. Holland “The Tongue of Angels,”</a:t>
            </a:r>
            <a:r>
              <a:rPr lang="en-US" sz="1200" i="1" dirty="0"/>
              <a:t> Ensign</a:t>
            </a:r>
            <a:r>
              <a:rPr lang="en-US" sz="1200" dirty="0"/>
              <a:t> or </a:t>
            </a:r>
            <a:r>
              <a:rPr lang="en-US" sz="1200" i="1" dirty="0"/>
              <a:t>Liahona,</a:t>
            </a:r>
            <a:r>
              <a:rPr lang="en-US" sz="1200" dirty="0"/>
              <a:t> May 2007, 17–18).</a:t>
            </a:r>
          </a:p>
        </p:txBody>
      </p:sp>
      <p:graphicFrame>
        <p:nvGraphicFramePr>
          <p:cNvPr id="7" name="Table 6"/>
          <p:cNvGraphicFramePr>
            <a:graphicFrameLocks noGrp="1"/>
          </p:cNvGraphicFramePr>
          <p:nvPr>
            <p:extLst>
              <p:ext uri="{D42A27DB-BD31-4B8C-83A1-F6EECF244321}">
                <p14:modId xmlns:p14="http://schemas.microsoft.com/office/powerpoint/2010/main" val="1567397586"/>
              </p:ext>
            </p:extLst>
          </p:nvPr>
        </p:nvGraphicFramePr>
        <p:xfrm>
          <a:off x="63373" y="99589"/>
          <a:ext cx="5665073" cy="5391150"/>
        </p:xfrm>
        <a:graphic>
          <a:graphicData uri="http://schemas.openxmlformats.org/drawingml/2006/table">
            <a:tbl>
              <a:tblPr firstRow="1" bandRow="1">
                <a:tableStyleId>{5940675A-B579-460E-94D1-54222C63F5DA}</a:tableStyleId>
              </a:tblPr>
              <a:tblGrid>
                <a:gridCol w="3998108">
                  <a:extLst>
                    <a:ext uri="{9D8B030D-6E8A-4147-A177-3AD203B41FA5}">
                      <a16:colId xmlns:a16="http://schemas.microsoft.com/office/drawing/2014/main" val="3815724195"/>
                    </a:ext>
                  </a:extLst>
                </a:gridCol>
                <a:gridCol w="1666965">
                  <a:extLst>
                    <a:ext uri="{9D8B030D-6E8A-4147-A177-3AD203B41FA5}">
                      <a16:colId xmlns:a16="http://schemas.microsoft.com/office/drawing/2014/main" val="3481700596"/>
                    </a:ext>
                  </a:extLst>
                </a:gridCol>
              </a:tblGrid>
              <a:tr h="499110">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(HEBREWS)</a:t>
                      </a:r>
                      <a:endParaRPr lang="en-US" sz="1200" b="0" i="0" dirty="0">
                        <a:solidFill>
                          <a:srgbClr val="434444"/>
                        </a:solidFill>
                        <a:effectLst/>
                        <a:latin typeface="+mn-l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16230">
                <a:tc>
                  <a:txBody>
                    <a:bodyPr/>
                    <a:lstStyle/>
                    <a:p>
                      <a:pPr algn="l" fontAlgn="base"/>
                      <a:r>
                        <a:rPr lang="en-US" sz="1200">
                          <a:solidFill>
                            <a:srgbClr val="434444"/>
                          </a:solidFill>
                          <a:effectLst/>
                        </a:rPr>
                        <a:t>Trials Are a Privilege—Ask God for Wisdom</a:t>
                      </a:r>
                    </a:p>
                  </a:txBody>
                  <a:tcPr marL="95250" marR="95250" marT="66675" marB="66675" anchor="ctr"/>
                </a:tc>
                <a:tc>
                  <a:txBody>
                    <a:bodyPr/>
                    <a:lstStyle/>
                    <a:p>
                      <a:pPr algn="l" fontAlgn="base"/>
                      <a:r>
                        <a:rPr lang="en-US" sz="1200">
                          <a:solidFill>
                            <a:srgbClr val="434444"/>
                          </a:solidFill>
                          <a:effectLst/>
                        </a:rPr>
                        <a:t>1:1–7</a:t>
                      </a:r>
                    </a:p>
                  </a:txBody>
                  <a:tcPr marL="95250" marR="95250" marT="66675" marB="66675" anchor="ctr"/>
                </a:tc>
                <a:extLst>
                  <a:ext uri="{0D108BD9-81ED-4DB2-BD59-A6C34878D82A}">
                    <a16:rowId xmlns:a16="http://schemas.microsoft.com/office/drawing/2014/main" val="10001"/>
                  </a:ext>
                </a:extLst>
              </a:tr>
              <a:tr h="316230">
                <a:tc>
                  <a:txBody>
                    <a:bodyPr/>
                    <a:lstStyle/>
                    <a:p>
                      <a:pPr algn="l" fontAlgn="base"/>
                      <a:r>
                        <a:rPr lang="en-US" sz="1200">
                          <a:solidFill>
                            <a:srgbClr val="434444"/>
                          </a:solidFill>
                          <a:effectLst/>
                        </a:rPr>
                        <a:t>God Tempts No One to Do Wrong</a:t>
                      </a:r>
                    </a:p>
                  </a:txBody>
                  <a:tcPr marL="95250" marR="95250" marT="66675" marB="66675" anchor="ctr"/>
                </a:tc>
                <a:tc>
                  <a:txBody>
                    <a:bodyPr/>
                    <a:lstStyle/>
                    <a:p>
                      <a:pPr algn="l" fontAlgn="base"/>
                      <a:r>
                        <a:rPr lang="en-US" sz="1200">
                          <a:solidFill>
                            <a:srgbClr val="434444"/>
                          </a:solidFill>
                          <a:effectLst/>
                        </a:rPr>
                        <a:t>1:8–18</a:t>
                      </a:r>
                    </a:p>
                  </a:txBody>
                  <a:tcPr marL="95250" marR="95250" marT="66675" marB="66675" anchor="ctr"/>
                </a:tc>
                <a:extLst>
                  <a:ext uri="{0D108BD9-81ED-4DB2-BD59-A6C34878D82A}">
                    <a16:rowId xmlns:a16="http://schemas.microsoft.com/office/drawing/2014/main" val="1840552135"/>
                  </a:ext>
                </a:extLst>
              </a:tr>
              <a:tr h="316230">
                <a:tc>
                  <a:txBody>
                    <a:bodyPr/>
                    <a:lstStyle/>
                    <a:p>
                      <a:pPr algn="l" fontAlgn="base"/>
                      <a:r>
                        <a:rPr lang="en-US" sz="1200">
                          <a:solidFill>
                            <a:srgbClr val="434444"/>
                          </a:solidFill>
                          <a:effectLst/>
                        </a:rPr>
                        <a:t>“Be Ye Doers of the Word”</a:t>
                      </a:r>
                    </a:p>
                  </a:txBody>
                  <a:tcPr marL="95250" marR="95250" marT="66675" marB="66675" anchor="ctr"/>
                </a:tc>
                <a:tc>
                  <a:txBody>
                    <a:bodyPr/>
                    <a:lstStyle/>
                    <a:p>
                      <a:pPr algn="l" fontAlgn="base"/>
                      <a:r>
                        <a:rPr lang="en-US" sz="1200">
                          <a:solidFill>
                            <a:srgbClr val="434444"/>
                          </a:solidFill>
                          <a:effectLst/>
                        </a:rPr>
                        <a:t>1:19–27</a:t>
                      </a:r>
                    </a:p>
                  </a:txBody>
                  <a:tcPr marL="95250" marR="95250" marT="66675" marB="66675" anchor="ctr"/>
                </a:tc>
                <a:extLst>
                  <a:ext uri="{0D108BD9-81ED-4DB2-BD59-A6C34878D82A}">
                    <a16:rowId xmlns:a16="http://schemas.microsoft.com/office/drawing/2014/main" val="10002"/>
                  </a:ext>
                </a:extLst>
              </a:tr>
              <a:tr h="316230">
                <a:tc>
                  <a:txBody>
                    <a:bodyPr/>
                    <a:lstStyle/>
                    <a:p>
                      <a:pPr algn="l" fontAlgn="base"/>
                      <a:r>
                        <a:rPr lang="en-US" sz="1200">
                          <a:solidFill>
                            <a:srgbClr val="434444"/>
                          </a:solidFill>
                          <a:effectLst/>
                        </a:rPr>
                        <a:t>We Commit Sin If We Show Favoritism</a:t>
                      </a:r>
                    </a:p>
                  </a:txBody>
                  <a:tcPr marL="95250" marR="95250" marT="66675" marB="66675" anchor="ctr">
                    <a:solidFill>
                      <a:schemeClr val="bg1"/>
                    </a:solidFill>
                  </a:tcPr>
                </a:tc>
                <a:tc>
                  <a:txBody>
                    <a:bodyPr/>
                    <a:lstStyle/>
                    <a:p>
                      <a:pPr algn="l" fontAlgn="base"/>
                      <a:r>
                        <a:rPr lang="en-US" sz="1200" dirty="0">
                          <a:solidFill>
                            <a:srgbClr val="434444"/>
                          </a:solidFill>
                          <a:effectLst/>
                        </a:rPr>
                        <a:t>2:1–9</a:t>
                      </a:r>
                    </a:p>
                  </a:txBody>
                  <a:tcPr marL="95250" marR="95250" marT="66675" marB="66675" anchor="ctr">
                    <a:solidFill>
                      <a:schemeClr val="bg1"/>
                    </a:solidFill>
                  </a:tcPr>
                </a:tc>
                <a:extLst>
                  <a:ext uri="{0D108BD9-81ED-4DB2-BD59-A6C34878D82A}">
                    <a16:rowId xmlns:a16="http://schemas.microsoft.com/office/drawing/2014/main" val="10003"/>
                  </a:ext>
                </a:extLst>
              </a:tr>
              <a:tr h="316230">
                <a:tc>
                  <a:txBody>
                    <a:bodyPr/>
                    <a:lstStyle/>
                    <a:p>
                      <a:pPr algn="l" fontAlgn="base"/>
                      <a:r>
                        <a:rPr lang="en-US" sz="1200" dirty="0">
                          <a:solidFill>
                            <a:srgbClr val="434444"/>
                          </a:solidFill>
                          <a:effectLst/>
                        </a:rPr>
                        <a:t>The Entire Law Must Be Kept</a:t>
                      </a:r>
                    </a:p>
                  </a:txBody>
                  <a:tcPr marL="95250" marR="95250" marT="66675" marB="66675" anchor="ctr">
                    <a:solidFill>
                      <a:schemeClr val="bg1"/>
                    </a:solidFill>
                  </a:tcPr>
                </a:tc>
                <a:tc>
                  <a:txBody>
                    <a:bodyPr/>
                    <a:lstStyle/>
                    <a:p>
                      <a:pPr algn="l" fontAlgn="base"/>
                      <a:r>
                        <a:rPr lang="en-US" sz="1200">
                          <a:solidFill>
                            <a:srgbClr val="434444"/>
                          </a:solidFill>
                          <a:effectLst/>
                        </a:rPr>
                        <a:t>2:10–13</a:t>
                      </a:r>
                    </a:p>
                  </a:txBody>
                  <a:tcPr marL="95250" marR="95250" marT="66675" marB="66675" anchor="ctr">
                    <a:solidFill>
                      <a:schemeClr val="bg1"/>
                    </a:solidFill>
                  </a:tcPr>
                </a:tc>
                <a:extLst>
                  <a:ext uri="{0D108BD9-81ED-4DB2-BD59-A6C34878D82A}">
                    <a16:rowId xmlns:a16="http://schemas.microsoft.com/office/drawing/2014/main" val="2518721513"/>
                  </a:ext>
                </a:extLst>
              </a:tr>
              <a:tr h="316230">
                <a:tc>
                  <a:txBody>
                    <a:bodyPr/>
                    <a:lstStyle/>
                    <a:p>
                      <a:pPr algn="l" fontAlgn="base"/>
                      <a:r>
                        <a:rPr lang="en-US" sz="1200">
                          <a:solidFill>
                            <a:srgbClr val="434444"/>
                          </a:solidFill>
                          <a:effectLst/>
                        </a:rPr>
                        <a:t>“Faith Without Works Is Dead”</a:t>
                      </a:r>
                    </a:p>
                  </a:txBody>
                  <a:tcPr marL="95250" marR="95250" marT="66675" marB="66675" anchor="ctr">
                    <a:solidFill>
                      <a:schemeClr val="bg1"/>
                    </a:solidFill>
                  </a:tcPr>
                </a:tc>
                <a:tc>
                  <a:txBody>
                    <a:bodyPr/>
                    <a:lstStyle/>
                    <a:p>
                      <a:pPr algn="l" fontAlgn="base"/>
                      <a:r>
                        <a:rPr lang="en-US" sz="1200" dirty="0">
                          <a:solidFill>
                            <a:srgbClr val="434444"/>
                          </a:solidFill>
                          <a:effectLst/>
                        </a:rPr>
                        <a:t>2:14–26</a:t>
                      </a:r>
                    </a:p>
                  </a:txBody>
                  <a:tcPr marL="95250" marR="95250" marT="66675" marB="66675" anchor="ctr">
                    <a:solidFill>
                      <a:schemeClr val="bg1"/>
                    </a:solidFill>
                  </a:tcPr>
                </a:tc>
                <a:extLst>
                  <a:ext uri="{0D108BD9-81ED-4DB2-BD59-A6C34878D82A}">
                    <a16:rowId xmlns:a16="http://schemas.microsoft.com/office/drawing/2014/main" val="744437530"/>
                  </a:ext>
                </a:extLst>
              </a:tr>
              <a:tr h="316230">
                <a:tc>
                  <a:txBody>
                    <a:bodyPr/>
                    <a:lstStyle/>
                    <a:p>
                      <a:pPr algn="l" fontAlgn="base"/>
                      <a:r>
                        <a:rPr lang="en-US" sz="1200">
                          <a:solidFill>
                            <a:srgbClr val="434444"/>
                          </a:solidFill>
                          <a:effectLst/>
                        </a:rPr>
                        <a:t>Controlled Language Aids Perfection</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3:1–12</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214994526"/>
                  </a:ext>
                </a:extLst>
              </a:tr>
              <a:tr h="316230">
                <a:tc>
                  <a:txBody>
                    <a:bodyPr/>
                    <a:lstStyle/>
                    <a:p>
                      <a:pPr algn="l" fontAlgn="base"/>
                      <a:r>
                        <a:rPr lang="en-US" sz="1200">
                          <a:solidFill>
                            <a:srgbClr val="434444"/>
                          </a:solidFill>
                          <a:effectLst/>
                        </a:rPr>
                        <a:t>Envy and Strife Are of Evil</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3:13–18</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2117200275"/>
                  </a:ext>
                </a:extLst>
              </a:tr>
              <a:tr h="316230">
                <a:tc>
                  <a:txBody>
                    <a:bodyPr/>
                    <a:lstStyle/>
                    <a:p>
                      <a:pPr algn="l" fontAlgn="base"/>
                      <a:r>
                        <a:rPr lang="en-US" sz="1200">
                          <a:solidFill>
                            <a:srgbClr val="434444"/>
                          </a:solidFill>
                          <a:effectLst/>
                        </a:rPr>
                        <a:t>The Source of War and Strife</a:t>
                      </a:r>
                    </a:p>
                  </a:txBody>
                  <a:tcPr marL="95250" marR="95250" marT="66675" marB="66675" anchor="ctr"/>
                </a:tc>
                <a:tc>
                  <a:txBody>
                    <a:bodyPr/>
                    <a:lstStyle/>
                    <a:p>
                      <a:pPr algn="l" fontAlgn="base"/>
                      <a:r>
                        <a:rPr lang="en-US" sz="1200">
                          <a:solidFill>
                            <a:srgbClr val="434444"/>
                          </a:solidFill>
                          <a:effectLst/>
                        </a:rPr>
                        <a:t>4:1–3</a:t>
                      </a:r>
                    </a:p>
                  </a:txBody>
                  <a:tcPr marL="95250" marR="95250" marT="66675" marB="66675" anchor="ctr"/>
                </a:tc>
                <a:extLst>
                  <a:ext uri="{0D108BD9-81ED-4DB2-BD59-A6C34878D82A}">
                    <a16:rowId xmlns:a16="http://schemas.microsoft.com/office/drawing/2014/main" val="651138789"/>
                  </a:ext>
                </a:extLst>
              </a:tr>
              <a:tr h="316230">
                <a:tc>
                  <a:txBody>
                    <a:bodyPr/>
                    <a:lstStyle/>
                    <a:p>
                      <a:pPr algn="l" fontAlgn="base"/>
                      <a:r>
                        <a:rPr lang="en-US" sz="1200">
                          <a:solidFill>
                            <a:srgbClr val="434444"/>
                          </a:solidFill>
                          <a:effectLst/>
                        </a:rPr>
                        <a:t>Identifying the Enemies of God</a:t>
                      </a:r>
                    </a:p>
                  </a:txBody>
                  <a:tcPr marL="95250" marR="95250" marT="66675" marB="66675" anchor="ctr"/>
                </a:tc>
                <a:tc>
                  <a:txBody>
                    <a:bodyPr/>
                    <a:lstStyle/>
                    <a:p>
                      <a:pPr algn="l" fontAlgn="base"/>
                      <a:r>
                        <a:rPr lang="en-US" sz="1200">
                          <a:solidFill>
                            <a:srgbClr val="434444"/>
                          </a:solidFill>
                          <a:effectLst/>
                        </a:rPr>
                        <a:t>4:4–6</a:t>
                      </a:r>
                    </a:p>
                  </a:txBody>
                  <a:tcPr marL="95250" marR="95250" marT="66675" marB="66675" anchor="ctr"/>
                </a:tc>
                <a:extLst>
                  <a:ext uri="{0D108BD9-81ED-4DB2-BD59-A6C34878D82A}">
                    <a16:rowId xmlns:a16="http://schemas.microsoft.com/office/drawing/2014/main" val="1729117075"/>
                  </a:ext>
                </a:extLst>
              </a:tr>
              <a:tr h="316230">
                <a:tc>
                  <a:txBody>
                    <a:bodyPr/>
                    <a:lstStyle/>
                    <a:p>
                      <a:pPr algn="l" fontAlgn="base"/>
                      <a:r>
                        <a:rPr lang="en-US" sz="1200">
                          <a:solidFill>
                            <a:srgbClr val="434444"/>
                          </a:solidFill>
                          <a:effectLst/>
                        </a:rPr>
                        <a:t>Becoming a Friend of God</a:t>
                      </a:r>
                    </a:p>
                  </a:txBody>
                  <a:tcPr marL="95250" marR="95250" marT="66675" marB="66675" anchor="ctr"/>
                </a:tc>
                <a:tc>
                  <a:txBody>
                    <a:bodyPr/>
                    <a:lstStyle/>
                    <a:p>
                      <a:pPr algn="l" fontAlgn="base"/>
                      <a:r>
                        <a:rPr lang="en-US" sz="1200">
                          <a:solidFill>
                            <a:srgbClr val="434444"/>
                          </a:solidFill>
                          <a:effectLst/>
                        </a:rPr>
                        <a:t>4:7–12</a:t>
                      </a:r>
                    </a:p>
                  </a:txBody>
                  <a:tcPr marL="95250" marR="95250" marT="66675" marB="66675" anchor="ctr"/>
                </a:tc>
                <a:extLst>
                  <a:ext uri="{0D108BD9-81ED-4DB2-BD59-A6C34878D82A}">
                    <a16:rowId xmlns:a16="http://schemas.microsoft.com/office/drawing/2014/main" val="3287208058"/>
                  </a:ext>
                </a:extLst>
              </a:tr>
              <a:tr h="316230">
                <a:tc>
                  <a:txBody>
                    <a:bodyPr/>
                    <a:lstStyle/>
                    <a:p>
                      <a:pPr algn="l" fontAlgn="base"/>
                      <a:r>
                        <a:rPr lang="en-US" sz="1200">
                          <a:solidFill>
                            <a:srgbClr val="434444"/>
                          </a:solidFill>
                          <a:effectLst/>
                        </a:rPr>
                        <a:t>What Is Sin?</a:t>
                      </a:r>
                    </a:p>
                  </a:txBody>
                  <a:tcPr marL="95250" marR="95250" marT="66675" marB="66675" anchor="ctr"/>
                </a:tc>
                <a:tc>
                  <a:txBody>
                    <a:bodyPr/>
                    <a:lstStyle/>
                    <a:p>
                      <a:pPr algn="l" fontAlgn="base"/>
                      <a:r>
                        <a:rPr lang="en-US" sz="1200" dirty="0">
                          <a:solidFill>
                            <a:srgbClr val="434444"/>
                          </a:solidFill>
                          <a:effectLst/>
                        </a:rPr>
                        <a:t>4:13–17</a:t>
                      </a:r>
                    </a:p>
                  </a:txBody>
                  <a:tcPr marL="95250" marR="95250" marT="66675" marB="66675" anchor="ctr"/>
                </a:tc>
                <a:extLst>
                  <a:ext uri="{0D108BD9-81ED-4DB2-BD59-A6C34878D82A}">
                    <a16:rowId xmlns:a16="http://schemas.microsoft.com/office/drawing/2014/main" val="3694211618"/>
                  </a:ext>
                </a:extLst>
              </a:tr>
              <a:tr h="365760">
                <a:tc>
                  <a:txBody>
                    <a:bodyPr/>
                    <a:lstStyle/>
                    <a:p>
                      <a:pPr algn="l" fontAlgn="base"/>
                      <a:r>
                        <a:rPr lang="en-US" sz="1200">
                          <a:solidFill>
                            <a:srgbClr val="434444"/>
                          </a:solidFill>
                          <a:effectLst/>
                        </a:rPr>
                        <a:t>A Warning for the Wealthy</a:t>
                      </a:r>
                    </a:p>
                  </a:txBody>
                  <a:tcPr marL="95250" marR="95250" marT="66675" marB="66675" anchor="ctr"/>
                </a:tc>
                <a:tc>
                  <a:txBody>
                    <a:bodyPr/>
                    <a:lstStyle/>
                    <a:p>
                      <a:pPr algn="l" fontAlgn="base"/>
                      <a:r>
                        <a:rPr lang="en-US" sz="1200">
                          <a:solidFill>
                            <a:srgbClr val="434444"/>
                          </a:solidFill>
                          <a:effectLst/>
                        </a:rPr>
                        <a:t>5:1–6</a:t>
                      </a:r>
                    </a:p>
                  </a:txBody>
                  <a:tcPr marL="95250" marR="95250" marT="66675" marB="66675" anchor="ctr"/>
                </a:tc>
                <a:extLst>
                  <a:ext uri="{0D108BD9-81ED-4DB2-BD59-A6C34878D82A}">
                    <a16:rowId xmlns:a16="http://schemas.microsoft.com/office/drawing/2014/main" val="2579140590"/>
                  </a:ext>
                </a:extLst>
              </a:tr>
              <a:tr h="365760">
                <a:tc>
                  <a:txBody>
                    <a:bodyPr/>
                    <a:lstStyle/>
                    <a:p>
                      <a:pPr algn="l" fontAlgn="base"/>
                      <a:r>
                        <a:rPr lang="en-US" sz="1200">
                          <a:solidFill>
                            <a:srgbClr val="434444"/>
                          </a:solidFill>
                          <a:effectLst/>
                        </a:rPr>
                        <a:t>Await the Lord’s Coming with Patience</a:t>
                      </a:r>
                    </a:p>
                  </a:txBody>
                  <a:tcPr marL="95250" marR="95250" marT="66675" marB="66675" anchor="ctr"/>
                </a:tc>
                <a:tc>
                  <a:txBody>
                    <a:bodyPr/>
                    <a:lstStyle/>
                    <a:p>
                      <a:pPr algn="l" fontAlgn="base"/>
                      <a:r>
                        <a:rPr lang="en-US" sz="1200">
                          <a:solidFill>
                            <a:srgbClr val="434444"/>
                          </a:solidFill>
                          <a:effectLst/>
                        </a:rPr>
                        <a:t>5:7–11</a:t>
                      </a:r>
                    </a:p>
                  </a:txBody>
                  <a:tcPr marL="95250" marR="95250" marT="66675" marB="66675" anchor="ctr"/>
                </a:tc>
                <a:extLst>
                  <a:ext uri="{0D108BD9-81ED-4DB2-BD59-A6C34878D82A}">
                    <a16:rowId xmlns:a16="http://schemas.microsoft.com/office/drawing/2014/main" val="3548249715"/>
                  </a:ext>
                </a:extLst>
              </a:tr>
              <a:tr h="365760">
                <a:tc>
                  <a:txBody>
                    <a:bodyPr/>
                    <a:lstStyle/>
                    <a:p>
                      <a:pPr algn="l" fontAlgn="base"/>
                      <a:r>
                        <a:rPr lang="en-US" sz="1200">
                          <a:solidFill>
                            <a:srgbClr val="434444"/>
                          </a:solidFill>
                          <a:effectLst/>
                        </a:rPr>
                        <a:t>Elders Anoint and Heal the Sick</a:t>
                      </a:r>
                    </a:p>
                  </a:txBody>
                  <a:tcPr marL="95250" marR="95250" marT="66675" marB="66675" anchor="ctr"/>
                </a:tc>
                <a:tc>
                  <a:txBody>
                    <a:bodyPr/>
                    <a:lstStyle/>
                    <a:p>
                      <a:pPr algn="l" fontAlgn="base"/>
                      <a:r>
                        <a:rPr lang="en-US" sz="1200" dirty="0">
                          <a:solidFill>
                            <a:srgbClr val="434444"/>
                          </a:solidFill>
                          <a:effectLst/>
                        </a:rPr>
                        <a:t>5:12–20</a:t>
                      </a:r>
                    </a:p>
                  </a:txBody>
                  <a:tcPr marL="95250" marR="95250" marT="66675" marB="66675" anchor="ctr"/>
                </a:tc>
                <a:extLst>
                  <a:ext uri="{0D108BD9-81ED-4DB2-BD59-A6C34878D82A}">
                    <a16:rowId xmlns:a16="http://schemas.microsoft.com/office/drawing/2014/main" val="476024792"/>
                  </a:ext>
                </a:extLst>
              </a:tr>
            </a:tbl>
          </a:graphicData>
        </a:graphic>
      </p:graphicFrame>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210359"/>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Words</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2" name="Rectangle 1"/>
          <p:cNvSpPr/>
          <p:nvPr/>
        </p:nvSpPr>
        <p:spPr>
          <a:xfrm>
            <a:off x="697117" y="1251715"/>
            <a:ext cx="4502414" cy="830997"/>
          </a:xfrm>
          <a:prstGeom prst="rect">
            <a:avLst/>
          </a:prstGeom>
        </p:spPr>
        <p:txBody>
          <a:bodyPr wrap="square">
            <a:spAutoFit/>
          </a:bodyPr>
          <a:lstStyle/>
          <a:p>
            <a:r>
              <a:rPr lang="en-US" sz="2400" dirty="0">
                <a:solidFill>
                  <a:schemeClr val="bg1"/>
                </a:solidFill>
                <a:latin typeface="Open Sans"/>
              </a:rPr>
              <a:t>How hard would it be to get the toothpaste back in the tube?</a:t>
            </a:r>
            <a:endParaRPr lang="en-US" sz="2400" dirty="0">
              <a:solidFill>
                <a:schemeClr val="bg1"/>
              </a:solidFill>
            </a:endParaRPr>
          </a:p>
        </p:txBody>
      </p:sp>
      <p:pic>
        <p:nvPicPr>
          <p:cNvPr id="3074" name="Picture 2" descr="Image result for toothp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29890"/>
            <a:ext cx="4306421" cy="302092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909918" y="2219183"/>
            <a:ext cx="4630270" cy="3268609"/>
            <a:chOff x="909918" y="2219183"/>
            <a:chExt cx="4630270" cy="3268609"/>
          </a:xfrm>
        </p:grpSpPr>
        <p:grpSp>
          <p:nvGrpSpPr>
            <p:cNvPr id="8" name="Group 7"/>
            <p:cNvGrpSpPr/>
            <p:nvPr/>
          </p:nvGrpSpPr>
          <p:grpSpPr>
            <a:xfrm>
              <a:off x="909918" y="2458842"/>
              <a:ext cx="4289613" cy="3028950"/>
              <a:chOff x="909918" y="2458842"/>
              <a:chExt cx="4289613" cy="3028950"/>
            </a:xfrm>
          </p:grpSpPr>
          <p:grpSp>
            <p:nvGrpSpPr>
              <p:cNvPr id="7" name="Group 6"/>
              <p:cNvGrpSpPr/>
              <p:nvPr/>
            </p:nvGrpSpPr>
            <p:grpSpPr>
              <a:xfrm>
                <a:off x="909918" y="2458842"/>
                <a:ext cx="3810000" cy="3028950"/>
                <a:chOff x="909918" y="2458842"/>
                <a:chExt cx="3810000" cy="3028950"/>
              </a:xfrm>
            </p:grpSpPr>
            <p:pic>
              <p:nvPicPr>
                <p:cNvPr id="3076" name="Picture 4" descr="Image result for talking animated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9918" y="2458842"/>
                  <a:ext cx="3810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06271" y="3356163"/>
                  <a:ext cx="1425388" cy="1591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Image result for dark green backgroun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33" t="8549" r="25415" b="13652"/>
              <a:stretch/>
            </p:blipFill>
            <p:spPr bwMode="auto">
              <a:xfrm>
                <a:off x="3258356" y="2458842"/>
                <a:ext cx="1941175" cy="30289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peech Bubble: Rectangle with Corners Rounded 3"/>
            <p:cNvSpPr/>
            <p:nvPr/>
          </p:nvSpPr>
          <p:spPr>
            <a:xfrm>
              <a:off x="3523129" y="2219183"/>
              <a:ext cx="2017059" cy="1438835"/>
            </a:xfrm>
            <a:prstGeom prst="wedgeRoundRectCallout">
              <a:avLst>
                <a:gd name="adj1" fmla="val -67500"/>
                <a:gd name="adj2" fmla="val 1577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05518" y="2368734"/>
              <a:ext cx="1394013" cy="1200329"/>
            </a:xfrm>
            <a:prstGeom prst="rect">
              <a:avLst/>
            </a:prstGeom>
            <a:noFill/>
          </p:spPr>
          <p:txBody>
            <a:bodyPr wrap="square" rtlCol="0">
              <a:spAutoFit/>
            </a:bodyPr>
            <a:lstStyle/>
            <a:p>
              <a:pPr algn="ctr"/>
              <a:r>
                <a:rPr lang="en-US" sz="2400" dirty="0" err="1"/>
                <a:t>Wa</a:t>
              </a:r>
              <a:r>
                <a:rPr lang="en-US" sz="2400" dirty="0"/>
                <a:t> </a:t>
              </a:r>
              <a:r>
                <a:rPr lang="en-US" sz="2400" dirty="0" err="1"/>
                <a:t>Wa</a:t>
              </a:r>
              <a:r>
                <a:rPr lang="en-US" sz="2400" dirty="0"/>
                <a:t> </a:t>
              </a:r>
              <a:r>
                <a:rPr lang="en-US" sz="2400" dirty="0" err="1"/>
                <a:t>Wa</a:t>
              </a:r>
              <a:r>
                <a:rPr lang="en-US" sz="2400" dirty="0"/>
                <a:t> </a:t>
              </a:r>
              <a:r>
                <a:rPr lang="en-US" sz="2400" dirty="0" err="1"/>
                <a:t>Wa</a:t>
              </a:r>
              <a:r>
                <a:rPr lang="en-US" sz="2400" dirty="0"/>
                <a:t> </a:t>
              </a:r>
              <a:r>
                <a:rPr lang="en-US" sz="2400" dirty="0" err="1"/>
                <a:t>Wa</a:t>
              </a:r>
              <a:endParaRPr lang="en-US" sz="2400" dirty="0"/>
            </a:p>
          </p:txBody>
        </p:sp>
      </p:grpSp>
      <p:sp>
        <p:nvSpPr>
          <p:cNvPr id="3" name="Rectangle 2"/>
          <p:cNvSpPr/>
          <p:nvPr/>
        </p:nvSpPr>
        <p:spPr>
          <a:xfrm>
            <a:off x="4300661" y="4842510"/>
            <a:ext cx="6096000" cy="1077218"/>
          </a:xfrm>
          <a:prstGeom prst="rect">
            <a:avLst/>
          </a:prstGeom>
        </p:spPr>
        <p:txBody>
          <a:bodyPr>
            <a:spAutoFit/>
          </a:bodyPr>
          <a:lstStyle/>
          <a:p>
            <a:r>
              <a:rPr lang="en-US" sz="3200" dirty="0">
                <a:solidFill>
                  <a:schemeClr val="bg1"/>
                </a:solidFill>
                <a:latin typeface="Open Sans"/>
              </a:rPr>
              <a:t>Imagine the toothpaste represents the words we say…</a:t>
            </a:r>
            <a:endParaRPr lang="en-US" sz="3200" dirty="0">
              <a:solidFill>
                <a:schemeClr val="bg1"/>
              </a:solidFill>
            </a:endParaRPr>
          </a:p>
        </p:txBody>
      </p:sp>
    </p:spTree>
    <p:extLst>
      <p:ext uri="{BB962C8B-B14F-4D97-AF65-F5344CB8AC3E}">
        <p14:creationId xmlns:p14="http://schemas.microsoft.com/office/powerpoint/2010/main" val="3193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117" y="67223"/>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Symbolism </a:t>
            </a:r>
          </a:p>
        </p:txBody>
      </p:sp>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grpSp>
        <p:nvGrpSpPr>
          <p:cNvPr id="15" name="Group 14"/>
          <p:cNvGrpSpPr/>
          <p:nvPr/>
        </p:nvGrpSpPr>
        <p:grpSpPr>
          <a:xfrm>
            <a:off x="3485181" y="1231268"/>
            <a:ext cx="3186953" cy="2874702"/>
            <a:chOff x="3671045" y="1246971"/>
            <a:chExt cx="3186953" cy="2874702"/>
          </a:xfrm>
        </p:grpSpPr>
        <p:sp>
          <p:nvSpPr>
            <p:cNvPr id="17" name="Rectangle 16"/>
            <p:cNvSpPr/>
            <p:nvPr/>
          </p:nvSpPr>
          <p:spPr>
            <a:xfrm>
              <a:off x="4332083" y="1246971"/>
              <a:ext cx="1588883"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3:3</a:t>
              </a:r>
              <a:endParaRPr lang="en-US" sz="2400" dirty="0">
                <a:solidFill>
                  <a:schemeClr val="bg1"/>
                </a:solidFill>
              </a:endParaRPr>
            </a:p>
          </p:txBody>
        </p:sp>
        <p:pic>
          <p:nvPicPr>
            <p:cNvPr id="2056" name="Picture 8" descr="Image result for ship in storm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71045" y="2329012"/>
              <a:ext cx="3186953" cy="17926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266128" y="1246970"/>
            <a:ext cx="2860471" cy="2571994"/>
            <a:chOff x="381000" y="1246971"/>
            <a:chExt cx="2860471" cy="2571994"/>
          </a:xfrm>
        </p:grpSpPr>
        <p:sp>
          <p:nvSpPr>
            <p:cNvPr id="2" name="Rectangle 1"/>
            <p:cNvSpPr/>
            <p:nvPr/>
          </p:nvSpPr>
          <p:spPr>
            <a:xfrm>
              <a:off x="1143000" y="1246971"/>
              <a:ext cx="1588883"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3:2</a:t>
              </a:r>
              <a:endParaRPr lang="en-US" sz="2400" dirty="0">
                <a:solidFill>
                  <a:schemeClr val="bg1"/>
                </a:solidFill>
              </a:endParaRPr>
            </a:p>
          </p:txBody>
        </p:sp>
        <p:pic>
          <p:nvPicPr>
            <p:cNvPr id="2058" name="Picture 10" descr="Image result for horse and bridle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950"/>
              <a:ext cx="2860471" cy="16090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6949090" y="1246970"/>
            <a:ext cx="2215458" cy="2715416"/>
            <a:chOff x="7039505" y="1246970"/>
            <a:chExt cx="2215458" cy="2715416"/>
          </a:xfrm>
        </p:grpSpPr>
        <p:pic>
          <p:nvPicPr>
            <p:cNvPr id="2054" name="Picture 6" descr="Image result for moving fire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82" y="205738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039505" y="1246970"/>
              <a:ext cx="2215458"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3:5-6</a:t>
              </a:r>
              <a:endParaRPr lang="en-US" sz="2400" dirty="0">
                <a:solidFill>
                  <a:schemeClr val="bg1"/>
                </a:solidFill>
              </a:endParaRPr>
            </a:p>
          </p:txBody>
        </p:sp>
      </p:grpSp>
      <p:grpSp>
        <p:nvGrpSpPr>
          <p:cNvPr id="18" name="Group 17"/>
          <p:cNvGrpSpPr/>
          <p:nvPr/>
        </p:nvGrpSpPr>
        <p:grpSpPr>
          <a:xfrm>
            <a:off x="9799409" y="1231268"/>
            <a:ext cx="2215458" cy="3032607"/>
            <a:chOff x="9799409" y="1226987"/>
            <a:chExt cx="2215458" cy="3032607"/>
          </a:xfrm>
        </p:grpSpPr>
        <p:pic>
          <p:nvPicPr>
            <p:cNvPr id="2060" name="Picture 12" descr="Related imag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157314" y="1760179"/>
              <a:ext cx="1499649" cy="24994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799409" y="1226987"/>
              <a:ext cx="2215458" cy="461665"/>
            </a:xfrm>
            <a:prstGeom prst="rect">
              <a:avLst/>
            </a:prstGeom>
            <a:solidFill>
              <a:schemeClr val="accent3">
                <a:lumMod val="75000"/>
              </a:schemeClr>
            </a:solidFill>
          </p:spPr>
          <p:txBody>
            <a:bodyPr wrap="square">
              <a:spAutoFit/>
            </a:bodyPr>
            <a:lstStyle/>
            <a:p>
              <a:r>
                <a:rPr lang="en-US" sz="2400" dirty="0">
                  <a:solidFill>
                    <a:schemeClr val="bg1"/>
                  </a:solidFill>
                  <a:latin typeface="Open Sans"/>
                </a:rPr>
                <a:t>James 3:7-8</a:t>
              </a:r>
              <a:endParaRPr lang="en-US" sz="2400" dirty="0">
                <a:solidFill>
                  <a:schemeClr val="bg1"/>
                </a:solidFill>
              </a:endParaRPr>
            </a:p>
          </p:txBody>
        </p:sp>
      </p:grpSp>
      <p:grpSp>
        <p:nvGrpSpPr>
          <p:cNvPr id="19" name="Group 18"/>
          <p:cNvGrpSpPr/>
          <p:nvPr/>
        </p:nvGrpSpPr>
        <p:grpSpPr>
          <a:xfrm>
            <a:off x="4767611" y="4269637"/>
            <a:ext cx="3289208" cy="2390250"/>
            <a:chOff x="384206" y="4158361"/>
            <a:chExt cx="3289208" cy="2390250"/>
          </a:xfrm>
        </p:grpSpPr>
        <p:grpSp>
          <p:nvGrpSpPr>
            <p:cNvPr id="20" name="Group 19"/>
            <p:cNvGrpSpPr/>
            <p:nvPr/>
          </p:nvGrpSpPr>
          <p:grpSpPr>
            <a:xfrm>
              <a:off x="384206" y="4158361"/>
              <a:ext cx="3289208" cy="2390250"/>
              <a:chOff x="609599" y="833642"/>
              <a:chExt cx="7941747" cy="5771225"/>
            </a:xfrm>
          </p:grpSpPr>
          <p:grpSp>
            <p:nvGrpSpPr>
              <p:cNvPr id="23" name="Group 14"/>
              <p:cNvGrpSpPr/>
              <p:nvPr/>
            </p:nvGrpSpPr>
            <p:grpSpPr>
              <a:xfrm rot="10800000">
                <a:off x="7696200" y="5257800"/>
                <a:ext cx="621450" cy="1347067"/>
                <a:chOff x="7010400" y="381000"/>
                <a:chExt cx="762000" cy="2033666"/>
              </a:xfrm>
            </p:grpSpPr>
            <p:sp>
              <p:nvSpPr>
                <p:cNvPr id="3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
              <p:cNvGrpSpPr/>
              <p:nvPr/>
            </p:nvGrpSpPr>
            <p:grpSpPr>
              <a:xfrm rot="10800000">
                <a:off x="939238" y="4923502"/>
                <a:ext cx="621450" cy="1347067"/>
                <a:chOff x="7010400" y="381000"/>
                <a:chExt cx="762000" cy="2033666"/>
              </a:xfrm>
            </p:grpSpPr>
            <p:sp>
              <p:nvSpPr>
                <p:cNvPr id="35"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899460" y="833642"/>
                <a:ext cx="621450" cy="986197"/>
                <a:chOff x="7031201" y="834275"/>
                <a:chExt cx="762000" cy="1488861"/>
              </a:xfrm>
            </p:grpSpPr>
            <p:sp>
              <p:nvSpPr>
                <p:cNvPr id="33"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646520" y="1148254"/>
                <a:ext cx="621450" cy="1017899"/>
                <a:chOff x="7087348" y="824753"/>
                <a:chExt cx="762000" cy="1536722"/>
              </a:xfrm>
            </p:grpSpPr>
            <p:sp>
              <p:nvSpPr>
                <p:cNvPr id="31"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896177" y="4632112"/>
              <a:ext cx="2288807" cy="1477328"/>
            </a:xfrm>
            <a:prstGeom prst="rect">
              <a:avLst/>
            </a:prstGeom>
          </p:spPr>
          <p:txBody>
            <a:bodyPr wrap="square">
              <a:spAutoFit/>
            </a:bodyPr>
            <a:lstStyle/>
            <a:p>
              <a:pPr algn="ctr"/>
              <a:r>
                <a:rPr lang="en-US" sz="1600" dirty="0">
                  <a:solidFill>
                    <a:srgbClr val="333333"/>
                  </a:solidFill>
                  <a:latin typeface="Open Sans"/>
                </a:rPr>
                <a:t> </a:t>
              </a:r>
              <a:r>
                <a:rPr lang="en-US" b="1" dirty="0"/>
                <a:t>As we learn to control our speech, we can learn to control the rest of our actions</a:t>
              </a:r>
              <a:endParaRPr lang="en-US" sz="1600" dirty="0"/>
            </a:p>
          </p:txBody>
        </p:sp>
      </p:grpSp>
    </p:spTree>
    <p:extLst>
      <p:ext uri="{BB962C8B-B14F-4D97-AF65-F5344CB8AC3E}">
        <p14:creationId xmlns:p14="http://schemas.microsoft.com/office/powerpoint/2010/main" val="247909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500"/>
                                        <p:tgtEl>
                                          <p:spTgt spid="19"/>
                                        </p:tgtEl>
                                      </p:cBhvr>
                                    </p:animEffect>
                                  </p:childTnLst>
                                </p:cTn>
                              </p:par>
                              <p:par>
                                <p:cTn id="36" presetID="2" presetClass="exit" presetSubtype="4" fill="hold"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1+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15"/>
                                        </p:tgtEl>
                                        <p:attrNameLst>
                                          <p:attrName>ppt_x</p:attrName>
                                        </p:attrNameLst>
                                      </p:cBhvr>
                                      <p:tavLst>
                                        <p:tav tm="0">
                                          <p:val>
                                            <p:strVal val="ppt_x"/>
                                          </p:val>
                                        </p:tav>
                                        <p:tav tm="100000">
                                          <p:val>
                                            <p:strVal val="ppt_x"/>
                                          </p:val>
                                        </p:tav>
                                      </p:tavLst>
                                    </p:anim>
                                    <p:anim calcmode="lin" valueType="num">
                                      <p:cBhvr additive="base">
                                        <p:cTn id="42" dur="500"/>
                                        <p:tgtEl>
                                          <p:spTgt spid="15"/>
                                        </p:tgtEl>
                                        <p:attrNameLst>
                                          <p:attrName>ppt_y</p:attrName>
                                        </p:attrNameLst>
                                      </p:cBhvr>
                                      <p:tavLst>
                                        <p:tav tm="0">
                                          <p:val>
                                            <p:strVal val="ppt_y"/>
                                          </p:val>
                                        </p:tav>
                                        <p:tav tm="100000">
                                          <p:val>
                                            <p:strVal val="1+ppt_h/2"/>
                                          </p:val>
                                        </p:tav>
                                      </p:tavLst>
                                    </p:anim>
                                    <p:set>
                                      <p:cBhvr>
                                        <p:cTn id="43" dur="1" fill="hold">
                                          <p:stCondLst>
                                            <p:cond delay="499"/>
                                          </p:stCondLst>
                                        </p:cTn>
                                        <p:tgtEl>
                                          <p:spTgt spid="15"/>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16"/>
                                        </p:tgtEl>
                                        <p:attrNameLst>
                                          <p:attrName>ppt_x</p:attrName>
                                        </p:attrNameLst>
                                      </p:cBhvr>
                                      <p:tavLst>
                                        <p:tav tm="0">
                                          <p:val>
                                            <p:strVal val="ppt_x"/>
                                          </p:val>
                                        </p:tav>
                                        <p:tav tm="100000">
                                          <p:val>
                                            <p:strVal val="ppt_x"/>
                                          </p:val>
                                        </p:tav>
                                      </p:tavLst>
                                    </p:anim>
                                    <p:anim calcmode="lin" valueType="num">
                                      <p:cBhvr additive="base">
                                        <p:cTn id="46" dur="500"/>
                                        <p:tgtEl>
                                          <p:spTgt spid="16"/>
                                        </p:tgtEl>
                                        <p:attrNameLst>
                                          <p:attrName>ppt_y</p:attrName>
                                        </p:attrNameLst>
                                      </p:cBhvr>
                                      <p:tavLst>
                                        <p:tav tm="0">
                                          <p:val>
                                            <p:strVal val="ppt_y"/>
                                          </p:val>
                                        </p:tav>
                                        <p:tav tm="100000">
                                          <p:val>
                                            <p:strVal val="1+ppt_h/2"/>
                                          </p:val>
                                        </p:tav>
                                      </p:tavLst>
                                    </p:anim>
                                    <p:set>
                                      <p:cBhvr>
                                        <p:cTn id="47" dur="1" fill="hold">
                                          <p:stCondLst>
                                            <p:cond delay="499"/>
                                          </p:stCondLst>
                                        </p:cTn>
                                        <p:tgtEl>
                                          <p:spTgt spid="16"/>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18"/>
                                        </p:tgtEl>
                                        <p:attrNameLst>
                                          <p:attrName>ppt_x</p:attrName>
                                        </p:attrNameLst>
                                      </p:cBhvr>
                                      <p:tavLst>
                                        <p:tav tm="0">
                                          <p:val>
                                            <p:strVal val="ppt_x"/>
                                          </p:val>
                                        </p:tav>
                                        <p:tav tm="100000">
                                          <p:val>
                                            <p:strVal val="ppt_x"/>
                                          </p:val>
                                        </p:tav>
                                      </p:tavLst>
                                    </p:anim>
                                    <p:anim calcmode="lin" valueType="num">
                                      <p:cBhvr additive="base">
                                        <p:cTn id="50" dur="500"/>
                                        <p:tgtEl>
                                          <p:spTgt spid="18"/>
                                        </p:tgtEl>
                                        <p:attrNameLst>
                                          <p:attrName>ppt_y</p:attrName>
                                        </p:attrNameLst>
                                      </p:cBhvr>
                                      <p:tavLst>
                                        <p:tav tm="0">
                                          <p:val>
                                            <p:strVal val="ppt_y"/>
                                          </p:val>
                                        </p:tav>
                                        <p:tav tm="100000">
                                          <p:val>
                                            <p:strVal val="1+ppt_h/2"/>
                                          </p:val>
                                        </p:tav>
                                      </p:tavLst>
                                    </p:anim>
                                    <p:set>
                                      <p:cBhvr>
                                        <p:cTn id="5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1354282" y="726164"/>
            <a:ext cx="6096000" cy="2308324"/>
          </a:xfrm>
          <a:prstGeom prst="rect">
            <a:avLst/>
          </a:prstGeom>
        </p:spPr>
        <p:txBody>
          <a:bodyPr>
            <a:spAutoFit/>
          </a:bodyPr>
          <a:lstStyle/>
          <a:p>
            <a:r>
              <a:rPr lang="en-US" sz="2400" dirty="0">
                <a:solidFill>
                  <a:schemeClr val="bg1"/>
                </a:solidFill>
              </a:rPr>
              <a:t>“Obviously James doesn’t mean our tongues are </a:t>
            </a:r>
            <a:r>
              <a:rPr lang="en-US" sz="2400" i="1" dirty="0">
                <a:solidFill>
                  <a:schemeClr val="bg1"/>
                </a:solidFill>
              </a:rPr>
              <a:t>always</a:t>
            </a:r>
            <a:r>
              <a:rPr lang="en-US" sz="2400" dirty="0">
                <a:solidFill>
                  <a:schemeClr val="bg1"/>
                </a:solidFill>
              </a:rPr>
              <a:t> iniquitous, nor that </a:t>
            </a:r>
            <a:r>
              <a:rPr lang="en-US" sz="2400" i="1" dirty="0">
                <a:solidFill>
                  <a:schemeClr val="bg1"/>
                </a:solidFill>
              </a:rPr>
              <a:t>everything</a:t>
            </a:r>
            <a:r>
              <a:rPr lang="en-US" sz="2400" dirty="0">
                <a:solidFill>
                  <a:schemeClr val="bg1"/>
                </a:solidFill>
              </a:rPr>
              <a:t> we say is ‘full of deadly poison.’ But he clearly means that at least some things we say can be destructive, even venomous—and that is a chilling indictment for a Latter-day Saint! </a:t>
            </a:r>
          </a:p>
        </p:txBody>
      </p:sp>
      <p:sp>
        <p:nvSpPr>
          <p:cNvPr id="16" name="Rectangle 15"/>
          <p:cNvSpPr/>
          <p:nvPr/>
        </p:nvSpPr>
        <p:spPr>
          <a:xfrm>
            <a:off x="5873872" y="3589005"/>
            <a:ext cx="4995693" cy="2677656"/>
          </a:xfrm>
          <a:prstGeom prst="rect">
            <a:avLst/>
          </a:prstGeom>
        </p:spPr>
        <p:txBody>
          <a:bodyPr wrap="square">
            <a:spAutoFit/>
          </a:bodyPr>
          <a:lstStyle/>
          <a:p>
            <a:r>
              <a:rPr lang="en-US" sz="2400" dirty="0">
                <a:solidFill>
                  <a:schemeClr val="bg1"/>
                </a:solidFill>
              </a:rPr>
              <a:t>The voice that bears profound testimony, utters fervent prayer, and sings the hymns of Zion </a:t>
            </a:r>
            <a:r>
              <a:rPr lang="en-US" sz="2400" i="1" dirty="0">
                <a:solidFill>
                  <a:schemeClr val="bg1"/>
                </a:solidFill>
              </a:rPr>
              <a:t>can be</a:t>
            </a:r>
            <a:r>
              <a:rPr lang="en-US" sz="2400" dirty="0">
                <a:solidFill>
                  <a:schemeClr val="bg1"/>
                </a:solidFill>
              </a:rPr>
              <a:t> the same voice that berates and criticizes, embarrasses and demeans, inflicts pain and destroys the spirit of oneself and of others in the process.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2" y="195449"/>
            <a:ext cx="931718" cy="1163782"/>
          </a:xfrm>
          <a:prstGeom prst="rect">
            <a:avLst/>
          </a:prstGeom>
        </p:spPr>
      </p:pic>
      <p:sp>
        <p:nvSpPr>
          <p:cNvPr id="13" name="TextBox 12"/>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(2)</a:t>
            </a:r>
          </a:p>
        </p:txBody>
      </p:sp>
      <p:sp>
        <p:nvSpPr>
          <p:cNvPr id="19" name="Rectangle 18"/>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pic>
        <p:nvPicPr>
          <p:cNvPr id="1026" name="Picture 2" descr="Image result for sad teeanger"/>
          <p:cNvPicPr>
            <a:picLocks noChangeAspect="1" noChangeArrowheads="1"/>
          </p:cNvPicPr>
          <p:nvPr/>
        </p:nvPicPr>
        <p:blipFill rotWithShape="1">
          <a:blip r:embed="rId4">
            <a:extLst>
              <a:ext uri="{28A0092B-C50C-407E-A947-70E740481C1C}">
                <a14:useLocalDpi xmlns:a14="http://schemas.microsoft.com/office/drawing/2010/main" val="0"/>
              </a:ext>
            </a:extLst>
          </a:blip>
          <a:srcRect t="-196" r="21838"/>
          <a:stretch/>
        </p:blipFill>
        <p:spPr bwMode="auto">
          <a:xfrm>
            <a:off x="1546411" y="3689989"/>
            <a:ext cx="3455894" cy="249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d teean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083" y="853904"/>
            <a:ext cx="3079266" cy="205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3924413" y="1027576"/>
            <a:ext cx="7021495" cy="5632311"/>
          </a:xfrm>
          <a:prstGeom prst="rect">
            <a:avLst/>
          </a:prstGeom>
        </p:spPr>
        <p:txBody>
          <a:bodyPr wrap="square">
            <a:spAutoFit/>
          </a:bodyPr>
          <a:lstStyle/>
          <a:p>
            <a:r>
              <a:rPr lang="en-US" sz="2400" dirty="0">
                <a:solidFill>
                  <a:schemeClr val="bg1"/>
                </a:solidFill>
              </a:rPr>
              <a:t>“Husbands, you have been entrusted with the most sacred gift God can give you—a wife, a daughter of God, the mother of your children who has voluntarily given herself to you for love and joyful companionship. </a:t>
            </a:r>
          </a:p>
          <a:p>
            <a:endParaRPr lang="en-US" sz="2400" dirty="0">
              <a:solidFill>
                <a:schemeClr val="bg1"/>
              </a:solidFill>
            </a:endParaRPr>
          </a:p>
          <a:p>
            <a:r>
              <a:rPr lang="en-US" sz="2400" dirty="0">
                <a:solidFill>
                  <a:schemeClr val="bg1"/>
                </a:solidFill>
              </a:rPr>
              <a:t>Think of the kind things you said when you were courting, think of the blessings you have given with hands placed lovingly upon her head, … and then reflect on other moments characterized by cold, caustic, unbridled words.</a:t>
            </a:r>
          </a:p>
          <a:p>
            <a:endParaRPr lang="en-US" sz="2400" dirty="0">
              <a:solidFill>
                <a:schemeClr val="bg1"/>
              </a:solidFill>
            </a:endParaRPr>
          </a:p>
          <a:p>
            <a:r>
              <a:rPr lang="en-US" sz="2400" dirty="0">
                <a:solidFill>
                  <a:schemeClr val="bg1"/>
                </a:solidFill>
              </a:rPr>
              <a:t> … A husband who would never dream of striking his wife physically can break, if not her bones, then certainly her heart by the brutality of thoughtless or unkind speech.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3519" y="261606"/>
            <a:ext cx="1297749" cy="1620981"/>
          </a:xfrm>
          <a:prstGeom prst="rect">
            <a:avLst/>
          </a:prstGeom>
        </p:spPr>
      </p:pic>
      <p:sp>
        <p:nvSpPr>
          <p:cNvPr id="7" name="TextBox 6"/>
          <p:cNvSpPr txBox="1"/>
          <p:nvPr/>
        </p:nvSpPr>
        <p:spPr>
          <a:xfrm>
            <a:off x="697117" y="2536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Husbands…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(2)</a:t>
            </a:r>
          </a:p>
        </p:txBody>
      </p:sp>
      <p:sp>
        <p:nvSpPr>
          <p:cNvPr id="10" name="Rectangle 9"/>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pic>
        <p:nvPicPr>
          <p:cNvPr id="2050" name="Picture 2" descr="Image result for dat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253" b="3959"/>
          <a:stretch/>
        </p:blipFill>
        <p:spPr bwMode="auto">
          <a:xfrm>
            <a:off x="256561" y="2195652"/>
            <a:ext cx="3411292" cy="246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5082146" y="1072096"/>
            <a:ext cx="5380953" cy="5262979"/>
          </a:xfrm>
          <a:prstGeom prst="rect">
            <a:avLst/>
          </a:prstGeom>
        </p:spPr>
        <p:txBody>
          <a:bodyPr wrap="square">
            <a:spAutoFit/>
          </a:bodyPr>
          <a:lstStyle/>
          <a:p>
            <a:r>
              <a:rPr lang="en-US" sz="2400" dirty="0">
                <a:solidFill>
                  <a:schemeClr val="bg1"/>
                </a:solidFill>
              </a:rPr>
              <a:t>“… Wives, what of the unbridled tongue in </a:t>
            </a:r>
            <a:r>
              <a:rPr lang="en-US" sz="2400" i="1" dirty="0">
                <a:solidFill>
                  <a:schemeClr val="bg1"/>
                </a:solidFill>
              </a:rPr>
              <a:t>your</a:t>
            </a:r>
            <a:r>
              <a:rPr lang="en-US" sz="2400" dirty="0">
                <a:solidFill>
                  <a:schemeClr val="bg1"/>
                </a:solidFill>
              </a:rPr>
              <a:t> mouth, of the power for good or ill in </a:t>
            </a:r>
            <a:r>
              <a:rPr lang="en-US" sz="2400" i="1" dirty="0">
                <a:solidFill>
                  <a:schemeClr val="bg1"/>
                </a:solidFill>
              </a:rPr>
              <a:t>your</a:t>
            </a:r>
            <a:r>
              <a:rPr lang="en-US" sz="2400" dirty="0">
                <a:solidFill>
                  <a:schemeClr val="bg1"/>
                </a:solidFill>
              </a:rPr>
              <a:t> words? </a:t>
            </a:r>
          </a:p>
          <a:p>
            <a:endParaRPr lang="en-US" sz="2400" dirty="0">
              <a:solidFill>
                <a:schemeClr val="bg1"/>
              </a:solidFill>
            </a:endParaRPr>
          </a:p>
          <a:p>
            <a:r>
              <a:rPr lang="en-US" sz="2400" dirty="0">
                <a:solidFill>
                  <a:schemeClr val="bg1"/>
                </a:solidFill>
              </a:rPr>
              <a:t>How is it that such a lovely voice … could ever in a turn be so shrill, so biting, so acrid and untamed? </a:t>
            </a:r>
          </a:p>
          <a:p>
            <a:endParaRPr lang="en-US" sz="2400" dirty="0">
              <a:solidFill>
                <a:schemeClr val="bg1"/>
              </a:solidFill>
            </a:endParaRPr>
          </a:p>
          <a:p>
            <a:r>
              <a:rPr lang="en-US" sz="2400" dirty="0">
                <a:solidFill>
                  <a:schemeClr val="bg1"/>
                </a:solidFill>
              </a:rPr>
              <a:t>A woman’s words can be more piercing than any dagger ever forged, and they can drive the people they love to retreat beyond a barrier more distant than anyone in the beginning of that exchange could ever have imagined.”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3519" y="261606"/>
            <a:ext cx="1297749" cy="1620981"/>
          </a:xfrm>
          <a:prstGeom prst="rect">
            <a:avLst/>
          </a:prstGeom>
        </p:spPr>
      </p:pic>
      <p:sp>
        <p:nvSpPr>
          <p:cNvPr id="7" name="TextBox 6"/>
          <p:cNvSpPr txBox="1"/>
          <p:nvPr/>
        </p:nvSpPr>
        <p:spPr>
          <a:xfrm>
            <a:off x="697117" y="5990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Wives…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(2)</a:t>
            </a:r>
          </a:p>
        </p:txBody>
      </p:sp>
      <p:sp>
        <p:nvSpPr>
          <p:cNvPr id="2" name="Rectangle 1"/>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pic>
        <p:nvPicPr>
          <p:cNvPr id="3074" name="Picture 2" descr="Image result for da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94" y="1744987"/>
            <a:ext cx="3980329" cy="298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0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3" name="Rectangle 2"/>
          <p:cNvSpPr/>
          <p:nvPr/>
        </p:nvSpPr>
        <p:spPr>
          <a:xfrm>
            <a:off x="299365" y="1072096"/>
            <a:ext cx="5380953" cy="1569660"/>
          </a:xfrm>
          <a:prstGeom prst="rect">
            <a:avLst/>
          </a:prstGeom>
        </p:spPr>
        <p:txBody>
          <a:bodyPr wrap="square">
            <a:spAutoFit/>
          </a:bodyPr>
          <a:lstStyle/>
          <a:p>
            <a:r>
              <a:rPr lang="en-US" sz="2400" dirty="0">
                <a:solidFill>
                  <a:schemeClr val="bg1"/>
                </a:solidFill>
              </a:rPr>
              <a:t>“How you communicate should reflect who you are as a son or daughter of God. Clean and intelligent language is evidence of a bright and wholesome mind. …</a:t>
            </a:r>
          </a:p>
        </p:txBody>
      </p:sp>
      <p:sp>
        <p:nvSpPr>
          <p:cNvPr id="7" name="TextBox 6"/>
          <p:cNvSpPr txBox="1"/>
          <p:nvPr/>
        </p:nvSpPr>
        <p:spPr>
          <a:xfrm>
            <a:off x="697117" y="5990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Communicating With Others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(3)</a:t>
            </a:r>
          </a:p>
        </p:txBody>
      </p:sp>
      <p:sp>
        <p:nvSpPr>
          <p:cNvPr id="2" name="Rectangle 1"/>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sp>
        <p:nvSpPr>
          <p:cNvPr id="4" name="Rectangle 3"/>
          <p:cNvSpPr/>
          <p:nvPr/>
        </p:nvSpPr>
        <p:spPr>
          <a:xfrm>
            <a:off x="5172636" y="4959868"/>
            <a:ext cx="6096000" cy="1200329"/>
          </a:xfrm>
          <a:prstGeom prst="rect">
            <a:avLst/>
          </a:prstGeom>
        </p:spPr>
        <p:txBody>
          <a:bodyPr>
            <a:spAutoFit/>
          </a:bodyPr>
          <a:lstStyle/>
          <a:p>
            <a:r>
              <a:rPr lang="en-US" sz="2400" dirty="0">
                <a:solidFill>
                  <a:schemeClr val="bg1"/>
                </a:solidFill>
                <a:latin typeface="Open Sans"/>
              </a:rPr>
              <a:t>“Always use the names of God and Jesus Christ with reverence and respect. Misusing the names of Deity is a sin. …</a:t>
            </a:r>
            <a:endParaRPr lang="en-US" sz="2400" dirty="0">
              <a:solidFill>
                <a:schemeClr val="bg1"/>
              </a:solidFill>
            </a:endParaRPr>
          </a:p>
        </p:txBody>
      </p:sp>
      <p:pic>
        <p:nvPicPr>
          <p:cNvPr id="5122" name="Picture 2" descr="Image result for conversations teenag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18" y="1344793"/>
            <a:ext cx="5303992" cy="31611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430612" y="2778625"/>
            <a:ext cx="2990850" cy="3783104"/>
            <a:chOff x="1430612" y="2778625"/>
            <a:chExt cx="2990850" cy="3783104"/>
          </a:xfrm>
        </p:grpSpPr>
        <p:pic>
          <p:nvPicPr>
            <p:cNvPr id="5124" name="Picture 4" descr="Image result for jesus christ lds art simon dew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612" y="2778625"/>
              <a:ext cx="2990850" cy="35890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910539" y="6330897"/>
              <a:ext cx="825867" cy="230832"/>
            </a:xfrm>
            <a:prstGeom prst="rect">
              <a:avLst/>
            </a:prstGeom>
          </p:spPr>
          <p:txBody>
            <a:bodyPr wrap="none">
              <a:spAutoFit/>
            </a:bodyPr>
            <a:lstStyle/>
            <a:p>
              <a:r>
                <a:rPr lang="en-US" sz="900" dirty="0">
                  <a:solidFill>
                    <a:schemeClr val="bg1"/>
                  </a:solidFill>
                </a:rPr>
                <a:t>Simon Dewey</a:t>
              </a:r>
            </a:p>
          </p:txBody>
        </p:sp>
      </p:grpSp>
    </p:spTree>
    <p:extLst>
      <p:ext uri="{BB962C8B-B14F-4D97-AF65-F5344CB8AC3E}">
        <p14:creationId xmlns:p14="http://schemas.microsoft.com/office/powerpoint/2010/main" val="6845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0" y="6475221"/>
            <a:ext cx="2286000" cy="369332"/>
          </a:xfrm>
          <a:prstGeom prst="rect">
            <a:avLst/>
          </a:prstGeom>
          <a:noFill/>
        </p:spPr>
        <p:txBody>
          <a:bodyPr wrap="square" rtlCol="0">
            <a:spAutoFit/>
          </a:bodyPr>
          <a:lstStyle/>
          <a:p>
            <a:r>
              <a:rPr lang="en-US" dirty="0"/>
              <a:t>James 2:1-4</a:t>
            </a:r>
          </a:p>
        </p:txBody>
      </p:sp>
      <p:sp>
        <p:nvSpPr>
          <p:cNvPr id="7" name="TextBox 6"/>
          <p:cNvSpPr txBox="1"/>
          <p:nvPr/>
        </p:nvSpPr>
        <p:spPr>
          <a:xfrm>
            <a:off x="697117" y="59900"/>
            <a:ext cx="10797766" cy="830997"/>
          </a:xfrm>
          <a:prstGeom prst="rect">
            <a:avLst/>
          </a:prstGeom>
          <a:noFill/>
        </p:spPr>
        <p:txBody>
          <a:bodyPr wrap="square" rtlCol="0">
            <a:spAutoFit/>
          </a:bodyPr>
          <a:lstStyle/>
          <a:p>
            <a:pPr algn="ctr"/>
            <a:r>
              <a:rPr lang="en-US" sz="4800" dirty="0">
                <a:solidFill>
                  <a:schemeClr val="bg1"/>
                </a:solidFill>
                <a:latin typeface="Maiandra GD" panose="020E0502030308020204" pitchFamily="34" charset="0"/>
                <a:ea typeface="Wednesday" pitchFamily="2" charset="0"/>
              </a:rPr>
              <a:t>Communicating With Others</a:t>
            </a:r>
          </a:p>
        </p:txBody>
      </p:sp>
      <p:sp>
        <p:nvSpPr>
          <p:cNvPr id="8" name="TextBox 7"/>
          <p:cNvSpPr txBox="1"/>
          <p:nvPr/>
        </p:nvSpPr>
        <p:spPr>
          <a:xfrm>
            <a:off x="11527546" y="6367645"/>
            <a:ext cx="464034" cy="369332"/>
          </a:xfrm>
          <a:prstGeom prst="rect">
            <a:avLst/>
          </a:prstGeom>
          <a:noFill/>
        </p:spPr>
        <p:txBody>
          <a:bodyPr wrap="square" rtlCol="0">
            <a:spAutoFit/>
          </a:bodyPr>
          <a:lstStyle/>
          <a:p>
            <a:r>
              <a:rPr lang="en-US" dirty="0">
                <a:solidFill>
                  <a:schemeClr val="bg1"/>
                </a:solidFill>
              </a:rPr>
              <a:t>(3)</a:t>
            </a:r>
          </a:p>
        </p:txBody>
      </p:sp>
      <p:sp>
        <p:nvSpPr>
          <p:cNvPr id="2" name="Rectangle 1"/>
          <p:cNvSpPr/>
          <p:nvPr/>
        </p:nvSpPr>
        <p:spPr>
          <a:xfrm>
            <a:off x="18046" y="6461774"/>
            <a:ext cx="1412566" cy="369332"/>
          </a:xfrm>
          <a:prstGeom prst="rect">
            <a:avLst/>
          </a:prstGeom>
        </p:spPr>
        <p:txBody>
          <a:bodyPr wrap="none">
            <a:spAutoFit/>
          </a:bodyPr>
          <a:lstStyle/>
          <a:p>
            <a:r>
              <a:rPr lang="en-US" dirty="0">
                <a:solidFill>
                  <a:schemeClr val="bg1"/>
                </a:solidFill>
              </a:rPr>
              <a:t>James 3:2-10</a:t>
            </a:r>
          </a:p>
        </p:txBody>
      </p:sp>
      <p:sp>
        <p:nvSpPr>
          <p:cNvPr id="4" name="Rectangle 3"/>
          <p:cNvSpPr/>
          <p:nvPr/>
        </p:nvSpPr>
        <p:spPr>
          <a:xfrm>
            <a:off x="452717" y="1512346"/>
            <a:ext cx="6096000" cy="3416320"/>
          </a:xfrm>
          <a:prstGeom prst="rect">
            <a:avLst/>
          </a:prstGeom>
        </p:spPr>
        <p:txBody>
          <a:bodyPr>
            <a:spAutoFit/>
          </a:bodyPr>
          <a:lstStyle/>
          <a:p>
            <a:r>
              <a:rPr lang="en-US" sz="2400" dirty="0">
                <a:solidFill>
                  <a:schemeClr val="bg1"/>
                </a:solidFill>
              </a:rPr>
              <a:t>“If you have developed the habit of using language that is not in keeping with these standards—such as swearing, mocking, gossiping, or speaking in anger to others—you can change. </a:t>
            </a:r>
          </a:p>
          <a:p>
            <a:endParaRPr lang="en-US" sz="2400" dirty="0">
              <a:solidFill>
                <a:schemeClr val="bg1"/>
              </a:solidFill>
            </a:endParaRPr>
          </a:p>
          <a:p>
            <a:r>
              <a:rPr lang="en-US" sz="2400" dirty="0">
                <a:solidFill>
                  <a:schemeClr val="bg1"/>
                </a:solidFill>
              </a:rPr>
              <a:t>Pray for help. Ask your family and friends to support you in your desire to use good language.”</a:t>
            </a:r>
          </a:p>
        </p:txBody>
      </p:sp>
      <p:pic>
        <p:nvPicPr>
          <p:cNvPr id="4098" name="Picture 2" descr="Image result for lds t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628" y="1303244"/>
            <a:ext cx="42862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587" y="4672844"/>
            <a:ext cx="2977684" cy="198704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001434" y="4071524"/>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899460" y="833642"/>
                <a:ext cx="621450" cy="986197"/>
                <a:chOff x="7031201" y="834275"/>
                <a:chExt cx="762000" cy="1488861"/>
              </a:xfrm>
            </p:grpSpPr>
            <p:sp>
              <p:nvSpPr>
                <p:cNvPr id="23"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96177" y="4632112"/>
              <a:ext cx="2288807" cy="1477328"/>
            </a:xfrm>
            <a:prstGeom prst="rect">
              <a:avLst/>
            </a:prstGeom>
          </p:spPr>
          <p:txBody>
            <a:bodyPr wrap="square">
              <a:spAutoFit/>
            </a:bodyPr>
            <a:lstStyle/>
            <a:p>
              <a:pPr algn="ctr"/>
              <a:r>
                <a:rPr lang="en-US" b="1" dirty="0"/>
                <a:t>Followers of God strive to use their language for righteous purposes, not to spread evil</a:t>
              </a:r>
              <a:endParaRPr lang="en-US" sz="1600" dirty="0"/>
            </a:p>
          </p:txBody>
        </p:sp>
      </p:grpSp>
    </p:spTree>
    <p:extLst>
      <p:ext uri="{BB962C8B-B14F-4D97-AF65-F5344CB8AC3E}">
        <p14:creationId xmlns:p14="http://schemas.microsoft.com/office/powerpoint/2010/main" val="22171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dark gree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7058" r="1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89364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#232 </a:t>
            </a:r>
            <a:r>
              <a:rPr lang="en-US" i="1" dirty="0">
                <a:solidFill>
                  <a:schemeClr val="bg1"/>
                </a:solidFill>
              </a:rPr>
              <a:t>Let Us Oft Speak Kind Words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The Tongue Is a Fire</a:t>
            </a:r>
            <a:r>
              <a:rPr lang="en-US" dirty="0">
                <a:solidFill>
                  <a:schemeClr val="bg1"/>
                </a:solidFill>
              </a:rPr>
              <a:t> (2:29)</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50</a:t>
            </a:r>
          </a:p>
          <a:p>
            <a:pPr marL="342900" indent="-342900">
              <a:buFontTx/>
              <a:buAutoNum type="arabicPeriod"/>
            </a:pPr>
            <a:r>
              <a:rPr lang="en-US" dirty="0">
                <a:solidFill>
                  <a:schemeClr val="bg1"/>
                </a:solidFill>
              </a:rPr>
              <a:t>Elder Jeffrey R. Holland (“The Tongue of Angels,”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2007, 16–17)</a:t>
            </a:r>
          </a:p>
          <a:p>
            <a:pPr marL="342900" indent="-342900">
              <a:buFontTx/>
              <a:buAutoNum type="arabicPeriod"/>
            </a:pPr>
            <a:r>
              <a:rPr lang="en-US" i="1" dirty="0">
                <a:solidFill>
                  <a:schemeClr val="bg1"/>
                </a:solidFill>
              </a:rPr>
              <a:t>For the Strength of Youth</a:t>
            </a:r>
            <a:r>
              <a:rPr lang="en-US" dirty="0">
                <a:solidFill>
                  <a:schemeClr val="bg1"/>
                </a:solidFill>
              </a:rPr>
              <a:t> [booklet, 2011], 20–21).</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490175" y="121655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73313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1164</Words>
  <Application>Microsoft Office PowerPoint</Application>
  <PresentationFormat>Widescreen</PresentationFormat>
  <Paragraphs>108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Light</vt:lpstr>
      <vt:lpstr>Calibri</vt:lpstr>
      <vt:lpstr>Open Sans</vt:lpstr>
      <vt:lpstr>Comic Sans MS</vt:lpstr>
      <vt:lpstr>Maiandra GD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129</cp:revision>
  <dcterms:created xsi:type="dcterms:W3CDTF">2016-05-16T13:36:31Z</dcterms:created>
  <dcterms:modified xsi:type="dcterms:W3CDTF">2020-09-13T14:49:47Z</dcterms:modified>
</cp:coreProperties>
</file>