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sldIdLst>
    <p:sldId id="257" r:id="rId2"/>
    <p:sldId id="280" r:id="rId3"/>
    <p:sldId id="281" r:id="rId4"/>
    <p:sldId id="282" r:id="rId5"/>
    <p:sldId id="283" r:id="rId6"/>
    <p:sldId id="284" r:id="rId7"/>
    <p:sldId id="285" r:id="rId8"/>
    <p:sldId id="277" r:id="rId9"/>
    <p:sldId id="286"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4" r:id="rId26"/>
    <p:sldId id="273" r:id="rId27"/>
    <p:sldId id="287" r:id="rId28"/>
    <p:sldId id="288" r:id="rId29"/>
    <p:sldId id="289" r:id="rId30"/>
    <p:sldId id="278" r:id="rId31"/>
    <p:sldId id="279" r:id="rId32"/>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Calibri Light" panose="020F0302020204030204" pitchFamily="34" charset="0"/>
      <p:regular r:id="rId38"/>
      <p:italic r:id="rId39"/>
    </p:embeddedFont>
    <p:embeddedFont>
      <p:font typeface="Gabriola" panose="04040605051002020D02" pitchFamily="82" charset="0"/>
      <p:regular r:id="rId40"/>
    </p:embeddedFont>
    <p:embeddedFont>
      <p:font typeface="Open Sans" panose="020B0606030504020204" pitchFamily="34" charset="0"/>
      <p:regular r:id="rId41"/>
      <p:bold r:id="rId42"/>
      <p:italic r:id="rId43"/>
      <p:boldItalic r:id="rId44"/>
    </p:embeddedFont>
    <p:embeddedFont>
      <p:font typeface="Palatino" pitchFamily="2" charset="0"/>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7"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2F989B-20D9-49FE-8FDF-68A53D398865}" type="datetimeFigureOut">
              <a:rPr lang="en-US" smtClean="0"/>
              <a:t>9/13/2020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0B72BB-6094-4D89-9234-1F909C2F50A7}" type="slidenum">
              <a:rPr lang="en-US" smtClean="0"/>
              <a:t>‹#›</a:t>
            </a:fld>
            <a:endParaRPr lang="en-US"/>
          </a:p>
        </p:txBody>
      </p:sp>
    </p:spTree>
    <p:extLst>
      <p:ext uri="{BB962C8B-B14F-4D97-AF65-F5344CB8AC3E}">
        <p14:creationId xmlns:p14="http://schemas.microsoft.com/office/powerpoint/2010/main" val="3825843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FAD235-1495-4251-960A-0BBAEBA07093}" type="slidenum">
              <a:rPr lang="en-US" smtClean="0"/>
              <a:pPr/>
              <a:t>17</a:t>
            </a:fld>
            <a:endParaRPr lang="en-US"/>
          </a:p>
        </p:txBody>
      </p:sp>
    </p:spTree>
    <p:extLst>
      <p:ext uri="{BB962C8B-B14F-4D97-AF65-F5344CB8AC3E}">
        <p14:creationId xmlns:p14="http://schemas.microsoft.com/office/powerpoint/2010/main" val="2011733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A768185-9B4B-4BBD-A2E0-CCA36FE4BE54}" type="datetimeFigureOut">
              <a:rPr lang="en-US" smtClean="0"/>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99DEC-21DA-467D-BDF9-BE2BA5A411B0}" type="slidenum">
              <a:rPr lang="en-US" smtClean="0"/>
              <a:t>‹#›</a:t>
            </a:fld>
            <a:endParaRPr lang="en-US"/>
          </a:p>
        </p:txBody>
      </p:sp>
    </p:spTree>
    <p:extLst>
      <p:ext uri="{BB962C8B-B14F-4D97-AF65-F5344CB8AC3E}">
        <p14:creationId xmlns:p14="http://schemas.microsoft.com/office/powerpoint/2010/main" val="1472916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768185-9B4B-4BBD-A2E0-CCA36FE4BE54}" type="datetimeFigureOut">
              <a:rPr lang="en-US" smtClean="0"/>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99DEC-21DA-467D-BDF9-BE2BA5A411B0}" type="slidenum">
              <a:rPr lang="en-US" smtClean="0"/>
              <a:t>‹#›</a:t>
            </a:fld>
            <a:endParaRPr lang="en-US"/>
          </a:p>
        </p:txBody>
      </p:sp>
    </p:spTree>
    <p:extLst>
      <p:ext uri="{BB962C8B-B14F-4D97-AF65-F5344CB8AC3E}">
        <p14:creationId xmlns:p14="http://schemas.microsoft.com/office/powerpoint/2010/main" val="1234146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768185-9B4B-4BBD-A2E0-CCA36FE4BE54}" type="datetimeFigureOut">
              <a:rPr lang="en-US" smtClean="0"/>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99DEC-21DA-467D-BDF9-BE2BA5A411B0}" type="slidenum">
              <a:rPr lang="en-US" smtClean="0"/>
              <a:t>‹#›</a:t>
            </a:fld>
            <a:endParaRPr lang="en-US"/>
          </a:p>
        </p:txBody>
      </p:sp>
    </p:spTree>
    <p:extLst>
      <p:ext uri="{BB962C8B-B14F-4D97-AF65-F5344CB8AC3E}">
        <p14:creationId xmlns:p14="http://schemas.microsoft.com/office/powerpoint/2010/main" val="2948313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768185-9B4B-4BBD-A2E0-CCA36FE4BE54}" type="datetimeFigureOut">
              <a:rPr lang="en-US" smtClean="0"/>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99DEC-21DA-467D-BDF9-BE2BA5A411B0}" type="slidenum">
              <a:rPr lang="en-US" smtClean="0"/>
              <a:t>‹#›</a:t>
            </a:fld>
            <a:endParaRPr lang="en-US"/>
          </a:p>
        </p:txBody>
      </p:sp>
    </p:spTree>
    <p:extLst>
      <p:ext uri="{BB962C8B-B14F-4D97-AF65-F5344CB8AC3E}">
        <p14:creationId xmlns:p14="http://schemas.microsoft.com/office/powerpoint/2010/main" val="3297758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768185-9B4B-4BBD-A2E0-CCA36FE4BE54}" type="datetimeFigureOut">
              <a:rPr lang="en-US" smtClean="0"/>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99DEC-21DA-467D-BDF9-BE2BA5A411B0}" type="slidenum">
              <a:rPr lang="en-US" smtClean="0"/>
              <a:t>‹#›</a:t>
            </a:fld>
            <a:endParaRPr lang="en-US"/>
          </a:p>
        </p:txBody>
      </p:sp>
    </p:spTree>
    <p:extLst>
      <p:ext uri="{BB962C8B-B14F-4D97-AF65-F5344CB8AC3E}">
        <p14:creationId xmlns:p14="http://schemas.microsoft.com/office/powerpoint/2010/main" val="2136090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768185-9B4B-4BBD-A2E0-CCA36FE4BE54}" type="datetimeFigureOut">
              <a:rPr lang="en-US" smtClean="0"/>
              <a:t>9/13/2020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99DEC-21DA-467D-BDF9-BE2BA5A411B0}" type="slidenum">
              <a:rPr lang="en-US" smtClean="0"/>
              <a:t>‹#›</a:t>
            </a:fld>
            <a:endParaRPr lang="en-US"/>
          </a:p>
        </p:txBody>
      </p:sp>
    </p:spTree>
    <p:extLst>
      <p:ext uri="{BB962C8B-B14F-4D97-AF65-F5344CB8AC3E}">
        <p14:creationId xmlns:p14="http://schemas.microsoft.com/office/powerpoint/2010/main" val="2958733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768185-9B4B-4BBD-A2E0-CCA36FE4BE54}" type="datetimeFigureOut">
              <a:rPr lang="en-US" smtClean="0"/>
              <a:t>9/13/2020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B99DEC-21DA-467D-BDF9-BE2BA5A411B0}" type="slidenum">
              <a:rPr lang="en-US" smtClean="0"/>
              <a:t>‹#›</a:t>
            </a:fld>
            <a:endParaRPr lang="en-US"/>
          </a:p>
        </p:txBody>
      </p:sp>
    </p:spTree>
    <p:extLst>
      <p:ext uri="{BB962C8B-B14F-4D97-AF65-F5344CB8AC3E}">
        <p14:creationId xmlns:p14="http://schemas.microsoft.com/office/powerpoint/2010/main" val="3329682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768185-9B4B-4BBD-A2E0-CCA36FE4BE54}" type="datetimeFigureOut">
              <a:rPr lang="en-US" smtClean="0"/>
              <a:t>9/13/2020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B99DEC-21DA-467D-BDF9-BE2BA5A411B0}" type="slidenum">
              <a:rPr lang="en-US" smtClean="0"/>
              <a:t>‹#›</a:t>
            </a:fld>
            <a:endParaRPr lang="en-US"/>
          </a:p>
        </p:txBody>
      </p:sp>
    </p:spTree>
    <p:extLst>
      <p:ext uri="{BB962C8B-B14F-4D97-AF65-F5344CB8AC3E}">
        <p14:creationId xmlns:p14="http://schemas.microsoft.com/office/powerpoint/2010/main" val="2337637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768185-9B4B-4BBD-A2E0-CCA36FE4BE54}" type="datetimeFigureOut">
              <a:rPr lang="en-US" smtClean="0"/>
              <a:t>9/13/2020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B99DEC-21DA-467D-BDF9-BE2BA5A411B0}" type="slidenum">
              <a:rPr lang="en-US" smtClean="0"/>
              <a:t>‹#›</a:t>
            </a:fld>
            <a:endParaRPr lang="en-US"/>
          </a:p>
        </p:txBody>
      </p:sp>
    </p:spTree>
    <p:extLst>
      <p:ext uri="{BB962C8B-B14F-4D97-AF65-F5344CB8AC3E}">
        <p14:creationId xmlns:p14="http://schemas.microsoft.com/office/powerpoint/2010/main" val="2433455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A768185-9B4B-4BBD-A2E0-CCA36FE4BE54}" type="datetimeFigureOut">
              <a:rPr lang="en-US" smtClean="0"/>
              <a:t>9/13/2020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99DEC-21DA-467D-BDF9-BE2BA5A411B0}" type="slidenum">
              <a:rPr lang="en-US" smtClean="0"/>
              <a:t>‹#›</a:t>
            </a:fld>
            <a:endParaRPr lang="en-US"/>
          </a:p>
        </p:txBody>
      </p:sp>
    </p:spTree>
    <p:extLst>
      <p:ext uri="{BB962C8B-B14F-4D97-AF65-F5344CB8AC3E}">
        <p14:creationId xmlns:p14="http://schemas.microsoft.com/office/powerpoint/2010/main" val="4253761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A768185-9B4B-4BBD-A2E0-CCA36FE4BE54}" type="datetimeFigureOut">
              <a:rPr lang="en-US" smtClean="0"/>
              <a:t>9/13/2020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99DEC-21DA-467D-BDF9-BE2BA5A411B0}" type="slidenum">
              <a:rPr lang="en-US" smtClean="0"/>
              <a:t>‹#›</a:t>
            </a:fld>
            <a:endParaRPr lang="en-US"/>
          </a:p>
        </p:txBody>
      </p:sp>
    </p:spTree>
    <p:extLst>
      <p:ext uri="{BB962C8B-B14F-4D97-AF65-F5344CB8AC3E}">
        <p14:creationId xmlns:p14="http://schemas.microsoft.com/office/powerpoint/2010/main" val="2955946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768185-9B4B-4BBD-A2E0-CCA36FE4BE54}" type="datetimeFigureOut">
              <a:rPr lang="en-US" smtClean="0"/>
              <a:t>9/13/2020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99DEC-21DA-467D-BDF9-BE2BA5A411B0}" type="slidenum">
              <a:rPr lang="en-US" smtClean="0"/>
              <a:t>‹#›</a:t>
            </a:fld>
            <a:endParaRPr lang="en-US"/>
          </a:p>
        </p:txBody>
      </p:sp>
    </p:spTree>
    <p:extLst>
      <p:ext uri="{BB962C8B-B14F-4D97-AF65-F5344CB8AC3E}">
        <p14:creationId xmlns:p14="http://schemas.microsoft.com/office/powerpoint/2010/main" val="2961381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6.jpg"/></Relationships>
</file>

<file path=ppt/slides/_rels/slide2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5D5974-88F0-4A22-ADA7-7D4E8A7349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905000" y="1"/>
            <a:ext cx="8305800" cy="2554545"/>
          </a:xfrm>
          <a:prstGeom prst="rect">
            <a:avLst/>
          </a:prstGeom>
          <a:noFill/>
        </p:spPr>
        <p:txBody>
          <a:bodyPr wrap="square" rtlCol="0">
            <a:spAutoFit/>
          </a:bodyPr>
          <a:lstStyle/>
          <a:p>
            <a:pPr algn="ctr"/>
            <a:r>
              <a:rPr lang="en-US" sz="8000" dirty="0">
                <a:solidFill>
                  <a:schemeClr val="bg2"/>
                </a:solidFill>
                <a:latin typeface="Gabriola" pitchFamily="82" charset="0"/>
              </a:rPr>
              <a:t>Anointing</a:t>
            </a:r>
          </a:p>
          <a:p>
            <a:pPr algn="ctr"/>
            <a:r>
              <a:rPr lang="en-US" sz="8000" dirty="0">
                <a:solidFill>
                  <a:schemeClr val="bg2"/>
                </a:solidFill>
                <a:latin typeface="Gabriola" pitchFamily="82" charset="0"/>
              </a:rPr>
              <a:t>James 4 and 5</a:t>
            </a:r>
          </a:p>
        </p:txBody>
      </p:sp>
      <p:pic>
        <p:nvPicPr>
          <p:cNvPr id="48" name="Picture 47" descr="anointing_of_fresh_oil.jpg">
            <a:extLst>
              <a:ext uri="{FF2B5EF4-FFF2-40B4-BE49-F238E27FC236}">
                <a16:creationId xmlns:a16="http://schemas.microsoft.com/office/drawing/2014/main" id="{37DB6E59-21FA-4182-8586-00FA79D8F89F}"/>
              </a:ext>
            </a:extLst>
          </p:cNvPr>
          <p:cNvPicPr>
            <a:picLocks noChangeAspect="1"/>
          </p:cNvPicPr>
          <p:nvPr/>
        </p:nvPicPr>
        <p:blipFill>
          <a:blip r:embed="rId3" cstate="print"/>
          <a:srcRect l="2994" t="431" r="4983" b="1631"/>
          <a:stretch>
            <a:fillRect/>
          </a:stretch>
        </p:blipFill>
        <p:spPr>
          <a:xfrm>
            <a:off x="7201590" y="2598171"/>
            <a:ext cx="4015760" cy="3023754"/>
          </a:xfrm>
          <a:custGeom>
            <a:avLst/>
            <a:gdLst>
              <a:gd name="connsiteX0" fmla="*/ 2007880 w 4015760"/>
              <a:gd name="connsiteY0" fmla="*/ 0 h 3023754"/>
              <a:gd name="connsiteX1" fmla="*/ 4015760 w 4015760"/>
              <a:gd name="connsiteY1" fmla="*/ 1511877 h 3023754"/>
              <a:gd name="connsiteX2" fmla="*/ 2007880 w 4015760"/>
              <a:gd name="connsiteY2" fmla="*/ 3023754 h 3023754"/>
              <a:gd name="connsiteX3" fmla="*/ 0 w 4015760"/>
              <a:gd name="connsiteY3" fmla="*/ 1511877 h 3023754"/>
              <a:gd name="connsiteX4" fmla="*/ 2007880 w 4015760"/>
              <a:gd name="connsiteY4" fmla="*/ 0 h 302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5760" h="3023754">
                <a:moveTo>
                  <a:pt x="2007880" y="0"/>
                </a:moveTo>
                <a:cubicBezTo>
                  <a:pt x="3116802" y="0"/>
                  <a:pt x="4015760" y="676890"/>
                  <a:pt x="4015760" y="1511877"/>
                </a:cubicBezTo>
                <a:cubicBezTo>
                  <a:pt x="4015760" y="2346864"/>
                  <a:pt x="3116802" y="3023754"/>
                  <a:pt x="2007880" y="3023754"/>
                </a:cubicBezTo>
                <a:cubicBezTo>
                  <a:pt x="898958" y="3023754"/>
                  <a:pt x="0" y="2346864"/>
                  <a:pt x="0" y="1511877"/>
                </a:cubicBezTo>
                <a:cubicBezTo>
                  <a:pt x="0" y="676890"/>
                  <a:pt x="898958" y="0"/>
                  <a:pt x="2007880" y="0"/>
                </a:cubicBezTo>
                <a:close/>
              </a:path>
            </a:pathLst>
          </a:cu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2514657" y="5701645"/>
            <a:ext cx="8305800" cy="707886"/>
          </a:xfrm>
          <a:prstGeom prst="rect">
            <a:avLst/>
          </a:prstGeom>
          <a:noFill/>
        </p:spPr>
        <p:txBody>
          <a:bodyPr wrap="square" rtlCol="0">
            <a:spAutoFit/>
          </a:bodyPr>
          <a:lstStyle/>
          <a:p>
            <a:pPr algn="ctr"/>
            <a:r>
              <a:rPr lang="en-US" sz="4000" dirty="0">
                <a:solidFill>
                  <a:schemeClr val="bg2"/>
                </a:solidFill>
                <a:latin typeface="Gabriola" pitchFamily="82" charset="0"/>
              </a:rPr>
              <a:t>…Fill thine horn with oil, and go…” 1 Samuel 16:1</a:t>
            </a:r>
          </a:p>
        </p:txBody>
      </p:sp>
      <p:sp>
        <p:nvSpPr>
          <p:cNvPr id="9" name="TextBox 8"/>
          <p:cNvSpPr txBox="1"/>
          <p:nvPr/>
        </p:nvSpPr>
        <p:spPr>
          <a:xfrm>
            <a:off x="94129" y="130062"/>
            <a:ext cx="2590800" cy="369332"/>
          </a:xfrm>
          <a:prstGeom prst="rect">
            <a:avLst/>
          </a:prstGeom>
          <a:noFill/>
        </p:spPr>
        <p:txBody>
          <a:bodyPr wrap="square" rtlCol="0">
            <a:spAutoFit/>
          </a:bodyPr>
          <a:lstStyle/>
          <a:p>
            <a:r>
              <a:rPr lang="en-US" dirty="0">
                <a:solidFill>
                  <a:schemeClr val="bg2"/>
                </a:solidFill>
              </a:rPr>
              <a:t>Lesson 143</a:t>
            </a:r>
          </a:p>
        </p:txBody>
      </p:sp>
      <p:grpSp>
        <p:nvGrpSpPr>
          <p:cNvPr id="51" name="Group 50"/>
          <p:cNvGrpSpPr/>
          <p:nvPr/>
        </p:nvGrpSpPr>
        <p:grpSpPr>
          <a:xfrm>
            <a:off x="688503" y="865195"/>
            <a:ext cx="2176913" cy="4997949"/>
            <a:chOff x="1600200" y="539757"/>
            <a:chExt cx="2176913" cy="4997949"/>
          </a:xfrm>
        </p:grpSpPr>
        <p:grpSp>
          <p:nvGrpSpPr>
            <p:cNvPr id="52" name="Group 38"/>
            <p:cNvGrpSpPr/>
            <p:nvPr/>
          </p:nvGrpSpPr>
          <p:grpSpPr>
            <a:xfrm rot="18845142" flipH="1">
              <a:off x="2771106" y="4996690"/>
              <a:ext cx="407415" cy="674617"/>
              <a:chOff x="1676400" y="2133600"/>
              <a:chExt cx="1447800" cy="2088845"/>
            </a:xfrm>
          </p:grpSpPr>
          <p:sp>
            <p:nvSpPr>
              <p:cNvPr id="88" name="Oval 87"/>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89"/>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34"/>
            <p:cNvGrpSpPr/>
            <p:nvPr/>
          </p:nvGrpSpPr>
          <p:grpSpPr>
            <a:xfrm rot="2754858">
              <a:off x="2229848" y="4888941"/>
              <a:ext cx="558464" cy="737718"/>
              <a:chOff x="1676400" y="2133600"/>
              <a:chExt cx="1447800" cy="2088845"/>
            </a:xfrm>
          </p:grpSpPr>
          <p:sp>
            <p:nvSpPr>
              <p:cNvPr id="85" name="Oval 84"/>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oon 85"/>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86"/>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p:cNvSpPr/>
            <p:nvPr/>
          </p:nvSpPr>
          <p:spPr>
            <a:xfrm>
              <a:off x="3352800" y="3429000"/>
              <a:ext cx="424313" cy="7184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600200" y="3276601"/>
              <a:ext cx="45720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rot="19932635">
              <a:off x="2670431" y="1762123"/>
              <a:ext cx="767801" cy="2204159"/>
            </a:xfrm>
            <a:prstGeom prst="trapezoid">
              <a:avLst>
                <a:gd name="adj" fmla="val 35984"/>
              </a:avLst>
            </a:prstGeom>
            <a:solidFill>
              <a:srgbClr val="EACA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p:cNvSpPr/>
            <p:nvPr/>
          </p:nvSpPr>
          <p:spPr>
            <a:xfrm rot="2088477">
              <a:off x="2095126" y="1674099"/>
              <a:ext cx="657532" cy="2204159"/>
            </a:xfrm>
            <a:prstGeom prst="trapezoid">
              <a:avLst>
                <a:gd name="adj" fmla="val 35984"/>
              </a:avLst>
            </a:prstGeom>
            <a:solidFill>
              <a:srgbClr val="EACA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a:off x="2131760" y="4185680"/>
              <a:ext cx="1245631" cy="1072119"/>
            </a:xfrm>
            <a:prstGeom prst="trapezoid">
              <a:avLst>
                <a:gd name="adj" fmla="val 12215"/>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a:off x="2191721" y="2157336"/>
              <a:ext cx="1127000" cy="2253719"/>
            </a:xfrm>
            <a:prstGeom prst="trapezoid">
              <a:avLst>
                <a:gd name="adj" fmla="val 25343"/>
              </a:avLst>
            </a:prstGeom>
            <a:solidFill>
              <a:srgbClr val="EACA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p:cNvSpPr/>
            <p:nvPr/>
          </p:nvSpPr>
          <p:spPr>
            <a:xfrm rot="10800000">
              <a:off x="2492792" y="2243371"/>
              <a:ext cx="500150" cy="71859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a:off x="2057400" y="2438400"/>
              <a:ext cx="867097" cy="2545219"/>
            </a:xfrm>
            <a:prstGeom prst="trapezoid">
              <a:avLst>
                <a:gd name="adj" fmla="val 44628"/>
              </a:avLst>
            </a:prstGeom>
            <a:solidFill>
              <a:srgbClr val="AE92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2153416" y="680933"/>
              <a:ext cx="1213980" cy="18444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2153416" y="1328004"/>
              <a:ext cx="1272938" cy="23946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42"/>
            <p:cNvGrpSpPr/>
            <p:nvPr/>
          </p:nvGrpSpPr>
          <p:grpSpPr>
            <a:xfrm>
              <a:off x="1835181" y="539757"/>
              <a:ext cx="1901490" cy="1189154"/>
              <a:chOff x="5207746" y="501424"/>
              <a:chExt cx="1365913" cy="756791"/>
            </a:xfrm>
          </p:grpSpPr>
          <p:sp>
            <p:nvSpPr>
              <p:cNvPr id="78" name="Moon 77"/>
              <p:cNvSpPr/>
              <p:nvPr/>
            </p:nvSpPr>
            <p:spPr>
              <a:xfrm rot="4154328">
                <a:off x="5343502" y="698892"/>
                <a:ext cx="340787" cy="612299"/>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rot="8137030">
                <a:off x="5442337" y="550775"/>
                <a:ext cx="502055" cy="574852"/>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oon 79"/>
              <p:cNvSpPr/>
              <p:nvPr/>
            </p:nvSpPr>
            <p:spPr>
              <a:xfrm rot="3582768">
                <a:off x="5680564" y="467827"/>
                <a:ext cx="554415" cy="621609"/>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p:cNvSpPr/>
              <p:nvPr/>
            </p:nvSpPr>
            <p:spPr>
              <a:xfrm rot="6344481">
                <a:off x="5396085" y="585004"/>
                <a:ext cx="389971" cy="582594"/>
              </a:xfrm>
              <a:prstGeom prst="moon">
                <a:avLst>
                  <a:gd name="adj" fmla="val 2855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rot="4464348">
                <a:off x="5906901" y="549266"/>
                <a:ext cx="323182" cy="806470"/>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82"/>
              <p:cNvSpPr/>
              <p:nvPr/>
            </p:nvSpPr>
            <p:spPr>
              <a:xfrm rot="7279113">
                <a:off x="6034746" y="719302"/>
                <a:ext cx="323182" cy="754644"/>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5486400" y="685800"/>
                <a:ext cx="685800" cy="3048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rapezoid 64"/>
            <p:cNvSpPr/>
            <p:nvPr/>
          </p:nvSpPr>
          <p:spPr>
            <a:xfrm>
              <a:off x="2590800" y="2438400"/>
              <a:ext cx="867097" cy="2545219"/>
            </a:xfrm>
            <a:prstGeom prst="trapezoid">
              <a:avLst>
                <a:gd name="adj" fmla="val 46356"/>
              </a:avLst>
            </a:prstGeom>
            <a:solidFill>
              <a:srgbClr val="AE92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42"/>
            <p:cNvGrpSpPr/>
            <p:nvPr/>
          </p:nvGrpSpPr>
          <p:grpSpPr>
            <a:xfrm>
              <a:off x="2209800" y="3657600"/>
              <a:ext cx="1142999" cy="533400"/>
              <a:chOff x="6172200" y="4565754"/>
              <a:chExt cx="3923675" cy="920646"/>
            </a:xfrm>
          </p:grpSpPr>
          <p:grpSp>
            <p:nvGrpSpPr>
              <p:cNvPr id="67" name="Group 303"/>
              <p:cNvGrpSpPr/>
              <p:nvPr/>
            </p:nvGrpSpPr>
            <p:grpSpPr>
              <a:xfrm>
                <a:off x="6172200" y="4572000"/>
                <a:ext cx="1295400" cy="914400"/>
                <a:chOff x="6172200" y="4572000"/>
                <a:chExt cx="1295400" cy="914400"/>
              </a:xfrm>
            </p:grpSpPr>
            <p:sp>
              <p:nvSpPr>
                <p:cNvPr id="76" name="Quad Arrow Callout 106"/>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6649448" y="4823181"/>
                  <a:ext cx="279402" cy="412863"/>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304"/>
              <p:cNvGrpSpPr/>
              <p:nvPr/>
            </p:nvGrpSpPr>
            <p:grpSpPr>
              <a:xfrm>
                <a:off x="7510072" y="4567003"/>
                <a:ext cx="1295400" cy="914400"/>
                <a:chOff x="6172200" y="4572000"/>
                <a:chExt cx="1295400" cy="914400"/>
              </a:xfrm>
            </p:grpSpPr>
            <p:sp>
              <p:nvSpPr>
                <p:cNvPr id="74" name="Quad Arrow Callout 104"/>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p:cNvSpPr/>
                <p:nvPr/>
              </p:nvSpPr>
              <p:spPr>
                <a:xfrm>
                  <a:off x="6649448" y="4823181"/>
                  <a:ext cx="279402" cy="412863"/>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307"/>
              <p:cNvGrpSpPr/>
              <p:nvPr/>
            </p:nvGrpSpPr>
            <p:grpSpPr>
              <a:xfrm>
                <a:off x="8800475" y="4565754"/>
                <a:ext cx="1295400" cy="914400"/>
                <a:chOff x="6172200" y="4572000"/>
                <a:chExt cx="1295400" cy="914400"/>
              </a:xfrm>
            </p:grpSpPr>
            <p:sp>
              <p:nvSpPr>
                <p:cNvPr id="72" name="Quad Arrow Callout 102"/>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6649448" y="4823181"/>
                  <a:ext cx="279402" cy="412863"/>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Oval 69"/>
              <p:cNvSpPr/>
              <p:nvPr/>
            </p:nvSpPr>
            <p:spPr>
              <a:xfrm>
                <a:off x="7367583" y="4914441"/>
                <a:ext cx="206418" cy="230755"/>
              </a:xfrm>
              <a:prstGeom prst="ellipse">
                <a:avLst/>
              </a:prstGeom>
              <a:solidFill>
                <a:srgbClr val="EFE2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749176" y="4916939"/>
                <a:ext cx="206418" cy="230755"/>
              </a:xfrm>
              <a:prstGeom prst="ellipse">
                <a:avLst/>
              </a:prstGeom>
              <a:solidFill>
                <a:srgbClr val="EFE2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152688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yellow red background"/>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20153" y="305068"/>
            <a:ext cx="8305800" cy="6247864"/>
          </a:xfrm>
          <a:prstGeom prst="rect">
            <a:avLst/>
          </a:prstGeom>
          <a:noFill/>
        </p:spPr>
        <p:txBody>
          <a:bodyPr wrap="square" rtlCol="0">
            <a:spAutoFit/>
          </a:bodyPr>
          <a:lstStyle/>
          <a:p>
            <a:pPr algn="ctr"/>
            <a:r>
              <a:rPr lang="en-US" sz="8000" dirty="0">
                <a:solidFill>
                  <a:schemeClr val="bg2"/>
                </a:solidFill>
                <a:latin typeface="Gabriola" pitchFamily="82" charset="0"/>
              </a:rPr>
              <a:t>Anciently Anointing was done for both secular and sacred reasons</a:t>
            </a:r>
          </a:p>
          <a:p>
            <a:pPr algn="ctr"/>
            <a:endParaRPr lang="en-US" sz="8000" dirty="0">
              <a:solidFill>
                <a:schemeClr val="bg2"/>
              </a:solidFill>
              <a:latin typeface="Gabriola" pitchFamily="82" charset="0"/>
            </a:endParaRPr>
          </a:p>
          <a:p>
            <a:pPr algn="ctr"/>
            <a:endParaRPr lang="en-US" sz="8000" dirty="0">
              <a:solidFill>
                <a:schemeClr val="bg2"/>
              </a:solidFill>
              <a:latin typeface="Gabriola" pitchFamily="82" charset="0"/>
            </a:endParaRPr>
          </a:p>
        </p:txBody>
      </p:sp>
      <p:pic>
        <p:nvPicPr>
          <p:cNvPr id="7" name="Picture 6" descr="Oil_of_the_Spirit.jpg"/>
          <p:cNvPicPr>
            <a:picLocks noChangeAspect="1"/>
          </p:cNvPicPr>
          <p:nvPr/>
        </p:nvPicPr>
        <p:blipFill>
          <a:blip r:embed="rId3" cstate="print"/>
          <a:stretch>
            <a:fillRect/>
          </a:stretch>
        </p:blipFill>
        <p:spPr>
          <a:xfrm>
            <a:off x="1398494" y="3321423"/>
            <a:ext cx="2023110" cy="2948940"/>
          </a:xfrm>
          <a:prstGeom prst="rect">
            <a:avLst/>
          </a:prstGeom>
        </p:spPr>
      </p:pic>
      <p:pic>
        <p:nvPicPr>
          <p:cNvPr id="18434" name="Picture 2" descr="http://sermon.net/c/hornofoilbiblefellowship/podcast/101695_81_podcast.jpg"/>
          <p:cNvPicPr>
            <a:picLocks noChangeAspect="1" noChangeArrowheads="1"/>
          </p:cNvPicPr>
          <p:nvPr/>
        </p:nvPicPr>
        <p:blipFill>
          <a:blip r:embed="rId4" cstate="print"/>
          <a:srcRect/>
          <a:stretch>
            <a:fillRect/>
          </a:stretch>
        </p:blipFill>
        <p:spPr bwMode="auto">
          <a:xfrm>
            <a:off x="7708527" y="4152632"/>
            <a:ext cx="2400300" cy="2400300"/>
          </a:xfrm>
          <a:prstGeom prst="rect">
            <a:avLst/>
          </a:prstGeom>
          <a:noFill/>
        </p:spPr>
      </p:pic>
      <p:sp>
        <p:nvSpPr>
          <p:cNvPr id="2" name="TextBox 1"/>
          <p:cNvSpPr txBox="1"/>
          <p:nvPr/>
        </p:nvSpPr>
        <p:spPr>
          <a:xfrm>
            <a:off x="11645153" y="6454588"/>
            <a:ext cx="546847" cy="369332"/>
          </a:xfrm>
          <a:prstGeom prst="rect">
            <a:avLst/>
          </a:prstGeom>
          <a:noFill/>
        </p:spPr>
        <p:txBody>
          <a:bodyPr wrap="square" rtlCol="0">
            <a:spAutoFit/>
          </a:bodyPr>
          <a:lstStyle/>
          <a:p>
            <a:pPr algn="r"/>
            <a:r>
              <a:rPr lang="en-US" dirty="0">
                <a:solidFill>
                  <a:schemeClr val="bg1"/>
                </a:solidFill>
              </a:rPr>
              <a:t>(4)</a:t>
            </a:r>
          </a:p>
        </p:txBody>
      </p:sp>
      <p:pic>
        <p:nvPicPr>
          <p:cNvPr id="8" name="Picture 2" descr="https://encrypted-tbn0.gstatic.com/images?q=tbn:ANd9GcQYIkIzFgo9mLbnrTSfn9KnJT6zeCrXxO6SoeyQ8ZfkZa0RkbDtrX7LTHw"/>
          <p:cNvPicPr>
            <a:picLocks noChangeAspect="1" noChangeArrowheads="1"/>
          </p:cNvPicPr>
          <p:nvPr/>
        </p:nvPicPr>
        <p:blipFill>
          <a:blip r:embed="rId5" cstate="print"/>
          <a:srcRect/>
          <a:stretch>
            <a:fillRect/>
          </a:stretch>
        </p:blipFill>
        <p:spPr bwMode="auto">
          <a:xfrm>
            <a:off x="510988" y="305068"/>
            <a:ext cx="1409700" cy="1752600"/>
          </a:xfrm>
          <a:prstGeom prst="rect">
            <a:avLst/>
          </a:prstGeom>
          <a:noFill/>
        </p:spPr>
      </p:pic>
    </p:spTree>
    <p:extLst>
      <p:ext uri="{BB962C8B-B14F-4D97-AF65-F5344CB8AC3E}">
        <p14:creationId xmlns:p14="http://schemas.microsoft.com/office/powerpoint/2010/main" val="3403426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yellow red background"/>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324600" y="228600"/>
            <a:ext cx="5334000" cy="3046988"/>
          </a:xfrm>
          <a:prstGeom prst="rect">
            <a:avLst/>
          </a:prstGeom>
          <a:noFill/>
        </p:spPr>
        <p:txBody>
          <a:bodyPr wrap="square" rtlCol="0">
            <a:spAutoFit/>
          </a:bodyPr>
          <a:lstStyle/>
          <a:p>
            <a:pPr algn="ctr"/>
            <a:r>
              <a:rPr lang="en-US" sz="4800" dirty="0">
                <a:solidFill>
                  <a:schemeClr val="bg2"/>
                </a:solidFill>
                <a:latin typeface="Gabriola" pitchFamily="82" charset="0"/>
              </a:rPr>
              <a:t> A sign of Hospitality </a:t>
            </a:r>
            <a:r>
              <a:rPr lang="en-US" sz="3600" dirty="0">
                <a:solidFill>
                  <a:schemeClr val="bg2"/>
                </a:solidFill>
                <a:latin typeface="Gabriola" pitchFamily="82" charset="0"/>
              </a:rPr>
              <a:t>(Luke 7:46)</a:t>
            </a:r>
          </a:p>
          <a:p>
            <a:pPr algn="ctr"/>
            <a:r>
              <a:rPr lang="en-US" sz="3600" dirty="0">
                <a:solidFill>
                  <a:schemeClr val="bg2"/>
                </a:solidFill>
                <a:latin typeface="Gabriola" pitchFamily="82" charset="0"/>
              </a:rPr>
              <a:t>When one entered a home the custom was to wash the feet, and pour oil on them. </a:t>
            </a:r>
            <a:endParaRPr lang="en-US" sz="8000" dirty="0">
              <a:solidFill>
                <a:schemeClr val="bg2"/>
              </a:solidFill>
              <a:latin typeface="Gabriola" pitchFamily="82" charset="0"/>
            </a:endParaRPr>
          </a:p>
        </p:txBody>
      </p:sp>
      <p:pic>
        <p:nvPicPr>
          <p:cNvPr id="21506" name="Picture 2" descr="http://1.bp.blogspot.com/_vQXAPuCa8aw/TUcICzzYd4I/AAAAAAAAKSo/AIpUDrb1GBM/s400/womansinner.jpg"/>
          <p:cNvPicPr>
            <a:picLocks noChangeAspect="1" noChangeArrowheads="1"/>
          </p:cNvPicPr>
          <p:nvPr/>
        </p:nvPicPr>
        <p:blipFill>
          <a:blip r:embed="rId3" cstate="print"/>
          <a:srcRect/>
          <a:stretch>
            <a:fillRect/>
          </a:stretch>
        </p:blipFill>
        <p:spPr bwMode="auto">
          <a:xfrm>
            <a:off x="1515036" y="414338"/>
            <a:ext cx="3810000" cy="2676525"/>
          </a:xfrm>
          <a:prstGeom prst="rect">
            <a:avLst/>
          </a:prstGeom>
          <a:noFill/>
        </p:spPr>
      </p:pic>
      <p:sp>
        <p:nvSpPr>
          <p:cNvPr id="8" name="TextBox 7"/>
          <p:cNvSpPr txBox="1"/>
          <p:nvPr/>
        </p:nvSpPr>
        <p:spPr>
          <a:xfrm>
            <a:off x="865094" y="3697159"/>
            <a:ext cx="5230906" cy="2554545"/>
          </a:xfrm>
          <a:prstGeom prst="rect">
            <a:avLst/>
          </a:prstGeom>
          <a:noFill/>
        </p:spPr>
        <p:txBody>
          <a:bodyPr wrap="square" rtlCol="0">
            <a:spAutoFit/>
          </a:bodyPr>
          <a:lstStyle/>
          <a:p>
            <a:r>
              <a:rPr lang="en-US" sz="4000" dirty="0">
                <a:solidFill>
                  <a:schemeClr val="bg2"/>
                </a:solidFill>
                <a:latin typeface="Gabriola" pitchFamily="82" charset="0"/>
              </a:rPr>
              <a:t>Also to pour oil on the head because of the harshness of the weather.</a:t>
            </a:r>
          </a:p>
          <a:p>
            <a:r>
              <a:rPr lang="en-US" sz="4000" dirty="0">
                <a:solidFill>
                  <a:schemeClr val="bg2"/>
                </a:solidFill>
                <a:latin typeface="Gabriola" pitchFamily="82" charset="0"/>
              </a:rPr>
              <a:t> (Matthew 26:7)</a:t>
            </a:r>
            <a:endParaRPr lang="en-US" sz="4000" dirty="0"/>
          </a:p>
        </p:txBody>
      </p:sp>
      <p:pic>
        <p:nvPicPr>
          <p:cNvPr id="9" name="Picture 4" descr="http://www.truthbook.com/images/site_images/Harold_Copping_Mary_Lazarus_Sister_Anoints_Jesus_350.jpg"/>
          <p:cNvPicPr>
            <a:picLocks noChangeAspect="1" noChangeArrowheads="1"/>
          </p:cNvPicPr>
          <p:nvPr/>
        </p:nvPicPr>
        <p:blipFill>
          <a:blip r:embed="rId4" cstate="print"/>
          <a:srcRect r="298" b="9556"/>
          <a:stretch>
            <a:fillRect/>
          </a:stretch>
        </p:blipFill>
        <p:spPr bwMode="auto">
          <a:xfrm>
            <a:off x="7162800" y="3352801"/>
            <a:ext cx="2590800" cy="3310467"/>
          </a:xfrm>
          <a:prstGeom prst="rect">
            <a:avLst/>
          </a:prstGeom>
          <a:noFill/>
        </p:spPr>
      </p:pic>
      <p:sp>
        <p:nvSpPr>
          <p:cNvPr id="10" name="TextBox 9"/>
          <p:cNvSpPr txBox="1"/>
          <p:nvPr/>
        </p:nvSpPr>
        <p:spPr>
          <a:xfrm>
            <a:off x="11645153" y="6454588"/>
            <a:ext cx="546847" cy="369332"/>
          </a:xfrm>
          <a:prstGeom prst="rect">
            <a:avLst/>
          </a:prstGeom>
          <a:noFill/>
        </p:spPr>
        <p:txBody>
          <a:bodyPr wrap="square" rtlCol="0">
            <a:spAutoFit/>
          </a:bodyPr>
          <a:lstStyle/>
          <a:p>
            <a:pPr algn="r"/>
            <a:r>
              <a:rPr lang="en-US" dirty="0">
                <a:solidFill>
                  <a:schemeClr val="bg1"/>
                </a:solidFill>
              </a:rPr>
              <a:t>(4)</a:t>
            </a:r>
          </a:p>
        </p:txBody>
      </p:sp>
    </p:spTree>
    <p:extLst>
      <p:ext uri="{BB962C8B-B14F-4D97-AF65-F5344CB8AC3E}">
        <p14:creationId xmlns:p14="http://schemas.microsoft.com/office/powerpoint/2010/main" val="186482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yellow red background"/>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15000" y="533401"/>
            <a:ext cx="4495800" cy="3816429"/>
          </a:xfrm>
          <a:prstGeom prst="rect">
            <a:avLst/>
          </a:prstGeom>
          <a:noFill/>
        </p:spPr>
        <p:txBody>
          <a:bodyPr wrap="square" rtlCol="0">
            <a:spAutoFit/>
          </a:bodyPr>
          <a:lstStyle/>
          <a:p>
            <a:pPr algn="ctr"/>
            <a:r>
              <a:rPr lang="en-US" sz="5400" dirty="0">
                <a:solidFill>
                  <a:schemeClr val="bg2"/>
                </a:solidFill>
                <a:latin typeface="Gabriola" pitchFamily="82" charset="0"/>
              </a:rPr>
              <a:t>Anointing was also used in  personal grooming </a:t>
            </a:r>
          </a:p>
          <a:p>
            <a:pPr algn="ctr"/>
            <a:r>
              <a:rPr lang="en-US" sz="4000" dirty="0">
                <a:solidFill>
                  <a:schemeClr val="bg2"/>
                </a:solidFill>
                <a:latin typeface="Gabriola" pitchFamily="82" charset="0"/>
              </a:rPr>
              <a:t>(2 Samuel 12:20) </a:t>
            </a:r>
          </a:p>
          <a:p>
            <a:pPr algn="ctr"/>
            <a:endParaRPr lang="en-US" sz="4000" dirty="0">
              <a:solidFill>
                <a:schemeClr val="bg2"/>
              </a:solidFill>
              <a:latin typeface="Gabriola" pitchFamily="82" charset="0"/>
            </a:endParaRPr>
          </a:p>
        </p:txBody>
      </p:sp>
      <p:pic>
        <p:nvPicPr>
          <p:cNvPr id="8" name="Picture 7" descr="laver.jpg"/>
          <p:cNvPicPr>
            <a:picLocks noChangeAspect="1"/>
          </p:cNvPicPr>
          <p:nvPr/>
        </p:nvPicPr>
        <p:blipFill>
          <a:blip r:embed="rId3" cstate="print"/>
          <a:stretch>
            <a:fillRect/>
          </a:stretch>
        </p:blipFill>
        <p:spPr>
          <a:xfrm>
            <a:off x="1271889" y="1600200"/>
            <a:ext cx="3916061" cy="3657600"/>
          </a:xfrm>
          <a:prstGeom prst="rect">
            <a:avLst/>
          </a:prstGeom>
        </p:spPr>
      </p:pic>
      <p:pic>
        <p:nvPicPr>
          <p:cNvPr id="11" name="Picture 10" descr="davidharp.jpg"/>
          <p:cNvPicPr>
            <a:picLocks noChangeAspect="1"/>
          </p:cNvPicPr>
          <p:nvPr/>
        </p:nvPicPr>
        <p:blipFill>
          <a:blip r:embed="rId4" cstate="print"/>
          <a:stretch>
            <a:fillRect/>
          </a:stretch>
        </p:blipFill>
        <p:spPr>
          <a:xfrm>
            <a:off x="7467600" y="3810001"/>
            <a:ext cx="2216150" cy="2704183"/>
          </a:xfrm>
          <a:prstGeom prst="rect">
            <a:avLst/>
          </a:prstGeom>
        </p:spPr>
      </p:pic>
      <p:sp>
        <p:nvSpPr>
          <p:cNvPr id="7" name="TextBox 6"/>
          <p:cNvSpPr txBox="1"/>
          <p:nvPr/>
        </p:nvSpPr>
        <p:spPr>
          <a:xfrm>
            <a:off x="11645153" y="6454588"/>
            <a:ext cx="546847" cy="369332"/>
          </a:xfrm>
          <a:prstGeom prst="rect">
            <a:avLst/>
          </a:prstGeom>
          <a:noFill/>
        </p:spPr>
        <p:txBody>
          <a:bodyPr wrap="square" rtlCol="0">
            <a:spAutoFit/>
          </a:bodyPr>
          <a:lstStyle/>
          <a:p>
            <a:pPr algn="r"/>
            <a:r>
              <a:rPr lang="en-US" dirty="0">
                <a:solidFill>
                  <a:schemeClr val="bg1"/>
                </a:solidFill>
              </a:rPr>
              <a:t>(4)</a:t>
            </a:r>
          </a:p>
        </p:txBody>
      </p:sp>
    </p:spTree>
    <p:extLst>
      <p:ext uri="{BB962C8B-B14F-4D97-AF65-F5344CB8AC3E}">
        <p14:creationId xmlns:p14="http://schemas.microsoft.com/office/powerpoint/2010/main" val="2820467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yellow red background"/>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752600" y="3175962"/>
            <a:ext cx="8686800" cy="3477875"/>
          </a:xfrm>
          <a:prstGeom prst="rect">
            <a:avLst/>
          </a:prstGeom>
        </p:spPr>
        <p:txBody>
          <a:bodyPr wrap="square">
            <a:spAutoFit/>
          </a:bodyPr>
          <a:lstStyle/>
          <a:p>
            <a:pPr algn="ctr"/>
            <a:r>
              <a:rPr lang="en-US" sz="4400" dirty="0">
                <a:solidFill>
                  <a:schemeClr val="bg1"/>
                </a:solidFill>
                <a:latin typeface="Gabriola" pitchFamily="82" charset="0"/>
              </a:rPr>
              <a:t>The maimed or sick were anointed with wine, oil, and/or ointment as medicine</a:t>
            </a:r>
          </a:p>
          <a:p>
            <a:pPr algn="ctr"/>
            <a:r>
              <a:rPr lang="en-US" sz="4400" dirty="0">
                <a:solidFill>
                  <a:schemeClr val="bg1"/>
                </a:solidFill>
                <a:latin typeface="Gabriola" pitchFamily="82" charset="0"/>
              </a:rPr>
              <a:t> Isaiah 1:6</a:t>
            </a:r>
          </a:p>
          <a:p>
            <a:pPr algn="ctr"/>
            <a:r>
              <a:rPr lang="en-US" sz="4400" dirty="0">
                <a:solidFill>
                  <a:schemeClr val="bg1"/>
                </a:solidFill>
                <a:latin typeface="Gabriola" pitchFamily="82" charset="0"/>
              </a:rPr>
              <a:t> Luke 10:34</a:t>
            </a:r>
          </a:p>
          <a:p>
            <a:pPr algn="ctr"/>
            <a:r>
              <a:rPr lang="en-US" sz="4400" dirty="0">
                <a:solidFill>
                  <a:schemeClr val="bg1"/>
                </a:solidFill>
                <a:latin typeface="Gabriola" pitchFamily="82" charset="0"/>
              </a:rPr>
              <a:t> Rev 3:18</a:t>
            </a:r>
          </a:p>
        </p:txBody>
      </p:sp>
      <p:pic>
        <p:nvPicPr>
          <p:cNvPr id="9" name="Picture 8" descr="Ministry_Of_Healing_02.jpg"/>
          <p:cNvPicPr>
            <a:picLocks noChangeAspect="1"/>
          </p:cNvPicPr>
          <p:nvPr/>
        </p:nvPicPr>
        <p:blipFill>
          <a:blip r:embed="rId3" cstate="print"/>
          <a:stretch>
            <a:fillRect/>
          </a:stretch>
        </p:blipFill>
        <p:spPr>
          <a:xfrm>
            <a:off x="2209800" y="304800"/>
            <a:ext cx="2895600" cy="2895600"/>
          </a:xfrm>
          <a:prstGeom prst="rect">
            <a:avLst/>
          </a:prstGeom>
        </p:spPr>
      </p:pic>
      <p:pic>
        <p:nvPicPr>
          <p:cNvPr id="10" name="Picture 9" descr="images.jpg"/>
          <p:cNvPicPr>
            <a:picLocks noChangeAspect="1"/>
          </p:cNvPicPr>
          <p:nvPr/>
        </p:nvPicPr>
        <p:blipFill>
          <a:blip r:embed="rId4" cstate="print"/>
          <a:stretch>
            <a:fillRect/>
          </a:stretch>
        </p:blipFill>
        <p:spPr>
          <a:xfrm>
            <a:off x="6248400" y="685800"/>
            <a:ext cx="2743200" cy="2286000"/>
          </a:xfrm>
          <a:prstGeom prst="rect">
            <a:avLst/>
          </a:prstGeom>
        </p:spPr>
      </p:pic>
      <p:sp>
        <p:nvSpPr>
          <p:cNvPr id="8" name="TextBox 7"/>
          <p:cNvSpPr txBox="1"/>
          <p:nvPr/>
        </p:nvSpPr>
        <p:spPr>
          <a:xfrm>
            <a:off x="11645153" y="6454588"/>
            <a:ext cx="546847" cy="369332"/>
          </a:xfrm>
          <a:prstGeom prst="rect">
            <a:avLst/>
          </a:prstGeom>
          <a:noFill/>
        </p:spPr>
        <p:txBody>
          <a:bodyPr wrap="square" rtlCol="0">
            <a:spAutoFit/>
          </a:bodyPr>
          <a:lstStyle/>
          <a:p>
            <a:pPr algn="r"/>
            <a:r>
              <a:rPr lang="en-US" dirty="0">
                <a:solidFill>
                  <a:schemeClr val="bg1"/>
                </a:solidFill>
              </a:rPr>
              <a:t>(4)</a:t>
            </a:r>
          </a:p>
        </p:txBody>
      </p:sp>
    </p:spTree>
    <p:extLst>
      <p:ext uri="{BB962C8B-B14F-4D97-AF65-F5344CB8AC3E}">
        <p14:creationId xmlns:p14="http://schemas.microsoft.com/office/powerpoint/2010/main" val="1976748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yellow red background"/>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Jesus_heals.jpg"/>
          <p:cNvPicPr>
            <a:picLocks noChangeAspect="1"/>
          </p:cNvPicPr>
          <p:nvPr/>
        </p:nvPicPr>
        <p:blipFill>
          <a:blip r:embed="rId3" cstate="print"/>
          <a:stretch>
            <a:fillRect/>
          </a:stretch>
        </p:blipFill>
        <p:spPr>
          <a:xfrm>
            <a:off x="3733800" y="228600"/>
            <a:ext cx="4267200" cy="3398242"/>
          </a:xfrm>
          <a:prstGeom prst="rect">
            <a:avLst/>
          </a:prstGeom>
        </p:spPr>
      </p:pic>
      <p:sp>
        <p:nvSpPr>
          <p:cNvPr id="5" name="Rectangle 4"/>
          <p:cNvSpPr/>
          <p:nvPr/>
        </p:nvSpPr>
        <p:spPr>
          <a:xfrm>
            <a:off x="1891553" y="3438583"/>
            <a:ext cx="8610600" cy="3170099"/>
          </a:xfrm>
          <a:prstGeom prst="rect">
            <a:avLst/>
          </a:prstGeom>
        </p:spPr>
        <p:txBody>
          <a:bodyPr wrap="square">
            <a:spAutoFit/>
          </a:bodyPr>
          <a:lstStyle/>
          <a:p>
            <a:pPr algn="ctr"/>
            <a:r>
              <a:rPr lang="en-US" sz="4000" dirty="0">
                <a:solidFill>
                  <a:schemeClr val="bg1"/>
                </a:solidFill>
                <a:latin typeface="Gabriola" pitchFamily="82" charset="0"/>
              </a:rPr>
              <a:t>The sick were also anointed with oil as part of the sacred procedure in healing of the sick by faith and the laying on of hands </a:t>
            </a:r>
          </a:p>
          <a:p>
            <a:pPr algn="ctr"/>
            <a:r>
              <a:rPr lang="en-US" sz="4000" dirty="0">
                <a:solidFill>
                  <a:schemeClr val="bg1"/>
                </a:solidFill>
                <a:latin typeface="Gabriola" pitchFamily="82" charset="0"/>
              </a:rPr>
              <a:t>Mark 6:13</a:t>
            </a:r>
          </a:p>
          <a:p>
            <a:pPr algn="ctr"/>
            <a:r>
              <a:rPr lang="en-US" sz="4000" dirty="0">
                <a:solidFill>
                  <a:schemeClr val="bg1"/>
                </a:solidFill>
                <a:latin typeface="Gabriola" pitchFamily="82" charset="0"/>
              </a:rPr>
              <a:t> James 5:14-15</a:t>
            </a:r>
          </a:p>
        </p:txBody>
      </p:sp>
      <p:sp>
        <p:nvSpPr>
          <p:cNvPr id="7" name="TextBox 6"/>
          <p:cNvSpPr txBox="1"/>
          <p:nvPr/>
        </p:nvSpPr>
        <p:spPr>
          <a:xfrm>
            <a:off x="11645153" y="6454588"/>
            <a:ext cx="546847" cy="369332"/>
          </a:xfrm>
          <a:prstGeom prst="rect">
            <a:avLst/>
          </a:prstGeom>
          <a:noFill/>
        </p:spPr>
        <p:txBody>
          <a:bodyPr wrap="square" rtlCol="0">
            <a:spAutoFit/>
          </a:bodyPr>
          <a:lstStyle/>
          <a:p>
            <a:pPr algn="r"/>
            <a:r>
              <a:rPr lang="en-US" dirty="0">
                <a:solidFill>
                  <a:schemeClr val="bg1"/>
                </a:solidFill>
              </a:rPr>
              <a:t>(4)</a:t>
            </a:r>
          </a:p>
        </p:txBody>
      </p:sp>
    </p:spTree>
    <p:extLst>
      <p:ext uri="{BB962C8B-B14F-4D97-AF65-F5344CB8AC3E}">
        <p14:creationId xmlns:p14="http://schemas.microsoft.com/office/powerpoint/2010/main" val="3281987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yellow red background"/>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57400" y="609600"/>
            <a:ext cx="3048000" cy="369332"/>
          </a:xfrm>
          <a:prstGeom prst="rect">
            <a:avLst/>
          </a:prstGeom>
          <a:noFill/>
        </p:spPr>
        <p:txBody>
          <a:bodyPr wrap="square" rtlCol="0">
            <a:spAutoFit/>
          </a:bodyPr>
          <a:lstStyle/>
          <a:p>
            <a:endParaRPr lang="en-US" dirty="0"/>
          </a:p>
        </p:txBody>
      </p:sp>
      <p:sp>
        <p:nvSpPr>
          <p:cNvPr id="7" name="TextBox 6"/>
          <p:cNvSpPr txBox="1"/>
          <p:nvPr/>
        </p:nvSpPr>
        <p:spPr>
          <a:xfrm>
            <a:off x="5715000" y="1676401"/>
            <a:ext cx="4114800" cy="3477875"/>
          </a:xfrm>
          <a:prstGeom prst="rect">
            <a:avLst/>
          </a:prstGeom>
          <a:noFill/>
        </p:spPr>
        <p:txBody>
          <a:bodyPr wrap="square" rtlCol="0">
            <a:spAutoFit/>
          </a:bodyPr>
          <a:lstStyle/>
          <a:p>
            <a:pPr algn="ctr"/>
            <a:r>
              <a:rPr lang="en-US" sz="4400" dirty="0">
                <a:solidFill>
                  <a:schemeClr val="bg1"/>
                </a:solidFill>
                <a:latin typeface="Gabriola" pitchFamily="82" charset="0"/>
              </a:rPr>
              <a:t>Kings were anointed to their office by the prophets.</a:t>
            </a:r>
          </a:p>
          <a:p>
            <a:pPr algn="ctr"/>
            <a:r>
              <a:rPr lang="en-US" sz="4400" dirty="0">
                <a:solidFill>
                  <a:schemeClr val="bg1"/>
                </a:solidFill>
                <a:latin typeface="Gabriola" pitchFamily="82" charset="0"/>
              </a:rPr>
              <a:t>1 Samuel 10:1</a:t>
            </a:r>
          </a:p>
          <a:p>
            <a:pPr algn="ctr"/>
            <a:r>
              <a:rPr lang="en-US" sz="4400" dirty="0">
                <a:solidFill>
                  <a:schemeClr val="bg1"/>
                </a:solidFill>
                <a:latin typeface="Gabriola" pitchFamily="82" charset="0"/>
              </a:rPr>
              <a:t>2 Samuel 5:3</a:t>
            </a:r>
          </a:p>
        </p:txBody>
      </p:sp>
      <p:pic>
        <p:nvPicPr>
          <p:cNvPr id="9" name="Picture 8" descr="normal.jpg"/>
          <p:cNvPicPr>
            <a:picLocks noChangeAspect="1"/>
          </p:cNvPicPr>
          <p:nvPr/>
        </p:nvPicPr>
        <p:blipFill>
          <a:blip r:embed="rId3" cstate="print"/>
          <a:stretch>
            <a:fillRect/>
          </a:stretch>
        </p:blipFill>
        <p:spPr>
          <a:xfrm>
            <a:off x="2514600" y="1066800"/>
            <a:ext cx="2667000" cy="4953000"/>
          </a:xfrm>
          <a:prstGeom prst="rect">
            <a:avLst/>
          </a:prstGeom>
        </p:spPr>
      </p:pic>
      <p:sp>
        <p:nvSpPr>
          <p:cNvPr id="10" name="TextBox 9"/>
          <p:cNvSpPr txBox="1"/>
          <p:nvPr/>
        </p:nvSpPr>
        <p:spPr>
          <a:xfrm>
            <a:off x="11645153" y="6454588"/>
            <a:ext cx="546847" cy="369332"/>
          </a:xfrm>
          <a:prstGeom prst="rect">
            <a:avLst/>
          </a:prstGeom>
          <a:noFill/>
        </p:spPr>
        <p:txBody>
          <a:bodyPr wrap="square" rtlCol="0">
            <a:spAutoFit/>
          </a:bodyPr>
          <a:lstStyle/>
          <a:p>
            <a:pPr algn="r"/>
            <a:r>
              <a:rPr lang="en-US" dirty="0">
                <a:solidFill>
                  <a:schemeClr val="bg1"/>
                </a:solidFill>
              </a:rPr>
              <a:t>(4)</a:t>
            </a:r>
          </a:p>
        </p:txBody>
      </p:sp>
    </p:spTree>
    <p:extLst>
      <p:ext uri="{BB962C8B-B14F-4D97-AF65-F5344CB8AC3E}">
        <p14:creationId xmlns:p14="http://schemas.microsoft.com/office/powerpoint/2010/main" val="2563652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yellow red background"/>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57400" y="609600"/>
            <a:ext cx="3048000" cy="369332"/>
          </a:xfrm>
          <a:prstGeom prst="rect">
            <a:avLst/>
          </a:prstGeom>
          <a:noFill/>
        </p:spPr>
        <p:txBody>
          <a:bodyPr wrap="square" rtlCol="0">
            <a:spAutoFit/>
          </a:bodyPr>
          <a:lstStyle/>
          <a:p>
            <a:endParaRPr lang="en-US" dirty="0"/>
          </a:p>
        </p:txBody>
      </p:sp>
      <p:sp>
        <p:nvSpPr>
          <p:cNvPr id="7" name="TextBox 6"/>
          <p:cNvSpPr txBox="1"/>
          <p:nvPr/>
        </p:nvSpPr>
        <p:spPr>
          <a:xfrm>
            <a:off x="2689218" y="343898"/>
            <a:ext cx="6483723" cy="4154984"/>
          </a:xfrm>
          <a:prstGeom prst="rect">
            <a:avLst/>
          </a:prstGeom>
          <a:noFill/>
        </p:spPr>
        <p:txBody>
          <a:bodyPr wrap="square" rtlCol="0">
            <a:spAutoFit/>
          </a:bodyPr>
          <a:lstStyle/>
          <a:p>
            <a:pPr algn="ctr"/>
            <a:r>
              <a:rPr lang="en-US" sz="4400" dirty="0">
                <a:solidFill>
                  <a:schemeClr val="bg1"/>
                </a:solidFill>
                <a:latin typeface="Gabriola" pitchFamily="82" charset="0"/>
              </a:rPr>
              <a:t>The Lord told Samuel to go to Jesse, who was the father of David, and anoint one of his sons to be king…</a:t>
            </a:r>
          </a:p>
          <a:p>
            <a:pPr algn="ctr"/>
            <a:r>
              <a:rPr lang="en-US" sz="4400" dirty="0">
                <a:solidFill>
                  <a:schemeClr val="bg1"/>
                </a:solidFill>
                <a:latin typeface="Gabriola" pitchFamily="82" charset="0"/>
              </a:rPr>
              <a:t>”fill </a:t>
            </a:r>
            <a:r>
              <a:rPr lang="en-US" sz="4400" dirty="0" err="1">
                <a:solidFill>
                  <a:schemeClr val="bg1"/>
                </a:solidFill>
                <a:latin typeface="Gabriola" pitchFamily="82" charset="0"/>
              </a:rPr>
              <a:t>thine</a:t>
            </a:r>
            <a:r>
              <a:rPr lang="en-US" sz="4400" dirty="0">
                <a:solidFill>
                  <a:schemeClr val="bg1"/>
                </a:solidFill>
                <a:latin typeface="Gabriola" pitchFamily="82" charset="0"/>
              </a:rPr>
              <a:t> horn with oil, and go”</a:t>
            </a:r>
          </a:p>
          <a:p>
            <a:pPr algn="ctr"/>
            <a:r>
              <a:rPr lang="en-US" sz="4400" dirty="0">
                <a:solidFill>
                  <a:schemeClr val="bg1"/>
                </a:solidFill>
                <a:latin typeface="Gabriola" pitchFamily="82" charset="0"/>
              </a:rPr>
              <a:t>1 Samuel 16: 1, 3 , 13</a:t>
            </a:r>
          </a:p>
          <a:p>
            <a:pPr algn="ctr"/>
            <a:endParaRPr lang="en-US" sz="4400" dirty="0">
              <a:solidFill>
                <a:schemeClr val="bg1"/>
              </a:solidFill>
              <a:latin typeface="Gabriola" pitchFamily="82" charset="0"/>
            </a:endParaRPr>
          </a:p>
        </p:txBody>
      </p:sp>
      <p:pic>
        <p:nvPicPr>
          <p:cNvPr id="10" name="Picture 9" descr="1 samuel 16.jpg"/>
          <p:cNvPicPr>
            <a:picLocks noChangeAspect="1"/>
          </p:cNvPicPr>
          <p:nvPr/>
        </p:nvPicPr>
        <p:blipFill rotWithShape="1">
          <a:blip r:embed="rId3" cstate="print"/>
          <a:srcRect t="2941" r="5925" b="24980"/>
          <a:stretch/>
        </p:blipFill>
        <p:spPr>
          <a:xfrm>
            <a:off x="367760" y="3668649"/>
            <a:ext cx="3814276" cy="2191870"/>
          </a:xfrm>
          <a:prstGeom prst="rect">
            <a:avLst/>
          </a:prstGeom>
        </p:spPr>
      </p:pic>
      <p:pic>
        <p:nvPicPr>
          <p:cNvPr id="13314" name="Picture 2" descr="http://www.gci.org/files/David_anointed.jpg"/>
          <p:cNvPicPr>
            <a:picLocks noChangeAspect="1" noChangeArrowheads="1"/>
          </p:cNvPicPr>
          <p:nvPr/>
        </p:nvPicPr>
        <p:blipFill>
          <a:blip r:embed="rId4" cstate="print"/>
          <a:srcRect/>
          <a:stretch>
            <a:fillRect/>
          </a:stretch>
        </p:blipFill>
        <p:spPr bwMode="auto">
          <a:xfrm>
            <a:off x="8675983" y="3000533"/>
            <a:ext cx="3008585" cy="2997318"/>
          </a:xfrm>
          <a:prstGeom prst="rect">
            <a:avLst/>
          </a:prstGeom>
          <a:noFill/>
        </p:spPr>
      </p:pic>
      <p:sp>
        <p:nvSpPr>
          <p:cNvPr id="9" name="TextBox 8"/>
          <p:cNvSpPr txBox="1"/>
          <p:nvPr/>
        </p:nvSpPr>
        <p:spPr>
          <a:xfrm>
            <a:off x="11645153" y="6454588"/>
            <a:ext cx="546847" cy="369332"/>
          </a:xfrm>
          <a:prstGeom prst="rect">
            <a:avLst/>
          </a:prstGeom>
          <a:noFill/>
        </p:spPr>
        <p:txBody>
          <a:bodyPr wrap="square" rtlCol="0">
            <a:spAutoFit/>
          </a:bodyPr>
          <a:lstStyle/>
          <a:p>
            <a:pPr algn="r"/>
            <a:r>
              <a:rPr lang="en-US" dirty="0">
                <a:solidFill>
                  <a:schemeClr val="bg1"/>
                </a:solidFill>
              </a:rPr>
              <a:t>(4)</a:t>
            </a:r>
          </a:p>
        </p:txBody>
      </p:sp>
    </p:spTree>
    <p:extLst>
      <p:ext uri="{BB962C8B-B14F-4D97-AF65-F5344CB8AC3E}">
        <p14:creationId xmlns:p14="http://schemas.microsoft.com/office/powerpoint/2010/main" val="2930878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yellow red background"/>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57400" y="609600"/>
            <a:ext cx="3048000" cy="369332"/>
          </a:xfrm>
          <a:prstGeom prst="rect">
            <a:avLst/>
          </a:prstGeom>
          <a:noFill/>
        </p:spPr>
        <p:txBody>
          <a:bodyPr wrap="square" rtlCol="0">
            <a:spAutoFit/>
          </a:bodyPr>
          <a:lstStyle/>
          <a:p>
            <a:endParaRPr lang="en-US" dirty="0"/>
          </a:p>
        </p:txBody>
      </p:sp>
      <p:sp>
        <p:nvSpPr>
          <p:cNvPr id="7" name="TextBox 6"/>
          <p:cNvSpPr txBox="1"/>
          <p:nvPr/>
        </p:nvSpPr>
        <p:spPr>
          <a:xfrm>
            <a:off x="461683" y="981670"/>
            <a:ext cx="5697071" cy="2585323"/>
          </a:xfrm>
          <a:prstGeom prst="rect">
            <a:avLst/>
          </a:prstGeom>
          <a:noFill/>
        </p:spPr>
        <p:txBody>
          <a:bodyPr wrap="square" rtlCol="0">
            <a:spAutoFit/>
          </a:bodyPr>
          <a:lstStyle/>
          <a:p>
            <a:pPr algn="ctr"/>
            <a:r>
              <a:rPr lang="en-US" sz="5400" dirty="0">
                <a:solidFill>
                  <a:schemeClr val="bg1"/>
                </a:solidFill>
                <a:latin typeface="Gabriola" pitchFamily="82" charset="0"/>
              </a:rPr>
              <a:t>Elisha was to be anointed by the prophet Elijah</a:t>
            </a:r>
          </a:p>
          <a:p>
            <a:pPr algn="ctr"/>
            <a:r>
              <a:rPr lang="en-US" sz="5400" dirty="0">
                <a:solidFill>
                  <a:schemeClr val="bg1"/>
                </a:solidFill>
                <a:latin typeface="Gabriola" pitchFamily="82" charset="0"/>
              </a:rPr>
              <a:t>1 Kings 19:16</a:t>
            </a:r>
          </a:p>
        </p:txBody>
      </p:sp>
      <p:pic>
        <p:nvPicPr>
          <p:cNvPr id="1026" name="Picture 2" descr="http://upload.wikimedia.org/wikipedia/commons/thumb/0/07/ElijahRefusingGifts_PieterDeGrebber.jpg/300px-ElijahRefusingGifts_PieterDeGrebber.jpg"/>
          <p:cNvPicPr>
            <a:picLocks noChangeAspect="1" noChangeArrowheads="1"/>
          </p:cNvPicPr>
          <p:nvPr/>
        </p:nvPicPr>
        <p:blipFill>
          <a:blip r:embed="rId4" cstate="print"/>
          <a:srcRect/>
          <a:stretch>
            <a:fillRect/>
          </a:stretch>
        </p:blipFill>
        <p:spPr bwMode="auto">
          <a:xfrm>
            <a:off x="1905001" y="4191000"/>
            <a:ext cx="3378323" cy="2286000"/>
          </a:xfrm>
          <a:prstGeom prst="rect">
            <a:avLst/>
          </a:prstGeom>
          <a:noFill/>
        </p:spPr>
      </p:pic>
      <p:pic>
        <p:nvPicPr>
          <p:cNvPr id="1028" name="Picture 4" descr="http://www.closerdaybyday.info/wp-content/uploads/2012/06/p_0006.jpg"/>
          <p:cNvPicPr>
            <a:picLocks noChangeAspect="1" noChangeArrowheads="1"/>
          </p:cNvPicPr>
          <p:nvPr/>
        </p:nvPicPr>
        <p:blipFill>
          <a:blip r:embed="rId5" cstate="print"/>
          <a:srcRect/>
          <a:stretch>
            <a:fillRect/>
          </a:stretch>
        </p:blipFill>
        <p:spPr bwMode="auto">
          <a:xfrm>
            <a:off x="6620437" y="1314450"/>
            <a:ext cx="4455129" cy="4019550"/>
          </a:xfrm>
          <a:prstGeom prst="rect">
            <a:avLst/>
          </a:prstGeom>
          <a:noFill/>
        </p:spPr>
      </p:pic>
      <p:sp>
        <p:nvSpPr>
          <p:cNvPr id="9" name="TextBox 8"/>
          <p:cNvSpPr txBox="1"/>
          <p:nvPr/>
        </p:nvSpPr>
        <p:spPr>
          <a:xfrm>
            <a:off x="11645153" y="6454588"/>
            <a:ext cx="546847" cy="369332"/>
          </a:xfrm>
          <a:prstGeom prst="rect">
            <a:avLst/>
          </a:prstGeom>
          <a:noFill/>
        </p:spPr>
        <p:txBody>
          <a:bodyPr wrap="square" rtlCol="0">
            <a:spAutoFit/>
          </a:bodyPr>
          <a:lstStyle/>
          <a:p>
            <a:pPr algn="r"/>
            <a:r>
              <a:rPr lang="en-US" dirty="0">
                <a:solidFill>
                  <a:schemeClr val="bg1"/>
                </a:solidFill>
              </a:rPr>
              <a:t>(4)</a:t>
            </a:r>
          </a:p>
        </p:txBody>
      </p:sp>
    </p:spTree>
    <p:extLst>
      <p:ext uri="{BB962C8B-B14F-4D97-AF65-F5344CB8AC3E}">
        <p14:creationId xmlns:p14="http://schemas.microsoft.com/office/powerpoint/2010/main" val="609692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yellow red background"/>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05000" y="381001"/>
            <a:ext cx="8305800" cy="1323439"/>
          </a:xfrm>
          <a:prstGeom prst="rect">
            <a:avLst/>
          </a:prstGeom>
          <a:noFill/>
        </p:spPr>
        <p:txBody>
          <a:bodyPr wrap="square" rtlCol="0">
            <a:spAutoFit/>
          </a:bodyPr>
          <a:lstStyle/>
          <a:p>
            <a:pPr algn="ctr"/>
            <a:r>
              <a:rPr lang="en-US" sz="4000" dirty="0">
                <a:solidFill>
                  <a:schemeClr val="bg2"/>
                </a:solidFill>
                <a:latin typeface="Gabriola" pitchFamily="82" charset="0"/>
              </a:rPr>
              <a:t>Moses anoints Aaron and his sons and consecrated before all Israel (Leviticus 8)</a:t>
            </a:r>
          </a:p>
        </p:txBody>
      </p:sp>
      <p:pic>
        <p:nvPicPr>
          <p:cNvPr id="2050" name="Picture 2" descr="http://farm4.static.flickr.com/3201/2985523422_eab7d8e187.jpg"/>
          <p:cNvPicPr>
            <a:picLocks noChangeAspect="1" noChangeArrowheads="1"/>
          </p:cNvPicPr>
          <p:nvPr/>
        </p:nvPicPr>
        <p:blipFill>
          <a:blip r:embed="rId3" cstate="print"/>
          <a:srcRect/>
          <a:stretch>
            <a:fillRect/>
          </a:stretch>
        </p:blipFill>
        <p:spPr bwMode="auto">
          <a:xfrm>
            <a:off x="3352800" y="2286000"/>
            <a:ext cx="5094150" cy="3657600"/>
          </a:xfrm>
          <a:prstGeom prst="rect">
            <a:avLst/>
          </a:prstGeom>
          <a:noFill/>
        </p:spPr>
      </p:pic>
      <p:sp>
        <p:nvSpPr>
          <p:cNvPr id="7" name="TextBox 6"/>
          <p:cNvSpPr txBox="1"/>
          <p:nvPr/>
        </p:nvSpPr>
        <p:spPr>
          <a:xfrm>
            <a:off x="11645153" y="6454588"/>
            <a:ext cx="546847" cy="369332"/>
          </a:xfrm>
          <a:prstGeom prst="rect">
            <a:avLst/>
          </a:prstGeom>
          <a:noFill/>
        </p:spPr>
        <p:txBody>
          <a:bodyPr wrap="square" rtlCol="0">
            <a:spAutoFit/>
          </a:bodyPr>
          <a:lstStyle/>
          <a:p>
            <a:pPr algn="r"/>
            <a:r>
              <a:rPr lang="en-US" dirty="0">
                <a:solidFill>
                  <a:schemeClr val="bg1"/>
                </a:solidFill>
              </a:rPr>
              <a:t>(4)</a:t>
            </a:r>
          </a:p>
        </p:txBody>
      </p:sp>
    </p:spTree>
    <p:extLst>
      <p:ext uri="{BB962C8B-B14F-4D97-AF65-F5344CB8AC3E}">
        <p14:creationId xmlns:p14="http://schemas.microsoft.com/office/powerpoint/2010/main" val="2689511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yellow red background"/>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05000" y="381000"/>
            <a:ext cx="8305800" cy="1938992"/>
          </a:xfrm>
          <a:prstGeom prst="rect">
            <a:avLst/>
          </a:prstGeom>
          <a:noFill/>
        </p:spPr>
        <p:txBody>
          <a:bodyPr wrap="square" rtlCol="0">
            <a:spAutoFit/>
          </a:bodyPr>
          <a:lstStyle/>
          <a:p>
            <a:pPr algn="ctr"/>
            <a:r>
              <a:rPr lang="en-US" sz="4000" dirty="0">
                <a:solidFill>
                  <a:schemeClr val="bg2"/>
                </a:solidFill>
                <a:latin typeface="Gabriola" pitchFamily="82" charset="0"/>
              </a:rPr>
              <a:t>“And Moses took the anointing oil, and anointed the tabernacle and all that was therein, and sanctified them.”</a:t>
            </a:r>
          </a:p>
        </p:txBody>
      </p:sp>
      <p:sp>
        <p:nvSpPr>
          <p:cNvPr id="6" name="TextBox 5"/>
          <p:cNvSpPr txBox="1"/>
          <p:nvPr/>
        </p:nvSpPr>
        <p:spPr>
          <a:xfrm>
            <a:off x="2057400" y="4648200"/>
            <a:ext cx="8305800" cy="1938992"/>
          </a:xfrm>
          <a:prstGeom prst="rect">
            <a:avLst/>
          </a:prstGeom>
          <a:noFill/>
        </p:spPr>
        <p:txBody>
          <a:bodyPr wrap="square" rtlCol="0">
            <a:spAutoFit/>
          </a:bodyPr>
          <a:lstStyle/>
          <a:p>
            <a:pPr algn="ctr"/>
            <a:r>
              <a:rPr lang="en-US" sz="4000" dirty="0">
                <a:solidFill>
                  <a:schemeClr val="bg2"/>
                </a:solidFill>
                <a:latin typeface="Gabriola" pitchFamily="82" charset="0"/>
              </a:rPr>
              <a:t>“And he sprinkled thereof upon the altar seven times, and anointed the altar and all his vessels, both the laver and his foot, to sanctify them.”</a:t>
            </a:r>
          </a:p>
        </p:txBody>
      </p:sp>
      <p:pic>
        <p:nvPicPr>
          <p:cNvPr id="7" name="Picture 6" descr="imagesCAVJJ402.jpg"/>
          <p:cNvPicPr>
            <a:picLocks noChangeAspect="1"/>
          </p:cNvPicPr>
          <p:nvPr/>
        </p:nvPicPr>
        <p:blipFill>
          <a:blip r:embed="rId3" cstate="print"/>
          <a:stretch>
            <a:fillRect/>
          </a:stretch>
        </p:blipFill>
        <p:spPr>
          <a:xfrm>
            <a:off x="7010400" y="2362200"/>
            <a:ext cx="2514600" cy="2137410"/>
          </a:xfrm>
          <a:prstGeom prst="rect">
            <a:avLst/>
          </a:prstGeom>
        </p:spPr>
      </p:pic>
      <p:pic>
        <p:nvPicPr>
          <p:cNvPr id="8" name="Picture 7" descr="image002.jpg"/>
          <p:cNvPicPr>
            <a:picLocks noChangeAspect="1"/>
          </p:cNvPicPr>
          <p:nvPr/>
        </p:nvPicPr>
        <p:blipFill>
          <a:blip r:embed="rId4" cstate="print"/>
          <a:stretch>
            <a:fillRect/>
          </a:stretch>
        </p:blipFill>
        <p:spPr>
          <a:xfrm>
            <a:off x="2590800" y="2362201"/>
            <a:ext cx="3086100" cy="2124075"/>
          </a:xfrm>
          <a:prstGeom prst="rect">
            <a:avLst/>
          </a:prstGeom>
        </p:spPr>
      </p:pic>
      <p:sp>
        <p:nvSpPr>
          <p:cNvPr id="10" name="TextBox 9"/>
          <p:cNvSpPr txBox="1"/>
          <p:nvPr/>
        </p:nvSpPr>
        <p:spPr>
          <a:xfrm>
            <a:off x="11645153" y="6454588"/>
            <a:ext cx="546847" cy="369332"/>
          </a:xfrm>
          <a:prstGeom prst="rect">
            <a:avLst/>
          </a:prstGeom>
          <a:noFill/>
        </p:spPr>
        <p:txBody>
          <a:bodyPr wrap="square" rtlCol="0">
            <a:spAutoFit/>
          </a:bodyPr>
          <a:lstStyle/>
          <a:p>
            <a:pPr algn="r"/>
            <a:r>
              <a:rPr lang="en-US" dirty="0">
                <a:solidFill>
                  <a:schemeClr val="bg1"/>
                </a:solidFill>
              </a:rPr>
              <a:t>(4)</a:t>
            </a:r>
          </a:p>
        </p:txBody>
      </p:sp>
    </p:spTree>
    <p:extLst>
      <p:ext uri="{BB962C8B-B14F-4D97-AF65-F5344CB8AC3E}">
        <p14:creationId xmlns:p14="http://schemas.microsoft.com/office/powerpoint/2010/main" val="176087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yellow red background"/>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1365" y="1"/>
            <a:ext cx="11860306" cy="1015663"/>
          </a:xfrm>
          <a:prstGeom prst="rect">
            <a:avLst/>
          </a:prstGeom>
          <a:noFill/>
        </p:spPr>
        <p:txBody>
          <a:bodyPr wrap="square" rtlCol="0" anchor="ctr">
            <a:spAutoFit/>
          </a:bodyPr>
          <a:lstStyle/>
          <a:p>
            <a:pPr algn="ctr"/>
            <a:r>
              <a:rPr lang="en-US" sz="6000" dirty="0">
                <a:solidFill>
                  <a:schemeClr val="bg2"/>
                </a:solidFill>
                <a:latin typeface="Gabriola" pitchFamily="82" charset="0"/>
              </a:rPr>
              <a:t>Enmity</a:t>
            </a:r>
          </a:p>
        </p:txBody>
      </p:sp>
      <p:sp>
        <p:nvSpPr>
          <p:cNvPr id="9" name="TextBox 8"/>
          <p:cNvSpPr txBox="1"/>
          <p:nvPr/>
        </p:nvSpPr>
        <p:spPr>
          <a:xfrm>
            <a:off x="161365" y="6304003"/>
            <a:ext cx="2590800" cy="369332"/>
          </a:xfrm>
          <a:prstGeom prst="rect">
            <a:avLst/>
          </a:prstGeom>
          <a:noFill/>
        </p:spPr>
        <p:txBody>
          <a:bodyPr wrap="square" rtlCol="0">
            <a:spAutoFit/>
          </a:bodyPr>
          <a:lstStyle/>
          <a:p>
            <a:r>
              <a:rPr lang="en-US" dirty="0">
                <a:solidFill>
                  <a:schemeClr val="bg2"/>
                </a:solidFill>
              </a:rPr>
              <a:t>James 4:4</a:t>
            </a:r>
          </a:p>
        </p:txBody>
      </p:sp>
      <p:sp>
        <p:nvSpPr>
          <p:cNvPr id="14" name="TextBox 13"/>
          <p:cNvSpPr txBox="1"/>
          <p:nvPr/>
        </p:nvSpPr>
        <p:spPr>
          <a:xfrm>
            <a:off x="3823167" y="1015664"/>
            <a:ext cx="4536701" cy="523220"/>
          </a:xfrm>
          <a:prstGeom prst="rect">
            <a:avLst/>
          </a:prstGeom>
          <a:noFill/>
        </p:spPr>
        <p:txBody>
          <a:bodyPr wrap="square" rtlCol="0" anchor="ctr">
            <a:spAutoFit/>
          </a:bodyPr>
          <a:lstStyle/>
          <a:p>
            <a:pPr algn="ctr"/>
            <a:r>
              <a:rPr lang="en-US" sz="2800" dirty="0">
                <a:solidFill>
                  <a:schemeClr val="bg1"/>
                </a:solidFill>
              </a:rPr>
              <a:t>Hostility or hatred</a:t>
            </a:r>
          </a:p>
        </p:txBody>
      </p:sp>
      <p:sp>
        <p:nvSpPr>
          <p:cNvPr id="16" name="TextBox 15"/>
          <p:cNvSpPr txBox="1"/>
          <p:nvPr/>
        </p:nvSpPr>
        <p:spPr>
          <a:xfrm>
            <a:off x="9601200" y="6405336"/>
            <a:ext cx="2590800" cy="369332"/>
          </a:xfrm>
          <a:prstGeom prst="rect">
            <a:avLst/>
          </a:prstGeom>
          <a:noFill/>
        </p:spPr>
        <p:txBody>
          <a:bodyPr wrap="square" rtlCol="0">
            <a:spAutoFit/>
          </a:bodyPr>
          <a:lstStyle/>
          <a:p>
            <a:pPr algn="r"/>
            <a:r>
              <a:rPr lang="en-US" dirty="0">
                <a:solidFill>
                  <a:schemeClr val="bg2"/>
                </a:solidFill>
              </a:rPr>
              <a:t>(1)</a:t>
            </a:r>
          </a:p>
        </p:txBody>
      </p:sp>
      <p:sp>
        <p:nvSpPr>
          <p:cNvPr id="2" name="Rectangle 1"/>
          <p:cNvSpPr/>
          <p:nvPr/>
        </p:nvSpPr>
        <p:spPr>
          <a:xfrm>
            <a:off x="522837" y="1559559"/>
            <a:ext cx="4458656" cy="523220"/>
          </a:xfrm>
          <a:prstGeom prst="rect">
            <a:avLst/>
          </a:prstGeom>
        </p:spPr>
        <p:txBody>
          <a:bodyPr wrap="none">
            <a:spAutoFit/>
          </a:bodyPr>
          <a:lstStyle/>
          <a:p>
            <a:r>
              <a:rPr lang="en-US" sz="2800" dirty="0">
                <a:solidFill>
                  <a:schemeClr val="bg1"/>
                </a:solidFill>
                <a:latin typeface="Open Sans"/>
              </a:rPr>
              <a:t>To be a friend of the world </a:t>
            </a:r>
            <a:endParaRPr lang="en-US" sz="2800" dirty="0">
              <a:solidFill>
                <a:schemeClr val="bg1"/>
              </a:solidFill>
            </a:endParaRPr>
          </a:p>
        </p:txBody>
      </p:sp>
      <p:sp>
        <p:nvSpPr>
          <p:cNvPr id="4" name="Rectangle 3"/>
          <p:cNvSpPr/>
          <p:nvPr/>
        </p:nvSpPr>
        <p:spPr>
          <a:xfrm>
            <a:off x="4434489" y="2376815"/>
            <a:ext cx="4195483" cy="3785652"/>
          </a:xfrm>
          <a:prstGeom prst="rect">
            <a:avLst/>
          </a:prstGeom>
        </p:spPr>
        <p:txBody>
          <a:bodyPr wrap="square">
            <a:spAutoFit/>
          </a:bodyPr>
          <a:lstStyle/>
          <a:p>
            <a:r>
              <a:rPr lang="en-US" sz="2400" dirty="0">
                <a:solidFill>
                  <a:schemeClr val="bg1"/>
                </a:solidFill>
                <a:latin typeface="Open Sans"/>
              </a:rPr>
              <a:t>This does not mean we should avoid associating with individuals who are not members of the Church. </a:t>
            </a:r>
          </a:p>
          <a:p>
            <a:endParaRPr lang="en-US" sz="2400" dirty="0">
              <a:solidFill>
                <a:schemeClr val="bg1"/>
              </a:solidFill>
              <a:latin typeface="Open Sans"/>
            </a:endParaRPr>
          </a:p>
          <a:p>
            <a:r>
              <a:rPr lang="en-US" sz="2400" dirty="0">
                <a:solidFill>
                  <a:schemeClr val="bg1"/>
                </a:solidFill>
                <a:latin typeface="Open Sans"/>
              </a:rPr>
              <a:t>Rather, we should avoid embracing the false teachings and unrighteous desires, standards, and practices of the world.</a:t>
            </a:r>
            <a:endParaRPr lang="en-US" sz="2400" dirty="0">
              <a:solidFill>
                <a:schemeClr val="bg1"/>
              </a:solidFill>
            </a:endParaRPr>
          </a:p>
        </p:txBody>
      </p:sp>
      <p:pic>
        <p:nvPicPr>
          <p:cNvPr id="2050" name="Picture 2" descr="Image result for someone hugging the wor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201" y="2710237"/>
            <a:ext cx="2939582" cy="293958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world and 3 d 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8678" y="2389239"/>
            <a:ext cx="2009775" cy="3457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21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fade">
                                      <p:cBhvr>
                                        <p:cTn id="19"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yellow red background"/>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57400" y="609600"/>
            <a:ext cx="3048000" cy="369332"/>
          </a:xfrm>
          <a:prstGeom prst="rect">
            <a:avLst/>
          </a:prstGeom>
          <a:noFill/>
        </p:spPr>
        <p:txBody>
          <a:bodyPr wrap="square" rtlCol="0">
            <a:spAutoFit/>
          </a:bodyPr>
          <a:lstStyle/>
          <a:p>
            <a:endParaRPr lang="en-US" dirty="0"/>
          </a:p>
        </p:txBody>
      </p:sp>
      <p:sp>
        <p:nvSpPr>
          <p:cNvPr id="7" name="TextBox 6"/>
          <p:cNvSpPr txBox="1"/>
          <p:nvPr/>
        </p:nvSpPr>
        <p:spPr>
          <a:xfrm>
            <a:off x="1981200" y="381000"/>
            <a:ext cx="9166412" cy="5570756"/>
          </a:xfrm>
          <a:prstGeom prst="rect">
            <a:avLst/>
          </a:prstGeom>
          <a:noFill/>
        </p:spPr>
        <p:txBody>
          <a:bodyPr wrap="square" rtlCol="0">
            <a:spAutoFit/>
          </a:bodyPr>
          <a:lstStyle/>
          <a:p>
            <a:r>
              <a:rPr lang="en-US" sz="4400" dirty="0">
                <a:solidFill>
                  <a:schemeClr val="bg1"/>
                </a:solidFill>
                <a:latin typeface="Gabriola" pitchFamily="82" charset="0"/>
              </a:rPr>
              <a:t>The Holy anointing oil used in the law of Moses was composed of olive oil mixed with spices and was to be restricted in use to certain specified ceremonies</a:t>
            </a:r>
          </a:p>
          <a:p>
            <a:r>
              <a:rPr lang="en-US" sz="4400" dirty="0">
                <a:solidFill>
                  <a:schemeClr val="bg1"/>
                </a:solidFill>
                <a:latin typeface="Gabriola" pitchFamily="82" charset="0"/>
              </a:rPr>
              <a:t>(Ex. 30:22-33)</a:t>
            </a:r>
          </a:p>
          <a:p>
            <a:r>
              <a:rPr lang="en-US" sz="3600" dirty="0">
                <a:solidFill>
                  <a:schemeClr val="bg1"/>
                </a:solidFill>
                <a:latin typeface="Gabriola" pitchFamily="82" charset="0"/>
              </a:rPr>
              <a:t>Myrrh</a:t>
            </a:r>
          </a:p>
          <a:p>
            <a:r>
              <a:rPr lang="en-US" sz="3600" dirty="0">
                <a:solidFill>
                  <a:schemeClr val="bg1"/>
                </a:solidFill>
                <a:latin typeface="Gabriola" pitchFamily="82" charset="0"/>
              </a:rPr>
              <a:t>Cinnamon</a:t>
            </a:r>
          </a:p>
          <a:p>
            <a:r>
              <a:rPr lang="en-US" sz="3600" dirty="0" err="1">
                <a:solidFill>
                  <a:schemeClr val="bg1"/>
                </a:solidFill>
                <a:latin typeface="Gabriola" pitchFamily="82" charset="0"/>
              </a:rPr>
              <a:t>Calamus</a:t>
            </a:r>
            <a:endParaRPr lang="en-US" sz="3600" dirty="0">
              <a:solidFill>
                <a:schemeClr val="bg1"/>
              </a:solidFill>
              <a:latin typeface="Gabriola" pitchFamily="82" charset="0"/>
            </a:endParaRPr>
          </a:p>
          <a:p>
            <a:r>
              <a:rPr lang="en-US" sz="3600" dirty="0">
                <a:solidFill>
                  <a:schemeClr val="bg1"/>
                </a:solidFill>
                <a:latin typeface="Gabriola" pitchFamily="82" charset="0"/>
              </a:rPr>
              <a:t>Cassia</a:t>
            </a:r>
          </a:p>
          <a:p>
            <a:r>
              <a:rPr lang="en-US" sz="3600" dirty="0">
                <a:solidFill>
                  <a:schemeClr val="bg1"/>
                </a:solidFill>
                <a:latin typeface="Gabriola" pitchFamily="82" charset="0"/>
              </a:rPr>
              <a:t>Olive oil</a:t>
            </a:r>
          </a:p>
        </p:txBody>
      </p:sp>
      <p:pic>
        <p:nvPicPr>
          <p:cNvPr id="5" name="Picture 4" descr="imagesCAUFWOBH.jpg"/>
          <p:cNvPicPr>
            <a:picLocks noChangeAspect="1"/>
          </p:cNvPicPr>
          <p:nvPr/>
        </p:nvPicPr>
        <p:blipFill>
          <a:blip r:embed="rId3" cstate="print"/>
          <a:stretch>
            <a:fillRect/>
          </a:stretch>
        </p:blipFill>
        <p:spPr>
          <a:xfrm>
            <a:off x="5365377" y="3429000"/>
            <a:ext cx="4311926" cy="2895600"/>
          </a:xfrm>
          <a:prstGeom prst="rect">
            <a:avLst/>
          </a:prstGeom>
        </p:spPr>
      </p:pic>
      <p:sp>
        <p:nvSpPr>
          <p:cNvPr id="8" name="Right Brace 7"/>
          <p:cNvSpPr/>
          <p:nvPr/>
        </p:nvSpPr>
        <p:spPr>
          <a:xfrm>
            <a:off x="3783105" y="3429000"/>
            <a:ext cx="762000" cy="2362200"/>
          </a:xfrm>
          <a:prstGeom prst="rightBrace">
            <a:avLst>
              <a:gd name="adj1" fmla="val 63415"/>
              <a:gd name="adj2"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bg1"/>
              </a:solidFill>
            </a:endParaRPr>
          </a:p>
        </p:txBody>
      </p:sp>
      <p:sp>
        <p:nvSpPr>
          <p:cNvPr id="10" name="TextBox 9"/>
          <p:cNvSpPr txBox="1"/>
          <p:nvPr/>
        </p:nvSpPr>
        <p:spPr>
          <a:xfrm>
            <a:off x="11645153" y="6454588"/>
            <a:ext cx="546847" cy="369332"/>
          </a:xfrm>
          <a:prstGeom prst="rect">
            <a:avLst/>
          </a:prstGeom>
          <a:noFill/>
        </p:spPr>
        <p:txBody>
          <a:bodyPr wrap="square" rtlCol="0">
            <a:spAutoFit/>
          </a:bodyPr>
          <a:lstStyle/>
          <a:p>
            <a:pPr algn="r"/>
            <a:r>
              <a:rPr lang="en-US" dirty="0">
                <a:solidFill>
                  <a:schemeClr val="bg1"/>
                </a:solidFill>
              </a:rPr>
              <a:t>(4)</a:t>
            </a:r>
          </a:p>
        </p:txBody>
      </p:sp>
    </p:spTree>
    <p:extLst>
      <p:ext uri="{BB962C8B-B14F-4D97-AF65-F5344CB8AC3E}">
        <p14:creationId xmlns:p14="http://schemas.microsoft.com/office/powerpoint/2010/main" val="534412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yellow red background"/>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05000" y="381000"/>
            <a:ext cx="8305800" cy="1938992"/>
          </a:xfrm>
          <a:prstGeom prst="rect">
            <a:avLst/>
          </a:prstGeom>
          <a:noFill/>
        </p:spPr>
        <p:txBody>
          <a:bodyPr wrap="square" rtlCol="0">
            <a:spAutoFit/>
          </a:bodyPr>
          <a:lstStyle/>
          <a:p>
            <a:pPr algn="ctr"/>
            <a:r>
              <a:rPr lang="en-US" sz="6000" dirty="0">
                <a:solidFill>
                  <a:schemeClr val="bg2"/>
                </a:solidFill>
                <a:latin typeface="Gabriola" pitchFamily="82" charset="0"/>
              </a:rPr>
              <a:t>Paul and John Speak of Anointing of the Spirit </a:t>
            </a:r>
          </a:p>
        </p:txBody>
      </p:sp>
      <p:pic>
        <p:nvPicPr>
          <p:cNvPr id="6" name="Picture 2" descr="https://encrypted-tbn3.gstatic.com/images?q=tbn:ANd9GcTqftFKdzEFlpv6shyNw_SH6CS8NMK6vPyGflwDE8efQXQZWgR8ER9Fdw"/>
          <p:cNvPicPr>
            <a:picLocks noChangeAspect="1" noChangeArrowheads="1"/>
          </p:cNvPicPr>
          <p:nvPr/>
        </p:nvPicPr>
        <p:blipFill>
          <a:blip r:embed="rId3" cstate="print"/>
          <a:srcRect/>
          <a:stretch>
            <a:fillRect/>
          </a:stretch>
        </p:blipFill>
        <p:spPr bwMode="auto">
          <a:xfrm>
            <a:off x="4648201" y="2895600"/>
            <a:ext cx="2857163" cy="2895600"/>
          </a:xfrm>
          <a:prstGeom prst="rect">
            <a:avLst/>
          </a:prstGeom>
          <a:noFill/>
        </p:spPr>
      </p:pic>
      <p:sp>
        <p:nvSpPr>
          <p:cNvPr id="8" name="TextBox 7"/>
          <p:cNvSpPr txBox="1"/>
          <p:nvPr/>
        </p:nvSpPr>
        <p:spPr>
          <a:xfrm>
            <a:off x="11645153" y="6454588"/>
            <a:ext cx="546847" cy="369332"/>
          </a:xfrm>
          <a:prstGeom prst="rect">
            <a:avLst/>
          </a:prstGeom>
          <a:noFill/>
        </p:spPr>
        <p:txBody>
          <a:bodyPr wrap="square" rtlCol="0">
            <a:spAutoFit/>
          </a:bodyPr>
          <a:lstStyle/>
          <a:p>
            <a:pPr algn="r"/>
            <a:r>
              <a:rPr lang="en-US" dirty="0">
                <a:solidFill>
                  <a:schemeClr val="bg1"/>
                </a:solidFill>
              </a:rPr>
              <a:t>(4)</a:t>
            </a:r>
          </a:p>
        </p:txBody>
      </p:sp>
    </p:spTree>
    <p:extLst>
      <p:ext uri="{BB962C8B-B14F-4D97-AF65-F5344CB8AC3E}">
        <p14:creationId xmlns:p14="http://schemas.microsoft.com/office/powerpoint/2010/main" val="1596439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yellow red background"/>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52600" y="228601"/>
            <a:ext cx="5410200" cy="3170099"/>
          </a:xfrm>
          <a:prstGeom prst="rect">
            <a:avLst/>
          </a:prstGeom>
          <a:noFill/>
        </p:spPr>
        <p:txBody>
          <a:bodyPr wrap="square" rtlCol="0">
            <a:spAutoFit/>
          </a:bodyPr>
          <a:lstStyle/>
          <a:p>
            <a:pPr algn="ctr"/>
            <a:r>
              <a:rPr lang="en-US" sz="4000" dirty="0">
                <a:solidFill>
                  <a:schemeClr val="bg2"/>
                </a:solidFill>
                <a:latin typeface="Gabriola" pitchFamily="82" charset="0"/>
              </a:rPr>
              <a:t>1 John 2:27</a:t>
            </a:r>
          </a:p>
          <a:p>
            <a:pPr algn="ctr"/>
            <a:r>
              <a:rPr lang="en-US" sz="4000" dirty="0">
                <a:solidFill>
                  <a:schemeClr val="bg2"/>
                </a:solidFill>
                <a:latin typeface="Gabriola" pitchFamily="82" charset="0"/>
              </a:rPr>
              <a:t>“…the anointing which ye have received of him </a:t>
            </a:r>
            <a:r>
              <a:rPr lang="en-US" sz="4000" dirty="0" err="1">
                <a:solidFill>
                  <a:schemeClr val="bg2"/>
                </a:solidFill>
                <a:latin typeface="Gabriola" pitchFamily="82" charset="0"/>
              </a:rPr>
              <a:t>abideth</a:t>
            </a:r>
            <a:r>
              <a:rPr lang="en-US" sz="4000" dirty="0">
                <a:solidFill>
                  <a:schemeClr val="bg2"/>
                </a:solidFill>
                <a:latin typeface="Gabriola" pitchFamily="82" charset="0"/>
              </a:rPr>
              <a:t> in you, and ye need not that any man teach you…</a:t>
            </a:r>
          </a:p>
        </p:txBody>
      </p:sp>
      <p:pic>
        <p:nvPicPr>
          <p:cNvPr id="19460" name="Picture 4" descr="https://encrypted-tbn2.gstatic.com/images?q=tbn:ANd9GcRXXrUaQwMgo5V0Gq5t2dLDAXwiLEZL4kcTyztTk3XNaa3g_DDoHKwkDg"/>
          <p:cNvPicPr>
            <a:picLocks noChangeAspect="1" noChangeArrowheads="1"/>
          </p:cNvPicPr>
          <p:nvPr/>
        </p:nvPicPr>
        <p:blipFill>
          <a:blip r:embed="rId3" cstate="print"/>
          <a:srcRect/>
          <a:stretch>
            <a:fillRect/>
          </a:stretch>
        </p:blipFill>
        <p:spPr bwMode="auto">
          <a:xfrm>
            <a:off x="1981201" y="3733800"/>
            <a:ext cx="3719761" cy="2667000"/>
          </a:xfrm>
          <a:prstGeom prst="rect">
            <a:avLst/>
          </a:prstGeom>
          <a:noFill/>
        </p:spPr>
      </p:pic>
      <p:sp>
        <p:nvSpPr>
          <p:cNvPr id="9" name="TextBox 8"/>
          <p:cNvSpPr txBox="1"/>
          <p:nvPr/>
        </p:nvSpPr>
        <p:spPr>
          <a:xfrm>
            <a:off x="5791200" y="3200401"/>
            <a:ext cx="4648200" cy="3170099"/>
          </a:xfrm>
          <a:prstGeom prst="rect">
            <a:avLst/>
          </a:prstGeom>
          <a:noFill/>
        </p:spPr>
        <p:txBody>
          <a:bodyPr wrap="square" rtlCol="0">
            <a:spAutoFit/>
          </a:bodyPr>
          <a:lstStyle/>
          <a:p>
            <a:pPr algn="ctr"/>
            <a:r>
              <a:rPr lang="en-US" sz="4000" dirty="0">
                <a:solidFill>
                  <a:schemeClr val="bg2"/>
                </a:solidFill>
                <a:latin typeface="Gabriola" pitchFamily="82" charset="0"/>
              </a:rPr>
              <a:t>…but as the same anointing </a:t>
            </a:r>
            <a:r>
              <a:rPr lang="en-US" sz="4000" dirty="0" err="1">
                <a:solidFill>
                  <a:schemeClr val="bg2"/>
                </a:solidFill>
                <a:latin typeface="Gabriola" pitchFamily="82" charset="0"/>
              </a:rPr>
              <a:t>teacheth</a:t>
            </a:r>
            <a:r>
              <a:rPr lang="en-US" sz="4000" dirty="0">
                <a:solidFill>
                  <a:schemeClr val="bg2"/>
                </a:solidFill>
                <a:latin typeface="Gabriola" pitchFamily="82" charset="0"/>
              </a:rPr>
              <a:t> you of all things, and is truth, and is no lie, and even as it hath taught you, ye shall abide in him.”</a:t>
            </a:r>
          </a:p>
        </p:txBody>
      </p:sp>
      <p:sp>
        <p:nvSpPr>
          <p:cNvPr id="7" name="TextBox 6"/>
          <p:cNvSpPr txBox="1"/>
          <p:nvPr/>
        </p:nvSpPr>
        <p:spPr>
          <a:xfrm>
            <a:off x="11645153" y="6454588"/>
            <a:ext cx="546847" cy="369332"/>
          </a:xfrm>
          <a:prstGeom prst="rect">
            <a:avLst/>
          </a:prstGeom>
          <a:noFill/>
        </p:spPr>
        <p:txBody>
          <a:bodyPr wrap="square" rtlCol="0">
            <a:spAutoFit/>
          </a:bodyPr>
          <a:lstStyle/>
          <a:p>
            <a:pPr algn="r"/>
            <a:r>
              <a:rPr lang="en-US" dirty="0">
                <a:solidFill>
                  <a:schemeClr val="bg1"/>
                </a:solidFill>
              </a:rPr>
              <a:t>(4)</a:t>
            </a:r>
          </a:p>
        </p:txBody>
      </p:sp>
    </p:spTree>
    <p:extLst>
      <p:ext uri="{BB962C8B-B14F-4D97-AF65-F5344CB8AC3E}">
        <p14:creationId xmlns:p14="http://schemas.microsoft.com/office/powerpoint/2010/main" val="422657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yellow red background"/>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05000" y="381001"/>
            <a:ext cx="8305800" cy="3170099"/>
          </a:xfrm>
          <a:prstGeom prst="rect">
            <a:avLst/>
          </a:prstGeom>
          <a:noFill/>
        </p:spPr>
        <p:txBody>
          <a:bodyPr wrap="square" rtlCol="0">
            <a:spAutoFit/>
          </a:bodyPr>
          <a:lstStyle/>
          <a:p>
            <a:pPr algn="ctr"/>
            <a:r>
              <a:rPr lang="en-US" sz="4000" dirty="0">
                <a:solidFill>
                  <a:schemeClr val="bg2"/>
                </a:solidFill>
                <a:latin typeface="Gabriola" pitchFamily="82" charset="0"/>
              </a:rPr>
              <a:t>2 Corinthians 1:21-22</a:t>
            </a:r>
          </a:p>
          <a:p>
            <a:pPr algn="ctr"/>
            <a:r>
              <a:rPr lang="en-US" sz="4000" dirty="0">
                <a:solidFill>
                  <a:schemeClr val="bg2"/>
                </a:solidFill>
                <a:latin typeface="Gabriola" pitchFamily="82" charset="0"/>
              </a:rPr>
              <a:t>“Now he which </a:t>
            </a:r>
            <a:r>
              <a:rPr lang="en-US" sz="4000" dirty="0" err="1">
                <a:solidFill>
                  <a:schemeClr val="bg2"/>
                </a:solidFill>
                <a:latin typeface="Gabriola" pitchFamily="82" charset="0"/>
              </a:rPr>
              <a:t>stablisheth</a:t>
            </a:r>
            <a:r>
              <a:rPr lang="en-US" sz="4000" dirty="0">
                <a:solidFill>
                  <a:schemeClr val="bg2"/>
                </a:solidFill>
                <a:latin typeface="Gabriola" pitchFamily="82" charset="0"/>
              </a:rPr>
              <a:t> us with you in Christ, and hath anointed us, is God;</a:t>
            </a:r>
          </a:p>
          <a:p>
            <a:pPr algn="ctr"/>
            <a:r>
              <a:rPr lang="en-US" sz="4000" dirty="0">
                <a:solidFill>
                  <a:schemeClr val="bg2"/>
                </a:solidFill>
                <a:latin typeface="Gabriola" pitchFamily="82" charset="0"/>
              </a:rPr>
              <a:t>Who hath also sealed us, and given the earnest of the Spirit in our hearts.</a:t>
            </a:r>
          </a:p>
        </p:txBody>
      </p:sp>
      <p:pic>
        <p:nvPicPr>
          <p:cNvPr id="19462" name="Picture 6" descr="http://ericsohn.files.wordpress.com/2010/12/heart-on-fire22.jpg"/>
          <p:cNvPicPr>
            <a:picLocks noChangeAspect="1" noChangeArrowheads="1"/>
          </p:cNvPicPr>
          <p:nvPr/>
        </p:nvPicPr>
        <p:blipFill>
          <a:blip r:embed="rId3" cstate="print"/>
          <a:srcRect/>
          <a:stretch>
            <a:fillRect/>
          </a:stretch>
        </p:blipFill>
        <p:spPr bwMode="auto">
          <a:xfrm>
            <a:off x="4267200" y="3886200"/>
            <a:ext cx="3505200" cy="2628900"/>
          </a:xfrm>
          <a:prstGeom prst="rect">
            <a:avLst/>
          </a:prstGeom>
          <a:noFill/>
        </p:spPr>
      </p:pic>
      <p:sp>
        <p:nvSpPr>
          <p:cNvPr id="7" name="TextBox 6"/>
          <p:cNvSpPr txBox="1"/>
          <p:nvPr/>
        </p:nvSpPr>
        <p:spPr>
          <a:xfrm>
            <a:off x="11645153" y="6454588"/>
            <a:ext cx="546847" cy="369332"/>
          </a:xfrm>
          <a:prstGeom prst="rect">
            <a:avLst/>
          </a:prstGeom>
          <a:noFill/>
        </p:spPr>
        <p:txBody>
          <a:bodyPr wrap="square" rtlCol="0">
            <a:spAutoFit/>
          </a:bodyPr>
          <a:lstStyle/>
          <a:p>
            <a:pPr algn="r"/>
            <a:r>
              <a:rPr lang="en-US" dirty="0">
                <a:solidFill>
                  <a:schemeClr val="bg1"/>
                </a:solidFill>
              </a:rPr>
              <a:t>(4)</a:t>
            </a:r>
          </a:p>
        </p:txBody>
      </p:sp>
    </p:spTree>
    <p:extLst>
      <p:ext uri="{BB962C8B-B14F-4D97-AF65-F5344CB8AC3E}">
        <p14:creationId xmlns:p14="http://schemas.microsoft.com/office/powerpoint/2010/main" val="324179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yellow red background"/>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05000" y="381000"/>
            <a:ext cx="8305800" cy="2123658"/>
          </a:xfrm>
          <a:prstGeom prst="rect">
            <a:avLst/>
          </a:prstGeom>
          <a:noFill/>
        </p:spPr>
        <p:txBody>
          <a:bodyPr wrap="square" rtlCol="0">
            <a:spAutoFit/>
          </a:bodyPr>
          <a:lstStyle/>
          <a:p>
            <a:pPr algn="ctr"/>
            <a:r>
              <a:rPr lang="en-US" sz="4400" dirty="0">
                <a:solidFill>
                  <a:schemeClr val="bg1"/>
                </a:solidFill>
                <a:latin typeface="Gabriola" pitchFamily="82" charset="0"/>
              </a:rPr>
              <a:t>And Peter says that “God anointed Jesus of Nazareth with the Holy Ghost and with power” (Acts 10:38)</a:t>
            </a:r>
          </a:p>
        </p:txBody>
      </p:sp>
      <p:pic>
        <p:nvPicPr>
          <p:cNvPr id="8" name="Picture 7" descr="paste-dove.jpg"/>
          <p:cNvPicPr>
            <a:picLocks noChangeAspect="1"/>
          </p:cNvPicPr>
          <p:nvPr/>
        </p:nvPicPr>
        <p:blipFill>
          <a:blip r:embed="rId3" cstate="print"/>
          <a:stretch>
            <a:fillRect/>
          </a:stretch>
        </p:blipFill>
        <p:spPr>
          <a:xfrm>
            <a:off x="3962400" y="2514600"/>
            <a:ext cx="4614930" cy="3276600"/>
          </a:xfrm>
          <a:prstGeom prst="rect">
            <a:avLst/>
          </a:prstGeom>
        </p:spPr>
      </p:pic>
      <p:sp>
        <p:nvSpPr>
          <p:cNvPr id="7" name="TextBox 6"/>
          <p:cNvSpPr txBox="1"/>
          <p:nvPr/>
        </p:nvSpPr>
        <p:spPr>
          <a:xfrm>
            <a:off x="11645153" y="6454588"/>
            <a:ext cx="546847" cy="369332"/>
          </a:xfrm>
          <a:prstGeom prst="rect">
            <a:avLst/>
          </a:prstGeom>
          <a:noFill/>
        </p:spPr>
        <p:txBody>
          <a:bodyPr wrap="square" rtlCol="0">
            <a:spAutoFit/>
          </a:bodyPr>
          <a:lstStyle/>
          <a:p>
            <a:pPr algn="r"/>
            <a:r>
              <a:rPr lang="en-US" dirty="0">
                <a:solidFill>
                  <a:schemeClr val="bg1"/>
                </a:solidFill>
              </a:rPr>
              <a:t>(4)</a:t>
            </a:r>
          </a:p>
        </p:txBody>
      </p:sp>
    </p:spTree>
    <p:extLst>
      <p:ext uri="{BB962C8B-B14F-4D97-AF65-F5344CB8AC3E}">
        <p14:creationId xmlns:p14="http://schemas.microsoft.com/office/powerpoint/2010/main" val="2376309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yellow red background"/>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08529" y="838200"/>
            <a:ext cx="5697071" cy="4401205"/>
          </a:xfrm>
          <a:prstGeom prst="rect">
            <a:avLst/>
          </a:prstGeom>
        </p:spPr>
        <p:txBody>
          <a:bodyPr wrap="square">
            <a:spAutoFit/>
          </a:bodyPr>
          <a:lstStyle/>
          <a:p>
            <a:r>
              <a:rPr lang="en-US" sz="4000" dirty="0">
                <a:solidFill>
                  <a:schemeClr val="bg1"/>
                </a:solidFill>
                <a:latin typeface="Gabriola" pitchFamily="82" charset="0"/>
              </a:rPr>
              <a:t>Although the scriptures do not specifically so state, we may confidently assume that anointing with oil has been part of true, revealed religion ever since the gospel was first introduced on this earth to Adam</a:t>
            </a:r>
            <a:endParaRPr lang="en-US" sz="4000" dirty="0"/>
          </a:p>
        </p:txBody>
      </p:sp>
      <p:pic>
        <p:nvPicPr>
          <p:cNvPr id="35842" name="Picture 2" descr="http://jesus.christ.org/files/2009/06/Adam-And-Eve-Kneeling-At-An-Altar.jpg"/>
          <p:cNvPicPr>
            <a:picLocks noChangeAspect="1" noChangeArrowheads="1"/>
          </p:cNvPicPr>
          <p:nvPr/>
        </p:nvPicPr>
        <p:blipFill>
          <a:blip r:embed="rId3" cstate="print"/>
          <a:srcRect/>
          <a:stretch>
            <a:fillRect/>
          </a:stretch>
        </p:blipFill>
        <p:spPr bwMode="auto">
          <a:xfrm>
            <a:off x="7611036" y="943302"/>
            <a:ext cx="3071109" cy="4191000"/>
          </a:xfrm>
          <a:prstGeom prst="rect">
            <a:avLst/>
          </a:prstGeom>
          <a:noFill/>
        </p:spPr>
      </p:pic>
      <p:sp>
        <p:nvSpPr>
          <p:cNvPr id="6" name="TextBox 5"/>
          <p:cNvSpPr txBox="1"/>
          <p:nvPr/>
        </p:nvSpPr>
        <p:spPr>
          <a:xfrm>
            <a:off x="11645153" y="6454588"/>
            <a:ext cx="546847" cy="369332"/>
          </a:xfrm>
          <a:prstGeom prst="rect">
            <a:avLst/>
          </a:prstGeom>
          <a:noFill/>
        </p:spPr>
        <p:txBody>
          <a:bodyPr wrap="square" rtlCol="0">
            <a:spAutoFit/>
          </a:bodyPr>
          <a:lstStyle/>
          <a:p>
            <a:pPr algn="r"/>
            <a:r>
              <a:rPr lang="en-US" dirty="0">
                <a:solidFill>
                  <a:schemeClr val="bg1"/>
                </a:solidFill>
              </a:rPr>
              <a:t>(4)</a:t>
            </a:r>
          </a:p>
        </p:txBody>
      </p:sp>
    </p:spTree>
    <p:extLst>
      <p:ext uri="{BB962C8B-B14F-4D97-AF65-F5344CB8AC3E}">
        <p14:creationId xmlns:p14="http://schemas.microsoft.com/office/powerpoint/2010/main" val="176412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yellow red background"/>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63706" y="969140"/>
            <a:ext cx="4598894" cy="2862322"/>
          </a:xfrm>
          <a:prstGeom prst="rect">
            <a:avLst/>
          </a:prstGeom>
          <a:noFill/>
        </p:spPr>
        <p:txBody>
          <a:bodyPr wrap="square" rtlCol="0">
            <a:spAutoFit/>
          </a:bodyPr>
          <a:lstStyle/>
          <a:p>
            <a:r>
              <a:rPr lang="en-US" sz="3600" dirty="0">
                <a:solidFill>
                  <a:schemeClr val="bg1"/>
                </a:solidFill>
                <a:latin typeface="Gabriola" pitchFamily="82" charset="0"/>
              </a:rPr>
              <a:t>In the Church today holy consecrated olive oil is used in anointing a person in various sacred ceremonies, including administration to the sick…</a:t>
            </a:r>
          </a:p>
        </p:txBody>
      </p:sp>
      <p:pic>
        <p:nvPicPr>
          <p:cNvPr id="34818" name="Picture 2" descr="http://manilamormontemple.com/files/2011/05/mormon-priesthood1.jpg"/>
          <p:cNvPicPr>
            <a:picLocks noChangeAspect="1" noChangeArrowheads="1"/>
          </p:cNvPicPr>
          <p:nvPr/>
        </p:nvPicPr>
        <p:blipFill>
          <a:blip r:embed="rId3" cstate="print"/>
          <a:srcRect/>
          <a:stretch>
            <a:fillRect/>
          </a:stretch>
        </p:blipFill>
        <p:spPr bwMode="auto">
          <a:xfrm>
            <a:off x="5562600" y="457201"/>
            <a:ext cx="4533900" cy="5676901"/>
          </a:xfrm>
          <a:prstGeom prst="rect">
            <a:avLst/>
          </a:prstGeom>
          <a:noFill/>
        </p:spPr>
      </p:pic>
      <p:pic>
        <p:nvPicPr>
          <p:cNvPr id="34820" name="Picture 4" descr="https://encrypted-tbn0.gstatic.com/images?q=tbn:ANd9GcQDH4IK9GgXTlve2fADrLx21GxlvAezJ1cptUHojLd7nl1I0PNdf3ESyfA"/>
          <p:cNvPicPr>
            <a:picLocks noChangeAspect="1" noChangeArrowheads="1"/>
          </p:cNvPicPr>
          <p:nvPr/>
        </p:nvPicPr>
        <p:blipFill>
          <a:blip r:embed="rId4" cstate="print"/>
          <a:srcRect/>
          <a:stretch>
            <a:fillRect/>
          </a:stretch>
        </p:blipFill>
        <p:spPr bwMode="auto">
          <a:xfrm>
            <a:off x="2340518" y="4002447"/>
            <a:ext cx="1646692" cy="2452141"/>
          </a:xfrm>
          <a:prstGeom prst="rect">
            <a:avLst/>
          </a:prstGeom>
          <a:noFill/>
        </p:spPr>
      </p:pic>
      <p:sp>
        <p:nvSpPr>
          <p:cNvPr id="7" name="TextBox 6"/>
          <p:cNvSpPr txBox="1"/>
          <p:nvPr/>
        </p:nvSpPr>
        <p:spPr>
          <a:xfrm>
            <a:off x="11645153" y="6454588"/>
            <a:ext cx="546847" cy="369332"/>
          </a:xfrm>
          <a:prstGeom prst="rect">
            <a:avLst/>
          </a:prstGeom>
          <a:noFill/>
        </p:spPr>
        <p:txBody>
          <a:bodyPr wrap="square" rtlCol="0">
            <a:spAutoFit/>
          </a:bodyPr>
          <a:lstStyle/>
          <a:p>
            <a:pPr algn="r"/>
            <a:r>
              <a:rPr lang="en-US" dirty="0">
                <a:solidFill>
                  <a:schemeClr val="bg1"/>
                </a:solidFill>
              </a:rPr>
              <a:t>(4)</a:t>
            </a:r>
          </a:p>
        </p:txBody>
      </p:sp>
    </p:spTree>
    <p:extLst>
      <p:ext uri="{BB962C8B-B14F-4D97-AF65-F5344CB8AC3E}">
        <p14:creationId xmlns:p14="http://schemas.microsoft.com/office/powerpoint/2010/main" val="675909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yellow red background"/>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4441786" y="1479146"/>
            <a:ext cx="3745254" cy="2640923"/>
            <a:chOff x="384206" y="4158361"/>
            <a:chExt cx="3289208" cy="2390250"/>
          </a:xfrm>
        </p:grpSpPr>
        <p:grpSp>
          <p:nvGrpSpPr>
            <p:cNvPr id="8" name="Group 7"/>
            <p:cNvGrpSpPr/>
            <p:nvPr/>
          </p:nvGrpSpPr>
          <p:grpSpPr>
            <a:xfrm>
              <a:off x="384206" y="4158361"/>
              <a:ext cx="3289208" cy="2390250"/>
              <a:chOff x="609599" y="833642"/>
              <a:chExt cx="7941747" cy="5771225"/>
            </a:xfrm>
          </p:grpSpPr>
          <p:grpSp>
            <p:nvGrpSpPr>
              <p:cNvPr id="10" name="Group 14"/>
              <p:cNvGrpSpPr/>
              <p:nvPr/>
            </p:nvGrpSpPr>
            <p:grpSpPr>
              <a:xfrm rot="10800000">
                <a:off x="7696200" y="5257800"/>
                <a:ext cx="621450" cy="1347067"/>
                <a:chOff x="7010400" y="381000"/>
                <a:chExt cx="762000" cy="2033666"/>
              </a:xfrm>
            </p:grpSpPr>
            <p:sp>
              <p:nvSpPr>
                <p:cNvPr id="23" name="Rounded Rectangle 31"/>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1"/>
              <p:cNvGrpSpPr/>
              <p:nvPr/>
            </p:nvGrpSpPr>
            <p:grpSpPr>
              <a:xfrm rot="10800000">
                <a:off x="939238" y="4923502"/>
                <a:ext cx="621450" cy="1347067"/>
                <a:chOff x="7010400" y="381000"/>
                <a:chExt cx="762000" cy="2033666"/>
              </a:xfrm>
            </p:grpSpPr>
            <p:sp>
              <p:nvSpPr>
                <p:cNvPr id="21"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899460" y="833642"/>
                <a:ext cx="621450" cy="986197"/>
                <a:chOff x="7031201" y="834275"/>
                <a:chExt cx="762000" cy="1488861"/>
              </a:xfrm>
            </p:grpSpPr>
            <p:sp>
              <p:nvSpPr>
                <p:cNvPr id="19" name="Rounded Rectangle 27"/>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7646520" y="1148254"/>
                <a:ext cx="621450" cy="1017899"/>
                <a:chOff x="7087348" y="824753"/>
                <a:chExt cx="762000" cy="1536722"/>
              </a:xfrm>
            </p:grpSpPr>
            <p:sp>
              <p:nvSpPr>
                <p:cNvPr id="17" name="Rounded Rectangle 25"/>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982375" y="4780738"/>
              <a:ext cx="2095999" cy="1477328"/>
            </a:xfrm>
            <a:prstGeom prst="rect">
              <a:avLst/>
            </a:prstGeom>
          </p:spPr>
          <p:txBody>
            <a:bodyPr wrap="square">
              <a:spAutoFit/>
            </a:bodyPr>
            <a:lstStyle/>
            <a:p>
              <a:pPr algn="ctr"/>
              <a:r>
                <a:rPr lang="en-US" b="1" dirty="0"/>
                <a:t>Through the prayer of faith and the power of the priesthood, the sick can be healed</a:t>
              </a:r>
              <a:endParaRPr lang="en-US" sz="1600" dirty="0"/>
            </a:p>
          </p:txBody>
        </p:sp>
      </p:grpSp>
      <p:sp>
        <p:nvSpPr>
          <p:cNvPr id="2" name="Rectangle 1"/>
          <p:cNvSpPr/>
          <p:nvPr/>
        </p:nvSpPr>
        <p:spPr>
          <a:xfrm>
            <a:off x="2168596" y="453991"/>
            <a:ext cx="6096000" cy="923330"/>
          </a:xfrm>
          <a:prstGeom prst="rect">
            <a:avLst/>
          </a:prstGeom>
        </p:spPr>
        <p:txBody>
          <a:bodyPr>
            <a:spAutoFit/>
          </a:bodyPr>
          <a:lstStyle/>
          <a:p>
            <a:r>
              <a:rPr lang="en-US" dirty="0">
                <a:solidFill>
                  <a:schemeClr val="bg1"/>
                </a:solidFill>
                <a:latin typeface="Open Sans"/>
              </a:rPr>
              <a:t>“When elders anoint a sick person and seal the anointing, they open the windows of heaven for the Lord to pour forth the blessing He wills for the person afflicted.” (5)</a:t>
            </a:r>
            <a:endParaRPr lang="en-US"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764" y="227555"/>
            <a:ext cx="1263304" cy="1574463"/>
          </a:xfrm>
          <a:prstGeom prst="rect">
            <a:avLst/>
          </a:prstGeom>
        </p:spPr>
      </p:pic>
      <p:sp>
        <p:nvSpPr>
          <p:cNvPr id="25" name="Rectangle 24"/>
          <p:cNvSpPr/>
          <p:nvPr/>
        </p:nvSpPr>
        <p:spPr>
          <a:xfrm>
            <a:off x="2863000" y="4421269"/>
            <a:ext cx="6902824" cy="1754326"/>
          </a:xfrm>
          <a:prstGeom prst="rect">
            <a:avLst/>
          </a:prstGeom>
        </p:spPr>
        <p:txBody>
          <a:bodyPr wrap="square">
            <a:spAutoFit/>
          </a:bodyPr>
          <a:lstStyle/>
          <a:p>
            <a:r>
              <a:rPr lang="en-US" dirty="0">
                <a:solidFill>
                  <a:schemeClr val="bg1"/>
                </a:solidFill>
                <a:latin typeface="Open Sans"/>
              </a:rPr>
              <a:t>‘When I lay hands on the sick, I expect the healing power and influence of God to pass through me to the patient, and the disease to give way. … When we are prepared, when we are holy vessels before the Lord, a stream of power from the Almighty can pass through the tabernacle of the administrator to the system of the patient, and the sick are made whole.’” (6)</a:t>
            </a:r>
            <a:endParaRPr lang="en-US" dirty="0">
              <a:solidFill>
                <a:schemeClr val="bg1"/>
              </a:solidFill>
            </a:endParaRPr>
          </a:p>
        </p:txBody>
      </p:sp>
      <p:pic>
        <p:nvPicPr>
          <p:cNvPr id="26" name="Picture 25"/>
          <p:cNvPicPr>
            <a:picLocks noChangeAspect="1"/>
          </p:cNvPicPr>
          <p:nvPr/>
        </p:nvPicPr>
        <p:blipFill rotWithShape="1">
          <a:blip r:embed="rId4">
            <a:extLst>
              <a:ext uri="{28A0092B-C50C-407E-A947-70E740481C1C}">
                <a14:useLocalDpi xmlns:a14="http://schemas.microsoft.com/office/drawing/2010/main" val="0"/>
              </a:ext>
            </a:extLst>
          </a:blip>
          <a:srcRect r="5515" b="11427"/>
          <a:stretch/>
        </p:blipFill>
        <p:spPr>
          <a:xfrm>
            <a:off x="1038550" y="4158086"/>
            <a:ext cx="1515035" cy="2030486"/>
          </a:xfrm>
          <a:prstGeom prst="rect">
            <a:avLst/>
          </a:prstGeom>
        </p:spPr>
      </p:pic>
      <p:sp>
        <p:nvSpPr>
          <p:cNvPr id="27" name="Rectangle 26"/>
          <p:cNvSpPr/>
          <p:nvPr/>
        </p:nvSpPr>
        <p:spPr>
          <a:xfrm>
            <a:off x="8929372" y="2166794"/>
            <a:ext cx="2947151" cy="1815882"/>
          </a:xfrm>
          <a:prstGeom prst="rect">
            <a:avLst/>
          </a:prstGeom>
        </p:spPr>
        <p:txBody>
          <a:bodyPr wrap="square">
            <a:spAutoFit/>
          </a:bodyPr>
          <a:lstStyle/>
          <a:p>
            <a:r>
              <a:rPr lang="en-US" sz="2800" dirty="0">
                <a:solidFill>
                  <a:schemeClr val="bg1"/>
                </a:solidFill>
                <a:latin typeface="Open Sans"/>
              </a:rPr>
              <a:t>“Faith is essential for healing by the powers of heaven.” (5)</a:t>
            </a:r>
            <a:endParaRPr lang="en-US" sz="2800" dirty="0">
              <a:solidFill>
                <a:schemeClr val="bg1"/>
              </a:solidFill>
            </a:endParaRPr>
          </a:p>
        </p:txBody>
      </p:sp>
    </p:spTree>
    <p:extLst>
      <p:ext uri="{BB962C8B-B14F-4D97-AF65-F5344CB8AC3E}">
        <p14:creationId xmlns:p14="http://schemas.microsoft.com/office/powerpoint/2010/main" val="346316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yellow red background"/>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069977" y="1720840"/>
            <a:ext cx="6096000" cy="3416320"/>
          </a:xfrm>
          <a:prstGeom prst="rect">
            <a:avLst/>
          </a:prstGeom>
        </p:spPr>
        <p:txBody>
          <a:bodyPr>
            <a:spAutoFit/>
          </a:bodyPr>
          <a:lstStyle/>
          <a:p>
            <a:r>
              <a:rPr lang="en-US" sz="3600" dirty="0">
                <a:solidFill>
                  <a:schemeClr val="bg1"/>
                </a:solidFill>
                <a:latin typeface="Open Sans"/>
              </a:rPr>
              <a:t>“The kind of humility and faith required for us to be healed physically is the same kind of humility and faith required for us to receive forgiveness.” </a:t>
            </a:r>
            <a:endParaRPr lang="en-US" sz="3600" dirty="0">
              <a:solidFill>
                <a:schemeClr val="bg1"/>
              </a:solidFill>
            </a:endParaRPr>
          </a:p>
        </p:txBody>
      </p:sp>
      <p:sp>
        <p:nvSpPr>
          <p:cNvPr id="28" name="TextBox 27"/>
          <p:cNvSpPr txBox="1"/>
          <p:nvPr/>
        </p:nvSpPr>
        <p:spPr>
          <a:xfrm>
            <a:off x="11645153" y="6454588"/>
            <a:ext cx="546847" cy="369332"/>
          </a:xfrm>
          <a:prstGeom prst="rect">
            <a:avLst/>
          </a:prstGeom>
          <a:noFill/>
        </p:spPr>
        <p:txBody>
          <a:bodyPr wrap="square" rtlCol="0">
            <a:spAutoFit/>
          </a:bodyPr>
          <a:lstStyle/>
          <a:p>
            <a:pPr algn="r"/>
            <a:r>
              <a:rPr lang="en-US" dirty="0">
                <a:solidFill>
                  <a:schemeClr val="bg1"/>
                </a:solidFill>
              </a:rPr>
              <a:t>(7)</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521091"/>
            <a:ext cx="1828800" cy="2552700"/>
          </a:xfrm>
          <a:prstGeom prst="rect">
            <a:avLst/>
          </a:prstGeom>
        </p:spPr>
      </p:pic>
    </p:spTree>
    <p:extLst>
      <p:ext uri="{BB962C8B-B14F-4D97-AF65-F5344CB8AC3E}">
        <p14:creationId xmlns:p14="http://schemas.microsoft.com/office/powerpoint/2010/main" val="3096496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yellow red background"/>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84412" y="1056005"/>
            <a:ext cx="8816788" cy="3970318"/>
          </a:xfrm>
          <a:prstGeom prst="rect">
            <a:avLst/>
          </a:prstGeom>
        </p:spPr>
        <p:txBody>
          <a:bodyPr wrap="square">
            <a:spAutoFit/>
          </a:bodyPr>
          <a:lstStyle/>
          <a:p>
            <a:r>
              <a:rPr lang="en-US" sz="3600" dirty="0">
                <a:solidFill>
                  <a:schemeClr val="bg1"/>
                </a:solidFill>
                <a:latin typeface="Open Sans"/>
              </a:rPr>
              <a:t>James referred to the prophet Elijah as an example of someone who used the power of fervent prayer. </a:t>
            </a:r>
          </a:p>
          <a:p>
            <a:endParaRPr lang="en-US" sz="3600" dirty="0">
              <a:solidFill>
                <a:schemeClr val="bg1"/>
              </a:solidFill>
              <a:latin typeface="Open Sans"/>
            </a:endParaRPr>
          </a:p>
          <a:p>
            <a:r>
              <a:rPr lang="en-US" sz="3600" dirty="0">
                <a:solidFill>
                  <a:schemeClr val="bg1"/>
                </a:solidFill>
                <a:latin typeface="Open Sans"/>
              </a:rPr>
              <a:t>He also counseled </a:t>
            </a:r>
          </a:p>
          <a:p>
            <a:r>
              <a:rPr lang="en-US" sz="3600" dirty="0">
                <a:solidFill>
                  <a:schemeClr val="bg1"/>
                </a:solidFill>
                <a:latin typeface="Open Sans"/>
              </a:rPr>
              <a:t>the Saints to help </a:t>
            </a:r>
          </a:p>
          <a:p>
            <a:r>
              <a:rPr lang="en-US" sz="3600" dirty="0">
                <a:solidFill>
                  <a:schemeClr val="bg1"/>
                </a:solidFill>
                <a:latin typeface="Open Sans"/>
              </a:rPr>
              <a:t>sinners repent. </a:t>
            </a:r>
            <a:endParaRPr lang="en-US" sz="3600" dirty="0">
              <a:solidFill>
                <a:schemeClr val="bg1"/>
              </a:solidFill>
            </a:endParaRPr>
          </a:p>
        </p:txBody>
      </p:sp>
      <p:sp>
        <p:nvSpPr>
          <p:cNvPr id="28" name="TextBox 27"/>
          <p:cNvSpPr txBox="1"/>
          <p:nvPr/>
        </p:nvSpPr>
        <p:spPr>
          <a:xfrm>
            <a:off x="314840" y="6355874"/>
            <a:ext cx="2501153" cy="369332"/>
          </a:xfrm>
          <a:prstGeom prst="rect">
            <a:avLst/>
          </a:prstGeom>
          <a:noFill/>
        </p:spPr>
        <p:txBody>
          <a:bodyPr wrap="square" rtlCol="0">
            <a:spAutoFit/>
          </a:bodyPr>
          <a:lstStyle/>
          <a:p>
            <a:r>
              <a:rPr lang="en-US" dirty="0">
                <a:solidFill>
                  <a:schemeClr val="bg1"/>
                </a:solidFill>
              </a:rPr>
              <a:t>James 5:17-20</a:t>
            </a:r>
          </a:p>
        </p:txBody>
      </p:sp>
      <p:sp>
        <p:nvSpPr>
          <p:cNvPr id="7" name="TextBox 6"/>
          <p:cNvSpPr txBox="1"/>
          <p:nvPr/>
        </p:nvSpPr>
        <p:spPr>
          <a:xfrm>
            <a:off x="161365" y="1"/>
            <a:ext cx="11860306" cy="1015663"/>
          </a:xfrm>
          <a:prstGeom prst="rect">
            <a:avLst/>
          </a:prstGeom>
          <a:noFill/>
        </p:spPr>
        <p:txBody>
          <a:bodyPr wrap="square" rtlCol="0" anchor="ctr">
            <a:spAutoFit/>
          </a:bodyPr>
          <a:lstStyle/>
          <a:p>
            <a:pPr algn="ctr"/>
            <a:r>
              <a:rPr lang="en-US" sz="6000" dirty="0">
                <a:solidFill>
                  <a:schemeClr val="bg2"/>
                </a:solidFill>
                <a:latin typeface="Gabriola" pitchFamily="82" charset="0"/>
              </a:rPr>
              <a:t>Elijah—An Example</a:t>
            </a:r>
          </a:p>
        </p:txBody>
      </p:sp>
      <p:pic>
        <p:nvPicPr>
          <p:cNvPr id="6146" name="Picture 2" descr="Image result for elijah proph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7575" y="2952654"/>
            <a:ext cx="6797578" cy="3398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49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yellow red background"/>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1365" y="6304003"/>
            <a:ext cx="2590800" cy="369332"/>
          </a:xfrm>
          <a:prstGeom prst="rect">
            <a:avLst/>
          </a:prstGeom>
          <a:noFill/>
        </p:spPr>
        <p:txBody>
          <a:bodyPr wrap="square" rtlCol="0">
            <a:spAutoFit/>
          </a:bodyPr>
          <a:lstStyle/>
          <a:p>
            <a:r>
              <a:rPr lang="en-US" dirty="0">
                <a:solidFill>
                  <a:schemeClr val="bg2"/>
                </a:solidFill>
              </a:rPr>
              <a:t>James 4:4</a:t>
            </a:r>
          </a:p>
        </p:txBody>
      </p:sp>
      <p:sp>
        <p:nvSpPr>
          <p:cNvPr id="16" name="TextBox 15"/>
          <p:cNvSpPr txBox="1"/>
          <p:nvPr/>
        </p:nvSpPr>
        <p:spPr>
          <a:xfrm>
            <a:off x="9601200" y="6405336"/>
            <a:ext cx="2590800" cy="369332"/>
          </a:xfrm>
          <a:prstGeom prst="rect">
            <a:avLst/>
          </a:prstGeom>
          <a:noFill/>
        </p:spPr>
        <p:txBody>
          <a:bodyPr wrap="square" rtlCol="0">
            <a:spAutoFit/>
          </a:bodyPr>
          <a:lstStyle/>
          <a:p>
            <a:pPr algn="r"/>
            <a:r>
              <a:rPr lang="en-US" dirty="0">
                <a:solidFill>
                  <a:schemeClr val="bg2"/>
                </a:solidFill>
              </a:rPr>
              <a:t>(2)</a:t>
            </a:r>
          </a:p>
        </p:txBody>
      </p:sp>
      <p:sp>
        <p:nvSpPr>
          <p:cNvPr id="4" name="Rectangle 3"/>
          <p:cNvSpPr/>
          <p:nvPr/>
        </p:nvSpPr>
        <p:spPr>
          <a:xfrm>
            <a:off x="337620" y="655088"/>
            <a:ext cx="5874922" cy="3416320"/>
          </a:xfrm>
          <a:prstGeom prst="rect">
            <a:avLst/>
          </a:prstGeom>
        </p:spPr>
        <p:txBody>
          <a:bodyPr wrap="square">
            <a:spAutoFit/>
          </a:bodyPr>
          <a:lstStyle/>
          <a:p>
            <a:r>
              <a:rPr lang="en-US" sz="2400" dirty="0">
                <a:solidFill>
                  <a:schemeClr val="bg1"/>
                </a:solidFill>
              </a:rPr>
              <a:t>Someone once said, "If you come to a fork in the road, take it." </a:t>
            </a:r>
          </a:p>
          <a:p>
            <a:r>
              <a:rPr lang="en-US" sz="2400" dirty="0">
                <a:solidFill>
                  <a:schemeClr val="bg1"/>
                </a:solidFill>
              </a:rPr>
              <a:t>But it doesn't work that way. </a:t>
            </a:r>
          </a:p>
          <a:p>
            <a:endParaRPr lang="en-US" sz="2400" dirty="0">
              <a:solidFill>
                <a:schemeClr val="bg1"/>
              </a:solidFill>
            </a:endParaRPr>
          </a:p>
          <a:p>
            <a:r>
              <a:rPr lang="en-US" sz="2400" dirty="0">
                <a:solidFill>
                  <a:schemeClr val="bg1"/>
                </a:solidFill>
              </a:rPr>
              <a:t>The Savior said, "No man can serve two masters: for either he will hate the one, and love the other; or else he will hold to the one, and despise the other. Ye cannot serve God and mammon."</a:t>
            </a:r>
          </a:p>
        </p:txBody>
      </p:sp>
      <p:sp>
        <p:nvSpPr>
          <p:cNvPr id="3" name="Rectangle 2"/>
          <p:cNvSpPr/>
          <p:nvPr/>
        </p:nvSpPr>
        <p:spPr>
          <a:xfrm>
            <a:off x="4271682" y="4423353"/>
            <a:ext cx="7785847" cy="1938992"/>
          </a:xfrm>
          <a:prstGeom prst="rect">
            <a:avLst/>
          </a:prstGeom>
        </p:spPr>
        <p:txBody>
          <a:bodyPr wrap="square">
            <a:spAutoFit/>
          </a:bodyPr>
          <a:lstStyle/>
          <a:p>
            <a:r>
              <a:rPr lang="en-US" sz="2400" dirty="0">
                <a:solidFill>
                  <a:schemeClr val="bg1"/>
                </a:solidFill>
              </a:rPr>
              <a:t>Today many of us are trying to serve two masters-the Lord and our own selfish interests-without offending the devil. The influence of God, our Eternal Father, urges us, pleads us, and inspires us to follow him. In contrast the power of Satan urges us to disbelieve and disregard God's commandments.”</a:t>
            </a:r>
            <a:endParaRPr lang="en-US" sz="2400" dirty="0"/>
          </a:p>
        </p:txBody>
      </p:sp>
      <p:pic>
        <p:nvPicPr>
          <p:cNvPr id="3074" name="Picture 2" descr="Image result for fork in the r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0162" y="886075"/>
            <a:ext cx="4763779" cy="31853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2955" y="4440349"/>
            <a:ext cx="1581150" cy="1905000"/>
          </a:xfrm>
          <a:prstGeom prst="rect">
            <a:avLst/>
          </a:prstGeom>
        </p:spPr>
      </p:pic>
    </p:spTree>
    <p:extLst>
      <p:ext uri="{BB962C8B-B14F-4D97-AF65-F5344CB8AC3E}">
        <p14:creationId xmlns:p14="http://schemas.microsoft.com/office/powerpoint/2010/main" val="16936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Image result for yellow red background"/>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5632311"/>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#101 </a:t>
            </a:r>
            <a:r>
              <a:rPr lang="en-US" i="1" dirty="0">
                <a:solidFill>
                  <a:schemeClr val="bg1"/>
                </a:solidFill>
              </a:rPr>
              <a:t>Guide Me to Thee</a:t>
            </a:r>
            <a:endParaRPr lang="en-US" dirty="0">
              <a:solidFill>
                <a:schemeClr val="bg1"/>
              </a:solidFill>
            </a:endParaRPr>
          </a:p>
          <a:p>
            <a:endParaRPr lang="en-US" i="1" dirty="0">
              <a:solidFill>
                <a:schemeClr val="bg1"/>
              </a:solidFill>
            </a:endParaRPr>
          </a:p>
          <a:p>
            <a:r>
              <a:rPr lang="en-US" i="1" dirty="0">
                <a:solidFill>
                  <a:schemeClr val="bg1"/>
                </a:solidFill>
              </a:rPr>
              <a:t>Video: </a:t>
            </a:r>
          </a:p>
          <a:p>
            <a:r>
              <a:rPr lang="en-US" b="1" dirty="0">
                <a:solidFill>
                  <a:schemeClr val="bg1"/>
                </a:solidFill>
              </a:rPr>
              <a:t>The Weightier Matters of the Law: Judgment, Mercy, and Faith</a:t>
            </a:r>
            <a:r>
              <a:rPr lang="en-US" dirty="0">
                <a:solidFill>
                  <a:schemeClr val="bg1"/>
                </a:solidFill>
              </a:rPr>
              <a:t> (1:51)</a:t>
            </a:r>
          </a:p>
          <a:p>
            <a:r>
              <a:rPr lang="en-US" b="1" dirty="0">
                <a:solidFill>
                  <a:schemeClr val="bg1"/>
                </a:solidFill>
              </a:rPr>
              <a:t>Sanctify Yourselves</a:t>
            </a:r>
            <a:r>
              <a:rPr lang="en-US" dirty="0">
                <a:solidFill>
                  <a:schemeClr val="bg1"/>
                </a:solidFill>
              </a:rPr>
              <a:t> (4:38)</a:t>
            </a:r>
            <a:endParaRPr lang="en-US" b="0"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50</a:t>
            </a:r>
          </a:p>
          <a:p>
            <a:pPr marL="342900" indent="-342900">
              <a:buFontTx/>
              <a:buAutoNum type="arabicPeriod"/>
            </a:pPr>
            <a:r>
              <a:rPr lang="en-US" dirty="0">
                <a:solidFill>
                  <a:schemeClr val="bg1"/>
                </a:solidFill>
              </a:rPr>
              <a:t>President James E. Faust  ("Serving the Lord and Resisting the Devil," </a:t>
            </a:r>
            <a:r>
              <a:rPr lang="en-US" i="1" dirty="0">
                <a:solidFill>
                  <a:schemeClr val="bg1"/>
                </a:solidFill>
              </a:rPr>
              <a:t>Ensign</a:t>
            </a:r>
            <a:r>
              <a:rPr lang="en-US" dirty="0">
                <a:solidFill>
                  <a:schemeClr val="bg1"/>
                </a:solidFill>
              </a:rPr>
              <a:t>, Sept. 1995, 2); </a:t>
            </a:r>
            <a:r>
              <a:rPr lang="en-US" dirty="0">
                <a:solidFill>
                  <a:schemeClr val="bg1"/>
                </a:solidFill>
                <a:latin typeface="Open Sans"/>
              </a:rPr>
              <a:t>(“The Weightier Matters of the Law: Judgment, Mercy, and Faith” </a:t>
            </a:r>
            <a:r>
              <a:rPr lang="en-US" i="1" dirty="0">
                <a:solidFill>
                  <a:schemeClr val="bg1"/>
                </a:solidFill>
                <a:latin typeface="Open Sans"/>
              </a:rPr>
              <a:t> Ensign,</a:t>
            </a:r>
            <a:r>
              <a:rPr lang="en-US" dirty="0">
                <a:solidFill>
                  <a:schemeClr val="bg1"/>
                </a:solidFill>
                <a:latin typeface="Open Sans"/>
              </a:rPr>
              <a:t> Nov. 1997, 59).</a:t>
            </a:r>
            <a:endParaRPr lang="en-US" dirty="0">
              <a:solidFill>
                <a:schemeClr val="bg1"/>
              </a:solidFill>
            </a:endParaRPr>
          </a:p>
          <a:p>
            <a:pPr marL="342900" indent="-342900">
              <a:buFontTx/>
              <a:buAutoNum type="arabicPeriod"/>
            </a:pPr>
            <a:r>
              <a:rPr lang="en-US" dirty="0">
                <a:solidFill>
                  <a:schemeClr val="bg1"/>
                </a:solidFill>
              </a:rPr>
              <a:t>President Dieter F. </a:t>
            </a:r>
            <a:r>
              <a:rPr lang="en-US" dirty="0" err="1">
                <a:solidFill>
                  <a:schemeClr val="bg1"/>
                </a:solidFill>
              </a:rPr>
              <a:t>Uchtdor</a:t>
            </a:r>
            <a:r>
              <a:rPr lang="en-US" dirty="0">
                <a:solidFill>
                  <a:schemeClr val="bg1"/>
                </a:solidFill>
              </a:rPr>
              <a:t> </a:t>
            </a:r>
            <a:r>
              <a:rPr lang="en-US" i="1" dirty="0">
                <a:solidFill>
                  <a:schemeClr val="bg1"/>
                </a:solidFill>
              </a:rPr>
              <a:t>The Hope of God’s Light </a:t>
            </a:r>
            <a:r>
              <a:rPr lang="en-US" dirty="0">
                <a:solidFill>
                  <a:schemeClr val="bg1"/>
                </a:solidFill>
              </a:rPr>
              <a:t>April 2013 Gen. Conf.</a:t>
            </a:r>
          </a:p>
          <a:p>
            <a:pPr marL="342900" indent="-342900">
              <a:buFontTx/>
              <a:buAutoNum type="arabicPeriod"/>
            </a:pPr>
            <a:r>
              <a:rPr lang="en-US" i="1" dirty="0">
                <a:solidFill>
                  <a:schemeClr val="bg1"/>
                </a:solidFill>
              </a:rPr>
              <a:t>Anointing slides Bible Dictionary—Anointing of priests is outlined in Exodus 40:15 and high priest (Aaronic order) in Lev. 21:10</a:t>
            </a:r>
          </a:p>
          <a:p>
            <a:pPr marL="342900" indent="-342900">
              <a:buFontTx/>
              <a:buAutoNum type="arabicPeriod"/>
            </a:pPr>
            <a:r>
              <a:rPr lang="en-US" dirty="0">
                <a:solidFill>
                  <a:schemeClr val="bg1"/>
                </a:solidFill>
                <a:latin typeface="Open Sans"/>
              </a:rPr>
              <a:t>Elder Dallin H. Oaks  (“Healing the Sick,”</a:t>
            </a:r>
            <a:r>
              <a:rPr lang="en-US" i="1" dirty="0">
                <a:solidFill>
                  <a:schemeClr val="bg1"/>
                </a:solidFill>
                <a:latin typeface="Open Sans"/>
              </a:rPr>
              <a:t> Ensign</a:t>
            </a:r>
            <a:r>
              <a:rPr lang="en-US" dirty="0">
                <a:solidFill>
                  <a:schemeClr val="bg1"/>
                </a:solidFill>
                <a:latin typeface="Open Sans"/>
              </a:rPr>
              <a:t> or </a:t>
            </a:r>
            <a:r>
              <a:rPr lang="en-US" i="1" dirty="0">
                <a:solidFill>
                  <a:schemeClr val="bg1"/>
                </a:solidFill>
                <a:latin typeface="Open Sans"/>
              </a:rPr>
              <a:t>Liahona,</a:t>
            </a:r>
            <a:r>
              <a:rPr lang="en-US" dirty="0">
                <a:solidFill>
                  <a:schemeClr val="bg1"/>
                </a:solidFill>
                <a:latin typeface="Open Sans"/>
              </a:rPr>
              <a:t> May 2010, 48).</a:t>
            </a:r>
          </a:p>
          <a:p>
            <a:pPr marL="342900" indent="-342900">
              <a:buFontTx/>
              <a:buAutoNum type="arabicPeriod"/>
            </a:pPr>
            <a:r>
              <a:rPr lang="en-US" dirty="0">
                <a:solidFill>
                  <a:schemeClr val="bg1"/>
                </a:solidFill>
                <a:latin typeface="Open Sans"/>
              </a:rPr>
              <a:t>President Brigham Young [</a:t>
            </a:r>
            <a:r>
              <a:rPr lang="en-US" i="1" dirty="0">
                <a:solidFill>
                  <a:schemeClr val="bg1"/>
                </a:solidFill>
                <a:latin typeface="Open Sans"/>
              </a:rPr>
              <a:t>Teachings of Presidents of the Church: Brigham Young</a:t>
            </a:r>
            <a:r>
              <a:rPr lang="en-US" dirty="0">
                <a:solidFill>
                  <a:schemeClr val="bg1"/>
                </a:solidFill>
                <a:latin typeface="Open Sans"/>
              </a:rPr>
              <a:t> (1997), 252].</a:t>
            </a:r>
          </a:p>
          <a:p>
            <a:pPr marL="342900" indent="-342900">
              <a:buFontTx/>
              <a:buAutoNum type="arabicPeriod"/>
            </a:pPr>
            <a:r>
              <a:rPr lang="en-US" dirty="0">
                <a:solidFill>
                  <a:schemeClr val="bg1"/>
                </a:solidFill>
              </a:rPr>
              <a:t>Elder Bruce R. McConkie, </a:t>
            </a:r>
            <a:r>
              <a:rPr lang="en-US" i="1" dirty="0">
                <a:solidFill>
                  <a:schemeClr val="bg1"/>
                </a:solidFill>
              </a:rPr>
              <a:t>Mormon Doctrine,</a:t>
            </a:r>
            <a:r>
              <a:rPr lang="en-US" dirty="0">
                <a:solidFill>
                  <a:schemeClr val="bg1"/>
                </a:solidFill>
              </a:rPr>
              <a:t> 2nd ed. [1966], 297–98)</a:t>
            </a:r>
            <a:endParaRPr lang="en-US" i="1"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AutoNum type="arabicPeriod"/>
            </a:pPr>
            <a:endParaRPr lang="en-US" dirty="0">
              <a:solidFill>
                <a:schemeClr val="bg1"/>
              </a:solidFill>
            </a:endParaRPr>
          </a:p>
          <a:p>
            <a:endParaRPr lang="en-US" i="1" dirty="0">
              <a:solidFill>
                <a:schemeClr val="bg1"/>
              </a:solidFill>
            </a:endParaRPr>
          </a:p>
        </p:txBody>
      </p:sp>
      <p:grpSp>
        <p:nvGrpSpPr>
          <p:cNvPr id="2" name="Group 7"/>
          <p:cNvGrpSpPr/>
          <p:nvPr/>
        </p:nvGrpSpPr>
        <p:grpSpPr>
          <a:xfrm>
            <a:off x="7604975" y="1014359"/>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ooter Placeholder 14">
            <a:extLst>
              <a:ext uri="{FF2B5EF4-FFF2-40B4-BE49-F238E27FC236}">
                <a16:creationId xmlns:a16="http://schemas.microsoft.com/office/drawing/2014/main" id="{8C07E668-870D-47F3-9823-990EA77C711D}"/>
              </a:ext>
            </a:extLst>
          </p:cNvPr>
          <p:cNvSpPr>
            <a:spLocks noGrp="1"/>
          </p:cNvSpPr>
          <p:nvPr/>
        </p:nvSpPr>
        <p:spPr>
          <a:xfrm>
            <a:off x="5373" y="646628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373" y="5545840"/>
            <a:ext cx="3992578" cy="246221"/>
          </a:xfrm>
          <a:prstGeom prst="rect">
            <a:avLst/>
          </a:prstGeom>
          <a:noFill/>
        </p:spPr>
        <p:txBody>
          <a:bodyPr wrap="square" rtlCol="0">
            <a:spAutoFit/>
          </a:bodyPr>
          <a:lstStyle/>
          <a:p>
            <a:r>
              <a:rPr lang="en-US" sz="1000" dirty="0"/>
              <a:t>Life and Teachings of Jesus and His Apostles Chapter 49</a:t>
            </a:r>
          </a:p>
        </p:txBody>
      </p:sp>
      <p:sp>
        <p:nvSpPr>
          <p:cNvPr id="5" name="Rectangle 4"/>
          <p:cNvSpPr/>
          <p:nvPr/>
        </p:nvSpPr>
        <p:spPr>
          <a:xfrm>
            <a:off x="5723212" y="2407913"/>
            <a:ext cx="6352246" cy="2862322"/>
          </a:xfrm>
          <a:prstGeom prst="rect">
            <a:avLst/>
          </a:prstGeom>
          <a:ln>
            <a:solidFill>
              <a:schemeClr val="tx1"/>
            </a:solidFill>
          </a:ln>
        </p:spPr>
        <p:txBody>
          <a:bodyPr wrap="square">
            <a:spAutoFit/>
          </a:bodyPr>
          <a:lstStyle/>
          <a:p>
            <a:pPr fontAlgn="base"/>
            <a:r>
              <a:rPr lang="en-US" sz="1200" b="1" dirty="0"/>
              <a:t>Sick and Afflicted James 5:15:</a:t>
            </a:r>
          </a:p>
          <a:p>
            <a:pPr fontAlgn="base"/>
            <a:r>
              <a:rPr lang="en-US" sz="1200" dirty="0"/>
              <a:t>“As we exercise the undoubted power of the priesthood of God and as we treasure His promise that He will hear and answer the prayer of faith, we must always remember that faith and the healing power of the priesthood cannot produce a result contrary to the will of Him whose priesthood it is. …</a:t>
            </a:r>
          </a:p>
          <a:p>
            <a:pPr fontAlgn="base"/>
            <a:r>
              <a:rPr lang="en-US" sz="1200" dirty="0"/>
              <a:t>“… Even the servants of the Lord, exercising His divine power in a circumstance where there is sufficient faith to be healed, cannot give a priesthood blessing that will cause a person to be healed if that healing is not the will of the Lord.</a:t>
            </a:r>
          </a:p>
          <a:p>
            <a:pPr fontAlgn="base"/>
            <a:r>
              <a:rPr lang="en-US" sz="1200" dirty="0"/>
              <a:t>“As children of God, knowing of His great love and His ultimate knowledge of what is best for our eternal welfare, we trust in Him. The first principle of the gospel is faith in the Lord Jesus Christ, and faith means trust. … I felt that same trust in the words of the father of [a] choice girl whose life was taken by cancer in her teen years. He declared, ‘Our family’s faith is in Jesus Christ and is not dependent on outcomes.’ Those teachings ring true to me. We do all that we can for the healing of a loved one, and then we trust in the Lord for the outcome” Elder Dallin H. Oaks (“Healing the Sick,”    50).</a:t>
            </a:r>
          </a:p>
        </p:txBody>
      </p:sp>
      <p:sp>
        <p:nvSpPr>
          <p:cNvPr id="6" name="Rectangle 5"/>
          <p:cNvSpPr/>
          <p:nvPr/>
        </p:nvSpPr>
        <p:spPr>
          <a:xfrm>
            <a:off x="5728445" y="99589"/>
            <a:ext cx="6347013" cy="2308324"/>
          </a:xfrm>
          <a:prstGeom prst="rect">
            <a:avLst/>
          </a:prstGeom>
          <a:ln>
            <a:solidFill>
              <a:schemeClr val="tx1"/>
            </a:solidFill>
          </a:ln>
        </p:spPr>
        <p:txBody>
          <a:bodyPr wrap="square">
            <a:spAutoFit/>
          </a:bodyPr>
          <a:lstStyle/>
          <a:p>
            <a:pPr fontAlgn="base"/>
            <a:r>
              <a:rPr lang="en-US" sz="1200" b="1" dirty="0"/>
              <a:t>Sins of Omission James 4:9:</a:t>
            </a:r>
          </a:p>
          <a:p>
            <a:pPr fontAlgn="base"/>
            <a:r>
              <a:rPr lang="en-US" sz="1200" dirty="0"/>
              <a:t>“I fear that some of our greatest sins are sins of omission. These are some of the weightier matters of the law the Savior said we should not leave undone [see Matthew 23:23]. These are the thoughtful, caring deeds we fail to do and feel so guilty for having neglected them.</a:t>
            </a:r>
          </a:p>
          <a:p>
            <a:pPr fontAlgn="base"/>
            <a:r>
              <a:rPr lang="en-US" sz="1200" dirty="0"/>
              <a:t>“As a small boy on the farm during the searing heat of the summer, I remember my grandmother Mary </a:t>
            </a:r>
            <a:r>
              <a:rPr lang="en-US" sz="1200" dirty="0" err="1"/>
              <a:t>Finlinson</a:t>
            </a:r>
            <a:r>
              <a:rPr lang="en-US" sz="1200" dirty="0"/>
              <a:t> cooking our delicious meals on a hot woodstove. When the wood box next to the stove became empty, Grandmother would silently pick up the box, go out to refill it from the pile of cedar wood outside, and bring the heavily laden box back into the house. I was so insensitive and interested in the conversation in the kitchen, I sat there and let my beloved grandmother refill the kitchen wood box. I feel ashamed of myself and have regretted my omission for all of my life. I hope someday to ask for her forgiveness.” President James E. Faust (“The Weightier Matters of the Law: Judgment, Mercy, and Faith,” </a:t>
            </a:r>
            <a:r>
              <a:rPr lang="en-US" sz="1200" i="1" dirty="0"/>
              <a:t>Ensign,</a:t>
            </a:r>
            <a:r>
              <a:rPr lang="en-US" sz="1200" dirty="0"/>
              <a:t> Nov. 1997, 59).</a:t>
            </a:r>
          </a:p>
        </p:txBody>
      </p:sp>
      <p:graphicFrame>
        <p:nvGraphicFramePr>
          <p:cNvPr id="7" name="Table 6"/>
          <p:cNvGraphicFramePr>
            <a:graphicFrameLocks noGrp="1"/>
          </p:cNvGraphicFramePr>
          <p:nvPr>
            <p:extLst>
              <p:ext uri="{D42A27DB-BD31-4B8C-83A1-F6EECF244321}">
                <p14:modId xmlns:p14="http://schemas.microsoft.com/office/powerpoint/2010/main" val="2388928023"/>
              </p:ext>
            </p:extLst>
          </p:nvPr>
        </p:nvGraphicFramePr>
        <p:xfrm>
          <a:off x="63373" y="99589"/>
          <a:ext cx="5665073" cy="5391150"/>
        </p:xfrm>
        <a:graphic>
          <a:graphicData uri="http://schemas.openxmlformats.org/drawingml/2006/table">
            <a:tbl>
              <a:tblPr firstRow="1" bandRow="1">
                <a:tableStyleId>{5940675A-B579-460E-94D1-54222C63F5DA}</a:tableStyleId>
              </a:tblPr>
              <a:tblGrid>
                <a:gridCol w="3998108">
                  <a:extLst>
                    <a:ext uri="{9D8B030D-6E8A-4147-A177-3AD203B41FA5}">
                      <a16:colId xmlns:a16="http://schemas.microsoft.com/office/drawing/2014/main" val="3815724195"/>
                    </a:ext>
                  </a:extLst>
                </a:gridCol>
                <a:gridCol w="1666965">
                  <a:extLst>
                    <a:ext uri="{9D8B030D-6E8A-4147-A177-3AD203B41FA5}">
                      <a16:colId xmlns:a16="http://schemas.microsoft.com/office/drawing/2014/main" val="3481700596"/>
                    </a:ext>
                  </a:extLst>
                </a:gridCol>
              </a:tblGrid>
              <a:tr h="499110">
                <a:tc gridSpan="2">
                  <a:txBody>
                    <a:bodyPr/>
                    <a:lstStyle/>
                    <a:p>
                      <a:pPr algn="ctr" fontAlgn="base"/>
                      <a:r>
                        <a:rPr lang="en-US" sz="1200" b="0" i="0" kern="1200" cap="all" dirty="0">
                          <a:solidFill>
                            <a:schemeClr val="tx1"/>
                          </a:solidFill>
                          <a:effectLst/>
                          <a:latin typeface="+mn-lt"/>
                          <a:ea typeface="+mn-ea"/>
                          <a:cs typeface="+mn-cs"/>
                        </a:rPr>
                        <a:t>LETTER TO THE HEBREWS—BELIEVED WRITTEN BY PAUL, (HEBREWS)</a:t>
                      </a:r>
                      <a:endParaRPr lang="en-US" sz="1200" b="0" i="0" dirty="0">
                        <a:solidFill>
                          <a:srgbClr val="434444"/>
                        </a:solidFill>
                        <a:effectLst/>
                        <a:latin typeface="+mn-lt"/>
                      </a:endParaRPr>
                    </a:p>
                  </a:txBody>
                  <a:tcPr marL="95250" marR="95250" marT="66675" marB="66675" anchor="ctr"/>
                </a:tc>
                <a:tc hMerge="1">
                  <a:txBody>
                    <a:bodyPr/>
                    <a:lstStyle/>
                    <a:p>
                      <a:pPr algn="l" fontAlgn="base"/>
                      <a:endParaRPr lang="en-US" sz="1200" dirty="0">
                        <a:solidFill>
                          <a:srgbClr val="434444"/>
                        </a:solidFill>
                        <a:effectLst/>
                      </a:endParaRPr>
                    </a:p>
                  </a:txBody>
                  <a:tcPr marL="95250" marR="95250" marT="66675" marB="66675" anchor="ctr"/>
                </a:tc>
                <a:extLst>
                  <a:ext uri="{0D108BD9-81ED-4DB2-BD59-A6C34878D82A}">
                    <a16:rowId xmlns:a16="http://schemas.microsoft.com/office/drawing/2014/main" val="2197156048"/>
                  </a:ext>
                </a:extLst>
              </a:tr>
              <a:tr h="316230">
                <a:tc>
                  <a:txBody>
                    <a:bodyPr/>
                    <a:lstStyle/>
                    <a:p>
                      <a:pPr algn="l" fontAlgn="base"/>
                      <a:r>
                        <a:rPr lang="en-US" sz="1200">
                          <a:solidFill>
                            <a:srgbClr val="434444"/>
                          </a:solidFill>
                          <a:effectLst/>
                        </a:rPr>
                        <a:t>Trials Are a Privilege—Ask God for Wisdom</a:t>
                      </a:r>
                    </a:p>
                  </a:txBody>
                  <a:tcPr marL="95250" marR="95250" marT="66675" marB="66675" anchor="ctr"/>
                </a:tc>
                <a:tc>
                  <a:txBody>
                    <a:bodyPr/>
                    <a:lstStyle/>
                    <a:p>
                      <a:pPr algn="l" fontAlgn="base"/>
                      <a:r>
                        <a:rPr lang="en-US" sz="1200">
                          <a:solidFill>
                            <a:srgbClr val="434444"/>
                          </a:solidFill>
                          <a:effectLst/>
                        </a:rPr>
                        <a:t>1:1–7</a:t>
                      </a:r>
                    </a:p>
                  </a:txBody>
                  <a:tcPr marL="95250" marR="95250" marT="66675" marB="66675" anchor="ctr"/>
                </a:tc>
                <a:extLst>
                  <a:ext uri="{0D108BD9-81ED-4DB2-BD59-A6C34878D82A}">
                    <a16:rowId xmlns:a16="http://schemas.microsoft.com/office/drawing/2014/main" val="10001"/>
                  </a:ext>
                </a:extLst>
              </a:tr>
              <a:tr h="316230">
                <a:tc>
                  <a:txBody>
                    <a:bodyPr/>
                    <a:lstStyle/>
                    <a:p>
                      <a:pPr algn="l" fontAlgn="base"/>
                      <a:r>
                        <a:rPr lang="en-US" sz="1200">
                          <a:solidFill>
                            <a:srgbClr val="434444"/>
                          </a:solidFill>
                          <a:effectLst/>
                        </a:rPr>
                        <a:t>God Tempts No One to Do Wrong</a:t>
                      </a:r>
                    </a:p>
                  </a:txBody>
                  <a:tcPr marL="95250" marR="95250" marT="66675" marB="66675" anchor="ctr"/>
                </a:tc>
                <a:tc>
                  <a:txBody>
                    <a:bodyPr/>
                    <a:lstStyle/>
                    <a:p>
                      <a:pPr algn="l" fontAlgn="base"/>
                      <a:r>
                        <a:rPr lang="en-US" sz="1200">
                          <a:solidFill>
                            <a:srgbClr val="434444"/>
                          </a:solidFill>
                          <a:effectLst/>
                        </a:rPr>
                        <a:t>1:8–18</a:t>
                      </a:r>
                    </a:p>
                  </a:txBody>
                  <a:tcPr marL="95250" marR="95250" marT="66675" marB="66675" anchor="ctr"/>
                </a:tc>
                <a:extLst>
                  <a:ext uri="{0D108BD9-81ED-4DB2-BD59-A6C34878D82A}">
                    <a16:rowId xmlns:a16="http://schemas.microsoft.com/office/drawing/2014/main" val="1840552135"/>
                  </a:ext>
                </a:extLst>
              </a:tr>
              <a:tr h="316230">
                <a:tc>
                  <a:txBody>
                    <a:bodyPr/>
                    <a:lstStyle/>
                    <a:p>
                      <a:pPr algn="l" fontAlgn="base"/>
                      <a:r>
                        <a:rPr lang="en-US" sz="1200">
                          <a:solidFill>
                            <a:srgbClr val="434444"/>
                          </a:solidFill>
                          <a:effectLst/>
                        </a:rPr>
                        <a:t>“Be Ye Doers of the Word”</a:t>
                      </a:r>
                    </a:p>
                  </a:txBody>
                  <a:tcPr marL="95250" marR="95250" marT="66675" marB="66675" anchor="ctr"/>
                </a:tc>
                <a:tc>
                  <a:txBody>
                    <a:bodyPr/>
                    <a:lstStyle/>
                    <a:p>
                      <a:pPr algn="l" fontAlgn="base"/>
                      <a:r>
                        <a:rPr lang="en-US" sz="1200">
                          <a:solidFill>
                            <a:srgbClr val="434444"/>
                          </a:solidFill>
                          <a:effectLst/>
                        </a:rPr>
                        <a:t>1:19–27</a:t>
                      </a:r>
                    </a:p>
                  </a:txBody>
                  <a:tcPr marL="95250" marR="95250" marT="66675" marB="66675" anchor="ctr"/>
                </a:tc>
                <a:extLst>
                  <a:ext uri="{0D108BD9-81ED-4DB2-BD59-A6C34878D82A}">
                    <a16:rowId xmlns:a16="http://schemas.microsoft.com/office/drawing/2014/main" val="10002"/>
                  </a:ext>
                </a:extLst>
              </a:tr>
              <a:tr h="316230">
                <a:tc>
                  <a:txBody>
                    <a:bodyPr/>
                    <a:lstStyle/>
                    <a:p>
                      <a:pPr algn="l" fontAlgn="base"/>
                      <a:r>
                        <a:rPr lang="en-US" sz="1200">
                          <a:solidFill>
                            <a:srgbClr val="434444"/>
                          </a:solidFill>
                          <a:effectLst/>
                        </a:rPr>
                        <a:t>We Commit Sin If We Show Favoritism</a:t>
                      </a:r>
                    </a:p>
                  </a:txBody>
                  <a:tcPr marL="95250" marR="95250" marT="66675" marB="66675" anchor="ctr">
                    <a:solidFill>
                      <a:schemeClr val="bg1"/>
                    </a:solidFill>
                  </a:tcPr>
                </a:tc>
                <a:tc>
                  <a:txBody>
                    <a:bodyPr/>
                    <a:lstStyle/>
                    <a:p>
                      <a:pPr algn="l" fontAlgn="base"/>
                      <a:r>
                        <a:rPr lang="en-US" sz="1200" dirty="0">
                          <a:solidFill>
                            <a:srgbClr val="434444"/>
                          </a:solidFill>
                          <a:effectLst/>
                        </a:rPr>
                        <a:t>2:1–9</a:t>
                      </a:r>
                    </a:p>
                  </a:txBody>
                  <a:tcPr marL="95250" marR="95250" marT="66675" marB="66675" anchor="ctr">
                    <a:solidFill>
                      <a:schemeClr val="bg1"/>
                    </a:solidFill>
                  </a:tcPr>
                </a:tc>
                <a:extLst>
                  <a:ext uri="{0D108BD9-81ED-4DB2-BD59-A6C34878D82A}">
                    <a16:rowId xmlns:a16="http://schemas.microsoft.com/office/drawing/2014/main" val="10003"/>
                  </a:ext>
                </a:extLst>
              </a:tr>
              <a:tr h="316230">
                <a:tc>
                  <a:txBody>
                    <a:bodyPr/>
                    <a:lstStyle/>
                    <a:p>
                      <a:pPr algn="l" fontAlgn="base"/>
                      <a:r>
                        <a:rPr lang="en-US" sz="1200" dirty="0">
                          <a:solidFill>
                            <a:srgbClr val="434444"/>
                          </a:solidFill>
                          <a:effectLst/>
                        </a:rPr>
                        <a:t>The Entire Law Must Be Kept</a:t>
                      </a:r>
                    </a:p>
                  </a:txBody>
                  <a:tcPr marL="95250" marR="95250" marT="66675" marB="66675" anchor="ctr">
                    <a:solidFill>
                      <a:schemeClr val="bg1"/>
                    </a:solidFill>
                  </a:tcPr>
                </a:tc>
                <a:tc>
                  <a:txBody>
                    <a:bodyPr/>
                    <a:lstStyle/>
                    <a:p>
                      <a:pPr algn="l" fontAlgn="base"/>
                      <a:r>
                        <a:rPr lang="en-US" sz="1200">
                          <a:solidFill>
                            <a:srgbClr val="434444"/>
                          </a:solidFill>
                          <a:effectLst/>
                        </a:rPr>
                        <a:t>2:10–13</a:t>
                      </a:r>
                    </a:p>
                  </a:txBody>
                  <a:tcPr marL="95250" marR="95250" marT="66675" marB="66675" anchor="ctr">
                    <a:solidFill>
                      <a:schemeClr val="bg1"/>
                    </a:solidFill>
                  </a:tcPr>
                </a:tc>
                <a:extLst>
                  <a:ext uri="{0D108BD9-81ED-4DB2-BD59-A6C34878D82A}">
                    <a16:rowId xmlns:a16="http://schemas.microsoft.com/office/drawing/2014/main" val="2518721513"/>
                  </a:ext>
                </a:extLst>
              </a:tr>
              <a:tr h="316230">
                <a:tc>
                  <a:txBody>
                    <a:bodyPr/>
                    <a:lstStyle/>
                    <a:p>
                      <a:pPr algn="l" fontAlgn="base"/>
                      <a:r>
                        <a:rPr lang="en-US" sz="1200">
                          <a:solidFill>
                            <a:srgbClr val="434444"/>
                          </a:solidFill>
                          <a:effectLst/>
                        </a:rPr>
                        <a:t>“Faith Without Works Is Dead”</a:t>
                      </a:r>
                    </a:p>
                  </a:txBody>
                  <a:tcPr marL="95250" marR="95250" marT="66675" marB="66675" anchor="ctr">
                    <a:solidFill>
                      <a:schemeClr val="bg1"/>
                    </a:solidFill>
                  </a:tcPr>
                </a:tc>
                <a:tc>
                  <a:txBody>
                    <a:bodyPr/>
                    <a:lstStyle/>
                    <a:p>
                      <a:pPr algn="l" fontAlgn="base"/>
                      <a:r>
                        <a:rPr lang="en-US" sz="1200" dirty="0">
                          <a:solidFill>
                            <a:srgbClr val="434444"/>
                          </a:solidFill>
                          <a:effectLst/>
                        </a:rPr>
                        <a:t>2:14–26</a:t>
                      </a:r>
                    </a:p>
                  </a:txBody>
                  <a:tcPr marL="95250" marR="95250" marT="66675" marB="66675" anchor="ctr">
                    <a:solidFill>
                      <a:schemeClr val="bg1"/>
                    </a:solidFill>
                  </a:tcPr>
                </a:tc>
                <a:extLst>
                  <a:ext uri="{0D108BD9-81ED-4DB2-BD59-A6C34878D82A}">
                    <a16:rowId xmlns:a16="http://schemas.microsoft.com/office/drawing/2014/main" val="744437530"/>
                  </a:ext>
                </a:extLst>
              </a:tr>
              <a:tr h="316230">
                <a:tc>
                  <a:txBody>
                    <a:bodyPr/>
                    <a:lstStyle/>
                    <a:p>
                      <a:pPr algn="l" fontAlgn="base"/>
                      <a:r>
                        <a:rPr lang="en-US" sz="1200">
                          <a:solidFill>
                            <a:srgbClr val="434444"/>
                          </a:solidFill>
                          <a:effectLst/>
                        </a:rPr>
                        <a:t>Controlled Language Aids Perfection</a:t>
                      </a:r>
                    </a:p>
                  </a:txBody>
                  <a:tcPr marL="95250" marR="95250" marT="66675" marB="66675" anchor="ctr">
                    <a:solidFill>
                      <a:schemeClr val="bg1"/>
                    </a:solidFill>
                  </a:tcPr>
                </a:tc>
                <a:tc>
                  <a:txBody>
                    <a:bodyPr/>
                    <a:lstStyle/>
                    <a:p>
                      <a:pPr algn="l" fontAlgn="base"/>
                      <a:r>
                        <a:rPr lang="en-US" sz="1200">
                          <a:solidFill>
                            <a:srgbClr val="434444"/>
                          </a:solidFill>
                          <a:effectLst/>
                        </a:rPr>
                        <a:t>3:1–12</a:t>
                      </a:r>
                    </a:p>
                  </a:txBody>
                  <a:tcPr marL="95250" marR="95250" marT="66675" marB="66675" anchor="ctr">
                    <a:solidFill>
                      <a:schemeClr val="bg1"/>
                    </a:solidFill>
                  </a:tcPr>
                </a:tc>
                <a:extLst>
                  <a:ext uri="{0D108BD9-81ED-4DB2-BD59-A6C34878D82A}">
                    <a16:rowId xmlns:a16="http://schemas.microsoft.com/office/drawing/2014/main" val="1214994526"/>
                  </a:ext>
                </a:extLst>
              </a:tr>
              <a:tr h="316230">
                <a:tc>
                  <a:txBody>
                    <a:bodyPr/>
                    <a:lstStyle/>
                    <a:p>
                      <a:pPr algn="l" fontAlgn="base"/>
                      <a:r>
                        <a:rPr lang="en-US" sz="1200">
                          <a:solidFill>
                            <a:srgbClr val="434444"/>
                          </a:solidFill>
                          <a:effectLst/>
                        </a:rPr>
                        <a:t>Envy and Strife Are of Evil</a:t>
                      </a:r>
                    </a:p>
                  </a:txBody>
                  <a:tcPr marL="95250" marR="95250" marT="66675" marB="66675" anchor="ctr">
                    <a:solidFill>
                      <a:schemeClr val="bg1"/>
                    </a:solidFill>
                  </a:tcPr>
                </a:tc>
                <a:tc>
                  <a:txBody>
                    <a:bodyPr/>
                    <a:lstStyle/>
                    <a:p>
                      <a:pPr algn="l" fontAlgn="base"/>
                      <a:r>
                        <a:rPr lang="en-US" sz="1200" dirty="0">
                          <a:solidFill>
                            <a:srgbClr val="434444"/>
                          </a:solidFill>
                          <a:effectLst/>
                        </a:rPr>
                        <a:t>3:13–18</a:t>
                      </a:r>
                    </a:p>
                  </a:txBody>
                  <a:tcPr marL="95250" marR="95250" marT="66675" marB="66675" anchor="ctr">
                    <a:solidFill>
                      <a:schemeClr val="bg1"/>
                    </a:solidFill>
                  </a:tcPr>
                </a:tc>
                <a:extLst>
                  <a:ext uri="{0D108BD9-81ED-4DB2-BD59-A6C34878D82A}">
                    <a16:rowId xmlns:a16="http://schemas.microsoft.com/office/drawing/2014/main" val="2117200275"/>
                  </a:ext>
                </a:extLst>
              </a:tr>
              <a:tr h="316230">
                <a:tc>
                  <a:txBody>
                    <a:bodyPr/>
                    <a:lstStyle/>
                    <a:p>
                      <a:pPr algn="l" fontAlgn="base"/>
                      <a:r>
                        <a:rPr lang="en-US" sz="1200">
                          <a:solidFill>
                            <a:srgbClr val="434444"/>
                          </a:solidFill>
                          <a:effectLst/>
                        </a:rPr>
                        <a:t>The Source of War and Strife</a:t>
                      </a:r>
                    </a:p>
                  </a:txBody>
                  <a:tcPr marL="95250" marR="95250" marT="66675" marB="66675" anchor="ctr">
                    <a:solidFill>
                      <a:schemeClr val="accent5">
                        <a:lumMod val="20000"/>
                        <a:lumOff val="80000"/>
                      </a:schemeClr>
                    </a:solidFill>
                  </a:tcPr>
                </a:tc>
                <a:tc>
                  <a:txBody>
                    <a:bodyPr/>
                    <a:lstStyle/>
                    <a:p>
                      <a:pPr algn="l" fontAlgn="base"/>
                      <a:r>
                        <a:rPr lang="en-US" sz="1200">
                          <a:solidFill>
                            <a:srgbClr val="434444"/>
                          </a:solidFill>
                          <a:effectLst/>
                        </a:rPr>
                        <a:t>4:1–3</a:t>
                      </a:r>
                    </a:p>
                  </a:txBody>
                  <a:tcPr marL="95250" marR="95250" marT="66675" marB="66675" anchor="ctr">
                    <a:solidFill>
                      <a:schemeClr val="accent5">
                        <a:lumMod val="20000"/>
                        <a:lumOff val="80000"/>
                      </a:schemeClr>
                    </a:solidFill>
                  </a:tcPr>
                </a:tc>
                <a:extLst>
                  <a:ext uri="{0D108BD9-81ED-4DB2-BD59-A6C34878D82A}">
                    <a16:rowId xmlns:a16="http://schemas.microsoft.com/office/drawing/2014/main" val="651138789"/>
                  </a:ext>
                </a:extLst>
              </a:tr>
              <a:tr h="316230">
                <a:tc>
                  <a:txBody>
                    <a:bodyPr/>
                    <a:lstStyle/>
                    <a:p>
                      <a:pPr algn="l" fontAlgn="base"/>
                      <a:r>
                        <a:rPr lang="en-US" sz="1200">
                          <a:solidFill>
                            <a:srgbClr val="434444"/>
                          </a:solidFill>
                          <a:effectLst/>
                        </a:rPr>
                        <a:t>Identifying the Enemies of God</a:t>
                      </a:r>
                    </a:p>
                  </a:txBody>
                  <a:tcPr marL="95250" marR="95250" marT="66675" marB="66675" anchor="ctr">
                    <a:solidFill>
                      <a:schemeClr val="accent5">
                        <a:lumMod val="20000"/>
                        <a:lumOff val="80000"/>
                      </a:schemeClr>
                    </a:solidFill>
                  </a:tcPr>
                </a:tc>
                <a:tc>
                  <a:txBody>
                    <a:bodyPr/>
                    <a:lstStyle/>
                    <a:p>
                      <a:pPr algn="l" fontAlgn="base"/>
                      <a:r>
                        <a:rPr lang="en-US" sz="1200">
                          <a:solidFill>
                            <a:srgbClr val="434444"/>
                          </a:solidFill>
                          <a:effectLst/>
                        </a:rPr>
                        <a:t>4:4–6</a:t>
                      </a:r>
                    </a:p>
                  </a:txBody>
                  <a:tcPr marL="95250" marR="95250" marT="66675" marB="66675" anchor="ctr">
                    <a:solidFill>
                      <a:schemeClr val="accent5">
                        <a:lumMod val="20000"/>
                        <a:lumOff val="80000"/>
                      </a:schemeClr>
                    </a:solidFill>
                  </a:tcPr>
                </a:tc>
                <a:extLst>
                  <a:ext uri="{0D108BD9-81ED-4DB2-BD59-A6C34878D82A}">
                    <a16:rowId xmlns:a16="http://schemas.microsoft.com/office/drawing/2014/main" val="1729117075"/>
                  </a:ext>
                </a:extLst>
              </a:tr>
              <a:tr h="316230">
                <a:tc>
                  <a:txBody>
                    <a:bodyPr/>
                    <a:lstStyle/>
                    <a:p>
                      <a:pPr algn="l" fontAlgn="base"/>
                      <a:r>
                        <a:rPr lang="en-US" sz="1200">
                          <a:solidFill>
                            <a:srgbClr val="434444"/>
                          </a:solidFill>
                          <a:effectLst/>
                        </a:rPr>
                        <a:t>Becoming a Friend of God</a:t>
                      </a:r>
                    </a:p>
                  </a:txBody>
                  <a:tcPr marL="95250" marR="95250" marT="66675" marB="66675" anchor="ctr">
                    <a:solidFill>
                      <a:schemeClr val="accent5">
                        <a:lumMod val="20000"/>
                        <a:lumOff val="80000"/>
                      </a:schemeClr>
                    </a:solidFill>
                  </a:tcPr>
                </a:tc>
                <a:tc>
                  <a:txBody>
                    <a:bodyPr/>
                    <a:lstStyle/>
                    <a:p>
                      <a:pPr algn="l" fontAlgn="base"/>
                      <a:r>
                        <a:rPr lang="en-US" sz="1200">
                          <a:solidFill>
                            <a:srgbClr val="434444"/>
                          </a:solidFill>
                          <a:effectLst/>
                        </a:rPr>
                        <a:t>4:7–12</a:t>
                      </a:r>
                    </a:p>
                  </a:txBody>
                  <a:tcPr marL="95250" marR="95250" marT="66675" marB="66675" anchor="ctr">
                    <a:solidFill>
                      <a:schemeClr val="accent5">
                        <a:lumMod val="20000"/>
                        <a:lumOff val="80000"/>
                      </a:schemeClr>
                    </a:solidFill>
                  </a:tcPr>
                </a:tc>
                <a:extLst>
                  <a:ext uri="{0D108BD9-81ED-4DB2-BD59-A6C34878D82A}">
                    <a16:rowId xmlns:a16="http://schemas.microsoft.com/office/drawing/2014/main" val="3287208058"/>
                  </a:ext>
                </a:extLst>
              </a:tr>
              <a:tr h="316230">
                <a:tc>
                  <a:txBody>
                    <a:bodyPr/>
                    <a:lstStyle/>
                    <a:p>
                      <a:pPr algn="l" fontAlgn="base"/>
                      <a:r>
                        <a:rPr lang="en-US" sz="1200">
                          <a:solidFill>
                            <a:srgbClr val="434444"/>
                          </a:solidFill>
                          <a:effectLst/>
                        </a:rPr>
                        <a:t>What Is Sin?</a:t>
                      </a:r>
                    </a:p>
                  </a:txBody>
                  <a:tcPr marL="95250" marR="95250" marT="66675" marB="66675" anchor="ctr">
                    <a:solidFill>
                      <a:schemeClr val="accent5">
                        <a:lumMod val="20000"/>
                        <a:lumOff val="80000"/>
                      </a:schemeClr>
                    </a:solidFill>
                  </a:tcPr>
                </a:tc>
                <a:tc>
                  <a:txBody>
                    <a:bodyPr/>
                    <a:lstStyle/>
                    <a:p>
                      <a:pPr algn="l" fontAlgn="base"/>
                      <a:r>
                        <a:rPr lang="en-US" sz="1200" dirty="0">
                          <a:solidFill>
                            <a:srgbClr val="434444"/>
                          </a:solidFill>
                          <a:effectLst/>
                        </a:rPr>
                        <a:t>4:13–17</a:t>
                      </a:r>
                    </a:p>
                  </a:txBody>
                  <a:tcPr marL="95250" marR="95250" marT="66675" marB="66675" anchor="ctr">
                    <a:solidFill>
                      <a:schemeClr val="accent5">
                        <a:lumMod val="20000"/>
                        <a:lumOff val="80000"/>
                      </a:schemeClr>
                    </a:solidFill>
                  </a:tcPr>
                </a:tc>
                <a:extLst>
                  <a:ext uri="{0D108BD9-81ED-4DB2-BD59-A6C34878D82A}">
                    <a16:rowId xmlns:a16="http://schemas.microsoft.com/office/drawing/2014/main" val="3694211618"/>
                  </a:ext>
                </a:extLst>
              </a:tr>
              <a:tr h="365760">
                <a:tc>
                  <a:txBody>
                    <a:bodyPr/>
                    <a:lstStyle/>
                    <a:p>
                      <a:pPr algn="l" fontAlgn="base"/>
                      <a:r>
                        <a:rPr lang="en-US" sz="1200">
                          <a:solidFill>
                            <a:srgbClr val="434444"/>
                          </a:solidFill>
                          <a:effectLst/>
                        </a:rPr>
                        <a:t>A Warning for the Wealthy</a:t>
                      </a:r>
                    </a:p>
                  </a:txBody>
                  <a:tcPr marL="95250" marR="95250" marT="66675" marB="66675" anchor="ctr">
                    <a:solidFill>
                      <a:schemeClr val="accent5">
                        <a:lumMod val="20000"/>
                        <a:lumOff val="80000"/>
                      </a:schemeClr>
                    </a:solidFill>
                  </a:tcPr>
                </a:tc>
                <a:tc>
                  <a:txBody>
                    <a:bodyPr/>
                    <a:lstStyle/>
                    <a:p>
                      <a:pPr algn="l" fontAlgn="base"/>
                      <a:r>
                        <a:rPr lang="en-US" sz="1200">
                          <a:solidFill>
                            <a:srgbClr val="434444"/>
                          </a:solidFill>
                          <a:effectLst/>
                        </a:rPr>
                        <a:t>5:1–6</a:t>
                      </a:r>
                    </a:p>
                  </a:txBody>
                  <a:tcPr marL="95250" marR="95250" marT="66675" marB="66675" anchor="ctr">
                    <a:solidFill>
                      <a:schemeClr val="accent5">
                        <a:lumMod val="20000"/>
                        <a:lumOff val="80000"/>
                      </a:schemeClr>
                    </a:solidFill>
                  </a:tcPr>
                </a:tc>
                <a:extLst>
                  <a:ext uri="{0D108BD9-81ED-4DB2-BD59-A6C34878D82A}">
                    <a16:rowId xmlns:a16="http://schemas.microsoft.com/office/drawing/2014/main" val="2579140590"/>
                  </a:ext>
                </a:extLst>
              </a:tr>
              <a:tr h="365760">
                <a:tc>
                  <a:txBody>
                    <a:bodyPr/>
                    <a:lstStyle/>
                    <a:p>
                      <a:pPr algn="l" fontAlgn="base"/>
                      <a:r>
                        <a:rPr lang="en-US" sz="1200">
                          <a:solidFill>
                            <a:srgbClr val="434444"/>
                          </a:solidFill>
                          <a:effectLst/>
                        </a:rPr>
                        <a:t>Await the Lord’s Coming with Patience</a:t>
                      </a:r>
                    </a:p>
                  </a:txBody>
                  <a:tcPr marL="95250" marR="95250" marT="66675" marB="66675" anchor="ctr">
                    <a:solidFill>
                      <a:schemeClr val="accent5">
                        <a:lumMod val="20000"/>
                        <a:lumOff val="80000"/>
                      </a:schemeClr>
                    </a:solidFill>
                  </a:tcPr>
                </a:tc>
                <a:tc>
                  <a:txBody>
                    <a:bodyPr/>
                    <a:lstStyle/>
                    <a:p>
                      <a:pPr algn="l" fontAlgn="base"/>
                      <a:r>
                        <a:rPr lang="en-US" sz="1200">
                          <a:solidFill>
                            <a:srgbClr val="434444"/>
                          </a:solidFill>
                          <a:effectLst/>
                        </a:rPr>
                        <a:t>5:7–11</a:t>
                      </a:r>
                    </a:p>
                  </a:txBody>
                  <a:tcPr marL="95250" marR="95250" marT="66675" marB="66675" anchor="ctr">
                    <a:solidFill>
                      <a:schemeClr val="accent5">
                        <a:lumMod val="20000"/>
                        <a:lumOff val="80000"/>
                      </a:schemeClr>
                    </a:solidFill>
                  </a:tcPr>
                </a:tc>
                <a:extLst>
                  <a:ext uri="{0D108BD9-81ED-4DB2-BD59-A6C34878D82A}">
                    <a16:rowId xmlns:a16="http://schemas.microsoft.com/office/drawing/2014/main" val="3548249715"/>
                  </a:ext>
                </a:extLst>
              </a:tr>
              <a:tr h="365760">
                <a:tc>
                  <a:txBody>
                    <a:bodyPr/>
                    <a:lstStyle/>
                    <a:p>
                      <a:pPr algn="l" fontAlgn="base"/>
                      <a:r>
                        <a:rPr lang="en-US" sz="1200">
                          <a:solidFill>
                            <a:srgbClr val="434444"/>
                          </a:solidFill>
                          <a:effectLst/>
                        </a:rPr>
                        <a:t>Elders Anoint and Heal the Sick</a:t>
                      </a:r>
                    </a:p>
                  </a:txBody>
                  <a:tcPr marL="95250" marR="95250" marT="66675" marB="66675" anchor="ctr">
                    <a:solidFill>
                      <a:schemeClr val="accent5">
                        <a:lumMod val="20000"/>
                        <a:lumOff val="80000"/>
                      </a:schemeClr>
                    </a:solidFill>
                  </a:tcPr>
                </a:tc>
                <a:tc>
                  <a:txBody>
                    <a:bodyPr/>
                    <a:lstStyle/>
                    <a:p>
                      <a:pPr algn="l" fontAlgn="base"/>
                      <a:r>
                        <a:rPr lang="en-US" sz="1200" dirty="0">
                          <a:solidFill>
                            <a:srgbClr val="434444"/>
                          </a:solidFill>
                          <a:effectLst/>
                        </a:rPr>
                        <a:t>5:12–20</a:t>
                      </a:r>
                    </a:p>
                  </a:txBody>
                  <a:tcPr marL="95250" marR="95250" marT="66675" marB="66675" anchor="ctr">
                    <a:solidFill>
                      <a:schemeClr val="accent5">
                        <a:lumMod val="20000"/>
                        <a:lumOff val="80000"/>
                      </a:schemeClr>
                    </a:solidFill>
                  </a:tcPr>
                </a:tc>
                <a:extLst>
                  <a:ext uri="{0D108BD9-81ED-4DB2-BD59-A6C34878D82A}">
                    <a16:rowId xmlns:a16="http://schemas.microsoft.com/office/drawing/2014/main" val="476024792"/>
                  </a:ext>
                </a:extLst>
              </a:tr>
            </a:tbl>
          </a:graphicData>
        </a:graphic>
      </p:graphicFrame>
      <p:sp>
        <p:nvSpPr>
          <p:cNvPr id="2" name="Rectangle 1"/>
          <p:cNvSpPr/>
          <p:nvPr/>
        </p:nvSpPr>
        <p:spPr>
          <a:xfrm>
            <a:off x="5723212" y="5284229"/>
            <a:ext cx="6352246" cy="1015663"/>
          </a:xfrm>
          <a:prstGeom prst="rect">
            <a:avLst/>
          </a:prstGeom>
          <a:ln>
            <a:solidFill>
              <a:schemeClr val="tx1"/>
            </a:solidFill>
          </a:ln>
        </p:spPr>
        <p:txBody>
          <a:bodyPr wrap="square">
            <a:spAutoFit/>
          </a:bodyPr>
          <a:lstStyle/>
          <a:p>
            <a:r>
              <a:rPr lang="en-US" sz="1200" b="1" dirty="0"/>
              <a:t>Elder Bruce R. McConkie</a:t>
            </a:r>
            <a:r>
              <a:rPr lang="en-US" sz="1200" dirty="0"/>
              <a:t> stated that “the person who by faith, devotion, righteousness, and personal worthiness, is in a position to be healed, is also in a position to have the justifying approval of the Spirit for his course of life, and his sins are forgiven him, as witnessed by the fact that he receives the companionship of the Spirit, which he could not have if he were unworthy” (</a:t>
            </a:r>
            <a:r>
              <a:rPr lang="en-US" sz="1200" i="1" dirty="0"/>
              <a:t>Mormon Doctrine,</a:t>
            </a:r>
            <a:r>
              <a:rPr lang="en-US" sz="1200" dirty="0"/>
              <a:t> 2nd ed. [1966], 297–98).</a:t>
            </a:r>
          </a:p>
        </p:txBody>
      </p:sp>
    </p:spTree>
    <p:extLst>
      <p:ext uri="{BB962C8B-B14F-4D97-AF65-F5344CB8AC3E}">
        <p14:creationId xmlns:p14="http://schemas.microsoft.com/office/powerpoint/2010/main" val="1507604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yellow red background"/>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1365" y="1"/>
            <a:ext cx="11860306" cy="1015663"/>
          </a:xfrm>
          <a:prstGeom prst="rect">
            <a:avLst/>
          </a:prstGeom>
          <a:noFill/>
        </p:spPr>
        <p:txBody>
          <a:bodyPr wrap="square" rtlCol="0" anchor="ctr">
            <a:spAutoFit/>
          </a:bodyPr>
          <a:lstStyle/>
          <a:p>
            <a:pPr algn="ctr"/>
            <a:r>
              <a:rPr lang="en-US" sz="6000" dirty="0">
                <a:solidFill>
                  <a:schemeClr val="bg2"/>
                </a:solidFill>
                <a:latin typeface="Gabriola" pitchFamily="82" charset="0"/>
              </a:rPr>
              <a:t>Resisting</a:t>
            </a:r>
          </a:p>
        </p:txBody>
      </p:sp>
      <p:sp>
        <p:nvSpPr>
          <p:cNvPr id="9" name="TextBox 8"/>
          <p:cNvSpPr txBox="1"/>
          <p:nvPr/>
        </p:nvSpPr>
        <p:spPr>
          <a:xfrm>
            <a:off x="161365" y="6405336"/>
            <a:ext cx="2590800" cy="369332"/>
          </a:xfrm>
          <a:prstGeom prst="rect">
            <a:avLst/>
          </a:prstGeom>
          <a:noFill/>
        </p:spPr>
        <p:txBody>
          <a:bodyPr wrap="square" rtlCol="0">
            <a:spAutoFit/>
          </a:bodyPr>
          <a:lstStyle/>
          <a:p>
            <a:r>
              <a:rPr lang="en-US" dirty="0">
                <a:solidFill>
                  <a:schemeClr val="bg2"/>
                </a:solidFill>
              </a:rPr>
              <a:t>James 4:6-8</a:t>
            </a:r>
          </a:p>
        </p:txBody>
      </p:sp>
      <p:sp>
        <p:nvSpPr>
          <p:cNvPr id="16" name="TextBox 15"/>
          <p:cNvSpPr txBox="1"/>
          <p:nvPr/>
        </p:nvSpPr>
        <p:spPr>
          <a:xfrm>
            <a:off x="9601200" y="6405336"/>
            <a:ext cx="2590800" cy="369332"/>
          </a:xfrm>
          <a:prstGeom prst="rect">
            <a:avLst/>
          </a:prstGeom>
          <a:noFill/>
        </p:spPr>
        <p:txBody>
          <a:bodyPr wrap="square" rtlCol="0">
            <a:spAutoFit/>
          </a:bodyPr>
          <a:lstStyle/>
          <a:p>
            <a:pPr algn="r"/>
            <a:r>
              <a:rPr lang="en-US" dirty="0">
                <a:solidFill>
                  <a:schemeClr val="bg2"/>
                </a:solidFill>
              </a:rPr>
              <a:t>(2)</a:t>
            </a:r>
          </a:p>
        </p:txBody>
      </p:sp>
      <p:sp>
        <p:nvSpPr>
          <p:cNvPr id="2" name="Rectangle 1"/>
          <p:cNvSpPr/>
          <p:nvPr/>
        </p:nvSpPr>
        <p:spPr>
          <a:xfrm>
            <a:off x="1456765" y="1402176"/>
            <a:ext cx="6096000" cy="1200329"/>
          </a:xfrm>
          <a:prstGeom prst="rect">
            <a:avLst/>
          </a:prstGeom>
        </p:spPr>
        <p:txBody>
          <a:bodyPr>
            <a:spAutoFit/>
          </a:bodyPr>
          <a:lstStyle/>
          <a:p>
            <a:r>
              <a:rPr lang="en-US" dirty="0">
                <a:solidFill>
                  <a:schemeClr val="bg1"/>
                </a:solidFill>
                <a:latin typeface="Calibri" panose="020F0502020204030204" pitchFamily="34" charset="0"/>
              </a:rPr>
              <a:t>He (the devil) can have no power over us unless we permit it. He is really a coward, and if we stand firm, he will retreat.</a:t>
            </a:r>
          </a:p>
          <a:p>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047" y="1343899"/>
            <a:ext cx="968672" cy="1167075"/>
          </a:xfrm>
          <a:prstGeom prst="rect">
            <a:avLst/>
          </a:prstGeom>
        </p:spPr>
      </p:pic>
      <p:sp>
        <p:nvSpPr>
          <p:cNvPr id="4" name="Rectangle 3"/>
          <p:cNvSpPr/>
          <p:nvPr/>
        </p:nvSpPr>
        <p:spPr>
          <a:xfrm>
            <a:off x="5562600" y="2435235"/>
            <a:ext cx="6096000" cy="1631216"/>
          </a:xfrm>
          <a:prstGeom prst="rect">
            <a:avLst/>
          </a:prstGeom>
        </p:spPr>
        <p:txBody>
          <a:bodyPr>
            <a:spAutoFit/>
          </a:bodyPr>
          <a:lstStyle/>
          <a:p>
            <a:r>
              <a:rPr lang="en-US" sz="2000" i="1" dirty="0">
                <a:solidFill>
                  <a:srgbClr val="FFFF00"/>
                </a:solidFill>
                <a:latin typeface="Palatino"/>
              </a:rPr>
              <a:t>And because of the righteousness of his people, Satan has no power; wherefore, he cannot be loosed for the space of many years; for he hath no power over the hearts of the people, for they dwell in righteousness, and the Holy One of Israel </a:t>
            </a:r>
            <a:r>
              <a:rPr lang="en-US" sz="2000" i="1" dirty="0" err="1">
                <a:solidFill>
                  <a:srgbClr val="FFFF00"/>
                </a:solidFill>
                <a:latin typeface="Palatino"/>
              </a:rPr>
              <a:t>reigneth</a:t>
            </a:r>
            <a:r>
              <a:rPr lang="en-US" sz="2000" i="1" dirty="0">
                <a:solidFill>
                  <a:srgbClr val="FFFF00"/>
                </a:solidFill>
                <a:latin typeface="Palatino"/>
              </a:rPr>
              <a:t>. 1 Nephi 22:26</a:t>
            </a:r>
            <a:endParaRPr lang="en-US" sz="2000" i="1" dirty="0">
              <a:solidFill>
                <a:srgbClr val="FFFF00"/>
              </a:solidFill>
            </a:endParaRPr>
          </a:p>
        </p:txBody>
      </p:sp>
      <p:grpSp>
        <p:nvGrpSpPr>
          <p:cNvPr id="3" name="Group 2"/>
          <p:cNvGrpSpPr/>
          <p:nvPr/>
        </p:nvGrpSpPr>
        <p:grpSpPr>
          <a:xfrm>
            <a:off x="1883485" y="4467438"/>
            <a:ext cx="7542903" cy="1754326"/>
            <a:chOff x="1883485" y="4467438"/>
            <a:chExt cx="7542903" cy="1754326"/>
          </a:xfrm>
        </p:grpSpPr>
        <p:sp>
          <p:nvSpPr>
            <p:cNvPr id="6" name="Rectangle 5"/>
            <p:cNvSpPr/>
            <p:nvPr/>
          </p:nvSpPr>
          <p:spPr>
            <a:xfrm>
              <a:off x="3330388" y="4467438"/>
              <a:ext cx="6096000" cy="1754326"/>
            </a:xfrm>
            <a:prstGeom prst="rect">
              <a:avLst/>
            </a:prstGeom>
          </p:spPr>
          <p:txBody>
            <a:bodyPr>
              <a:spAutoFit/>
            </a:bodyPr>
            <a:lstStyle/>
            <a:p>
              <a:r>
                <a:rPr lang="en-US" dirty="0">
                  <a:solidFill>
                    <a:schemeClr val="bg1"/>
                  </a:solidFill>
                  <a:latin typeface="Calibri" panose="020F0502020204030204" pitchFamily="34" charset="0"/>
                </a:rPr>
                <a:t>“All beings who have bodies have power over those who have not. The devil has no power over us only as we permit him. The moment we revolt at anything which comes from God, the devil takes power." He also stated, "Wicked spirits have their bounds, limits, and laws by which they are governed." So Satan and his angels are not all-powerful. ”</a:t>
              </a:r>
              <a:endParaRPr lang="en-US"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3485" y="4556213"/>
              <a:ext cx="1157792" cy="1653988"/>
            </a:xfrm>
            <a:prstGeom prst="rect">
              <a:avLst/>
            </a:prstGeom>
          </p:spPr>
        </p:pic>
      </p:grpSp>
    </p:spTree>
    <p:extLst>
      <p:ext uri="{BB962C8B-B14F-4D97-AF65-F5344CB8AC3E}">
        <p14:creationId xmlns:p14="http://schemas.microsoft.com/office/powerpoint/2010/main" val="165147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yellow red background"/>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1365" y="1"/>
            <a:ext cx="11860306" cy="1015663"/>
          </a:xfrm>
          <a:prstGeom prst="rect">
            <a:avLst/>
          </a:prstGeom>
          <a:noFill/>
        </p:spPr>
        <p:txBody>
          <a:bodyPr wrap="square" rtlCol="0" anchor="ctr">
            <a:spAutoFit/>
          </a:bodyPr>
          <a:lstStyle/>
          <a:p>
            <a:pPr algn="ctr"/>
            <a:r>
              <a:rPr lang="en-US" sz="6000" dirty="0">
                <a:solidFill>
                  <a:schemeClr val="bg2"/>
                </a:solidFill>
                <a:latin typeface="Gabriola" pitchFamily="82" charset="0"/>
              </a:rPr>
              <a:t>Draw Near to God</a:t>
            </a:r>
          </a:p>
        </p:txBody>
      </p:sp>
      <p:sp>
        <p:nvSpPr>
          <p:cNvPr id="9" name="TextBox 8"/>
          <p:cNvSpPr txBox="1"/>
          <p:nvPr/>
        </p:nvSpPr>
        <p:spPr>
          <a:xfrm>
            <a:off x="161365" y="6405336"/>
            <a:ext cx="2590800" cy="369332"/>
          </a:xfrm>
          <a:prstGeom prst="rect">
            <a:avLst/>
          </a:prstGeom>
          <a:noFill/>
        </p:spPr>
        <p:txBody>
          <a:bodyPr wrap="square" rtlCol="0">
            <a:spAutoFit/>
          </a:bodyPr>
          <a:lstStyle/>
          <a:p>
            <a:r>
              <a:rPr lang="en-US" dirty="0">
                <a:solidFill>
                  <a:schemeClr val="bg2"/>
                </a:solidFill>
              </a:rPr>
              <a:t>James 4:8</a:t>
            </a:r>
          </a:p>
        </p:txBody>
      </p:sp>
      <p:sp>
        <p:nvSpPr>
          <p:cNvPr id="16" name="TextBox 15"/>
          <p:cNvSpPr txBox="1"/>
          <p:nvPr/>
        </p:nvSpPr>
        <p:spPr>
          <a:xfrm>
            <a:off x="9601200" y="6405336"/>
            <a:ext cx="2590800" cy="369332"/>
          </a:xfrm>
          <a:prstGeom prst="rect">
            <a:avLst/>
          </a:prstGeom>
          <a:noFill/>
        </p:spPr>
        <p:txBody>
          <a:bodyPr wrap="square" rtlCol="0">
            <a:spAutoFit/>
          </a:bodyPr>
          <a:lstStyle/>
          <a:p>
            <a:pPr algn="r"/>
            <a:r>
              <a:rPr lang="en-US" dirty="0">
                <a:solidFill>
                  <a:schemeClr val="bg2"/>
                </a:solidFill>
              </a:rPr>
              <a:t>(3)</a:t>
            </a:r>
          </a:p>
        </p:txBody>
      </p:sp>
      <p:sp>
        <p:nvSpPr>
          <p:cNvPr id="2" name="Rectangle 1"/>
          <p:cNvSpPr/>
          <p:nvPr/>
        </p:nvSpPr>
        <p:spPr>
          <a:xfrm>
            <a:off x="2241176" y="1725340"/>
            <a:ext cx="6096000" cy="3970318"/>
          </a:xfrm>
          <a:prstGeom prst="rect">
            <a:avLst/>
          </a:prstGeom>
        </p:spPr>
        <p:txBody>
          <a:bodyPr>
            <a:spAutoFit/>
          </a:bodyPr>
          <a:lstStyle/>
          <a:p>
            <a:r>
              <a:rPr lang="en-US" dirty="0">
                <a:solidFill>
                  <a:schemeClr val="bg1"/>
                </a:solidFill>
              </a:rPr>
              <a:t>“Lift up your soul in prayer and explain to your Heavenly Father what you are feeling. </a:t>
            </a:r>
          </a:p>
          <a:p>
            <a:endParaRPr lang="en-US" dirty="0">
              <a:solidFill>
                <a:schemeClr val="bg1"/>
              </a:solidFill>
            </a:endParaRPr>
          </a:p>
          <a:p>
            <a:r>
              <a:rPr lang="en-US" dirty="0">
                <a:solidFill>
                  <a:schemeClr val="bg1"/>
                </a:solidFill>
              </a:rPr>
              <a:t>Acknowledge your shortcomings. </a:t>
            </a:r>
          </a:p>
          <a:p>
            <a:endParaRPr lang="en-US" dirty="0">
              <a:solidFill>
                <a:schemeClr val="bg1"/>
              </a:solidFill>
            </a:endParaRPr>
          </a:p>
          <a:p>
            <a:r>
              <a:rPr lang="en-US" dirty="0">
                <a:solidFill>
                  <a:schemeClr val="bg1"/>
                </a:solidFill>
              </a:rPr>
              <a:t>Pour out your heart and express your gratitude. Let Him know of the trials you are facing. </a:t>
            </a:r>
          </a:p>
          <a:p>
            <a:endParaRPr lang="en-US" dirty="0">
              <a:solidFill>
                <a:schemeClr val="bg1"/>
              </a:solidFill>
            </a:endParaRPr>
          </a:p>
          <a:p>
            <a:r>
              <a:rPr lang="en-US" dirty="0">
                <a:solidFill>
                  <a:schemeClr val="bg1"/>
                </a:solidFill>
              </a:rPr>
              <a:t>Plead with Him in Christ’s name for strength and support. </a:t>
            </a:r>
          </a:p>
          <a:p>
            <a:endParaRPr lang="en-US" dirty="0">
              <a:solidFill>
                <a:schemeClr val="bg1"/>
              </a:solidFill>
            </a:endParaRPr>
          </a:p>
          <a:p>
            <a:r>
              <a:rPr lang="en-US" dirty="0">
                <a:solidFill>
                  <a:schemeClr val="bg1"/>
                </a:solidFill>
              </a:rPr>
              <a:t>Ask that your ears may be opened, that you may hear His voice.</a:t>
            </a:r>
          </a:p>
          <a:p>
            <a:endParaRPr lang="en-US" dirty="0">
              <a:solidFill>
                <a:schemeClr val="bg1"/>
              </a:solidFill>
            </a:endParaRPr>
          </a:p>
          <a:p>
            <a:r>
              <a:rPr lang="en-US" dirty="0">
                <a:solidFill>
                  <a:schemeClr val="bg1"/>
                </a:solidFill>
              </a:rPr>
              <a:t>Ask that your eyes may be opened, that you may see His light.</a:t>
            </a:r>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636" y="262308"/>
            <a:ext cx="1517904" cy="1895856"/>
          </a:xfrm>
          <a:prstGeom prst="rect">
            <a:avLst/>
          </a:prstGeom>
        </p:spPr>
      </p:pic>
      <p:grpSp>
        <p:nvGrpSpPr>
          <p:cNvPr id="8" name="Group 7"/>
          <p:cNvGrpSpPr/>
          <p:nvPr/>
        </p:nvGrpSpPr>
        <p:grpSpPr>
          <a:xfrm>
            <a:off x="8875060" y="1725340"/>
            <a:ext cx="2920160" cy="3844268"/>
            <a:chOff x="9298436" y="2016170"/>
            <a:chExt cx="2496783" cy="3553438"/>
          </a:xfrm>
        </p:grpSpPr>
        <p:pic>
          <p:nvPicPr>
            <p:cNvPr id="2050"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8436" y="2016170"/>
              <a:ext cx="2496783" cy="338865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9592236" y="5354164"/>
              <a:ext cx="2202983" cy="215444"/>
            </a:xfrm>
            <a:prstGeom prst="rect">
              <a:avLst/>
            </a:prstGeom>
            <a:noFill/>
          </p:spPr>
          <p:txBody>
            <a:bodyPr wrap="square" rtlCol="0">
              <a:spAutoFit/>
            </a:bodyPr>
            <a:lstStyle/>
            <a:p>
              <a:r>
                <a:rPr lang="en-US" sz="800" dirty="0">
                  <a:solidFill>
                    <a:schemeClr val="bg2"/>
                  </a:solidFill>
                </a:rPr>
                <a:t>Kathy Berry</a:t>
              </a:r>
            </a:p>
          </p:txBody>
        </p:sp>
      </p:grpSp>
      <p:sp>
        <p:nvSpPr>
          <p:cNvPr id="17" name="TextBox 16"/>
          <p:cNvSpPr txBox="1"/>
          <p:nvPr/>
        </p:nvSpPr>
        <p:spPr>
          <a:xfrm>
            <a:off x="3446930" y="1015662"/>
            <a:ext cx="5428130" cy="461665"/>
          </a:xfrm>
          <a:prstGeom prst="rect">
            <a:avLst/>
          </a:prstGeom>
          <a:noFill/>
        </p:spPr>
        <p:txBody>
          <a:bodyPr wrap="square" rtlCol="0">
            <a:spAutoFit/>
          </a:bodyPr>
          <a:lstStyle/>
          <a:p>
            <a:pPr algn="ctr"/>
            <a:r>
              <a:rPr lang="en-US" sz="2400" dirty="0">
                <a:solidFill>
                  <a:schemeClr val="bg2"/>
                </a:solidFill>
              </a:rPr>
              <a:t>Cleanse your hands and purify your hearts</a:t>
            </a:r>
          </a:p>
        </p:txBody>
      </p:sp>
    </p:spTree>
    <p:extLst>
      <p:ext uri="{BB962C8B-B14F-4D97-AF65-F5344CB8AC3E}">
        <p14:creationId xmlns:p14="http://schemas.microsoft.com/office/powerpoint/2010/main" val="34025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yellow red background"/>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1365" y="1"/>
            <a:ext cx="11860306" cy="1015663"/>
          </a:xfrm>
          <a:prstGeom prst="rect">
            <a:avLst/>
          </a:prstGeom>
          <a:noFill/>
        </p:spPr>
        <p:txBody>
          <a:bodyPr wrap="square" rtlCol="0" anchor="ctr">
            <a:spAutoFit/>
          </a:bodyPr>
          <a:lstStyle/>
          <a:p>
            <a:pPr algn="ctr"/>
            <a:r>
              <a:rPr lang="en-US" sz="6000" dirty="0">
                <a:solidFill>
                  <a:schemeClr val="bg2"/>
                </a:solidFill>
                <a:latin typeface="Gabriola" pitchFamily="82" charset="0"/>
              </a:rPr>
              <a:t>Laughter Turned To Morning</a:t>
            </a:r>
          </a:p>
        </p:txBody>
      </p:sp>
      <p:sp>
        <p:nvSpPr>
          <p:cNvPr id="9" name="TextBox 8"/>
          <p:cNvSpPr txBox="1"/>
          <p:nvPr/>
        </p:nvSpPr>
        <p:spPr>
          <a:xfrm>
            <a:off x="129989" y="6448768"/>
            <a:ext cx="3460375" cy="369332"/>
          </a:xfrm>
          <a:prstGeom prst="rect">
            <a:avLst/>
          </a:prstGeom>
          <a:noFill/>
        </p:spPr>
        <p:txBody>
          <a:bodyPr wrap="square" rtlCol="0">
            <a:spAutoFit/>
          </a:bodyPr>
          <a:lstStyle/>
          <a:p>
            <a:r>
              <a:rPr lang="en-US" dirty="0">
                <a:solidFill>
                  <a:schemeClr val="bg2"/>
                </a:solidFill>
              </a:rPr>
              <a:t>James 4:9,17; Matthew 23:23</a:t>
            </a:r>
          </a:p>
        </p:txBody>
      </p:sp>
      <p:sp>
        <p:nvSpPr>
          <p:cNvPr id="17" name="TextBox 16"/>
          <p:cNvSpPr txBox="1"/>
          <p:nvPr/>
        </p:nvSpPr>
        <p:spPr>
          <a:xfrm>
            <a:off x="3446930" y="1015662"/>
            <a:ext cx="5428130" cy="461665"/>
          </a:xfrm>
          <a:prstGeom prst="rect">
            <a:avLst/>
          </a:prstGeom>
          <a:noFill/>
        </p:spPr>
        <p:txBody>
          <a:bodyPr wrap="square" rtlCol="0">
            <a:spAutoFit/>
          </a:bodyPr>
          <a:lstStyle/>
          <a:p>
            <a:pPr algn="ctr"/>
            <a:r>
              <a:rPr lang="en-US" sz="2400" dirty="0">
                <a:solidFill>
                  <a:schemeClr val="bg2"/>
                </a:solidFill>
              </a:rPr>
              <a:t>Having Godly Sorrow for Sins</a:t>
            </a:r>
          </a:p>
        </p:txBody>
      </p:sp>
      <p:grpSp>
        <p:nvGrpSpPr>
          <p:cNvPr id="12" name="Group 11"/>
          <p:cNvGrpSpPr/>
          <p:nvPr/>
        </p:nvGrpSpPr>
        <p:grpSpPr>
          <a:xfrm>
            <a:off x="4516391" y="1546582"/>
            <a:ext cx="3289208" cy="2390250"/>
            <a:chOff x="384206" y="4158361"/>
            <a:chExt cx="3289208" cy="2390250"/>
          </a:xfrm>
        </p:grpSpPr>
        <p:grpSp>
          <p:nvGrpSpPr>
            <p:cNvPr id="14" name="Group 13"/>
            <p:cNvGrpSpPr/>
            <p:nvPr/>
          </p:nvGrpSpPr>
          <p:grpSpPr>
            <a:xfrm>
              <a:off x="384206" y="4158361"/>
              <a:ext cx="3289208" cy="2390250"/>
              <a:chOff x="609599" y="833642"/>
              <a:chExt cx="7941747" cy="5771225"/>
            </a:xfrm>
          </p:grpSpPr>
          <p:grpSp>
            <p:nvGrpSpPr>
              <p:cNvPr id="18" name="Group 14"/>
              <p:cNvGrpSpPr/>
              <p:nvPr/>
            </p:nvGrpSpPr>
            <p:grpSpPr>
              <a:xfrm rot="10800000">
                <a:off x="7696200" y="5257800"/>
                <a:ext cx="621450" cy="1347067"/>
                <a:chOff x="7010400" y="381000"/>
                <a:chExt cx="762000" cy="2033666"/>
              </a:xfrm>
            </p:grpSpPr>
            <p:sp>
              <p:nvSpPr>
                <p:cNvPr id="31" name="Rounded Rectangle 31"/>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1"/>
              <p:cNvGrpSpPr/>
              <p:nvPr/>
            </p:nvGrpSpPr>
            <p:grpSpPr>
              <a:xfrm rot="10800000">
                <a:off x="939238" y="4923502"/>
                <a:ext cx="621450" cy="1347067"/>
                <a:chOff x="7010400" y="381000"/>
                <a:chExt cx="762000" cy="2033666"/>
              </a:xfrm>
            </p:grpSpPr>
            <p:sp>
              <p:nvSpPr>
                <p:cNvPr id="29"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899460" y="833642"/>
                <a:ext cx="621450" cy="986197"/>
                <a:chOff x="7031201" y="834275"/>
                <a:chExt cx="762000" cy="1488861"/>
              </a:xfrm>
            </p:grpSpPr>
            <p:sp>
              <p:nvSpPr>
                <p:cNvPr id="27" name="Rounded Rectangle 27"/>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7646520" y="1148254"/>
                <a:ext cx="621450" cy="1017899"/>
                <a:chOff x="7087348" y="824753"/>
                <a:chExt cx="762000" cy="1536722"/>
              </a:xfrm>
            </p:grpSpPr>
            <p:sp>
              <p:nvSpPr>
                <p:cNvPr id="25" name="Rounded Rectangle 25"/>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Rectangle 14"/>
            <p:cNvSpPr/>
            <p:nvPr/>
          </p:nvSpPr>
          <p:spPr>
            <a:xfrm>
              <a:off x="982375" y="4780738"/>
              <a:ext cx="2095999" cy="1200329"/>
            </a:xfrm>
            <a:prstGeom prst="rect">
              <a:avLst/>
            </a:prstGeom>
          </p:spPr>
          <p:txBody>
            <a:bodyPr wrap="square">
              <a:spAutoFit/>
            </a:bodyPr>
            <a:lstStyle/>
            <a:p>
              <a:pPr algn="ctr"/>
              <a:r>
                <a:rPr lang="en-US" sz="1600" dirty="0">
                  <a:solidFill>
                    <a:srgbClr val="333333"/>
                  </a:solidFill>
                  <a:latin typeface="Open Sans"/>
                </a:rPr>
                <a:t> </a:t>
              </a:r>
              <a:r>
                <a:rPr lang="en-US" b="1" dirty="0"/>
                <a:t>If we know to do good but choose not to do it, we commit sin</a:t>
              </a:r>
              <a:endParaRPr lang="en-US" sz="1600" dirty="0"/>
            </a:p>
          </p:txBody>
        </p:sp>
      </p:grpSp>
      <p:grpSp>
        <p:nvGrpSpPr>
          <p:cNvPr id="2" name="Group 1"/>
          <p:cNvGrpSpPr/>
          <p:nvPr/>
        </p:nvGrpSpPr>
        <p:grpSpPr>
          <a:xfrm>
            <a:off x="3112995" y="4415693"/>
            <a:ext cx="7707407" cy="1516570"/>
            <a:chOff x="3112995" y="4415693"/>
            <a:chExt cx="7707407" cy="1516570"/>
          </a:xfrm>
        </p:grpSpPr>
        <p:sp>
          <p:nvSpPr>
            <p:cNvPr id="4" name="Rectangle 3"/>
            <p:cNvSpPr/>
            <p:nvPr/>
          </p:nvSpPr>
          <p:spPr>
            <a:xfrm>
              <a:off x="3112995" y="4435314"/>
              <a:ext cx="6096000" cy="1477328"/>
            </a:xfrm>
            <a:prstGeom prst="rect">
              <a:avLst/>
            </a:prstGeom>
          </p:spPr>
          <p:txBody>
            <a:bodyPr>
              <a:spAutoFit/>
            </a:bodyPr>
            <a:lstStyle/>
            <a:p>
              <a:r>
                <a:rPr lang="en-US" dirty="0">
                  <a:solidFill>
                    <a:schemeClr val="bg1"/>
                  </a:solidFill>
                  <a:latin typeface="Open Sans"/>
                </a:rPr>
                <a:t>“I fear that some of our greatest sins are sins of omission. These are some of the weightier matters of the law the Savior said we should not leave undone. These are the thoughtful, caring deeds we fail to do and feel so guilty for having neglected them. (2)</a:t>
              </a:r>
              <a:endParaRPr lang="en-US" dirty="0">
                <a:solidFill>
                  <a:schemeClr val="bg1"/>
                </a:solidFill>
              </a:endParaRPr>
            </a:p>
          </p:txBody>
        </p:sp>
        <p:pic>
          <p:nvPicPr>
            <p:cNvPr id="4098" name="Picture 2" descr="Image result for james e faust as a bo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8616" y="4415693"/>
              <a:ext cx="1261786" cy="151657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1072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yellow red background"/>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1365" y="6405336"/>
            <a:ext cx="2590800" cy="369332"/>
          </a:xfrm>
          <a:prstGeom prst="rect">
            <a:avLst/>
          </a:prstGeom>
          <a:noFill/>
        </p:spPr>
        <p:txBody>
          <a:bodyPr wrap="square" rtlCol="0">
            <a:spAutoFit/>
          </a:bodyPr>
          <a:lstStyle/>
          <a:p>
            <a:r>
              <a:rPr lang="en-US" dirty="0">
                <a:solidFill>
                  <a:schemeClr val="bg2"/>
                </a:solidFill>
              </a:rPr>
              <a:t>(2)</a:t>
            </a:r>
          </a:p>
        </p:txBody>
      </p:sp>
      <p:sp>
        <p:nvSpPr>
          <p:cNvPr id="2" name="Rectangle 1"/>
          <p:cNvSpPr/>
          <p:nvPr/>
        </p:nvSpPr>
        <p:spPr>
          <a:xfrm>
            <a:off x="1521167" y="1009089"/>
            <a:ext cx="6096000" cy="4801314"/>
          </a:xfrm>
          <a:prstGeom prst="rect">
            <a:avLst/>
          </a:prstGeom>
        </p:spPr>
        <p:txBody>
          <a:bodyPr>
            <a:spAutoFit/>
          </a:bodyPr>
          <a:lstStyle/>
          <a:p>
            <a:r>
              <a:rPr lang="en-US" dirty="0">
                <a:solidFill>
                  <a:schemeClr val="bg1"/>
                </a:solidFill>
                <a:latin typeface="Open Sans"/>
              </a:rPr>
              <a:t>“As a small boy on the farm during the searing heat of the summer, I remember my grandmother Mary </a:t>
            </a:r>
            <a:r>
              <a:rPr lang="en-US" dirty="0" err="1">
                <a:solidFill>
                  <a:schemeClr val="bg1"/>
                </a:solidFill>
                <a:latin typeface="Open Sans"/>
              </a:rPr>
              <a:t>Finlinson</a:t>
            </a:r>
            <a:r>
              <a:rPr lang="en-US" dirty="0">
                <a:solidFill>
                  <a:schemeClr val="bg1"/>
                </a:solidFill>
                <a:latin typeface="Open Sans"/>
              </a:rPr>
              <a:t> cooking our delicious meals on a hot woodstove. </a:t>
            </a:r>
          </a:p>
          <a:p>
            <a:endParaRPr lang="en-US" dirty="0">
              <a:solidFill>
                <a:schemeClr val="bg1"/>
              </a:solidFill>
              <a:latin typeface="Open Sans"/>
            </a:endParaRPr>
          </a:p>
          <a:p>
            <a:endParaRPr lang="en-US" dirty="0">
              <a:solidFill>
                <a:schemeClr val="bg1"/>
              </a:solidFill>
              <a:latin typeface="Open Sans"/>
            </a:endParaRPr>
          </a:p>
          <a:p>
            <a:r>
              <a:rPr lang="en-US" dirty="0">
                <a:solidFill>
                  <a:schemeClr val="bg1"/>
                </a:solidFill>
                <a:latin typeface="Open Sans"/>
              </a:rPr>
              <a:t>When the wood box next to the stove became empty, Grandmother would silently pick up the box, go out to refill it from the pile of cedar wood outside, and bring the heavily laden box back into the house. </a:t>
            </a:r>
          </a:p>
          <a:p>
            <a:endParaRPr lang="en-US" dirty="0">
              <a:solidFill>
                <a:schemeClr val="bg1"/>
              </a:solidFill>
              <a:latin typeface="Open Sans"/>
            </a:endParaRPr>
          </a:p>
          <a:p>
            <a:r>
              <a:rPr lang="en-US" dirty="0">
                <a:solidFill>
                  <a:schemeClr val="bg1"/>
                </a:solidFill>
                <a:latin typeface="Open Sans"/>
              </a:rPr>
              <a:t>I was so insensitive and interested in the conversation in the kitchen, I sat there and let my beloved grandmother refill the kitchen wood box. </a:t>
            </a:r>
          </a:p>
          <a:p>
            <a:endParaRPr lang="en-US" dirty="0">
              <a:solidFill>
                <a:schemeClr val="bg1"/>
              </a:solidFill>
              <a:latin typeface="Open Sans"/>
            </a:endParaRPr>
          </a:p>
          <a:p>
            <a:r>
              <a:rPr lang="en-US" dirty="0">
                <a:solidFill>
                  <a:schemeClr val="bg1"/>
                </a:solidFill>
                <a:latin typeface="Open Sans"/>
              </a:rPr>
              <a:t>I feel ashamed of myself and have regretted my omission for all of my life. I hope someday to ask for her forgiveness.”</a:t>
            </a:r>
            <a:endParaRPr lang="en-US" dirty="0">
              <a:solidFill>
                <a:schemeClr val="bg1"/>
              </a:solidFill>
            </a:endParaRPr>
          </a:p>
        </p:txBody>
      </p:sp>
      <p:pic>
        <p:nvPicPr>
          <p:cNvPr id="3074" name="Picture 2" descr="https://familysearch.org/patron/v2/TH-904-70239-787-83/thumb200s.jpg?ctx=ArtCtxPublic&amp;_=14879927675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0158" y="191900"/>
            <a:ext cx="1905000" cy="1905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8470511" y="2288800"/>
            <a:ext cx="1920719" cy="246221"/>
          </a:xfrm>
          <a:prstGeom prst="rect">
            <a:avLst/>
          </a:prstGeom>
        </p:spPr>
        <p:txBody>
          <a:bodyPr wrap="none">
            <a:spAutoFit/>
          </a:bodyPr>
          <a:lstStyle/>
          <a:p>
            <a:r>
              <a:rPr lang="en-US" sz="1000" dirty="0">
                <a:solidFill>
                  <a:schemeClr val="bg1"/>
                </a:solidFill>
                <a:latin typeface="Open Sans"/>
              </a:rPr>
              <a:t>Mary Caroline Roper </a:t>
            </a:r>
            <a:r>
              <a:rPr lang="en-US" sz="1000" dirty="0" err="1">
                <a:solidFill>
                  <a:schemeClr val="bg1"/>
                </a:solidFill>
                <a:latin typeface="Open Sans"/>
              </a:rPr>
              <a:t>Finlinson</a:t>
            </a:r>
            <a:r>
              <a:rPr lang="en-US" sz="1000" dirty="0">
                <a:solidFill>
                  <a:schemeClr val="bg1"/>
                </a:solidFill>
                <a:latin typeface="Open Sans"/>
              </a:rPr>
              <a:t> </a:t>
            </a:r>
            <a:endParaRPr lang="en-US" sz="1000" dirty="0"/>
          </a:p>
        </p:txBody>
      </p:sp>
      <p:pic>
        <p:nvPicPr>
          <p:cNvPr id="3076" name="Picture 4" descr="Mary Caroline Finlinson (born Ro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1579" y="229906"/>
            <a:ext cx="1524000" cy="2032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old fashioned wood box for wood"/>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90083" y="3429000"/>
            <a:ext cx="3429000" cy="257175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james e faust as a bo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365" y="191900"/>
            <a:ext cx="1359802" cy="1634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30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078"/>
                                        </p:tgtEl>
                                        <p:attrNameLst>
                                          <p:attrName>style.visibility</p:attrName>
                                        </p:attrNameLst>
                                      </p:cBhvr>
                                      <p:to>
                                        <p:strVal val="visible"/>
                                      </p:to>
                                    </p:set>
                                    <p:animEffect transition="in" filter="fade">
                                      <p:cBhvr>
                                        <p:cTn id="9" dur="500"/>
                                        <p:tgtEl>
                                          <p:spTgt spid="307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yellow red background"/>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1365" y="1"/>
            <a:ext cx="11860306" cy="1015663"/>
          </a:xfrm>
          <a:prstGeom prst="rect">
            <a:avLst/>
          </a:prstGeom>
          <a:noFill/>
        </p:spPr>
        <p:txBody>
          <a:bodyPr wrap="square" rtlCol="0" anchor="ctr">
            <a:spAutoFit/>
          </a:bodyPr>
          <a:lstStyle/>
          <a:p>
            <a:pPr algn="ctr"/>
            <a:r>
              <a:rPr lang="en-US" sz="6000" dirty="0">
                <a:solidFill>
                  <a:schemeClr val="bg2"/>
                </a:solidFill>
                <a:latin typeface="Gabriola" pitchFamily="82" charset="0"/>
              </a:rPr>
              <a:t>Pride Accompanies Wealth</a:t>
            </a:r>
          </a:p>
        </p:txBody>
      </p:sp>
      <p:sp>
        <p:nvSpPr>
          <p:cNvPr id="9" name="TextBox 8"/>
          <p:cNvSpPr txBox="1"/>
          <p:nvPr/>
        </p:nvSpPr>
        <p:spPr>
          <a:xfrm>
            <a:off x="161365" y="6304003"/>
            <a:ext cx="2590800" cy="369332"/>
          </a:xfrm>
          <a:prstGeom prst="rect">
            <a:avLst/>
          </a:prstGeom>
          <a:noFill/>
        </p:spPr>
        <p:txBody>
          <a:bodyPr wrap="square" rtlCol="0">
            <a:spAutoFit/>
          </a:bodyPr>
          <a:lstStyle/>
          <a:p>
            <a:r>
              <a:rPr lang="en-US" dirty="0">
                <a:solidFill>
                  <a:schemeClr val="bg2"/>
                </a:solidFill>
              </a:rPr>
              <a:t>James 5:2-4</a:t>
            </a:r>
          </a:p>
        </p:txBody>
      </p:sp>
      <p:sp>
        <p:nvSpPr>
          <p:cNvPr id="14" name="TextBox 13"/>
          <p:cNvSpPr txBox="1"/>
          <p:nvPr/>
        </p:nvSpPr>
        <p:spPr>
          <a:xfrm>
            <a:off x="3823167" y="909927"/>
            <a:ext cx="4536701" cy="954107"/>
          </a:xfrm>
          <a:prstGeom prst="rect">
            <a:avLst/>
          </a:prstGeom>
          <a:noFill/>
        </p:spPr>
        <p:txBody>
          <a:bodyPr wrap="square" rtlCol="0" anchor="ctr">
            <a:spAutoFit/>
          </a:bodyPr>
          <a:lstStyle/>
          <a:p>
            <a:pPr algn="ctr"/>
            <a:r>
              <a:rPr lang="en-US" sz="2800" dirty="0">
                <a:solidFill>
                  <a:schemeClr val="bg1"/>
                </a:solidFill>
              </a:rPr>
              <a:t>A warning to the Rich</a:t>
            </a:r>
          </a:p>
          <a:p>
            <a:pPr algn="ctr"/>
            <a:r>
              <a:rPr lang="en-US" sz="2800" dirty="0">
                <a:solidFill>
                  <a:schemeClr val="bg1"/>
                </a:solidFill>
              </a:rPr>
              <a:t>3 areas of concern</a:t>
            </a:r>
          </a:p>
        </p:txBody>
      </p:sp>
      <p:grpSp>
        <p:nvGrpSpPr>
          <p:cNvPr id="2" name="Group 1"/>
          <p:cNvGrpSpPr/>
          <p:nvPr/>
        </p:nvGrpSpPr>
        <p:grpSpPr>
          <a:xfrm>
            <a:off x="533400" y="1424600"/>
            <a:ext cx="3039036" cy="4425976"/>
            <a:chOff x="533400" y="1424600"/>
            <a:chExt cx="3039036" cy="4425976"/>
          </a:xfrm>
        </p:grpSpPr>
        <p:sp>
          <p:nvSpPr>
            <p:cNvPr id="3" name="TextBox 2"/>
            <p:cNvSpPr txBox="1"/>
            <p:nvPr/>
          </p:nvSpPr>
          <p:spPr>
            <a:xfrm>
              <a:off x="533400" y="3172920"/>
              <a:ext cx="3039036" cy="2677656"/>
            </a:xfrm>
            <a:prstGeom prst="rect">
              <a:avLst/>
            </a:prstGeom>
            <a:noFill/>
          </p:spPr>
          <p:txBody>
            <a:bodyPr wrap="square" rtlCol="0">
              <a:spAutoFit/>
            </a:bodyPr>
            <a:lstStyle/>
            <a:p>
              <a:r>
                <a:rPr lang="en-US" sz="2800" dirty="0">
                  <a:solidFill>
                    <a:schemeClr val="bg1"/>
                  </a:solidFill>
                </a:rPr>
                <a:t>Hoarding Wealth = Accumulating so much material wealth that it sets unused and decaying</a:t>
              </a:r>
            </a:p>
          </p:txBody>
        </p:sp>
        <p:pic>
          <p:nvPicPr>
            <p:cNvPr id="1026" name="Picture 2" descr="Image result for hoarding weal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143" y="1424600"/>
              <a:ext cx="2495550" cy="16573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4064078" y="2205587"/>
            <a:ext cx="3773316" cy="4310860"/>
            <a:chOff x="4064078" y="2205587"/>
            <a:chExt cx="3773316" cy="4310860"/>
          </a:xfrm>
        </p:grpSpPr>
        <p:sp>
          <p:nvSpPr>
            <p:cNvPr id="11" name="TextBox 10"/>
            <p:cNvSpPr txBox="1"/>
            <p:nvPr/>
          </p:nvSpPr>
          <p:spPr>
            <a:xfrm>
              <a:off x="4798358" y="2205587"/>
              <a:ext cx="3039036" cy="1384995"/>
            </a:xfrm>
            <a:prstGeom prst="rect">
              <a:avLst/>
            </a:prstGeom>
            <a:noFill/>
          </p:spPr>
          <p:txBody>
            <a:bodyPr wrap="square" rtlCol="0">
              <a:spAutoFit/>
            </a:bodyPr>
            <a:lstStyle/>
            <a:p>
              <a:r>
                <a:rPr lang="en-US" sz="2800" dirty="0">
                  <a:solidFill>
                    <a:schemeClr val="bg1"/>
                  </a:solidFill>
                </a:rPr>
                <a:t>Failing to pay wages to employees</a:t>
              </a:r>
            </a:p>
          </p:txBody>
        </p:sp>
        <p:pic>
          <p:nvPicPr>
            <p:cNvPr id="1028" name="Picture 4" descr="Image result for disney scroo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78" y="3761761"/>
              <a:ext cx="3713100" cy="27546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8184216" y="1389069"/>
            <a:ext cx="3623118" cy="4002212"/>
            <a:chOff x="8184216" y="1389069"/>
            <a:chExt cx="3623118" cy="4002212"/>
          </a:xfrm>
        </p:grpSpPr>
        <p:sp>
          <p:nvSpPr>
            <p:cNvPr id="12" name="TextBox 11"/>
            <p:cNvSpPr txBox="1"/>
            <p:nvPr/>
          </p:nvSpPr>
          <p:spPr>
            <a:xfrm>
              <a:off x="8602884" y="4006286"/>
              <a:ext cx="3039036" cy="1384995"/>
            </a:xfrm>
            <a:prstGeom prst="rect">
              <a:avLst/>
            </a:prstGeom>
            <a:noFill/>
          </p:spPr>
          <p:txBody>
            <a:bodyPr wrap="square" rtlCol="0">
              <a:spAutoFit/>
            </a:bodyPr>
            <a:lstStyle/>
            <a:p>
              <a:r>
                <a:rPr lang="en-US" sz="2800" dirty="0">
                  <a:solidFill>
                    <a:schemeClr val="bg1"/>
                  </a:solidFill>
                </a:rPr>
                <a:t>Living a luxurious and self-indulgent lifestyle</a:t>
              </a:r>
            </a:p>
          </p:txBody>
        </p:sp>
        <p:pic>
          <p:nvPicPr>
            <p:cNvPr id="1030" name="Picture 6" descr="Image result for disney scroo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4216" y="1389069"/>
              <a:ext cx="3623118" cy="2038004"/>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p:cNvSpPr txBox="1"/>
          <p:nvPr/>
        </p:nvSpPr>
        <p:spPr>
          <a:xfrm>
            <a:off x="9601200" y="6405336"/>
            <a:ext cx="2590800" cy="369332"/>
          </a:xfrm>
          <a:prstGeom prst="rect">
            <a:avLst/>
          </a:prstGeom>
          <a:noFill/>
        </p:spPr>
        <p:txBody>
          <a:bodyPr wrap="square" rtlCol="0">
            <a:spAutoFit/>
          </a:bodyPr>
          <a:lstStyle/>
          <a:p>
            <a:pPr algn="r"/>
            <a:r>
              <a:rPr lang="en-US" dirty="0">
                <a:solidFill>
                  <a:schemeClr val="bg2"/>
                </a:solidFill>
              </a:rPr>
              <a:t>(1)</a:t>
            </a:r>
          </a:p>
        </p:txBody>
      </p:sp>
    </p:spTree>
    <p:extLst>
      <p:ext uri="{BB962C8B-B14F-4D97-AF65-F5344CB8AC3E}">
        <p14:creationId xmlns:p14="http://schemas.microsoft.com/office/powerpoint/2010/main" val="416342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yellow red background"/>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1365" y="1"/>
            <a:ext cx="11860306" cy="1015663"/>
          </a:xfrm>
          <a:prstGeom prst="rect">
            <a:avLst/>
          </a:prstGeom>
          <a:noFill/>
        </p:spPr>
        <p:txBody>
          <a:bodyPr wrap="square" rtlCol="0" anchor="ctr">
            <a:spAutoFit/>
          </a:bodyPr>
          <a:lstStyle/>
          <a:p>
            <a:pPr algn="ctr"/>
            <a:r>
              <a:rPr lang="en-US" sz="6000" dirty="0">
                <a:solidFill>
                  <a:schemeClr val="bg2"/>
                </a:solidFill>
                <a:latin typeface="Gabriola" pitchFamily="82" charset="0"/>
              </a:rPr>
              <a:t>The Sick and Afflicted</a:t>
            </a:r>
          </a:p>
        </p:txBody>
      </p:sp>
      <p:sp>
        <p:nvSpPr>
          <p:cNvPr id="9" name="TextBox 8"/>
          <p:cNvSpPr txBox="1"/>
          <p:nvPr/>
        </p:nvSpPr>
        <p:spPr>
          <a:xfrm>
            <a:off x="161365" y="6304003"/>
            <a:ext cx="2590800" cy="369332"/>
          </a:xfrm>
          <a:prstGeom prst="rect">
            <a:avLst/>
          </a:prstGeom>
          <a:noFill/>
        </p:spPr>
        <p:txBody>
          <a:bodyPr wrap="square" rtlCol="0">
            <a:spAutoFit/>
          </a:bodyPr>
          <a:lstStyle/>
          <a:p>
            <a:r>
              <a:rPr lang="en-US" dirty="0">
                <a:solidFill>
                  <a:schemeClr val="bg2"/>
                </a:solidFill>
              </a:rPr>
              <a:t>James 5:13-16</a:t>
            </a:r>
          </a:p>
        </p:txBody>
      </p:sp>
      <p:sp>
        <p:nvSpPr>
          <p:cNvPr id="16" name="TextBox 15"/>
          <p:cNvSpPr txBox="1"/>
          <p:nvPr/>
        </p:nvSpPr>
        <p:spPr>
          <a:xfrm>
            <a:off x="9601200" y="6405336"/>
            <a:ext cx="2590800" cy="369332"/>
          </a:xfrm>
          <a:prstGeom prst="rect">
            <a:avLst/>
          </a:prstGeom>
          <a:noFill/>
        </p:spPr>
        <p:txBody>
          <a:bodyPr wrap="square" rtlCol="0">
            <a:spAutoFit/>
          </a:bodyPr>
          <a:lstStyle/>
          <a:p>
            <a:pPr algn="r"/>
            <a:r>
              <a:rPr lang="en-US" dirty="0">
                <a:solidFill>
                  <a:schemeClr val="bg2"/>
                </a:solidFill>
              </a:rPr>
              <a:t>(1)</a:t>
            </a:r>
          </a:p>
        </p:txBody>
      </p:sp>
      <p:sp>
        <p:nvSpPr>
          <p:cNvPr id="2" name="Rectangle 1"/>
          <p:cNvSpPr/>
          <p:nvPr/>
        </p:nvSpPr>
        <p:spPr>
          <a:xfrm>
            <a:off x="817189" y="1166842"/>
            <a:ext cx="6096000" cy="4524315"/>
          </a:xfrm>
          <a:prstGeom prst="rect">
            <a:avLst/>
          </a:prstGeom>
        </p:spPr>
        <p:txBody>
          <a:bodyPr>
            <a:spAutoFit/>
          </a:bodyPr>
          <a:lstStyle/>
          <a:p>
            <a:r>
              <a:rPr lang="en-US" sz="2400" dirty="0">
                <a:solidFill>
                  <a:schemeClr val="bg1"/>
                </a:solidFill>
                <a:latin typeface="Open Sans"/>
              </a:rPr>
              <a:t>“When someone has been anointed by the authority of the Melchizedek Priesthood, the anointing is sealed by that same authority. </a:t>
            </a:r>
          </a:p>
          <a:p>
            <a:endParaRPr lang="en-US" sz="2400" dirty="0">
              <a:solidFill>
                <a:schemeClr val="bg1"/>
              </a:solidFill>
              <a:latin typeface="Open Sans"/>
            </a:endParaRPr>
          </a:p>
          <a:p>
            <a:r>
              <a:rPr lang="en-US" sz="2400" dirty="0">
                <a:solidFill>
                  <a:schemeClr val="bg1"/>
                </a:solidFill>
                <a:latin typeface="Open Sans"/>
              </a:rPr>
              <a:t>To seal something means to affirm it, to make it binding for its intended purpose.</a:t>
            </a:r>
          </a:p>
          <a:p>
            <a:endParaRPr lang="en-US" sz="2400" dirty="0">
              <a:solidFill>
                <a:schemeClr val="bg1"/>
              </a:solidFill>
              <a:latin typeface="Open Sans"/>
            </a:endParaRPr>
          </a:p>
          <a:p>
            <a:r>
              <a:rPr lang="en-US" sz="2400" dirty="0">
                <a:solidFill>
                  <a:schemeClr val="bg1"/>
                </a:solidFill>
                <a:latin typeface="Open Sans"/>
              </a:rPr>
              <a:t>When elders anoint a sick person and seal the anointing, they open the windows of heaven for the Lord to pour forth the blessing He wills for the person afflicted.</a:t>
            </a:r>
            <a:endParaRPr lang="en-US" sz="2400" dirty="0">
              <a:solidFill>
                <a:schemeClr val="bg1"/>
              </a:solidFill>
            </a:endParaRPr>
          </a:p>
        </p:txBody>
      </p:sp>
      <p:pic>
        <p:nvPicPr>
          <p:cNvPr id="5122" name="Picture 2" descr="Image result for lds anoin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9366" y="1505462"/>
            <a:ext cx="4286250" cy="441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98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2468</Words>
  <Application>Microsoft Office PowerPoint</Application>
  <PresentationFormat>Widescreen</PresentationFormat>
  <Paragraphs>203</Paragraphs>
  <Slides>31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Calibri Light</vt:lpstr>
      <vt:lpstr>Gabriola</vt:lpstr>
      <vt:lpstr>Calibri</vt:lpstr>
      <vt:lpstr>Open Sans</vt:lpstr>
      <vt:lpstr>Palatino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brad.blau@cox.net</dc:creator>
  <cp:lastModifiedBy>lynda blau</cp:lastModifiedBy>
  <cp:revision>20</cp:revision>
  <dcterms:created xsi:type="dcterms:W3CDTF">2017-02-22T02:44:56Z</dcterms:created>
  <dcterms:modified xsi:type="dcterms:W3CDTF">2020-09-13T14:54:41Z</dcterms:modified>
</cp:coreProperties>
</file>