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96" r:id="rId2"/>
    <p:sldId id="310" r:id="rId3"/>
    <p:sldId id="311" r:id="rId4"/>
    <p:sldId id="313" r:id="rId5"/>
    <p:sldId id="312" r:id="rId6"/>
    <p:sldId id="314" r:id="rId7"/>
    <p:sldId id="315" r:id="rId8"/>
    <p:sldId id="299" r:id="rId9"/>
    <p:sldId id="316" r:id="rId10"/>
    <p:sldId id="317" r:id="rId11"/>
    <p:sldId id="302" r:id="rId12"/>
    <p:sldId id="304" r:id="rId13"/>
    <p:sldId id="300" r:id="rId14"/>
    <p:sldId id="305" r:id="rId15"/>
    <p:sldId id="306" r:id="rId16"/>
    <p:sldId id="318" r:id="rId17"/>
    <p:sldId id="319" r:id="rId18"/>
    <p:sldId id="320" r:id="rId19"/>
    <p:sldId id="321" r:id="rId20"/>
    <p:sldId id="322" r:id="rId21"/>
    <p:sldId id="324" r:id="rId22"/>
    <p:sldId id="325" r:id="rId23"/>
    <p:sldId id="284" r:id="rId24"/>
    <p:sldId id="286" r:id="rId25"/>
    <p:sldId id="323" r:id="rId26"/>
    <p:sldId id="326" r:id="rId27"/>
  </p:sldIdLst>
  <p:sldSz cx="12192000" cy="6858000"/>
  <p:notesSz cx="6858000" cy="9144000"/>
  <p:embeddedFontLst>
    <p:embeddedFont>
      <p:font typeface="AR CENA" panose="02000000000000000000" pitchFamily="2"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Open Sans" panose="020B0606030504020204" pitchFamily="34" charset="0"/>
      <p:regular r:id="rId36"/>
      <p:bold r:id="rId37"/>
      <p:italic r:id="rId38"/>
      <p:boldItalic r:id="rId39"/>
    </p:embeddedFont>
    <p:embeddedFont>
      <p:font typeface="Palatino" pitchFamily="2" charset="0"/>
      <p:regular r:id="rId40"/>
    </p:embeddedFont>
    <p:embeddedFont>
      <p:font typeface="Times" panose="02020603050405020304" pitchFamily="18"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9E13F-41BD-484C-828C-EF98D68767D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A2CECCC-3826-4854-8893-835C706DC596}">
      <dgm:prSet phldrT="[Text]"/>
      <dgm:spPr>
        <a:solidFill>
          <a:srgbClr val="FF0000"/>
        </a:solidFill>
      </dgm:spPr>
      <dgm:t>
        <a:bodyPr/>
        <a:lstStyle/>
        <a:p>
          <a:r>
            <a:rPr lang="en-US" dirty="0"/>
            <a:t>Failing a test</a:t>
          </a:r>
        </a:p>
      </dgm:t>
    </dgm:pt>
    <dgm:pt modelId="{7F15D648-631D-4A85-88CA-2A70BD8A2FA1}" type="parTrans" cxnId="{0B9658BF-A75C-4349-B656-65C3BBEFF315}">
      <dgm:prSet/>
      <dgm:spPr/>
      <dgm:t>
        <a:bodyPr/>
        <a:lstStyle/>
        <a:p>
          <a:endParaRPr lang="en-US"/>
        </a:p>
      </dgm:t>
    </dgm:pt>
    <dgm:pt modelId="{BD9132F5-B299-4109-B3AA-5070A721871C}" type="sibTrans" cxnId="{0B9658BF-A75C-4349-B656-65C3BBEFF315}">
      <dgm:prSet/>
      <dgm:spPr/>
      <dgm:t>
        <a:bodyPr/>
        <a:lstStyle/>
        <a:p>
          <a:endParaRPr lang="en-US"/>
        </a:p>
      </dgm:t>
    </dgm:pt>
    <dgm:pt modelId="{D5BEEEEC-B865-4C36-83D8-73787B24DE8E}">
      <dgm:prSet phldrT="[Text]"/>
      <dgm:spPr>
        <a:solidFill>
          <a:srgbClr val="0070C0"/>
        </a:solidFill>
      </dgm:spPr>
      <dgm:t>
        <a:bodyPr/>
        <a:lstStyle/>
        <a:p>
          <a:r>
            <a:rPr lang="en-US" dirty="0"/>
            <a:t>Chastity issues</a:t>
          </a:r>
        </a:p>
      </dgm:t>
    </dgm:pt>
    <dgm:pt modelId="{CB8AC3CE-1770-42BE-B797-187EC3C73EEF}" type="parTrans" cxnId="{DE258A3D-8B5C-4CD0-8D27-AEF65C6FE1AD}">
      <dgm:prSet/>
      <dgm:spPr/>
      <dgm:t>
        <a:bodyPr/>
        <a:lstStyle/>
        <a:p>
          <a:endParaRPr lang="en-US"/>
        </a:p>
      </dgm:t>
    </dgm:pt>
    <dgm:pt modelId="{EE133D98-89B1-4BCF-8BAA-E56E63D1C2B4}" type="sibTrans" cxnId="{DE258A3D-8B5C-4CD0-8D27-AEF65C6FE1AD}">
      <dgm:prSet/>
      <dgm:spPr/>
      <dgm:t>
        <a:bodyPr/>
        <a:lstStyle/>
        <a:p>
          <a:endParaRPr lang="en-US"/>
        </a:p>
      </dgm:t>
    </dgm:pt>
    <dgm:pt modelId="{4F07D71E-249C-4D74-9934-108B2D9DE873}">
      <dgm:prSet phldrT="[Text]"/>
      <dgm:spPr>
        <a:solidFill>
          <a:srgbClr val="FFFF00"/>
        </a:solidFill>
      </dgm:spPr>
      <dgm:t>
        <a:bodyPr/>
        <a:lstStyle/>
        <a:p>
          <a:r>
            <a:rPr lang="en-US" dirty="0">
              <a:solidFill>
                <a:schemeClr val="tx1"/>
              </a:solidFill>
            </a:rPr>
            <a:t>Someone tells false lies about you</a:t>
          </a:r>
        </a:p>
      </dgm:t>
    </dgm:pt>
    <dgm:pt modelId="{C1F42FAB-4859-46D6-B6B7-7CE54F647092}" type="parTrans" cxnId="{B4DCFC86-7251-4186-AEC7-B864C8388E0D}">
      <dgm:prSet/>
      <dgm:spPr/>
      <dgm:t>
        <a:bodyPr/>
        <a:lstStyle/>
        <a:p>
          <a:endParaRPr lang="en-US"/>
        </a:p>
      </dgm:t>
    </dgm:pt>
    <dgm:pt modelId="{6FF713BB-F913-430B-83C9-4698B2E8CEBB}" type="sibTrans" cxnId="{B4DCFC86-7251-4186-AEC7-B864C8388E0D}">
      <dgm:prSet/>
      <dgm:spPr/>
      <dgm:t>
        <a:bodyPr/>
        <a:lstStyle/>
        <a:p>
          <a:endParaRPr lang="en-US"/>
        </a:p>
      </dgm:t>
    </dgm:pt>
    <dgm:pt modelId="{98660B80-FE42-425D-96C2-70D7A129F303}">
      <dgm:prSet phldrT="[Text]"/>
      <dgm:spPr>
        <a:solidFill>
          <a:srgbClr val="7030A0"/>
        </a:solidFill>
      </dgm:spPr>
      <dgm:t>
        <a:bodyPr/>
        <a:lstStyle/>
        <a:p>
          <a:r>
            <a:rPr lang="en-US" dirty="0"/>
            <a:t>Unexpected death of a loved one</a:t>
          </a:r>
        </a:p>
      </dgm:t>
    </dgm:pt>
    <dgm:pt modelId="{D5C63B14-15BC-4DC1-9DFF-192B75B5205D}" type="parTrans" cxnId="{C0251507-9672-4CC7-BE4B-55F7FD567FF3}">
      <dgm:prSet/>
      <dgm:spPr/>
      <dgm:t>
        <a:bodyPr/>
        <a:lstStyle/>
        <a:p>
          <a:endParaRPr lang="en-US"/>
        </a:p>
      </dgm:t>
    </dgm:pt>
    <dgm:pt modelId="{91F6940D-5624-4814-9F67-9B1F495BDE51}" type="sibTrans" cxnId="{C0251507-9672-4CC7-BE4B-55F7FD567FF3}">
      <dgm:prSet/>
      <dgm:spPr/>
      <dgm:t>
        <a:bodyPr/>
        <a:lstStyle/>
        <a:p>
          <a:endParaRPr lang="en-US"/>
        </a:p>
      </dgm:t>
    </dgm:pt>
    <dgm:pt modelId="{AF9022F8-7EB2-4892-8CE5-AF32C5189CCC}">
      <dgm:prSet phldrT="[Text]"/>
      <dgm:spPr>
        <a:solidFill>
          <a:srgbClr val="00B050"/>
        </a:solidFill>
      </dgm:spPr>
      <dgm:t>
        <a:bodyPr/>
        <a:lstStyle/>
        <a:p>
          <a:r>
            <a:rPr lang="en-US" dirty="0"/>
            <a:t>Problems at home</a:t>
          </a:r>
        </a:p>
      </dgm:t>
    </dgm:pt>
    <dgm:pt modelId="{AB319795-9451-46E1-BC36-E639FCA9B0F0}" type="parTrans" cxnId="{AB29A403-7585-45E5-A3CE-3433F5A309E5}">
      <dgm:prSet/>
      <dgm:spPr/>
      <dgm:t>
        <a:bodyPr/>
        <a:lstStyle/>
        <a:p>
          <a:endParaRPr lang="en-US"/>
        </a:p>
      </dgm:t>
    </dgm:pt>
    <dgm:pt modelId="{957A5AFE-0215-44CB-B55C-8BB99FE75FC6}" type="sibTrans" cxnId="{AB29A403-7585-45E5-A3CE-3433F5A309E5}">
      <dgm:prSet/>
      <dgm:spPr/>
      <dgm:t>
        <a:bodyPr/>
        <a:lstStyle/>
        <a:p>
          <a:endParaRPr lang="en-US"/>
        </a:p>
      </dgm:t>
    </dgm:pt>
    <dgm:pt modelId="{75E9DA8C-3E4C-4971-962C-74D0DAF26039}" type="pres">
      <dgm:prSet presAssocID="{2309E13F-41BD-484C-828C-EF98D68767D3}" presName="cycle" presStyleCnt="0">
        <dgm:presLayoutVars>
          <dgm:dir/>
          <dgm:resizeHandles val="exact"/>
        </dgm:presLayoutVars>
      </dgm:prSet>
      <dgm:spPr/>
    </dgm:pt>
    <dgm:pt modelId="{7DF5990A-7E01-409F-B232-494BEEC3A985}" type="pres">
      <dgm:prSet presAssocID="{7A2CECCC-3826-4854-8893-835C706DC596}" presName="node" presStyleLbl="node1" presStyleIdx="0" presStyleCnt="5">
        <dgm:presLayoutVars>
          <dgm:bulletEnabled val="1"/>
        </dgm:presLayoutVars>
      </dgm:prSet>
      <dgm:spPr/>
    </dgm:pt>
    <dgm:pt modelId="{D574F2E6-44E5-4737-AAF4-017A0A4AC9CF}" type="pres">
      <dgm:prSet presAssocID="{7A2CECCC-3826-4854-8893-835C706DC596}" presName="spNode" presStyleCnt="0"/>
      <dgm:spPr/>
    </dgm:pt>
    <dgm:pt modelId="{8413CA30-E95E-475A-9DC1-D7658634227E}" type="pres">
      <dgm:prSet presAssocID="{BD9132F5-B299-4109-B3AA-5070A721871C}" presName="sibTrans" presStyleLbl="sibTrans1D1" presStyleIdx="0" presStyleCnt="5"/>
      <dgm:spPr/>
    </dgm:pt>
    <dgm:pt modelId="{F93AA10D-F855-4B63-91EF-967CD6CFA589}" type="pres">
      <dgm:prSet presAssocID="{D5BEEEEC-B865-4C36-83D8-73787B24DE8E}" presName="node" presStyleLbl="node1" presStyleIdx="1" presStyleCnt="5">
        <dgm:presLayoutVars>
          <dgm:bulletEnabled val="1"/>
        </dgm:presLayoutVars>
      </dgm:prSet>
      <dgm:spPr/>
    </dgm:pt>
    <dgm:pt modelId="{88339F3B-4E55-48EF-8A7F-ABCECC778731}" type="pres">
      <dgm:prSet presAssocID="{D5BEEEEC-B865-4C36-83D8-73787B24DE8E}" presName="spNode" presStyleCnt="0"/>
      <dgm:spPr/>
    </dgm:pt>
    <dgm:pt modelId="{66FD6BDD-0357-4E38-B0DC-5535686BBCEE}" type="pres">
      <dgm:prSet presAssocID="{EE133D98-89B1-4BCF-8BAA-E56E63D1C2B4}" presName="sibTrans" presStyleLbl="sibTrans1D1" presStyleIdx="1" presStyleCnt="5"/>
      <dgm:spPr/>
    </dgm:pt>
    <dgm:pt modelId="{A76C7108-20A2-4624-9CDD-6C1EA5668CB4}" type="pres">
      <dgm:prSet presAssocID="{4F07D71E-249C-4D74-9934-108B2D9DE873}" presName="node" presStyleLbl="node1" presStyleIdx="2" presStyleCnt="5">
        <dgm:presLayoutVars>
          <dgm:bulletEnabled val="1"/>
        </dgm:presLayoutVars>
      </dgm:prSet>
      <dgm:spPr/>
    </dgm:pt>
    <dgm:pt modelId="{B6E36CE7-7DBC-484A-AFEC-53C0B341073D}" type="pres">
      <dgm:prSet presAssocID="{4F07D71E-249C-4D74-9934-108B2D9DE873}" presName="spNode" presStyleCnt="0"/>
      <dgm:spPr/>
    </dgm:pt>
    <dgm:pt modelId="{5DE98B68-DF55-4AB0-906E-E67C7CC7BE3B}" type="pres">
      <dgm:prSet presAssocID="{6FF713BB-F913-430B-83C9-4698B2E8CEBB}" presName="sibTrans" presStyleLbl="sibTrans1D1" presStyleIdx="2" presStyleCnt="5"/>
      <dgm:spPr/>
    </dgm:pt>
    <dgm:pt modelId="{D295E022-1965-4236-91F0-DE548B8C5C30}" type="pres">
      <dgm:prSet presAssocID="{98660B80-FE42-425D-96C2-70D7A129F303}" presName="node" presStyleLbl="node1" presStyleIdx="3" presStyleCnt="5">
        <dgm:presLayoutVars>
          <dgm:bulletEnabled val="1"/>
        </dgm:presLayoutVars>
      </dgm:prSet>
      <dgm:spPr/>
    </dgm:pt>
    <dgm:pt modelId="{9183456B-1580-45B3-BB8E-5BA1E92BF2BA}" type="pres">
      <dgm:prSet presAssocID="{98660B80-FE42-425D-96C2-70D7A129F303}" presName="spNode" presStyleCnt="0"/>
      <dgm:spPr/>
    </dgm:pt>
    <dgm:pt modelId="{93692520-4AE9-4DAB-9C6D-3B49355EBCD8}" type="pres">
      <dgm:prSet presAssocID="{91F6940D-5624-4814-9F67-9B1F495BDE51}" presName="sibTrans" presStyleLbl="sibTrans1D1" presStyleIdx="3" presStyleCnt="5"/>
      <dgm:spPr/>
    </dgm:pt>
    <dgm:pt modelId="{65C61151-36FB-4C05-985B-4B620C1145B7}" type="pres">
      <dgm:prSet presAssocID="{AF9022F8-7EB2-4892-8CE5-AF32C5189CCC}" presName="node" presStyleLbl="node1" presStyleIdx="4" presStyleCnt="5">
        <dgm:presLayoutVars>
          <dgm:bulletEnabled val="1"/>
        </dgm:presLayoutVars>
      </dgm:prSet>
      <dgm:spPr/>
    </dgm:pt>
    <dgm:pt modelId="{4F671CC2-2617-4CA5-B5F4-358BA160C71C}" type="pres">
      <dgm:prSet presAssocID="{AF9022F8-7EB2-4892-8CE5-AF32C5189CCC}" presName="spNode" presStyleCnt="0"/>
      <dgm:spPr/>
    </dgm:pt>
    <dgm:pt modelId="{A0E406B9-FD8B-4D9A-A142-9CB10158131C}" type="pres">
      <dgm:prSet presAssocID="{957A5AFE-0215-44CB-B55C-8BB99FE75FC6}" presName="sibTrans" presStyleLbl="sibTrans1D1" presStyleIdx="4" presStyleCnt="5"/>
      <dgm:spPr/>
    </dgm:pt>
  </dgm:ptLst>
  <dgm:cxnLst>
    <dgm:cxn modelId="{AB29A403-7585-45E5-A3CE-3433F5A309E5}" srcId="{2309E13F-41BD-484C-828C-EF98D68767D3}" destId="{AF9022F8-7EB2-4892-8CE5-AF32C5189CCC}" srcOrd="4" destOrd="0" parTransId="{AB319795-9451-46E1-BC36-E639FCA9B0F0}" sibTransId="{957A5AFE-0215-44CB-B55C-8BB99FE75FC6}"/>
    <dgm:cxn modelId="{C0251507-9672-4CC7-BE4B-55F7FD567FF3}" srcId="{2309E13F-41BD-484C-828C-EF98D68767D3}" destId="{98660B80-FE42-425D-96C2-70D7A129F303}" srcOrd="3" destOrd="0" parTransId="{D5C63B14-15BC-4DC1-9DFF-192B75B5205D}" sibTransId="{91F6940D-5624-4814-9F67-9B1F495BDE51}"/>
    <dgm:cxn modelId="{C34E8E35-F546-4700-93DD-1505A26E04AA}" type="presOf" srcId="{4F07D71E-249C-4D74-9934-108B2D9DE873}" destId="{A76C7108-20A2-4624-9CDD-6C1EA5668CB4}" srcOrd="0" destOrd="0" presId="urn:microsoft.com/office/officeart/2005/8/layout/cycle5"/>
    <dgm:cxn modelId="{4AE10B38-92C5-42E6-98AF-5FCF703FF267}" type="presOf" srcId="{D5BEEEEC-B865-4C36-83D8-73787B24DE8E}" destId="{F93AA10D-F855-4B63-91EF-967CD6CFA589}" srcOrd="0" destOrd="0" presId="urn:microsoft.com/office/officeart/2005/8/layout/cycle5"/>
    <dgm:cxn modelId="{DE258A3D-8B5C-4CD0-8D27-AEF65C6FE1AD}" srcId="{2309E13F-41BD-484C-828C-EF98D68767D3}" destId="{D5BEEEEC-B865-4C36-83D8-73787B24DE8E}" srcOrd="1" destOrd="0" parTransId="{CB8AC3CE-1770-42BE-B797-187EC3C73EEF}" sibTransId="{EE133D98-89B1-4BCF-8BAA-E56E63D1C2B4}"/>
    <dgm:cxn modelId="{0E03C548-6CAE-4779-B7C6-A62C845B6BFA}" type="presOf" srcId="{2309E13F-41BD-484C-828C-EF98D68767D3}" destId="{75E9DA8C-3E4C-4971-962C-74D0DAF26039}" srcOrd="0" destOrd="0" presId="urn:microsoft.com/office/officeart/2005/8/layout/cycle5"/>
    <dgm:cxn modelId="{FB789C49-1C53-44C4-BACC-ED68F8A3CFAF}" type="presOf" srcId="{6FF713BB-F913-430B-83C9-4698B2E8CEBB}" destId="{5DE98B68-DF55-4AB0-906E-E67C7CC7BE3B}" srcOrd="0" destOrd="0" presId="urn:microsoft.com/office/officeart/2005/8/layout/cycle5"/>
    <dgm:cxn modelId="{4F435772-091C-42F8-B5CC-260F3FD766E9}" type="presOf" srcId="{EE133D98-89B1-4BCF-8BAA-E56E63D1C2B4}" destId="{66FD6BDD-0357-4E38-B0DC-5535686BBCEE}" srcOrd="0" destOrd="0" presId="urn:microsoft.com/office/officeart/2005/8/layout/cycle5"/>
    <dgm:cxn modelId="{C43A5A53-1177-4238-A1AA-A5F8E13081F2}" type="presOf" srcId="{91F6940D-5624-4814-9F67-9B1F495BDE51}" destId="{93692520-4AE9-4DAB-9C6D-3B49355EBCD8}" srcOrd="0" destOrd="0" presId="urn:microsoft.com/office/officeart/2005/8/layout/cycle5"/>
    <dgm:cxn modelId="{7D27A453-E5FC-4838-AA6D-8BBE4DBE05E0}" type="presOf" srcId="{AF9022F8-7EB2-4892-8CE5-AF32C5189CCC}" destId="{65C61151-36FB-4C05-985B-4B620C1145B7}" srcOrd="0" destOrd="0" presId="urn:microsoft.com/office/officeart/2005/8/layout/cycle5"/>
    <dgm:cxn modelId="{B31DD975-7269-481A-B805-1374D92E380E}" type="presOf" srcId="{7A2CECCC-3826-4854-8893-835C706DC596}" destId="{7DF5990A-7E01-409F-B232-494BEEC3A985}" srcOrd="0" destOrd="0" presId="urn:microsoft.com/office/officeart/2005/8/layout/cycle5"/>
    <dgm:cxn modelId="{B4DCFC86-7251-4186-AEC7-B864C8388E0D}" srcId="{2309E13F-41BD-484C-828C-EF98D68767D3}" destId="{4F07D71E-249C-4D74-9934-108B2D9DE873}" srcOrd="2" destOrd="0" parTransId="{C1F42FAB-4859-46D6-B6B7-7CE54F647092}" sibTransId="{6FF713BB-F913-430B-83C9-4698B2E8CEBB}"/>
    <dgm:cxn modelId="{49E8C9A7-3522-4557-80D6-9ADD1EE3AD5D}" type="presOf" srcId="{98660B80-FE42-425D-96C2-70D7A129F303}" destId="{D295E022-1965-4236-91F0-DE548B8C5C30}" srcOrd="0" destOrd="0" presId="urn:microsoft.com/office/officeart/2005/8/layout/cycle5"/>
    <dgm:cxn modelId="{0B9658BF-A75C-4349-B656-65C3BBEFF315}" srcId="{2309E13F-41BD-484C-828C-EF98D68767D3}" destId="{7A2CECCC-3826-4854-8893-835C706DC596}" srcOrd="0" destOrd="0" parTransId="{7F15D648-631D-4A85-88CA-2A70BD8A2FA1}" sibTransId="{BD9132F5-B299-4109-B3AA-5070A721871C}"/>
    <dgm:cxn modelId="{157999DF-E073-43A4-8F33-C11BFF11D19E}" type="presOf" srcId="{957A5AFE-0215-44CB-B55C-8BB99FE75FC6}" destId="{A0E406B9-FD8B-4D9A-A142-9CB10158131C}" srcOrd="0" destOrd="0" presId="urn:microsoft.com/office/officeart/2005/8/layout/cycle5"/>
    <dgm:cxn modelId="{8957A1E9-87E1-4C76-A81B-8266FE76E051}" type="presOf" srcId="{BD9132F5-B299-4109-B3AA-5070A721871C}" destId="{8413CA30-E95E-475A-9DC1-D7658634227E}" srcOrd="0" destOrd="0" presId="urn:microsoft.com/office/officeart/2005/8/layout/cycle5"/>
    <dgm:cxn modelId="{A7EB9406-AC96-4F06-AC78-D2C808FC8963}" type="presParOf" srcId="{75E9DA8C-3E4C-4971-962C-74D0DAF26039}" destId="{7DF5990A-7E01-409F-B232-494BEEC3A985}" srcOrd="0" destOrd="0" presId="urn:microsoft.com/office/officeart/2005/8/layout/cycle5"/>
    <dgm:cxn modelId="{33396DC2-70E3-4C0F-8BE8-E307D4D731CE}" type="presParOf" srcId="{75E9DA8C-3E4C-4971-962C-74D0DAF26039}" destId="{D574F2E6-44E5-4737-AAF4-017A0A4AC9CF}" srcOrd="1" destOrd="0" presId="urn:microsoft.com/office/officeart/2005/8/layout/cycle5"/>
    <dgm:cxn modelId="{17AA74C8-235C-458C-A7F7-FC9745E6700C}" type="presParOf" srcId="{75E9DA8C-3E4C-4971-962C-74D0DAF26039}" destId="{8413CA30-E95E-475A-9DC1-D7658634227E}" srcOrd="2" destOrd="0" presId="urn:microsoft.com/office/officeart/2005/8/layout/cycle5"/>
    <dgm:cxn modelId="{97DBD2A4-E7A0-4D55-AE21-41B7C76CDFC1}" type="presParOf" srcId="{75E9DA8C-3E4C-4971-962C-74D0DAF26039}" destId="{F93AA10D-F855-4B63-91EF-967CD6CFA589}" srcOrd="3" destOrd="0" presId="urn:microsoft.com/office/officeart/2005/8/layout/cycle5"/>
    <dgm:cxn modelId="{F71338BE-92BC-4E54-8360-A82CDD9F3E1E}" type="presParOf" srcId="{75E9DA8C-3E4C-4971-962C-74D0DAF26039}" destId="{88339F3B-4E55-48EF-8A7F-ABCECC778731}" srcOrd="4" destOrd="0" presId="urn:microsoft.com/office/officeart/2005/8/layout/cycle5"/>
    <dgm:cxn modelId="{5D79AA01-7FD4-4D1A-8158-F77EA4EBB157}" type="presParOf" srcId="{75E9DA8C-3E4C-4971-962C-74D0DAF26039}" destId="{66FD6BDD-0357-4E38-B0DC-5535686BBCEE}" srcOrd="5" destOrd="0" presId="urn:microsoft.com/office/officeart/2005/8/layout/cycle5"/>
    <dgm:cxn modelId="{777CF84F-214D-4D77-8308-50A295417B66}" type="presParOf" srcId="{75E9DA8C-3E4C-4971-962C-74D0DAF26039}" destId="{A76C7108-20A2-4624-9CDD-6C1EA5668CB4}" srcOrd="6" destOrd="0" presId="urn:microsoft.com/office/officeart/2005/8/layout/cycle5"/>
    <dgm:cxn modelId="{35F1591E-8CC3-41A1-9261-DCF34CCBB830}" type="presParOf" srcId="{75E9DA8C-3E4C-4971-962C-74D0DAF26039}" destId="{B6E36CE7-7DBC-484A-AFEC-53C0B341073D}" srcOrd="7" destOrd="0" presId="urn:microsoft.com/office/officeart/2005/8/layout/cycle5"/>
    <dgm:cxn modelId="{D493FC14-1537-42AE-8020-0D869D5E580C}" type="presParOf" srcId="{75E9DA8C-3E4C-4971-962C-74D0DAF26039}" destId="{5DE98B68-DF55-4AB0-906E-E67C7CC7BE3B}" srcOrd="8" destOrd="0" presId="urn:microsoft.com/office/officeart/2005/8/layout/cycle5"/>
    <dgm:cxn modelId="{3FD5442A-E9D6-4C10-BD3A-0066F39BB6C0}" type="presParOf" srcId="{75E9DA8C-3E4C-4971-962C-74D0DAF26039}" destId="{D295E022-1965-4236-91F0-DE548B8C5C30}" srcOrd="9" destOrd="0" presId="urn:microsoft.com/office/officeart/2005/8/layout/cycle5"/>
    <dgm:cxn modelId="{CE40377C-9DB7-478E-A719-1C79A9687719}" type="presParOf" srcId="{75E9DA8C-3E4C-4971-962C-74D0DAF26039}" destId="{9183456B-1580-45B3-BB8E-5BA1E92BF2BA}" srcOrd="10" destOrd="0" presId="urn:microsoft.com/office/officeart/2005/8/layout/cycle5"/>
    <dgm:cxn modelId="{DA1FB562-7550-4D91-AF91-2FDD06D816A2}" type="presParOf" srcId="{75E9DA8C-3E4C-4971-962C-74D0DAF26039}" destId="{93692520-4AE9-4DAB-9C6D-3B49355EBCD8}" srcOrd="11" destOrd="0" presId="urn:microsoft.com/office/officeart/2005/8/layout/cycle5"/>
    <dgm:cxn modelId="{28835269-25CE-4BC8-87EC-F0D87312A78B}" type="presParOf" srcId="{75E9DA8C-3E4C-4971-962C-74D0DAF26039}" destId="{65C61151-36FB-4C05-985B-4B620C1145B7}" srcOrd="12" destOrd="0" presId="urn:microsoft.com/office/officeart/2005/8/layout/cycle5"/>
    <dgm:cxn modelId="{8A00B575-BE1E-4CC8-AAEC-1A07BF5DE667}" type="presParOf" srcId="{75E9DA8C-3E4C-4971-962C-74D0DAF26039}" destId="{4F671CC2-2617-4CA5-B5F4-358BA160C71C}" srcOrd="13" destOrd="0" presId="urn:microsoft.com/office/officeart/2005/8/layout/cycle5"/>
    <dgm:cxn modelId="{09769D8A-D4A8-444C-83B8-8ADC17C5E223}" type="presParOf" srcId="{75E9DA8C-3E4C-4971-962C-74D0DAF26039}" destId="{A0E406B9-FD8B-4D9A-A142-9CB10158131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9E13F-41BD-484C-828C-EF98D68767D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A2CECCC-3826-4854-8893-835C706DC596}">
      <dgm:prSet phldrT="[Text]"/>
      <dgm:spPr>
        <a:solidFill>
          <a:srgbClr val="FF0000"/>
        </a:solidFill>
      </dgm:spPr>
      <dgm:t>
        <a:bodyPr/>
        <a:lstStyle/>
        <a:p>
          <a:r>
            <a:rPr lang="en-US" dirty="0"/>
            <a:t>Except and deal with it</a:t>
          </a:r>
        </a:p>
      </dgm:t>
    </dgm:pt>
    <dgm:pt modelId="{7F15D648-631D-4A85-88CA-2A70BD8A2FA1}" type="parTrans" cxnId="{0B9658BF-A75C-4349-B656-65C3BBEFF315}">
      <dgm:prSet/>
      <dgm:spPr/>
      <dgm:t>
        <a:bodyPr/>
        <a:lstStyle/>
        <a:p>
          <a:endParaRPr lang="en-US"/>
        </a:p>
      </dgm:t>
    </dgm:pt>
    <dgm:pt modelId="{BD9132F5-B299-4109-B3AA-5070A721871C}" type="sibTrans" cxnId="{0B9658BF-A75C-4349-B656-65C3BBEFF315}">
      <dgm:prSet/>
      <dgm:spPr/>
      <dgm:t>
        <a:bodyPr/>
        <a:lstStyle/>
        <a:p>
          <a:endParaRPr lang="en-US"/>
        </a:p>
      </dgm:t>
    </dgm:pt>
    <dgm:pt modelId="{D5BEEEEC-B865-4C36-83D8-73787B24DE8E}">
      <dgm:prSet phldrT="[Text]"/>
      <dgm:spPr>
        <a:solidFill>
          <a:srgbClr val="0070C0"/>
        </a:solidFill>
      </dgm:spPr>
      <dgm:t>
        <a:bodyPr/>
        <a:lstStyle/>
        <a:p>
          <a:r>
            <a:rPr lang="en-US" dirty="0"/>
            <a:t>Go through steps to fix it</a:t>
          </a:r>
        </a:p>
      </dgm:t>
    </dgm:pt>
    <dgm:pt modelId="{CB8AC3CE-1770-42BE-B797-187EC3C73EEF}" type="parTrans" cxnId="{DE258A3D-8B5C-4CD0-8D27-AEF65C6FE1AD}">
      <dgm:prSet/>
      <dgm:spPr/>
      <dgm:t>
        <a:bodyPr/>
        <a:lstStyle/>
        <a:p>
          <a:endParaRPr lang="en-US"/>
        </a:p>
      </dgm:t>
    </dgm:pt>
    <dgm:pt modelId="{EE133D98-89B1-4BCF-8BAA-E56E63D1C2B4}" type="sibTrans" cxnId="{DE258A3D-8B5C-4CD0-8D27-AEF65C6FE1AD}">
      <dgm:prSet/>
      <dgm:spPr/>
      <dgm:t>
        <a:bodyPr/>
        <a:lstStyle/>
        <a:p>
          <a:endParaRPr lang="en-US"/>
        </a:p>
      </dgm:t>
    </dgm:pt>
    <dgm:pt modelId="{4F07D71E-249C-4D74-9934-108B2D9DE873}">
      <dgm:prSet phldrT="[Text]"/>
      <dgm:spPr>
        <a:solidFill>
          <a:srgbClr val="FFFF00"/>
        </a:solidFill>
      </dgm:spPr>
      <dgm:t>
        <a:bodyPr/>
        <a:lstStyle/>
        <a:p>
          <a:r>
            <a:rPr lang="en-US" dirty="0">
              <a:solidFill>
                <a:schemeClr val="tx1"/>
              </a:solidFill>
            </a:rPr>
            <a:t>Talk to a person</a:t>
          </a:r>
        </a:p>
      </dgm:t>
    </dgm:pt>
    <dgm:pt modelId="{C1F42FAB-4859-46D6-B6B7-7CE54F647092}" type="parTrans" cxnId="{B4DCFC86-7251-4186-AEC7-B864C8388E0D}">
      <dgm:prSet/>
      <dgm:spPr/>
      <dgm:t>
        <a:bodyPr/>
        <a:lstStyle/>
        <a:p>
          <a:endParaRPr lang="en-US"/>
        </a:p>
      </dgm:t>
    </dgm:pt>
    <dgm:pt modelId="{6FF713BB-F913-430B-83C9-4698B2E8CEBB}" type="sibTrans" cxnId="{B4DCFC86-7251-4186-AEC7-B864C8388E0D}">
      <dgm:prSet/>
      <dgm:spPr/>
      <dgm:t>
        <a:bodyPr/>
        <a:lstStyle/>
        <a:p>
          <a:endParaRPr lang="en-US"/>
        </a:p>
      </dgm:t>
    </dgm:pt>
    <dgm:pt modelId="{98660B80-FE42-425D-96C2-70D7A129F303}">
      <dgm:prSet phldrT="[Text]"/>
      <dgm:spPr>
        <a:solidFill>
          <a:srgbClr val="7030A0"/>
        </a:solidFill>
      </dgm:spPr>
      <dgm:t>
        <a:bodyPr/>
        <a:lstStyle/>
        <a:p>
          <a:r>
            <a:rPr lang="en-US" dirty="0"/>
            <a:t>Understanding the eternal Plan of Salvation</a:t>
          </a:r>
        </a:p>
      </dgm:t>
    </dgm:pt>
    <dgm:pt modelId="{D5C63B14-15BC-4DC1-9DFF-192B75B5205D}" type="parTrans" cxnId="{C0251507-9672-4CC7-BE4B-55F7FD567FF3}">
      <dgm:prSet/>
      <dgm:spPr/>
      <dgm:t>
        <a:bodyPr/>
        <a:lstStyle/>
        <a:p>
          <a:endParaRPr lang="en-US"/>
        </a:p>
      </dgm:t>
    </dgm:pt>
    <dgm:pt modelId="{91F6940D-5624-4814-9F67-9B1F495BDE51}" type="sibTrans" cxnId="{C0251507-9672-4CC7-BE4B-55F7FD567FF3}">
      <dgm:prSet/>
      <dgm:spPr/>
      <dgm:t>
        <a:bodyPr/>
        <a:lstStyle/>
        <a:p>
          <a:endParaRPr lang="en-US"/>
        </a:p>
      </dgm:t>
    </dgm:pt>
    <dgm:pt modelId="{AF9022F8-7EB2-4892-8CE5-AF32C5189CCC}">
      <dgm:prSet phldrT="[Text]"/>
      <dgm:spPr>
        <a:solidFill>
          <a:srgbClr val="00B050"/>
        </a:solidFill>
      </dgm:spPr>
      <dgm:t>
        <a:bodyPr/>
        <a:lstStyle/>
        <a:p>
          <a:r>
            <a:rPr lang="en-US" dirty="0"/>
            <a:t>Prayer and follow counsel of the Prophets</a:t>
          </a:r>
        </a:p>
      </dgm:t>
    </dgm:pt>
    <dgm:pt modelId="{AB319795-9451-46E1-BC36-E639FCA9B0F0}" type="parTrans" cxnId="{AB29A403-7585-45E5-A3CE-3433F5A309E5}">
      <dgm:prSet/>
      <dgm:spPr/>
      <dgm:t>
        <a:bodyPr/>
        <a:lstStyle/>
        <a:p>
          <a:endParaRPr lang="en-US"/>
        </a:p>
      </dgm:t>
    </dgm:pt>
    <dgm:pt modelId="{957A5AFE-0215-44CB-B55C-8BB99FE75FC6}" type="sibTrans" cxnId="{AB29A403-7585-45E5-A3CE-3433F5A309E5}">
      <dgm:prSet/>
      <dgm:spPr/>
      <dgm:t>
        <a:bodyPr/>
        <a:lstStyle/>
        <a:p>
          <a:endParaRPr lang="en-US"/>
        </a:p>
      </dgm:t>
    </dgm:pt>
    <dgm:pt modelId="{75E9DA8C-3E4C-4971-962C-74D0DAF26039}" type="pres">
      <dgm:prSet presAssocID="{2309E13F-41BD-484C-828C-EF98D68767D3}" presName="cycle" presStyleCnt="0">
        <dgm:presLayoutVars>
          <dgm:dir/>
          <dgm:resizeHandles val="exact"/>
        </dgm:presLayoutVars>
      </dgm:prSet>
      <dgm:spPr/>
    </dgm:pt>
    <dgm:pt modelId="{7DF5990A-7E01-409F-B232-494BEEC3A985}" type="pres">
      <dgm:prSet presAssocID="{7A2CECCC-3826-4854-8893-835C706DC596}" presName="node" presStyleLbl="node1" presStyleIdx="0" presStyleCnt="5">
        <dgm:presLayoutVars>
          <dgm:bulletEnabled val="1"/>
        </dgm:presLayoutVars>
      </dgm:prSet>
      <dgm:spPr/>
    </dgm:pt>
    <dgm:pt modelId="{D574F2E6-44E5-4737-AAF4-017A0A4AC9CF}" type="pres">
      <dgm:prSet presAssocID="{7A2CECCC-3826-4854-8893-835C706DC596}" presName="spNode" presStyleCnt="0"/>
      <dgm:spPr/>
    </dgm:pt>
    <dgm:pt modelId="{8413CA30-E95E-475A-9DC1-D7658634227E}" type="pres">
      <dgm:prSet presAssocID="{BD9132F5-B299-4109-B3AA-5070A721871C}" presName="sibTrans" presStyleLbl="sibTrans1D1" presStyleIdx="0" presStyleCnt="5"/>
      <dgm:spPr/>
    </dgm:pt>
    <dgm:pt modelId="{F93AA10D-F855-4B63-91EF-967CD6CFA589}" type="pres">
      <dgm:prSet presAssocID="{D5BEEEEC-B865-4C36-83D8-73787B24DE8E}" presName="node" presStyleLbl="node1" presStyleIdx="1" presStyleCnt="5">
        <dgm:presLayoutVars>
          <dgm:bulletEnabled val="1"/>
        </dgm:presLayoutVars>
      </dgm:prSet>
      <dgm:spPr/>
    </dgm:pt>
    <dgm:pt modelId="{88339F3B-4E55-48EF-8A7F-ABCECC778731}" type="pres">
      <dgm:prSet presAssocID="{D5BEEEEC-B865-4C36-83D8-73787B24DE8E}" presName="spNode" presStyleCnt="0"/>
      <dgm:spPr/>
    </dgm:pt>
    <dgm:pt modelId="{66FD6BDD-0357-4E38-B0DC-5535686BBCEE}" type="pres">
      <dgm:prSet presAssocID="{EE133D98-89B1-4BCF-8BAA-E56E63D1C2B4}" presName="sibTrans" presStyleLbl="sibTrans1D1" presStyleIdx="1" presStyleCnt="5"/>
      <dgm:spPr/>
    </dgm:pt>
    <dgm:pt modelId="{A76C7108-20A2-4624-9CDD-6C1EA5668CB4}" type="pres">
      <dgm:prSet presAssocID="{4F07D71E-249C-4D74-9934-108B2D9DE873}" presName="node" presStyleLbl="node1" presStyleIdx="2" presStyleCnt="5" custRadScaleRad="100901" custRadScaleInc="-15929">
        <dgm:presLayoutVars>
          <dgm:bulletEnabled val="1"/>
        </dgm:presLayoutVars>
      </dgm:prSet>
      <dgm:spPr/>
    </dgm:pt>
    <dgm:pt modelId="{B6E36CE7-7DBC-484A-AFEC-53C0B341073D}" type="pres">
      <dgm:prSet presAssocID="{4F07D71E-249C-4D74-9934-108B2D9DE873}" presName="spNode" presStyleCnt="0"/>
      <dgm:spPr/>
    </dgm:pt>
    <dgm:pt modelId="{5DE98B68-DF55-4AB0-906E-E67C7CC7BE3B}" type="pres">
      <dgm:prSet presAssocID="{6FF713BB-F913-430B-83C9-4698B2E8CEBB}" presName="sibTrans" presStyleLbl="sibTrans1D1" presStyleIdx="2" presStyleCnt="5"/>
      <dgm:spPr/>
    </dgm:pt>
    <dgm:pt modelId="{D295E022-1965-4236-91F0-DE548B8C5C30}" type="pres">
      <dgm:prSet presAssocID="{98660B80-FE42-425D-96C2-70D7A129F303}" presName="node" presStyleLbl="node1" presStyleIdx="3" presStyleCnt="5">
        <dgm:presLayoutVars>
          <dgm:bulletEnabled val="1"/>
        </dgm:presLayoutVars>
      </dgm:prSet>
      <dgm:spPr/>
    </dgm:pt>
    <dgm:pt modelId="{9183456B-1580-45B3-BB8E-5BA1E92BF2BA}" type="pres">
      <dgm:prSet presAssocID="{98660B80-FE42-425D-96C2-70D7A129F303}" presName="spNode" presStyleCnt="0"/>
      <dgm:spPr/>
    </dgm:pt>
    <dgm:pt modelId="{93692520-4AE9-4DAB-9C6D-3B49355EBCD8}" type="pres">
      <dgm:prSet presAssocID="{91F6940D-5624-4814-9F67-9B1F495BDE51}" presName="sibTrans" presStyleLbl="sibTrans1D1" presStyleIdx="3" presStyleCnt="5"/>
      <dgm:spPr/>
    </dgm:pt>
    <dgm:pt modelId="{65C61151-36FB-4C05-985B-4B620C1145B7}" type="pres">
      <dgm:prSet presAssocID="{AF9022F8-7EB2-4892-8CE5-AF32C5189CCC}" presName="node" presStyleLbl="node1" presStyleIdx="4" presStyleCnt="5">
        <dgm:presLayoutVars>
          <dgm:bulletEnabled val="1"/>
        </dgm:presLayoutVars>
      </dgm:prSet>
      <dgm:spPr/>
    </dgm:pt>
    <dgm:pt modelId="{4F671CC2-2617-4CA5-B5F4-358BA160C71C}" type="pres">
      <dgm:prSet presAssocID="{AF9022F8-7EB2-4892-8CE5-AF32C5189CCC}" presName="spNode" presStyleCnt="0"/>
      <dgm:spPr/>
    </dgm:pt>
    <dgm:pt modelId="{A0E406B9-FD8B-4D9A-A142-9CB10158131C}" type="pres">
      <dgm:prSet presAssocID="{957A5AFE-0215-44CB-B55C-8BB99FE75FC6}" presName="sibTrans" presStyleLbl="sibTrans1D1" presStyleIdx="4" presStyleCnt="5"/>
      <dgm:spPr/>
    </dgm:pt>
  </dgm:ptLst>
  <dgm:cxnLst>
    <dgm:cxn modelId="{AB29A403-7585-45E5-A3CE-3433F5A309E5}" srcId="{2309E13F-41BD-484C-828C-EF98D68767D3}" destId="{AF9022F8-7EB2-4892-8CE5-AF32C5189CCC}" srcOrd="4" destOrd="0" parTransId="{AB319795-9451-46E1-BC36-E639FCA9B0F0}" sibTransId="{957A5AFE-0215-44CB-B55C-8BB99FE75FC6}"/>
    <dgm:cxn modelId="{C0251507-9672-4CC7-BE4B-55F7FD567FF3}" srcId="{2309E13F-41BD-484C-828C-EF98D68767D3}" destId="{98660B80-FE42-425D-96C2-70D7A129F303}" srcOrd="3" destOrd="0" parTransId="{D5C63B14-15BC-4DC1-9DFF-192B75B5205D}" sibTransId="{91F6940D-5624-4814-9F67-9B1F495BDE51}"/>
    <dgm:cxn modelId="{F868A80A-6DA6-4FE8-A11E-CDEF9FB51DB1}" type="presOf" srcId="{4F07D71E-249C-4D74-9934-108B2D9DE873}" destId="{A76C7108-20A2-4624-9CDD-6C1EA5668CB4}" srcOrd="0" destOrd="0" presId="urn:microsoft.com/office/officeart/2005/8/layout/cycle5"/>
    <dgm:cxn modelId="{F7A7EA1C-C17C-48FB-951D-C2C5C42E360C}" type="presOf" srcId="{AF9022F8-7EB2-4892-8CE5-AF32C5189CCC}" destId="{65C61151-36FB-4C05-985B-4B620C1145B7}" srcOrd="0" destOrd="0" presId="urn:microsoft.com/office/officeart/2005/8/layout/cycle5"/>
    <dgm:cxn modelId="{2AB9AB3C-66A4-43B0-AC3D-61FC7B8B879B}" type="presOf" srcId="{2309E13F-41BD-484C-828C-EF98D68767D3}" destId="{75E9DA8C-3E4C-4971-962C-74D0DAF26039}" srcOrd="0" destOrd="0" presId="urn:microsoft.com/office/officeart/2005/8/layout/cycle5"/>
    <dgm:cxn modelId="{DE258A3D-8B5C-4CD0-8D27-AEF65C6FE1AD}" srcId="{2309E13F-41BD-484C-828C-EF98D68767D3}" destId="{D5BEEEEC-B865-4C36-83D8-73787B24DE8E}" srcOrd="1" destOrd="0" parTransId="{CB8AC3CE-1770-42BE-B797-187EC3C73EEF}" sibTransId="{EE133D98-89B1-4BCF-8BAA-E56E63D1C2B4}"/>
    <dgm:cxn modelId="{6A80D86F-D1ED-42AE-90C0-069BDF6CAE16}" type="presOf" srcId="{98660B80-FE42-425D-96C2-70D7A129F303}" destId="{D295E022-1965-4236-91F0-DE548B8C5C30}" srcOrd="0" destOrd="0" presId="urn:microsoft.com/office/officeart/2005/8/layout/cycle5"/>
    <dgm:cxn modelId="{41112F71-7D60-46A6-B3FA-537325172ADE}" type="presOf" srcId="{BD9132F5-B299-4109-B3AA-5070A721871C}" destId="{8413CA30-E95E-475A-9DC1-D7658634227E}" srcOrd="0" destOrd="0" presId="urn:microsoft.com/office/officeart/2005/8/layout/cycle5"/>
    <dgm:cxn modelId="{B4DCFC86-7251-4186-AEC7-B864C8388E0D}" srcId="{2309E13F-41BD-484C-828C-EF98D68767D3}" destId="{4F07D71E-249C-4D74-9934-108B2D9DE873}" srcOrd="2" destOrd="0" parTransId="{C1F42FAB-4859-46D6-B6B7-7CE54F647092}" sibTransId="{6FF713BB-F913-430B-83C9-4698B2E8CEBB}"/>
    <dgm:cxn modelId="{4F5DE596-85CE-4C98-92B2-D2F650F20D76}" type="presOf" srcId="{91F6940D-5624-4814-9F67-9B1F495BDE51}" destId="{93692520-4AE9-4DAB-9C6D-3B49355EBCD8}" srcOrd="0" destOrd="0" presId="urn:microsoft.com/office/officeart/2005/8/layout/cycle5"/>
    <dgm:cxn modelId="{2C46249C-AC81-4890-89FB-3FF915839735}" type="presOf" srcId="{7A2CECCC-3826-4854-8893-835C706DC596}" destId="{7DF5990A-7E01-409F-B232-494BEEC3A985}" srcOrd="0" destOrd="0" presId="urn:microsoft.com/office/officeart/2005/8/layout/cycle5"/>
    <dgm:cxn modelId="{5AD634AA-26AB-4840-8820-8050984253BF}" type="presOf" srcId="{957A5AFE-0215-44CB-B55C-8BB99FE75FC6}" destId="{A0E406B9-FD8B-4D9A-A142-9CB10158131C}" srcOrd="0" destOrd="0" presId="urn:microsoft.com/office/officeart/2005/8/layout/cycle5"/>
    <dgm:cxn modelId="{0B9658BF-A75C-4349-B656-65C3BBEFF315}" srcId="{2309E13F-41BD-484C-828C-EF98D68767D3}" destId="{7A2CECCC-3826-4854-8893-835C706DC596}" srcOrd="0" destOrd="0" parTransId="{7F15D648-631D-4A85-88CA-2A70BD8A2FA1}" sibTransId="{BD9132F5-B299-4109-B3AA-5070A721871C}"/>
    <dgm:cxn modelId="{A7F139D1-4427-4516-95E0-488152F11F91}" type="presOf" srcId="{6FF713BB-F913-430B-83C9-4698B2E8CEBB}" destId="{5DE98B68-DF55-4AB0-906E-E67C7CC7BE3B}" srcOrd="0" destOrd="0" presId="urn:microsoft.com/office/officeart/2005/8/layout/cycle5"/>
    <dgm:cxn modelId="{36FCBFE9-9A5E-429E-B9D7-3AA46CF5DF4F}" type="presOf" srcId="{EE133D98-89B1-4BCF-8BAA-E56E63D1C2B4}" destId="{66FD6BDD-0357-4E38-B0DC-5535686BBCEE}" srcOrd="0" destOrd="0" presId="urn:microsoft.com/office/officeart/2005/8/layout/cycle5"/>
    <dgm:cxn modelId="{8FA701F7-0DB8-4475-A316-9E449F44DB45}" type="presOf" srcId="{D5BEEEEC-B865-4C36-83D8-73787B24DE8E}" destId="{F93AA10D-F855-4B63-91EF-967CD6CFA589}" srcOrd="0" destOrd="0" presId="urn:microsoft.com/office/officeart/2005/8/layout/cycle5"/>
    <dgm:cxn modelId="{2612DFF0-6314-484D-A48A-3BE4B64FB55F}" type="presParOf" srcId="{75E9DA8C-3E4C-4971-962C-74D0DAF26039}" destId="{7DF5990A-7E01-409F-B232-494BEEC3A985}" srcOrd="0" destOrd="0" presId="urn:microsoft.com/office/officeart/2005/8/layout/cycle5"/>
    <dgm:cxn modelId="{67E069F9-A463-4F05-8267-3CA5EF0073D2}" type="presParOf" srcId="{75E9DA8C-3E4C-4971-962C-74D0DAF26039}" destId="{D574F2E6-44E5-4737-AAF4-017A0A4AC9CF}" srcOrd="1" destOrd="0" presId="urn:microsoft.com/office/officeart/2005/8/layout/cycle5"/>
    <dgm:cxn modelId="{80901F46-4BD7-411C-A57E-74AEF3405B00}" type="presParOf" srcId="{75E9DA8C-3E4C-4971-962C-74D0DAF26039}" destId="{8413CA30-E95E-475A-9DC1-D7658634227E}" srcOrd="2" destOrd="0" presId="urn:microsoft.com/office/officeart/2005/8/layout/cycle5"/>
    <dgm:cxn modelId="{7A97FE99-46B8-4627-9EEF-212A38F2A594}" type="presParOf" srcId="{75E9DA8C-3E4C-4971-962C-74D0DAF26039}" destId="{F93AA10D-F855-4B63-91EF-967CD6CFA589}" srcOrd="3" destOrd="0" presId="urn:microsoft.com/office/officeart/2005/8/layout/cycle5"/>
    <dgm:cxn modelId="{724702B7-D76B-4C32-BBB8-FAA054B69D33}" type="presParOf" srcId="{75E9DA8C-3E4C-4971-962C-74D0DAF26039}" destId="{88339F3B-4E55-48EF-8A7F-ABCECC778731}" srcOrd="4" destOrd="0" presId="urn:microsoft.com/office/officeart/2005/8/layout/cycle5"/>
    <dgm:cxn modelId="{C715A59D-6278-4C3E-A970-EF9534FEE285}" type="presParOf" srcId="{75E9DA8C-3E4C-4971-962C-74D0DAF26039}" destId="{66FD6BDD-0357-4E38-B0DC-5535686BBCEE}" srcOrd="5" destOrd="0" presId="urn:microsoft.com/office/officeart/2005/8/layout/cycle5"/>
    <dgm:cxn modelId="{C420619F-C4E9-4109-BA4B-147DEE192D37}" type="presParOf" srcId="{75E9DA8C-3E4C-4971-962C-74D0DAF26039}" destId="{A76C7108-20A2-4624-9CDD-6C1EA5668CB4}" srcOrd="6" destOrd="0" presId="urn:microsoft.com/office/officeart/2005/8/layout/cycle5"/>
    <dgm:cxn modelId="{F0693946-8918-460A-9B20-8E2BC5CD56CF}" type="presParOf" srcId="{75E9DA8C-3E4C-4971-962C-74D0DAF26039}" destId="{B6E36CE7-7DBC-484A-AFEC-53C0B341073D}" srcOrd="7" destOrd="0" presId="urn:microsoft.com/office/officeart/2005/8/layout/cycle5"/>
    <dgm:cxn modelId="{E7BAE8F7-0175-47C6-B8DD-3D96AEFF6107}" type="presParOf" srcId="{75E9DA8C-3E4C-4971-962C-74D0DAF26039}" destId="{5DE98B68-DF55-4AB0-906E-E67C7CC7BE3B}" srcOrd="8" destOrd="0" presId="urn:microsoft.com/office/officeart/2005/8/layout/cycle5"/>
    <dgm:cxn modelId="{6984EC86-D152-4933-A690-8A72D9F7ADC7}" type="presParOf" srcId="{75E9DA8C-3E4C-4971-962C-74D0DAF26039}" destId="{D295E022-1965-4236-91F0-DE548B8C5C30}" srcOrd="9" destOrd="0" presId="urn:microsoft.com/office/officeart/2005/8/layout/cycle5"/>
    <dgm:cxn modelId="{9E05D415-0F0D-4054-9F1B-6AB5C153EDC7}" type="presParOf" srcId="{75E9DA8C-3E4C-4971-962C-74D0DAF26039}" destId="{9183456B-1580-45B3-BB8E-5BA1E92BF2BA}" srcOrd="10" destOrd="0" presId="urn:microsoft.com/office/officeart/2005/8/layout/cycle5"/>
    <dgm:cxn modelId="{DB4DD2AD-A371-4E1B-AEBC-25937B214D06}" type="presParOf" srcId="{75E9DA8C-3E4C-4971-962C-74D0DAF26039}" destId="{93692520-4AE9-4DAB-9C6D-3B49355EBCD8}" srcOrd="11" destOrd="0" presId="urn:microsoft.com/office/officeart/2005/8/layout/cycle5"/>
    <dgm:cxn modelId="{99565E23-908D-4707-B18E-311A24C58CEA}" type="presParOf" srcId="{75E9DA8C-3E4C-4971-962C-74D0DAF26039}" destId="{65C61151-36FB-4C05-985B-4B620C1145B7}" srcOrd="12" destOrd="0" presId="urn:microsoft.com/office/officeart/2005/8/layout/cycle5"/>
    <dgm:cxn modelId="{48CE308D-CFD4-4CEE-ABD5-4278007D65EA}" type="presParOf" srcId="{75E9DA8C-3E4C-4971-962C-74D0DAF26039}" destId="{4F671CC2-2617-4CA5-B5F4-358BA160C71C}" srcOrd="13" destOrd="0" presId="urn:microsoft.com/office/officeart/2005/8/layout/cycle5"/>
    <dgm:cxn modelId="{A910EE45-6734-4B75-8CAE-0B5770627F02}" type="presParOf" srcId="{75E9DA8C-3E4C-4971-962C-74D0DAF26039}" destId="{A0E406B9-FD8B-4D9A-A142-9CB10158131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5990A-7E01-409F-B232-494BEEC3A985}">
      <dsp:nvSpPr>
        <dsp:cNvPr id="0" name=""/>
        <dsp:cNvSpPr/>
      </dsp:nvSpPr>
      <dsp:spPr>
        <a:xfrm>
          <a:off x="3509367" y="2671"/>
          <a:ext cx="2125265" cy="1381422"/>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Failing a test</a:t>
          </a:r>
        </a:p>
      </dsp:txBody>
      <dsp:txXfrm>
        <a:off x="3576802" y="70106"/>
        <a:ext cx="1990395" cy="1246552"/>
      </dsp:txXfrm>
    </dsp:sp>
    <dsp:sp modelId="{8413CA30-E95E-475A-9DC1-D7658634227E}">
      <dsp:nvSpPr>
        <dsp:cNvPr id="0" name=""/>
        <dsp:cNvSpPr/>
      </dsp:nvSpPr>
      <dsp:spPr>
        <a:xfrm>
          <a:off x="1809043" y="693383"/>
          <a:ext cx="5525913" cy="5525913"/>
        </a:xfrm>
        <a:custGeom>
          <a:avLst/>
          <a:gdLst/>
          <a:ahLst/>
          <a:cxnLst/>
          <a:rect l="0" t="0" r="0" b="0"/>
          <a:pathLst>
            <a:path>
              <a:moveTo>
                <a:pt x="4111041" y="351194"/>
              </a:moveTo>
              <a:arcTo wR="2762956" hR="2762956" stAng="17952214" swAng="12134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3AA10D-F855-4B63-91EF-967CD6CFA589}">
      <dsp:nvSpPr>
        <dsp:cNvPr id="0" name=""/>
        <dsp:cNvSpPr/>
      </dsp:nvSpPr>
      <dsp:spPr>
        <a:xfrm>
          <a:off x="6137095" y="1911827"/>
          <a:ext cx="2125265" cy="1381422"/>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Chastity issues</a:t>
          </a:r>
        </a:p>
      </dsp:txBody>
      <dsp:txXfrm>
        <a:off x="6204530" y="1979262"/>
        <a:ext cx="1990395" cy="1246552"/>
      </dsp:txXfrm>
    </dsp:sp>
    <dsp:sp modelId="{66FD6BDD-0357-4E38-B0DC-5535686BBCEE}">
      <dsp:nvSpPr>
        <dsp:cNvPr id="0" name=""/>
        <dsp:cNvSpPr/>
      </dsp:nvSpPr>
      <dsp:spPr>
        <a:xfrm>
          <a:off x="1809043" y="693383"/>
          <a:ext cx="5525913" cy="5525913"/>
        </a:xfrm>
        <a:custGeom>
          <a:avLst/>
          <a:gdLst/>
          <a:ahLst/>
          <a:cxnLst/>
          <a:rect l="0" t="0" r="0" b="0"/>
          <a:pathLst>
            <a:path>
              <a:moveTo>
                <a:pt x="5519320" y="2953705"/>
              </a:moveTo>
              <a:arcTo wR="2762956" hR="2762956" stAng="21837524" swAng="13612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76C7108-20A2-4624-9CDD-6C1EA5668CB4}">
      <dsp:nvSpPr>
        <dsp:cNvPr id="0" name=""/>
        <dsp:cNvSpPr/>
      </dsp:nvSpPr>
      <dsp:spPr>
        <a:xfrm>
          <a:off x="5133392" y="5000907"/>
          <a:ext cx="2125265" cy="1381422"/>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Someone tells false lies about you</a:t>
          </a:r>
        </a:p>
      </dsp:txBody>
      <dsp:txXfrm>
        <a:off x="5200827" y="5068342"/>
        <a:ext cx="1990395" cy="1246552"/>
      </dsp:txXfrm>
    </dsp:sp>
    <dsp:sp modelId="{5DE98B68-DF55-4AB0-906E-E67C7CC7BE3B}">
      <dsp:nvSpPr>
        <dsp:cNvPr id="0" name=""/>
        <dsp:cNvSpPr/>
      </dsp:nvSpPr>
      <dsp:spPr>
        <a:xfrm>
          <a:off x="1809043" y="693383"/>
          <a:ext cx="5525913" cy="5525913"/>
        </a:xfrm>
        <a:custGeom>
          <a:avLst/>
          <a:gdLst/>
          <a:ahLst/>
          <a:cxnLst/>
          <a:rect l="0" t="0" r="0" b="0"/>
          <a:pathLst>
            <a:path>
              <a:moveTo>
                <a:pt x="3102865" y="5504925"/>
              </a:moveTo>
              <a:arcTo wR="2762956" hR="2762956" stAng="4976002" swAng="84799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295E022-1965-4236-91F0-DE548B8C5C30}">
      <dsp:nvSpPr>
        <dsp:cNvPr id="0" name=""/>
        <dsp:cNvSpPr/>
      </dsp:nvSpPr>
      <dsp:spPr>
        <a:xfrm>
          <a:off x="1885342" y="5000907"/>
          <a:ext cx="2125265" cy="1381422"/>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Unexpected death of a loved one</a:t>
          </a:r>
        </a:p>
      </dsp:txBody>
      <dsp:txXfrm>
        <a:off x="1952777" y="5068342"/>
        <a:ext cx="1990395" cy="1246552"/>
      </dsp:txXfrm>
    </dsp:sp>
    <dsp:sp modelId="{93692520-4AE9-4DAB-9C6D-3B49355EBCD8}">
      <dsp:nvSpPr>
        <dsp:cNvPr id="0" name=""/>
        <dsp:cNvSpPr/>
      </dsp:nvSpPr>
      <dsp:spPr>
        <a:xfrm>
          <a:off x="1809043" y="693383"/>
          <a:ext cx="5525913" cy="5525913"/>
        </a:xfrm>
        <a:custGeom>
          <a:avLst/>
          <a:gdLst/>
          <a:ahLst/>
          <a:cxnLst/>
          <a:rect l="0" t="0" r="0" b="0"/>
          <a:pathLst>
            <a:path>
              <a:moveTo>
                <a:pt x="293437" y="4002071"/>
              </a:moveTo>
              <a:arcTo wR="2762956" hR="2762956" stAng="9201250" swAng="13612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C61151-36FB-4C05-985B-4B620C1145B7}">
      <dsp:nvSpPr>
        <dsp:cNvPr id="0" name=""/>
        <dsp:cNvSpPr/>
      </dsp:nvSpPr>
      <dsp:spPr>
        <a:xfrm>
          <a:off x="881639" y="1911827"/>
          <a:ext cx="2125265" cy="1381422"/>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Problems at home</a:t>
          </a:r>
        </a:p>
      </dsp:txBody>
      <dsp:txXfrm>
        <a:off x="949074" y="1979262"/>
        <a:ext cx="1990395" cy="1246552"/>
      </dsp:txXfrm>
    </dsp:sp>
    <dsp:sp modelId="{A0E406B9-FD8B-4D9A-A142-9CB10158131C}">
      <dsp:nvSpPr>
        <dsp:cNvPr id="0" name=""/>
        <dsp:cNvSpPr/>
      </dsp:nvSpPr>
      <dsp:spPr>
        <a:xfrm>
          <a:off x="1809043" y="693383"/>
          <a:ext cx="5525913" cy="5525913"/>
        </a:xfrm>
        <a:custGeom>
          <a:avLst/>
          <a:gdLst/>
          <a:ahLst/>
          <a:cxnLst/>
          <a:rect l="0" t="0" r="0" b="0"/>
          <a:pathLst>
            <a:path>
              <a:moveTo>
                <a:pt x="664238" y="965928"/>
              </a:moveTo>
              <a:arcTo wR="2762956" hR="2762956" stAng="13234308" swAng="12134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5990A-7E01-409F-B232-494BEEC3A985}">
      <dsp:nvSpPr>
        <dsp:cNvPr id="0" name=""/>
        <dsp:cNvSpPr/>
      </dsp:nvSpPr>
      <dsp:spPr>
        <a:xfrm>
          <a:off x="3509367" y="2671"/>
          <a:ext cx="2125265" cy="1381422"/>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Except and deal with it</a:t>
          </a:r>
        </a:p>
      </dsp:txBody>
      <dsp:txXfrm>
        <a:off x="3576802" y="70106"/>
        <a:ext cx="1990395" cy="1246552"/>
      </dsp:txXfrm>
    </dsp:sp>
    <dsp:sp modelId="{8413CA30-E95E-475A-9DC1-D7658634227E}">
      <dsp:nvSpPr>
        <dsp:cNvPr id="0" name=""/>
        <dsp:cNvSpPr/>
      </dsp:nvSpPr>
      <dsp:spPr>
        <a:xfrm>
          <a:off x="1809043" y="693383"/>
          <a:ext cx="5525913" cy="5525913"/>
        </a:xfrm>
        <a:custGeom>
          <a:avLst/>
          <a:gdLst/>
          <a:ahLst/>
          <a:cxnLst/>
          <a:rect l="0" t="0" r="0" b="0"/>
          <a:pathLst>
            <a:path>
              <a:moveTo>
                <a:pt x="4111041" y="351194"/>
              </a:moveTo>
              <a:arcTo wR="2762956" hR="2762956" stAng="17952214" swAng="12134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3AA10D-F855-4B63-91EF-967CD6CFA589}">
      <dsp:nvSpPr>
        <dsp:cNvPr id="0" name=""/>
        <dsp:cNvSpPr/>
      </dsp:nvSpPr>
      <dsp:spPr>
        <a:xfrm>
          <a:off x="6137095" y="1911827"/>
          <a:ext cx="2125265" cy="1381422"/>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Go through steps to fix it</a:t>
          </a:r>
        </a:p>
      </dsp:txBody>
      <dsp:txXfrm>
        <a:off x="6204530" y="1979262"/>
        <a:ext cx="1990395" cy="1246552"/>
      </dsp:txXfrm>
    </dsp:sp>
    <dsp:sp modelId="{66FD6BDD-0357-4E38-B0DC-5535686BBCEE}">
      <dsp:nvSpPr>
        <dsp:cNvPr id="0" name=""/>
        <dsp:cNvSpPr/>
      </dsp:nvSpPr>
      <dsp:spPr>
        <a:xfrm>
          <a:off x="1811960" y="736885"/>
          <a:ext cx="5525913" cy="5525913"/>
        </a:xfrm>
        <a:custGeom>
          <a:avLst/>
          <a:gdLst/>
          <a:ahLst/>
          <a:cxnLst/>
          <a:rect l="0" t="0" r="0" b="0"/>
          <a:pathLst>
            <a:path>
              <a:moveTo>
                <a:pt x="5523103" y="2887539"/>
              </a:moveTo>
              <a:arcTo wR="2762956" hR="2762956" stAng="21755062" swAng="12692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76C7108-20A2-4624-9CDD-6C1EA5668CB4}">
      <dsp:nvSpPr>
        <dsp:cNvPr id="0" name=""/>
        <dsp:cNvSpPr/>
      </dsp:nvSpPr>
      <dsp:spPr>
        <a:xfrm>
          <a:off x="5294755" y="4906773"/>
          <a:ext cx="2125265" cy="1381422"/>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Talk to a person</a:t>
          </a:r>
        </a:p>
      </dsp:txBody>
      <dsp:txXfrm>
        <a:off x="5362190" y="4974208"/>
        <a:ext cx="1990395" cy="1246552"/>
      </dsp:txXfrm>
    </dsp:sp>
    <dsp:sp modelId="{5DE98B68-DF55-4AB0-906E-E67C7CC7BE3B}">
      <dsp:nvSpPr>
        <dsp:cNvPr id="0" name=""/>
        <dsp:cNvSpPr/>
      </dsp:nvSpPr>
      <dsp:spPr>
        <a:xfrm>
          <a:off x="1862963" y="705135"/>
          <a:ext cx="5525913" cy="5525913"/>
        </a:xfrm>
        <a:custGeom>
          <a:avLst/>
          <a:gdLst/>
          <a:ahLst/>
          <a:cxnLst/>
          <a:rect l="0" t="0" r="0" b="0"/>
          <a:pathLst>
            <a:path>
              <a:moveTo>
                <a:pt x="3180059" y="5494248"/>
              </a:moveTo>
              <a:arcTo wR="2762956" hR="2762956" stAng="4879037" swAng="9734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295E022-1965-4236-91F0-DE548B8C5C30}">
      <dsp:nvSpPr>
        <dsp:cNvPr id="0" name=""/>
        <dsp:cNvSpPr/>
      </dsp:nvSpPr>
      <dsp:spPr>
        <a:xfrm>
          <a:off x="1885342" y="5000907"/>
          <a:ext cx="2125265" cy="1381422"/>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Understanding the eternal Plan of Salvation</a:t>
          </a:r>
        </a:p>
      </dsp:txBody>
      <dsp:txXfrm>
        <a:off x="1952777" y="5068342"/>
        <a:ext cx="1990395" cy="1246552"/>
      </dsp:txXfrm>
    </dsp:sp>
    <dsp:sp modelId="{93692520-4AE9-4DAB-9C6D-3B49355EBCD8}">
      <dsp:nvSpPr>
        <dsp:cNvPr id="0" name=""/>
        <dsp:cNvSpPr/>
      </dsp:nvSpPr>
      <dsp:spPr>
        <a:xfrm>
          <a:off x="1809043" y="693383"/>
          <a:ext cx="5525913" cy="5525913"/>
        </a:xfrm>
        <a:custGeom>
          <a:avLst/>
          <a:gdLst/>
          <a:ahLst/>
          <a:cxnLst/>
          <a:rect l="0" t="0" r="0" b="0"/>
          <a:pathLst>
            <a:path>
              <a:moveTo>
                <a:pt x="293437" y="4002071"/>
              </a:moveTo>
              <a:arcTo wR="2762956" hR="2762956" stAng="9201250" swAng="13612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C61151-36FB-4C05-985B-4B620C1145B7}">
      <dsp:nvSpPr>
        <dsp:cNvPr id="0" name=""/>
        <dsp:cNvSpPr/>
      </dsp:nvSpPr>
      <dsp:spPr>
        <a:xfrm>
          <a:off x="881639" y="1911827"/>
          <a:ext cx="2125265" cy="1381422"/>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Prayer and follow counsel of the Prophets</a:t>
          </a:r>
        </a:p>
      </dsp:txBody>
      <dsp:txXfrm>
        <a:off x="949074" y="1979262"/>
        <a:ext cx="1990395" cy="1246552"/>
      </dsp:txXfrm>
    </dsp:sp>
    <dsp:sp modelId="{A0E406B9-FD8B-4D9A-A142-9CB10158131C}">
      <dsp:nvSpPr>
        <dsp:cNvPr id="0" name=""/>
        <dsp:cNvSpPr/>
      </dsp:nvSpPr>
      <dsp:spPr>
        <a:xfrm>
          <a:off x="1809043" y="693383"/>
          <a:ext cx="5525913" cy="5525913"/>
        </a:xfrm>
        <a:custGeom>
          <a:avLst/>
          <a:gdLst/>
          <a:ahLst/>
          <a:cxnLst/>
          <a:rect l="0" t="0" r="0" b="0"/>
          <a:pathLst>
            <a:path>
              <a:moveTo>
                <a:pt x="664238" y="965928"/>
              </a:moveTo>
              <a:arcTo wR="2762956" hR="2762956" stAng="13234308" swAng="12134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7C9B01-7B0E-4039-98AB-6E75DC6D4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9" y="654112"/>
            <a:ext cx="10797766" cy="1754326"/>
          </a:xfrm>
          <a:prstGeom prst="rect">
            <a:avLst/>
          </a:prstGeom>
          <a:noFill/>
        </p:spPr>
        <p:txBody>
          <a:bodyPr wrap="square" rtlCol="0">
            <a:spAutoFit/>
          </a:bodyPr>
          <a:lstStyle/>
          <a:p>
            <a:pPr algn="ctr"/>
            <a:r>
              <a:rPr lang="en-US" sz="5400" dirty="0">
                <a:solidFill>
                  <a:schemeClr val="bg1"/>
                </a:solidFill>
                <a:latin typeface="AR CENA" panose="02000000000000000000" pitchFamily="2" charset="0"/>
                <a:ea typeface="Wednesday" pitchFamily="2" charset="0"/>
              </a:rPr>
              <a:t>Faithfully Endure</a:t>
            </a:r>
          </a:p>
          <a:p>
            <a:pPr algn="ctr"/>
            <a:r>
              <a:rPr lang="en-US" sz="5400" dirty="0">
                <a:solidFill>
                  <a:schemeClr val="bg1"/>
                </a:solidFill>
                <a:latin typeface="AR CENA" panose="02000000000000000000" pitchFamily="2" charset="0"/>
                <a:ea typeface="Wednesday" pitchFamily="2" charset="0"/>
              </a:rPr>
              <a:t>1 Peter 1-2</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144</a:t>
            </a:r>
          </a:p>
        </p:txBody>
      </p:sp>
      <p:grpSp>
        <p:nvGrpSpPr>
          <p:cNvPr id="86" name="Group 85"/>
          <p:cNvGrpSpPr/>
          <p:nvPr/>
        </p:nvGrpSpPr>
        <p:grpSpPr>
          <a:xfrm>
            <a:off x="1694874" y="1577519"/>
            <a:ext cx="2017426" cy="4626369"/>
            <a:chOff x="2514600" y="772588"/>
            <a:chExt cx="2017426" cy="4626369"/>
          </a:xfrm>
        </p:grpSpPr>
        <p:sp>
          <p:nvSpPr>
            <p:cNvPr id="87" name="Round Diagonal Corner Rectangle 55"/>
            <p:cNvSpPr/>
            <p:nvPr/>
          </p:nvSpPr>
          <p:spPr>
            <a:xfrm rot="12394047">
              <a:off x="3447556" y="1095387"/>
              <a:ext cx="936295" cy="1605233"/>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56"/>
            <p:cNvSpPr/>
            <p:nvPr/>
          </p:nvSpPr>
          <p:spPr>
            <a:xfrm rot="19994265" flipH="1">
              <a:off x="2577354" y="1099739"/>
              <a:ext cx="984352" cy="1728578"/>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53530" y="892071"/>
              <a:ext cx="1372869" cy="17663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33"/>
            <p:cNvGrpSpPr/>
            <p:nvPr/>
          </p:nvGrpSpPr>
          <p:grpSpPr>
            <a:xfrm rot="2754858">
              <a:off x="3053008" y="4781285"/>
              <a:ext cx="447122" cy="788222"/>
              <a:chOff x="1676400" y="2133600"/>
              <a:chExt cx="1447800" cy="2088845"/>
            </a:xfrm>
          </p:grpSpPr>
          <p:sp>
            <p:nvSpPr>
              <p:cNvPr id="109" name="Oval 10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45"/>
            <p:cNvGrpSpPr/>
            <p:nvPr/>
          </p:nvGrpSpPr>
          <p:grpSpPr>
            <a:xfrm rot="18845142" flipH="1">
              <a:off x="3457650" y="4681258"/>
              <a:ext cx="486273" cy="795253"/>
              <a:chOff x="1676400" y="2133600"/>
              <a:chExt cx="1447800" cy="2088845"/>
            </a:xfrm>
          </p:grpSpPr>
          <p:sp>
            <p:nvSpPr>
              <p:cNvPr id="106" name="Oval 10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49"/>
            <p:cNvGrpSpPr/>
            <p:nvPr/>
          </p:nvGrpSpPr>
          <p:grpSpPr>
            <a:xfrm>
              <a:off x="2538097" y="2559209"/>
              <a:ext cx="1993929" cy="2480377"/>
              <a:chOff x="4419600" y="2060454"/>
              <a:chExt cx="3045502" cy="4187946"/>
            </a:xfrm>
          </p:grpSpPr>
          <p:sp>
            <p:nvSpPr>
              <p:cNvPr id="97" name="Oval 96"/>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Freeform: Shape 92"/>
            <p:cNvSpPr/>
            <p:nvPr/>
          </p:nvSpPr>
          <p:spPr>
            <a:xfrm rot="14935407">
              <a:off x="3055310" y="511096"/>
              <a:ext cx="868295" cy="1391279"/>
            </a:xfrm>
            <a:custGeom>
              <a:avLst/>
              <a:gdLst>
                <a:gd name="connsiteX0" fmla="*/ 733390 w 868295"/>
                <a:gd name="connsiteY0" fmla="*/ 1022811 h 1391279"/>
                <a:gd name="connsiteX1" fmla="*/ 576439 w 868295"/>
                <a:gd name="connsiteY1" fmla="*/ 1222643 h 1391279"/>
                <a:gd name="connsiteX2" fmla="*/ 301884 w 868295"/>
                <a:gd name="connsiteY2" fmla="*/ 1377052 h 1391279"/>
                <a:gd name="connsiteX3" fmla="*/ 151176 w 868295"/>
                <a:gd name="connsiteY3" fmla="*/ 1334841 h 1391279"/>
                <a:gd name="connsiteX4" fmla="*/ 42682 w 868295"/>
                <a:gd name="connsiteY4" fmla="*/ 1141929 h 1391279"/>
                <a:gd name="connsiteX5" fmla="*/ 169312 w 868295"/>
                <a:gd name="connsiteY5" fmla="*/ 689814 h 1391279"/>
                <a:gd name="connsiteX6" fmla="*/ 264619 w 868295"/>
                <a:gd name="connsiteY6" fmla="*/ 636213 h 1391279"/>
                <a:gd name="connsiteX7" fmla="*/ 247201 w 868295"/>
                <a:gd name="connsiteY7" fmla="*/ 615103 h 1391279"/>
                <a:gd name="connsiteX8" fmla="*/ 189213 w 868295"/>
                <a:gd name="connsiteY8" fmla="*/ 425263 h 1391279"/>
                <a:gd name="connsiteX9" fmla="*/ 189213 w 868295"/>
                <a:gd name="connsiteY9" fmla="*/ 113183 h 1391279"/>
                <a:gd name="connsiteX10" fmla="*/ 302396 w 868295"/>
                <a:gd name="connsiteY10" fmla="*/ 0 h 1391279"/>
                <a:gd name="connsiteX11" fmla="*/ 528754 w 868295"/>
                <a:gd name="connsiteY11" fmla="*/ 0 h 1391279"/>
                <a:gd name="connsiteX12" fmla="*/ 868295 w 868295"/>
                <a:gd name="connsiteY12" fmla="*/ 339541 h 1391279"/>
                <a:gd name="connsiteX13" fmla="*/ 868295 w 868295"/>
                <a:gd name="connsiteY13" fmla="*/ 651621 h 1391279"/>
                <a:gd name="connsiteX14" fmla="*/ 755112 w 868295"/>
                <a:gd name="connsiteY14" fmla="*/ 764804 h 1391279"/>
                <a:gd name="connsiteX15" fmla="*/ 699850 w 868295"/>
                <a:gd name="connsiteY15" fmla="*/ 764804 h 1391279"/>
                <a:gd name="connsiteX16" fmla="*/ 703069 w 868295"/>
                <a:gd name="connsiteY16" fmla="*/ 770528 h 1391279"/>
                <a:gd name="connsiteX17" fmla="*/ 733390 w 868295"/>
                <a:gd name="connsiteY17" fmla="*/ 1022811 h 13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8295" h="1391279">
                  <a:moveTo>
                    <a:pt x="733390" y="1022811"/>
                  </a:moveTo>
                  <a:cubicBezTo>
                    <a:pt x="710474" y="1104628"/>
                    <a:pt x="656347" y="1177703"/>
                    <a:pt x="576439" y="1222643"/>
                  </a:cubicBezTo>
                  <a:lnTo>
                    <a:pt x="301884" y="1377052"/>
                  </a:lnTo>
                  <a:cubicBezTo>
                    <a:pt x="248611" y="1407013"/>
                    <a:pt x="181136" y="1388114"/>
                    <a:pt x="151176" y="1334841"/>
                  </a:cubicBezTo>
                  <a:lnTo>
                    <a:pt x="42682" y="1141929"/>
                  </a:lnTo>
                  <a:cubicBezTo>
                    <a:pt x="-47198" y="982113"/>
                    <a:pt x="9496" y="779694"/>
                    <a:pt x="169312" y="689814"/>
                  </a:cubicBezTo>
                  <a:lnTo>
                    <a:pt x="264619" y="636213"/>
                  </a:lnTo>
                  <a:lnTo>
                    <a:pt x="247201" y="615103"/>
                  </a:lnTo>
                  <a:cubicBezTo>
                    <a:pt x="210591" y="560912"/>
                    <a:pt x="189213" y="495584"/>
                    <a:pt x="189213" y="425263"/>
                  </a:cubicBezTo>
                  <a:lnTo>
                    <a:pt x="189213" y="113183"/>
                  </a:lnTo>
                  <a:cubicBezTo>
                    <a:pt x="189213" y="50674"/>
                    <a:pt x="239887" y="0"/>
                    <a:pt x="302396" y="0"/>
                  </a:cubicBezTo>
                  <a:lnTo>
                    <a:pt x="528754" y="0"/>
                  </a:lnTo>
                  <a:cubicBezTo>
                    <a:pt x="716277" y="0"/>
                    <a:pt x="868295" y="152018"/>
                    <a:pt x="868295" y="339541"/>
                  </a:cubicBezTo>
                  <a:lnTo>
                    <a:pt x="868295" y="651621"/>
                  </a:lnTo>
                  <a:cubicBezTo>
                    <a:pt x="868295" y="714130"/>
                    <a:pt x="817621" y="764804"/>
                    <a:pt x="755112" y="764804"/>
                  </a:cubicBezTo>
                  <a:lnTo>
                    <a:pt x="699850" y="764804"/>
                  </a:lnTo>
                  <a:lnTo>
                    <a:pt x="703069" y="770528"/>
                  </a:lnTo>
                  <a:cubicBezTo>
                    <a:pt x="748009" y="850436"/>
                    <a:pt x="756305" y="940994"/>
                    <a:pt x="733390" y="1022811"/>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ound Diagonal Corner Rectangle 63"/>
            <p:cNvSpPr/>
            <p:nvPr/>
          </p:nvSpPr>
          <p:spPr>
            <a:xfrm rot="18574207">
              <a:off x="3093953" y="2118884"/>
              <a:ext cx="765253" cy="764804"/>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276600" y="2216023"/>
              <a:ext cx="430070" cy="2223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514600" y="1219200"/>
              <a:ext cx="1993929" cy="19843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904150" y="3763806"/>
            <a:ext cx="6096000" cy="1323439"/>
          </a:xfrm>
          <a:prstGeom prst="rect">
            <a:avLst/>
          </a:prstGeom>
        </p:spPr>
        <p:txBody>
          <a:bodyPr>
            <a:spAutoFit/>
          </a:bodyPr>
          <a:lstStyle/>
          <a:p>
            <a:r>
              <a:rPr lang="en-US" sz="2000" i="1" dirty="0">
                <a:solidFill>
                  <a:schemeClr val="bg1"/>
                </a:solidFill>
                <a:latin typeface="Open Sans"/>
              </a:rPr>
              <a:t>Behold, I am the law, and the light. Look unto me, and endure to the end, and ye shall live; for unto him that </a:t>
            </a:r>
            <a:r>
              <a:rPr lang="en-US" sz="2000" i="1" dirty="0" err="1">
                <a:solidFill>
                  <a:schemeClr val="bg1"/>
                </a:solidFill>
                <a:latin typeface="Open Sans"/>
              </a:rPr>
              <a:t>endureth</a:t>
            </a:r>
            <a:r>
              <a:rPr lang="en-US" sz="2000" i="1" dirty="0">
                <a:solidFill>
                  <a:schemeClr val="bg1"/>
                </a:solidFill>
                <a:latin typeface="Open Sans"/>
              </a:rPr>
              <a:t> to the end will I give eternal life.</a:t>
            </a:r>
          </a:p>
          <a:p>
            <a:r>
              <a:rPr lang="en-US" sz="2000" i="1" dirty="0">
                <a:solidFill>
                  <a:schemeClr val="bg1"/>
                </a:solidFill>
                <a:latin typeface="Open Sans"/>
              </a:rPr>
              <a:t>3 Nephi 15:9</a:t>
            </a:r>
            <a:endParaRPr lang="en-US" sz="2000" i="1" dirty="0">
              <a:solidFill>
                <a:schemeClr val="bg1"/>
              </a:solidFill>
            </a:endParaRPr>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24000" y="6172201"/>
            <a:ext cx="5791200" cy="461665"/>
          </a:xfrm>
          <a:prstGeom prst="rect">
            <a:avLst/>
          </a:prstGeom>
          <a:noFill/>
        </p:spPr>
        <p:txBody>
          <a:bodyPr wrap="square" rtlCol="0">
            <a:spAutoFit/>
          </a:bodyPr>
          <a:lstStyle/>
          <a:p>
            <a:r>
              <a:rPr lang="en-US" sz="2400" dirty="0">
                <a:latin typeface="+mj-lt"/>
              </a:rPr>
              <a:t>1 Peter 1:7   1 Peter 4:16</a:t>
            </a:r>
          </a:p>
        </p:txBody>
      </p:sp>
      <p:sp>
        <p:nvSpPr>
          <p:cNvPr id="20" name="TextBox 19"/>
          <p:cNvSpPr txBox="1"/>
          <p:nvPr/>
        </p:nvSpPr>
        <p:spPr>
          <a:xfrm>
            <a:off x="201706" y="6427694"/>
            <a:ext cx="1748118" cy="369332"/>
          </a:xfrm>
          <a:prstGeom prst="rect">
            <a:avLst/>
          </a:prstGeom>
          <a:noFill/>
        </p:spPr>
        <p:txBody>
          <a:bodyPr wrap="square" rtlCol="0">
            <a:spAutoFit/>
          </a:bodyPr>
          <a:lstStyle/>
          <a:p>
            <a:r>
              <a:rPr lang="en-US" dirty="0">
                <a:solidFill>
                  <a:schemeClr val="bg1"/>
                </a:solidFill>
              </a:rPr>
              <a:t>1 Peter 1:7</a:t>
            </a:r>
          </a:p>
        </p:txBody>
      </p:sp>
      <p:sp>
        <p:nvSpPr>
          <p:cNvPr id="4" name="Rectangle 3"/>
          <p:cNvSpPr/>
          <p:nvPr/>
        </p:nvSpPr>
        <p:spPr>
          <a:xfrm>
            <a:off x="121927" y="615460"/>
            <a:ext cx="6884929" cy="830997"/>
          </a:xfrm>
          <a:prstGeom prst="rect">
            <a:avLst/>
          </a:prstGeom>
        </p:spPr>
        <p:txBody>
          <a:bodyPr wrap="square">
            <a:spAutoFit/>
          </a:bodyPr>
          <a:lstStyle/>
          <a:p>
            <a:r>
              <a:rPr lang="en-US" sz="2400" dirty="0">
                <a:solidFill>
                  <a:schemeClr val="bg1"/>
                </a:solidFill>
                <a:latin typeface="Open Sans"/>
              </a:rPr>
              <a:t>“When faced with a trial of faith—whatever you do, you don’t step away from the Church!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345" y="170797"/>
            <a:ext cx="1085850" cy="1447800"/>
          </a:xfrm>
          <a:prstGeom prst="rect">
            <a:avLst/>
          </a:prstGeom>
        </p:spPr>
      </p:pic>
      <p:sp>
        <p:nvSpPr>
          <p:cNvPr id="21" name="Rectangle 20"/>
          <p:cNvSpPr/>
          <p:nvPr/>
        </p:nvSpPr>
        <p:spPr>
          <a:xfrm>
            <a:off x="3774558" y="5291804"/>
            <a:ext cx="7655441" cy="1200329"/>
          </a:xfrm>
          <a:prstGeom prst="rect">
            <a:avLst/>
          </a:prstGeom>
        </p:spPr>
        <p:txBody>
          <a:bodyPr wrap="square">
            <a:spAutoFit/>
          </a:bodyPr>
          <a:lstStyle/>
          <a:p>
            <a:r>
              <a:rPr lang="en-US" sz="2400" dirty="0">
                <a:solidFill>
                  <a:schemeClr val="bg1"/>
                </a:solidFill>
                <a:latin typeface="Open Sans"/>
              </a:rPr>
              <a:t>Distancing yourself from the kingdom of God during a trial of faith is like leaving the safety of a secure storm cellar just as the tornado comes into view.”</a:t>
            </a:r>
            <a:endParaRPr lang="en-US" sz="2400" dirty="0">
              <a:solidFill>
                <a:schemeClr val="bg1"/>
              </a:solidFill>
            </a:endParaRPr>
          </a:p>
        </p:txBody>
      </p:sp>
      <p:pic>
        <p:nvPicPr>
          <p:cNvPr id="20482" name="Picture 2" descr="Image result for incoming torn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264" y="1913400"/>
            <a:ext cx="5435074" cy="301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2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22150" y="2268981"/>
            <a:ext cx="5791200" cy="3108543"/>
          </a:xfrm>
          <a:prstGeom prst="rect">
            <a:avLst/>
          </a:prstGeom>
          <a:noFill/>
        </p:spPr>
        <p:txBody>
          <a:bodyPr wrap="square" rtlCol="0">
            <a:spAutoFit/>
          </a:bodyPr>
          <a:lstStyle/>
          <a:p>
            <a:r>
              <a:rPr lang="en-US" sz="2800" dirty="0">
                <a:solidFill>
                  <a:schemeClr val="bg1"/>
                </a:solidFill>
              </a:rPr>
              <a:t>“Though the thunders might roll and </a:t>
            </a:r>
            <a:r>
              <a:rPr lang="en-US" sz="2800" dirty="0" err="1">
                <a:solidFill>
                  <a:schemeClr val="bg1"/>
                </a:solidFill>
              </a:rPr>
              <a:t>lightnings</a:t>
            </a:r>
            <a:r>
              <a:rPr lang="en-US" sz="2800" dirty="0">
                <a:solidFill>
                  <a:schemeClr val="bg1"/>
                </a:solidFill>
              </a:rPr>
              <a:t>  flash, and earthquakes bellow, and war gather thick around, yet this hope and knowledge would support the soul in every hour of trial, trouble and tribulation.”</a:t>
            </a:r>
          </a:p>
          <a:p>
            <a:r>
              <a:rPr lang="en-US" sz="2800" dirty="0">
                <a:solidFill>
                  <a:schemeClr val="bg1"/>
                </a:solidFill>
              </a:rPr>
              <a:t>(4)</a:t>
            </a:r>
          </a:p>
        </p:txBody>
      </p:sp>
      <p:sp>
        <p:nvSpPr>
          <p:cNvPr id="20" name="TextBox 19"/>
          <p:cNvSpPr txBox="1"/>
          <p:nvPr/>
        </p:nvSpPr>
        <p:spPr>
          <a:xfrm>
            <a:off x="2438262" y="101919"/>
            <a:ext cx="5791200" cy="1200329"/>
          </a:xfrm>
          <a:prstGeom prst="rect">
            <a:avLst/>
          </a:prstGeom>
          <a:noFill/>
        </p:spPr>
        <p:txBody>
          <a:bodyPr wrap="square" rtlCol="0">
            <a:spAutoFit/>
          </a:bodyPr>
          <a:lstStyle/>
          <a:p>
            <a:pPr algn="ctr"/>
            <a:r>
              <a:rPr lang="en-US" sz="7200" dirty="0">
                <a:solidFill>
                  <a:schemeClr val="bg1"/>
                </a:solidFill>
                <a:latin typeface="Calibri" panose="020F0502020204030204" pitchFamily="34" charset="0"/>
              </a:rPr>
              <a:t>Support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28" y="101919"/>
            <a:ext cx="1184244" cy="1435967"/>
          </a:xfrm>
          <a:prstGeom prst="rect">
            <a:avLst/>
          </a:prstGeom>
        </p:spPr>
      </p:pic>
      <p:pic>
        <p:nvPicPr>
          <p:cNvPr id="4" name="Picture 3">
            <a:extLst>
              <a:ext uri="{FF2B5EF4-FFF2-40B4-BE49-F238E27FC236}">
                <a16:creationId xmlns:a16="http://schemas.microsoft.com/office/drawing/2014/main" id="{D481B9BB-1A40-4972-A976-D3C088FC7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145" y="2576512"/>
            <a:ext cx="5286375" cy="3533775"/>
          </a:xfrm>
          <a:prstGeom prst="rect">
            <a:avLst/>
          </a:prstGeom>
        </p:spPr>
      </p:pic>
    </p:spTree>
    <p:extLst>
      <p:ext uri="{BB962C8B-B14F-4D97-AF65-F5344CB8AC3E}">
        <p14:creationId xmlns:p14="http://schemas.microsoft.com/office/powerpoint/2010/main" val="202807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24706" y="1323236"/>
            <a:ext cx="6271370" cy="1569660"/>
          </a:xfrm>
          <a:prstGeom prst="rect">
            <a:avLst/>
          </a:prstGeom>
          <a:noFill/>
        </p:spPr>
        <p:txBody>
          <a:bodyPr wrap="square" rtlCol="0">
            <a:spAutoFit/>
          </a:bodyPr>
          <a:lstStyle/>
          <a:p>
            <a:r>
              <a:rPr lang="en-US" sz="2400" dirty="0">
                <a:solidFill>
                  <a:schemeClr val="bg1"/>
                </a:solidFill>
              </a:rPr>
              <a:t>These trials can take root in our weaknesses, our vulnerabilities, our sensitivities, or in those things that matter most to us.”</a:t>
            </a:r>
          </a:p>
          <a:p>
            <a:r>
              <a:rPr lang="en-US" sz="2400" dirty="0">
                <a:solidFill>
                  <a:schemeClr val="bg1"/>
                </a:solidFill>
              </a:rPr>
              <a:t>(3)</a:t>
            </a:r>
          </a:p>
        </p:txBody>
      </p:sp>
      <p:sp>
        <p:nvSpPr>
          <p:cNvPr id="16" name="TextBox 15"/>
          <p:cNvSpPr txBox="1"/>
          <p:nvPr/>
        </p:nvSpPr>
        <p:spPr>
          <a:xfrm>
            <a:off x="2971800" y="75503"/>
            <a:ext cx="62484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Vulnerable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345" y="170797"/>
            <a:ext cx="1085850" cy="1447800"/>
          </a:xfrm>
          <a:prstGeom prst="rect">
            <a:avLst/>
          </a:prstGeom>
        </p:spPr>
      </p:pic>
      <p:grpSp>
        <p:nvGrpSpPr>
          <p:cNvPr id="19" name="Group 18"/>
          <p:cNvGrpSpPr/>
          <p:nvPr/>
        </p:nvGrpSpPr>
        <p:grpSpPr>
          <a:xfrm>
            <a:off x="7601030" y="3423143"/>
            <a:ext cx="3604778" cy="3043138"/>
            <a:chOff x="384206" y="4158361"/>
            <a:chExt cx="3289208" cy="2506604"/>
          </a:xfrm>
        </p:grpSpPr>
        <p:grpSp>
          <p:nvGrpSpPr>
            <p:cNvPr id="20" name="Group 19"/>
            <p:cNvGrpSpPr/>
            <p:nvPr/>
          </p:nvGrpSpPr>
          <p:grpSpPr>
            <a:xfrm>
              <a:off x="384206" y="4158361"/>
              <a:ext cx="3289208" cy="2390250"/>
              <a:chOff x="609599" y="833642"/>
              <a:chExt cx="7941747" cy="5771225"/>
            </a:xfrm>
          </p:grpSpPr>
          <p:grpSp>
            <p:nvGrpSpPr>
              <p:cNvPr id="22" name="Group 14"/>
              <p:cNvGrpSpPr/>
              <p:nvPr/>
            </p:nvGrpSpPr>
            <p:grpSpPr>
              <a:xfrm rot="10800000">
                <a:off x="7696200" y="5257800"/>
                <a:ext cx="621450" cy="1347067"/>
                <a:chOff x="7010400" y="381000"/>
                <a:chExt cx="762000" cy="2033666"/>
              </a:xfrm>
            </p:grpSpPr>
            <p:sp>
              <p:nvSpPr>
                <p:cNvPr id="35"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rot="10800000">
                <a:off x="939238" y="4923502"/>
                <a:ext cx="621450" cy="1347067"/>
                <a:chOff x="7010400" y="381000"/>
                <a:chExt cx="762000" cy="2033666"/>
              </a:xfrm>
            </p:grpSpPr>
            <p:sp>
              <p:nvSpPr>
                <p:cNvPr id="33"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899460" y="833642"/>
                <a:ext cx="621450" cy="986197"/>
                <a:chOff x="7031201" y="834275"/>
                <a:chExt cx="762000" cy="1488861"/>
              </a:xfrm>
            </p:grpSpPr>
            <p:sp>
              <p:nvSpPr>
                <p:cNvPr id="31"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646520" y="1148254"/>
                <a:ext cx="621450" cy="1017899"/>
                <a:chOff x="7087348" y="824753"/>
                <a:chExt cx="762000" cy="1536722"/>
              </a:xfrm>
            </p:grpSpPr>
            <p:sp>
              <p:nvSpPr>
                <p:cNvPr id="29"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p:nvSpPr>
          <p:spPr>
            <a:xfrm>
              <a:off x="773674" y="4633640"/>
              <a:ext cx="2437759" cy="2031325"/>
            </a:xfrm>
            <a:prstGeom prst="rect">
              <a:avLst/>
            </a:prstGeom>
          </p:spPr>
          <p:txBody>
            <a:bodyPr wrap="square">
              <a:spAutoFit/>
            </a:bodyPr>
            <a:lstStyle/>
            <a:p>
              <a:pPr algn="ctr"/>
              <a:r>
                <a:rPr lang="en-US" sz="1600" dirty="0">
                  <a:solidFill>
                    <a:srgbClr val="333333"/>
                  </a:solidFill>
                  <a:latin typeface="Open Sans"/>
                </a:rPr>
                <a:t> </a:t>
              </a:r>
              <a:r>
                <a:rPr lang="en-US" b="1" dirty="0"/>
                <a:t>Although we experience trials, we can rejoice in Jesus Christ’s Atonement and in the future blessings God has promised to give us.</a:t>
              </a:r>
              <a:endParaRPr lang="en-US" sz="1600" dirty="0"/>
            </a:p>
          </p:txBody>
        </p:sp>
      </p:grpSp>
      <p:pic>
        <p:nvPicPr>
          <p:cNvPr id="3" name="Picture 2">
            <a:extLst>
              <a:ext uri="{FF2B5EF4-FFF2-40B4-BE49-F238E27FC236}">
                <a16:creationId xmlns:a16="http://schemas.microsoft.com/office/drawing/2014/main" id="{F92A7681-E907-4BAA-A05B-668664C04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8868" y="2801256"/>
            <a:ext cx="3798137" cy="2853175"/>
          </a:xfrm>
          <a:prstGeom prst="rect">
            <a:avLst/>
          </a:prstGeom>
        </p:spPr>
      </p:pic>
    </p:spTree>
    <p:extLst>
      <p:ext uri="{BB962C8B-B14F-4D97-AF65-F5344CB8AC3E}">
        <p14:creationId xmlns:p14="http://schemas.microsoft.com/office/powerpoint/2010/main" val="357136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09600" y="1388514"/>
            <a:ext cx="5791200" cy="584775"/>
          </a:xfrm>
          <a:prstGeom prst="rect">
            <a:avLst/>
          </a:prstGeom>
          <a:noFill/>
        </p:spPr>
        <p:txBody>
          <a:bodyPr wrap="square" rtlCol="0">
            <a:spAutoFit/>
          </a:bodyPr>
          <a:lstStyle/>
          <a:p>
            <a:r>
              <a:rPr lang="en-US" sz="3200" dirty="0">
                <a:solidFill>
                  <a:schemeClr val="bg1"/>
                </a:solidFill>
              </a:rPr>
              <a:t>…Hope having seen not…</a:t>
            </a:r>
          </a:p>
        </p:txBody>
      </p:sp>
      <p:sp>
        <p:nvSpPr>
          <p:cNvPr id="16" name="TextBox 15"/>
          <p:cNvSpPr txBox="1"/>
          <p:nvPr/>
        </p:nvSpPr>
        <p:spPr>
          <a:xfrm>
            <a:off x="1524000" y="6172201"/>
            <a:ext cx="5791200" cy="461665"/>
          </a:xfrm>
          <a:prstGeom prst="rect">
            <a:avLst/>
          </a:prstGeom>
          <a:noFill/>
        </p:spPr>
        <p:txBody>
          <a:bodyPr wrap="square" rtlCol="0">
            <a:spAutoFit/>
          </a:bodyPr>
          <a:lstStyle/>
          <a:p>
            <a:r>
              <a:rPr lang="en-US" sz="2400" dirty="0">
                <a:latin typeface="+mj-lt"/>
              </a:rPr>
              <a:t>Ether 12:4</a:t>
            </a:r>
          </a:p>
        </p:txBody>
      </p:sp>
      <p:sp>
        <p:nvSpPr>
          <p:cNvPr id="17" name="TextBox 16"/>
          <p:cNvSpPr txBox="1"/>
          <p:nvPr/>
        </p:nvSpPr>
        <p:spPr>
          <a:xfrm>
            <a:off x="2987874" y="3248118"/>
            <a:ext cx="4085279" cy="1077218"/>
          </a:xfrm>
          <a:prstGeom prst="rect">
            <a:avLst/>
          </a:prstGeom>
          <a:noFill/>
        </p:spPr>
        <p:txBody>
          <a:bodyPr wrap="square" rtlCol="0">
            <a:spAutoFit/>
          </a:bodyPr>
          <a:lstStyle/>
          <a:p>
            <a:r>
              <a:rPr lang="en-US" sz="3200" dirty="0">
                <a:solidFill>
                  <a:schemeClr val="bg1"/>
                </a:solidFill>
              </a:rPr>
              <a:t>Receiving the end of your faith…</a:t>
            </a:r>
          </a:p>
        </p:txBody>
      </p:sp>
      <p:sp>
        <p:nvSpPr>
          <p:cNvPr id="18" name="TextBox 17"/>
          <p:cNvSpPr txBox="1"/>
          <p:nvPr/>
        </p:nvSpPr>
        <p:spPr>
          <a:xfrm>
            <a:off x="2095886" y="2249255"/>
            <a:ext cx="5791200" cy="584775"/>
          </a:xfrm>
          <a:prstGeom prst="rect">
            <a:avLst/>
          </a:prstGeom>
          <a:noFill/>
        </p:spPr>
        <p:txBody>
          <a:bodyPr wrap="square" rtlCol="0">
            <a:spAutoFit/>
          </a:bodyPr>
          <a:lstStyle/>
          <a:p>
            <a:r>
              <a:rPr lang="en-US" sz="3200" dirty="0">
                <a:solidFill>
                  <a:schemeClr val="bg1"/>
                </a:solidFill>
              </a:rPr>
              <a:t>…yet believing.</a:t>
            </a:r>
          </a:p>
        </p:txBody>
      </p:sp>
      <p:sp>
        <p:nvSpPr>
          <p:cNvPr id="19" name="TextBox 18"/>
          <p:cNvSpPr txBox="1"/>
          <p:nvPr/>
        </p:nvSpPr>
        <p:spPr>
          <a:xfrm>
            <a:off x="4584520" y="5068045"/>
            <a:ext cx="5791200" cy="584775"/>
          </a:xfrm>
          <a:prstGeom prst="rect">
            <a:avLst/>
          </a:prstGeom>
          <a:noFill/>
        </p:spPr>
        <p:txBody>
          <a:bodyPr wrap="square" rtlCol="0">
            <a:spAutoFit/>
          </a:bodyPr>
          <a:lstStyle/>
          <a:p>
            <a:r>
              <a:rPr lang="en-US" sz="3200" dirty="0">
                <a:solidFill>
                  <a:schemeClr val="bg1"/>
                </a:solidFill>
              </a:rPr>
              <a:t>…salvation</a:t>
            </a:r>
          </a:p>
        </p:txBody>
      </p:sp>
      <p:sp>
        <p:nvSpPr>
          <p:cNvPr id="20" name="TextBox 19"/>
          <p:cNvSpPr txBox="1"/>
          <p:nvPr/>
        </p:nvSpPr>
        <p:spPr>
          <a:xfrm>
            <a:off x="609600" y="0"/>
            <a:ext cx="10901082" cy="707886"/>
          </a:xfrm>
          <a:prstGeom prst="rect">
            <a:avLst/>
          </a:prstGeom>
          <a:noFill/>
        </p:spPr>
        <p:txBody>
          <a:bodyPr wrap="square" rtlCol="0">
            <a:spAutoFit/>
          </a:bodyPr>
          <a:lstStyle/>
          <a:p>
            <a:pPr algn="ctr"/>
            <a:r>
              <a:rPr lang="en-US" sz="4000" dirty="0">
                <a:solidFill>
                  <a:schemeClr val="bg1"/>
                </a:solidFill>
                <a:latin typeface="AR CENA" panose="02000000000000000000" pitchFamily="2" charset="0"/>
              </a:rPr>
              <a:t>Enduring to the End—The Goal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085" y="2293966"/>
            <a:ext cx="3835143" cy="3878235"/>
          </a:xfrm>
          <a:prstGeom prst="rect">
            <a:avLst/>
          </a:prstGeom>
        </p:spPr>
      </p:pic>
      <p:sp>
        <p:nvSpPr>
          <p:cNvPr id="22" name="TextBox 21"/>
          <p:cNvSpPr txBox="1"/>
          <p:nvPr/>
        </p:nvSpPr>
        <p:spPr>
          <a:xfrm>
            <a:off x="201706" y="6427694"/>
            <a:ext cx="1748118" cy="369332"/>
          </a:xfrm>
          <a:prstGeom prst="rect">
            <a:avLst/>
          </a:prstGeom>
          <a:noFill/>
        </p:spPr>
        <p:txBody>
          <a:bodyPr wrap="square" rtlCol="0">
            <a:spAutoFit/>
          </a:bodyPr>
          <a:lstStyle/>
          <a:p>
            <a:r>
              <a:rPr lang="en-US" dirty="0">
                <a:solidFill>
                  <a:schemeClr val="bg1"/>
                </a:solidFill>
              </a:rPr>
              <a:t>1 Peter 1:8-9</a:t>
            </a:r>
          </a:p>
        </p:txBody>
      </p:sp>
    </p:spTree>
    <p:extLst>
      <p:ext uri="{BB962C8B-B14F-4D97-AF65-F5344CB8AC3E}">
        <p14:creationId xmlns:p14="http://schemas.microsoft.com/office/powerpoint/2010/main" val="247079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Horizontal)">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lide(fromBottom)">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Horizont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Diagram 15"/>
          <p:cNvGraphicFramePr/>
          <p:nvPr/>
        </p:nvGraphicFramePr>
        <p:xfrm>
          <a:off x="1524000" y="228600"/>
          <a:ext cx="9144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6"/>
          <p:cNvGrpSpPr/>
          <p:nvPr/>
        </p:nvGrpSpPr>
        <p:grpSpPr>
          <a:xfrm rot="19381497">
            <a:off x="2885678" y="2696486"/>
            <a:ext cx="5327365" cy="1241466"/>
            <a:chOff x="313374" y="2225265"/>
            <a:chExt cx="5782626" cy="1347558"/>
          </a:xfrm>
        </p:grpSpPr>
        <p:grpSp>
          <p:nvGrpSpPr>
            <p:cNvPr id="3" name="Group 9"/>
            <p:cNvGrpSpPr/>
            <p:nvPr/>
          </p:nvGrpSpPr>
          <p:grpSpPr>
            <a:xfrm rot="15700778">
              <a:off x="848632" y="1690007"/>
              <a:ext cx="1347558" cy="2418073"/>
              <a:chOff x="6248400" y="1524000"/>
              <a:chExt cx="2162338" cy="3880124"/>
            </a:xfrm>
          </p:grpSpPr>
          <p:sp>
            <p:nvSpPr>
              <p:cNvPr id="28" name="Lightning Bolt 5"/>
              <p:cNvSpPr/>
              <p:nvPr/>
            </p:nvSpPr>
            <p:spPr>
              <a:xfrm rot="1438132">
                <a:off x="6248400" y="1524000"/>
                <a:ext cx="1600200" cy="3733800"/>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5" name="Group 8"/>
              <p:cNvGrpSpPr/>
              <p:nvPr/>
            </p:nvGrpSpPr>
            <p:grpSpPr>
              <a:xfrm>
                <a:off x="6810538" y="1670324"/>
                <a:ext cx="1600200" cy="3733800"/>
                <a:chOff x="6810538" y="1670324"/>
                <a:chExt cx="1600200" cy="3733800"/>
              </a:xfrm>
            </p:grpSpPr>
            <p:sp>
              <p:nvSpPr>
                <p:cNvPr id="30" name="Lightning Bolt 6"/>
                <p:cNvSpPr/>
                <p:nvPr/>
              </p:nvSpPr>
              <p:spPr>
                <a:xfrm rot="21258631" flipH="1">
                  <a:off x="6810538" y="1670324"/>
                  <a:ext cx="1600200" cy="3733800"/>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1" name="Rounded Rectangle 7"/>
                <p:cNvSpPr/>
                <p:nvPr/>
              </p:nvSpPr>
              <p:spPr>
                <a:xfrm rot="16642616">
                  <a:off x="5658302" y="3125199"/>
                  <a:ext cx="3238919" cy="61128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10"/>
            <p:cNvGrpSpPr/>
            <p:nvPr/>
          </p:nvGrpSpPr>
          <p:grpSpPr>
            <a:xfrm rot="15700778">
              <a:off x="1374347" y="2134816"/>
              <a:ext cx="834023" cy="1496580"/>
              <a:chOff x="6248400" y="1524000"/>
              <a:chExt cx="2162338" cy="3880124"/>
            </a:xfrm>
            <a:solidFill>
              <a:schemeClr val="accent6">
                <a:lumMod val="75000"/>
              </a:schemeClr>
            </a:solidFill>
          </p:grpSpPr>
          <p:sp>
            <p:nvSpPr>
              <p:cNvPr id="24" name="Lightning Bolt 23"/>
              <p:cNvSpPr/>
              <p:nvPr/>
            </p:nvSpPr>
            <p:spPr>
              <a:xfrm rot="1438132">
                <a:off x="6248400" y="1524000"/>
                <a:ext cx="1600200" cy="3733800"/>
              </a:xfrm>
              <a:prstGeom prst="lightningBol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7" name="Group 8"/>
              <p:cNvGrpSpPr/>
              <p:nvPr/>
            </p:nvGrpSpPr>
            <p:grpSpPr>
              <a:xfrm>
                <a:off x="6810538" y="1670324"/>
                <a:ext cx="1600200" cy="3733800"/>
                <a:chOff x="6810538" y="1670324"/>
                <a:chExt cx="1600200" cy="3733800"/>
              </a:xfrm>
              <a:grpFill/>
            </p:grpSpPr>
            <p:sp>
              <p:nvSpPr>
                <p:cNvPr id="26" name="Lightning Bolt 25"/>
                <p:cNvSpPr/>
                <p:nvPr/>
              </p:nvSpPr>
              <p:spPr>
                <a:xfrm rot="21258631" flipH="1">
                  <a:off x="6810538" y="1670324"/>
                  <a:ext cx="1600200" cy="3733800"/>
                </a:xfrm>
                <a:prstGeom prst="lightningBol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7" name="Rounded Rectangle 26"/>
                <p:cNvSpPr/>
                <p:nvPr/>
              </p:nvSpPr>
              <p:spPr>
                <a:xfrm rot="16642616">
                  <a:off x="5658302" y="3125199"/>
                  <a:ext cx="3238919" cy="6112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ounded Rectangle 19"/>
            <p:cNvSpPr/>
            <p:nvPr/>
          </p:nvSpPr>
          <p:spPr>
            <a:xfrm>
              <a:off x="2362200" y="2667000"/>
              <a:ext cx="15240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3"/>
            <p:cNvSpPr/>
            <p:nvPr/>
          </p:nvSpPr>
          <p:spPr>
            <a:xfrm rot="5400000">
              <a:off x="4953000" y="1905000"/>
              <a:ext cx="304800" cy="1981200"/>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1"/>
            <p:cNvSpPr/>
            <p:nvPr/>
          </p:nvSpPr>
          <p:spPr>
            <a:xfrm>
              <a:off x="3733800" y="2590800"/>
              <a:ext cx="838200" cy="609600"/>
            </a:xfrm>
            <a:prstGeom prst="flowChartDela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3962400" y="2590800"/>
              <a:ext cx="762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9213706" y="550049"/>
            <a:ext cx="2590800" cy="1200329"/>
          </a:xfrm>
          <a:prstGeom prst="rect">
            <a:avLst/>
          </a:prstGeom>
          <a:noFill/>
        </p:spPr>
        <p:txBody>
          <a:bodyPr wrap="square" rtlCol="0">
            <a:spAutoFit/>
          </a:bodyPr>
          <a:lstStyle/>
          <a:p>
            <a:pPr algn="ctr"/>
            <a:r>
              <a:rPr lang="en-US" sz="3600" dirty="0">
                <a:solidFill>
                  <a:schemeClr val="bg1"/>
                </a:solidFill>
                <a:latin typeface="AR CENA" panose="02000000000000000000" pitchFamily="2" charset="0"/>
              </a:rPr>
              <a:t>Testing Our Faith</a:t>
            </a:r>
          </a:p>
        </p:txBody>
      </p:sp>
      <p:sp>
        <p:nvSpPr>
          <p:cNvPr id="8" name="Rectangle 7"/>
          <p:cNvSpPr/>
          <p:nvPr/>
        </p:nvSpPr>
        <p:spPr>
          <a:xfrm>
            <a:off x="123048" y="213873"/>
            <a:ext cx="4126223" cy="1631216"/>
          </a:xfrm>
          <a:prstGeom prst="rect">
            <a:avLst/>
          </a:prstGeom>
        </p:spPr>
        <p:txBody>
          <a:bodyPr wrap="square">
            <a:spAutoFit/>
          </a:bodyPr>
          <a:lstStyle/>
          <a:p>
            <a:r>
              <a:rPr lang="en-US" sz="2000" b="1" i="1" dirty="0">
                <a:solidFill>
                  <a:srgbClr val="FFFF00"/>
                </a:solidFill>
                <a:latin typeface="Palatino"/>
              </a:rPr>
              <a:t>Above all, taking the shield of faith, wherewith ye shall be able to quench all the fiery darts of the wicked.</a:t>
            </a:r>
          </a:p>
          <a:p>
            <a:r>
              <a:rPr lang="en-US" sz="2000" b="1" i="1" dirty="0">
                <a:solidFill>
                  <a:srgbClr val="FFFF00"/>
                </a:solidFill>
                <a:latin typeface="Palatino"/>
              </a:rPr>
              <a:t>Ephesians 6:16</a:t>
            </a:r>
            <a:endParaRPr lang="en-US" sz="2000" b="1" i="1" dirty="0">
              <a:solidFill>
                <a:srgbClr val="FFFF00"/>
              </a:solidFill>
            </a:endParaRPr>
          </a:p>
        </p:txBody>
      </p:sp>
    </p:spTree>
    <p:extLst>
      <p:ext uri="{BB962C8B-B14F-4D97-AF65-F5344CB8AC3E}">
        <p14:creationId xmlns:p14="http://schemas.microsoft.com/office/powerpoint/2010/main" val="26646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
                                            <p:graphicEl>
                                              <a:dgm id="{7DF5990A-7E01-409F-B232-494BEEC3A985}"/>
                                            </p:graphicEl>
                                          </p:spTgt>
                                        </p:tgtEl>
                                        <p:attrNameLst>
                                          <p:attrName>style.visibility</p:attrName>
                                        </p:attrNameLst>
                                      </p:cBhvr>
                                      <p:to>
                                        <p:strVal val="visible"/>
                                      </p:to>
                                    </p:set>
                                    <p:animEffect transition="in" filter="box(out)">
                                      <p:cBhvr>
                                        <p:cTn id="7" dur="1000"/>
                                        <p:tgtEl>
                                          <p:spTgt spid="16">
                                            <p:graphicEl>
                                              <a:dgm id="{7DF5990A-7E01-409F-B232-494BEEC3A98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
                                            <p:graphicEl>
                                              <a:dgm id="{8413CA30-E95E-475A-9DC1-D7658634227E}"/>
                                            </p:graphicEl>
                                          </p:spTgt>
                                        </p:tgtEl>
                                        <p:attrNameLst>
                                          <p:attrName>style.visibility</p:attrName>
                                        </p:attrNameLst>
                                      </p:cBhvr>
                                      <p:to>
                                        <p:strVal val="visible"/>
                                      </p:to>
                                    </p:set>
                                    <p:animEffect transition="in" filter="box(out)">
                                      <p:cBhvr>
                                        <p:cTn id="12" dur="1000"/>
                                        <p:tgtEl>
                                          <p:spTgt spid="16">
                                            <p:graphicEl>
                                              <a:dgm id="{8413CA30-E95E-475A-9DC1-D7658634227E}"/>
                                            </p:graphic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6">
                                            <p:graphicEl>
                                              <a:dgm id="{F93AA10D-F855-4B63-91EF-967CD6CFA589}"/>
                                            </p:graphicEl>
                                          </p:spTgt>
                                        </p:tgtEl>
                                        <p:attrNameLst>
                                          <p:attrName>style.visibility</p:attrName>
                                        </p:attrNameLst>
                                      </p:cBhvr>
                                      <p:to>
                                        <p:strVal val="visible"/>
                                      </p:to>
                                    </p:set>
                                    <p:animEffect transition="in" filter="box(out)">
                                      <p:cBhvr>
                                        <p:cTn id="15" dur="1000"/>
                                        <p:tgtEl>
                                          <p:spTgt spid="16">
                                            <p:graphicEl>
                                              <a:dgm id="{F93AA10D-F855-4B63-91EF-967CD6CFA58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6">
                                            <p:graphicEl>
                                              <a:dgm id="{66FD6BDD-0357-4E38-B0DC-5535686BBCEE}"/>
                                            </p:graphicEl>
                                          </p:spTgt>
                                        </p:tgtEl>
                                        <p:attrNameLst>
                                          <p:attrName>style.visibility</p:attrName>
                                        </p:attrNameLst>
                                      </p:cBhvr>
                                      <p:to>
                                        <p:strVal val="visible"/>
                                      </p:to>
                                    </p:set>
                                    <p:animEffect transition="in" filter="box(out)">
                                      <p:cBhvr>
                                        <p:cTn id="20" dur="1000"/>
                                        <p:tgtEl>
                                          <p:spTgt spid="16">
                                            <p:graphicEl>
                                              <a:dgm id="{66FD6BDD-0357-4E38-B0DC-5535686BBCEE}"/>
                                            </p:graphic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6">
                                            <p:graphicEl>
                                              <a:dgm id="{A76C7108-20A2-4624-9CDD-6C1EA5668CB4}"/>
                                            </p:graphicEl>
                                          </p:spTgt>
                                        </p:tgtEl>
                                        <p:attrNameLst>
                                          <p:attrName>style.visibility</p:attrName>
                                        </p:attrNameLst>
                                      </p:cBhvr>
                                      <p:to>
                                        <p:strVal val="visible"/>
                                      </p:to>
                                    </p:set>
                                    <p:animEffect transition="in" filter="box(out)">
                                      <p:cBhvr>
                                        <p:cTn id="23" dur="1000"/>
                                        <p:tgtEl>
                                          <p:spTgt spid="16">
                                            <p:graphicEl>
                                              <a:dgm id="{A76C7108-20A2-4624-9CDD-6C1EA5668CB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6">
                                            <p:graphicEl>
                                              <a:dgm id="{5DE98B68-DF55-4AB0-906E-E67C7CC7BE3B}"/>
                                            </p:graphicEl>
                                          </p:spTgt>
                                        </p:tgtEl>
                                        <p:attrNameLst>
                                          <p:attrName>style.visibility</p:attrName>
                                        </p:attrNameLst>
                                      </p:cBhvr>
                                      <p:to>
                                        <p:strVal val="visible"/>
                                      </p:to>
                                    </p:set>
                                    <p:animEffect transition="in" filter="box(out)">
                                      <p:cBhvr>
                                        <p:cTn id="28" dur="1000"/>
                                        <p:tgtEl>
                                          <p:spTgt spid="16">
                                            <p:graphicEl>
                                              <a:dgm id="{5DE98B68-DF55-4AB0-906E-E67C7CC7BE3B}"/>
                                            </p:graphicEl>
                                          </p:spTgt>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16">
                                            <p:graphicEl>
                                              <a:dgm id="{D295E022-1965-4236-91F0-DE548B8C5C30}"/>
                                            </p:graphicEl>
                                          </p:spTgt>
                                        </p:tgtEl>
                                        <p:attrNameLst>
                                          <p:attrName>style.visibility</p:attrName>
                                        </p:attrNameLst>
                                      </p:cBhvr>
                                      <p:to>
                                        <p:strVal val="visible"/>
                                      </p:to>
                                    </p:set>
                                    <p:animEffect transition="in" filter="box(out)">
                                      <p:cBhvr>
                                        <p:cTn id="31" dur="1000"/>
                                        <p:tgtEl>
                                          <p:spTgt spid="16">
                                            <p:graphicEl>
                                              <a:dgm id="{D295E022-1965-4236-91F0-DE548B8C5C3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6">
                                            <p:graphicEl>
                                              <a:dgm id="{93692520-4AE9-4DAB-9C6D-3B49355EBCD8}"/>
                                            </p:graphicEl>
                                          </p:spTgt>
                                        </p:tgtEl>
                                        <p:attrNameLst>
                                          <p:attrName>style.visibility</p:attrName>
                                        </p:attrNameLst>
                                      </p:cBhvr>
                                      <p:to>
                                        <p:strVal val="visible"/>
                                      </p:to>
                                    </p:set>
                                    <p:animEffect transition="in" filter="box(out)">
                                      <p:cBhvr>
                                        <p:cTn id="36" dur="1000"/>
                                        <p:tgtEl>
                                          <p:spTgt spid="16">
                                            <p:graphicEl>
                                              <a:dgm id="{93692520-4AE9-4DAB-9C6D-3B49355EBCD8}"/>
                                            </p:graphicEl>
                                          </p:spTgt>
                                        </p:tgtEl>
                                      </p:cBhvr>
                                    </p:animEffect>
                                  </p:childTnLst>
                                </p:cTn>
                              </p:par>
                              <p:par>
                                <p:cTn id="37" presetID="4" presetClass="entr" presetSubtype="32" fill="hold" grpId="0" nodeType="withEffect">
                                  <p:stCondLst>
                                    <p:cond delay="0"/>
                                  </p:stCondLst>
                                  <p:childTnLst>
                                    <p:set>
                                      <p:cBhvr>
                                        <p:cTn id="38" dur="1" fill="hold">
                                          <p:stCondLst>
                                            <p:cond delay="0"/>
                                          </p:stCondLst>
                                        </p:cTn>
                                        <p:tgtEl>
                                          <p:spTgt spid="16">
                                            <p:graphicEl>
                                              <a:dgm id="{65C61151-36FB-4C05-985B-4B620C1145B7}"/>
                                            </p:graphicEl>
                                          </p:spTgt>
                                        </p:tgtEl>
                                        <p:attrNameLst>
                                          <p:attrName>style.visibility</p:attrName>
                                        </p:attrNameLst>
                                      </p:cBhvr>
                                      <p:to>
                                        <p:strVal val="visible"/>
                                      </p:to>
                                    </p:set>
                                    <p:animEffect transition="in" filter="box(out)">
                                      <p:cBhvr>
                                        <p:cTn id="39" dur="1000"/>
                                        <p:tgtEl>
                                          <p:spTgt spid="16">
                                            <p:graphicEl>
                                              <a:dgm id="{65C61151-36FB-4C05-985B-4B620C1145B7}"/>
                                            </p:graphicEl>
                                          </p:spTgt>
                                        </p:tgtEl>
                                      </p:cBhvr>
                                    </p:animEffect>
                                  </p:childTnLst>
                                </p:cTn>
                              </p:par>
                              <p:par>
                                <p:cTn id="40" presetID="4" presetClass="entr" presetSubtype="32" fill="hold" grpId="0" nodeType="withEffect">
                                  <p:stCondLst>
                                    <p:cond delay="0"/>
                                  </p:stCondLst>
                                  <p:childTnLst>
                                    <p:set>
                                      <p:cBhvr>
                                        <p:cTn id="41" dur="1" fill="hold">
                                          <p:stCondLst>
                                            <p:cond delay="0"/>
                                          </p:stCondLst>
                                        </p:cTn>
                                        <p:tgtEl>
                                          <p:spTgt spid="16">
                                            <p:graphicEl>
                                              <a:dgm id="{A0E406B9-FD8B-4D9A-A142-9CB10158131C}"/>
                                            </p:graphicEl>
                                          </p:spTgt>
                                        </p:tgtEl>
                                        <p:attrNameLst>
                                          <p:attrName>style.visibility</p:attrName>
                                        </p:attrNameLst>
                                      </p:cBhvr>
                                      <p:to>
                                        <p:strVal val="visible"/>
                                      </p:to>
                                    </p:set>
                                    <p:animEffect transition="in" filter="box(out)">
                                      <p:cBhvr>
                                        <p:cTn id="42" dur="1000"/>
                                        <p:tgtEl>
                                          <p:spTgt spid="16">
                                            <p:graphicEl>
                                              <a:dgm id="{A0E406B9-FD8B-4D9A-A142-9CB1015813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Diagram 15"/>
          <p:cNvGraphicFramePr/>
          <p:nvPr>
            <p:extLst>
              <p:ext uri="{D42A27DB-BD31-4B8C-83A1-F6EECF244321}">
                <p14:modId xmlns:p14="http://schemas.microsoft.com/office/powerpoint/2010/main" val="805678606"/>
              </p:ext>
            </p:extLst>
          </p:nvPr>
        </p:nvGraphicFramePr>
        <p:xfrm>
          <a:off x="1524000" y="228600"/>
          <a:ext cx="9144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Box 31"/>
          <p:cNvSpPr txBox="1"/>
          <p:nvPr/>
        </p:nvSpPr>
        <p:spPr>
          <a:xfrm>
            <a:off x="1524000" y="381001"/>
            <a:ext cx="3048000" cy="646331"/>
          </a:xfrm>
          <a:prstGeom prst="rect">
            <a:avLst/>
          </a:prstGeom>
          <a:noFill/>
        </p:spPr>
        <p:txBody>
          <a:bodyPr wrap="square" rtlCol="0">
            <a:spAutoFit/>
          </a:bodyPr>
          <a:lstStyle/>
          <a:p>
            <a:pPr algn="ctr"/>
            <a:r>
              <a:rPr lang="en-US" sz="3600" dirty="0">
                <a:latin typeface="Calibri" panose="020F0502020204030204" pitchFamily="34" charset="0"/>
              </a:rPr>
              <a:t>Enduring</a:t>
            </a:r>
          </a:p>
        </p:txBody>
      </p:sp>
      <p:sp>
        <p:nvSpPr>
          <p:cNvPr id="17" name="TextBox 16"/>
          <p:cNvSpPr txBox="1"/>
          <p:nvPr/>
        </p:nvSpPr>
        <p:spPr>
          <a:xfrm>
            <a:off x="9213706" y="550049"/>
            <a:ext cx="2590800" cy="1200329"/>
          </a:xfrm>
          <a:prstGeom prst="rect">
            <a:avLst/>
          </a:prstGeom>
          <a:noFill/>
        </p:spPr>
        <p:txBody>
          <a:bodyPr wrap="square" rtlCol="0">
            <a:spAutoFit/>
          </a:bodyPr>
          <a:lstStyle/>
          <a:p>
            <a:pPr algn="ctr"/>
            <a:r>
              <a:rPr lang="en-US" sz="3600" dirty="0">
                <a:solidFill>
                  <a:schemeClr val="bg1"/>
                </a:solidFill>
                <a:latin typeface="AR CENA" panose="02000000000000000000" pitchFamily="2" charset="0"/>
              </a:rPr>
              <a:t>Enduring With Faith</a:t>
            </a:r>
          </a:p>
        </p:txBody>
      </p:sp>
      <p:sp>
        <p:nvSpPr>
          <p:cNvPr id="3" name="Rectangle 2"/>
          <p:cNvSpPr/>
          <p:nvPr/>
        </p:nvSpPr>
        <p:spPr>
          <a:xfrm>
            <a:off x="387494" y="228600"/>
            <a:ext cx="3619730" cy="923330"/>
          </a:xfrm>
          <a:prstGeom prst="rect">
            <a:avLst/>
          </a:prstGeom>
        </p:spPr>
        <p:txBody>
          <a:bodyPr wrap="square">
            <a:spAutoFit/>
          </a:bodyPr>
          <a:lstStyle/>
          <a:p>
            <a:r>
              <a:rPr lang="en-US" dirty="0">
                <a:solidFill>
                  <a:schemeClr val="bg1"/>
                </a:solidFill>
              </a:rPr>
              <a:t>Increasing our faith will provide us with a hope that anchors us to God as we endure the trials of Life.</a:t>
            </a:r>
          </a:p>
        </p:txBody>
      </p:sp>
      <p:grpSp>
        <p:nvGrpSpPr>
          <p:cNvPr id="18" name="Group 4"/>
          <p:cNvGrpSpPr/>
          <p:nvPr/>
        </p:nvGrpSpPr>
        <p:grpSpPr>
          <a:xfrm>
            <a:off x="4866182" y="2168341"/>
            <a:ext cx="2459636" cy="2509603"/>
            <a:chOff x="381000" y="457200"/>
            <a:chExt cx="2133600" cy="2514600"/>
          </a:xfrm>
          <a:solidFill>
            <a:srgbClr val="0070C0"/>
          </a:solidFill>
        </p:grpSpPr>
        <p:sp>
          <p:nvSpPr>
            <p:cNvPr id="19" name="Oval 18"/>
            <p:cNvSpPr/>
            <p:nvPr/>
          </p:nvSpPr>
          <p:spPr>
            <a:xfrm>
              <a:off x="1302136" y="457200"/>
              <a:ext cx="256407" cy="28884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41531" y="848652"/>
              <a:ext cx="147058" cy="198085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5400000">
              <a:off x="1312438" y="568234"/>
              <a:ext cx="224097" cy="51281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lock Arc 21"/>
            <p:cNvSpPr/>
            <p:nvPr/>
          </p:nvSpPr>
          <p:spPr>
            <a:xfrm rot="10800000">
              <a:off x="553713" y="1494139"/>
              <a:ext cx="1774193" cy="1477661"/>
            </a:xfrm>
            <a:prstGeom prst="blockArc">
              <a:avLst>
                <a:gd name="adj1" fmla="val 10662248"/>
                <a:gd name="adj2" fmla="val 21578483"/>
                <a:gd name="adj3" fmla="val 1661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Isosceles Triangle 22"/>
            <p:cNvSpPr/>
            <p:nvPr/>
          </p:nvSpPr>
          <p:spPr>
            <a:xfrm rot="20454290">
              <a:off x="381000" y="2027192"/>
              <a:ext cx="466893" cy="340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534189">
              <a:off x="2047707" y="1987377"/>
              <a:ext cx="466893" cy="340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68069" y="2697449"/>
              <a:ext cx="94123" cy="240104"/>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11283" y="2209238"/>
              <a:ext cx="172714" cy="238215"/>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144689" y="2145210"/>
              <a:ext cx="128204" cy="240104"/>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556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
                                            <p:graphicEl>
                                              <a:dgm id="{7DF5990A-7E01-409F-B232-494BEEC3A985}"/>
                                            </p:graphicEl>
                                          </p:spTgt>
                                        </p:tgtEl>
                                        <p:attrNameLst>
                                          <p:attrName>style.visibility</p:attrName>
                                        </p:attrNameLst>
                                      </p:cBhvr>
                                      <p:to>
                                        <p:strVal val="visible"/>
                                      </p:to>
                                    </p:set>
                                    <p:animEffect transition="in" filter="box(out)">
                                      <p:cBhvr>
                                        <p:cTn id="7" dur="1000"/>
                                        <p:tgtEl>
                                          <p:spTgt spid="16">
                                            <p:graphicEl>
                                              <a:dgm id="{7DF5990A-7E01-409F-B232-494BEEC3A98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
                                            <p:graphicEl>
                                              <a:dgm id="{8413CA30-E95E-475A-9DC1-D7658634227E}"/>
                                            </p:graphicEl>
                                          </p:spTgt>
                                        </p:tgtEl>
                                        <p:attrNameLst>
                                          <p:attrName>style.visibility</p:attrName>
                                        </p:attrNameLst>
                                      </p:cBhvr>
                                      <p:to>
                                        <p:strVal val="visible"/>
                                      </p:to>
                                    </p:set>
                                    <p:animEffect transition="in" filter="box(out)">
                                      <p:cBhvr>
                                        <p:cTn id="12" dur="1000"/>
                                        <p:tgtEl>
                                          <p:spTgt spid="16">
                                            <p:graphicEl>
                                              <a:dgm id="{8413CA30-E95E-475A-9DC1-D7658634227E}"/>
                                            </p:graphic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6">
                                            <p:graphicEl>
                                              <a:dgm id="{F93AA10D-F855-4B63-91EF-967CD6CFA589}"/>
                                            </p:graphicEl>
                                          </p:spTgt>
                                        </p:tgtEl>
                                        <p:attrNameLst>
                                          <p:attrName>style.visibility</p:attrName>
                                        </p:attrNameLst>
                                      </p:cBhvr>
                                      <p:to>
                                        <p:strVal val="visible"/>
                                      </p:to>
                                    </p:set>
                                    <p:animEffect transition="in" filter="box(out)">
                                      <p:cBhvr>
                                        <p:cTn id="15" dur="1000"/>
                                        <p:tgtEl>
                                          <p:spTgt spid="16">
                                            <p:graphicEl>
                                              <a:dgm id="{F93AA10D-F855-4B63-91EF-967CD6CFA58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6">
                                            <p:graphicEl>
                                              <a:dgm id="{66FD6BDD-0357-4E38-B0DC-5535686BBCEE}"/>
                                            </p:graphicEl>
                                          </p:spTgt>
                                        </p:tgtEl>
                                        <p:attrNameLst>
                                          <p:attrName>style.visibility</p:attrName>
                                        </p:attrNameLst>
                                      </p:cBhvr>
                                      <p:to>
                                        <p:strVal val="visible"/>
                                      </p:to>
                                    </p:set>
                                    <p:animEffect transition="in" filter="box(out)">
                                      <p:cBhvr>
                                        <p:cTn id="20" dur="1000"/>
                                        <p:tgtEl>
                                          <p:spTgt spid="16">
                                            <p:graphicEl>
                                              <a:dgm id="{66FD6BDD-0357-4E38-B0DC-5535686BBCEE}"/>
                                            </p:graphic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6">
                                            <p:graphicEl>
                                              <a:dgm id="{A76C7108-20A2-4624-9CDD-6C1EA5668CB4}"/>
                                            </p:graphicEl>
                                          </p:spTgt>
                                        </p:tgtEl>
                                        <p:attrNameLst>
                                          <p:attrName>style.visibility</p:attrName>
                                        </p:attrNameLst>
                                      </p:cBhvr>
                                      <p:to>
                                        <p:strVal val="visible"/>
                                      </p:to>
                                    </p:set>
                                    <p:animEffect transition="in" filter="box(out)">
                                      <p:cBhvr>
                                        <p:cTn id="23" dur="1000"/>
                                        <p:tgtEl>
                                          <p:spTgt spid="16">
                                            <p:graphicEl>
                                              <a:dgm id="{A76C7108-20A2-4624-9CDD-6C1EA5668CB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6">
                                            <p:graphicEl>
                                              <a:dgm id="{5DE98B68-DF55-4AB0-906E-E67C7CC7BE3B}"/>
                                            </p:graphicEl>
                                          </p:spTgt>
                                        </p:tgtEl>
                                        <p:attrNameLst>
                                          <p:attrName>style.visibility</p:attrName>
                                        </p:attrNameLst>
                                      </p:cBhvr>
                                      <p:to>
                                        <p:strVal val="visible"/>
                                      </p:to>
                                    </p:set>
                                    <p:animEffect transition="in" filter="box(out)">
                                      <p:cBhvr>
                                        <p:cTn id="28" dur="1000"/>
                                        <p:tgtEl>
                                          <p:spTgt spid="16">
                                            <p:graphicEl>
                                              <a:dgm id="{5DE98B68-DF55-4AB0-906E-E67C7CC7BE3B}"/>
                                            </p:graphicEl>
                                          </p:spTgt>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16">
                                            <p:graphicEl>
                                              <a:dgm id="{D295E022-1965-4236-91F0-DE548B8C5C30}"/>
                                            </p:graphicEl>
                                          </p:spTgt>
                                        </p:tgtEl>
                                        <p:attrNameLst>
                                          <p:attrName>style.visibility</p:attrName>
                                        </p:attrNameLst>
                                      </p:cBhvr>
                                      <p:to>
                                        <p:strVal val="visible"/>
                                      </p:to>
                                    </p:set>
                                    <p:animEffect transition="in" filter="box(out)">
                                      <p:cBhvr>
                                        <p:cTn id="31" dur="1000"/>
                                        <p:tgtEl>
                                          <p:spTgt spid="16">
                                            <p:graphicEl>
                                              <a:dgm id="{D295E022-1965-4236-91F0-DE548B8C5C3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6">
                                            <p:graphicEl>
                                              <a:dgm id="{93692520-4AE9-4DAB-9C6D-3B49355EBCD8}"/>
                                            </p:graphicEl>
                                          </p:spTgt>
                                        </p:tgtEl>
                                        <p:attrNameLst>
                                          <p:attrName>style.visibility</p:attrName>
                                        </p:attrNameLst>
                                      </p:cBhvr>
                                      <p:to>
                                        <p:strVal val="visible"/>
                                      </p:to>
                                    </p:set>
                                    <p:animEffect transition="in" filter="box(out)">
                                      <p:cBhvr>
                                        <p:cTn id="36" dur="1000"/>
                                        <p:tgtEl>
                                          <p:spTgt spid="16">
                                            <p:graphicEl>
                                              <a:dgm id="{93692520-4AE9-4DAB-9C6D-3B49355EBCD8}"/>
                                            </p:graphicEl>
                                          </p:spTgt>
                                        </p:tgtEl>
                                      </p:cBhvr>
                                    </p:animEffect>
                                  </p:childTnLst>
                                </p:cTn>
                              </p:par>
                              <p:par>
                                <p:cTn id="37" presetID="4" presetClass="entr" presetSubtype="32" fill="hold" grpId="0" nodeType="withEffect">
                                  <p:stCondLst>
                                    <p:cond delay="0"/>
                                  </p:stCondLst>
                                  <p:childTnLst>
                                    <p:set>
                                      <p:cBhvr>
                                        <p:cTn id="38" dur="1" fill="hold">
                                          <p:stCondLst>
                                            <p:cond delay="0"/>
                                          </p:stCondLst>
                                        </p:cTn>
                                        <p:tgtEl>
                                          <p:spTgt spid="16">
                                            <p:graphicEl>
                                              <a:dgm id="{65C61151-36FB-4C05-985B-4B620C1145B7}"/>
                                            </p:graphicEl>
                                          </p:spTgt>
                                        </p:tgtEl>
                                        <p:attrNameLst>
                                          <p:attrName>style.visibility</p:attrName>
                                        </p:attrNameLst>
                                      </p:cBhvr>
                                      <p:to>
                                        <p:strVal val="visible"/>
                                      </p:to>
                                    </p:set>
                                    <p:animEffect transition="in" filter="box(out)">
                                      <p:cBhvr>
                                        <p:cTn id="39" dur="1000"/>
                                        <p:tgtEl>
                                          <p:spTgt spid="16">
                                            <p:graphicEl>
                                              <a:dgm id="{65C61151-36FB-4C05-985B-4B620C1145B7}"/>
                                            </p:graphicEl>
                                          </p:spTgt>
                                        </p:tgtEl>
                                      </p:cBhvr>
                                    </p:animEffect>
                                  </p:childTnLst>
                                </p:cTn>
                              </p:par>
                              <p:par>
                                <p:cTn id="40" presetID="4" presetClass="entr" presetSubtype="32" fill="hold" grpId="0" nodeType="withEffect">
                                  <p:stCondLst>
                                    <p:cond delay="0"/>
                                  </p:stCondLst>
                                  <p:childTnLst>
                                    <p:set>
                                      <p:cBhvr>
                                        <p:cTn id="41" dur="1" fill="hold">
                                          <p:stCondLst>
                                            <p:cond delay="0"/>
                                          </p:stCondLst>
                                        </p:cTn>
                                        <p:tgtEl>
                                          <p:spTgt spid="16">
                                            <p:graphicEl>
                                              <a:dgm id="{A0E406B9-FD8B-4D9A-A142-9CB10158131C}"/>
                                            </p:graphicEl>
                                          </p:spTgt>
                                        </p:tgtEl>
                                        <p:attrNameLst>
                                          <p:attrName>style.visibility</p:attrName>
                                        </p:attrNameLst>
                                      </p:cBhvr>
                                      <p:to>
                                        <p:strVal val="visible"/>
                                      </p:to>
                                    </p:set>
                                    <p:animEffect transition="in" filter="box(out)">
                                      <p:cBhvr>
                                        <p:cTn id="42" dur="1000"/>
                                        <p:tgtEl>
                                          <p:spTgt spid="16">
                                            <p:graphicEl>
                                              <a:dgm id="{A0E406B9-FD8B-4D9A-A142-9CB1015813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85483" y="1596089"/>
            <a:ext cx="4419600" cy="3416320"/>
          </a:xfrm>
          <a:prstGeom prst="rect">
            <a:avLst/>
          </a:prstGeom>
          <a:noFill/>
        </p:spPr>
        <p:txBody>
          <a:bodyPr wrap="square" rtlCol="0">
            <a:spAutoFit/>
          </a:bodyPr>
          <a:lstStyle/>
          <a:p>
            <a:r>
              <a:rPr lang="en-US" sz="3600" dirty="0">
                <a:solidFill>
                  <a:schemeClr val="bg1"/>
                </a:solidFill>
              </a:rPr>
              <a:t>“For it is better, if the will of God be so, that ye suffer for well doing, than for evil doing.”</a:t>
            </a:r>
          </a:p>
          <a:p>
            <a:r>
              <a:rPr lang="en-US" sz="3600" dirty="0">
                <a:solidFill>
                  <a:schemeClr val="bg1"/>
                </a:solidFill>
              </a:rPr>
              <a:t>1 Peter 3:17</a:t>
            </a:r>
          </a:p>
        </p:txBody>
      </p:sp>
      <p:sp>
        <p:nvSpPr>
          <p:cNvPr id="16" name="TextBox 15"/>
          <p:cNvSpPr txBox="1"/>
          <p:nvPr/>
        </p:nvSpPr>
        <p:spPr>
          <a:xfrm>
            <a:off x="484093" y="56627"/>
            <a:ext cx="11187953"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Redeemed Through Jesus Christ</a:t>
            </a:r>
          </a:p>
        </p:txBody>
      </p:sp>
      <p:sp>
        <p:nvSpPr>
          <p:cNvPr id="17" name="TextBox 16"/>
          <p:cNvSpPr txBox="1"/>
          <p:nvPr/>
        </p:nvSpPr>
        <p:spPr>
          <a:xfrm>
            <a:off x="179294" y="6320776"/>
            <a:ext cx="3505200" cy="369332"/>
          </a:xfrm>
          <a:prstGeom prst="rect">
            <a:avLst/>
          </a:prstGeom>
          <a:noFill/>
        </p:spPr>
        <p:txBody>
          <a:bodyPr wrap="square" rtlCol="0">
            <a:spAutoFit/>
          </a:bodyPr>
          <a:lstStyle/>
          <a:p>
            <a:r>
              <a:rPr lang="en-US" dirty="0">
                <a:solidFill>
                  <a:schemeClr val="bg1"/>
                </a:solidFill>
              </a:rPr>
              <a:t>1 Peter 13-14</a:t>
            </a:r>
          </a:p>
        </p:txBody>
      </p:sp>
      <p:pic>
        <p:nvPicPr>
          <p:cNvPr id="18" name="Picture 17" descr="IMG_20111225_203412.jpg"/>
          <p:cNvPicPr>
            <a:picLocks noChangeAspect="1"/>
          </p:cNvPicPr>
          <p:nvPr/>
        </p:nvPicPr>
        <p:blipFill>
          <a:blip r:embed="rId3" cstate="print"/>
          <a:srcRect l="4706" t="3529" r="8235"/>
          <a:stretch>
            <a:fillRect/>
          </a:stretch>
        </p:blipFill>
        <p:spPr>
          <a:xfrm>
            <a:off x="4805083" y="1325268"/>
            <a:ext cx="2819400" cy="4165600"/>
          </a:xfrm>
          <a:prstGeom prst="rect">
            <a:avLst/>
          </a:prstGeom>
        </p:spPr>
      </p:pic>
      <p:sp>
        <p:nvSpPr>
          <p:cNvPr id="2" name="Rectangle 1"/>
          <p:cNvSpPr/>
          <p:nvPr/>
        </p:nvSpPr>
        <p:spPr>
          <a:xfrm>
            <a:off x="8101853" y="2659870"/>
            <a:ext cx="3922060" cy="3416320"/>
          </a:xfrm>
          <a:prstGeom prst="rect">
            <a:avLst/>
          </a:prstGeom>
        </p:spPr>
        <p:txBody>
          <a:bodyPr wrap="square">
            <a:spAutoFit/>
          </a:bodyPr>
          <a:lstStyle/>
          <a:p>
            <a:r>
              <a:rPr lang="en-US" sz="2400" dirty="0">
                <a:solidFill>
                  <a:schemeClr val="bg1"/>
                </a:solidFill>
              </a:rPr>
              <a:t>We are redeemed through the precious blood of Jesus Christ. Because Jesus Christ lived a sinless life, He could offer Himself as a perfect sacrifice for us. </a:t>
            </a:r>
          </a:p>
          <a:p>
            <a:endParaRPr lang="en-US" sz="2400" dirty="0">
              <a:solidFill>
                <a:schemeClr val="bg1"/>
              </a:solidFill>
            </a:endParaRPr>
          </a:p>
          <a:p>
            <a:r>
              <a:rPr lang="en-US" sz="2400" dirty="0">
                <a:solidFill>
                  <a:schemeClr val="bg1"/>
                </a:solidFill>
              </a:rPr>
              <a:t>Jesus Christ was foreordained to be our Redeemer.</a:t>
            </a:r>
          </a:p>
        </p:txBody>
      </p:sp>
      <p:sp>
        <p:nvSpPr>
          <p:cNvPr id="8" name="Footer Placeholder 14">
            <a:extLst>
              <a:ext uri="{FF2B5EF4-FFF2-40B4-BE49-F238E27FC236}">
                <a16:creationId xmlns:a16="http://schemas.microsoft.com/office/drawing/2014/main" id="{C69F0D13-2725-47C6-9D98-75A0BBD851F4}"/>
              </a:ext>
            </a:extLst>
          </p:cNvPr>
          <p:cNvSpPr>
            <a:spLocks noGrp="1"/>
          </p:cNvSpPr>
          <p:nvPr/>
        </p:nvSpPr>
        <p:spPr>
          <a:xfrm>
            <a:off x="4805083" y="5350169"/>
            <a:ext cx="1505793"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rPr>
              <a:t>Annie </a:t>
            </a:r>
            <a:r>
              <a:rPr lang="en-US" sz="900" dirty="0" err="1">
                <a:solidFill>
                  <a:schemeClr val="bg1"/>
                </a:solidFill>
              </a:rPr>
              <a:t>Henrie</a:t>
            </a:r>
            <a:r>
              <a:rPr lang="en-US" sz="900" dirty="0">
                <a:solidFill>
                  <a:schemeClr val="bg1"/>
                </a:solidFill>
              </a:rPr>
              <a:t> Nadar</a:t>
            </a:r>
          </a:p>
        </p:txBody>
      </p:sp>
    </p:spTree>
    <p:extLst>
      <p:ext uri="{BB962C8B-B14F-4D97-AF65-F5344CB8AC3E}">
        <p14:creationId xmlns:p14="http://schemas.microsoft.com/office/powerpoint/2010/main" val="32205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62500" y="1873240"/>
            <a:ext cx="5921187" cy="3416320"/>
          </a:xfrm>
          <a:prstGeom prst="rect">
            <a:avLst/>
          </a:prstGeom>
          <a:noFill/>
        </p:spPr>
        <p:txBody>
          <a:bodyPr wrap="square" rtlCol="0">
            <a:spAutoFit/>
          </a:bodyPr>
          <a:lstStyle/>
          <a:p>
            <a:r>
              <a:rPr lang="en-US" sz="3600" dirty="0">
                <a:solidFill>
                  <a:schemeClr val="bg1"/>
                </a:solidFill>
                <a:latin typeface="Open Sans"/>
              </a:rPr>
              <a:t>Peter encouraged the Saints to love one another and to remember that they had been born again by embracing the word of God, which endures forever.</a:t>
            </a:r>
            <a:endParaRPr lang="en-US" sz="3600" dirty="0">
              <a:solidFill>
                <a:schemeClr val="bg1"/>
              </a:solidFill>
            </a:endParaRPr>
          </a:p>
        </p:txBody>
      </p:sp>
      <p:sp>
        <p:nvSpPr>
          <p:cNvPr id="16" name="TextBox 15"/>
          <p:cNvSpPr txBox="1"/>
          <p:nvPr/>
        </p:nvSpPr>
        <p:spPr>
          <a:xfrm>
            <a:off x="484093" y="56627"/>
            <a:ext cx="11187953"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Love One Another</a:t>
            </a:r>
          </a:p>
        </p:txBody>
      </p:sp>
      <p:sp>
        <p:nvSpPr>
          <p:cNvPr id="17" name="TextBox 16"/>
          <p:cNvSpPr txBox="1"/>
          <p:nvPr/>
        </p:nvSpPr>
        <p:spPr>
          <a:xfrm>
            <a:off x="179294" y="6320776"/>
            <a:ext cx="3505200" cy="369332"/>
          </a:xfrm>
          <a:prstGeom prst="rect">
            <a:avLst/>
          </a:prstGeom>
          <a:noFill/>
        </p:spPr>
        <p:txBody>
          <a:bodyPr wrap="square" rtlCol="0">
            <a:spAutoFit/>
          </a:bodyPr>
          <a:lstStyle/>
          <a:p>
            <a:r>
              <a:rPr lang="en-US" dirty="0">
                <a:solidFill>
                  <a:schemeClr val="bg1"/>
                </a:solidFill>
              </a:rPr>
              <a:t>1 Peter 1:22-25</a:t>
            </a:r>
          </a:p>
        </p:txBody>
      </p:sp>
      <p:sp>
        <p:nvSpPr>
          <p:cNvPr id="3" name="AutoShape 2" descr="Image result for st. pete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a:srcRect l="23383" t="34699" r="56875" b="15865"/>
          <a:stretch/>
        </p:blipFill>
        <p:spPr>
          <a:xfrm>
            <a:off x="962585" y="1425916"/>
            <a:ext cx="2837330" cy="3994453"/>
          </a:xfrm>
          <a:prstGeom prst="rect">
            <a:avLst/>
          </a:prstGeom>
        </p:spPr>
      </p:pic>
    </p:spTree>
    <p:extLst>
      <p:ext uri="{BB962C8B-B14F-4D97-AF65-F5344CB8AC3E}">
        <p14:creationId xmlns:p14="http://schemas.microsoft.com/office/powerpoint/2010/main" val="2214516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7213" y="955963"/>
            <a:ext cx="6710080" cy="2585323"/>
          </a:xfrm>
          <a:prstGeom prst="rect">
            <a:avLst/>
          </a:prstGeom>
          <a:noFill/>
        </p:spPr>
        <p:txBody>
          <a:bodyPr wrap="square" rtlCol="0">
            <a:spAutoFit/>
          </a:bodyPr>
          <a:lstStyle/>
          <a:p>
            <a:pPr fontAlgn="base"/>
            <a:r>
              <a:rPr lang="en-US" i="1" dirty="0">
                <a:solidFill>
                  <a:srgbClr val="FFFF00"/>
                </a:solidFill>
              </a:rPr>
              <a:t>The voice said, Cry. And he said, What shall I cry? All flesh is grass, and all the goodliness thereof is as the flower of the field:</a:t>
            </a:r>
          </a:p>
          <a:p>
            <a:pPr fontAlgn="base"/>
            <a:endParaRPr lang="en-US" i="1" dirty="0">
              <a:solidFill>
                <a:srgbClr val="FFFF00"/>
              </a:solidFill>
            </a:endParaRPr>
          </a:p>
          <a:p>
            <a:pPr fontAlgn="base"/>
            <a:r>
              <a:rPr lang="en-US" i="1" dirty="0">
                <a:solidFill>
                  <a:srgbClr val="FFFF00"/>
                </a:solidFill>
              </a:rPr>
              <a:t>The grass </a:t>
            </a:r>
            <a:r>
              <a:rPr lang="en-US" i="1" dirty="0" err="1">
                <a:solidFill>
                  <a:srgbClr val="FFFF00"/>
                </a:solidFill>
              </a:rPr>
              <a:t>withereth</a:t>
            </a:r>
            <a:r>
              <a:rPr lang="en-US" i="1" dirty="0">
                <a:solidFill>
                  <a:srgbClr val="FFFF00"/>
                </a:solidFill>
              </a:rPr>
              <a:t>, the flower </a:t>
            </a:r>
            <a:r>
              <a:rPr lang="en-US" i="1" dirty="0" err="1">
                <a:solidFill>
                  <a:srgbClr val="FFFF00"/>
                </a:solidFill>
              </a:rPr>
              <a:t>fadeth</a:t>
            </a:r>
            <a:r>
              <a:rPr lang="en-US" i="1" dirty="0">
                <a:solidFill>
                  <a:srgbClr val="FFFF00"/>
                </a:solidFill>
              </a:rPr>
              <a:t>: because the spirit of the </a:t>
            </a:r>
            <a:r>
              <a:rPr lang="en-US" i="1" cap="small" dirty="0">
                <a:solidFill>
                  <a:srgbClr val="FFFF00"/>
                </a:solidFill>
              </a:rPr>
              <a:t>Lord</a:t>
            </a:r>
            <a:r>
              <a:rPr lang="en-US" i="1" dirty="0">
                <a:solidFill>
                  <a:srgbClr val="FFFF00"/>
                </a:solidFill>
              </a:rPr>
              <a:t> </a:t>
            </a:r>
            <a:r>
              <a:rPr lang="en-US" i="1" dirty="0" err="1">
                <a:solidFill>
                  <a:srgbClr val="FFFF00"/>
                </a:solidFill>
              </a:rPr>
              <a:t>bloweth</a:t>
            </a:r>
            <a:r>
              <a:rPr lang="en-US" i="1" dirty="0">
                <a:solidFill>
                  <a:srgbClr val="FFFF00"/>
                </a:solidFill>
              </a:rPr>
              <a:t> upon it: surely the people is grass.</a:t>
            </a:r>
          </a:p>
          <a:p>
            <a:pPr fontAlgn="base"/>
            <a:endParaRPr lang="en-US" i="1" dirty="0">
              <a:solidFill>
                <a:srgbClr val="FFFF00"/>
              </a:solidFill>
            </a:endParaRPr>
          </a:p>
          <a:p>
            <a:pPr fontAlgn="base"/>
            <a:r>
              <a:rPr lang="en-US" i="1" dirty="0">
                <a:solidFill>
                  <a:srgbClr val="FFFF00"/>
                </a:solidFill>
              </a:rPr>
              <a:t>The grass </a:t>
            </a:r>
            <a:r>
              <a:rPr lang="en-US" i="1" dirty="0" err="1">
                <a:solidFill>
                  <a:srgbClr val="FFFF00"/>
                </a:solidFill>
              </a:rPr>
              <a:t>withereth</a:t>
            </a:r>
            <a:r>
              <a:rPr lang="en-US" i="1" dirty="0">
                <a:solidFill>
                  <a:srgbClr val="FFFF00"/>
                </a:solidFill>
              </a:rPr>
              <a:t>, the flower </a:t>
            </a:r>
            <a:r>
              <a:rPr lang="en-US" i="1" dirty="0" err="1">
                <a:solidFill>
                  <a:srgbClr val="FFFF00"/>
                </a:solidFill>
              </a:rPr>
              <a:t>fadeth</a:t>
            </a:r>
            <a:r>
              <a:rPr lang="en-US" i="1" dirty="0">
                <a:solidFill>
                  <a:srgbClr val="FFFF00"/>
                </a:solidFill>
              </a:rPr>
              <a:t>: but the word of our God shall stand for ever.</a:t>
            </a:r>
          </a:p>
          <a:p>
            <a:pPr fontAlgn="base"/>
            <a:r>
              <a:rPr lang="en-US" i="1" dirty="0">
                <a:solidFill>
                  <a:srgbClr val="FFFF00"/>
                </a:solidFill>
              </a:rPr>
              <a:t>Isaiah 40:6-8</a:t>
            </a:r>
          </a:p>
        </p:txBody>
      </p:sp>
      <p:sp>
        <p:nvSpPr>
          <p:cNvPr id="16" name="TextBox 15"/>
          <p:cNvSpPr txBox="1"/>
          <p:nvPr/>
        </p:nvSpPr>
        <p:spPr>
          <a:xfrm>
            <a:off x="484093" y="56627"/>
            <a:ext cx="11187953"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All Flesh is as Grass</a:t>
            </a:r>
          </a:p>
        </p:txBody>
      </p:sp>
      <p:sp>
        <p:nvSpPr>
          <p:cNvPr id="17" name="TextBox 16"/>
          <p:cNvSpPr txBox="1"/>
          <p:nvPr/>
        </p:nvSpPr>
        <p:spPr>
          <a:xfrm>
            <a:off x="179294" y="6320776"/>
            <a:ext cx="3505200" cy="369332"/>
          </a:xfrm>
          <a:prstGeom prst="rect">
            <a:avLst/>
          </a:prstGeom>
          <a:noFill/>
        </p:spPr>
        <p:txBody>
          <a:bodyPr wrap="square" rtlCol="0">
            <a:spAutoFit/>
          </a:bodyPr>
          <a:lstStyle/>
          <a:p>
            <a:r>
              <a:rPr lang="en-US" dirty="0">
                <a:solidFill>
                  <a:schemeClr val="bg1"/>
                </a:solidFill>
              </a:rPr>
              <a:t>1 Peter 1:23-25</a:t>
            </a:r>
          </a:p>
        </p:txBody>
      </p:sp>
      <p:sp>
        <p:nvSpPr>
          <p:cNvPr id="3" name="AutoShape 2" descr="Image result for st. pete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974290" y="4109989"/>
            <a:ext cx="7082118" cy="2308324"/>
          </a:xfrm>
          <a:prstGeom prst="rect">
            <a:avLst/>
          </a:prstGeom>
        </p:spPr>
        <p:txBody>
          <a:bodyPr wrap="square">
            <a:spAutoFit/>
          </a:bodyPr>
          <a:lstStyle/>
          <a:p>
            <a:r>
              <a:rPr lang="en-US" sz="2400" dirty="0">
                <a:solidFill>
                  <a:schemeClr val="bg1"/>
                </a:solidFill>
                <a:latin typeface="Open Sans"/>
              </a:rPr>
              <a:t>A man’s frailties to the withering of vegetation in the hot desert wind.</a:t>
            </a:r>
          </a:p>
          <a:p>
            <a:endParaRPr lang="en-US" sz="2400" dirty="0">
              <a:solidFill>
                <a:schemeClr val="bg1"/>
              </a:solidFill>
              <a:latin typeface="Open Sans"/>
            </a:endParaRPr>
          </a:p>
          <a:p>
            <a:r>
              <a:rPr lang="en-US" sz="2400" dirty="0">
                <a:solidFill>
                  <a:schemeClr val="bg1"/>
                </a:solidFill>
                <a:latin typeface="Open Sans"/>
              </a:rPr>
              <a:t>Unlike the withering grass, the word of the Lord “</a:t>
            </a:r>
            <a:r>
              <a:rPr lang="en-US" sz="2400" dirty="0" err="1">
                <a:solidFill>
                  <a:schemeClr val="bg1"/>
                </a:solidFill>
                <a:latin typeface="Open Sans"/>
              </a:rPr>
              <a:t>abideth</a:t>
            </a:r>
            <a:r>
              <a:rPr lang="en-US" sz="2400" dirty="0">
                <a:solidFill>
                  <a:schemeClr val="bg1"/>
                </a:solidFill>
                <a:latin typeface="Open Sans"/>
              </a:rPr>
              <a:t> for ever”; it gives life and strength to all who embrace it and are born again.</a:t>
            </a:r>
            <a:endParaRPr lang="en-US" sz="2400" dirty="0">
              <a:solidFill>
                <a:schemeClr val="bg1"/>
              </a:solidFill>
            </a:endParaRPr>
          </a:p>
        </p:txBody>
      </p:sp>
      <p:pic>
        <p:nvPicPr>
          <p:cNvPr id="24580" name="Picture 4" descr="Image result for green grass and sho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527" y="3626666"/>
            <a:ext cx="3925171" cy="2608729"/>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shoes on dry gr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505" y="1034606"/>
            <a:ext cx="3993161" cy="267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60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fade">
                                      <p:cBhvr>
                                        <p:cTn id="13"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588560" y="887624"/>
            <a:ext cx="6710080" cy="461665"/>
          </a:xfrm>
          <a:prstGeom prst="rect">
            <a:avLst/>
          </a:prstGeom>
          <a:noFill/>
        </p:spPr>
        <p:txBody>
          <a:bodyPr wrap="square" rtlCol="0">
            <a:spAutoFit/>
          </a:bodyPr>
          <a:lstStyle/>
          <a:p>
            <a:pPr algn="ctr" fontAlgn="base"/>
            <a:r>
              <a:rPr lang="en-US" sz="2400" dirty="0">
                <a:solidFill>
                  <a:schemeClr val="bg1"/>
                </a:solidFill>
              </a:rPr>
              <a:t>Lay Aside Past Sins</a:t>
            </a:r>
            <a:endParaRPr lang="en-US" sz="2400" i="1" dirty="0">
              <a:solidFill>
                <a:schemeClr val="bg1"/>
              </a:solidFill>
            </a:endParaRPr>
          </a:p>
        </p:txBody>
      </p:sp>
      <p:sp>
        <p:nvSpPr>
          <p:cNvPr id="16" name="TextBox 15"/>
          <p:cNvSpPr txBox="1"/>
          <p:nvPr/>
        </p:nvSpPr>
        <p:spPr>
          <a:xfrm>
            <a:off x="484093" y="56627"/>
            <a:ext cx="11187953"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Living Stones</a:t>
            </a:r>
          </a:p>
        </p:txBody>
      </p:sp>
      <p:sp>
        <p:nvSpPr>
          <p:cNvPr id="17" name="TextBox 16"/>
          <p:cNvSpPr txBox="1"/>
          <p:nvPr/>
        </p:nvSpPr>
        <p:spPr>
          <a:xfrm>
            <a:off x="179294" y="6320776"/>
            <a:ext cx="3505200" cy="369332"/>
          </a:xfrm>
          <a:prstGeom prst="rect">
            <a:avLst/>
          </a:prstGeom>
          <a:noFill/>
        </p:spPr>
        <p:txBody>
          <a:bodyPr wrap="square" rtlCol="0">
            <a:spAutoFit/>
          </a:bodyPr>
          <a:lstStyle/>
          <a:p>
            <a:r>
              <a:rPr lang="en-US" dirty="0">
                <a:solidFill>
                  <a:schemeClr val="bg1"/>
                </a:solidFill>
              </a:rPr>
              <a:t>1 Peter 2:1-5</a:t>
            </a:r>
          </a:p>
        </p:txBody>
      </p:sp>
      <p:sp>
        <p:nvSpPr>
          <p:cNvPr id="3" name="AutoShape 2" descr="Image result for st. pete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79294" y="1753106"/>
            <a:ext cx="6710080" cy="3046988"/>
          </a:xfrm>
          <a:prstGeom prst="rect">
            <a:avLst/>
          </a:prstGeom>
          <a:noFill/>
        </p:spPr>
        <p:txBody>
          <a:bodyPr wrap="square" rtlCol="0">
            <a:spAutoFit/>
          </a:bodyPr>
          <a:lstStyle/>
          <a:p>
            <a:pPr fontAlgn="base"/>
            <a:r>
              <a:rPr lang="en-US" sz="2400" dirty="0">
                <a:solidFill>
                  <a:schemeClr val="bg1"/>
                </a:solidFill>
              </a:rPr>
              <a:t>Peter taught that when the Saints come unto Jesus Christ, who is the “living stone,” they become a “lively stone” that is added to the building of God’s spiritual house.</a:t>
            </a:r>
          </a:p>
          <a:p>
            <a:pPr fontAlgn="base"/>
            <a:endParaRPr lang="en-US" sz="2400" dirty="0">
              <a:solidFill>
                <a:schemeClr val="bg1"/>
              </a:solidFill>
            </a:endParaRPr>
          </a:p>
          <a:p>
            <a:pPr fontAlgn="base"/>
            <a:r>
              <a:rPr lang="en-US" sz="2400" dirty="0">
                <a:solidFill>
                  <a:schemeClr val="bg1"/>
                </a:solidFill>
              </a:rPr>
              <a:t>Peter also called Christ the “chief corner stone,” emphasizing that the house is built upon the resurrected Jesus Christ.</a:t>
            </a:r>
            <a:endParaRPr lang="en-US" sz="2400" i="1" dirty="0">
              <a:solidFill>
                <a:schemeClr val="bg1"/>
              </a:solidFill>
            </a:endParaRPr>
          </a:p>
        </p:txBody>
      </p:sp>
      <p:grpSp>
        <p:nvGrpSpPr>
          <p:cNvPr id="4" name="Group 3"/>
          <p:cNvGrpSpPr/>
          <p:nvPr/>
        </p:nvGrpSpPr>
        <p:grpSpPr>
          <a:xfrm>
            <a:off x="7032812" y="1899986"/>
            <a:ext cx="4889666" cy="4042231"/>
            <a:chOff x="7741603" y="1012480"/>
            <a:chExt cx="4006063" cy="2838000"/>
          </a:xfrm>
        </p:grpSpPr>
        <p:pic>
          <p:nvPicPr>
            <p:cNvPr id="25602"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1603" y="1012480"/>
              <a:ext cx="4006063" cy="26602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741603" y="3666807"/>
              <a:ext cx="3294102" cy="183673"/>
            </a:xfrm>
            <a:prstGeom prst="rect">
              <a:avLst/>
            </a:prstGeom>
            <a:noFill/>
          </p:spPr>
          <p:txBody>
            <a:bodyPr wrap="square" rtlCol="0">
              <a:spAutoFit/>
            </a:bodyPr>
            <a:lstStyle/>
            <a:p>
              <a:pPr fontAlgn="base"/>
              <a:r>
                <a:rPr lang="en-US" sz="1100" dirty="0">
                  <a:solidFill>
                    <a:schemeClr val="bg1"/>
                  </a:solidFill>
                </a:rPr>
                <a:t>Gilgal  Sculpture Garden in Salt Lake City, Utah</a:t>
              </a:r>
              <a:endParaRPr lang="en-US" sz="1100" i="1" dirty="0">
                <a:solidFill>
                  <a:schemeClr val="bg1"/>
                </a:solidFill>
              </a:endParaRPr>
            </a:p>
          </p:txBody>
        </p:sp>
      </p:grpSp>
      <p:sp>
        <p:nvSpPr>
          <p:cNvPr id="5" name="Trapezoid 4"/>
          <p:cNvSpPr/>
          <p:nvPr/>
        </p:nvSpPr>
        <p:spPr>
          <a:xfrm rot="10800000">
            <a:off x="8754036" y="1763951"/>
            <a:ext cx="1642635" cy="1629534"/>
          </a:xfrm>
          <a:prstGeom prst="trapezoid">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0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19888"/>
            <a:ext cx="10797766" cy="923330"/>
          </a:xfrm>
          <a:prstGeom prst="rect">
            <a:avLst/>
          </a:prstGeom>
          <a:noFill/>
        </p:spPr>
        <p:txBody>
          <a:bodyPr wrap="square" rtlCol="0">
            <a:spAutoFit/>
          </a:bodyPr>
          <a:lstStyle/>
          <a:p>
            <a:pPr algn="ctr"/>
            <a:r>
              <a:rPr lang="en-US" sz="5400" dirty="0">
                <a:solidFill>
                  <a:schemeClr val="bg1"/>
                </a:solidFill>
                <a:latin typeface="AR CENA" panose="02000000000000000000" pitchFamily="2" charset="0"/>
                <a:ea typeface="Wednesday" pitchFamily="2" charset="0"/>
              </a:rPr>
              <a:t>Roman Government</a:t>
            </a:r>
          </a:p>
        </p:txBody>
      </p:sp>
      <p:sp>
        <p:nvSpPr>
          <p:cNvPr id="79" name="TextBox 78"/>
          <p:cNvSpPr txBox="1"/>
          <p:nvPr/>
        </p:nvSpPr>
        <p:spPr>
          <a:xfrm>
            <a:off x="455070" y="1233172"/>
            <a:ext cx="6115484" cy="5262979"/>
          </a:xfrm>
          <a:prstGeom prst="rect">
            <a:avLst/>
          </a:prstGeom>
          <a:noFill/>
        </p:spPr>
        <p:txBody>
          <a:bodyPr wrap="square" rtlCol="0">
            <a:spAutoFit/>
          </a:bodyPr>
          <a:lstStyle/>
          <a:p>
            <a:r>
              <a:rPr lang="en-US" sz="2800" dirty="0">
                <a:solidFill>
                  <a:schemeClr val="bg1"/>
                </a:solidFill>
              </a:rPr>
              <a:t>The Roman Government displayed a general tolerance for all religions, including Christianity. </a:t>
            </a:r>
          </a:p>
          <a:p>
            <a:endParaRPr lang="en-US" sz="2800" dirty="0">
              <a:solidFill>
                <a:schemeClr val="bg1"/>
              </a:solidFill>
            </a:endParaRPr>
          </a:p>
          <a:p>
            <a:r>
              <a:rPr lang="en-US" sz="2800" dirty="0">
                <a:solidFill>
                  <a:schemeClr val="bg1"/>
                </a:solidFill>
              </a:rPr>
              <a:t>The Church was under a divine commission to preach the gospel unto “all the world” and began circulating in the Roman Empire. </a:t>
            </a:r>
          </a:p>
          <a:p>
            <a:endParaRPr lang="en-US" sz="2800" dirty="0">
              <a:solidFill>
                <a:schemeClr val="bg1"/>
              </a:solidFill>
            </a:endParaRPr>
          </a:p>
          <a:p>
            <a:r>
              <a:rPr lang="en-US" sz="2800" dirty="0">
                <a:solidFill>
                  <a:schemeClr val="bg1"/>
                </a:solidFill>
              </a:rPr>
              <a:t>The messages was not a favorite message to the Roman monarchs. </a:t>
            </a:r>
          </a:p>
          <a:p>
            <a:endParaRPr lang="en-US" sz="2800" dirty="0">
              <a:solidFill>
                <a:schemeClr val="bg1"/>
              </a:solidFill>
            </a:endParaRPr>
          </a:p>
        </p:txBody>
      </p:sp>
      <p:pic>
        <p:nvPicPr>
          <p:cNvPr id="2054" name="Picture 6" descr="Image result for Rome in 600 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093" y="1809706"/>
            <a:ext cx="4899753" cy="322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89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588560" y="887624"/>
            <a:ext cx="6710080" cy="1200329"/>
          </a:xfrm>
          <a:prstGeom prst="rect">
            <a:avLst/>
          </a:prstGeom>
          <a:noFill/>
        </p:spPr>
        <p:txBody>
          <a:bodyPr wrap="square" rtlCol="0">
            <a:spAutoFit/>
          </a:bodyPr>
          <a:lstStyle/>
          <a:p>
            <a:pPr algn="ctr" fontAlgn="base"/>
            <a:r>
              <a:rPr lang="en-US" sz="2400" i="1" dirty="0">
                <a:solidFill>
                  <a:schemeClr val="bg1"/>
                </a:solidFill>
              </a:rPr>
              <a:t>A Chosen Generation</a:t>
            </a:r>
          </a:p>
          <a:p>
            <a:pPr algn="ctr" fontAlgn="base"/>
            <a:r>
              <a:rPr lang="en-US" sz="2400" i="1" dirty="0">
                <a:solidFill>
                  <a:schemeClr val="bg1"/>
                </a:solidFill>
              </a:rPr>
              <a:t>A Royal Priesthood</a:t>
            </a:r>
          </a:p>
          <a:p>
            <a:pPr algn="ctr" fontAlgn="base"/>
            <a:r>
              <a:rPr lang="en-US" sz="2400" i="1" dirty="0">
                <a:solidFill>
                  <a:schemeClr val="bg1"/>
                </a:solidFill>
              </a:rPr>
              <a:t>A Holy Nation</a:t>
            </a:r>
          </a:p>
        </p:txBody>
      </p:sp>
      <p:sp>
        <p:nvSpPr>
          <p:cNvPr id="16" name="TextBox 15"/>
          <p:cNvSpPr txBox="1"/>
          <p:nvPr/>
        </p:nvSpPr>
        <p:spPr>
          <a:xfrm>
            <a:off x="484093" y="56627"/>
            <a:ext cx="11187953"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A Peculiar People</a:t>
            </a:r>
          </a:p>
        </p:txBody>
      </p:sp>
      <p:sp>
        <p:nvSpPr>
          <p:cNvPr id="17" name="TextBox 16"/>
          <p:cNvSpPr txBox="1"/>
          <p:nvPr/>
        </p:nvSpPr>
        <p:spPr>
          <a:xfrm>
            <a:off x="179294" y="6320776"/>
            <a:ext cx="3505200" cy="369332"/>
          </a:xfrm>
          <a:prstGeom prst="rect">
            <a:avLst/>
          </a:prstGeom>
          <a:noFill/>
        </p:spPr>
        <p:txBody>
          <a:bodyPr wrap="square" rtlCol="0">
            <a:spAutoFit/>
          </a:bodyPr>
          <a:lstStyle/>
          <a:p>
            <a:r>
              <a:rPr lang="en-US" dirty="0">
                <a:solidFill>
                  <a:schemeClr val="bg1"/>
                </a:solidFill>
              </a:rPr>
              <a:t>1 Peter 2:9-10</a:t>
            </a:r>
          </a:p>
        </p:txBody>
      </p:sp>
      <p:sp>
        <p:nvSpPr>
          <p:cNvPr id="3" name="AutoShape 2" descr="Image result for st. pete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205751" y="2694779"/>
            <a:ext cx="4957483" cy="2554545"/>
          </a:xfrm>
          <a:prstGeom prst="rect">
            <a:avLst/>
          </a:prstGeom>
          <a:noFill/>
        </p:spPr>
        <p:txBody>
          <a:bodyPr wrap="square" rtlCol="0">
            <a:spAutoFit/>
          </a:bodyPr>
          <a:lstStyle/>
          <a:p>
            <a:pPr fontAlgn="base"/>
            <a:r>
              <a:rPr lang="en-US" sz="3200" dirty="0">
                <a:solidFill>
                  <a:schemeClr val="bg1"/>
                </a:solidFill>
              </a:rPr>
              <a:t>Peter’s message was that by embracing the gospel, gentile converts had become part of God’s chosen people, the new Israel.</a:t>
            </a:r>
            <a:endParaRPr lang="en-US" sz="3200" i="1" dirty="0">
              <a:solidFill>
                <a:schemeClr val="bg1"/>
              </a:solidFill>
            </a:endParaRPr>
          </a:p>
        </p:txBody>
      </p:sp>
      <p:pic>
        <p:nvPicPr>
          <p:cNvPr id="26626" name="Picture 2" descr="deacon passing sacra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932" y="2802420"/>
            <a:ext cx="428625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579" y="546432"/>
            <a:ext cx="2844053" cy="189603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lds congregation throughout the wor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0476" y="442854"/>
            <a:ext cx="3127790" cy="208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0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79294" y="6320776"/>
            <a:ext cx="3505200" cy="369332"/>
          </a:xfrm>
          <a:prstGeom prst="rect">
            <a:avLst/>
          </a:prstGeom>
          <a:noFill/>
        </p:spPr>
        <p:txBody>
          <a:bodyPr wrap="square" rtlCol="0">
            <a:spAutoFit/>
          </a:bodyPr>
          <a:lstStyle/>
          <a:p>
            <a:r>
              <a:rPr lang="en-US" dirty="0">
                <a:solidFill>
                  <a:schemeClr val="bg1"/>
                </a:solidFill>
              </a:rPr>
              <a:t>1 Peter 2:11-12</a:t>
            </a:r>
          </a:p>
        </p:txBody>
      </p:sp>
      <p:sp>
        <p:nvSpPr>
          <p:cNvPr id="3" name="AutoShape 2" descr="Image result for st. pete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1169411" y="545659"/>
            <a:ext cx="3604778" cy="2901879"/>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20" name="Group 14"/>
              <p:cNvGrpSpPr/>
              <p:nvPr/>
            </p:nvGrpSpPr>
            <p:grpSpPr>
              <a:xfrm rot="10800000">
                <a:off x="7696200" y="5257800"/>
                <a:ext cx="621450" cy="1347067"/>
                <a:chOff x="7010400" y="381000"/>
                <a:chExt cx="762000" cy="2033666"/>
              </a:xfrm>
            </p:grpSpPr>
            <p:sp>
              <p:nvSpPr>
                <p:cNvPr id="33"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1"/>
              <p:cNvGrpSpPr/>
              <p:nvPr/>
            </p:nvGrpSpPr>
            <p:grpSpPr>
              <a:xfrm rot="10800000">
                <a:off x="939238" y="4923502"/>
                <a:ext cx="621450" cy="1347067"/>
                <a:chOff x="7010400" y="381000"/>
                <a:chExt cx="762000" cy="2033666"/>
              </a:xfrm>
            </p:grpSpPr>
            <p:sp>
              <p:nvSpPr>
                <p:cNvPr id="31"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899460" y="833642"/>
                <a:ext cx="621450" cy="986197"/>
                <a:chOff x="7031201" y="834275"/>
                <a:chExt cx="762000" cy="1488861"/>
              </a:xfrm>
            </p:grpSpPr>
            <p:sp>
              <p:nvSpPr>
                <p:cNvPr id="29"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646520" y="1148254"/>
                <a:ext cx="621450" cy="1017899"/>
                <a:chOff x="7087348" y="824753"/>
                <a:chExt cx="762000" cy="1536722"/>
              </a:xfrm>
            </p:grpSpPr>
            <p:sp>
              <p:nvSpPr>
                <p:cNvPr id="27"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773674" y="4633640"/>
              <a:ext cx="2437759" cy="1216861"/>
            </a:xfrm>
            <a:prstGeom prst="rect">
              <a:avLst/>
            </a:prstGeom>
          </p:spPr>
          <p:txBody>
            <a:bodyPr wrap="square">
              <a:spAutoFit/>
            </a:bodyPr>
            <a:lstStyle/>
            <a:p>
              <a:pPr algn="ctr"/>
              <a:r>
                <a:rPr lang="en-US" b="1" dirty="0"/>
                <a:t>God calls His Saints to be separate and distinct from the world so that others can see their example and glorify Him</a:t>
              </a:r>
              <a:endParaRPr lang="en-US" sz="1600" dirty="0"/>
            </a:p>
          </p:txBody>
        </p:sp>
      </p:grpSp>
      <p:grpSp>
        <p:nvGrpSpPr>
          <p:cNvPr id="5" name="Group 4"/>
          <p:cNvGrpSpPr/>
          <p:nvPr/>
        </p:nvGrpSpPr>
        <p:grpSpPr>
          <a:xfrm>
            <a:off x="2890277" y="4311771"/>
            <a:ext cx="7750520" cy="1569660"/>
            <a:chOff x="2715465" y="3690580"/>
            <a:chExt cx="7750520" cy="1569660"/>
          </a:xfrm>
        </p:grpSpPr>
        <p:sp>
          <p:nvSpPr>
            <p:cNvPr id="4" name="Rectangle 3"/>
            <p:cNvSpPr/>
            <p:nvPr/>
          </p:nvSpPr>
          <p:spPr>
            <a:xfrm>
              <a:off x="4110317" y="3690580"/>
              <a:ext cx="6355668" cy="1569660"/>
            </a:xfrm>
            <a:prstGeom prst="rect">
              <a:avLst/>
            </a:prstGeom>
          </p:spPr>
          <p:txBody>
            <a:bodyPr wrap="square">
              <a:spAutoFit/>
            </a:bodyPr>
            <a:lstStyle/>
            <a:p>
              <a:r>
                <a:rPr lang="en-US" sz="3200" dirty="0">
                  <a:solidFill>
                    <a:schemeClr val="bg1"/>
                  </a:solidFill>
                  <a:latin typeface="Open Sans"/>
                </a:rPr>
                <a:t>“If you desire to make a difference in the world, </a:t>
              </a:r>
              <a:r>
                <a:rPr lang="en-US" sz="3200" i="1" dirty="0">
                  <a:solidFill>
                    <a:schemeClr val="bg1"/>
                  </a:solidFill>
                  <a:latin typeface="Open Sans"/>
                </a:rPr>
                <a:t>you must be different from the world.”</a:t>
              </a:r>
              <a:endParaRPr lang="en-US" sz="3200" dirty="0">
                <a:solidFill>
                  <a:schemeClr val="bg1"/>
                </a:solidFill>
              </a:endParaRPr>
            </a:p>
          </p:txBody>
        </p:sp>
        <p:pic>
          <p:nvPicPr>
            <p:cNvPr id="27650" name="Picture 2" descr="Elaine S. Da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465" y="3802915"/>
              <a:ext cx="1095375" cy="145732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4048" y="382667"/>
            <a:ext cx="3646749" cy="3646749"/>
          </a:xfrm>
          <a:prstGeom prst="rect">
            <a:avLst/>
          </a:prstGeom>
        </p:spPr>
      </p:pic>
      <p:sp>
        <p:nvSpPr>
          <p:cNvPr id="35" name="TextBox 34"/>
          <p:cNvSpPr txBox="1"/>
          <p:nvPr/>
        </p:nvSpPr>
        <p:spPr>
          <a:xfrm>
            <a:off x="8477706" y="6371387"/>
            <a:ext cx="3505200" cy="369332"/>
          </a:xfrm>
          <a:prstGeom prst="rect">
            <a:avLst/>
          </a:prstGeom>
          <a:noFill/>
        </p:spPr>
        <p:txBody>
          <a:bodyPr wrap="square" rtlCol="0">
            <a:spAutoFit/>
          </a:bodyPr>
          <a:lstStyle/>
          <a:p>
            <a:pPr algn="r"/>
            <a:r>
              <a:rPr lang="en-US" dirty="0">
                <a:solidFill>
                  <a:schemeClr val="bg1"/>
                </a:solidFill>
              </a:rPr>
              <a:t>(5)</a:t>
            </a:r>
          </a:p>
        </p:txBody>
      </p:sp>
    </p:spTree>
    <p:extLst>
      <p:ext uri="{BB962C8B-B14F-4D97-AF65-F5344CB8AC3E}">
        <p14:creationId xmlns:p14="http://schemas.microsoft.com/office/powerpoint/2010/main" val="76887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4093" y="56627"/>
            <a:ext cx="11187953"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Submit to Civil Laws</a:t>
            </a:r>
          </a:p>
        </p:txBody>
      </p:sp>
      <p:sp>
        <p:nvSpPr>
          <p:cNvPr id="17" name="TextBox 16"/>
          <p:cNvSpPr txBox="1"/>
          <p:nvPr/>
        </p:nvSpPr>
        <p:spPr>
          <a:xfrm>
            <a:off x="179294" y="6320776"/>
            <a:ext cx="3505200" cy="369332"/>
          </a:xfrm>
          <a:prstGeom prst="rect">
            <a:avLst/>
          </a:prstGeom>
          <a:noFill/>
        </p:spPr>
        <p:txBody>
          <a:bodyPr wrap="square" rtlCol="0">
            <a:spAutoFit/>
          </a:bodyPr>
          <a:lstStyle/>
          <a:p>
            <a:r>
              <a:rPr lang="en-US" dirty="0">
                <a:solidFill>
                  <a:schemeClr val="bg1"/>
                </a:solidFill>
              </a:rPr>
              <a:t>1 Peter 2:13-25</a:t>
            </a:r>
          </a:p>
        </p:txBody>
      </p:sp>
      <p:sp>
        <p:nvSpPr>
          <p:cNvPr id="3" name="AutoShape 2" descr="Image result for st. pete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358588" y="943228"/>
            <a:ext cx="4957483" cy="1938992"/>
          </a:xfrm>
          <a:prstGeom prst="rect">
            <a:avLst/>
          </a:prstGeom>
          <a:noFill/>
        </p:spPr>
        <p:txBody>
          <a:bodyPr wrap="square" rtlCol="0">
            <a:spAutoFit/>
          </a:bodyPr>
          <a:lstStyle/>
          <a:p>
            <a:pPr fontAlgn="base"/>
            <a:r>
              <a:rPr lang="en-US" sz="2400" dirty="0">
                <a:solidFill>
                  <a:schemeClr val="bg1"/>
                </a:solidFill>
              </a:rPr>
              <a:t>Peter taught the Saints to submit themselves to the laws and civil authorities that governed them (including the Roman emperor who promoted persecution against them.)</a:t>
            </a:r>
            <a:endParaRPr lang="en-US" sz="2400" i="1" dirty="0">
              <a:solidFill>
                <a:schemeClr val="bg1"/>
              </a:solidFill>
            </a:endParaRPr>
          </a:p>
        </p:txBody>
      </p:sp>
      <p:sp>
        <p:nvSpPr>
          <p:cNvPr id="2" name="Rectangle 1"/>
          <p:cNvSpPr/>
          <p:nvPr/>
        </p:nvSpPr>
        <p:spPr>
          <a:xfrm>
            <a:off x="5517776" y="4571043"/>
            <a:ext cx="6096000" cy="1015663"/>
          </a:xfrm>
          <a:prstGeom prst="rect">
            <a:avLst/>
          </a:prstGeom>
        </p:spPr>
        <p:txBody>
          <a:bodyPr>
            <a:spAutoFit/>
          </a:bodyPr>
          <a:lstStyle/>
          <a:p>
            <a:r>
              <a:rPr lang="en-US" sz="2000" dirty="0">
                <a:solidFill>
                  <a:schemeClr val="bg1"/>
                </a:solidFill>
                <a:latin typeface="Open Sans"/>
              </a:rPr>
              <a:t>He encouraged those who suffered hardship as servants to bear their suffering with patience and to remember that God was aware of them.</a:t>
            </a:r>
            <a:endParaRPr lang="en-US" sz="2000" dirty="0">
              <a:solidFill>
                <a:schemeClr val="bg1"/>
              </a:solidFill>
            </a:endParaRPr>
          </a:p>
        </p:txBody>
      </p:sp>
      <p:sp>
        <p:nvSpPr>
          <p:cNvPr id="4" name="Rectangle 3"/>
          <p:cNvSpPr/>
          <p:nvPr/>
        </p:nvSpPr>
        <p:spPr>
          <a:xfrm>
            <a:off x="5450542" y="1849874"/>
            <a:ext cx="6096000" cy="2031325"/>
          </a:xfrm>
          <a:prstGeom prst="rect">
            <a:avLst/>
          </a:prstGeom>
        </p:spPr>
        <p:txBody>
          <a:bodyPr>
            <a:spAutoFit/>
          </a:bodyPr>
          <a:lstStyle/>
          <a:p>
            <a:pPr fontAlgn="base"/>
            <a:r>
              <a:rPr lang="en-US" b="1" i="1" dirty="0">
                <a:solidFill>
                  <a:srgbClr val="FFFF00"/>
                </a:solidFill>
                <a:latin typeface="Palatino"/>
              </a:rPr>
              <a:t>Let no man break the laws of the land, for he that </a:t>
            </a:r>
            <a:r>
              <a:rPr lang="en-US" b="1" i="1" dirty="0" err="1">
                <a:solidFill>
                  <a:srgbClr val="FFFF00"/>
                </a:solidFill>
                <a:latin typeface="Palatino"/>
              </a:rPr>
              <a:t>keepeth</a:t>
            </a:r>
            <a:r>
              <a:rPr lang="en-US" b="1" i="1" dirty="0">
                <a:solidFill>
                  <a:srgbClr val="FFFF00"/>
                </a:solidFill>
                <a:latin typeface="Palatino"/>
              </a:rPr>
              <a:t> the laws of God hath no need to break the laws of the land.</a:t>
            </a:r>
          </a:p>
          <a:p>
            <a:pPr fontAlgn="base"/>
            <a:endParaRPr lang="en-US" b="1" i="1" dirty="0">
              <a:solidFill>
                <a:srgbClr val="FFFF00"/>
              </a:solidFill>
              <a:latin typeface="Palatino"/>
            </a:endParaRPr>
          </a:p>
          <a:p>
            <a:pPr fontAlgn="base"/>
            <a:r>
              <a:rPr lang="en-US" b="1" i="1" dirty="0">
                <a:solidFill>
                  <a:srgbClr val="FFFF00"/>
                </a:solidFill>
                <a:latin typeface="Palatino"/>
              </a:rPr>
              <a:t>Wherefore, be subject to the powers that be, until he reigns whose right it is to reign, and subdues all enemies under his feet. D&amp;C 58:21-22</a:t>
            </a:r>
            <a:endParaRPr lang="en-US" b="1" i="1" dirty="0">
              <a:solidFill>
                <a:srgbClr val="FFFF00"/>
              </a:solidFill>
              <a:effectLst/>
              <a:latin typeface="Palatino"/>
            </a:endParaRPr>
          </a:p>
        </p:txBody>
      </p:sp>
      <p:pic>
        <p:nvPicPr>
          <p:cNvPr id="28674" name="Picture 2" descr="Image result for roman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29" y="3076187"/>
            <a:ext cx="4424084" cy="298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76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#128 </a:t>
            </a:r>
            <a:r>
              <a:rPr lang="en-US" i="1" dirty="0">
                <a:solidFill>
                  <a:schemeClr val="bg1"/>
                </a:solidFill>
              </a:rPr>
              <a:t>When Faith Endures</a:t>
            </a:r>
          </a:p>
          <a:p>
            <a:endParaRPr lang="en-US" dirty="0">
              <a:solidFill>
                <a:schemeClr val="bg1"/>
              </a:solidFill>
            </a:endParaRPr>
          </a:p>
          <a:p>
            <a:endParaRPr lang="en-US" i="1" dirty="0">
              <a:solidFill>
                <a:schemeClr val="bg1"/>
              </a:solidFill>
            </a:endParaRPr>
          </a:p>
          <a:p>
            <a:r>
              <a:rPr lang="en-US" i="1" dirty="0">
                <a:solidFill>
                  <a:schemeClr val="bg1"/>
                </a:solidFill>
              </a:rPr>
              <a:t>Videos:</a:t>
            </a:r>
          </a:p>
          <a:p>
            <a:r>
              <a:rPr lang="en-US" i="1" dirty="0">
                <a:solidFill>
                  <a:schemeClr val="bg1"/>
                </a:solidFill>
              </a:rPr>
              <a:t> </a:t>
            </a:r>
            <a:r>
              <a:rPr lang="en-US" b="1" dirty="0">
                <a:solidFill>
                  <a:schemeClr val="bg1"/>
                </a:solidFill>
              </a:rPr>
              <a:t>The Refiner's Fire</a:t>
            </a:r>
            <a:r>
              <a:rPr lang="en-US" dirty="0">
                <a:solidFill>
                  <a:schemeClr val="bg1"/>
                </a:solidFill>
              </a:rPr>
              <a:t> (5:02)</a:t>
            </a:r>
          </a:p>
          <a:p>
            <a:r>
              <a:rPr lang="en-US" b="1" dirty="0">
                <a:solidFill>
                  <a:schemeClr val="bg1"/>
                </a:solidFill>
              </a:rPr>
              <a:t>Unto All the World: </a:t>
            </a:r>
            <a:r>
              <a:rPr lang="en-US" b="1" dirty="0" err="1">
                <a:solidFill>
                  <a:schemeClr val="bg1"/>
                </a:solidFill>
              </a:rPr>
              <a:t>Despoina's</a:t>
            </a:r>
            <a:r>
              <a:rPr lang="en-US" b="1" dirty="0">
                <a:solidFill>
                  <a:schemeClr val="bg1"/>
                </a:solidFill>
              </a:rPr>
              <a:t> Story</a:t>
            </a:r>
            <a:r>
              <a:rPr lang="en-US" dirty="0">
                <a:solidFill>
                  <a:schemeClr val="bg1"/>
                </a:solidFill>
              </a:rPr>
              <a:t> (3:12)</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51</a:t>
            </a:r>
          </a:p>
          <a:p>
            <a:pPr marL="342900" indent="-342900">
              <a:buFontTx/>
              <a:buAutoNum type="arabicPeriod"/>
            </a:pPr>
            <a:r>
              <a:rPr lang="en-US" dirty="0">
                <a:solidFill>
                  <a:schemeClr val="bg1"/>
                </a:solidFill>
              </a:rPr>
              <a:t>Elder M. Russell Ballard  (“Hyrum Smith: ‘Firm As the Pillars of Heaven,’”</a:t>
            </a:r>
            <a:r>
              <a:rPr lang="en-US" i="1" dirty="0">
                <a:solidFill>
                  <a:schemeClr val="bg1"/>
                </a:solidFill>
              </a:rPr>
              <a:t> Ensign,</a:t>
            </a:r>
            <a:r>
              <a:rPr lang="en-US" dirty="0">
                <a:solidFill>
                  <a:schemeClr val="bg1"/>
                </a:solidFill>
              </a:rPr>
              <a:t> Nov. 1995, 9). </a:t>
            </a:r>
          </a:p>
          <a:p>
            <a:pPr marL="342900" indent="-342900">
              <a:buFontTx/>
              <a:buAutoNum type="arabicPeriod"/>
            </a:pPr>
            <a:r>
              <a:rPr lang="en-US" dirty="0">
                <a:solidFill>
                  <a:schemeClr val="bg1"/>
                </a:solidFill>
                <a:latin typeface="Open Sans"/>
              </a:rPr>
              <a:t>Elder Neil L. Anderson (“Trial of Your Faith,”</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Nov. 2012, 39–40).</a:t>
            </a:r>
          </a:p>
          <a:p>
            <a:pPr marL="342900" indent="-342900">
              <a:buFontTx/>
              <a:buAutoNum type="arabicPeriod"/>
            </a:pPr>
            <a:r>
              <a:rPr lang="en-US" dirty="0">
                <a:solidFill>
                  <a:schemeClr val="bg1"/>
                </a:solidFill>
              </a:rPr>
              <a:t>Joseph Smith “Teachings of the Prophet Joseph Smith Pg. 298</a:t>
            </a:r>
          </a:p>
          <a:p>
            <a:pPr marL="342900" indent="-342900">
              <a:buFontTx/>
              <a:buAutoNum type="arabicPeriod"/>
            </a:pPr>
            <a:r>
              <a:rPr lang="en-US" dirty="0">
                <a:solidFill>
                  <a:schemeClr val="bg1"/>
                </a:solidFill>
              </a:rPr>
              <a:t>Sister Elaine S. Dalton,</a:t>
            </a:r>
            <a:r>
              <a:rPr lang="en-US" dirty="0">
                <a:solidFill>
                  <a:schemeClr val="bg1"/>
                </a:solidFill>
                <a:latin typeface="Open Sans"/>
              </a:rPr>
              <a:t>(“Now Is the Time to Arise and Shine!”</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May 2012, 124).</a:t>
            </a: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4579491" y="1464798"/>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D661F046-8918-412E-B933-D4A6CF024845}"/>
              </a:ext>
            </a:extLst>
          </p:cNvPr>
          <p:cNvSpPr>
            <a:spLocks noGrp="1"/>
          </p:cNvSpPr>
          <p:nvPr/>
        </p:nvSpPr>
        <p:spPr>
          <a:xfrm>
            <a:off x="5373" y="64662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71054"/>
            <a:ext cx="3992578" cy="246221"/>
          </a:xfrm>
          <a:prstGeom prst="rect">
            <a:avLst/>
          </a:prstGeom>
          <a:noFill/>
        </p:spPr>
        <p:txBody>
          <a:bodyPr wrap="square" rtlCol="0">
            <a:spAutoFit/>
          </a:bodyPr>
          <a:lstStyle/>
          <a:p>
            <a:r>
              <a:rPr lang="en-US" sz="1000" dirty="0"/>
              <a:t>Life and Teachings of Jesus and His Apostles Chapter </a:t>
            </a:r>
          </a:p>
        </p:txBody>
      </p:sp>
      <p:sp>
        <p:nvSpPr>
          <p:cNvPr id="4" name="Rectangle 3"/>
          <p:cNvSpPr/>
          <p:nvPr/>
        </p:nvSpPr>
        <p:spPr>
          <a:xfrm>
            <a:off x="5665072" y="4801314"/>
            <a:ext cx="6526925" cy="1569660"/>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Gird Up Your Loins of Your Mind 1 Peter 1:13:</a:t>
            </a:r>
          </a:p>
          <a:p>
            <a:r>
              <a:rPr lang="en-US" sz="1200" dirty="0">
                <a:solidFill>
                  <a:srgbClr val="444444"/>
                </a:solidFill>
                <a:latin typeface="Calibri" panose="020F0502020204030204" pitchFamily="34" charset="0"/>
              </a:rPr>
              <a:t>Think clean thoughts. Those who think clean thoughts do not do filthy deeds. You are responsible before God not only for your acts but also for controlling your thoughts. So live that you would not blush with shame if your thoughts and acts should be flashed on a screen in your chapel. The old adage is still true that you sow thoughts and you reap acts, you sow acts and you reap habits, you sow habits and you reap a character, and your character determines your eternal destiny. "As [a man] </a:t>
            </a:r>
            <a:r>
              <a:rPr lang="en-US" sz="1200" dirty="0" err="1">
                <a:solidFill>
                  <a:srgbClr val="444444"/>
                </a:solidFill>
                <a:latin typeface="Calibri" panose="020F0502020204030204" pitchFamily="34" charset="0"/>
              </a:rPr>
              <a:t>thinketh</a:t>
            </a:r>
            <a:r>
              <a:rPr lang="en-US" sz="1200" dirty="0">
                <a:solidFill>
                  <a:srgbClr val="444444"/>
                </a:solidFill>
                <a:latin typeface="Calibri" panose="020F0502020204030204" pitchFamily="34" charset="0"/>
              </a:rPr>
              <a:t> in his heart, so is he" (Proverbs 23:7). (</a:t>
            </a:r>
            <a:r>
              <a:rPr lang="en-US" sz="1200" i="1" dirty="0">
                <a:solidFill>
                  <a:srgbClr val="444444"/>
                </a:solidFill>
                <a:latin typeface="Calibri" panose="020F0502020204030204" pitchFamily="34" charset="0"/>
              </a:rPr>
              <a:t>The Teachings of Ezra Taft Benson </a:t>
            </a:r>
            <a:r>
              <a:rPr lang="en-US" sz="1200" dirty="0">
                <a:solidFill>
                  <a:srgbClr val="444444"/>
                </a:solidFill>
                <a:latin typeface="Calibri" panose="020F0502020204030204" pitchFamily="34" charset="0"/>
              </a:rPr>
              <a:t>[Salt Lake City: </a:t>
            </a:r>
            <a:r>
              <a:rPr lang="en-US" sz="1200" dirty="0" err="1">
                <a:solidFill>
                  <a:srgbClr val="444444"/>
                </a:solidFill>
                <a:latin typeface="Calibri" panose="020F0502020204030204" pitchFamily="34" charset="0"/>
              </a:rPr>
              <a:t>Bookcraft</a:t>
            </a:r>
            <a:r>
              <a:rPr lang="en-US" sz="1200" dirty="0">
                <a:solidFill>
                  <a:srgbClr val="444444"/>
                </a:solidFill>
                <a:latin typeface="Calibri" panose="020F0502020204030204" pitchFamily="34" charset="0"/>
              </a:rPr>
              <a:t>, 1988], 445 - 446.)</a:t>
            </a:r>
            <a:endParaRPr lang="en-US" sz="1200" dirty="0"/>
          </a:p>
        </p:txBody>
      </p:sp>
      <p:sp>
        <p:nvSpPr>
          <p:cNvPr id="5" name="Rectangle 4"/>
          <p:cNvSpPr/>
          <p:nvPr/>
        </p:nvSpPr>
        <p:spPr>
          <a:xfrm>
            <a:off x="5665073" y="3046988"/>
            <a:ext cx="6526925" cy="1754326"/>
          </a:xfrm>
          <a:prstGeom prst="rect">
            <a:avLst/>
          </a:prstGeom>
          <a:ln>
            <a:solidFill>
              <a:schemeClr val="tx1"/>
            </a:solidFill>
          </a:ln>
        </p:spPr>
        <p:txBody>
          <a:bodyPr wrap="square">
            <a:spAutoFit/>
          </a:bodyPr>
          <a:lstStyle/>
          <a:p>
            <a:r>
              <a:rPr lang="en-US" sz="1200" b="1" dirty="0"/>
              <a:t>Trial of Your Faith 1 Peter 1:7:</a:t>
            </a:r>
          </a:p>
          <a:p>
            <a:r>
              <a:rPr lang="en-US" sz="1200" dirty="0"/>
              <a:t>"Imagine yourself as a living house. God comes in to rebuild that house. At first, perhaps, you can understand what He is doing. He is getting the drains right and stopping the leaks in the roof and so on: you knew that those jobs needed doing and so you are not surprised. But presently he starts knocking the house about in a way that hurts abominably and does not seem to make sense. What on earth is He up to? The explanation is that He is building quite a different house from the one you thought of-throwing out a new wing here, putting on an extra floor there, running up towers, making courtyards. You thought you were going to be made into a decent little cottage: but He is building a palace. ..." (C. S. Lewis, New York: The Macmillan Company, 1952, p. 160.)</a:t>
            </a:r>
          </a:p>
        </p:txBody>
      </p:sp>
      <p:sp>
        <p:nvSpPr>
          <p:cNvPr id="6" name="Rectangle 5"/>
          <p:cNvSpPr/>
          <p:nvPr/>
        </p:nvSpPr>
        <p:spPr>
          <a:xfrm>
            <a:off x="8353423" y="0"/>
            <a:ext cx="3838575" cy="3046988"/>
          </a:xfrm>
          <a:prstGeom prst="rect">
            <a:avLst/>
          </a:prstGeom>
          <a:ln>
            <a:solidFill>
              <a:schemeClr val="tx1"/>
            </a:solidFill>
          </a:ln>
        </p:spPr>
        <p:txBody>
          <a:bodyPr wrap="square">
            <a:spAutoFit/>
          </a:bodyPr>
          <a:lstStyle/>
          <a:p>
            <a:r>
              <a:rPr lang="en-US" sz="1200" b="1" dirty="0">
                <a:solidFill>
                  <a:srgbClr val="333333"/>
                </a:solidFill>
                <a:latin typeface="Times" panose="02020603050405020304" pitchFamily="18" charset="0"/>
              </a:rPr>
              <a:t>Roman Fire:</a:t>
            </a:r>
          </a:p>
          <a:p>
            <a:r>
              <a:rPr lang="en-US" sz="1200" dirty="0">
                <a:solidFill>
                  <a:srgbClr val="333333"/>
                </a:solidFill>
                <a:latin typeface="Times" panose="02020603050405020304" pitchFamily="18" charset="0"/>
              </a:rPr>
              <a:t>During the night of July 18, 64 AD, fire broke out in the merchant area of the city of Rome. Fanned by summer winds, the flames quickly spread through the dry, wooden structures of the Imperial City. Soon the fire took on a life of its own consuming all in its path for six days and seven nights. When the </a:t>
            </a:r>
            <a:br>
              <a:rPr lang="en-US" sz="1200" dirty="0"/>
            </a:br>
            <a:r>
              <a:rPr lang="en-US" sz="1200" dirty="0">
                <a:solidFill>
                  <a:srgbClr val="333333"/>
                </a:solidFill>
                <a:latin typeface="Times" panose="02020603050405020304" pitchFamily="18" charset="0"/>
              </a:rPr>
              <a:t>conflagration finally ran its course it left seventy percent of the city in smoldering ruins.</a:t>
            </a:r>
            <a:br>
              <a:rPr lang="en-US" sz="1200" dirty="0"/>
            </a:br>
            <a:br>
              <a:rPr lang="en-US" sz="1200" dirty="0">
                <a:solidFill>
                  <a:srgbClr val="333333"/>
                </a:solidFill>
                <a:latin typeface="Times" panose="02020603050405020304" pitchFamily="18" charset="0"/>
              </a:rPr>
            </a:br>
            <a:r>
              <a:rPr lang="en-US" sz="1200" dirty="0">
                <a:solidFill>
                  <a:srgbClr val="333333"/>
                </a:solidFill>
                <a:latin typeface="Times" panose="02020603050405020304" pitchFamily="18" charset="0"/>
              </a:rPr>
              <a:t>From the ashes of the fire rose a more spectacular Rome. A city made of marble and stone with wide streets, pedestrian arcades and ample supplies of water to quell any future blaze. The debris from the fire was used to fill the malaria-ridden marshes that had plagued the city for generations.</a:t>
            </a:r>
          </a:p>
          <a:p>
            <a:r>
              <a:rPr lang="en-US" sz="1200" dirty="0">
                <a:solidFill>
                  <a:srgbClr val="333333"/>
                </a:solidFill>
                <a:latin typeface="Times" panose="02020603050405020304" pitchFamily="18" charset="0"/>
              </a:rPr>
              <a:t>J.P. Ronan</a:t>
            </a: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2143251826"/>
              </p:ext>
            </p:extLst>
          </p:nvPr>
        </p:nvGraphicFramePr>
        <p:xfrm>
          <a:off x="0" y="0"/>
          <a:ext cx="5665073" cy="4871054"/>
        </p:xfrm>
        <a:graphic>
          <a:graphicData uri="http://schemas.openxmlformats.org/drawingml/2006/table">
            <a:tbl>
              <a:tblPr firstRow="1" bandRow="1">
                <a:tableStyleId>{5940675A-B579-460E-94D1-54222C63F5DA}</a:tableStyleId>
              </a:tblPr>
              <a:tblGrid>
                <a:gridCol w="3998108">
                  <a:extLst>
                    <a:ext uri="{9D8B030D-6E8A-4147-A177-3AD203B41FA5}">
                      <a16:colId xmlns:a16="http://schemas.microsoft.com/office/drawing/2014/main" val="3815724195"/>
                    </a:ext>
                  </a:extLst>
                </a:gridCol>
                <a:gridCol w="1666965">
                  <a:extLst>
                    <a:ext uri="{9D8B030D-6E8A-4147-A177-3AD203B41FA5}">
                      <a16:colId xmlns:a16="http://schemas.microsoft.com/office/drawing/2014/main" val="3481700596"/>
                    </a:ext>
                  </a:extLst>
                </a:gridCol>
              </a:tblGrid>
              <a:tr h="760064">
                <a:tc gridSpan="2">
                  <a:txBody>
                    <a:bodyPr/>
                    <a:lstStyle/>
                    <a:p>
                      <a:pPr fontAlgn="base"/>
                      <a:r>
                        <a:rPr lang="en-US" sz="1200" b="0" i="0" kern="1200" cap="all" dirty="0">
                          <a:solidFill>
                            <a:schemeClr val="tx1"/>
                          </a:solidFill>
                          <a:effectLst/>
                          <a:latin typeface="+mn-lt"/>
                          <a:ea typeface="+mn-ea"/>
                          <a:cs typeface="+mn-cs"/>
                        </a:rPr>
                        <a:t>THE FIRST LETTER OF PETER TO SAINTS IN FIVE PROVINCES</a:t>
                      </a:r>
                    </a:p>
                    <a:p>
                      <a:pPr fontAlgn="base"/>
                      <a:r>
                        <a:rPr lang="en-US" sz="1200" b="0" i="0" kern="1200" cap="all" dirty="0">
                          <a:solidFill>
                            <a:schemeClr val="tx1"/>
                          </a:solidFill>
                          <a:effectLst/>
                          <a:latin typeface="+mn-lt"/>
                          <a:ea typeface="+mn-ea"/>
                          <a:cs typeface="+mn-cs"/>
                        </a:rPr>
                        <a:t>APPARENTLY WRITTEN FROM ROME, CA. A.D. 62–64</a:t>
                      </a:r>
                      <a:r>
                        <a:rPr lang="en-US" sz="1200" b="0" i="0" kern="1200" cap="all" baseline="0" dirty="0">
                          <a:solidFill>
                            <a:schemeClr val="tx1"/>
                          </a:solidFill>
                          <a:effectLst/>
                          <a:latin typeface="+mn-lt"/>
                          <a:ea typeface="+mn-ea"/>
                          <a:cs typeface="+mn-cs"/>
                        </a:rPr>
                        <a:t> </a:t>
                      </a:r>
                      <a:r>
                        <a:rPr lang="en-US" sz="1200" b="0" i="0" kern="1200" cap="all" dirty="0">
                          <a:solidFill>
                            <a:schemeClr val="tx1"/>
                          </a:solidFill>
                          <a:effectLst/>
                          <a:latin typeface="+mn-lt"/>
                          <a:ea typeface="+mn-ea"/>
                          <a:cs typeface="+mn-cs"/>
                        </a:rPr>
                        <a:t>(1 PETER)</a:t>
                      </a: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316230">
                <a:tc>
                  <a:txBody>
                    <a:bodyPr/>
                    <a:lstStyle/>
                    <a:p>
                      <a:pPr algn="l" fontAlgn="base"/>
                      <a:r>
                        <a:rPr lang="en-US" sz="1200" dirty="0">
                          <a:solidFill>
                            <a:srgbClr val="434444"/>
                          </a:solidFill>
                          <a:effectLst/>
                        </a:rPr>
                        <a:t>Salvation Comes by Faith in Christ</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1:1–16</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01"/>
                  </a:ext>
                </a:extLst>
              </a:tr>
              <a:tr h="316230">
                <a:tc>
                  <a:txBody>
                    <a:bodyPr/>
                    <a:lstStyle/>
                    <a:p>
                      <a:pPr algn="l" fontAlgn="base"/>
                      <a:r>
                        <a:rPr lang="en-US" sz="1200" dirty="0">
                          <a:solidFill>
                            <a:srgbClr val="434444"/>
                          </a:solidFill>
                          <a:effectLst/>
                        </a:rPr>
                        <a:t>Christ Was Foreordained to Be </a:t>
                      </a:r>
                      <a:r>
                        <a:rPr lang="en-US" sz="1200" u="none" strike="noStrike" dirty="0">
                          <a:solidFill>
                            <a:srgbClr val="2F393A"/>
                          </a:solidFill>
                          <a:effectLst/>
                        </a:rPr>
                        <a:t>the Redeemer</a:t>
                      </a:r>
                      <a:endParaRPr lang="en-US" sz="1200" dirty="0">
                        <a:solidFill>
                          <a:srgbClr val="434444"/>
                        </a:solidFill>
                        <a:effectLst/>
                      </a:endParaRP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1:17–21</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840552135"/>
                  </a:ext>
                </a:extLst>
              </a:tr>
              <a:tr h="316230">
                <a:tc>
                  <a:txBody>
                    <a:bodyPr/>
                    <a:lstStyle/>
                    <a:p>
                      <a:pPr algn="l" fontAlgn="base"/>
                      <a:r>
                        <a:rPr lang="en-US" sz="1200">
                          <a:solidFill>
                            <a:srgbClr val="434444"/>
                          </a:solidFill>
                          <a:effectLst/>
                        </a:rPr>
                        <a:t>Converts Experience a New Birth in Christ</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1:22–25; 2:1–3</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02"/>
                  </a:ext>
                </a:extLst>
              </a:tr>
              <a:tr h="316230">
                <a:tc>
                  <a:txBody>
                    <a:bodyPr/>
                    <a:lstStyle/>
                    <a:p>
                      <a:pPr algn="l" fontAlgn="base"/>
                      <a:r>
                        <a:rPr lang="en-US" sz="1200">
                          <a:solidFill>
                            <a:srgbClr val="434444"/>
                          </a:solidFill>
                          <a:effectLst/>
                        </a:rPr>
                        <a:t>Christ, the Cornerstone for a Holy Nation</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2:4–10</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03"/>
                  </a:ext>
                </a:extLst>
              </a:tr>
              <a:tr h="316230">
                <a:tc>
                  <a:txBody>
                    <a:bodyPr/>
                    <a:lstStyle/>
                    <a:p>
                      <a:pPr algn="l" fontAlgn="base"/>
                      <a:r>
                        <a:rPr lang="en-US" sz="1200">
                          <a:solidFill>
                            <a:srgbClr val="434444"/>
                          </a:solidFill>
                          <a:effectLst/>
                        </a:rPr>
                        <a:t>The Obligation of Christians Towards Gentiles</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2:11, 12</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2518721513"/>
                  </a:ext>
                </a:extLst>
              </a:tr>
              <a:tr h="316230">
                <a:tc>
                  <a:txBody>
                    <a:bodyPr/>
                    <a:lstStyle/>
                    <a:p>
                      <a:pPr algn="l" fontAlgn="base"/>
                      <a:r>
                        <a:rPr lang="en-US" sz="1200">
                          <a:solidFill>
                            <a:srgbClr val="434444"/>
                          </a:solidFill>
                          <a:effectLst/>
                        </a:rPr>
                        <a:t>Saints to Accept Civil Authority</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2:13–25</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744437530"/>
                  </a:ext>
                </a:extLst>
              </a:tr>
              <a:tr h="316230">
                <a:tc>
                  <a:txBody>
                    <a:bodyPr/>
                    <a:lstStyle/>
                    <a:p>
                      <a:pPr algn="l" fontAlgn="base"/>
                      <a:r>
                        <a:rPr lang="en-US" sz="1200">
                          <a:solidFill>
                            <a:srgbClr val="434444"/>
                          </a:solidFill>
                          <a:effectLst/>
                        </a:rPr>
                        <a:t>Husbands and Wives Should Honor Each Other</a:t>
                      </a:r>
                    </a:p>
                  </a:txBody>
                  <a:tcPr marL="95250" marR="95250" marT="66675" marB="66675" anchor="ctr"/>
                </a:tc>
                <a:tc>
                  <a:txBody>
                    <a:bodyPr/>
                    <a:lstStyle/>
                    <a:p>
                      <a:pPr algn="l" fontAlgn="base"/>
                      <a:r>
                        <a:rPr lang="en-US" sz="1200">
                          <a:solidFill>
                            <a:srgbClr val="434444"/>
                          </a:solidFill>
                          <a:effectLst/>
                        </a:rPr>
                        <a:t>3:1–7</a:t>
                      </a:r>
                    </a:p>
                  </a:txBody>
                  <a:tcPr marL="95250" marR="95250" marT="66675" marB="66675" anchor="ctr"/>
                </a:tc>
                <a:extLst>
                  <a:ext uri="{0D108BD9-81ED-4DB2-BD59-A6C34878D82A}">
                    <a16:rowId xmlns:a16="http://schemas.microsoft.com/office/drawing/2014/main" val="1214994526"/>
                  </a:ext>
                </a:extLst>
              </a:tr>
              <a:tr h="316230">
                <a:tc>
                  <a:txBody>
                    <a:bodyPr/>
                    <a:lstStyle/>
                    <a:p>
                      <a:pPr algn="l" fontAlgn="base"/>
                      <a:r>
                        <a:rPr lang="en-US" sz="1200">
                          <a:solidFill>
                            <a:srgbClr val="434444"/>
                          </a:solidFill>
                          <a:effectLst/>
                        </a:rPr>
                        <a:t>“Be Followers of That Which Is Good”</a:t>
                      </a:r>
                    </a:p>
                  </a:txBody>
                  <a:tcPr marL="95250" marR="95250" marT="66675" marB="66675" anchor="ctr"/>
                </a:tc>
                <a:tc>
                  <a:txBody>
                    <a:bodyPr/>
                    <a:lstStyle/>
                    <a:p>
                      <a:pPr algn="l" fontAlgn="base"/>
                      <a:r>
                        <a:rPr lang="en-US" sz="1200">
                          <a:solidFill>
                            <a:srgbClr val="434444"/>
                          </a:solidFill>
                          <a:effectLst/>
                        </a:rPr>
                        <a:t>3:8–17</a:t>
                      </a:r>
                    </a:p>
                  </a:txBody>
                  <a:tcPr marL="95250" marR="95250" marT="66675" marB="66675" anchor="ctr"/>
                </a:tc>
                <a:extLst>
                  <a:ext uri="{0D108BD9-81ED-4DB2-BD59-A6C34878D82A}">
                    <a16:rowId xmlns:a16="http://schemas.microsoft.com/office/drawing/2014/main" val="2117200275"/>
                  </a:ext>
                </a:extLst>
              </a:tr>
              <a:tr h="316230">
                <a:tc>
                  <a:txBody>
                    <a:bodyPr/>
                    <a:lstStyle/>
                    <a:p>
                      <a:pPr algn="l" fontAlgn="base"/>
                      <a:r>
                        <a:rPr lang="en-US" sz="1200" dirty="0">
                          <a:solidFill>
                            <a:srgbClr val="434444"/>
                          </a:solidFill>
                          <a:effectLst/>
                        </a:rPr>
                        <a:t>Christ Preached the Gospel to Spirits in Prison</a:t>
                      </a:r>
                    </a:p>
                  </a:txBody>
                  <a:tcPr marL="95250" marR="95250" marT="66675" marB="66675" anchor="ctr"/>
                </a:tc>
                <a:tc>
                  <a:txBody>
                    <a:bodyPr/>
                    <a:lstStyle/>
                    <a:p>
                      <a:pPr algn="l" fontAlgn="base"/>
                      <a:r>
                        <a:rPr lang="en-US" sz="1200">
                          <a:solidFill>
                            <a:srgbClr val="434444"/>
                          </a:solidFill>
                          <a:effectLst/>
                        </a:rPr>
                        <a:t>3:18–22; 4:1–6</a:t>
                      </a:r>
                    </a:p>
                  </a:txBody>
                  <a:tcPr marL="95250" marR="95250" marT="66675" marB="66675" anchor="ctr"/>
                </a:tc>
                <a:extLst>
                  <a:ext uri="{0D108BD9-81ED-4DB2-BD59-A6C34878D82A}">
                    <a16:rowId xmlns:a16="http://schemas.microsoft.com/office/drawing/2014/main" val="651138789"/>
                  </a:ext>
                </a:extLst>
              </a:tr>
              <a:tr h="316230">
                <a:tc>
                  <a:txBody>
                    <a:bodyPr/>
                    <a:lstStyle/>
                    <a:p>
                      <a:pPr algn="l" fontAlgn="base"/>
                      <a:r>
                        <a:rPr lang="en-US" sz="1200" dirty="0">
                          <a:solidFill>
                            <a:srgbClr val="434444"/>
                          </a:solidFill>
                          <a:effectLst/>
                        </a:rPr>
                        <a:t>“Speak as an Oracle of God”</a:t>
                      </a:r>
                    </a:p>
                  </a:txBody>
                  <a:tcPr marL="95250" marR="95250" marT="66675" marB="66675" anchor="ctr"/>
                </a:tc>
                <a:tc>
                  <a:txBody>
                    <a:bodyPr/>
                    <a:lstStyle/>
                    <a:p>
                      <a:pPr algn="l" fontAlgn="base"/>
                      <a:r>
                        <a:rPr lang="en-US" sz="1200">
                          <a:solidFill>
                            <a:srgbClr val="434444"/>
                          </a:solidFill>
                          <a:effectLst/>
                        </a:rPr>
                        <a:t>4:7–11</a:t>
                      </a:r>
                    </a:p>
                  </a:txBody>
                  <a:tcPr marL="95250" marR="95250" marT="66675" marB="66675" anchor="ctr"/>
                </a:tc>
                <a:extLst>
                  <a:ext uri="{0D108BD9-81ED-4DB2-BD59-A6C34878D82A}">
                    <a16:rowId xmlns:a16="http://schemas.microsoft.com/office/drawing/2014/main" val="1729117075"/>
                  </a:ext>
                </a:extLst>
              </a:tr>
              <a:tr h="316230">
                <a:tc>
                  <a:txBody>
                    <a:bodyPr/>
                    <a:lstStyle/>
                    <a:p>
                      <a:pPr algn="l" fontAlgn="base"/>
                      <a:r>
                        <a:rPr lang="en-US" sz="1200" dirty="0">
                          <a:solidFill>
                            <a:srgbClr val="434444"/>
                          </a:solidFill>
                          <a:effectLst/>
                        </a:rPr>
                        <a:t>Saints to Be Tried in All Things</a:t>
                      </a:r>
                    </a:p>
                  </a:txBody>
                  <a:tcPr marL="95250" marR="95250" marT="66675" marB="66675" anchor="ctr"/>
                </a:tc>
                <a:tc>
                  <a:txBody>
                    <a:bodyPr/>
                    <a:lstStyle/>
                    <a:p>
                      <a:pPr algn="l" fontAlgn="base"/>
                      <a:r>
                        <a:rPr lang="en-US" sz="1200" dirty="0">
                          <a:solidFill>
                            <a:srgbClr val="434444"/>
                          </a:solidFill>
                          <a:effectLst/>
                        </a:rPr>
                        <a:t>4:12–19</a:t>
                      </a:r>
                    </a:p>
                  </a:txBody>
                  <a:tcPr marL="95250" marR="95250" marT="66675" marB="66675" anchor="ctr"/>
                </a:tc>
                <a:extLst>
                  <a:ext uri="{0D108BD9-81ED-4DB2-BD59-A6C34878D82A}">
                    <a16:rowId xmlns:a16="http://schemas.microsoft.com/office/drawing/2014/main" val="3287208058"/>
                  </a:ext>
                </a:extLst>
              </a:tr>
              <a:tr h="316230">
                <a:tc>
                  <a:txBody>
                    <a:bodyPr/>
                    <a:lstStyle/>
                    <a:p>
                      <a:pPr algn="l" fontAlgn="base"/>
                      <a:r>
                        <a:rPr lang="en-US" sz="1200">
                          <a:solidFill>
                            <a:srgbClr val="434444"/>
                          </a:solidFill>
                          <a:effectLst/>
                        </a:rPr>
                        <a:t>Elders to Feed the Flock of God</a:t>
                      </a:r>
                    </a:p>
                  </a:txBody>
                  <a:tcPr marL="95250" marR="95250" marT="66675" marB="66675" anchor="ctr"/>
                </a:tc>
                <a:tc>
                  <a:txBody>
                    <a:bodyPr/>
                    <a:lstStyle/>
                    <a:p>
                      <a:pPr algn="l" fontAlgn="base"/>
                      <a:r>
                        <a:rPr lang="en-US" sz="1200">
                          <a:solidFill>
                            <a:srgbClr val="434444"/>
                          </a:solidFill>
                          <a:effectLst/>
                        </a:rPr>
                        <a:t>5:1–4</a:t>
                      </a:r>
                    </a:p>
                  </a:txBody>
                  <a:tcPr marL="95250" marR="95250" marT="66675" marB="66675" anchor="ctr"/>
                </a:tc>
                <a:extLst>
                  <a:ext uri="{0D108BD9-81ED-4DB2-BD59-A6C34878D82A}">
                    <a16:rowId xmlns:a16="http://schemas.microsoft.com/office/drawing/2014/main" val="3694211618"/>
                  </a:ext>
                </a:extLst>
              </a:tr>
              <a:tr h="316230">
                <a:tc>
                  <a:txBody>
                    <a:bodyPr/>
                    <a:lstStyle/>
                    <a:p>
                      <a:pPr algn="l" fontAlgn="base"/>
                      <a:r>
                        <a:rPr lang="en-US" sz="1200" dirty="0">
                          <a:solidFill>
                            <a:srgbClr val="434444"/>
                          </a:solidFill>
                          <a:effectLst/>
                        </a:rPr>
                        <a:t>God Refuses the Proud and Favors the Humble</a:t>
                      </a:r>
                    </a:p>
                  </a:txBody>
                  <a:tcPr marL="95250" marR="95250" marT="66675" marB="66675" anchor="ctr"/>
                </a:tc>
                <a:tc>
                  <a:txBody>
                    <a:bodyPr/>
                    <a:lstStyle/>
                    <a:p>
                      <a:pPr algn="l" fontAlgn="base"/>
                      <a:r>
                        <a:rPr lang="en-US" sz="1200" dirty="0">
                          <a:solidFill>
                            <a:srgbClr val="434444"/>
                          </a:solidFill>
                          <a:effectLst/>
                        </a:rPr>
                        <a:t>5:5–14</a:t>
                      </a:r>
                    </a:p>
                  </a:txBody>
                  <a:tcPr marL="95250" marR="95250" marT="66675" marB="66675" anchor="ctr"/>
                </a:tc>
                <a:extLst>
                  <a:ext uri="{0D108BD9-81ED-4DB2-BD59-A6C34878D82A}">
                    <a16:rowId xmlns:a16="http://schemas.microsoft.com/office/drawing/2014/main" val="2579140590"/>
                  </a:ext>
                </a:extLst>
              </a:tr>
            </a:tbl>
          </a:graphicData>
        </a:graphic>
      </p:graphicFrame>
      <p:pic>
        <p:nvPicPr>
          <p:cNvPr id="14338" name="Picture 2" descr="http://2.bp.blogspot.com/-XTpe6akK9Ag/U7FaoF5HL6I/AAAAAAAAI4Y/UfTSffUFCd8/s1600/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636" y="330109"/>
            <a:ext cx="2689224" cy="243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0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710082" cy="2031325"/>
          </a:xfrm>
          <a:prstGeom prst="rect">
            <a:avLst/>
          </a:prstGeom>
          <a:ln>
            <a:solidFill>
              <a:schemeClr val="tx1"/>
            </a:solidFill>
          </a:ln>
        </p:spPr>
        <p:txBody>
          <a:bodyPr wrap="square">
            <a:spAutoFit/>
          </a:bodyPr>
          <a:lstStyle/>
          <a:p>
            <a:pPr fontAlgn="base"/>
            <a:r>
              <a:rPr lang="en-US" sz="1400" b="1" dirty="0">
                <a:latin typeface="Open Sans"/>
              </a:rPr>
              <a:t>A Peculiar People 1 Peter 2:9-10:</a:t>
            </a:r>
          </a:p>
          <a:p>
            <a:pPr fontAlgn="base"/>
            <a:r>
              <a:rPr lang="en-US" sz="1400" dirty="0">
                <a:latin typeface="Open Sans"/>
              </a:rPr>
              <a:t>“In the Old Testament, the Hebrew term from which </a:t>
            </a:r>
            <a:r>
              <a:rPr lang="en-US" sz="1400" i="1" dirty="0">
                <a:latin typeface="Open Sans"/>
              </a:rPr>
              <a:t>peculiar</a:t>
            </a:r>
            <a:r>
              <a:rPr lang="en-US" sz="1400" dirty="0">
                <a:latin typeface="Open Sans"/>
              </a:rPr>
              <a:t> was translated is </a:t>
            </a:r>
            <a:r>
              <a:rPr lang="en-US" sz="1400" i="1" dirty="0" err="1">
                <a:latin typeface="Open Sans"/>
              </a:rPr>
              <a:t>segullah</a:t>
            </a:r>
            <a:r>
              <a:rPr lang="en-US" sz="1400" i="1" dirty="0">
                <a:latin typeface="Open Sans"/>
              </a:rPr>
              <a:t>,</a:t>
            </a:r>
            <a:r>
              <a:rPr lang="en-US" sz="1400" dirty="0">
                <a:latin typeface="Open Sans"/>
              </a:rPr>
              <a:t> which means ‘valued property,’ or ‘treasure.’ In the New Testament, the Greek term from which </a:t>
            </a:r>
            <a:r>
              <a:rPr lang="en-US" sz="1400" i="1" dirty="0">
                <a:latin typeface="Open Sans"/>
              </a:rPr>
              <a:t>peculiar</a:t>
            </a:r>
            <a:r>
              <a:rPr lang="en-US" sz="1400" dirty="0">
                <a:latin typeface="Open Sans"/>
              </a:rPr>
              <a:t> was translated is </a:t>
            </a:r>
            <a:r>
              <a:rPr lang="en-US" sz="1400" i="1" dirty="0" err="1">
                <a:latin typeface="Open Sans"/>
              </a:rPr>
              <a:t>peripoiesis</a:t>
            </a:r>
            <a:r>
              <a:rPr lang="en-US" sz="1400" i="1" dirty="0">
                <a:latin typeface="Open Sans"/>
              </a:rPr>
              <a:t>,</a:t>
            </a:r>
            <a:r>
              <a:rPr lang="en-US" sz="1400" dirty="0">
                <a:latin typeface="Open Sans"/>
              </a:rPr>
              <a:t> which means ‘possession,’ or ‘an obtaining.’</a:t>
            </a:r>
          </a:p>
          <a:p>
            <a:pPr fontAlgn="base"/>
            <a:r>
              <a:rPr lang="en-US" sz="1400" dirty="0">
                <a:latin typeface="Open Sans"/>
              </a:rPr>
              <a:t>“Thus, we see that the scriptural term </a:t>
            </a:r>
            <a:r>
              <a:rPr lang="en-US" sz="1400" i="1" dirty="0">
                <a:latin typeface="Open Sans"/>
              </a:rPr>
              <a:t>peculiar</a:t>
            </a:r>
            <a:r>
              <a:rPr lang="en-US" sz="1400" dirty="0">
                <a:latin typeface="Open Sans"/>
              </a:rPr>
              <a:t> signifies ‘valued treasure,’ ‘made’ or ‘selected by God.’ For us to be identified by servants of the Lord as his </a:t>
            </a:r>
            <a:r>
              <a:rPr lang="en-US" sz="1400" i="1" dirty="0">
                <a:latin typeface="Open Sans"/>
              </a:rPr>
              <a:t>peculiar</a:t>
            </a:r>
            <a:r>
              <a:rPr lang="en-US" sz="1400" dirty="0">
                <a:latin typeface="Open Sans"/>
              </a:rPr>
              <a:t> people is a compliment of the highest order.” Elder Russell M. Nelson (“Children of the Covenant,”</a:t>
            </a:r>
            <a:r>
              <a:rPr lang="en-US" sz="1400" i="1" dirty="0">
                <a:latin typeface="Open Sans"/>
              </a:rPr>
              <a:t> Ensign,</a:t>
            </a:r>
            <a:r>
              <a:rPr lang="en-US" sz="1400" dirty="0">
                <a:latin typeface="Open Sans"/>
              </a:rPr>
              <a:t> May 1995, 34).</a:t>
            </a:r>
            <a:endParaRPr lang="en-US" sz="1400" b="0" i="0" dirty="0">
              <a:effectLst/>
              <a:latin typeface="Open Sans"/>
            </a:endParaRPr>
          </a:p>
        </p:txBody>
      </p:sp>
      <p:sp>
        <p:nvSpPr>
          <p:cNvPr id="3" name="Rectangle 2"/>
          <p:cNvSpPr/>
          <p:nvPr/>
        </p:nvSpPr>
        <p:spPr>
          <a:xfrm>
            <a:off x="6710082" y="0"/>
            <a:ext cx="5481918" cy="5693866"/>
          </a:xfrm>
          <a:prstGeom prst="rect">
            <a:avLst/>
          </a:prstGeom>
          <a:ln>
            <a:solidFill>
              <a:schemeClr val="tx1"/>
            </a:solidFill>
          </a:ln>
        </p:spPr>
        <p:txBody>
          <a:bodyPr wrap="square">
            <a:spAutoFit/>
          </a:bodyPr>
          <a:lstStyle/>
          <a:p>
            <a:r>
              <a:rPr lang="en-US" sz="1400" b="1"/>
              <a:t>Submit to Civil Law 1 Peter 2: 20-23:</a:t>
            </a:r>
          </a:p>
          <a:p>
            <a:r>
              <a:rPr lang="en-US" sz="1400"/>
              <a:t>Peter specifically addressed household servants, who in the Roman Empire were almost always slaves and were often mistreated by their masters. He taught about the difference between suffering for one’s faults and enduring undeserved punishment (see 1 Peter 2:20). Peter encouraged servants to learn from the example of Jesus Christ, who was falsely accused before Jewish and Roman leaders and yet did not retaliate (see 1 Peter 2:23). The Greek word Peter used that was translated as </a:t>
            </a:r>
            <a:r>
              <a:rPr lang="en-US" sz="1400" i="1"/>
              <a:t>buffeted</a:t>
            </a:r>
            <a:r>
              <a:rPr lang="en-US" sz="1400"/>
              <a:t> (1 Peter 2:20) literally means “to be struck with fists” and is the term used by both Matthew and Mark to describe the treatment of the Master.</a:t>
            </a:r>
          </a:p>
          <a:p>
            <a:endParaRPr lang="en-US" sz="1400"/>
          </a:p>
          <a:p>
            <a:r>
              <a:rPr lang="en-US" sz="1400"/>
              <a:t>Peter hinted at the contemptuous scorn of the Jewish leaders and Christ’s silent acceptance of it (see 1 Peter 2:23). Peter mentioned the stripes the Lord received, using the word which means “bruise” or the “bloody welt which results from lashing with a whip,” which is exactly the result of a Roman scourging (see Isaiah 53:5–12). (1)</a:t>
            </a:r>
          </a:p>
          <a:p>
            <a:endParaRPr lang="en-US" sz="1400"/>
          </a:p>
          <a:p>
            <a:r>
              <a:rPr lang="en-US" sz="1400" b="1">
                <a:latin typeface="Open Sans"/>
              </a:rPr>
              <a:t>Elder Alexander B. Morrison</a:t>
            </a:r>
            <a:r>
              <a:rPr lang="en-US" sz="1400">
                <a:latin typeface="Open Sans"/>
              </a:rPr>
              <a:t> taught: “Peter, the great apostle, who himself suffered a martyr’s death (see John 21:18–19), recognized that divine merit is associated with patient suffering for Christ’s sake but that little glory accrues to us if we suffer for our own sins. [1 Peter 2:19–20.] As we endure undeserved suffering, we develop Christlike attributes that perfect our souls and bring us closer to Him” (</a:t>
            </a:r>
            <a:r>
              <a:rPr lang="en-US" sz="1400" i="1">
                <a:latin typeface="Open Sans"/>
              </a:rPr>
              <a:t>Feed My Sheep: Leadership Ideas for Latter-day Shepherds</a:t>
            </a:r>
            <a:r>
              <a:rPr lang="en-US" sz="1400">
                <a:latin typeface="Open Sans"/>
              </a:rPr>
              <a:t> [1992], 166).</a:t>
            </a:r>
            <a:endParaRPr lang="en-US" sz="1400" dirty="0"/>
          </a:p>
        </p:txBody>
      </p:sp>
      <p:sp>
        <p:nvSpPr>
          <p:cNvPr id="4" name="Rectangle 3"/>
          <p:cNvSpPr/>
          <p:nvPr/>
        </p:nvSpPr>
        <p:spPr>
          <a:xfrm>
            <a:off x="0" y="2031325"/>
            <a:ext cx="6710082" cy="3754874"/>
          </a:xfrm>
          <a:prstGeom prst="rect">
            <a:avLst/>
          </a:prstGeom>
          <a:ln>
            <a:solidFill>
              <a:schemeClr val="tx1"/>
            </a:solidFill>
          </a:ln>
        </p:spPr>
        <p:txBody>
          <a:bodyPr wrap="square">
            <a:spAutoFit/>
          </a:bodyPr>
          <a:lstStyle/>
          <a:p>
            <a:r>
              <a:rPr lang="en-US" sz="1400" b="1" dirty="0">
                <a:solidFill>
                  <a:srgbClr val="444444"/>
                </a:solidFill>
              </a:rPr>
              <a:t>A Royal Priesthood 1 Peter 2:9:</a:t>
            </a:r>
          </a:p>
          <a:p>
            <a:r>
              <a:rPr lang="en-US" sz="1400" dirty="0">
                <a:solidFill>
                  <a:srgbClr val="444444"/>
                </a:solidFill>
              </a:rPr>
              <a:t>"As bearers of the priesthood, we have been placed on earth in troubled times. We live in a complex world with currents of conflict everywhere to be found. Political machinations ruin the stability of nations, despots grasp for power, and segments of society seem forever downtrodden, deprived of opportunity and left with a feeling of failure.</a:t>
            </a:r>
          </a:p>
          <a:p>
            <a:r>
              <a:rPr lang="en-US" sz="1400" dirty="0">
                <a:solidFill>
                  <a:srgbClr val="444444"/>
                </a:solidFill>
              </a:rPr>
              <a:t> </a:t>
            </a:r>
          </a:p>
          <a:p>
            <a:r>
              <a:rPr lang="en-US" sz="1400" dirty="0">
                <a:solidFill>
                  <a:srgbClr val="444444"/>
                </a:solidFill>
              </a:rPr>
              <a:t>"We who have been ordained to the priesthood of God can make a difference. When we qualify for the help of the Lord, we can build boys, we can mend men, we can accomplish miracles in His holy service. Our opportunities are without limit.</a:t>
            </a:r>
          </a:p>
          <a:p>
            <a:r>
              <a:rPr lang="en-US" sz="1400" dirty="0">
                <a:solidFill>
                  <a:srgbClr val="444444"/>
                </a:solidFill>
              </a:rPr>
              <a:t> </a:t>
            </a:r>
          </a:p>
          <a:p>
            <a:r>
              <a:rPr lang="en-US" sz="1400" dirty="0">
                <a:solidFill>
                  <a:srgbClr val="444444"/>
                </a:solidFill>
              </a:rPr>
              <a:t>"Though the task looms large, we are strengthened by the truth: 'The greatest force in this world today is the power of God as it works through man.' If we are on the Lord's errand, we are entitled to the Lord's help. That divine help, however, is predicated upon our worthiness. To sail safely the seas of mortality, to perform a human rescue mission, we need the guidance of that eternal mariner-even the great Jehovah. We reach out, we reach up, to obtain heavenly help." President Thomas S. Monson ("You Make a Difference," </a:t>
            </a:r>
            <a:r>
              <a:rPr lang="en-US" sz="1400" i="1" dirty="0">
                <a:solidFill>
                  <a:srgbClr val="444444"/>
                </a:solidFill>
              </a:rPr>
              <a:t>Ensign</a:t>
            </a:r>
            <a:r>
              <a:rPr lang="en-US" sz="1400" dirty="0">
                <a:solidFill>
                  <a:srgbClr val="444444"/>
                </a:solidFill>
              </a:rPr>
              <a:t>, May 1988, 41)</a:t>
            </a:r>
            <a:endParaRPr lang="en-US" sz="1400" b="0" i="0" dirty="0">
              <a:solidFill>
                <a:srgbClr val="444444"/>
              </a:solidFill>
              <a:effectLst/>
            </a:endParaRPr>
          </a:p>
        </p:txBody>
      </p:sp>
    </p:spTree>
    <p:extLst>
      <p:ext uri="{BB962C8B-B14F-4D97-AF65-F5344CB8AC3E}">
        <p14:creationId xmlns:p14="http://schemas.microsoft.com/office/powerpoint/2010/main" val="907586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96265173"/>
              </p:ext>
            </p:extLst>
          </p:nvPr>
        </p:nvGraphicFramePr>
        <p:xfrm>
          <a:off x="1230405" y="1392019"/>
          <a:ext cx="9695328" cy="4076700"/>
        </p:xfrm>
        <a:graphic>
          <a:graphicData uri="http://schemas.openxmlformats.org/drawingml/2006/table">
            <a:tbl>
              <a:tblPr firstRow="1" bandRow="1">
                <a:tableStyleId>{5940675A-B579-460E-94D1-54222C63F5DA}</a:tableStyleId>
              </a:tblPr>
              <a:tblGrid>
                <a:gridCol w="4847664">
                  <a:extLst>
                    <a:ext uri="{9D8B030D-6E8A-4147-A177-3AD203B41FA5}">
                      <a16:colId xmlns:a16="http://schemas.microsoft.com/office/drawing/2014/main" val="221545146"/>
                    </a:ext>
                  </a:extLst>
                </a:gridCol>
                <a:gridCol w="4847664">
                  <a:extLst>
                    <a:ext uri="{9D8B030D-6E8A-4147-A177-3AD203B41FA5}">
                      <a16:colId xmlns:a16="http://schemas.microsoft.com/office/drawing/2014/main" val="890288567"/>
                    </a:ext>
                  </a:extLst>
                </a:gridCol>
              </a:tblGrid>
              <a:tr h="464820">
                <a:tc>
                  <a:txBody>
                    <a:bodyPr/>
                    <a:lstStyle/>
                    <a:p>
                      <a:pPr fontAlgn="ctr"/>
                      <a:r>
                        <a:rPr lang="en-US" dirty="0">
                          <a:effectLst/>
                        </a:rPr>
                        <a:t>1 Peter 2:21-26</a:t>
                      </a:r>
                    </a:p>
                  </a:txBody>
                  <a:tcPr marL="95250" marR="95250" marT="95250" marB="95250" anchor="ctr"/>
                </a:tc>
                <a:tc>
                  <a:txBody>
                    <a:bodyPr/>
                    <a:lstStyle/>
                    <a:p>
                      <a:pPr fontAlgn="ctr"/>
                      <a:r>
                        <a:rPr lang="en-US">
                          <a:effectLst/>
                        </a:rPr>
                        <a:t>Isaiah 53</a:t>
                      </a:r>
                    </a:p>
                  </a:txBody>
                  <a:tcPr marL="95250" marR="95250" marT="95250" marB="95250" anchor="ctr"/>
                </a:tc>
                <a:extLst>
                  <a:ext uri="{0D108BD9-81ED-4DB2-BD59-A6C34878D82A}">
                    <a16:rowId xmlns:a16="http://schemas.microsoft.com/office/drawing/2014/main" val="3795300199"/>
                  </a:ext>
                </a:extLst>
              </a:tr>
              <a:tr h="739140">
                <a:tc>
                  <a:txBody>
                    <a:bodyPr/>
                    <a:lstStyle/>
                    <a:p>
                      <a:pPr fontAlgn="ctr"/>
                      <a:r>
                        <a:rPr lang="en-US">
                          <a:effectLst/>
                        </a:rPr>
                        <a:t>v. 21 'Christ also suffered for us'</a:t>
                      </a:r>
                    </a:p>
                  </a:txBody>
                  <a:tcPr marL="95250" marR="95250" marT="95250" marB="95250" anchor="ctr"/>
                </a:tc>
                <a:tc>
                  <a:txBody>
                    <a:bodyPr/>
                    <a:lstStyle/>
                    <a:p>
                      <a:pPr fontAlgn="ctr"/>
                      <a:r>
                        <a:rPr lang="en-US">
                          <a:effectLst/>
                        </a:rPr>
                        <a:t>v. 4 'Surely he hath borne our griefs, and carried our sorrows'</a:t>
                      </a:r>
                    </a:p>
                  </a:txBody>
                  <a:tcPr marL="95250" marR="95250" marT="95250" marB="95250" anchor="ctr"/>
                </a:tc>
                <a:extLst>
                  <a:ext uri="{0D108BD9-81ED-4DB2-BD59-A6C34878D82A}">
                    <a16:rowId xmlns:a16="http://schemas.microsoft.com/office/drawing/2014/main" val="413282641"/>
                  </a:ext>
                </a:extLst>
              </a:tr>
              <a:tr h="739140">
                <a:tc>
                  <a:txBody>
                    <a:bodyPr/>
                    <a:lstStyle/>
                    <a:p>
                      <a:pPr fontAlgn="ctr"/>
                      <a:r>
                        <a:rPr lang="en-US">
                          <a:effectLst/>
                        </a:rPr>
                        <a:t>v. 22 'Who did no sin, neither was guile found in his mouth'</a:t>
                      </a:r>
                    </a:p>
                  </a:txBody>
                  <a:tcPr marL="95250" marR="95250" marT="95250" marB="95250" anchor="ctr"/>
                </a:tc>
                <a:tc>
                  <a:txBody>
                    <a:bodyPr/>
                    <a:lstStyle/>
                    <a:p>
                      <a:pPr fontAlgn="ctr"/>
                      <a:r>
                        <a:rPr lang="en-US">
                          <a:effectLst/>
                        </a:rPr>
                        <a:t>v. 9 'he had done no violence, neither was any deceit in his mouth'</a:t>
                      </a:r>
                    </a:p>
                  </a:txBody>
                  <a:tcPr marL="95250" marR="95250" marT="95250" marB="95250" anchor="ctr"/>
                </a:tc>
                <a:extLst>
                  <a:ext uri="{0D108BD9-81ED-4DB2-BD59-A6C34878D82A}">
                    <a16:rowId xmlns:a16="http://schemas.microsoft.com/office/drawing/2014/main" val="1713595013"/>
                  </a:ext>
                </a:extLst>
              </a:tr>
              <a:tr h="739140">
                <a:tc>
                  <a:txBody>
                    <a:bodyPr/>
                    <a:lstStyle/>
                    <a:p>
                      <a:pPr fontAlgn="ctr"/>
                      <a:r>
                        <a:rPr lang="en-US">
                          <a:effectLst/>
                        </a:rPr>
                        <a:t>v. 23 'Who, when he was reviled, reviled not again'</a:t>
                      </a:r>
                    </a:p>
                  </a:txBody>
                  <a:tcPr marL="95250" marR="95250" marT="95250" marB="95250" anchor="ctr"/>
                </a:tc>
                <a:tc>
                  <a:txBody>
                    <a:bodyPr/>
                    <a:lstStyle/>
                    <a:p>
                      <a:pPr fontAlgn="ctr"/>
                      <a:r>
                        <a:rPr lang="en-US">
                          <a:effectLst/>
                        </a:rPr>
                        <a:t>v. 7 'He was oppressed, and he was afflicted, yet he opened not his mouth'</a:t>
                      </a:r>
                    </a:p>
                  </a:txBody>
                  <a:tcPr marL="95250" marR="95250" marT="95250" marB="95250" anchor="ctr"/>
                </a:tc>
                <a:extLst>
                  <a:ext uri="{0D108BD9-81ED-4DB2-BD59-A6C34878D82A}">
                    <a16:rowId xmlns:a16="http://schemas.microsoft.com/office/drawing/2014/main" val="3228976807"/>
                  </a:ext>
                </a:extLst>
              </a:tr>
              <a:tr h="464820">
                <a:tc>
                  <a:txBody>
                    <a:bodyPr/>
                    <a:lstStyle/>
                    <a:p>
                      <a:pPr fontAlgn="ctr"/>
                      <a:r>
                        <a:rPr lang="en-US">
                          <a:effectLst/>
                        </a:rPr>
                        <a:t>v. 24 'who his own self bare our sins'</a:t>
                      </a:r>
                    </a:p>
                  </a:txBody>
                  <a:tcPr marL="95250" marR="95250" marT="95250" marB="95250" anchor="ctr"/>
                </a:tc>
                <a:tc>
                  <a:txBody>
                    <a:bodyPr/>
                    <a:lstStyle/>
                    <a:p>
                      <a:pPr fontAlgn="ctr"/>
                      <a:r>
                        <a:rPr lang="en-US">
                          <a:effectLst/>
                        </a:rPr>
                        <a:t>v. 12 'and he bare the sin of many'</a:t>
                      </a:r>
                    </a:p>
                  </a:txBody>
                  <a:tcPr marL="95250" marR="95250" marT="95250" marB="95250" anchor="ctr"/>
                </a:tc>
                <a:extLst>
                  <a:ext uri="{0D108BD9-81ED-4DB2-BD59-A6C34878D82A}">
                    <a16:rowId xmlns:a16="http://schemas.microsoft.com/office/drawing/2014/main" val="1477619311"/>
                  </a:ext>
                </a:extLst>
              </a:tr>
              <a:tr h="464820">
                <a:tc>
                  <a:txBody>
                    <a:bodyPr/>
                    <a:lstStyle/>
                    <a:p>
                      <a:pPr fontAlgn="ctr"/>
                      <a:r>
                        <a:rPr lang="en-US">
                          <a:effectLst/>
                        </a:rPr>
                        <a:t>v. 24 'by whose stripes ye were healed'</a:t>
                      </a:r>
                    </a:p>
                  </a:txBody>
                  <a:tcPr marL="95250" marR="95250" marT="95250" marB="95250" anchor="ctr"/>
                </a:tc>
                <a:tc>
                  <a:txBody>
                    <a:bodyPr/>
                    <a:lstStyle/>
                    <a:p>
                      <a:pPr fontAlgn="ctr"/>
                      <a:r>
                        <a:rPr lang="en-US">
                          <a:effectLst/>
                        </a:rPr>
                        <a:t>v. 5 'and with his stripes we are healed'</a:t>
                      </a:r>
                    </a:p>
                  </a:txBody>
                  <a:tcPr marL="95250" marR="95250" marT="95250" marB="95250" anchor="ctr"/>
                </a:tc>
                <a:extLst>
                  <a:ext uri="{0D108BD9-81ED-4DB2-BD59-A6C34878D82A}">
                    <a16:rowId xmlns:a16="http://schemas.microsoft.com/office/drawing/2014/main" val="2285996688"/>
                  </a:ext>
                </a:extLst>
              </a:tr>
              <a:tr h="464820">
                <a:tc>
                  <a:txBody>
                    <a:bodyPr/>
                    <a:lstStyle/>
                    <a:p>
                      <a:pPr fontAlgn="ctr"/>
                      <a:r>
                        <a:rPr lang="en-US" dirty="0">
                          <a:effectLst/>
                        </a:rPr>
                        <a:t>v. 25 'For ye were as sheep going astray'</a:t>
                      </a:r>
                    </a:p>
                  </a:txBody>
                  <a:tcPr marL="95250" marR="95250" marT="95250" marB="95250" anchor="ctr"/>
                </a:tc>
                <a:tc>
                  <a:txBody>
                    <a:bodyPr/>
                    <a:lstStyle/>
                    <a:p>
                      <a:pPr fontAlgn="ctr"/>
                      <a:r>
                        <a:rPr lang="en-US" dirty="0">
                          <a:effectLst/>
                        </a:rPr>
                        <a:t>v. 6 'All we like sheep have gone astray'</a:t>
                      </a:r>
                    </a:p>
                  </a:txBody>
                  <a:tcPr marL="95250" marR="95250" marT="95250" marB="95250" anchor="ctr"/>
                </a:tc>
                <a:extLst>
                  <a:ext uri="{0D108BD9-81ED-4DB2-BD59-A6C34878D82A}">
                    <a16:rowId xmlns:a16="http://schemas.microsoft.com/office/drawing/2014/main" val="889817915"/>
                  </a:ext>
                </a:extLst>
              </a:tr>
            </a:tbl>
          </a:graphicData>
        </a:graphic>
      </p:graphicFrame>
      <p:sp>
        <p:nvSpPr>
          <p:cNvPr id="3" name="TextBox 2"/>
          <p:cNvSpPr txBox="1"/>
          <p:nvPr/>
        </p:nvSpPr>
        <p:spPr>
          <a:xfrm>
            <a:off x="484093" y="56627"/>
            <a:ext cx="11187953" cy="830997"/>
          </a:xfrm>
          <a:prstGeom prst="rect">
            <a:avLst/>
          </a:prstGeom>
          <a:noFill/>
        </p:spPr>
        <p:txBody>
          <a:bodyPr wrap="square" rtlCol="0">
            <a:spAutoFit/>
          </a:bodyPr>
          <a:lstStyle/>
          <a:p>
            <a:pPr algn="ctr"/>
            <a:r>
              <a:rPr lang="en-US" sz="4800" dirty="0">
                <a:latin typeface="AR CENA" panose="02000000000000000000" pitchFamily="2" charset="0"/>
              </a:rPr>
              <a:t>1 Peter and Isaiah</a:t>
            </a:r>
          </a:p>
        </p:txBody>
      </p:sp>
    </p:spTree>
    <p:extLst>
      <p:ext uri="{BB962C8B-B14F-4D97-AF65-F5344CB8AC3E}">
        <p14:creationId xmlns:p14="http://schemas.microsoft.com/office/powerpoint/2010/main" val="334843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19888"/>
            <a:ext cx="10797766" cy="923330"/>
          </a:xfrm>
          <a:prstGeom prst="rect">
            <a:avLst/>
          </a:prstGeom>
          <a:noFill/>
        </p:spPr>
        <p:txBody>
          <a:bodyPr wrap="square" rtlCol="0">
            <a:spAutoFit/>
          </a:bodyPr>
          <a:lstStyle/>
          <a:p>
            <a:pPr algn="ctr"/>
            <a:r>
              <a:rPr lang="en-US" sz="5400" dirty="0">
                <a:solidFill>
                  <a:schemeClr val="bg1"/>
                </a:solidFill>
                <a:latin typeface="AR CENA" panose="02000000000000000000" pitchFamily="2" charset="0"/>
                <a:ea typeface="Wednesday" pitchFamily="2" charset="0"/>
              </a:rPr>
              <a:t>Fire in Rome</a:t>
            </a:r>
          </a:p>
        </p:txBody>
      </p:sp>
      <p:sp>
        <p:nvSpPr>
          <p:cNvPr id="79" name="TextBox 78"/>
          <p:cNvSpPr txBox="1"/>
          <p:nvPr/>
        </p:nvSpPr>
        <p:spPr>
          <a:xfrm>
            <a:off x="264795" y="1092241"/>
            <a:ext cx="4412765" cy="2677656"/>
          </a:xfrm>
          <a:prstGeom prst="rect">
            <a:avLst/>
          </a:prstGeom>
          <a:noFill/>
        </p:spPr>
        <p:txBody>
          <a:bodyPr wrap="square" rtlCol="0">
            <a:spAutoFit/>
          </a:bodyPr>
          <a:lstStyle/>
          <a:p>
            <a:r>
              <a:rPr lang="en-US" sz="2400" dirty="0">
                <a:solidFill>
                  <a:schemeClr val="bg1"/>
                </a:solidFill>
              </a:rPr>
              <a:t>In A.D 64 a fire destroyed much of Rome. </a:t>
            </a:r>
          </a:p>
          <a:p>
            <a:endParaRPr lang="en-US" sz="2400" dirty="0">
              <a:solidFill>
                <a:schemeClr val="bg1"/>
              </a:solidFill>
            </a:endParaRPr>
          </a:p>
          <a:p>
            <a:r>
              <a:rPr lang="en-US" sz="2400" dirty="0">
                <a:solidFill>
                  <a:schemeClr val="bg1"/>
                </a:solidFill>
              </a:rPr>
              <a:t>An accusing (Nero) finger was pointed at the Christians and the Saints were persecuted. </a:t>
            </a:r>
          </a:p>
          <a:p>
            <a:endParaRPr lang="en-US" sz="2400" dirty="0">
              <a:solidFill>
                <a:schemeClr val="bg1"/>
              </a:solidFill>
            </a:endParaRPr>
          </a:p>
        </p:txBody>
      </p:sp>
      <p:sp>
        <p:nvSpPr>
          <p:cNvPr id="2" name="Rectangle 1"/>
          <p:cNvSpPr/>
          <p:nvPr/>
        </p:nvSpPr>
        <p:spPr>
          <a:xfrm>
            <a:off x="3964530" y="5676803"/>
            <a:ext cx="8227470" cy="461665"/>
          </a:xfrm>
          <a:prstGeom prst="rect">
            <a:avLst/>
          </a:prstGeom>
        </p:spPr>
        <p:txBody>
          <a:bodyPr wrap="square">
            <a:spAutoFit/>
          </a:bodyPr>
          <a:lstStyle/>
          <a:p>
            <a:r>
              <a:rPr lang="en-US" sz="2400" dirty="0">
                <a:solidFill>
                  <a:schemeClr val="bg1"/>
                </a:solidFill>
              </a:rPr>
              <a:t>Peter wrote from “Babylon” which probably means Rome. </a:t>
            </a:r>
            <a:endParaRPr lang="en-US" sz="2400" dirty="0"/>
          </a:p>
        </p:txBody>
      </p:sp>
      <p:pic>
        <p:nvPicPr>
          <p:cNvPr id="2050" name="Picture 2" descr="Image result for rome in 64 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883" y="1132688"/>
            <a:ext cx="5715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e result for n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256" y="3458575"/>
            <a:ext cx="238125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29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19888"/>
            <a:ext cx="10797766" cy="923330"/>
          </a:xfrm>
          <a:prstGeom prst="rect">
            <a:avLst/>
          </a:prstGeom>
          <a:noFill/>
        </p:spPr>
        <p:txBody>
          <a:bodyPr wrap="square" rtlCol="0">
            <a:spAutoFit/>
          </a:bodyPr>
          <a:lstStyle/>
          <a:p>
            <a:pPr algn="ctr"/>
            <a:r>
              <a:rPr lang="en-US" sz="5400" dirty="0">
                <a:solidFill>
                  <a:schemeClr val="bg1"/>
                </a:solidFill>
                <a:latin typeface="AR CENA" panose="02000000000000000000" pitchFamily="2" charset="0"/>
                <a:ea typeface="Wednesday" pitchFamily="2" charset="0"/>
              </a:rPr>
              <a:t>Heightened Persecution</a:t>
            </a:r>
          </a:p>
        </p:txBody>
      </p:sp>
      <p:sp>
        <p:nvSpPr>
          <p:cNvPr id="79" name="TextBox 78"/>
          <p:cNvSpPr txBox="1"/>
          <p:nvPr/>
        </p:nvSpPr>
        <p:spPr>
          <a:xfrm>
            <a:off x="374388" y="1607261"/>
            <a:ext cx="5515424" cy="3108543"/>
          </a:xfrm>
          <a:prstGeom prst="rect">
            <a:avLst/>
          </a:prstGeom>
          <a:noFill/>
        </p:spPr>
        <p:txBody>
          <a:bodyPr wrap="square" rtlCol="0">
            <a:spAutoFit/>
          </a:bodyPr>
          <a:lstStyle/>
          <a:p>
            <a:r>
              <a:rPr lang="en-US" sz="2800" dirty="0">
                <a:solidFill>
                  <a:schemeClr val="bg1"/>
                </a:solidFill>
              </a:rPr>
              <a:t>It was rumored that Emperor Nero himself ordered the fire to be started in order to put the blame on the Christians living in Rome. </a:t>
            </a:r>
          </a:p>
          <a:p>
            <a:endParaRPr lang="en-US" sz="2800" dirty="0">
              <a:solidFill>
                <a:schemeClr val="bg1"/>
              </a:solidFill>
            </a:endParaRPr>
          </a:p>
          <a:p>
            <a:r>
              <a:rPr lang="en-US" sz="2800" dirty="0">
                <a:solidFill>
                  <a:schemeClr val="bg1"/>
                </a:solidFill>
              </a:rPr>
              <a:t>Intense persecution began to take place in the Provinces of Rome.</a:t>
            </a:r>
          </a:p>
        </p:txBody>
      </p:sp>
      <p:sp>
        <p:nvSpPr>
          <p:cNvPr id="2" name="Rectangle 1"/>
          <p:cNvSpPr/>
          <p:nvPr/>
        </p:nvSpPr>
        <p:spPr>
          <a:xfrm>
            <a:off x="2124414" y="5037745"/>
            <a:ext cx="9020846" cy="1569660"/>
          </a:xfrm>
          <a:prstGeom prst="rect">
            <a:avLst/>
          </a:prstGeom>
        </p:spPr>
        <p:txBody>
          <a:bodyPr wrap="square">
            <a:spAutoFit/>
          </a:bodyPr>
          <a:lstStyle/>
          <a:p>
            <a:r>
              <a:rPr lang="en-US" sz="3200" dirty="0">
                <a:solidFill>
                  <a:schemeClr val="bg1"/>
                </a:solidFill>
              </a:rPr>
              <a:t>Peter exhorted the Saints to turn to one another in love and tenderness and that the Church leaders needed to strengthen their congregations.</a:t>
            </a:r>
            <a:endParaRPr lang="en-US" sz="3200" dirty="0"/>
          </a:p>
        </p:txBody>
      </p:sp>
      <p:pic>
        <p:nvPicPr>
          <p:cNvPr id="17410" name="Picture 2" descr="Image result for nero persecutes saints"/>
          <p:cNvPicPr>
            <a:picLocks noChangeAspect="1" noChangeArrowheads="1"/>
          </p:cNvPicPr>
          <p:nvPr/>
        </p:nvPicPr>
        <p:blipFill rotWithShape="1">
          <a:blip r:embed="rId3">
            <a:extLst>
              <a:ext uri="{28A0092B-C50C-407E-A947-70E740481C1C}">
                <a14:useLocalDpi xmlns:a14="http://schemas.microsoft.com/office/drawing/2010/main" val="0"/>
              </a:ext>
            </a:extLst>
          </a:blip>
          <a:srcRect l="6162" t="6655" r="5485" b="10545"/>
          <a:stretch/>
        </p:blipFill>
        <p:spPr bwMode="auto">
          <a:xfrm>
            <a:off x="6008707" y="1748117"/>
            <a:ext cx="4332081" cy="303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7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19888"/>
            <a:ext cx="10797766" cy="923330"/>
          </a:xfrm>
          <a:prstGeom prst="rect">
            <a:avLst/>
          </a:prstGeom>
          <a:noFill/>
        </p:spPr>
        <p:txBody>
          <a:bodyPr wrap="square" rtlCol="0">
            <a:spAutoFit/>
          </a:bodyPr>
          <a:lstStyle/>
          <a:p>
            <a:pPr algn="ctr"/>
            <a:r>
              <a:rPr lang="en-US" sz="5400" dirty="0">
                <a:solidFill>
                  <a:schemeClr val="bg1"/>
                </a:solidFill>
                <a:latin typeface="AR CENA" panose="02000000000000000000" pitchFamily="2" charset="0"/>
                <a:ea typeface="Wednesday" pitchFamily="2" charset="0"/>
              </a:rPr>
              <a:t>1 Peter </a:t>
            </a:r>
          </a:p>
        </p:txBody>
      </p:sp>
      <p:sp>
        <p:nvSpPr>
          <p:cNvPr id="79" name="TextBox 78"/>
          <p:cNvSpPr txBox="1"/>
          <p:nvPr/>
        </p:nvSpPr>
        <p:spPr>
          <a:xfrm>
            <a:off x="455071" y="943218"/>
            <a:ext cx="5098565" cy="1815882"/>
          </a:xfrm>
          <a:prstGeom prst="rect">
            <a:avLst/>
          </a:prstGeom>
          <a:noFill/>
        </p:spPr>
        <p:txBody>
          <a:bodyPr wrap="square" rtlCol="0">
            <a:spAutoFit/>
          </a:bodyPr>
          <a:lstStyle/>
          <a:p>
            <a:r>
              <a:rPr lang="en-US" sz="2800" dirty="0">
                <a:solidFill>
                  <a:schemeClr val="bg1"/>
                </a:solidFill>
              </a:rPr>
              <a:t>Peter writes this epistle to the Church members living in the 5 roman provinces of Asia Minor located in modern-day Turkey.</a:t>
            </a:r>
          </a:p>
        </p:txBody>
      </p:sp>
      <p:sp>
        <p:nvSpPr>
          <p:cNvPr id="2" name="Rectangle 1"/>
          <p:cNvSpPr/>
          <p:nvPr/>
        </p:nvSpPr>
        <p:spPr>
          <a:xfrm>
            <a:off x="2474037" y="5734798"/>
            <a:ext cx="9020846" cy="584775"/>
          </a:xfrm>
          <a:prstGeom prst="rect">
            <a:avLst/>
          </a:prstGeom>
        </p:spPr>
        <p:txBody>
          <a:bodyPr wrap="square">
            <a:spAutoFit/>
          </a:bodyPr>
          <a:lstStyle/>
          <a:p>
            <a:r>
              <a:rPr lang="en-US" sz="3200" dirty="0">
                <a:solidFill>
                  <a:schemeClr val="bg1"/>
                </a:solidFill>
              </a:rPr>
              <a:t>Peter considers his readers to be the “Elect” of God. </a:t>
            </a:r>
            <a:endParaRPr lang="en-US" sz="3200" dirty="0"/>
          </a:p>
        </p:txBody>
      </p:sp>
      <p:pic>
        <p:nvPicPr>
          <p:cNvPr id="16388" name="Picture 4" descr="Image result for what were 5 roman provinces of asia minor"/>
          <p:cNvPicPr>
            <a:picLocks noChangeAspect="1" noChangeArrowheads="1"/>
          </p:cNvPicPr>
          <p:nvPr/>
        </p:nvPicPr>
        <p:blipFill rotWithShape="1">
          <a:blip r:embed="rId3">
            <a:extLst>
              <a:ext uri="{28A0092B-C50C-407E-A947-70E740481C1C}">
                <a14:useLocalDpi xmlns:a14="http://schemas.microsoft.com/office/drawing/2010/main" val="0"/>
              </a:ext>
            </a:extLst>
          </a:blip>
          <a:srcRect r="1634" b="8912"/>
          <a:stretch/>
        </p:blipFill>
        <p:spPr bwMode="auto">
          <a:xfrm>
            <a:off x="5553636" y="1276065"/>
            <a:ext cx="5941248" cy="3349723"/>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47" y="2832486"/>
            <a:ext cx="2247900"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1706" y="6427694"/>
            <a:ext cx="1748118" cy="369332"/>
          </a:xfrm>
          <a:prstGeom prst="rect">
            <a:avLst/>
          </a:prstGeom>
          <a:noFill/>
        </p:spPr>
        <p:txBody>
          <a:bodyPr wrap="square" rtlCol="0">
            <a:spAutoFit/>
          </a:bodyPr>
          <a:lstStyle/>
          <a:p>
            <a:r>
              <a:rPr lang="en-US" dirty="0">
                <a:solidFill>
                  <a:schemeClr val="bg1"/>
                </a:solidFill>
              </a:rPr>
              <a:t>1 Peter 1:1-2</a:t>
            </a:r>
          </a:p>
        </p:txBody>
      </p:sp>
    </p:spTree>
    <p:extLst>
      <p:ext uri="{BB962C8B-B14F-4D97-AF65-F5344CB8AC3E}">
        <p14:creationId xmlns:p14="http://schemas.microsoft.com/office/powerpoint/2010/main" val="45381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19888"/>
            <a:ext cx="10797766" cy="923330"/>
          </a:xfrm>
          <a:prstGeom prst="rect">
            <a:avLst/>
          </a:prstGeom>
          <a:noFill/>
        </p:spPr>
        <p:txBody>
          <a:bodyPr wrap="square" rtlCol="0">
            <a:spAutoFit/>
          </a:bodyPr>
          <a:lstStyle/>
          <a:p>
            <a:pPr algn="ctr"/>
            <a:r>
              <a:rPr lang="en-US" sz="5400" dirty="0">
                <a:solidFill>
                  <a:schemeClr val="bg1"/>
                </a:solidFill>
                <a:latin typeface="AR CENA" panose="02000000000000000000" pitchFamily="2" charset="0"/>
                <a:ea typeface="Wednesday" pitchFamily="2" charset="0"/>
              </a:rPr>
              <a:t>Peter </a:t>
            </a:r>
          </a:p>
        </p:txBody>
      </p:sp>
      <p:sp>
        <p:nvSpPr>
          <p:cNvPr id="2" name="Rectangle 1"/>
          <p:cNvSpPr/>
          <p:nvPr/>
        </p:nvSpPr>
        <p:spPr>
          <a:xfrm>
            <a:off x="200875" y="1082092"/>
            <a:ext cx="9344507" cy="5632311"/>
          </a:xfrm>
          <a:prstGeom prst="rect">
            <a:avLst/>
          </a:prstGeom>
        </p:spPr>
        <p:txBody>
          <a:bodyPr wrap="square">
            <a:spAutoFit/>
          </a:bodyPr>
          <a:lstStyle/>
          <a:p>
            <a:r>
              <a:rPr lang="en-US" dirty="0">
                <a:solidFill>
                  <a:schemeClr val="bg1"/>
                </a:solidFill>
              </a:rPr>
              <a:t>He was the brother of Andrew and son of Jonah. He is also known as Simon or Simeon.</a:t>
            </a:r>
          </a:p>
          <a:p>
            <a:endParaRPr lang="en-US" dirty="0">
              <a:solidFill>
                <a:schemeClr val="bg1"/>
              </a:solidFill>
            </a:endParaRPr>
          </a:p>
          <a:p>
            <a:r>
              <a:rPr lang="en-US" dirty="0">
                <a:solidFill>
                  <a:schemeClr val="bg1"/>
                </a:solidFill>
              </a:rPr>
              <a:t>He was the chief apostle of the Church</a:t>
            </a:r>
          </a:p>
          <a:p>
            <a:endParaRPr lang="en-US" dirty="0">
              <a:solidFill>
                <a:schemeClr val="bg1"/>
              </a:solidFill>
            </a:endParaRPr>
          </a:p>
          <a:p>
            <a:r>
              <a:rPr lang="en-US" dirty="0">
                <a:solidFill>
                  <a:schemeClr val="bg1"/>
                </a:solidFill>
              </a:rPr>
              <a:t>He held the priesthood keys of the kingdom on the earth</a:t>
            </a:r>
          </a:p>
          <a:p>
            <a:endParaRPr lang="en-US" dirty="0">
              <a:solidFill>
                <a:schemeClr val="bg1"/>
              </a:solidFill>
            </a:endParaRPr>
          </a:p>
          <a:p>
            <a:r>
              <a:rPr lang="en-US" dirty="0">
                <a:solidFill>
                  <a:schemeClr val="bg1"/>
                </a:solidFill>
              </a:rPr>
              <a:t>He held a position similar to that of the President of The Church of Jesus Christ of Latter-day Saints in our day. </a:t>
            </a:r>
          </a:p>
          <a:p>
            <a:endParaRPr lang="en-US" dirty="0">
              <a:solidFill>
                <a:schemeClr val="bg1"/>
              </a:solidFill>
            </a:endParaRPr>
          </a:p>
          <a:p>
            <a:r>
              <a:rPr lang="en-US" dirty="0">
                <a:solidFill>
                  <a:schemeClr val="bg1"/>
                </a:solidFill>
              </a:rPr>
              <a:t>Peter mentioned that Silvanus had served as a scribe.</a:t>
            </a:r>
          </a:p>
          <a:p>
            <a:endParaRPr lang="en-US" dirty="0">
              <a:solidFill>
                <a:schemeClr val="bg1"/>
              </a:solidFill>
            </a:endParaRPr>
          </a:p>
          <a:p>
            <a:r>
              <a:rPr lang="en-US" dirty="0">
                <a:solidFill>
                  <a:schemeClr val="bg1"/>
                </a:solidFill>
              </a:rPr>
              <a:t>Silvanus, also known as Silas, had previously served as both a scribe and a mission companion to Paul </a:t>
            </a:r>
          </a:p>
          <a:p>
            <a:endParaRPr lang="en-US" dirty="0">
              <a:solidFill>
                <a:schemeClr val="bg1"/>
              </a:solidFill>
            </a:endParaRPr>
          </a:p>
          <a:p>
            <a:r>
              <a:rPr lang="en-US" dirty="0">
                <a:solidFill>
                  <a:schemeClr val="bg1"/>
                </a:solidFill>
              </a:rPr>
              <a:t>Peter addressed this epistle to Church members “scattered throughout Pontus, Galatia, Cappadocia, Asia, and Bithynia”—the five Roman provinces in Asia Minor</a:t>
            </a:r>
          </a:p>
          <a:p>
            <a:endParaRPr lang="en-US" dirty="0">
              <a:solidFill>
                <a:schemeClr val="bg1"/>
              </a:solidFill>
            </a:endParaRPr>
          </a:p>
          <a:p>
            <a:r>
              <a:rPr lang="en-US" dirty="0">
                <a:solidFill>
                  <a:schemeClr val="bg1"/>
                </a:solidFill>
              </a:rPr>
              <a:t>In the latter days Peter, with James and John, came from heaven and literally conferred the Melchizedek Priesthood and the keys thereof upon Joseph Smith and Oliver </a:t>
            </a:r>
            <a:r>
              <a:rPr lang="en-US" dirty="0" err="1">
                <a:solidFill>
                  <a:schemeClr val="bg1"/>
                </a:solidFill>
              </a:rPr>
              <a:t>Cowdery</a:t>
            </a:r>
            <a:r>
              <a:rPr lang="en-US" dirty="0">
                <a:solidFill>
                  <a:schemeClr val="bg1"/>
                </a:solidFill>
              </a:rPr>
              <a:t>. This took place in May or June 1829, near Harmony, Pennsylvania. </a:t>
            </a:r>
          </a:p>
        </p:txBody>
      </p:sp>
      <p:grpSp>
        <p:nvGrpSpPr>
          <p:cNvPr id="9" name="Group 8"/>
          <p:cNvGrpSpPr/>
          <p:nvPr/>
        </p:nvGrpSpPr>
        <p:grpSpPr>
          <a:xfrm>
            <a:off x="9545382" y="1256928"/>
            <a:ext cx="2017426" cy="4626369"/>
            <a:chOff x="2514600" y="772588"/>
            <a:chExt cx="2017426" cy="4626369"/>
          </a:xfrm>
        </p:grpSpPr>
        <p:sp>
          <p:nvSpPr>
            <p:cNvPr id="10" name="Round Diagonal Corner Rectangle 55"/>
            <p:cNvSpPr/>
            <p:nvPr/>
          </p:nvSpPr>
          <p:spPr>
            <a:xfrm rot="12394047">
              <a:off x="3447556" y="1095387"/>
              <a:ext cx="936295" cy="1605233"/>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56"/>
            <p:cNvSpPr/>
            <p:nvPr/>
          </p:nvSpPr>
          <p:spPr>
            <a:xfrm rot="19994265" flipH="1">
              <a:off x="2577354" y="1099739"/>
              <a:ext cx="984352" cy="1728578"/>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53530" y="892071"/>
              <a:ext cx="1372869" cy="17663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33"/>
            <p:cNvGrpSpPr/>
            <p:nvPr/>
          </p:nvGrpSpPr>
          <p:grpSpPr>
            <a:xfrm rot="2754858">
              <a:off x="3053008" y="4781285"/>
              <a:ext cx="447122" cy="788222"/>
              <a:chOff x="1676400" y="2133600"/>
              <a:chExt cx="1447800" cy="2088845"/>
            </a:xfrm>
          </p:grpSpPr>
          <p:sp>
            <p:nvSpPr>
              <p:cNvPr id="32" name="Oval 31"/>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5"/>
            <p:cNvGrpSpPr/>
            <p:nvPr/>
          </p:nvGrpSpPr>
          <p:grpSpPr>
            <a:xfrm rot="18845142" flipH="1">
              <a:off x="3457650" y="4681258"/>
              <a:ext cx="486273" cy="795253"/>
              <a:chOff x="1676400" y="2133600"/>
              <a:chExt cx="1447800" cy="2088845"/>
            </a:xfrm>
          </p:grpSpPr>
          <p:sp>
            <p:nvSpPr>
              <p:cNvPr id="29" name="Oval 2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9"/>
            <p:cNvGrpSpPr/>
            <p:nvPr/>
          </p:nvGrpSpPr>
          <p:grpSpPr>
            <a:xfrm>
              <a:off x="2538097" y="2559209"/>
              <a:ext cx="1993929" cy="2480377"/>
              <a:chOff x="4419600" y="2060454"/>
              <a:chExt cx="3045502" cy="4187946"/>
            </a:xfrm>
          </p:grpSpPr>
          <p:sp>
            <p:nvSpPr>
              <p:cNvPr id="20" name="Oval 19"/>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Freeform: Shape 15"/>
            <p:cNvSpPr/>
            <p:nvPr/>
          </p:nvSpPr>
          <p:spPr>
            <a:xfrm rot="14935407">
              <a:off x="3055310" y="511096"/>
              <a:ext cx="868295" cy="1391279"/>
            </a:xfrm>
            <a:custGeom>
              <a:avLst/>
              <a:gdLst>
                <a:gd name="connsiteX0" fmla="*/ 733390 w 868295"/>
                <a:gd name="connsiteY0" fmla="*/ 1022811 h 1391279"/>
                <a:gd name="connsiteX1" fmla="*/ 576439 w 868295"/>
                <a:gd name="connsiteY1" fmla="*/ 1222643 h 1391279"/>
                <a:gd name="connsiteX2" fmla="*/ 301884 w 868295"/>
                <a:gd name="connsiteY2" fmla="*/ 1377052 h 1391279"/>
                <a:gd name="connsiteX3" fmla="*/ 151176 w 868295"/>
                <a:gd name="connsiteY3" fmla="*/ 1334841 h 1391279"/>
                <a:gd name="connsiteX4" fmla="*/ 42682 w 868295"/>
                <a:gd name="connsiteY4" fmla="*/ 1141929 h 1391279"/>
                <a:gd name="connsiteX5" fmla="*/ 169312 w 868295"/>
                <a:gd name="connsiteY5" fmla="*/ 689814 h 1391279"/>
                <a:gd name="connsiteX6" fmla="*/ 264619 w 868295"/>
                <a:gd name="connsiteY6" fmla="*/ 636213 h 1391279"/>
                <a:gd name="connsiteX7" fmla="*/ 247201 w 868295"/>
                <a:gd name="connsiteY7" fmla="*/ 615103 h 1391279"/>
                <a:gd name="connsiteX8" fmla="*/ 189213 w 868295"/>
                <a:gd name="connsiteY8" fmla="*/ 425263 h 1391279"/>
                <a:gd name="connsiteX9" fmla="*/ 189213 w 868295"/>
                <a:gd name="connsiteY9" fmla="*/ 113183 h 1391279"/>
                <a:gd name="connsiteX10" fmla="*/ 302396 w 868295"/>
                <a:gd name="connsiteY10" fmla="*/ 0 h 1391279"/>
                <a:gd name="connsiteX11" fmla="*/ 528754 w 868295"/>
                <a:gd name="connsiteY11" fmla="*/ 0 h 1391279"/>
                <a:gd name="connsiteX12" fmla="*/ 868295 w 868295"/>
                <a:gd name="connsiteY12" fmla="*/ 339541 h 1391279"/>
                <a:gd name="connsiteX13" fmla="*/ 868295 w 868295"/>
                <a:gd name="connsiteY13" fmla="*/ 651621 h 1391279"/>
                <a:gd name="connsiteX14" fmla="*/ 755112 w 868295"/>
                <a:gd name="connsiteY14" fmla="*/ 764804 h 1391279"/>
                <a:gd name="connsiteX15" fmla="*/ 699850 w 868295"/>
                <a:gd name="connsiteY15" fmla="*/ 764804 h 1391279"/>
                <a:gd name="connsiteX16" fmla="*/ 703069 w 868295"/>
                <a:gd name="connsiteY16" fmla="*/ 770528 h 1391279"/>
                <a:gd name="connsiteX17" fmla="*/ 733390 w 868295"/>
                <a:gd name="connsiteY17" fmla="*/ 1022811 h 13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8295" h="1391279">
                  <a:moveTo>
                    <a:pt x="733390" y="1022811"/>
                  </a:moveTo>
                  <a:cubicBezTo>
                    <a:pt x="710474" y="1104628"/>
                    <a:pt x="656347" y="1177703"/>
                    <a:pt x="576439" y="1222643"/>
                  </a:cubicBezTo>
                  <a:lnTo>
                    <a:pt x="301884" y="1377052"/>
                  </a:lnTo>
                  <a:cubicBezTo>
                    <a:pt x="248611" y="1407013"/>
                    <a:pt x="181136" y="1388114"/>
                    <a:pt x="151176" y="1334841"/>
                  </a:cubicBezTo>
                  <a:lnTo>
                    <a:pt x="42682" y="1141929"/>
                  </a:lnTo>
                  <a:cubicBezTo>
                    <a:pt x="-47198" y="982113"/>
                    <a:pt x="9496" y="779694"/>
                    <a:pt x="169312" y="689814"/>
                  </a:cubicBezTo>
                  <a:lnTo>
                    <a:pt x="264619" y="636213"/>
                  </a:lnTo>
                  <a:lnTo>
                    <a:pt x="247201" y="615103"/>
                  </a:lnTo>
                  <a:cubicBezTo>
                    <a:pt x="210591" y="560912"/>
                    <a:pt x="189213" y="495584"/>
                    <a:pt x="189213" y="425263"/>
                  </a:cubicBezTo>
                  <a:lnTo>
                    <a:pt x="189213" y="113183"/>
                  </a:lnTo>
                  <a:cubicBezTo>
                    <a:pt x="189213" y="50674"/>
                    <a:pt x="239887" y="0"/>
                    <a:pt x="302396" y="0"/>
                  </a:cubicBezTo>
                  <a:lnTo>
                    <a:pt x="528754" y="0"/>
                  </a:lnTo>
                  <a:cubicBezTo>
                    <a:pt x="716277" y="0"/>
                    <a:pt x="868295" y="152018"/>
                    <a:pt x="868295" y="339541"/>
                  </a:cubicBezTo>
                  <a:lnTo>
                    <a:pt x="868295" y="651621"/>
                  </a:lnTo>
                  <a:cubicBezTo>
                    <a:pt x="868295" y="714130"/>
                    <a:pt x="817621" y="764804"/>
                    <a:pt x="755112" y="764804"/>
                  </a:cubicBezTo>
                  <a:lnTo>
                    <a:pt x="699850" y="764804"/>
                  </a:lnTo>
                  <a:lnTo>
                    <a:pt x="703069" y="770528"/>
                  </a:lnTo>
                  <a:cubicBezTo>
                    <a:pt x="748009" y="850436"/>
                    <a:pt x="756305" y="940994"/>
                    <a:pt x="733390" y="1022811"/>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ound Diagonal Corner Rectangle 63"/>
            <p:cNvSpPr/>
            <p:nvPr/>
          </p:nvSpPr>
          <p:spPr>
            <a:xfrm rot="18574207">
              <a:off x="3093953" y="2118884"/>
              <a:ext cx="765253" cy="764804"/>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6600" y="2216023"/>
              <a:ext cx="430070" cy="2223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14600" y="1219200"/>
              <a:ext cx="1993929" cy="19843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24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54170" y="659328"/>
            <a:ext cx="6096000" cy="1569660"/>
          </a:xfrm>
          <a:prstGeom prst="rect">
            <a:avLst/>
          </a:prstGeom>
        </p:spPr>
        <p:txBody>
          <a:bodyPr>
            <a:spAutoFit/>
          </a:bodyPr>
          <a:lstStyle/>
          <a:p>
            <a:r>
              <a:rPr lang="en-US" sz="2400" dirty="0">
                <a:solidFill>
                  <a:schemeClr val="bg1"/>
                </a:solidFill>
              </a:rPr>
              <a:t>A crucible is a container in which metals or other substances are refined, which means they are heated and melted in order to remove impurities and strengthen the final product.</a:t>
            </a:r>
          </a:p>
        </p:txBody>
      </p:sp>
      <p:grpSp>
        <p:nvGrpSpPr>
          <p:cNvPr id="4" name="Group 3"/>
          <p:cNvGrpSpPr/>
          <p:nvPr/>
        </p:nvGrpSpPr>
        <p:grpSpPr>
          <a:xfrm>
            <a:off x="94130" y="331645"/>
            <a:ext cx="4612340" cy="3452952"/>
            <a:chOff x="0" y="1259492"/>
            <a:chExt cx="4612340" cy="3452952"/>
          </a:xfrm>
        </p:grpSpPr>
        <p:pic>
          <p:nvPicPr>
            <p:cNvPr id="18434" name="Picture 2" descr="https://www.lds.org/bc/content/ldsorg/seminary-institute/online-resources/2016-crucible-illust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52" y="1259492"/>
              <a:ext cx="4092388" cy="345295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0" y="1397992"/>
              <a:ext cx="4092388" cy="923330"/>
            </a:xfrm>
            <a:prstGeom prst="rect">
              <a:avLst/>
            </a:prstGeom>
            <a:noFill/>
          </p:spPr>
          <p:txBody>
            <a:bodyPr wrap="square" rtlCol="0">
              <a:spAutoFit/>
            </a:bodyPr>
            <a:lstStyle/>
            <a:p>
              <a:pPr algn="ctr"/>
              <a:r>
                <a:rPr lang="en-US" sz="5400" dirty="0">
                  <a:latin typeface="AR CENA" panose="02000000000000000000" pitchFamily="2" charset="0"/>
                  <a:ea typeface="Wednesday" pitchFamily="2" charset="0"/>
                </a:rPr>
                <a:t>Crucible</a:t>
              </a:r>
            </a:p>
          </p:txBody>
        </p:sp>
      </p:grpSp>
      <p:grpSp>
        <p:nvGrpSpPr>
          <p:cNvPr id="8" name="Group 7"/>
          <p:cNvGrpSpPr/>
          <p:nvPr/>
        </p:nvGrpSpPr>
        <p:grpSpPr>
          <a:xfrm>
            <a:off x="1353530" y="3952231"/>
            <a:ext cx="8001280" cy="1440017"/>
            <a:chOff x="754996" y="4260149"/>
            <a:chExt cx="8001280" cy="1440017"/>
          </a:xfrm>
        </p:grpSpPr>
        <p:sp>
          <p:nvSpPr>
            <p:cNvPr id="6" name="Rectangle 5"/>
            <p:cNvSpPr/>
            <p:nvPr/>
          </p:nvSpPr>
          <p:spPr>
            <a:xfrm>
              <a:off x="2660276" y="4455637"/>
              <a:ext cx="6096000" cy="1200329"/>
            </a:xfrm>
            <a:prstGeom prst="rect">
              <a:avLst/>
            </a:prstGeom>
          </p:spPr>
          <p:txBody>
            <a:bodyPr>
              <a:spAutoFit/>
            </a:bodyPr>
            <a:lstStyle/>
            <a:p>
              <a:r>
                <a:rPr lang="en-US" sz="2400" dirty="0">
                  <a:solidFill>
                    <a:schemeClr val="bg1"/>
                  </a:solidFill>
                </a:rPr>
                <a:t>“As I travel throughout the Church, I see members being tried in the crucible of affliction.” (2)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96" y="4260149"/>
              <a:ext cx="1150284" cy="1440017"/>
            </a:xfrm>
            <a:prstGeom prst="rect">
              <a:avLst/>
            </a:prstGeom>
          </p:spPr>
        </p:pic>
      </p:grpSp>
      <p:sp>
        <p:nvSpPr>
          <p:cNvPr id="36" name="Rectangle 35"/>
          <p:cNvSpPr/>
          <p:nvPr/>
        </p:nvSpPr>
        <p:spPr>
          <a:xfrm>
            <a:off x="4706470" y="5703328"/>
            <a:ext cx="5876481" cy="830997"/>
          </a:xfrm>
          <a:prstGeom prst="rect">
            <a:avLst/>
          </a:prstGeom>
        </p:spPr>
        <p:txBody>
          <a:bodyPr wrap="none">
            <a:spAutoFit/>
          </a:bodyPr>
          <a:lstStyle/>
          <a:p>
            <a:pPr algn="ctr"/>
            <a:r>
              <a:rPr lang="en-US" sz="2400" dirty="0">
                <a:solidFill>
                  <a:schemeClr val="bg1"/>
                </a:solidFill>
                <a:latin typeface="Open Sans"/>
              </a:rPr>
              <a:t>What does he mean?</a:t>
            </a:r>
          </a:p>
          <a:p>
            <a:r>
              <a:rPr lang="en-US" sz="2400" dirty="0">
                <a:solidFill>
                  <a:schemeClr val="bg1"/>
                </a:solidFill>
                <a:latin typeface="Open Sans"/>
              </a:rPr>
              <a:t>The challenging trials or adversities of life.</a:t>
            </a:r>
            <a:endParaRPr lang="en-US" sz="2400" dirty="0">
              <a:solidFill>
                <a:schemeClr val="bg1"/>
              </a:solidFill>
            </a:endParaRPr>
          </a:p>
        </p:txBody>
      </p:sp>
    </p:spTree>
    <p:extLst>
      <p:ext uri="{BB962C8B-B14F-4D97-AF65-F5344CB8AC3E}">
        <p14:creationId xmlns:p14="http://schemas.microsoft.com/office/powerpoint/2010/main" val="18249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6">
                                            <p:txEl>
                                              <p:pRg st="1" end="1"/>
                                            </p:txEl>
                                          </p:spTgt>
                                        </p:tgtEl>
                                        <p:attrNameLst>
                                          <p:attrName>style.visibility</p:attrName>
                                        </p:attrNameLst>
                                      </p:cBhvr>
                                      <p:to>
                                        <p:strVal val="visible"/>
                                      </p:to>
                                    </p:set>
                                    <p:animEffect transition="in" filter="fade">
                                      <p:cBhvr>
                                        <p:cTn id="15" dur="1000"/>
                                        <p:tgtEl>
                                          <p:spTgt spid="36">
                                            <p:txEl>
                                              <p:pRg st="1" end="1"/>
                                            </p:txEl>
                                          </p:spTgt>
                                        </p:tgtEl>
                                      </p:cBhvr>
                                    </p:animEffect>
                                    <p:anim calcmode="lin" valueType="num">
                                      <p:cBhvr>
                                        <p:cTn id="16"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97116" y="1213512"/>
            <a:ext cx="6335695" cy="1569660"/>
          </a:xfrm>
          <a:prstGeom prst="rect">
            <a:avLst/>
          </a:prstGeom>
          <a:noFill/>
        </p:spPr>
        <p:txBody>
          <a:bodyPr wrap="square" rtlCol="0">
            <a:spAutoFit/>
          </a:bodyPr>
          <a:lstStyle/>
          <a:p>
            <a:r>
              <a:rPr lang="en-US" sz="2400" i="1" dirty="0">
                <a:solidFill>
                  <a:srgbClr val="FFFF00"/>
                </a:solidFill>
                <a:latin typeface="+mj-lt"/>
              </a:rPr>
              <a:t>“That the trial of your faith, being much more precious than gold that </a:t>
            </a:r>
            <a:r>
              <a:rPr lang="en-US" sz="2400" i="1" dirty="0" err="1">
                <a:solidFill>
                  <a:srgbClr val="FFFF00"/>
                </a:solidFill>
                <a:latin typeface="+mj-lt"/>
              </a:rPr>
              <a:t>perisheth</a:t>
            </a:r>
            <a:r>
              <a:rPr lang="en-US" sz="2400" i="1" dirty="0">
                <a:solidFill>
                  <a:srgbClr val="FFFF00"/>
                </a:solidFill>
                <a:latin typeface="+mj-lt"/>
              </a:rPr>
              <a:t>, though it be tried with fire, might be found unto praise and </a:t>
            </a:r>
            <a:r>
              <a:rPr lang="en-US" sz="2400" i="1" dirty="0" err="1">
                <a:solidFill>
                  <a:srgbClr val="FFFF00"/>
                </a:solidFill>
                <a:latin typeface="+mj-lt"/>
              </a:rPr>
              <a:t>honour</a:t>
            </a:r>
            <a:r>
              <a:rPr lang="en-US" sz="2400" i="1" dirty="0">
                <a:solidFill>
                  <a:srgbClr val="FFFF00"/>
                </a:solidFill>
                <a:latin typeface="+mj-lt"/>
              </a:rPr>
              <a:t> and glory at the appearing of Jesus Christ”</a:t>
            </a:r>
          </a:p>
        </p:txBody>
      </p:sp>
      <p:sp>
        <p:nvSpPr>
          <p:cNvPr id="16" name="TextBox 15"/>
          <p:cNvSpPr txBox="1"/>
          <p:nvPr/>
        </p:nvSpPr>
        <p:spPr>
          <a:xfrm>
            <a:off x="1524000" y="6172201"/>
            <a:ext cx="5791200" cy="461665"/>
          </a:xfrm>
          <a:prstGeom prst="rect">
            <a:avLst/>
          </a:prstGeom>
          <a:noFill/>
        </p:spPr>
        <p:txBody>
          <a:bodyPr wrap="square" rtlCol="0">
            <a:spAutoFit/>
          </a:bodyPr>
          <a:lstStyle/>
          <a:p>
            <a:r>
              <a:rPr lang="en-US" sz="2400" dirty="0">
                <a:latin typeface="+mj-lt"/>
              </a:rPr>
              <a:t>1 Peter 1:7   1 Peter 4:16</a:t>
            </a:r>
          </a:p>
        </p:txBody>
      </p:sp>
      <p:sp>
        <p:nvSpPr>
          <p:cNvPr id="17" name="TextBox 16"/>
          <p:cNvSpPr txBox="1"/>
          <p:nvPr/>
        </p:nvSpPr>
        <p:spPr>
          <a:xfrm>
            <a:off x="5468471" y="3124200"/>
            <a:ext cx="3962400" cy="1569660"/>
          </a:xfrm>
          <a:prstGeom prst="rect">
            <a:avLst/>
          </a:prstGeom>
          <a:noFill/>
        </p:spPr>
        <p:txBody>
          <a:bodyPr wrap="square" rtlCol="0">
            <a:spAutoFit/>
          </a:bodyPr>
          <a:lstStyle/>
          <a:p>
            <a:r>
              <a:rPr lang="en-US" sz="2400" i="1" dirty="0">
                <a:solidFill>
                  <a:srgbClr val="FFFF00"/>
                </a:solidFill>
                <a:latin typeface="+mj-lt"/>
              </a:rPr>
              <a:t>“Yet if any man suffer as a Christian, let him not be ashamed; but let him glorify God on this behalf.”</a:t>
            </a:r>
          </a:p>
        </p:txBody>
      </p:sp>
      <p:pic>
        <p:nvPicPr>
          <p:cNvPr id="12292" name="Picture 4" descr="http://jreedfinearts.com/graphics/By-My-Spirit1.jpg"/>
          <p:cNvPicPr>
            <a:picLocks noChangeAspect="1" noChangeArrowheads="1"/>
          </p:cNvPicPr>
          <p:nvPr/>
        </p:nvPicPr>
        <p:blipFill>
          <a:blip r:embed="rId3" cstate="print"/>
          <a:srcRect/>
          <a:stretch>
            <a:fillRect/>
          </a:stretch>
        </p:blipFill>
        <p:spPr bwMode="auto">
          <a:xfrm>
            <a:off x="9368118" y="3415553"/>
            <a:ext cx="2294187" cy="2932529"/>
          </a:xfrm>
          <a:prstGeom prst="rect">
            <a:avLst/>
          </a:prstGeom>
          <a:noFill/>
        </p:spPr>
      </p:pic>
      <p:sp>
        <p:nvSpPr>
          <p:cNvPr id="19" name="TextBox 18"/>
          <p:cNvSpPr txBox="1"/>
          <p:nvPr/>
        </p:nvSpPr>
        <p:spPr>
          <a:xfrm>
            <a:off x="697116" y="-70717"/>
            <a:ext cx="10797766" cy="923330"/>
          </a:xfrm>
          <a:prstGeom prst="rect">
            <a:avLst/>
          </a:prstGeom>
          <a:noFill/>
        </p:spPr>
        <p:txBody>
          <a:bodyPr wrap="square" rtlCol="0">
            <a:spAutoFit/>
          </a:bodyPr>
          <a:lstStyle/>
          <a:p>
            <a:pPr algn="ctr"/>
            <a:r>
              <a:rPr lang="en-US" sz="5400" dirty="0">
                <a:solidFill>
                  <a:schemeClr val="bg1"/>
                </a:solidFill>
                <a:latin typeface="AR CENA" panose="02000000000000000000" pitchFamily="2" charset="0"/>
                <a:ea typeface="Wednesday" pitchFamily="2" charset="0"/>
              </a:rPr>
              <a:t>More Precious Than Gold</a:t>
            </a:r>
          </a:p>
        </p:txBody>
      </p:sp>
      <p:sp>
        <p:nvSpPr>
          <p:cNvPr id="20" name="TextBox 19"/>
          <p:cNvSpPr txBox="1"/>
          <p:nvPr/>
        </p:nvSpPr>
        <p:spPr>
          <a:xfrm>
            <a:off x="201706" y="6427694"/>
            <a:ext cx="1748118" cy="369332"/>
          </a:xfrm>
          <a:prstGeom prst="rect">
            <a:avLst/>
          </a:prstGeom>
          <a:noFill/>
        </p:spPr>
        <p:txBody>
          <a:bodyPr wrap="square" rtlCol="0">
            <a:spAutoFit/>
          </a:bodyPr>
          <a:lstStyle/>
          <a:p>
            <a:r>
              <a:rPr lang="en-US" dirty="0">
                <a:solidFill>
                  <a:schemeClr val="bg1"/>
                </a:solidFill>
              </a:rPr>
              <a:t>1 Peter 1:7</a:t>
            </a:r>
          </a:p>
        </p:txBody>
      </p:sp>
      <p:pic>
        <p:nvPicPr>
          <p:cNvPr id="3" name="Picture 2">
            <a:extLst>
              <a:ext uri="{FF2B5EF4-FFF2-40B4-BE49-F238E27FC236}">
                <a16:creationId xmlns:a16="http://schemas.microsoft.com/office/drawing/2014/main" id="{E24B2B5F-90C0-423C-8710-F7B2D2035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851" y="3290983"/>
            <a:ext cx="3971925" cy="2628900"/>
          </a:xfrm>
          <a:prstGeom prst="rect">
            <a:avLst/>
          </a:prstGeom>
        </p:spPr>
      </p:pic>
    </p:spTree>
    <p:extLst>
      <p:ext uri="{BB962C8B-B14F-4D97-AF65-F5344CB8AC3E}">
        <p14:creationId xmlns:p14="http://schemas.microsoft.com/office/powerpoint/2010/main" val="1196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2"/>
            <a:ext cx="12192000" cy="686971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24000" y="6172201"/>
            <a:ext cx="5791200" cy="461665"/>
          </a:xfrm>
          <a:prstGeom prst="rect">
            <a:avLst/>
          </a:prstGeom>
          <a:noFill/>
        </p:spPr>
        <p:txBody>
          <a:bodyPr wrap="square" rtlCol="0">
            <a:spAutoFit/>
          </a:bodyPr>
          <a:lstStyle/>
          <a:p>
            <a:r>
              <a:rPr lang="en-US" sz="2400" dirty="0">
                <a:latin typeface="+mj-lt"/>
              </a:rPr>
              <a:t>1 Peter 1:7   1 Peter 4:16</a:t>
            </a:r>
          </a:p>
        </p:txBody>
      </p:sp>
      <p:sp>
        <p:nvSpPr>
          <p:cNvPr id="20" name="TextBox 19"/>
          <p:cNvSpPr txBox="1"/>
          <p:nvPr/>
        </p:nvSpPr>
        <p:spPr>
          <a:xfrm>
            <a:off x="201706" y="6427694"/>
            <a:ext cx="1748118" cy="369332"/>
          </a:xfrm>
          <a:prstGeom prst="rect">
            <a:avLst/>
          </a:prstGeom>
          <a:noFill/>
        </p:spPr>
        <p:txBody>
          <a:bodyPr wrap="square" rtlCol="0">
            <a:spAutoFit/>
          </a:bodyPr>
          <a:lstStyle/>
          <a:p>
            <a:r>
              <a:rPr lang="en-US" dirty="0">
                <a:solidFill>
                  <a:schemeClr val="bg1"/>
                </a:solidFill>
              </a:rPr>
              <a:t>1 Peter 1:7</a:t>
            </a:r>
          </a:p>
        </p:txBody>
      </p:sp>
      <p:sp>
        <p:nvSpPr>
          <p:cNvPr id="2" name="Rectangle 1"/>
          <p:cNvSpPr/>
          <p:nvPr/>
        </p:nvSpPr>
        <p:spPr>
          <a:xfrm>
            <a:off x="560294" y="418268"/>
            <a:ext cx="6096000" cy="1323439"/>
          </a:xfrm>
          <a:prstGeom prst="rect">
            <a:avLst/>
          </a:prstGeom>
        </p:spPr>
        <p:txBody>
          <a:bodyPr>
            <a:spAutoFit/>
          </a:bodyPr>
          <a:lstStyle/>
          <a:p>
            <a:r>
              <a:rPr lang="en-US" sz="2000" dirty="0">
                <a:solidFill>
                  <a:schemeClr val="bg1"/>
                </a:solidFill>
                <a:latin typeface="Open Sans"/>
              </a:rPr>
              <a:t>“These fiery trials are designed to make you stronger, but they have the potential to diminish or even destroy your trust in the Son of God and to weaken your resolve to keep your promises to Him. </a:t>
            </a:r>
            <a:endParaRPr lang="en-US" sz="2000" dirty="0">
              <a:solidFill>
                <a:schemeClr val="bg1"/>
              </a:solidFill>
            </a:endParaRPr>
          </a:p>
        </p:txBody>
      </p:sp>
      <p:sp>
        <p:nvSpPr>
          <p:cNvPr id="3" name="Rectangle 2"/>
          <p:cNvSpPr/>
          <p:nvPr/>
        </p:nvSpPr>
        <p:spPr>
          <a:xfrm>
            <a:off x="5638800" y="2864348"/>
            <a:ext cx="6096000" cy="1938992"/>
          </a:xfrm>
          <a:prstGeom prst="rect">
            <a:avLst/>
          </a:prstGeom>
        </p:spPr>
        <p:txBody>
          <a:bodyPr>
            <a:spAutoFit/>
          </a:bodyPr>
          <a:lstStyle/>
          <a:p>
            <a:r>
              <a:rPr lang="en-US" sz="2000" dirty="0">
                <a:solidFill>
                  <a:schemeClr val="bg1"/>
                </a:solidFill>
                <a:latin typeface="Open Sans"/>
              </a:rPr>
              <a:t>“How do you remain ‘steadfast and immovable’ during a trial of faith? You immerse yourself in the very things that helped build your core of faith: you exercise faith in Christ, you pray, you ponder the scriptures, you repent, you keep the commandments, and you serve others.</a:t>
            </a:r>
            <a:endParaRPr lang="en-US" sz="20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345" y="170797"/>
            <a:ext cx="1085850" cy="1447800"/>
          </a:xfrm>
          <a:prstGeom prst="rect">
            <a:avLst/>
          </a:prstGeom>
        </p:spPr>
      </p:pic>
      <p:pic>
        <p:nvPicPr>
          <p:cNvPr id="6" name="Picture 5">
            <a:extLst>
              <a:ext uri="{FF2B5EF4-FFF2-40B4-BE49-F238E27FC236}">
                <a16:creationId xmlns:a16="http://schemas.microsoft.com/office/drawing/2014/main" id="{2355B284-267D-4AAE-A0DB-CFB84F4A0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54" y="2496692"/>
            <a:ext cx="3974592" cy="3176016"/>
          </a:xfrm>
          <a:prstGeom prst="rect">
            <a:avLst/>
          </a:prstGeom>
        </p:spPr>
      </p:pic>
    </p:spTree>
    <p:extLst>
      <p:ext uri="{BB962C8B-B14F-4D97-AF65-F5344CB8AC3E}">
        <p14:creationId xmlns:p14="http://schemas.microsoft.com/office/powerpoint/2010/main" val="62626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3054</Words>
  <Application>Microsoft Office PowerPoint</Application>
  <PresentationFormat>Widescreen</PresentationFormat>
  <Paragraphs>225</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Open Sans</vt:lpstr>
      <vt:lpstr>Palatino</vt:lpstr>
      <vt:lpstr>Arial</vt:lpstr>
      <vt:lpstr>Calibri Light</vt:lpstr>
      <vt:lpstr>Calibri</vt:lpstr>
      <vt:lpstr>AR CENA</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143</cp:revision>
  <dcterms:created xsi:type="dcterms:W3CDTF">2016-05-16T13:36:31Z</dcterms:created>
  <dcterms:modified xsi:type="dcterms:W3CDTF">2020-09-13T14:58:34Z</dcterms:modified>
</cp:coreProperties>
</file>