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96" r:id="rId2"/>
    <p:sldId id="297" r:id="rId3"/>
    <p:sldId id="298" r:id="rId4"/>
    <p:sldId id="299" r:id="rId5"/>
    <p:sldId id="300" r:id="rId6"/>
    <p:sldId id="301" r:id="rId7"/>
    <p:sldId id="302" r:id="rId8"/>
    <p:sldId id="303" r:id="rId9"/>
    <p:sldId id="304" r:id="rId10"/>
    <p:sldId id="306" r:id="rId11"/>
    <p:sldId id="307" r:id="rId12"/>
    <p:sldId id="308" r:id="rId13"/>
    <p:sldId id="309" r:id="rId14"/>
    <p:sldId id="310" r:id="rId15"/>
    <p:sldId id="284" r:id="rId16"/>
    <p:sldId id="286" r:id="rId17"/>
    <p:sldId id="305"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olonna MT" panose="04020805060202030203" pitchFamily="82" charset="0"/>
      <p:regular r:id="rId26"/>
    </p:embeddedFont>
    <p:embeddedFont>
      <p:font typeface="Lucida Sans" panose="020B0602030504020204"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Poor Richard" panose="02080502050505020702" pitchFamily="18"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D2FFC2-170C-40BF-931A-3C593A8A7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63919" y="654112"/>
            <a:ext cx="10797766" cy="1754326"/>
          </a:xfrm>
          <a:prstGeom prst="rect">
            <a:avLst/>
          </a:prstGeom>
          <a:noFill/>
        </p:spPr>
        <p:txBody>
          <a:bodyPr wrap="square" rtlCol="0">
            <a:spAutoFit/>
          </a:bodyPr>
          <a:lstStyle/>
          <a:p>
            <a:pPr algn="ctr"/>
            <a:r>
              <a:rPr lang="en-US" sz="6000" dirty="0">
                <a:latin typeface="Poor Richard" panose="02080502050505020702" pitchFamily="18" charset="0"/>
                <a:ea typeface="Wednesday" pitchFamily="2" charset="0"/>
              </a:rPr>
              <a:t>Be Ready To Testify</a:t>
            </a:r>
          </a:p>
          <a:p>
            <a:pPr algn="ctr"/>
            <a:r>
              <a:rPr lang="en-US" sz="4800" dirty="0">
                <a:latin typeface="Poor Richard" panose="02080502050505020702" pitchFamily="18" charset="0"/>
                <a:ea typeface="Wednesday" pitchFamily="2" charset="0"/>
              </a:rPr>
              <a:t>1 Peter 3-5</a:t>
            </a:r>
          </a:p>
        </p:txBody>
      </p:sp>
      <p:sp>
        <p:nvSpPr>
          <p:cNvPr id="79" name="TextBox 78"/>
          <p:cNvSpPr txBox="1"/>
          <p:nvPr/>
        </p:nvSpPr>
        <p:spPr>
          <a:xfrm>
            <a:off x="0" y="0"/>
            <a:ext cx="2286000" cy="369332"/>
          </a:xfrm>
          <a:prstGeom prst="rect">
            <a:avLst/>
          </a:prstGeom>
          <a:noFill/>
        </p:spPr>
        <p:txBody>
          <a:bodyPr wrap="square" rtlCol="0">
            <a:spAutoFit/>
          </a:bodyPr>
          <a:lstStyle/>
          <a:p>
            <a:r>
              <a:rPr lang="en-US" dirty="0"/>
              <a:t>Lesson 145</a:t>
            </a:r>
          </a:p>
        </p:txBody>
      </p:sp>
      <p:grpSp>
        <p:nvGrpSpPr>
          <p:cNvPr id="86" name="Group 85"/>
          <p:cNvGrpSpPr/>
          <p:nvPr/>
        </p:nvGrpSpPr>
        <p:grpSpPr>
          <a:xfrm>
            <a:off x="1506071" y="1531275"/>
            <a:ext cx="2017426" cy="4626369"/>
            <a:chOff x="2514600" y="772588"/>
            <a:chExt cx="2017426" cy="4626369"/>
          </a:xfrm>
        </p:grpSpPr>
        <p:sp>
          <p:nvSpPr>
            <p:cNvPr id="87" name="Round Diagonal Corner Rectangle 55"/>
            <p:cNvSpPr/>
            <p:nvPr/>
          </p:nvSpPr>
          <p:spPr>
            <a:xfrm rot="12394047">
              <a:off x="3447556" y="1095387"/>
              <a:ext cx="936295" cy="1605233"/>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56"/>
            <p:cNvSpPr/>
            <p:nvPr/>
          </p:nvSpPr>
          <p:spPr>
            <a:xfrm rot="19994265" flipH="1">
              <a:off x="2577354" y="1099739"/>
              <a:ext cx="984352" cy="1728578"/>
            </a:xfrm>
            <a:prstGeom prst="round2DiagRect">
              <a:avLst>
                <a:gd name="adj1" fmla="val 0"/>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853530" y="892071"/>
              <a:ext cx="1372869" cy="17663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33"/>
            <p:cNvGrpSpPr/>
            <p:nvPr/>
          </p:nvGrpSpPr>
          <p:grpSpPr>
            <a:xfrm rot="2754858">
              <a:off x="3053008" y="4781285"/>
              <a:ext cx="447122" cy="788222"/>
              <a:chOff x="1676400" y="2133600"/>
              <a:chExt cx="1447800" cy="2088845"/>
            </a:xfrm>
          </p:grpSpPr>
          <p:sp>
            <p:nvSpPr>
              <p:cNvPr id="109" name="Oval 108"/>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45"/>
            <p:cNvGrpSpPr/>
            <p:nvPr/>
          </p:nvGrpSpPr>
          <p:grpSpPr>
            <a:xfrm rot="18845142" flipH="1">
              <a:off x="3457650" y="4681258"/>
              <a:ext cx="486273" cy="795253"/>
              <a:chOff x="1676400" y="2133600"/>
              <a:chExt cx="1447800" cy="2088845"/>
            </a:xfrm>
          </p:grpSpPr>
          <p:sp>
            <p:nvSpPr>
              <p:cNvPr id="106" name="Oval 105"/>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49"/>
            <p:cNvGrpSpPr/>
            <p:nvPr/>
          </p:nvGrpSpPr>
          <p:grpSpPr>
            <a:xfrm>
              <a:off x="2538097" y="2559209"/>
              <a:ext cx="1993929" cy="2480377"/>
              <a:chOff x="4419600" y="2060454"/>
              <a:chExt cx="3045502" cy="4187946"/>
            </a:xfrm>
          </p:grpSpPr>
          <p:sp>
            <p:nvSpPr>
              <p:cNvPr id="97" name="Oval 96"/>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Freeform: Shape 92"/>
            <p:cNvSpPr/>
            <p:nvPr/>
          </p:nvSpPr>
          <p:spPr>
            <a:xfrm rot="14935407">
              <a:off x="3055310" y="511096"/>
              <a:ext cx="868295" cy="1391279"/>
            </a:xfrm>
            <a:custGeom>
              <a:avLst/>
              <a:gdLst>
                <a:gd name="connsiteX0" fmla="*/ 733390 w 868295"/>
                <a:gd name="connsiteY0" fmla="*/ 1022811 h 1391279"/>
                <a:gd name="connsiteX1" fmla="*/ 576439 w 868295"/>
                <a:gd name="connsiteY1" fmla="*/ 1222643 h 1391279"/>
                <a:gd name="connsiteX2" fmla="*/ 301884 w 868295"/>
                <a:gd name="connsiteY2" fmla="*/ 1377052 h 1391279"/>
                <a:gd name="connsiteX3" fmla="*/ 151176 w 868295"/>
                <a:gd name="connsiteY3" fmla="*/ 1334841 h 1391279"/>
                <a:gd name="connsiteX4" fmla="*/ 42682 w 868295"/>
                <a:gd name="connsiteY4" fmla="*/ 1141929 h 1391279"/>
                <a:gd name="connsiteX5" fmla="*/ 169312 w 868295"/>
                <a:gd name="connsiteY5" fmla="*/ 689814 h 1391279"/>
                <a:gd name="connsiteX6" fmla="*/ 264619 w 868295"/>
                <a:gd name="connsiteY6" fmla="*/ 636213 h 1391279"/>
                <a:gd name="connsiteX7" fmla="*/ 247201 w 868295"/>
                <a:gd name="connsiteY7" fmla="*/ 615103 h 1391279"/>
                <a:gd name="connsiteX8" fmla="*/ 189213 w 868295"/>
                <a:gd name="connsiteY8" fmla="*/ 425263 h 1391279"/>
                <a:gd name="connsiteX9" fmla="*/ 189213 w 868295"/>
                <a:gd name="connsiteY9" fmla="*/ 113183 h 1391279"/>
                <a:gd name="connsiteX10" fmla="*/ 302396 w 868295"/>
                <a:gd name="connsiteY10" fmla="*/ 0 h 1391279"/>
                <a:gd name="connsiteX11" fmla="*/ 528754 w 868295"/>
                <a:gd name="connsiteY11" fmla="*/ 0 h 1391279"/>
                <a:gd name="connsiteX12" fmla="*/ 868295 w 868295"/>
                <a:gd name="connsiteY12" fmla="*/ 339541 h 1391279"/>
                <a:gd name="connsiteX13" fmla="*/ 868295 w 868295"/>
                <a:gd name="connsiteY13" fmla="*/ 651621 h 1391279"/>
                <a:gd name="connsiteX14" fmla="*/ 755112 w 868295"/>
                <a:gd name="connsiteY14" fmla="*/ 764804 h 1391279"/>
                <a:gd name="connsiteX15" fmla="*/ 699850 w 868295"/>
                <a:gd name="connsiteY15" fmla="*/ 764804 h 1391279"/>
                <a:gd name="connsiteX16" fmla="*/ 703069 w 868295"/>
                <a:gd name="connsiteY16" fmla="*/ 770528 h 1391279"/>
                <a:gd name="connsiteX17" fmla="*/ 733390 w 868295"/>
                <a:gd name="connsiteY17" fmla="*/ 1022811 h 139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8295" h="1391279">
                  <a:moveTo>
                    <a:pt x="733390" y="1022811"/>
                  </a:moveTo>
                  <a:cubicBezTo>
                    <a:pt x="710474" y="1104628"/>
                    <a:pt x="656347" y="1177703"/>
                    <a:pt x="576439" y="1222643"/>
                  </a:cubicBezTo>
                  <a:lnTo>
                    <a:pt x="301884" y="1377052"/>
                  </a:lnTo>
                  <a:cubicBezTo>
                    <a:pt x="248611" y="1407013"/>
                    <a:pt x="181136" y="1388114"/>
                    <a:pt x="151176" y="1334841"/>
                  </a:cubicBezTo>
                  <a:lnTo>
                    <a:pt x="42682" y="1141929"/>
                  </a:lnTo>
                  <a:cubicBezTo>
                    <a:pt x="-47198" y="982113"/>
                    <a:pt x="9496" y="779694"/>
                    <a:pt x="169312" y="689814"/>
                  </a:cubicBezTo>
                  <a:lnTo>
                    <a:pt x="264619" y="636213"/>
                  </a:lnTo>
                  <a:lnTo>
                    <a:pt x="247201" y="615103"/>
                  </a:lnTo>
                  <a:cubicBezTo>
                    <a:pt x="210591" y="560912"/>
                    <a:pt x="189213" y="495584"/>
                    <a:pt x="189213" y="425263"/>
                  </a:cubicBezTo>
                  <a:lnTo>
                    <a:pt x="189213" y="113183"/>
                  </a:lnTo>
                  <a:cubicBezTo>
                    <a:pt x="189213" y="50674"/>
                    <a:pt x="239887" y="0"/>
                    <a:pt x="302396" y="0"/>
                  </a:cubicBezTo>
                  <a:lnTo>
                    <a:pt x="528754" y="0"/>
                  </a:lnTo>
                  <a:cubicBezTo>
                    <a:pt x="716277" y="0"/>
                    <a:pt x="868295" y="152018"/>
                    <a:pt x="868295" y="339541"/>
                  </a:cubicBezTo>
                  <a:lnTo>
                    <a:pt x="868295" y="651621"/>
                  </a:lnTo>
                  <a:cubicBezTo>
                    <a:pt x="868295" y="714130"/>
                    <a:pt x="817621" y="764804"/>
                    <a:pt x="755112" y="764804"/>
                  </a:cubicBezTo>
                  <a:lnTo>
                    <a:pt x="699850" y="764804"/>
                  </a:lnTo>
                  <a:lnTo>
                    <a:pt x="703069" y="770528"/>
                  </a:lnTo>
                  <a:cubicBezTo>
                    <a:pt x="748009" y="850436"/>
                    <a:pt x="756305" y="940994"/>
                    <a:pt x="733390" y="1022811"/>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ound Diagonal Corner Rectangle 63"/>
            <p:cNvSpPr/>
            <p:nvPr/>
          </p:nvSpPr>
          <p:spPr>
            <a:xfrm rot="18574207">
              <a:off x="3093953" y="2118884"/>
              <a:ext cx="765253" cy="764804"/>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276600" y="2216023"/>
              <a:ext cx="430070" cy="2223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2514600" y="1219200"/>
              <a:ext cx="1993929" cy="19843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4890430" y="3349766"/>
            <a:ext cx="6096000" cy="2246769"/>
          </a:xfrm>
          <a:prstGeom prst="rect">
            <a:avLst/>
          </a:prstGeom>
        </p:spPr>
        <p:txBody>
          <a:bodyPr>
            <a:spAutoFit/>
          </a:bodyPr>
          <a:lstStyle/>
          <a:p>
            <a:r>
              <a:rPr lang="en-US" sz="2000" i="1" dirty="0">
                <a:latin typeface="Open Sans"/>
              </a:rPr>
              <a:t>Our father Lehi was driven out of Jerusalem because he testified of these things. Nephi also testified of these things, and also almost all of our fathers, even down to this time; yea, they have testified of the coming of Christ, and have looked forward, and have rejoiced in his day which is to come.</a:t>
            </a:r>
          </a:p>
          <a:p>
            <a:r>
              <a:rPr lang="en-US" sz="2000" i="1" dirty="0">
                <a:latin typeface="Open Sans"/>
              </a:rPr>
              <a:t>Helaman 8:22</a:t>
            </a:r>
            <a:endParaRPr lang="en-US" sz="2000" i="1" dirty="0"/>
          </a:p>
        </p:txBody>
      </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urpl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61027"/>
            <a:ext cx="10797766" cy="1015663"/>
          </a:xfrm>
          <a:prstGeom prst="rect">
            <a:avLst/>
          </a:prstGeom>
          <a:noFill/>
        </p:spPr>
        <p:txBody>
          <a:bodyPr wrap="square" rtlCol="0">
            <a:spAutoFit/>
          </a:bodyPr>
          <a:lstStyle/>
          <a:p>
            <a:pPr algn="ctr"/>
            <a:r>
              <a:rPr lang="en-US" sz="6000" dirty="0">
                <a:latin typeface="Poor Richard" panose="02080502050505020702" pitchFamily="18" charset="0"/>
                <a:ea typeface="Wednesday" pitchFamily="2" charset="0"/>
              </a:rPr>
              <a:t>Teaching in Spirit Prison</a:t>
            </a:r>
            <a:endParaRPr lang="en-US" sz="4800" dirty="0">
              <a:latin typeface="Poor Richard" panose="02080502050505020702" pitchFamily="18" charset="0"/>
              <a:ea typeface="Wednesday" pitchFamily="2" charset="0"/>
            </a:endParaRPr>
          </a:p>
        </p:txBody>
      </p:sp>
      <p:sp>
        <p:nvSpPr>
          <p:cNvPr id="79" name="TextBox 78"/>
          <p:cNvSpPr txBox="1"/>
          <p:nvPr/>
        </p:nvSpPr>
        <p:spPr>
          <a:xfrm>
            <a:off x="4842772" y="2349530"/>
            <a:ext cx="6927205" cy="4154984"/>
          </a:xfrm>
          <a:prstGeom prst="rect">
            <a:avLst/>
          </a:prstGeom>
          <a:noFill/>
        </p:spPr>
        <p:txBody>
          <a:bodyPr wrap="square" rtlCol="0">
            <a:spAutoFit/>
          </a:bodyPr>
          <a:lstStyle/>
          <a:p>
            <a:r>
              <a:rPr lang="en-US" sz="2400" dirty="0"/>
              <a:t>“When the Gospel is preached to the spirits in prison, the success attending that preaching will be far greater than that attending the preaching of our Elders in this life. </a:t>
            </a:r>
          </a:p>
          <a:p>
            <a:endParaRPr lang="en-US" sz="2400" dirty="0"/>
          </a:p>
          <a:p>
            <a:r>
              <a:rPr lang="en-US" sz="2400" dirty="0"/>
              <a:t>I believe there will be very few indeed of those spirits who will not gladly receive the Gospel when it is carried to them. </a:t>
            </a:r>
          </a:p>
          <a:p>
            <a:endParaRPr lang="en-US" sz="2400" dirty="0"/>
          </a:p>
          <a:p>
            <a:r>
              <a:rPr lang="en-US" sz="2400" dirty="0"/>
              <a:t>The circumstances there will be a thousand times more favorable.”</a:t>
            </a:r>
          </a:p>
        </p:txBody>
      </p:sp>
      <p:sp>
        <p:nvSpPr>
          <p:cNvPr id="34" name="Rectangle 33"/>
          <p:cNvSpPr/>
          <p:nvPr/>
        </p:nvSpPr>
        <p:spPr>
          <a:xfrm>
            <a:off x="11769977" y="6465898"/>
            <a:ext cx="447558" cy="369332"/>
          </a:xfrm>
          <a:prstGeom prst="rect">
            <a:avLst/>
          </a:prstGeom>
        </p:spPr>
        <p:txBody>
          <a:bodyPr wrap="none">
            <a:spAutoFit/>
          </a:bodyPr>
          <a:lstStyle/>
          <a:p>
            <a:r>
              <a:rPr lang="en-US" dirty="0">
                <a:latin typeface="Open Sans"/>
              </a:rPr>
              <a:t>(5)</a:t>
            </a:r>
            <a:endParaRPr lang="en-US" dirty="0"/>
          </a:p>
        </p:txBody>
      </p:sp>
      <p:sp>
        <p:nvSpPr>
          <p:cNvPr id="9" name="TextBox 8"/>
          <p:cNvSpPr txBox="1"/>
          <p:nvPr/>
        </p:nvSpPr>
        <p:spPr>
          <a:xfrm>
            <a:off x="0" y="6488668"/>
            <a:ext cx="5755341" cy="369332"/>
          </a:xfrm>
          <a:prstGeom prst="rect">
            <a:avLst/>
          </a:prstGeom>
          <a:noFill/>
        </p:spPr>
        <p:txBody>
          <a:bodyPr wrap="square" rtlCol="0">
            <a:spAutoFit/>
          </a:bodyPr>
          <a:lstStyle/>
          <a:p>
            <a:r>
              <a:rPr lang="en-US" dirty="0"/>
              <a:t>1 Peter 3:19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5396" y="186080"/>
            <a:ext cx="1332516" cy="1781220"/>
          </a:xfrm>
          <a:prstGeom prst="rect">
            <a:avLst/>
          </a:prstGeom>
        </p:spPr>
      </p:pic>
      <p:grpSp>
        <p:nvGrpSpPr>
          <p:cNvPr id="7" name="Group 6"/>
          <p:cNvGrpSpPr/>
          <p:nvPr/>
        </p:nvGrpSpPr>
        <p:grpSpPr>
          <a:xfrm>
            <a:off x="278261" y="2664745"/>
            <a:ext cx="4286250" cy="3348424"/>
            <a:chOff x="296711" y="1380284"/>
            <a:chExt cx="4286250" cy="3348424"/>
          </a:xfrm>
        </p:grpSpPr>
        <p:pic>
          <p:nvPicPr>
            <p:cNvPr id="2050" name="Picture 2" descr="Christ in world of spiri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11" y="1380284"/>
              <a:ext cx="4286250" cy="32099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96711" y="4451709"/>
              <a:ext cx="4124038" cy="276999"/>
            </a:xfrm>
            <a:prstGeom prst="rect">
              <a:avLst/>
            </a:prstGeom>
            <a:noFill/>
          </p:spPr>
          <p:txBody>
            <a:bodyPr wrap="square" rtlCol="0">
              <a:spAutoFit/>
            </a:bodyPr>
            <a:lstStyle/>
            <a:p>
              <a:r>
                <a:rPr lang="en-US" sz="1200" dirty="0"/>
                <a:t>D. Keith Larson</a:t>
              </a:r>
            </a:p>
          </p:txBody>
        </p:sp>
      </p:grpSp>
      <p:sp>
        <p:nvSpPr>
          <p:cNvPr id="8" name="Rectangle 7"/>
          <p:cNvSpPr/>
          <p:nvPr/>
        </p:nvSpPr>
        <p:spPr>
          <a:xfrm>
            <a:off x="2284025" y="1016143"/>
            <a:ext cx="7623950" cy="830997"/>
          </a:xfrm>
          <a:prstGeom prst="rect">
            <a:avLst/>
          </a:prstGeom>
        </p:spPr>
        <p:txBody>
          <a:bodyPr wrap="square">
            <a:spAutoFit/>
          </a:bodyPr>
          <a:lstStyle/>
          <a:p>
            <a:pPr algn="ctr"/>
            <a:r>
              <a:rPr lang="en-US" sz="2400" dirty="0">
                <a:solidFill>
                  <a:srgbClr val="333333"/>
                </a:solidFill>
                <a:latin typeface="Open Sans"/>
              </a:rPr>
              <a:t>Those in the spirit world who did not accept the gospel or have the opportunity to hear it while in mortality.</a:t>
            </a:r>
            <a:endParaRPr lang="en-US" sz="2400" dirty="0"/>
          </a:p>
        </p:txBody>
      </p:sp>
    </p:spTree>
    <p:extLst>
      <p:ext uri="{BB962C8B-B14F-4D97-AF65-F5344CB8AC3E}">
        <p14:creationId xmlns:p14="http://schemas.microsoft.com/office/powerpoint/2010/main" val="160563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urpl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6212541" y="1804653"/>
            <a:ext cx="5557436" cy="3046988"/>
          </a:xfrm>
          <a:prstGeom prst="rect">
            <a:avLst/>
          </a:prstGeom>
          <a:noFill/>
        </p:spPr>
        <p:txBody>
          <a:bodyPr wrap="square" rtlCol="0">
            <a:spAutoFit/>
          </a:bodyPr>
          <a:lstStyle/>
          <a:p>
            <a:r>
              <a:rPr lang="en-US" sz="3200" dirty="0"/>
              <a:t>For </a:t>
            </a:r>
            <a:r>
              <a:rPr lang="en-US" sz="3200" dirty="0" err="1"/>
              <a:t>for</a:t>
            </a:r>
            <a:r>
              <a:rPr lang="en-US" sz="3200" dirty="0"/>
              <a:t> this cause was the gospel preached also to them that are dead, that they might be judged according to men in the flesh, but live according to God in the spirit.</a:t>
            </a:r>
          </a:p>
        </p:txBody>
      </p:sp>
      <p:sp>
        <p:nvSpPr>
          <p:cNvPr id="34" name="Rectangle 33"/>
          <p:cNvSpPr/>
          <p:nvPr/>
        </p:nvSpPr>
        <p:spPr>
          <a:xfrm>
            <a:off x="11769977" y="6465898"/>
            <a:ext cx="447558" cy="369332"/>
          </a:xfrm>
          <a:prstGeom prst="rect">
            <a:avLst/>
          </a:prstGeom>
        </p:spPr>
        <p:txBody>
          <a:bodyPr wrap="none">
            <a:spAutoFit/>
          </a:bodyPr>
          <a:lstStyle/>
          <a:p>
            <a:r>
              <a:rPr lang="en-US" dirty="0">
                <a:latin typeface="Open Sans"/>
              </a:rPr>
              <a:t>(5)</a:t>
            </a:r>
            <a:endParaRPr lang="en-US" dirty="0"/>
          </a:p>
        </p:txBody>
      </p:sp>
      <p:grpSp>
        <p:nvGrpSpPr>
          <p:cNvPr id="12" name="Group 11"/>
          <p:cNvGrpSpPr/>
          <p:nvPr/>
        </p:nvGrpSpPr>
        <p:grpSpPr>
          <a:xfrm>
            <a:off x="898280" y="1408236"/>
            <a:ext cx="2810519" cy="3640943"/>
            <a:chOff x="2819400" y="3657598"/>
            <a:chExt cx="1365515" cy="2048764"/>
          </a:xfrm>
        </p:grpSpPr>
        <p:sp>
          <p:nvSpPr>
            <p:cNvPr id="13" name="Rectangle 12"/>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1 Peter 4:6</a:t>
              </a:r>
            </a:p>
          </p:txBody>
        </p:sp>
        <p:sp>
          <p:nvSpPr>
            <p:cNvPr id="17" name="Rectangle 16"/>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Arrow: Right 2"/>
          <p:cNvSpPr/>
          <p:nvPr/>
        </p:nvSpPr>
        <p:spPr>
          <a:xfrm>
            <a:off x="4114800" y="2837329"/>
            <a:ext cx="1653988" cy="98163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97117" y="61027"/>
            <a:ext cx="10797766" cy="1015663"/>
          </a:xfrm>
          <a:prstGeom prst="rect">
            <a:avLst/>
          </a:prstGeom>
          <a:noFill/>
        </p:spPr>
        <p:txBody>
          <a:bodyPr wrap="square" rtlCol="0">
            <a:spAutoFit/>
          </a:bodyPr>
          <a:lstStyle/>
          <a:p>
            <a:pPr algn="ctr"/>
            <a:r>
              <a:rPr lang="en-US" sz="6000">
                <a:latin typeface="Poor Richard" panose="02080502050505020702" pitchFamily="18" charset="0"/>
                <a:ea typeface="Wednesday" pitchFamily="2" charset="0"/>
              </a:rPr>
              <a:t>Doctrinal </a:t>
            </a:r>
            <a:r>
              <a:rPr lang="en-US" sz="6000" dirty="0">
                <a:latin typeface="Poor Richard" panose="02080502050505020702" pitchFamily="18" charset="0"/>
                <a:ea typeface="Wednesday" pitchFamily="2" charset="0"/>
              </a:rPr>
              <a:t>Mastery</a:t>
            </a:r>
            <a:endParaRPr lang="en-US" sz="4800" dirty="0">
              <a:latin typeface="Poor Richard" panose="02080502050505020702" pitchFamily="18" charset="0"/>
              <a:ea typeface="Wednesday" pitchFamily="2" charset="0"/>
            </a:endParaRPr>
          </a:p>
        </p:txBody>
      </p:sp>
    </p:spTree>
    <p:extLst>
      <p:ext uri="{BB962C8B-B14F-4D97-AF65-F5344CB8AC3E}">
        <p14:creationId xmlns:p14="http://schemas.microsoft.com/office/powerpoint/2010/main" val="231793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0-#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0-#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additive="base">
                                        <p:cTn id="15" dur="1250" fill="hold"/>
                                        <p:tgtEl>
                                          <p:spTgt spid="79"/>
                                        </p:tgtEl>
                                        <p:attrNameLst>
                                          <p:attrName>ppt_x</p:attrName>
                                        </p:attrNameLst>
                                      </p:cBhvr>
                                      <p:tavLst>
                                        <p:tav tm="0">
                                          <p:val>
                                            <p:strVal val="0-#ppt_w/2"/>
                                          </p:val>
                                        </p:tav>
                                        <p:tav tm="100000">
                                          <p:val>
                                            <p:strVal val="#ppt_x"/>
                                          </p:val>
                                        </p:tav>
                                      </p:tavLst>
                                    </p:anim>
                                    <p:anim calcmode="lin" valueType="num">
                                      <p:cBhvr additive="base">
                                        <p:cTn id="16" dur="125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urpl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197905" y="1384663"/>
            <a:ext cx="6382066" cy="2677656"/>
          </a:xfrm>
          <a:prstGeom prst="rect">
            <a:avLst/>
          </a:prstGeom>
          <a:noFill/>
        </p:spPr>
        <p:txBody>
          <a:bodyPr wrap="square" rtlCol="0">
            <a:spAutoFit/>
          </a:bodyPr>
          <a:lstStyle/>
          <a:p>
            <a:r>
              <a:rPr lang="en-US" sz="2400" dirty="0"/>
              <a:t>The Savior’s preaching to the spirits in prison is an example of God’s fairness and justice. This doctrine of salvation for the dead makes it possible for all mankind to accept the gospel even though they may never have heard it in mortality. The doctrine of salvation for the dead is unique to Latter-day Saints. (1)</a:t>
            </a:r>
          </a:p>
        </p:txBody>
      </p:sp>
      <p:sp>
        <p:nvSpPr>
          <p:cNvPr id="18" name="TextBox 17"/>
          <p:cNvSpPr txBox="1"/>
          <p:nvPr/>
        </p:nvSpPr>
        <p:spPr>
          <a:xfrm>
            <a:off x="697117" y="61027"/>
            <a:ext cx="10797766" cy="1015663"/>
          </a:xfrm>
          <a:prstGeom prst="rect">
            <a:avLst/>
          </a:prstGeom>
          <a:noFill/>
        </p:spPr>
        <p:txBody>
          <a:bodyPr wrap="square" rtlCol="0">
            <a:spAutoFit/>
          </a:bodyPr>
          <a:lstStyle/>
          <a:p>
            <a:pPr algn="ctr"/>
            <a:r>
              <a:rPr lang="en-US" sz="6000" dirty="0">
                <a:latin typeface="Poor Richard" panose="02080502050505020702" pitchFamily="18" charset="0"/>
                <a:ea typeface="Wednesday" pitchFamily="2" charset="0"/>
              </a:rPr>
              <a:t>Doctrine of Salvation</a:t>
            </a:r>
            <a:endParaRPr lang="en-US" sz="4800" dirty="0">
              <a:latin typeface="Poor Richard" panose="02080502050505020702" pitchFamily="18" charset="0"/>
              <a:ea typeface="Wednesday" pitchFamily="2" charset="0"/>
            </a:endParaRPr>
          </a:p>
        </p:txBody>
      </p:sp>
      <p:sp>
        <p:nvSpPr>
          <p:cNvPr id="14" name="TextBox 13"/>
          <p:cNvSpPr txBox="1"/>
          <p:nvPr/>
        </p:nvSpPr>
        <p:spPr>
          <a:xfrm>
            <a:off x="0" y="6488668"/>
            <a:ext cx="5755341" cy="369332"/>
          </a:xfrm>
          <a:prstGeom prst="rect">
            <a:avLst/>
          </a:prstGeom>
          <a:noFill/>
        </p:spPr>
        <p:txBody>
          <a:bodyPr wrap="square" rtlCol="0">
            <a:spAutoFit/>
          </a:bodyPr>
          <a:lstStyle/>
          <a:p>
            <a:r>
              <a:rPr lang="en-US" dirty="0"/>
              <a:t>1 Peter 4:6</a:t>
            </a:r>
          </a:p>
        </p:txBody>
      </p:sp>
      <p:sp>
        <p:nvSpPr>
          <p:cNvPr id="4" name="Rectangle 3"/>
          <p:cNvSpPr/>
          <p:nvPr/>
        </p:nvSpPr>
        <p:spPr>
          <a:xfrm>
            <a:off x="5714659" y="4593178"/>
            <a:ext cx="6096000" cy="1938992"/>
          </a:xfrm>
          <a:prstGeom prst="rect">
            <a:avLst/>
          </a:prstGeom>
        </p:spPr>
        <p:txBody>
          <a:bodyPr>
            <a:spAutoFit/>
          </a:bodyPr>
          <a:lstStyle/>
          <a:p>
            <a:r>
              <a:rPr lang="en-US" sz="2000" dirty="0">
                <a:latin typeface="Calibri" panose="020F0502020204030204" pitchFamily="34" charset="0"/>
              </a:rPr>
              <a:t>“Not only did Jesus Christ organize his Church and choose missionaries to teach the gospel on earth, but he also spent three days in the spirit world, where the spirits of those who have died await the resurrection. There he organized his work so that all the dead will be able to hear the gospel fully." (6)</a:t>
            </a:r>
            <a:endParaRPr lang="en-US" sz="2000" dirty="0"/>
          </a:p>
        </p:txBody>
      </p:sp>
      <p:pic>
        <p:nvPicPr>
          <p:cNvPr id="3074" name="Picture 2" descr="Image result for jesus teaches in temples 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301" y="1330546"/>
            <a:ext cx="4200646" cy="315048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993931" y="3697611"/>
            <a:ext cx="2312334" cy="3214112"/>
            <a:chOff x="2993931" y="3697611"/>
            <a:chExt cx="2312334" cy="3214112"/>
          </a:xfrm>
        </p:grpSpPr>
        <p:pic>
          <p:nvPicPr>
            <p:cNvPr id="3076" name="Picture 4" descr="Image result for baptisms for the dead 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931" y="3697611"/>
              <a:ext cx="2067204" cy="303700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993931" y="6680891"/>
              <a:ext cx="2312334" cy="230832"/>
            </a:xfrm>
            <a:prstGeom prst="rect">
              <a:avLst/>
            </a:prstGeom>
            <a:noFill/>
          </p:spPr>
          <p:txBody>
            <a:bodyPr wrap="square" rtlCol="0">
              <a:spAutoFit/>
            </a:bodyPr>
            <a:lstStyle/>
            <a:p>
              <a:r>
                <a:rPr lang="fr-FR" sz="900" dirty="0"/>
                <a:t>Papeete Tahiti Temple: baptismal font</a:t>
              </a:r>
              <a:endParaRPr lang="en-US" sz="900" dirty="0"/>
            </a:p>
          </p:txBody>
        </p:sp>
      </p:grpSp>
    </p:spTree>
    <p:extLst>
      <p:ext uri="{BB962C8B-B14F-4D97-AF65-F5344CB8AC3E}">
        <p14:creationId xmlns:p14="http://schemas.microsoft.com/office/powerpoint/2010/main" val="358713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urpl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197905" y="1384663"/>
            <a:ext cx="6382066" cy="3416320"/>
          </a:xfrm>
          <a:prstGeom prst="rect">
            <a:avLst/>
          </a:prstGeom>
          <a:noFill/>
        </p:spPr>
        <p:txBody>
          <a:bodyPr wrap="square" rtlCol="0">
            <a:spAutoFit/>
          </a:bodyPr>
          <a:lstStyle/>
          <a:p>
            <a:r>
              <a:rPr lang="en-US" sz="2400" dirty="0"/>
              <a:t>“feed the flock of God” = to take care of and watch over the members of the Church. </a:t>
            </a:r>
          </a:p>
          <a:p>
            <a:endParaRPr lang="en-US" sz="2400" dirty="0"/>
          </a:p>
          <a:p>
            <a:r>
              <a:rPr lang="en-US" sz="2400" dirty="0"/>
              <a:t>Church leaders were to serve willingly and with love rather than grudgingly or out of a desire for reward.</a:t>
            </a:r>
          </a:p>
          <a:p>
            <a:endParaRPr lang="en-US" sz="2400" dirty="0"/>
          </a:p>
          <a:p>
            <a:r>
              <a:rPr lang="en-US" sz="2400" dirty="0"/>
              <a:t>They were to be examples to the members instead of “lords” over them.</a:t>
            </a:r>
          </a:p>
        </p:txBody>
      </p:sp>
      <p:sp>
        <p:nvSpPr>
          <p:cNvPr id="18" name="TextBox 17"/>
          <p:cNvSpPr txBox="1"/>
          <p:nvPr/>
        </p:nvSpPr>
        <p:spPr>
          <a:xfrm>
            <a:off x="697117" y="61027"/>
            <a:ext cx="10797766" cy="1015663"/>
          </a:xfrm>
          <a:prstGeom prst="rect">
            <a:avLst/>
          </a:prstGeom>
          <a:noFill/>
        </p:spPr>
        <p:txBody>
          <a:bodyPr wrap="square" rtlCol="0">
            <a:spAutoFit/>
          </a:bodyPr>
          <a:lstStyle/>
          <a:p>
            <a:pPr algn="ctr"/>
            <a:r>
              <a:rPr lang="en-US" sz="6000" dirty="0">
                <a:latin typeface="Poor Richard" panose="02080502050505020702" pitchFamily="18" charset="0"/>
                <a:ea typeface="Wednesday" pitchFamily="2" charset="0"/>
              </a:rPr>
              <a:t>Watching Over God’s Flocks</a:t>
            </a:r>
            <a:endParaRPr lang="en-US" sz="4800" dirty="0">
              <a:latin typeface="Poor Richard" panose="02080502050505020702" pitchFamily="18" charset="0"/>
              <a:ea typeface="Wednesday" pitchFamily="2" charset="0"/>
            </a:endParaRPr>
          </a:p>
        </p:txBody>
      </p:sp>
      <p:sp>
        <p:nvSpPr>
          <p:cNvPr id="14" name="TextBox 13"/>
          <p:cNvSpPr txBox="1"/>
          <p:nvPr/>
        </p:nvSpPr>
        <p:spPr>
          <a:xfrm>
            <a:off x="0" y="6488668"/>
            <a:ext cx="5755341" cy="369332"/>
          </a:xfrm>
          <a:prstGeom prst="rect">
            <a:avLst/>
          </a:prstGeom>
          <a:noFill/>
        </p:spPr>
        <p:txBody>
          <a:bodyPr wrap="square" rtlCol="0">
            <a:spAutoFit/>
          </a:bodyPr>
          <a:lstStyle/>
          <a:p>
            <a:r>
              <a:rPr lang="en-US" dirty="0"/>
              <a:t>1 Peter 5:1-3</a:t>
            </a:r>
          </a:p>
        </p:txBody>
      </p:sp>
      <p:grpSp>
        <p:nvGrpSpPr>
          <p:cNvPr id="11" name="Group 10"/>
          <p:cNvGrpSpPr/>
          <p:nvPr/>
        </p:nvGrpSpPr>
        <p:grpSpPr>
          <a:xfrm>
            <a:off x="6346046" y="4283084"/>
            <a:ext cx="3289208" cy="2390250"/>
            <a:chOff x="384206" y="4158361"/>
            <a:chExt cx="3289208" cy="2390250"/>
          </a:xfrm>
        </p:grpSpPr>
        <p:grpSp>
          <p:nvGrpSpPr>
            <p:cNvPr id="12" name="Group 11"/>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99460" y="833642"/>
                <a:ext cx="621450" cy="986197"/>
                <a:chOff x="7031201" y="834275"/>
                <a:chExt cx="762000" cy="1488861"/>
              </a:xfrm>
            </p:grpSpPr>
            <p:sp>
              <p:nvSpPr>
                <p:cNvPr id="2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646520" y="1148254"/>
                <a:ext cx="621450" cy="1017899"/>
                <a:chOff x="7087348" y="824753"/>
                <a:chExt cx="762000" cy="1536722"/>
              </a:xfrm>
            </p:grpSpPr>
            <p:sp>
              <p:nvSpPr>
                <p:cNvPr id="2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798737" y="4646618"/>
              <a:ext cx="2437759" cy="1477328"/>
            </a:xfrm>
            <a:prstGeom prst="rect">
              <a:avLst/>
            </a:prstGeom>
          </p:spPr>
          <p:txBody>
            <a:bodyPr wrap="square">
              <a:spAutoFit/>
            </a:bodyPr>
            <a:lstStyle/>
            <a:p>
              <a:pPr algn="ctr"/>
              <a:r>
                <a:rPr lang="en-US" b="1" dirty="0"/>
                <a:t>Church leaders have the responsibility to care for and watch over God’s flock in love and by example</a:t>
              </a:r>
              <a:endParaRPr lang="en-US" sz="1600" dirty="0"/>
            </a:p>
          </p:txBody>
        </p:sp>
      </p:grpSp>
      <p:pic>
        <p:nvPicPr>
          <p:cNvPr id="5122" name="Picture 2" descr="Jesus Carrying a Lost La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711" y="1201840"/>
            <a:ext cx="2267205" cy="302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55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urpl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97117" y="61027"/>
            <a:ext cx="10797766" cy="1015663"/>
          </a:xfrm>
          <a:prstGeom prst="rect">
            <a:avLst/>
          </a:prstGeom>
          <a:noFill/>
        </p:spPr>
        <p:txBody>
          <a:bodyPr wrap="square" rtlCol="0">
            <a:spAutoFit/>
          </a:bodyPr>
          <a:lstStyle/>
          <a:p>
            <a:pPr algn="ctr"/>
            <a:r>
              <a:rPr lang="en-US" sz="6000" dirty="0">
                <a:latin typeface="Poor Richard" panose="02080502050505020702" pitchFamily="18" charset="0"/>
                <a:ea typeface="Wednesday" pitchFamily="2" charset="0"/>
              </a:rPr>
              <a:t>Casting Your Care Upon Him</a:t>
            </a:r>
            <a:endParaRPr lang="en-US" sz="4800" dirty="0">
              <a:latin typeface="Poor Richard" panose="02080502050505020702" pitchFamily="18" charset="0"/>
              <a:ea typeface="Wednesday" pitchFamily="2" charset="0"/>
            </a:endParaRPr>
          </a:p>
        </p:txBody>
      </p:sp>
      <p:sp>
        <p:nvSpPr>
          <p:cNvPr id="14" name="TextBox 13"/>
          <p:cNvSpPr txBox="1"/>
          <p:nvPr/>
        </p:nvSpPr>
        <p:spPr>
          <a:xfrm>
            <a:off x="0" y="6488668"/>
            <a:ext cx="5755341" cy="369332"/>
          </a:xfrm>
          <a:prstGeom prst="rect">
            <a:avLst/>
          </a:prstGeom>
          <a:noFill/>
        </p:spPr>
        <p:txBody>
          <a:bodyPr wrap="square" rtlCol="0">
            <a:spAutoFit/>
          </a:bodyPr>
          <a:lstStyle/>
          <a:p>
            <a:r>
              <a:rPr lang="en-US" dirty="0"/>
              <a:t>1 Peter 5:5-19</a:t>
            </a:r>
          </a:p>
        </p:txBody>
      </p:sp>
      <p:grpSp>
        <p:nvGrpSpPr>
          <p:cNvPr id="6" name="Group 5"/>
          <p:cNvGrpSpPr/>
          <p:nvPr/>
        </p:nvGrpSpPr>
        <p:grpSpPr>
          <a:xfrm>
            <a:off x="335907" y="1274203"/>
            <a:ext cx="7476747" cy="1569660"/>
            <a:chOff x="335907" y="1274203"/>
            <a:chExt cx="7476747" cy="1569660"/>
          </a:xfrm>
        </p:grpSpPr>
        <p:sp>
          <p:nvSpPr>
            <p:cNvPr id="79" name="TextBox 78"/>
            <p:cNvSpPr txBox="1"/>
            <p:nvPr/>
          </p:nvSpPr>
          <p:spPr>
            <a:xfrm>
              <a:off x="1430588" y="1274203"/>
              <a:ext cx="6382066" cy="1569660"/>
            </a:xfrm>
            <a:prstGeom prst="rect">
              <a:avLst/>
            </a:prstGeom>
            <a:noFill/>
          </p:spPr>
          <p:txBody>
            <a:bodyPr wrap="square" rtlCol="0">
              <a:spAutoFit/>
            </a:bodyPr>
            <a:lstStyle/>
            <a:p>
              <a:r>
                <a:rPr lang="en-US" sz="2400" dirty="0"/>
                <a:t>Our only confidence can be in God; our only wisdom obtained from Him: and He alone must be our protector and safeguard, spiritually and temporally, or we fall. (</a:t>
              </a:r>
              <a:r>
                <a:rPr lang="en-US" sz="2400" i="1" dirty="0"/>
                <a:t>7)</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907" y="1319907"/>
              <a:ext cx="1034776" cy="1478251"/>
            </a:xfrm>
            <a:prstGeom prst="rect">
              <a:avLst/>
            </a:prstGeom>
          </p:spPr>
        </p:pic>
      </p:grpSp>
      <p:grpSp>
        <p:nvGrpSpPr>
          <p:cNvPr id="7" name="Group 6"/>
          <p:cNvGrpSpPr/>
          <p:nvPr/>
        </p:nvGrpSpPr>
        <p:grpSpPr>
          <a:xfrm>
            <a:off x="4764654" y="3952207"/>
            <a:ext cx="7293940" cy="1793439"/>
            <a:chOff x="4764654" y="3952207"/>
            <a:chExt cx="7293940" cy="1793439"/>
          </a:xfrm>
        </p:grpSpPr>
        <p:sp>
          <p:nvSpPr>
            <p:cNvPr id="3" name="Rectangle 2"/>
            <p:cNvSpPr/>
            <p:nvPr/>
          </p:nvSpPr>
          <p:spPr>
            <a:xfrm>
              <a:off x="4764654" y="4175986"/>
              <a:ext cx="6096000" cy="1569660"/>
            </a:xfrm>
            <a:prstGeom prst="rect">
              <a:avLst/>
            </a:prstGeom>
          </p:spPr>
          <p:txBody>
            <a:bodyPr>
              <a:spAutoFit/>
            </a:bodyPr>
            <a:lstStyle/>
            <a:p>
              <a:r>
                <a:rPr lang="en-US" sz="2400" dirty="0"/>
                <a:t>“We depend upon God; and in all our works and labors, and in all the success that attends us in our labors, we feel that it has been God who has wrought it.” (</a:t>
              </a:r>
              <a:r>
                <a:rPr lang="en-US" sz="2400" i="1" dirty="0"/>
                <a:t>5)</a:t>
              </a:r>
              <a:endParaRPr lang="en-US" sz="2400" dirty="0"/>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6078" y="3952207"/>
              <a:ext cx="1332516" cy="1781220"/>
            </a:xfrm>
            <a:prstGeom prst="rect">
              <a:avLst/>
            </a:prstGeom>
          </p:spPr>
        </p:pic>
      </p:grpSp>
      <p:pic>
        <p:nvPicPr>
          <p:cNvPr id="6148" name="Picture 4" descr="https://scontent.cdninstagram.com/t51.2885-15/s640x640/sh0.08/e35/13267488_493707207420483_1993654490_n.jpg?ig_cache_key=MTI1NjgzNDY3MTE2NDM2MTg4OA%3D%3D.2"/>
          <p:cNvPicPr>
            <a:picLocks noChangeAspect="1" noChangeArrowheads="1"/>
          </p:cNvPicPr>
          <p:nvPr/>
        </p:nvPicPr>
        <p:blipFill rotWithShape="1">
          <a:blip r:embed="rId5">
            <a:extLst>
              <a:ext uri="{28A0092B-C50C-407E-A947-70E740481C1C}">
                <a14:useLocalDpi xmlns:a14="http://schemas.microsoft.com/office/drawing/2010/main" val="0"/>
              </a:ext>
            </a:extLst>
          </a:blip>
          <a:srcRect l="23014" t="367" r="20857" b="46250"/>
          <a:stretch/>
        </p:blipFill>
        <p:spPr bwMode="auto">
          <a:xfrm>
            <a:off x="671536" y="3140106"/>
            <a:ext cx="3421583" cy="325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444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urpl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6370975"/>
          </a:xfrm>
          <a:prstGeom prst="rect">
            <a:avLst/>
          </a:prstGeom>
          <a:noFill/>
        </p:spPr>
        <p:txBody>
          <a:bodyPr wrap="square" rtlCol="0">
            <a:spAutoFit/>
          </a:bodyPr>
          <a:lstStyle/>
          <a:p>
            <a:r>
              <a:rPr lang="en-US" dirty="0"/>
              <a:t>Sources:</a:t>
            </a:r>
          </a:p>
          <a:p>
            <a:endParaRPr lang="en-US" dirty="0"/>
          </a:p>
          <a:p>
            <a:r>
              <a:rPr lang="en-US" dirty="0"/>
              <a:t>Suggested Hymn: #221 </a:t>
            </a:r>
            <a:r>
              <a:rPr lang="en-US" i="1" dirty="0"/>
              <a:t>Dear to the Heart of the Shepherd </a:t>
            </a:r>
          </a:p>
          <a:p>
            <a:endParaRPr lang="en-US" dirty="0"/>
          </a:p>
          <a:p>
            <a:endParaRPr lang="en-US" i="1" dirty="0"/>
          </a:p>
          <a:p>
            <a:r>
              <a:rPr lang="en-US" i="1" dirty="0"/>
              <a:t>Video: </a:t>
            </a:r>
          </a:p>
          <a:p>
            <a:r>
              <a:rPr lang="en-US" b="1" dirty="0"/>
              <a:t>Dare to Stand Alone</a:t>
            </a:r>
            <a:r>
              <a:rPr lang="en-US" dirty="0"/>
              <a:t> (1:44)</a:t>
            </a:r>
            <a:endParaRPr lang="en-US" i="1" dirty="0"/>
          </a:p>
          <a:p>
            <a:endParaRPr lang="en-US" b="0" i="1" u="none" strike="noStrike" dirty="0">
              <a:effectLst/>
            </a:endParaRPr>
          </a:p>
          <a:p>
            <a:pPr marL="342900" indent="-342900">
              <a:buFontTx/>
              <a:buAutoNum type="arabicPeriod"/>
            </a:pPr>
            <a:endParaRPr lang="en-US" dirty="0"/>
          </a:p>
          <a:p>
            <a:pPr marL="342900" indent="-342900">
              <a:buFontTx/>
              <a:buAutoNum type="arabicPeriod"/>
            </a:pPr>
            <a:r>
              <a:rPr lang="en-US" dirty="0"/>
              <a:t>New Testament Institute Student Manual Chapter 51</a:t>
            </a:r>
          </a:p>
          <a:p>
            <a:pPr marL="342900" indent="-342900">
              <a:buFontTx/>
              <a:buAutoNum type="arabicPeriod"/>
            </a:pPr>
            <a:r>
              <a:rPr lang="en-US" dirty="0">
                <a:latin typeface="Open Sans"/>
              </a:rPr>
              <a:t>President Thomas S. Monson (“Dare to Stand Alone,”</a:t>
            </a:r>
            <a:r>
              <a:rPr lang="en-US" i="1" dirty="0">
                <a:latin typeface="Open Sans"/>
              </a:rPr>
              <a:t> Ensign</a:t>
            </a:r>
            <a:r>
              <a:rPr lang="en-US" dirty="0">
                <a:latin typeface="Open Sans"/>
              </a:rPr>
              <a:t> or </a:t>
            </a:r>
            <a:r>
              <a:rPr lang="en-US" i="1" dirty="0">
                <a:latin typeface="Open Sans"/>
              </a:rPr>
              <a:t>Liahona,</a:t>
            </a:r>
            <a:r>
              <a:rPr lang="en-US" dirty="0">
                <a:latin typeface="Open Sans"/>
              </a:rPr>
              <a:t> Nov. 2011, 67).</a:t>
            </a:r>
          </a:p>
          <a:p>
            <a:pPr marL="342900" indent="-342900">
              <a:buFontTx/>
              <a:buAutoNum type="arabicPeriod"/>
            </a:pPr>
            <a:r>
              <a:rPr lang="en-US" dirty="0"/>
              <a:t>Elder Bruce R. McConkie (</a:t>
            </a:r>
            <a:r>
              <a:rPr lang="en-US" i="1" dirty="0"/>
              <a:t>Mormon Doctrine, </a:t>
            </a:r>
            <a:r>
              <a:rPr lang="en-US" dirty="0"/>
              <a:t>2d ed. [Salt Lake City: </a:t>
            </a:r>
            <a:r>
              <a:rPr lang="en-US" dirty="0" err="1"/>
              <a:t>Bookcraft</a:t>
            </a:r>
            <a:r>
              <a:rPr lang="en-US" dirty="0"/>
              <a:t>, 1966], 844.)</a:t>
            </a:r>
          </a:p>
          <a:p>
            <a:pPr marL="342900" indent="-342900">
              <a:buFontTx/>
              <a:buAutoNum type="arabicPeriod"/>
            </a:pPr>
            <a:r>
              <a:rPr lang="en-US" dirty="0"/>
              <a:t>Elder Dallin H. Oaks </a:t>
            </a:r>
            <a:r>
              <a:rPr lang="en-US" i="1" dirty="0"/>
              <a:t>Sharing the Restored Gospel </a:t>
            </a:r>
            <a:r>
              <a:rPr lang="en-US" dirty="0"/>
              <a:t>Oct. 2016 Gen. Conf. </a:t>
            </a:r>
          </a:p>
          <a:p>
            <a:pPr marL="342900" indent="-342900">
              <a:buFontTx/>
              <a:buAutoNum type="arabicPeriod"/>
            </a:pPr>
            <a:r>
              <a:rPr lang="en-US" dirty="0"/>
              <a:t>Lorenzo Snow(“Discourse by President Lorenzo Snow,” </a:t>
            </a:r>
            <a:r>
              <a:rPr lang="en-US" i="1" dirty="0"/>
              <a:t>Millennial Star,</a:t>
            </a:r>
            <a:r>
              <a:rPr lang="en-US" dirty="0"/>
              <a:t> Jan. 22, 1894, 50). (</a:t>
            </a:r>
            <a:r>
              <a:rPr lang="en-US" i="1" dirty="0"/>
              <a:t>The Teachings of Lorenzo Snow, </a:t>
            </a:r>
            <a:r>
              <a:rPr lang="en-US" dirty="0"/>
              <a:t>edited by Clyde J. Williams [Salt Lake City: </a:t>
            </a:r>
            <a:r>
              <a:rPr lang="en-US" dirty="0" err="1"/>
              <a:t>Bookcraft</a:t>
            </a:r>
            <a:r>
              <a:rPr lang="en-US" dirty="0"/>
              <a:t>, 1984], 14.)</a:t>
            </a:r>
          </a:p>
          <a:p>
            <a:pPr marL="342900" indent="-342900">
              <a:buFontTx/>
              <a:buAutoNum type="arabicPeriod"/>
            </a:pPr>
            <a:r>
              <a:rPr lang="en-US" dirty="0">
                <a:solidFill>
                  <a:srgbClr val="444444"/>
                </a:solidFill>
                <a:latin typeface="Calibri" panose="020F0502020204030204" pitchFamily="34" charset="0"/>
              </a:rPr>
              <a:t>George Lyman, "I Have a Question," </a:t>
            </a:r>
            <a:r>
              <a:rPr lang="en-US" i="1" dirty="0">
                <a:solidFill>
                  <a:srgbClr val="444444"/>
                </a:solidFill>
                <a:latin typeface="Calibri" panose="020F0502020204030204" pitchFamily="34" charset="0"/>
              </a:rPr>
              <a:t>Ensign</a:t>
            </a:r>
            <a:r>
              <a:rPr lang="en-US" dirty="0">
                <a:solidFill>
                  <a:srgbClr val="444444"/>
                </a:solidFill>
                <a:latin typeface="Calibri" panose="020F0502020204030204" pitchFamily="34" charset="0"/>
              </a:rPr>
              <a:t>, June 1988, 58)</a:t>
            </a:r>
          </a:p>
          <a:p>
            <a:pPr marL="342900" indent="-342900">
              <a:buFontTx/>
              <a:buAutoNum type="arabicPeriod"/>
            </a:pPr>
            <a:r>
              <a:rPr lang="en-US" dirty="0">
                <a:solidFill>
                  <a:srgbClr val="444444"/>
                </a:solidFill>
                <a:latin typeface="Calibri" panose="020F0502020204030204" pitchFamily="34" charset="0"/>
              </a:rPr>
              <a:t>President Joseph Smith </a:t>
            </a:r>
            <a:r>
              <a:rPr lang="en-US" dirty="0"/>
              <a:t>(</a:t>
            </a:r>
            <a:r>
              <a:rPr lang="en-US" i="1" dirty="0"/>
              <a:t>History of The Church of Jesus Christ of Latter-day Saints, 7 vols.</a:t>
            </a:r>
            <a:r>
              <a:rPr lang="en-US" dirty="0"/>
              <a:t> 5:65)</a:t>
            </a:r>
          </a:p>
          <a:p>
            <a:pPr marL="342900" indent="-342900">
              <a:buFontTx/>
              <a:buAutoNum type="arabicPeriod"/>
            </a:pPr>
            <a:endParaRPr lang="en-US" dirty="0"/>
          </a:p>
          <a:p>
            <a:pPr marL="342900" indent="-342900">
              <a:buFontTx/>
              <a:buAutoNum type="arabicPeriod"/>
            </a:pPr>
            <a:endParaRPr lang="en-US" dirty="0"/>
          </a:p>
          <a:p>
            <a:pPr marL="342900" indent="-342900">
              <a:buFontTx/>
              <a:buAutoNum type="arabicPeriod"/>
            </a:pPr>
            <a:endParaRPr lang="en-US" dirty="0"/>
          </a:p>
          <a:p>
            <a:pPr marL="342900" indent="-342900">
              <a:buAutoNum type="arabicPeriod"/>
            </a:pPr>
            <a:endParaRPr lang="en-US" dirty="0"/>
          </a:p>
          <a:p>
            <a:endParaRPr lang="en-US" i="1" dirty="0"/>
          </a:p>
        </p:txBody>
      </p:sp>
      <p:grpSp>
        <p:nvGrpSpPr>
          <p:cNvPr id="2" name="Group 7"/>
          <p:cNvGrpSpPr/>
          <p:nvPr/>
        </p:nvGrpSpPr>
        <p:grpSpPr>
          <a:xfrm>
            <a:off x="2753529" y="1169583"/>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1A096967-E965-46F8-A8BE-07F7CE863A60}"/>
              </a:ext>
            </a:extLst>
          </p:cNvPr>
          <p:cNvSpPr>
            <a:spLocks noGrp="1"/>
          </p:cNvSpPr>
          <p:nvPr/>
        </p:nvSpPr>
        <p:spPr>
          <a:xfrm>
            <a:off x="5373" y="646628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373" y="4780916"/>
            <a:ext cx="3992578" cy="246221"/>
          </a:xfrm>
          <a:prstGeom prst="rect">
            <a:avLst/>
          </a:prstGeom>
          <a:noFill/>
        </p:spPr>
        <p:txBody>
          <a:bodyPr wrap="square" rtlCol="0">
            <a:spAutoFit/>
          </a:bodyPr>
          <a:lstStyle/>
          <a:p>
            <a:r>
              <a:rPr lang="en-US" sz="1000" dirty="0"/>
              <a:t>Life and Teachings of Jesus and His Apostles Chapter 51 </a:t>
            </a:r>
          </a:p>
        </p:txBody>
      </p:sp>
      <p:sp>
        <p:nvSpPr>
          <p:cNvPr id="5" name="Rectangle 4"/>
          <p:cNvSpPr/>
          <p:nvPr/>
        </p:nvSpPr>
        <p:spPr>
          <a:xfrm>
            <a:off x="5728446" y="4351714"/>
            <a:ext cx="6463554" cy="1569660"/>
          </a:xfrm>
          <a:prstGeom prst="rect">
            <a:avLst/>
          </a:prstGeom>
          <a:ln>
            <a:solidFill>
              <a:schemeClr val="tx1"/>
            </a:solidFill>
          </a:ln>
        </p:spPr>
        <p:txBody>
          <a:bodyPr wrap="square">
            <a:spAutoFit/>
          </a:bodyPr>
          <a:lstStyle/>
          <a:p>
            <a:r>
              <a:rPr lang="en-US" sz="1200" b="1" dirty="0">
                <a:latin typeface="Open Sans"/>
              </a:rPr>
              <a:t>Equal Valued Roles For Husbands and Wives 1 Peter 3: 1-11:</a:t>
            </a:r>
          </a:p>
          <a:p>
            <a:r>
              <a:rPr lang="en-US" sz="1200" dirty="0">
                <a:latin typeface="Open Sans"/>
              </a:rPr>
              <a:t>“In our Heavenly Father’s great priesthood-endowed plan, men have the unique responsibility to administer the priesthood, but they are not the priesthood. Men and women have different but equally valued roles. Just as a woman cannot conceive a child without a man, so a man cannot fully exercise the power of the priesthood to establish an eternal family without a woman. In other words, in the eternal perspective, both the procreative power and the priesthood power are shared by husband and wife” Elder M. Russell Ballard (“This Is My Work and Glory,”</a:t>
            </a:r>
            <a:r>
              <a:rPr lang="en-US" sz="1200" i="1" dirty="0">
                <a:latin typeface="Open Sans"/>
              </a:rPr>
              <a:t> Ensign</a:t>
            </a:r>
            <a:r>
              <a:rPr lang="en-US" sz="1200" dirty="0">
                <a:latin typeface="Open Sans"/>
              </a:rPr>
              <a:t> or </a:t>
            </a:r>
            <a:r>
              <a:rPr lang="en-US" sz="1200" i="1" dirty="0">
                <a:latin typeface="Open Sans"/>
              </a:rPr>
              <a:t>Liahona,</a:t>
            </a:r>
            <a:r>
              <a:rPr lang="en-US" sz="1200" dirty="0">
                <a:latin typeface="Open Sans"/>
              </a:rPr>
              <a:t> May 2013, 19).</a:t>
            </a:r>
            <a:endParaRPr lang="en-US" sz="1200" dirty="0"/>
          </a:p>
        </p:txBody>
      </p:sp>
      <p:sp>
        <p:nvSpPr>
          <p:cNvPr id="6" name="Rectangle 5"/>
          <p:cNvSpPr/>
          <p:nvPr/>
        </p:nvSpPr>
        <p:spPr>
          <a:xfrm>
            <a:off x="5728446" y="0"/>
            <a:ext cx="6463554" cy="4339650"/>
          </a:xfrm>
          <a:prstGeom prst="rect">
            <a:avLst/>
          </a:prstGeom>
          <a:ln>
            <a:solidFill>
              <a:schemeClr val="tx1"/>
            </a:solidFill>
          </a:ln>
        </p:spPr>
        <p:txBody>
          <a:bodyPr wrap="square">
            <a:spAutoFit/>
          </a:bodyPr>
          <a:lstStyle/>
          <a:p>
            <a:r>
              <a:rPr lang="en-US" sz="1200" b="1" dirty="0"/>
              <a:t>Household codes 1 Peter 1-11:</a:t>
            </a:r>
          </a:p>
          <a:p>
            <a:r>
              <a:rPr lang="en-US" sz="1200" dirty="0"/>
              <a:t>"The wife is to obey her husband in righteousness, which I believe includes her righteousness, for she is not to be his judge. If she attempts to be his judge and to obey whatever suits her fancy, withdrawing her support or obedience when she disagrees, or if she competes with him for leadership and direction, the patriarchal concept will be distorted. If she 'punishes him' in one way or another when he's 'off base' in her eyes, her husband could likely feel that he has atoned and no longer has to change or repent. The wife is called to love and to sustain the husband, and I believe nothing will do more to encourage and chasten him in his own stewardship than consistent acceptance, unconditional love, and steadfast sustaining. If he is absolutely unworthy, or consistently makes unrighteous demands, then she might counsel with the steward over him, the bishop, but she is not to be his judge and punisher. (quotes Ephesians 5:22-24 and 1 Peter 3:1-6)</a:t>
            </a:r>
          </a:p>
          <a:p>
            <a:r>
              <a:rPr lang="en-US" sz="1200" dirty="0"/>
              <a:t> </a:t>
            </a:r>
          </a:p>
          <a:p>
            <a:r>
              <a:rPr lang="en-US" sz="1200" dirty="0"/>
              <a:t>"Children are to obey and honor their parents. Children first need examples or models to follow. They need understanding and respect; they need clear limits, well-established rules, and consistently applied discipline. They need explicit teaching and testifying; they need order, system, and regularity; they need work and responsibility and opportunities to give an accounting; they need time for fun, free expression, and good humor.</a:t>
            </a:r>
          </a:p>
          <a:p>
            <a:r>
              <a:rPr lang="en-US" sz="1200" dirty="0"/>
              <a:t> </a:t>
            </a:r>
          </a:p>
          <a:p>
            <a:r>
              <a:rPr lang="en-US" sz="1200" dirty="0"/>
              <a:t>"I have come to believe from my own experience, as well as my observations of others, that children tend not to obey their parents when the father does not in truth or in deed obey the Lord, or when the wife does not in truth or in deed obey her husband, or when the parents do not have this vision of the patriarchal family concept and at least a deep commitment to their parenthood responsibility." (Stephen R. Covey, </a:t>
            </a:r>
            <a:r>
              <a:rPr lang="en-US" sz="1200" i="1" dirty="0"/>
              <a:t>Spiritual Roots of Human Relations</a:t>
            </a:r>
            <a:r>
              <a:rPr lang="en-US" sz="1200" dirty="0"/>
              <a:t> [Salt Lake City: Deseret Book Co., 1970], 189.)</a:t>
            </a:r>
          </a:p>
        </p:txBody>
      </p:sp>
      <p:graphicFrame>
        <p:nvGraphicFramePr>
          <p:cNvPr id="7" name="Table 6"/>
          <p:cNvGraphicFramePr>
            <a:graphicFrameLocks noGrp="1"/>
          </p:cNvGraphicFramePr>
          <p:nvPr>
            <p:extLst>
              <p:ext uri="{D42A27DB-BD31-4B8C-83A1-F6EECF244321}">
                <p14:modId xmlns:p14="http://schemas.microsoft.com/office/powerpoint/2010/main" val="1831208226"/>
              </p:ext>
            </p:extLst>
          </p:nvPr>
        </p:nvGraphicFramePr>
        <p:xfrm>
          <a:off x="63373" y="-12064"/>
          <a:ext cx="5665073" cy="4792980"/>
        </p:xfrm>
        <a:graphic>
          <a:graphicData uri="http://schemas.openxmlformats.org/drawingml/2006/table">
            <a:tbl>
              <a:tblPr firstRow="1" bandRow="1">
                <a:tableStyleId>{5940675A-B579-460E-94D1-54222C63F5DA}</a:tableStyleId>
              </a:tblPr>
              <a:tblGrid>
                <a:gridCol w="3998108">
                  <a:extLst>
                    <a:ext uri="{9D8B030D-6E8A-4147-A177-3AD203B41FA5}">
                      <a16:colId xmlns:a16="http://schemas.microsoft.com/office/drawing/2014/main" val="3815724195"/>
                    </a:ext>
                  </a:extLst>
                </a:gridCol>
                <a:gridCol w="1666965">
                  <a:extLst>
                    <a:ext uri="{9D8B030D-6E8A-4147-A177-3AD203B41FA5}">
                      <a16:colId xmlns:a16="http://schemas.microsoft.com/office/drawing/2014/main" val="3481700596"/>
                    </a:ext>
                  </a:extLst>
                </a:gridCol>
              </a:tblGrid>
              <a:tr h="681990">
                <a:tc gridSpan="2">
                  <a:txBody>
                    <a:bodyPr/>
                    <a:lstStyle/>
                    <a:p>
                      <a:pPr algn="l" fontAlgn="base"/>
                      <a:r>
                        <a:rPr lang="en-US" sz="1200" b="0" i="0" cap="all" dirty="0">
                          <a:solidFill>
                            <a:srgbClr val="737373"/>
                          </a:solidFill>
                          <a:effectLst/>
                          <a:latin typeface="Lucida Sans" panose="020B0602030504020204" pitchFamily="34" charset="0"/>
                        </a:rPr>
                        <a:t>THE FIRST LETTER OF PETER TO SAINTS IN FIVE PROVINCES</a:t>
                      </a:r>
                    </a:p>
                    <a:p>
                      <a:pPr algn="l" fontAlgn="base"/>
                      <a:r>
                        <a:rPr lang="en-US" sz="1200" b="0" i="0" cap="all" dirty="0">
                          <a:solidFill>
                            <a:srgbClr val="737373"/>
                          </a:solidFill>
                          <a:effectLst/>
                          <a:latin typeface="Lucida Sans" panose="020B0602030504020204" pitchFamily="34" charset="0"/>
                        </a:rPr>
                        <a:t>APPARENTLY WRITTEN FROM ROME, CA. A.D. 62–64 (1 PETER))</a:t>
                      </a:r>
                      <a:endParaRPr lang="en-US" sz="1200" b="0" i="0" dirty="0">
                        <a:solidFill>
                          <a:srgbClr val="434444"/>
                        </a:solidFill>
                        <a:effectLst/>
                        <a:latin typeface="+mn-lt"/>
                      </a:endParaRPr>
                    </a:p>
                  </a:txBody>
                  <a:tcPr marL="95250" marR="95250" marT="66675" marB="66675" anchor="ctr"/>
                </a:tc>
                <a:tc hMerge="1">
                  <a:txBody>
                    <a:bodyPr/>
                    <a:lstStyle/>
                    <a:p>
                      <a:pPr algn="l" fontAlgn="base"/>
                      <a:endParaRPr lang="en-US" sz="1200" dirty="0">
                        <a:solidFill>
                          <a:srgbClr val="434444"/>
                        </a:solidFill>
                        <a:effectLst/>
                      </a:endParaRPr>
                    </a:p>
                  </a:txBody>
                  <a:tcPr marL="95250" marR="95250" marT="66675" marB="66675" anchor="ctr"/>
                </a:tc>
                <a:extLst>
                  <a:ext uri="{0D108BD9-81ED-4DB2-BD59-A6C34878D82A}">
                    <a16:rowId xmlns:a16="http://schemas.microsoft.com/office/drawing/2014/main" val="2197156048"/>
                  </a:ext>
                </a:extLst>
              </a:tr>
              <a:tr h="316230">
                <a:tc>
                  <a:txBody>
                    <a:bodyPr/>
                    <a:lstStyle/>
                    <a:p>
                      <a:pPr algn="l" fontAlgn="base"/>
                      <a:r>
                        <a:rPr lang="en-US" sz="1200">
                          <a:solidFill>
                            <a:schemeClr val="tx1"/>
                          </a:solidFill>
                          <a:effectLst/>
                        </a:rPr>
                        <a:t>Salvation Comes by Faith in Christ</a:t>
                      </a:r>
                    </a:p>
                  </a:txBody>
                  <a:tcPr marL="95250" marR="95250" marT="66675" marB="66675" anchor="ctr">
                    <a:solidFill>
                      <a:schemeClr val="bg1"/>
                    </a:solidFill>
                  </a:tcPr>
                </a:tc>
                <a:tc>
                  <a:txBody>
                    <a:bodyPr/>
                    <a:lstStyle/>
                    <a:p>
                      <a:pPr algn="l" fontAlgn="base"/>
                      <a:r>
                        <a:rPr lang="en-US" sz="1200">
                          <a:solidFill>
                            <a:schemeClr val="tx1"/>
                          </a:solidFill>
                          <a:effectLst/>
                        </a:rPr>
                        <a:t>1:1–16</a:t>
                      </a:r>
                    </a:p>
                  </a:txBody>
                  <a:tcPr marL="95250" marR="95250" marT="66675" marB="66675" anchor="ctr">
                    <a:solidFill>
                      <a:schemeClr val="bg1"/>
                    </a:solidFill>
                  </a:tcPr>
                </a:tc>
                <a:extLst>
                  <a:ext uri="{0D108BD9-81ED-4DB2-BD59-A6C34878D82A}">
                    <a16:rowId xmlns:a16="http://schemas.microsoft.com/office/drawing/2014/main" val="10001"/>
                  </a:ext>
                </a:extLst>
              </a:tr>
              <a:tr h="316230">
                <a:tc>
                  <a:txBody>
                    <a:bodyPr/>
                    <a:lstStyle/>
                    <a:p>
                      <a:pPr algn="l" fontAlgn="base"/>
                      <a:r>
                        <a:rPr lang="en-US" sz="1200" dirty="0">
                          <a:solidFill>
                            <a:schemeClr val="tx1"/>
                          </a:solidFill>
                          <a:effectLst/>
                        </a:rPr>
                        <a:t>Christ Was Foreordained to Be </a:t>
                      </a:r>
                      <a:r>
                        <a:rPr lang="en-US" sz="1200" u="none" strike="noStrike" dirty="0">
                          <a:solidFill>
                            <a:schemeClr val="tx1"/>
                          </a:solidFill>
                          <a:effectLst/>
                        </a:rPr>
                        <a:t>the Redeemer</a:t>
                      </a:r>
                      <a:endParaRPr lang="en-US" sz="1200" dirty="0">
                        <a:solidFill>
                          <a:schemeClr val="tx1"/>
                        </a:solidFill>
                        <a:effectLst/>
                      </a:endParaRPr>
                    </a:p>
                  </a:txBody>
                  <a:tcPr marL="95250" marR="95250" marT="66675" marB="66675" anchor="ctr">
                    <a:solidFill>
                      <a:schemeClr val="bg1"/>
                    </a:solidFill>
                  </a:tcPr>
                </a:tc>
                <a:tc>
                  <a:txBody>
                    <a:bodyPr/>
                    <a:lstStyle/>
                    <a:p>
                      <a:pPr algn="l" fontAlgn="base"/>
                      <a:r>
                        <a:rPr lang="en-US" sz="1200">
                          <a:solidFill>
                            <a:schemeClr val="tx1"/>
                          </a:solidFill>
                          <a:effectLst/>
                        </a:rPr>
                        <a:t>1:17–21</a:t>
                      </a:r>
                    </a:p>
                  </a:txBody>
                  <a:tcPr marL="95250" marR="95250" marT="66675" marB="66675" anchor="ctr">
                    <a:solidFill>
                      <a:schemeClr val="bg1"/>
                    </a:solidFill>
                  </a:tcPr>
                </a:tc>
                <a:extLst>
                  <a:ext uri="{0D108BD9-81ED-4DB2-BD59-A6C34878D82A}">
                    <a16:rowId xmlns:a16="http://schemas.microsoft.com/office/drawing/2014/main" val="1840552135"/>
                  </a:ext>
                </a:extLst>
              </a:tr>
              <a:tr h="316230">
                <a:tc>
                  <a:txBody>
                    <a:bodyPr/>
                    <a:lstStyle/>
                    <a:p>
                      <a:pPr algn="l" fontAlgn="base"/>
                      <a:r>
                        <a:rPr lang="en-US" sz="1200">
                          <a:solidFill>
                            <a:schemeClr val="tx1"/>
                          </a:solidFill>
                          <a:effectLst/>
                        </a:rPr>
                        <a:t>Converts Experience a New Birth in Christ</a:t>
                      </a:r>
                    </a:p>
                  </a:txBody>
                  <a:tcPr marL="95250" marR="95250" marT="66675" marB="66675" anchor="ctr">
                    <a:solidFill>
                      <a:schemeClr val="bg1"/>
                    </a:solidFill>
                  </a:tcPr>
                </a:tc>
                <a:tc>
                  <a:txBody>
                    <a:bodyPr/>
                    <a:lstStyle/>
                    <a:p>
                      <a:pPr algn="l" fontAlgn="base"/>
                      <a:r>
                        <a:rPr lang="en-US" sz="1200" dirty="0">
                          <a:solidFill>
                            <a:schemeClr val="tx1"/>
                          </a:solidFill>
                          <a:effectLst/>
                        </a:rPr>
                        <a:t>1:22–25; 2:1–3</a:t>
                      </a:r>
                    </a:p>
                  </a:txBody>
                  <a:tcPr marL="95250" marR="95250" marT="66675" marB="66675" anchor="ctr">
                    <a:solidFill>
                      <a:schemeClr val="bg1"/>
                    </a:solidFill>
                  </a:tcPr>
                </a:tc>
                <a:extLst>
                  <a:ext uri="{0D108BD9-81ED-4DB2-BD59-A6C34878D82A}">
                    <a16:rowId xmlns:a16="http://schemas.microsoft.com/office/drawing/2014/main" val="10002"/>
                  </a:ext>
                </a:extLst>
              </a:tr>
              <a:tr h="316230">
                <a:tc>
                  <a:txBody>
                    <a:bodyPr/>
                    <a:lstStyle/>
                    <a:p>
                      <a:pPr algn="l" fontAlgn="base"/>
                      <a:r>
                        <a:rPr lang="en-US" sz="1200">
                          <a:solidFill>
                            <a:schemeClr val="tx1"/>
                          </a:solidFill>
                          <a:effectLst/>
                        </a:rPr>
                        <a:t>Christ, the Cornerstone for a Holy Nation</a:t>
                      </a:r>
                    </a:p>
                  </a:txBody>
                  <a:tcPr marL="95250" marR="95250" marT="66675" marB="66675" anchor="ctr">
                    <a:solidFill>
                      <a:schemeClr val="bg1"/>
                    </a:solidFill>
                  </a:tcPr>
                </a:tc>
                <a:tc>
                  <a:txBody>
                    <a:bodyPr/>
                    <a:lstStyle/>
                    <a:p>
                      <a:pPr algn="l" fontAlgn="base"/>
                      <a:r>
                        <a:rPr lang="en-US" sz="1200">
                          <a:solidFill>
                            <a:schemeClr val="tx1"/>
                          </a:solidFill>
                          <a:effectLst/>
                        </a:rPr>
                        <a:t>2:4–10</a:t>
                      </a:r>
                    </a:p>
                  </a:txBody>
                  <a:tcPr marL="95250" marR="95250" marT="66675" marB="66675" anchor="ctr">
                    <a:solidFill>
                      <a:schemeClr val="bg1"/>
                    </a:solidFill>
                  </a:tcPr>
                </a:tc>
                <a:extLst>
                  <a:ext uri="{0D108BD9-81ED-4DB2-BD59-A6C34878D82A}">
                    <a16:rowId xmlns:a16="http://schemas.microsoft.com/office/drawing/2014/main" val="10003"/>
                  </a:ext>
                </a:extLst>
              </a:tr>
              <a:tr h="316230">
                <a:tc>
                  <a:txBody>
                    <a:bodyPr/>
                    <a:lstStyle/>
                    <a:p>
                      <a:pPr algn="l" fontAlgn="base"/>
                      <a:r>
                        <a:rPr lang="en-US" sz="1200">
                          <a:solidFill>
                            <a:schemeClr val="tx1"/>
                          </a:solidFill>
                          <a:effectLst/>
                        </a:rPr>
                        <a:t>The Obligation of Christians Towards Gentiles</a:t>
                      </a:r>
                    </a:p>
                  </a:txBody>
                  <a:tcPr marL="95250" marR="95250" marT="66675" marB="66675" anchor="ctr">
                    <a:solidFill>
                      <a:schemeClr val="bg1"/>
                    </a:solidFill>
                  </a:tcPr>
                </a:tc>
                <a:tc>
                  <a:txBody>
                    <a:bodyPr/>
                    <a:lstStyle/>
                    <a:p>
                      <a:pPr algn="l" fontAlgn="base"/>
                      <a:r>
                        <a:rPr lang="en-US" sz="1200" dirty="0">
                          <a:solidFill>
                            <a:schemeClr val="tx1"/>
                          </a:solidFill>
                          <a:effectLst/>
                        </a:rPr>
                        <a:t>2:11, 12</a:t>
                      </a:r>
                    </a:p>
                  </a:txBody>
                  <a:tcPr marL="95250" marR="95250" marT="66675" marB="66675" anchor="ctr">
                    <a:solidFill>
                      <a:schemeClr val="bg1"/>
                    </a:solidFill>
                  </a:tcPr>
                </a:tc>
                <a:extLst>
                  <a:ext uri="{0D108BD9-81ED-4DB2-BD59-A6C34878D82A}">
                    <a16:rowId xmlns:a16="http://schemas.microsoft.com/office/drawing/2014/main" val="2518721513"/>
                  </a:ext>
                </a:extLst>
              </a:tr>
              <a:tr h="316230">
                <a:tc>
                  <a:txBody>
                    <a:bodyPr/>
                    <a:lstStyle/>
                    <a:p>
                      <a:pPr algn="l" fontAlgn="base"/>
                      <a:r>
                        <a:rPr lang="en-US" sz="1200">
                          <a:solidFill>
                            <a:schemeClr val="tx1"/>
                          </a:solidFill>
                          <a:effectLst/>
                        </a:rPr>
                        <a:t>Saints to Accept Civil Authority</a:t>
                      </a:r>
                    </a:p>
                  </a:txBody>
                  <a:tcPr marL="95250" marR="95250" marT="66675" marB="66675" anchor="ctr">
                    <a:solidFill>
                      <a:schemeClr val="bg1"/>
                    </a:solidFill>
                  </a:tcPr>
                </a:tc>
                <a:tc>
                  <a:txBody>
                    <a:bodyPr/>
                    <a:lstStyle/>
                    <a:p>
                      <a:pPr algn="l" fontAlgn="base"/>
                      <a:r>
                        <a:rPr lang="en-US" sz="1200" dirty="0">
                          <a:solidFill>
                            <a:schemeClr val="tx1"/>
                          </a:solidFill>
                          <a:effectLst/>
                        </a:rPr>
                        <a:t>2:13–25</a:t>
                      </a:r>
                    </a:p>
                  </a:txBody>
                  <a:tcPr marL="95250" marR="95250" marT="66675" marB="66675" anchor="ctr">
                    <a:solidFill>
                      <a:schemeClr val="bg1"/>
                    </a:solidFill>
                  </a:tcPr>
                </a:tc>
                <a:extLst>
                  <a:ext uri="{0D108BD9-81ED-4DB2-BD59-A6C34878D82A}">
                    <a16:rowId xmlns:a16="http://schemas.microsoft.com/office/drawing/2014/main" val="744437530"/>
                  </a:ext>
                </a:extLst>
              </a:tr>
              <a:tr h="316230">
                <a:tc>
                  <a:txBody>
                    <a:bodyPr/>
                    <a:lstStyle/>
                    <a:p>
                      <a:pPr algn="l" fontAlgn="base"/>
                      <a:r>
                        <a:rPr lang="en-US" sz="1200">
                          <a:solidFill>
                            <a:srgbClr val="434444"/>
                          </a:solidFill>
                          <a:effectLst/>
                        </a:rPr>
                        <a:t>Husbands and Wives Should Honor Each Other</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3:1–7</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214994526"/>
                  </a:ext>
                </a:extLst>
              </a:tr>
              <a:tr h="316230">
                <a:tc>
                  <a:txBody>
                    <a:bodyPr/>
                    <a:lstStyle/>
                    <a:p>
                      <a:pPr algn="l" fontAlgn="base"/>
                      <a:r>
                        <a:rPr lang="en-US" sz="1200">
                          <a:solidFill>
                            <a:srgbClr val="434444"/>
                          </a:solidFill>
                          <a:effectLst/>
                        </a:rPr>
                        <a:t>“Be Followers of That Which Is Good”</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3:8–17</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2117200275"/>
                  </a:ext>
                </a:extLst>
              </a:tr>
              <a:tr h="316230">
                <a:tc>
                  <a:txBody>
                    <a:bodyPr/>
                    <a:lstStyle/>
                    <a:p>
                      <a:pPr algn="l" fontAlgn="base"/>
                      <a:r>
                        <a:rPr lang="en-US" sz="1200" dirty="0">
                          <a:solidFill>
                            <a:srgbClr val="434444"/>
                          </a:solidFill>
                          <a:effectLst/>
                        </a:rPr>
                        <a:t>Christ Preached the Gospel to Spirits in Prison</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3:18–22; 4:1–6</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651138789"/>
                  </a:ext>
                </a:extLst>
              </a:tr>
              <a:tr h="316230">
                <a:tc>
                  <a:txBody>
                    <a:bodyPr/>
                    <a:lstStyle/>
                    <a:p>
                      <a:pPr algn="l" fontAlgn="base"/>
                      <a:r>
                        <a:rPr lang="en-US" sz="1200" dirty="0">
                          <a:solidFill>
                            <a:srgbClr val="434444"/>
                          </a:solidFill>
                          <a:effectLst/>
                        </a:rPr>
                        <a:t>“Speak as an Oracle of God”</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4:7–11</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729117075"/>
                  </a:ext>
                </a:extLst>
              </a:tr>
              <a:tr h="316230">
                <a:tc>
                  <a:txBody>
                    <a:bodyPr/>
                    <a:lstStyle/>
                    <a:p>
                      <a:pPr algn="l" fontAlgn="base"/>
                      <a:r>
                        <a:rPr lang="en-US" sz="1200" dirty="0">
                          <a:solidFill>
                            <a:srgbClr val="434444"/>
                          </a:solidFill>
                          <a:effectLst/>
                        </a:rPr>
                        <a:t>Saints to Be Tried in All Things</a:t>
                      </a:r>
                    </a:p>
                  </a:txBody>
                  <a:tcPr marL="95250" marR="95250" marT="66675" marB="66675" anchor="ctr">
                    <a:solidFill>
                      <a:schemeClr val="accent5">
                        <a:lumMod val="20000"/>
                        <a:lumOff val="80000"/>
                      </a:schemeClr>
                    </a:solidFill>
                  </a:tcPr>
                </a:tc>
                <a:tc>
                  <a:txBody>
                    <a:bodyPr/>
                    <a:lstStyle/>
                    <a:p>
                      <a:pPr algn="l" fontAlgn="base"/>
                      <a:r>
                        <a:rPr lang="en-US" sz="1200" dirty="0">
                          <a:solidFill>
                            <a:srgbClr val="434444"/>
                          </a:solidFill>
                          <a:effectLst/>
                        </a:rPr>
                        <a:t>4:12–19</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3287208058"/>
                  </a:ext>
                </a:extLst>
              </a:tr>
              <a:tr h="316230">
                <a:tc>
                  <a:txBody>
                    <a:bodyPr/>
                    <a:lstStyle/>
                    <a:p>
                      <a:pPr algn="l" fontAlgn="base"/>
                      <a:r>
                        <a:rPr lang="en-US" sz="1200">
                          <a:solidFill>
                            <a:srgbClr val="434444"/>
                          </a:solidFill>
                          <a:effectLst/>
                        </a:rPr>
                        <a:t>Elders to Feed the Flock of God</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5:1–4</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3694211618"/>
                  </a:ext>
                </a:extLst>
              </a:tr>
              <a:tr h="316230">
                <a:tc>
                  <a:txBody>
                    <a:bodyPr/>
                    <a:lstStyle/>
                    <a:p>
                      <a:pPr algn="l" fontAlgn="base"/>
                      <a:r>
                        <a:rPr lang="en-US" sz="1200" dirty="0">
                          <a:solidFill>
                            <a:srgbClr val="434444"/>
                          </a:solidFill>
                          <a:effectLst/>
                        </a:rPr>
                        <a:t>God Refuses the Proud and Favors the Humble</a:t>
                      </a:r>
                    </a:p>
                  </a:txBody>
                  <a:tcPr marL="95250" marR="95250" marT="66675" marB="66675" anchor="ctr">
                    <a:solidFill>
                      <a:schemeClr val="accent5">
                        <a:lumMod val="20000"/>
                        <a:lumOff val="80000"/>
                      </a:schemeClr>
                    </a:solidFill>
                  </a:tcPr>
                </a:tc>
                <a:tc>
                  <a:txBody>
                    <a:bodyPr/>
                    <a:lstStyle/>
                    <a:p>
                      <a:pPr algn="l" fontAlgn="base"/>
                      <a:r>
                        <a:rPr lang="en-US" sz="1200" dirty="0">
                          <a:solidFill>
                            <a:srgbClr val="434444"/>
                          </a:solidFill>
                          <a:effectLst/>
                        </a:rPr>
                        <a:t>5:5–14</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2579140590"/>
                  </a:ext>
                </a:extLst>
              </a:tr>
            </a:tbl>
          </a:graphicData>
        </a:graphic>
      </p:graphicFrame>
    </p:spTree>
    <p:extLst>
      <p:ext uri="{BB962C8B-B14F-4D97-AF65-F5344CB8AC3E}">
        <p14:creationId xmlns:p14="http://schemas.microsoft.com/office/powerpoint/2010/main" val="1507604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492990"/>
          </a:xfrm>
          <a:prstGeom prst="rect">
            <a:avLst/>
          </a:prstGeom>
          <a:ln>
            <a:solidFill>
              <a:schemeClr val="tx1"/>
            </a:solidFill>
          </a:ln>
        </p:spPr>
        <p:txBody>
          <a:bodyPr>
            <a:spAutoFit/>
          </a:bodyPr>
          <a:lstStyle/>
          <a:p>
            <a:r>
              <a:rPr lang="en-US" sz="1200" b="1" dirty="0">
                <a:solidFill>
                  <a:srgbClr val="333333"/>
                </a:solidFill>
              </a:rPr>
              <a:t>Preparing to teach to the wicked 1 Peter 3:18-20</a:t>
            </a:r>
          </a:p>
          <a:p>
            <a:r>
              <a:rPr lang="en-US" sz="1200" dirty="0">
                <a:solidFill>
                  <a:srgbClr val="333333"/>
                </a:solidFill>
              </a:rPr>
              <a:t>“In the justice of the Father, he is going to give to every man the privilege of hearing the gospel. Not one soul shall be overlooked or forgotten. This being true, what about the countless thousands who have died and never heard of Christ, never had an opportunity of repentance and remission of their sins, never met an elder of the Church holding the authority? …</a:t>
            </a:r>
          </a:p>
          <a:p>
            <a:r>
              <a:rPr lang="en-US" sz="1200" dirty="0"/>
              <a:t>“The Lord has so arranged his plan of redemption that all who have died without this opportunity shall be given it in the spirit world. … All those who did not have an opportunity here to receive it, who there repent and receive the gospel, shall be heirs of the celestial kingdom of God. The Savior inaugurated this great work when he went and preached to the spirits held in prison, that they might be judged according to men in the flesh (or in other words, according to the principles of the gospel) and then live according to God in the spirit, through their repentance and acceptance of the mission of Jesus Christ who died for them” (</a:t>
            </a:r>
            <a:r>
              <a:rPr lang="en-US" sz="1200" i="1" dirty="0"/>
              <a:t>Doctrines of Salvation,</a:t>
            </a:r>
            <a:r>
              <a:rPr lang="en-US" sz="1200" dirty="0"/>
              <a:t> comp. Bruce R. McConkie, 3 vols. [1954–56], 2:132–33).</a:t>
            </a:r>
          </a:p>
        </p:txBody>
      </p:sp>
      <p:sp>
        <p:nvSpPr>
          <p:cNvPr id="3" name="Rectangle 2"/>
          <p:cNvSpPr/>
          <p:nvPr/>
        </p:nvSpPr>
        <p:spPr>
          <a:xfrm>
            <a:off x="0" y="2492990"/>
            <a:ext cx="6096000" cy="3416320"/>
          </a:xfrm>
          <a:prstGeom prst="rect">
            <a:avLst/>
          </a:prstGeom>
          <a:ln>
            <a:solidFill>
              <a:schemeClr val="tx1"/>
            </a:solidFill>
          </a:ln>
        </p:spPr>
        <p:txBody>
          <a:bodyPr>
            <a:spAutoFit/>
          </a:bodyPr>
          <a:lstStyle/>
          <a:p>
            <a:r>
              <a:rPr lang="en-US" sz="1200" b="1" dirty="0"/>
              <a:t>Doctrine of Salvation 1 Peter 4:6:</a:t>
            </a:r>
          </a:p>
          <a:p>
            <a:r>
              <a:rPr lang="en-US" sz="1200" dirty="0"/>
              <a:t>[The Savior] provided the opportunity whereby they might repent of their sins, change their attitudes and their lives, and live according to God in the spirit. We do not know how many millions of spirits are involved. We know that many have passed away in wars, pestilence, and in various accidents. We know that the spirit world is filled with the spirits of men who are waiting for you and me to get busy-waiting as the signers of the Declaration of Independence waited. "Why," they asked President Wilford Woodruff, "why do you keep us waiting?" That question continues to be asked of us also, by our own people.</a:t>
            </a:r>
          </a:p>
          <a:p>
            <a:r>
              <a:rPr lang="en-US" sz="1200" dirty="0"/>
              <a:t> </a:t>
            </a:r>
          </a:p>
          <a:p>
            <a:r>
              <a:rPr lang="en-US" sz="1200" dirty="0"/>
              <a:t>We wonder about our progenitors-grandparents, great-grandparents, great-great-grandparents, etc. What do they think of you and me? We are their offspring. We have the responsibility to do their temple work, and the beautiful temples of the Lord stand day after day, yet we do not fill them always. We have a grave responsibility that we cannot avoid, and may stand in jeopardy if we fail to do this important work.</a:t>
            </a:r>
          </a:p>
          <a:p>
            <a:r>
              <a:rPr lang="en-US" sz="1200" dirty="0"/>
              <a:t> </a:t>
            </a:r>
          </a:p>
          <a:p>
            <a:r>
              <a:rPr lang="en-US" sz="1200" dirty="0"/>
              <a:t>I hope our Saints will understand the glorious reality of it all: that as the work in our temples is done in this world, it helps to prepare us for another and better world. President Spencer W. Kimball ("The Things of Eternity-Stand We in Jeopardy?" </a:t>
            </a:r>
            <a:r>
              <a:rPr lang="en-US" sz="1200" i="1" dirty="0"/>
              <a:t>Ensign</a:t>
            </a:r>
            <a:r>
              <a:rPr lang="en-US" sz="1200" dirty="0"/>
              <a:t>, Jan. 1977, 5)</a:t>
            </a:r>
          </a:p>
        </p:txBody>
      </p:sp>
    </p:spTree>
    <p:extLst>
      <p:ext uri="{BB962C8B-B14F-4D97-AF65-F5344CB8AC3E}">
        <p14:creationId xmlns:p14="http://schemas.microsoft.com/office/powerpoint/2010/main" val="4004842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urpl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61027"/>
            <a:ext cx="10797766" cy="1015663"/>
          </a:xfrm>
          <a:prstGeom prst="rect">
            <a:avLst/>
          </a:prstGeom>
          <a:noFill/>
        </p:spPr>
        <p:txBody>
          <a:bodyPr wrap="square" rtlCol="0">
            <a:spAutoFit/>
          </a:bodyPr>
          <a:lstStyle/>
          <a:p>
            <a:pPr algn="ctr"/>
            <a:r>
              <a:rPr lang="en-US" sz="6000" dirty="0">
                <a:latin typeface="Poor Richard" panose="02080502050505020702" pitchFamily="18" charset="0"/>
                <a:ea typeface="Wednesday" pitchFamily="2" charset="0"/>
              </a:rPr>
              <a:t>An Opportunity</a:t>
            </a:r>
            <a:endParaRPr lang="en-US" sz="4800" dirty="0">
              <a:latin typeface="Poor Richard" panose="02080502050505020702" pitchFamily="18" charset="0"/>
              <a:ea typeface="Wednesday" pitchFamily="2" charset="0"/>
            </a:endParaRPr>
          </a:p>
        </p:txBody>
      </p:sp>
      <p:sp>
        <p:nvSpPr>
          <p:cNvPr id="79" name="TextBox 78"/>
          <p:cNvSpPr txBox="1"/>
          <p:nvPr/>
        </p:nvSpPr>
        <p:spPr>
          <a:xfrm>
            <a:off x="1371598" y="1137717"/>
            <a:ext cx="4034120" cy="1938992"/>
          </a:xfrm>
          <a:prstGeom prst="rect">
            <a:avLst/>
          </a:prstGeom>
          <a:noFill/>
        </p:spPr>
        <p:txBody>
          <a:bodyPr wrap="square" rtlCol="0">
            <a:spAutoFit/>
          </a:bodyPr>
          <a:lstStyle/>
          <a:p>
            <a:r>
              <a:rPr lang="en-US" sz="2400" dirty="0"/>
              <a:t>“We will have opportunities throughout our lives to share our beliefs, although we don’t always know when we will be called upon to do so. </a:t>
            </a:r>
          </a:p>
        </p:txBody>
      </p:sp>
      <p:pic>
        <p:nvPicPr>
          <p:cNvPr id="3074" name="Picture 2" descr="President Thomas S. Mon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3" y="161277"/>
            <a:ext cx="1095375" cy="14573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ity of churches business convention Dallas Texas"/>
          <p:cNvPicPr>
            <a:picLocks noChangeAspect="1" noChangeArrowheads="1"/>
          </p:cNvPicPr>
          <p:nvPr/>
        </p:nvPicPr>
        <p:blipFill rotWithShape="1">
          <a:blip r:embed="rId4">
            <a:extLst>
              <a:ext uri="{28A0092B-C50C-407E-A947-70E740481C1C}">
                <a14:useLocalDpi xmlns:a14="http://schemas.microsoft.com/office/drawing/2010/main" val="0"/>
              </a:ext>
            </a:extLst>
          </a:blip>
          <a:srcRect b="26000"/>
          <a:stretch/>
        </p:blipFill>
        <p:spPr bwMode="auto">
          <a:xfrm>
            <a:off x="1333500" y="3156265"/>
            <a:ext cx="9525000" cy="35242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81941" y="1194507"/>
            <a:ext cx="6138024" cy="1938992"/>
          </a:xfrm>
          <a:prstGeom prst="rect">
            <a:avLst/>
          </a:prstGeom>
        </p:spPr>
        <p:txBody>
          <a:bodyPr wrap="square">
            <a:spAutoFit/>
          </a:bodyPr>
          <a:lstStyle/>
          <a:p>
            <a:r>
              <a:rPr lang="en-US" sz="2400" dirty="0"/>
              <a:t>“Such an opportunity came to me in 1957, when I worked in the publishing business and was asked to go to Dallas, Texas, [USA,] sometimes called ‘the city of churches,’ to address a business convention.”</a:t>
            </a:r>
          </a:p>
        </p:txBody>
      </p:sp>
      <p:sp>
        <p:nvSpPr>
          <p:cNvPr id="34" name="Rectangle 33"/>
          <p:cNvSpPr/>
          <p:nvPr/>
        </p:nvSpPr>
        <p:spPr>
          <a:xfrm>
            <a:off x="11628512" y="6390946"/>
            <a:ext cx="447558" cy="369332"/>
          </a:xfrm>
          <a:prstGeom prst="rect">
            <a:avLst/>
          </a:prstGeom>
        </p:spPr>
        <p:txBody>
          <a:bodyPr wrap="none">
            <a:spAutoFit/>
          </a:bodyPr>
          <a:lstStyle/>
          <a:p>
            <a:r>
              <a:rPr lang="en-US" dirty="0">
                <a:latin typeface="Open Sans"/>
              </a:rPr>
              <a:t>(2)</a:t>
            </a:r>
            <a:endParaRPr lang="en-US" dirty="0"/>
          </a:p>
        </p:txBody>
      </p:sp>
    </p:spTree>
    <p:extLst>
      <p:ext uri="{BB962C8B-B14F-4D97-AF65-F5344CB8AC3E}">
        <p14:creationId xmlns:p14="http://schemas.microsoft.com/office/powerpoint/2010/main" val="363879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urpl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1371598" y="1137717"/>
            <a:ext cx="4034120" cy="1569660"/>
          </a:xfrm>
          <a:prstGeom prst="rect">
            <a:avLst/>
          </a:prstGeom>
          <a:noFill/>
        </p:spPr>
        <p:txBody>
          <a:bodyPr wrap="square" rtlCol="0">
            <a:spAutoFit/>
          </a:bodyPr>
          <a:lstStyle/>
          <a:p>
            <a:r>
              <a:rPr lang="en-US" sz="2400" dirty="0">
                <a:solidFill>
                  <a:srgbClr val="333333"/>
                </a:solidFill>
                <a:latin typeface="Open Sans"/>
              </a:rPr>
              <a:t>“Following the conclusion of the convention, I took a sightseeing bus ride through the city’s suburbs.</a:t>
            </a:r>
            <a:endParaRPr lang="en-US" sz="2400" dirty="0"/>
          </a:p>
        </p:txBody>
      </p:sp>
      <p:pic>
        <p:nvPicPr>
          <p:cNvPr id="3074" name="Picture 2" descr="President Thomas S. Mon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29" y="61027"/>
            <a:ext cx="1095375" cy="14573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1957 bus texas"/>
          <p:cNvPicPr>
            <a:picLocks noChangeAspect="1" noChangeArrowheads="1"/>
          </p:cNvPicPr>
          <p:nvPr/>
        </p:nvPicPr>
        <p:blipFill rotWithShape="1">
          <a:blip r:embed="rId4">
            <a:extLst>
              <a:ext uri="{28A0092B-C50C-407E-A947-70E740481C1C}">
                <a14:useLocalDpi xmlns:a14="http://schemas.microsoft.com/office/drawing/2010/main" val="0"/>
              </a:ext>
            </a:extLst>
          </a:blip>
          <a:srcRect l="24385" t="34964" r="16792" b="13599"/>
          <a:stretch/>
        </p:blipFill>
        <p:spPr bwMode="auto">
          <a:xfrm>
            <a:off x="5755339" y="605118"/>
            <a:ext cx="4026015" cy="26903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628512" y="6390946"/>
            <a:ext cx="447558" cy="369332"/>
          </a:xfrm>
          <a:prstGeom prst="rect">
            <a:avLst/>
          </a:prstGeom>
        </p:spPr>
        <p:txBody>
          <a:bodyPr wrap="none">
            <a:spAutoFit/>
          </a:bodyPr>
          <a:lstStyle/>
          <a:p>
            <a:r>
              <a:rPr lang="en-US" dirty="0">
                <a:latin typeface="Open Sans"/>
              </a:rPr>
              <a:t>(2)</a:t>
            </a:r>
            <a:endParaRPr lang="en-US" dirty="0"/>
          </a:p>
        </p:txBody>
      </p:sp>
      <p:pic>
        <p:nvPicPr>
          <p:cNvPr id="4100"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879" y="2917552"/>
            <a:ext cx="2850779"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89926" y="4054600"/>
            <a:ext cx="4812147" cy="1938992"/>
          </a:xfrm>
          <a:prstGeom prst="rect">
            <a:avLst/>
          </a:prstGeom>
        </p:spPr>
        <p:txBody>
          <a:bodyPr wrap="square">
            <a:spAutoFit/>
          </a:bodyPr>
          <a:lstStyle/>
          <a:p>
            <a:r>
              <a:rPr lang="en-US" sz="2400" dirty="0">
                <a:solidFill>
                  <a:srgbClr val="333333"/>
                </a:solidFill>
                <a:latin typeface="Open Sans"/>
              </a:rPr>
              <a:t>As we passed the various churches, our driver would comment, ‘On the left you see the Methodist church’ or ‘There on the right is the Catholic cathedral.’</a:t>
            </a:r>
            <a:endParaRPr lang="en-US" sz="2400" dirty="0"/>
          </a:p>
        </p:txBody>
      </p:sp>
      <p:pic>
        <p:nvPicPr>
          <p:cNvPr id="4102" name="Picture 6" descr="Image result for catholic church 1950s dallas texas"/>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8641773" y="3904165"/>
            <a:ext cx="2870809" cy="2671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03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urpl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1371597" y="1137717"/>
            <a:ext cx="4356849" cy="3046988"/>
          </a:xfrm>
          <a:prstGeom prst="rect">
            <a:avLst/>
          </a:prstGeom>
          <a:noFill/>
        </p:spPr>
        <p:txBody>
          <a:bodyPr wrap="square" rtlCol="0">
            <a:spAutoFit/>
          </a:bodyPr>
          <a:lstStyle/>
          <a:p>
            <a:r>
              <a:rPr lang="en-US" sz="2400" dirty="0"/>
              <a:t>“As we passed a beautiful red brick building situated upon a hill, the driver exclaimed, ‘That building is where the Mormons meet.’ A lady in the rear of the bus called out, ‘Driver, can you tell us something more about the Mormons?’</a:t>
            </a:r>
          </a:p>
        </p:txBody>
      </p:sp>
      <p:pic>
        <p:nvPicPr>
          <p:cNvPr id="3074" name="Picture 2" descr="President Thomas S. Mon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29" y="61027"/>
            <a:ext cx="1095375" cy="1457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75784" y="4584098"/>
            <a:ext cx="7536798" cy="1938992"/>
          </a:xfrm>
          <a:prstGeom prst="rect">
            <a:avLst/>
          </a:prstGeom>
        </p:spPr>
        <p:txBody>
          <a:bodyPr wrap="square">
            <a:spAutoFit/>
          </a:bodyPr>
          <a:lstStyle/>
          <a:p>
            <a:r>
              <a:rPr lang="en-US" sz="2400" dirty="0">
                <a:latin typeface="Open Sans"/>
              </a:rPr>
              <a:t>“The driver pulled the bus over to the side of the road, turned around in his seat, and replied, ‘Lady, all I know about the Mormons is that they meet in that red brick building. Is there anyone on this bus who knows anything more about the Mormons?’” </a:t>
            </a:r>
            <a:endParaRPr lang="en-US" sz="2400" dirty="0"/>
          </a:p>
        </p:txBody>
      </p:sp>
      <p:sp>
        <p:nvSpPr>
          <p:cNvPr id="4" name="Rectangle 3"/>
          <p:cNvSpPr/>
          <p:nvPr/>
        </p:nvSpPr>
        <p:spPr>
          <a:xfrm>
            <a:off x="11628512" y="6390946"/>
            <a:ext cx="447558" cy="369332"/>
          </a:xfrm>
          <a:prstGeom prst="rect">
            <a:avLst/>
          </a:prstGeom>
        </p:spPr>
        <p:txBody>
          <a:bodyPr wrap="none">
            <a:spAutoFit/>
          </a:bodyPr>
          <a:lstStyle/>
          <a:p>
            <a:r>
              <a:rPr lang="en-US" dirty="0">
                <a:latin typeface="Open Sans"/>
              </a:rPr>
              <a:t>(2)</a:t>
            </a:r>
            <a:endParaRPr lang="en-US" dirty="0"/>
          </a:p>
        </p:txBody>
      </p:sp>
      <p:pic>
        <p:nvPicPr>
          <p:cNvPr id="5124" name="Picture 4" descr="Image result for 1957 lds church in tex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7195" y="1076690"/>
            <a:ext cx="4762500" cy="31623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1950;s bus dri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391" y="4352160"/>
            <a:ext cx="2936463" cy="2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44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urpl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61027"/>
            <a:ext cx="10797766" cy="1015663"/>
          </a:xfrm>
          <a:prstGeom prst="rect">
            <a:avLst/>
          </a:prstGeom>
          <a:noFill/>
        </p:spPr>
        <p:txBody>
          <a:bodyPr wrap="square" rtlCol="0">
            <a:spAutoFit/>
          </a:bodyPr>
          <a:lstStyle/>
          <a:p>
            <a:pPr algn="ctr"/>
            <a:r>
              <a:rPr lang="en-US" sz="6000" dirty="0">
                <a:latin typeface="Poor Richard" panose="02080502050505020702" pitchFamily="18" charset="0"/>
                <a:ea typeface="Wednesday" pitchFamily="2" charset="0"/>
              </a:rPr>
              <a:t>Household Codes</a:t>
            </a:r>
            <a:endParaRPr lang="en-US" sz="4800" dirty="0">
              <a:latin typeface="Poor Richard" panose="02080502050505020702" pitchFamily="18" charset="0"/>
              <a:ea typeface="Wednesday" pitchFamily="2" charset="0"/>
            </a:endParaRPr>
          </a:p>
        </p:txBody>
      </p:sp>
      <p:sp>
        <p:nvSpPr>
          <p:cNvPr id="79" name="TextBox 78"/>
          <p:cNvSpPr txBox="1"/>
          <p:nvPr/>
        </p:nvSpPr>
        <p:spPr>
          <a:xfrm>
            <a:off x="0" y="6298613"/>
            <a:ext cx="4034120" cy="461665"/>
          </a:xfrm>
          <a:prstGeom prst="rect">
            <a:avLst/>
          </a:prstGeom>
          <a:noFill/>
        </p:spPr>
        <p:txBody>
          <a:bodyPr wrap="square" rtlCol="0">
            <a:spAutoFit/>
          </a:bodyPr>
          <a:lstStyle/>
          <a:p>
            <a:r>
              <a:rPr lang="en-US" sz="2400" dirty="0"/>
              <a:t>1 Peter 3:1-11</a:t>
            </a:r>
          </a:p>
        </p:txBody>
      </p:sp>
      <p:grpSp>
        <p:nvGrpSpPr>
          <p:cNvPr id="6" name="Group 5"/>
          <p:cNvGrpSpPr/>
          <p:nvPr/>
        </p:nvGrpSpPr>
        <p:grpSpPr>
          <a:xfrm>
            <a:off x="495413" y="1540683"/>
            <a:ext cx="3538707" cy="4384927"/>
            <a:chOff x="495413" y="1540683"/>
            <a:chExt cx="3538707" cy="4384927"/>
          </a:xfrm>
        </p:grpSpPr>
        <p:sp>
          <p:nvSpPr>
            <p:cNvPr id="3" name="Rectangle 2"/>
            <p:cNvSpPr/>
            <p:nvPr/>
          </p:nvSpPr>
          <p:spPr>
            <a:xfrm>
              <a:off x="495413" y="4355950"/>
              <a:ext cx="3538707" cy="1569660"/>
            </a:xfrm>
            <a:prstGeom prst="rect">
              <a:avLst/>
            </a:prstGeom>
          </p:spPr>
          <p:txBody>
            <a:bodyPr wrap="square">
              <a:spAutoFit/>
            </a:bodyPr>
            <a:lstStyle/>
            <a:p>
              <a:r>
                <a:rPr lang="en-US" sz="2400" dirty="0"/>
                <a:t>Wives are to help bring unbelieving husbands to Christ through their righteous conduct. </a:t>
              </a:r>
            </a:p>
          </p:txBody>
        </p:sp>
        <p:pic>
          <p:nvPicPr>
            <p:cNvPr id="6146" name="Picture 2" descr="Image result for woman silhouet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41424" y="1540683"/>
              <a:ext cx="2351273" cy="235127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356847" y="1522798"/>
            <a:ext cx="3299014" cy="3490473"/>
            <a:chOff x="4356847" y="1522798"/>
            <a:chExt cx="3299014" cy="3490473"/>
          </a:xfrm>
        </p:grpSpPr>
        <p:sp>
          <p:nvSpPr>
            <p:cNvPr id="4" name="Rectangle 3"/>
            <p:cNvSpPr/>
            <p:nvPr/>
          </p:nvSpPr>
          <p:spPr>
            <a:xfrm>
              <a:off x="4399270" y="4182274"/>
              <a:ext cx="3256591" cy="830997"/>
            </a:xfrm>
            <a:prstGeom prst="rect">
              <a:avLst/>
            </a:prstGeom>
          </p:spPr>
          <p:txBody>
            <a:bodyPr wrap="square">
              <a:spAutoFit/>
            </a:bodyPr>
            <a:lstStyle/>
            <a:p>
              <a:r>
                <a:rPr lang="en-US" sz="2400" dirty="0"/>
                <a:t>He counseled husbands to honor their wives. </a:t>
              </a:r>
            </a:p>
          </p:txBody>
        </p:sp>
        <p:pic>
          <p:nvPicPr>
            <p:cNvPr id="6148" name="Picture 4" descr="Image result for men silhouet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356847" y="1522798"/>
              <a:ext cx="2374557" cy="237455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8040251" y="1973151"/>
            <a:ext cx="3588261" cy="3824950"/>
            <a:chOff x="8040251" y="1973151"/>
            <a:chExt cx="3588261" cy="3824950"/>
          </a:xfrm>
        </p:grpSpPr>
        <p:sp>
          <p:nvSpPr>
            <p:cNvPr id="10" name="Rectangle 9"/>
            <p:cNvSpPr/>
            <p:nvPr/>
          </p:nvSpPr>
          <p:spPr>
            <a:xfrm>
              <a:off x="8371921" y="4228441"/>
              <a:ext cx="3256591" cy="1569660"/>
            </a:xfrm>
            <a:prstGeom prst="rect">
              <a:avLst/>
            </a:prstGeom>
          </p:spPr>
          <p:txBody>
            <a:bodyPr wrap="square">
              <a:spAutoFit/>
            </a:bodyPr>
            <a:lstStyle/>
            <a:p>
              <a:r>
                <a:rPr lang="en-US" sz="2400" dirty="0"/>
                <a:t>He also counseled members to live according to gospel standards. </a:t>
              </a:r>
            </a:p>
          </p:txBody>
        </p:sp>
        <p:pic>
          <p:nvPicPr>
            <p:cNvPr id="6150" name="Picture 6" descr="Image result for people head silhouet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0251" y="1973151"/>
              <a:ext cx="3048000" cy="166244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0096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urpl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61027"/>
            <a:ext cx="10797766" cy="1015663"/>
          </a:xfrm>
          <a:prstGeom prst="rect">
            <a:avLst/>
          </a:prstGeom>
          <a:noFill/>
        </p:spPr>
        <p:txBody>
          <a:bodyPr wrap="square" rtlCol="0">
            <a:spAutoFit/>
          </a:bodyPr>
          <a:lstStyle/>
          <a:p>
            <a:pPr algn="ctr"/>
            <a:r>
              <a:rPr lang="en-US" sz="6000" dirty="0">
                <a:latin typeface="Poor Richard" panose="02080502050505020702" pitchFamily="18" charset="0"/>
                <a:ea typeface="Wednesday" pitchFamily="2" charset="0"/>
              </a:rPr>
              <a:t>Heirs Together</a:t>
            </a:r>
            <a:endParaRPr lang="en-US" sz="4800" dirty="0">
              <a:latin typeface="Poor Richard" panose="02080502050505020702" pitchFamily="18" charset="0"/>
              <a:ea typeface="Wednesday" pitchFamily="2" charset="0"/>
            </a:endParaRPr>
          </a:p>
        </p:txBody>
      </p:sp>
      <p:sp>
        <p:nvSpPr>
          <p:cNvPr id="79" name="TextBox 78"/>
          <p:cNvSpPr txBox="1"/>
          <p:nvPr/>
        </p:nvSpPr>
        <p:spPr>
          <a:xfrm>
            <a:off x="0" y="6488668"/>
            <a:ext cx="5755341" cy="369332"/>
          </a:xfrm>
          <a:prstGeom prst="rect">
            <a:avLst/>
          </a:prstGeom>
          <a:noFill/>
        </p:spPr>
        <p:txBody>
          <a:bodyPr wrap="square" rtlCol="0">
            <a:spAutoFit/>
          </a:bodyPr>
          <a:lstStyle/>
          <a:p>
            <a:r>
              <a:rPr lang="en-US" dirty="0"/>
              <a:t>1 Peter 3:7; D&amp;C 131:1-4; 132:19-20</a:t>
            </a:r>
          </a:p>
        </p:txBody>
      </p:sp>
      <p:grpSp>
        <p:nvGrpSpPr>
          <p:cNvPr id="6" name="Group 5"/>
          <p:cNvGrpSpPr/>
          <p:nvPr/>
        </p:nvGrpSpPr>
        <p:grpSpPr>
          <a:xfrm>
            <a:off x="3845858" y="1076690"/>
            <a:ext cx="4088076" cy="2006705"/>
            <a:chOff x="841423" y="1558928"/>
            <a:chExt cx="4725830" cy="2383986"/>
          </a:xfrm>
        </p:grpSpPr>
        <p:pic>
          <p:nvPicPr>
            <p:cNvPr id="6146" name="Picture 2" descr="Image result for woman silhouet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41423" y="1591641"/>
              <a:ext cx="2351273" cy="2351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8" name="Picture 4" descr="Image result for men silhouet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92696" y="1558928"/>
              <a:ext cx="2374557" cy="2374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0" name="Rectangle 9"/>
          <p:cNvSpPr/>
          <p:nvPr/>
        </p:nvSpPr>
        <p:spPr>
          <a:xfrm>
            <a:off x="1679485" y="3167510"/>
            <a:ext cx="9815398" cy="3046988"/>
          </a:xfrm>
          <a:prstGeom prst="rect">
            <a:avLst/>
          </a:prstGeom>
        </p:spPr>
        <p:txBody>
          <a:bodyPr wrap="square">
            <a:spAutoFit/>
          </a:bodyPr>
          <a:lstStyle/>
          <a:p>
            <a:r>
              <a:rPr lang="en-US" sz="2400" dirty="0"/>
              <a:t>In the true Patriarchal Order man holds the priesthood and is the head of the household of faith, but he cannot attain a </a:t>
            </a:r>
            <a:r>
              <a:rPr lang="en-US" sz="2400" dirty="0" err="1"/>
              <a:t>fulness</a:t>
            </a:r>
            <a:r>
              <a:rPr lang="en-US" sz="2400" dirty="0"/>
              <a:t> of joy here or of eternal reward hereafter alone. Woman stands at his side a joint-inheritor with him in the </a:t>
            </a:r>
            <a:r>
              <a:rPr lang="en-US" sz="2400" dirty="0" err="1"/>
              <a:t>fulness</a:t>
            </a:r>
            <a:r>
              <a:rPr lang="en-US" sz="2400" dirty="0"/>
              <a:t> of all things. </a:t>
            </a:r>
          </a:p>
          <a:p>
            <a:endParaRPr lang="en-US" sz="2400" dirty="0"/>
          </a:p>
          <a:p>
            <a:r>
              <a:rPr lang="en-US" sz="2400" dirty="0"/>
              <a:t>Exaltation and eternal increase is her lot as well as his. </a:t>
            </a:r>
          </a:p>
          <a:p>
            <a:endParaRPr lang="en-US" sz="2400" dirty="0"/>
          </a:p>
          <a:p>
            <a:r>
              <a:rPr lang="en-US" sz="2400" dirty="0"/>
              <a:t>Godhood is not for men only; it is for men and women together. </a:t>
            </a:r>
          </a:p>
        </p:txBody>
      </p:sp>
      <p:sp>
        <p:nvSpPr>
          <p:cNvPr id="7" name="Rectangle 6"/>
          <p:cNvSpPr/>
          <p:nvPr/>
        </p:nvSpPr>
        <p:spPr>
          <a:xfrm>
            <a:off x="11749250" y="6481854"/>
            <a:ext cx="442750" cy="369332"/>
          </a:xfrm>
          <a:prstGeom prst="rect">
            <a:avLst/>
          </a:prstGeom>
        </p:spPr>
        <p:txBody>
          <a:bodyPr wrap="none">
            <a:spAutoFit/>
          </a:bodyPr>
          <a:lstStyle/>
          <a:p>
            <a:r>
              <a:rPr lang="en-US" dirty="0"/>
              <a:t>(3)</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4308" y="4958155"/>
            <a:ext cx="1130575" cy="1578094"/>
          </a:xfrm>
          <a:prstGeom prst="rect">
            <a:avLst/>
          </a:prstGeom>
        </p:spPr>
      </p:pic>
    </p:spTree>
    <p:extLst>
      <p:ext uri="{BB962C8B-B14F-4D97-AF65-F5344CB8AC3E}">
        <p14:creationId xmlns:p14="http://schemas.microsoft.com/office/powerpoint/2010/main" val="61036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urpl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61027"/>
            <a:ext cx="10797766" cy="1015663"/>
          </a:xfrm>
          <a:prstGeom prst="rect">
            <a:avLst/>
          </a:prstGeom>
          <a:noFill/>
        </p:spPr>
        <p:txBody>
          <a:bodyPr wrap="square" rtlCol="0">
            <a:spAutoFit/>
          </a:bodyPr>
          <a:lstStyle/>
          <a:p>
            <a:pPr algn="ctr"/>
            <a:r>
              <a:rPr lang="en-US" sz="6000" dirty="0">
                <a:latin typeface="Poor Richard" panose="02080502050505020702" pitchFamily="18" charset="0"/>
                <a:ea typeface="Wednesday" pitchFamily="2" charset="0"/>
              </a:rPr>
              <a:t>Be Ready To Give An Answer</a:t>
            </a:r>
            <a:endParaRPr lang="en-US" sz="4800" dirty="0">
              <a:latin typeface="Poor Richard" panose="02080502050505020702" pitchFamily="18" charset="0"/>
              <a:ea typeface="Wednesday" pitchFamily="2" charset="0"/>
            </a:endParaRPr>
          </a:p>
        </p:txBody>
      </p:sp>
      <p:sp>
        <p:nvSpPr>
          <p:cNvPr id="79" name="TextBox 78"/>
          <p:cNvSpPr txBox="1"/>
          <p:nvPr/>
        </p:nvSpPr>
        <p:spPr>
          <a:xfrm>
            <a:off x="0" y="6488668"/>
            <a:ext cx="5755341" cy="369332"/>
          </a:xfrm>
          <a:prstGeom prst="rect">
            <a:avLst/>
          </a:prstGeom>
          <a:noFill/>
        </p:spPr>
        <p:txBody>
          <a:bodyPr wrap="square" rtlCol="0">
            <a:spAutoFit/>
          </a:bodyPr>
          <a:lstStyle/>
          <a:p>
            <a:r>
              <a:rPr lang="en-US" dirty="0"/>
              <a:t>1 Peter 3:15; D&amp;C 112:1</a:t>
            </a:r>
          </a:p>
        </p:txBody>
      </p:sp>
      <p:sp>
        <p:nvSpPr>
          <p:cNvPr id="10" name="Rectangle 9"/>
          <p:cNvSpPr/>
          <p:nvPr/>
        </p:nvSpPr>
        <p:spPr>
          <a:xfrm>
            <a:off x="5405151" y="1375936"/>
            <a:ext cx="5634884" cy="1938992"/>
          </a:xfrm>
          <a:prstGeom prst="rect">
            <a:avLst/>
          </a:prstGeom>
        </p:spPr>
        <p:txBody>
          <a:bodyPr wrap="square">
            <a:spAutoFit/>
          </a:bodyPr>
          <a:lstStyle/>
          <a:p>
            <a:r>
              <a:rPr lang="en-US" sz="2400" dirty="0"/>
              <a:t>The Savior taught us to love all as our brothers and sisters, and we honor that teaching by sharing the witness and message of the restored gospel “among all nations, </a:t>
            </a:r>
            <a:r>
              <a:rPr lang="en-US" sz="2400" dirty="0" err="1"/>
              <a:t>kindreds</a:t>
            </a:r>
            <a:r>
              <a:rPr lang="en-US" sz="2400" dirty="0"/>
              <a:t>, tongues, and people.”</a:t>
            </a:r>
          </a:p>
        </p:txBody>
      </p:sp>
      <p:sp>
        <p:nvSpPr>
          <p:cNvPr id="7" name="Rectangle 6"/>
          <p:cNvSpPr/>
          <p:nvPr/>
        </p:nvSpPr>
        <p:spPr>
          <a:xfrm>
            <a:off x="11749250" y="6481854"/>
            <a:ext cx="442750" cy="369332"/>
          </a:xfrm>
          <a:prstGeom prst="rect">
            <a:avLst/>
          </a:prstGeom>
        </p:spPr>
        <p:txBody>
          <a:bodyPr wrap="none">
            <a:spAutoFit/>
          </a:bodyPr>
          <a:lstStyle/>
          <a:p>
            <a:r>
              <a:rPr lang="en-US" dirty="0"/>
              <a:t>(3)</a:t>
            </a:r>
          </a:p>
        </p:txBody>
      </p:sp>
      <p:grpSp>
        <p:nvGrpSpPr>
          <p:cNvPr id="11" name="Group 10"/>
          <p:cNvGrpSpPr/>
          <p:nvPr/>
        </p:nvGrpSpPr>
        <p:grpSpPr>
          <a:xfrm>
            <a:off x="6034907" y="3648635"/>
            <a:ext cx="3957175" cy="2875658"/>
            <a:chOff x="384206" y="4158361"/>
            <a:chExt cx="3289208" cy="2390250"/>
          </a:xfrm>
        </p:grpSpPr>
        <p:grpSp>
          <p:nvGrpSpPr>
            <p:cNvPr id="12" name="Group 11"/>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99460" y="833642"/>
                <a:ext cx="621450" cy="986197"/>
                <a:chOff x="7031201" y="834275"/>
                <a:chExt cx="762000" cy="1488861"/>
              </a:xfrm>
            </p:grpSpPr>
            <p:sp>
              <p:nvSpPr>
                <p:cNvPr id="23"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646520" y="1148254"/>
                <a:ext cx="621450" cy="1017899"/>
                <a:chOff x="7087348" y="824753"/>
                <a:chExt cx="762000" cy="1536722"/>
              </a:xfrm>
            </p:grpSpPr>
            <p:sp>
              <p:nvSpPr>
                <p:cNvPr id="21"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778116" y="4770339"/>
              <a:ext cx="2437759" cy="1227957"/>
            </a:xfrm>
            <a:prstGeom prst="rect">
              <a:avLst/>
            </a:prstGeom>
          </p:spPr>
          <p:txBody>
            <a:bodyPr wrap="square">
              <a:spAutoFit/>
            </a:bodyPr>
            <a:lstStyle/>
            <a:p>
              <a:pPr algn="ctr"/>
              <a:r>
                <a:rPr lang="en-US" sz="1600" dirty="0">
                  <a:solidFill>
                    <a:srgbClr val="333333"/>
                  </a:solidFill>
                  <a:latin typeface="Open Sans"/>
                </a:rPr>
                <a:t> </a:t>
              </a:r>
              <a:r>
                <a:rPr lang="en-US" b="1" dirty="0"/>
                <a:t>As followers of Jesus Christ, we should strive to always be ready to share and defend our beliefs with meekness and reverence</a:t>
              </a:r>
              <a:endParaRPr lang="en-US" sz="1600"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0154" y="163864"/>
            <a:ext cx="1203575" cy="1500022"/>
          </a:xfrm>
          <a:prstGeom prst="rect">
            <a:avLst/>
          </a:prstGeom>
        </p:spPr>
      </p:pic>
      <p:pic>
        <p:nvPicPr>
          <p:cNvPr id="7172" name="Picture 4" descr="Image result for lds teens share gos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10" y="1453230"/>
            <a:ext cx="4477761" cy="3582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38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urpl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61027"/>
            <a:ext cx="10797766" cy="1015663"/>
          </a:xfrm>
          <a:prstGeom prst="rect">
            <a:avLst/>
          </a:prstGeom>
          <a:noFill/>
        </p:spPr>
        <p:txBody>
          <a:bodyPr wrap="square" rtlCol="0">
            <a:spAutoFit/>
          </a:bodyPr>
          <a:lstStyle/>
          <a:p>
            <a:pPr algn="ctr"/>
            <a:r>
              <a:rPr lang="en-US" sz="6000" dirty="0">
                <a:latin typeface="Poor Richard" panose="02080502050505020702" pitchFamily="18" charset="0"/>
                <a:ea typeface="Wednesday" pitchFamily="2" charset="0"/>
              </a:rPr>
              <a:t>An Opportunity (Continues)</a:t>
            </a:r>
            <a:endParaRPr lang="en-US" sz="4800" dirty="0">
              <a:latin typeface="Poor Richard" panose="02080502050505020702" pitchFamily="18" charset="0"/>
              <a:ea typeface="Wednesday" pitchFamily="2" charset="0"/>
            </a:endParaRPr>
          </a:p>
        </p:txBody>
      </p:sp>
      <p:sp>
        <p:nvSpPr>
          <p:cNvPr id="79" name="TextBox 78"/>
          <p:cNvSpPr txBox="1"/>
          <p:nvPr/>
        </p:nvSpPr>
        <p:spPr>
          <a:xfrm>
            <a:off x="2969830" y="1123564"/>
            <a:ext cx="8029863" cy="2677656"/>
          </a:xfrm>
          <a:prstGeom prst="rect">
            <a:avLst/>
          </a:prstGeom>
          <a:noFill/>
        </p:spPr>
        <p:txBody>
          <a:bodyPr wrap="square" rtlCol="0">
            <a:spAutoFit/>
          </a:bodyPr>
          <a:lstStyle/>
          <a:p>
            <a:r>
              <a:rPr lang="en-US" sz="2400" dirty="0"/>
              <a:t>“I waited for someone to respond. I gazed at the expression on each person’s face for some sign of recognition, some desire to comment. Nothing. I realized it was up to me to do as the Apostle Peter suggested, to ‘be ready always to give an answer to every man that </a:t>
            </a:r>
            <a:r>
              <a:rPr lang="en-US" sz="2400" dirty="0" err="1"/>
              <a:t>asketh</a:t>
            </a:r>
            <a:r>
              <a:rPr lang="en-US" sz="2400" dirty="0"/>
              <a:t> you a reason of the hope that is in you.’ I also realized the truth of the adage ‘When the time for decision arrives, the time for preparation is past.’</a:t>
            </a:r>
          </a:p>
        </p:txBody>
      </p:sp>
      <p:sp>
        <p:nvSpPr>
          <p:cNvPr id="34" name="Rectangle 33"/>
          <p:cNvSpPr/>
          <p:nvPr/>
        </p:nvSpPr>
        <p:spPr>
          <a:xfrm>
            <a:off x="11628512" y="6390946"/>
            <a:ext cx="447558" cy="369332"/>
          </a:xfrm>
          <a:prstGeom prst="rect">
            <a:avLst/>
          </a:prstGeom>
        </p:spPr>
        <p:txBody>
          <a:bodyPr wrap="none">
            <a:spAutoFit/>
          </a:bodyPr>
          <a:lstStyle/>
          <a:p>
            <a:r>
              <a:rPr lang="en-US" dirty="0">
                <a:latin typeface="Open Sans"/>
              </a:rPr>
              <a:t>(2)</a:t>
            </a:r>
            <a:endParaRPr lang="en-US" dirty="0"/>
          </a:p>
        </p:txBody>
      </p:sp>
      <p:pic>
        <p:nvPicPr>
          <p:cNvPr id="9218" name="Picture 2" descr="Image result for 1957 Thomas S mon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19" y="1049745"/>
            <a:ext cx="1998603" cy="26826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3019" y="4510386"/>
            <a:ext cx="7392829" cy="1569660"/>
          </a:xfrm>
          <a:prstGeom prst="rect">
            <a:avLst/>
          </a:prstGeom>
        </p:spPr>
        <p:txBody>
          <a:bodyPr wrap="square">
            <a:spAutoFit/>
          </a:bodyPr>
          <a:lstStyle/>
          <a:p>
            <a:r>
              <a:rPr lang="en-US" sz="2400" dirty="0"/>
              <a:t>“For the next 15 or so minutes, I had the privilege of sharing with those on the bus my testimony concerning the Church and our beliefs. I was grateful for my testimony and grateful that I was prepared to share it” </a:t>
            </a:r>
          </a:p>
        </p:txBody>
      </p:sp>
      <p:pic>
        <p:nvPicPr>
          <p:cNvPr id="9220" name="Picture 4" descr="Image result for people on a bus oldies picture"/>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6132" t="15198" r="19404" b="30763"/>
          <a:stretch/>
        </p:blipFill>
        <p:spPr bwMode="auto">
          <a:xfrm>
            <a:off x="7527826" y="3984541"/>
            <a:ext cx="4324465" cy="209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52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urpl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61027"/>
            <a:ext cx="10797766" cy="1015663"/>
          </a:xfrm>
          <a:prstGeom prst="rect">
            <a:avLst/>
          </a:prstGeom>
          <a:noFill/>
        </p:spPr>
        <p:txBody>
          <a:bodyPr wrap="square" rtlCol="0">
            <a:spAutoFit/>
          </a:bodyPr>
          <a:lstStyle/>
          <a:p>
            <a:pPr algn="ctr"/>
            <a:r>
              <a:rPr lang="en-US" sz="6000" dirty="0">
                <a:latin typeface="Poor Richard" panose="02080502050505020702" pitchFamily="18" charset="0"/>
                <a:ea typeface="Wednesday" pitchFamily="2" charset="0"/>
              </a:rPr>
              <a:t>The Spirit World</a:t>
            </a:r>
            <a:endParaRPr lang="en-US" sz="4800" dirty="0">
              <a:latin typeface="Poor Richard" panose="02080502050505020702" pitchFamily="18" charset="0"/>
              <a:ea typeface="Wednesday" pitchFamily="2" charset="0"/>
            </a:endParaRPr>
          </a:p>
        </p:txBody>
      </p:sp>
      <p:sp>
        <p:nvSpPr>
          <p:cNvPr id="79" name="TextBox 78"/>
          <p:cNvSpPr txBox="1"/>
          <p:nvPr/>
        </p:nvSpPr>
        <p:spPr>
          <a:xfrm>
            <a:off x="973637" y="1076690"/>
            <a:ext cx="3847829" cy="1200329"/>
          </a:xfrm>
          <a:prstGeom prst="rect">
            <a:avLst/>
          </a:prstGeom>
          <a:noFill/>
        </p:spPr>
        <p:txBody>
          <a:bodyPr wrap="square" rtlCol="0">
            <a:spAutoFit/>
          </a:bodyPr>
          <a:lstStyle/>
          <a:p>
            <a:r>
              <a:rPr lang="en-US" sz="2400" dirty="0"/>
              <a:t>Jesus went to preach in the Spirit World between his death and Resurrection</a:t>
            </a:r>
          </a:p>
        </p:txBody>
      </p:sp>
      <p:sp>
        <p:nvSpPr>
          <p:cNvPr id="9" name="TextBox 8"/>
          <p:cNvSpPr txBox="1"/>
          <p:nvPr/>
        </p:nvSpPr>
        <p:spPr>
          <a:xfrm>
            <a:off x="0" y="6488668"/>
            <a:ext cx="5755341" cy="369332"/>
          </a:xfrm>
          <a:prstGeom prst="rect">
            <a:avLst/>
          </a:prstGeom>
          <a:noFill/>
        </p:spPr>
        <p:txBody>
          <a:bodyPr wrap="square" rtlCol="0">
            <a:spAutoFit/>
          </a:bodyPr>
          <a:lstStyle/>
          <a:p>
            <a:r>
              <a:rPr lang="en-US" dirty="0"/>
              <a:t>1 Peter 3:18-20; 4:6</a:t>
            </a:r>
          </a:p>
        </p:txBody>
      </p:sp>
      <p:sp>
        <p:nvSpPr>
          <p:cNvPr id="3" name="Rectangle 2"/>
          <p:cNvSpPr/>
          <p:nvPr/>
        </p:nvSpPr>
        <p:spPr>
          <a:xfrm>
            <a:off x="5657850" y="1422800"/>
            <a:ext cx="6096000" cy="4247317"/>
          </a:xfrm>
          <a:prstGeom prst="rect">
            <a:avLst/>
          </a:prstGeom>
        </p:spPr>
        <p:txBody>
          <a:bodyPr>
            <a:spAutoFit/>
          </a:bodyPr>
          <a:lstStyle/>
          <a:p>
            <a:r>
              <a:rPr lang="en-US" dirty="0">
                <a:latin typeface="Calibri" panose="020F0502020204030204" pitchFamily="34" charset="0"/>
              </a:rPr>
              <a:t>President Joseph F. Smith was wondering how the Savior could perform such a work in such a short time.</a:t>
            </a:r>
          </a:p>
          <a:p>
            <a:endParaRPr lang="en-US" dirty="0">
              <a:latin typeface="Calibri" panose="020F0502020204030204" pitchFamily="34" charset="0"/>
            </a:endParaRPr>
          </a:p>
          <a:p>
            <a:r>
              <a:rPr lang="en-US" dirty="0">
                <a:latin typeface="Calibri" panose="020F0502020204030204" pitchFamily="34" charset="0"/>
              </a:rPr>
              <a:t>The answer was that the Lord </a:t>
            </a:r>
            <a:r>
              <a:rPr lang="en-US" i="1" dirty="0">
                <a:latin typeface="Calibri" panose="020F0502020204030204" pitchFamily="34" charset="0"/>
              </a:rPr>
              <a:t>didn't go in person</a:t>
            </a:r>
            <a:r>
              <a:rPr lang="en-US" dirty="0">
                <a:latin typeface="Calibri" panose="020F0502020204030204" pitchFamily="34" charset="0"/>
              </a:rPr>
              <a:t> to preach to all those spirits but "organized his forces and appointed messengers".</a:t>
            </a:r>
          </a:p>
          <a:p>
            <a:endParaRPr lang="en-US" dirty="0">
              <a:latin typeface="Calibri" panose="020F0502020204030204" pitchFamily="34" charset="0"/>
            </a:endParaRPr>
          </a:p>
          <a:p>
            <a:r>
              <a:rPr lang="en-US" dirty="0">
                <a:latin typeface="Calibri" panose="020F0502020204030204" pitchFamily="34" charset="0"/>
              </a:rPr>
              <a:t>The spirits in prison were not worthy of a direct visitation of the Lord. </a:t>
            </a:r>
          </a:p>
          <a:p>
            <a:endParaRPr lang="en-US" dirty="0">
              <a:latin typeface="Calibri" panose="020F0502020204030204" pitchFamily="34" charset="0"/>
            </a:endParaRPr>
          </a:p>
          <a:p>
            <a:r>
              <a:rPr lang="en-US" dirty="0">
                <a:latin typeface="Calibri" panose="020F0502020204030204" pitchFamily="34" charset="0"/>
              </a:rPr>
              <a:t>The resurrected Lord never appeared to the wicked.</a:t>
            </a:r>
          </a:p>
          <a:p>
            <a:endParaRPr lang="en-US" dirty="0">
              <a:latin typeface="Calibri" panose="020F0502020204030204" pitchFamily="34" charset="0"/>
            </a:endParaRPr>
          </a:p>
          <a:p>
            <a:r>
              <a:rPr lang="en-US" dirty="0">
                <a:latin typeface="Calibri" panose="020F0502020204030204" pitchFamily="34" charset="0"/>
              </a:rPr>
              <a:t>He only appeared to the righteous Jewish saints as a resurrected being. Similarly, the wicked Nephites were destroyed before he could openly minister on that continent.</a:t>
            </a:r>
            <a:endParaRPr lang="en-US" dirty="0"/>
          </a:p>
        </p:txBody>
      </p:sp>
      <p:sp>
        <p:nvSpPr>
          <p:cNvPr id="11" name="TextBox 10"/>
          <p:cNvSpPr txBox="1"/>
          <p:nvPr/>
        </p:nvSpPr>
        <p:spPr>
          <a:xfrm>
            <a:off x="675919" y="5695272"/>
            <a:ext cx="4306013" cy="646331"/>
          </a:xfrm>
          <a:prstGeom prst="rect">
            <a:avLst/>
          </a:prstGeom>
          <a:noFill/>
        </p:spPr>
        <p:txBody>
          <a:bodyPr wrap="square" rtlCol="0">
            <a:spAutoFit/>
          </a:bodyPr>
          <a:lstStyle/>
          <a:p>
            <a:r>
              <a:rPr lang="en-US" sz="3600" dirty="0">
                <a:effectLst>
                  <a:glow rad="139700">
                    <a:schemeClr val="accent2">
                      <a:satMod val="175000"/>
                      <a:alpha val="40000"/>
                    </a:schemeClr>
                  </a:glow>
                </a:effectLst>
              </a:rPr>
              <a:t>Read D&amp;C 138:28-30</a:t>
            </a:r>
          </a:p>
        </p:txBody>
      </p:sp>
      <p:pic>
        <p:nvPicPr>
          <p:cNvPr id="1026" name="Picture 2" descr="Image result for jesus on the cros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786" t="891" r="31618" b="8235"/>
          <a:stretch/>
        </p:blipFill>
        <p:spPr bwMode="auto">
          <a:xfrm>
            <a:off x="310642" y="2475206"/>
            <a:ext cx="2070028" cy="31662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esurrection of jesus"/>
          <p:cNvPicPr>
            <a:picLocks noChangeAspect="1" noChangeArrowheads="1"/>
          </p:cNvPicPr>
          <p:nvPr/>
        </p:nvPicPr>
        <p:blipFill rotWithShape="1">
          <a:blip r:embed="rId4">
            <a:extLst>
              <a:ext uri="{28A0092B-C50C-407E-A947-70E740481C1C}">
                <a14:useLocalDpi xmlns:a14="http://schemas.microsoft.com/office/drawing/2010/main" val="0"/>
              </a:ext>
            </a:extLst>
          </a:blip>
          <a:srcRect l="31895" t="16379" r="34660" b="1"/>
          <a:stretch/>
        </p:blipFill>
        <p:spPr bwMode="auto">
          <a:xfrm>
            <a:off x="2897552" y="2442222"/>
            <a:ext cx="2096349" cy="31992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0218" y="104801"/>
            <a:ext cx="929329" cy="1242666"/>
          </a:xfrm>
          <a:prstGeom prst="rect">
            <a:avLst/>
          </a:prstGeom>
        </p:spPr>
      </p:pic>
    </p:spTree>
    <p:extLst>
      <p:ext uri="{BB962C8B-B14F-4D97-AF65-F5344CB8AC3E}">
        <p14:creationId xmlns:p14="http://schemas.microsoft.com/office/powerpoint/2010/main" val="351867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TotalTime>
  <Words>2594</Words>
  <Application>Microsoft Office PowerPoint</Application>
  <PresentationFormat>Widescreen</PresentationFormat>
  <Paragraphs>147</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Open Sans</vt:lpstr>
      <vt:lpstr>Arial</vt:lpstr>
      <vt:lpstr>Lucida Sans</vt:lpstr>
      <vt:lpstr>Colonna MT</vt:lpstr>
      <vt:lpstr>Poor Richard</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140</cp:revision>
  <dcterms:created xsi:type="dcterms:W3CDTF">2016-05-16T13:36:31Z</dcterms:created>
  <dcterms:modified xsi:type="dcterms:W3CDTF">2020-09-13T15:01:00Z</dcterms:modified>
</cp:coreProperties>
</file>