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96" r:id="rId2"/>
    <p:sldId id="297" r:id="rId3"/>
    <p:sldId id="299" r:id="rId4"/>
    <p:sldId id="300" r:id="rId5"/>
    <p:sldId id="301" r:id="rId6"/>
    <p:sldId id="302" r:id="rId7"/>
    <p:sldId id="303" r:id="rId8"/>
    <p:sldId id="304" r:id="rId9"/>
    <p:sldId id="305" r:id="rId10"/>
    <p:sldId id="306" r:id="rId11"/>
    <p:sldId id="284" r:id="rId12"/>
    <p:sldId id="286" r:id="rId13"/>
    <p:sldId id="307" r:id="rId14"/>
  </p:sldIdLst>
  <p:sldSz cx="12192000" cy="6858000"/>
  <p:notesSz cx="6858000" cy="9144000"/>
  <p:embeddedFontLst>
    <p:embeddedFont>
      <p:font typeface="Baskerville Old Face" panose="02020602080505020303" pitchFamily="18" charset="0"/>
      <p:regular r:id="rId16"/>
    </p:embeddedFon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Californian FB" panose="0207040306080B030204" pitchFamily="18" charset="0"/>
      <p:regular r:id="rId23"/>
      <p:bold r:id="rId24"/>
      <p:italic r:id="rId25"/>
    </p:embeddedFont>
    <p:embeddedFont>
      <p:font typeface="Colonna MT" panose="04020805060202030203" pitchFamily="82" charset="0"/>
      <p:regular r:id="rId26"/>
    </p:embeddedFont>
    <p:embeddedFont>
      <p:font typeface="Comic Sans MS" panose="030F0702030302020204" pitchFamily="66"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
      <p:font typeface="Palatino"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9611"/>
    <a:srgbClr val="F2C05C"/>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9/13/2020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9/13/2020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9/13/2020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9/13/2020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9/13/2020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124582-98B1-42A6-AAB1-D31F9553C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8" y="654112"/>
            <a:ext cx="11303963" cy="1754326"/>
          </a:xfrm>
          <a:prstGeom prst="rect">
            <a:avLst/>
          </a:prstGeom>
          <a:noFill/>
        </p:spPr>
        <p:txBody>
          <a:bodyPr wrap="square" rtlCol="0">
            <a:spAutoFit/>
          </a:bodyPr>
          <a:lstStyle/>
          <a:p>
            <a:pPr algn="ctr"/>
            <a:r>
              <a:rPr lang="en-US" sz="6000" dirty="0">
                <a:latin typeface="Baskerville Old Face" panose="02020602080505020303" pitchFamily="18" charset="0"/>
                <a:ea typeface="Wednesday" pitchFamily="2" charset="0"/>
              </a:rPr>
              <a:t>Calling Election Made Sure</a:t>
            </a:r>
          </a:p>
          <a:p>
            <a:pPr algn="ctr"/>
            <a:r>
              <a:rPr lang="en-US" sz="4800" dirty="0">
                <a:latin typeface="Baskerville Old Face" panose="02020602080505020303" pitchFamily="18" charset="0"/>
                <a:ea typeface="Wednesday" pitchFamily="2" charset="0"/>
              </a:rPr>
              <a:t>2 Peter 1 </a:t>
            </a:r>
          </a:p>
        </p:txBody>
      </p:sp>
      <p:sp>
        <p:nvSpPr>
          <p:cNvPr id="79" name="TextBox 78"/>
          <p:cNvSpPr txBox="1"/>
          <p:nvPr/>
        </p:nvSpPr>
        <p:spPr>
          <a:xfrm>
            <a:off x="0" y="0"/>
            <a:ext cx="2286000" cy="369332"/>
          </a:xfrm>
          <a:prstGeom prst="rect">
            <a:avLst/>
          </a:prstGeom>
          <a:noFill/>
        </p:spPr>
        <p:txBody>
          <a:bodyPr wrap="square" rtlCol="0">
            <a:spAutoFit/>
          </a:bodyPr>
          <a:lstStyle/>
          <a:p>
            <a:r>
              <a:rPr lang="en-US" dirty="0"/>
              <a:t>Lesson 146</a:t>
            </a:r>
          </a:p>
        </p:txBody>
      </p:sp>
      <p:grpSp>
        <p:nvGrpSpPr>
          <p:cNvPr id="8" name="Group 7"/>
          <p:cNvGrpSpPr/>
          <p:nvPr/>
        </p:nvGrpSpPr>
        <p:grpSpPr>
          <a:xfrm>
            <a:off x="1143000" y="2280643"/>
            <a:ext cx="3576917" cy="4401003"/>
            <a:chOff x="1194377" y="2347878"/>
            <a:chExt cx="3576917" cy="4401003"/>
          </a:xfrm>
        </p:grpSpPr>
        <p:grpSp>
          <p:nvGrpSpPr>
            <p:cNvPr id="7" name="Group 6"/>
            <p:cNvGrpSpPr/>
            <p:nvPr/>
          </p:nvGrpSpPr>
          <p:grpSpPr>
            <a:xfrm>
              <a:off x="1194377" y="2347878"/>
              <a:ext cx="3576917" cy="4401003"/>
              <a:chOff x="4289611" y="2456996"/>
              <a:chExt cx="3576917" cy="4401003"/>
            </a:xfrm>
          </p:grpSpPr>
          <p:grpSp>
            <p:nvGrpSpPr>
              <p:cNvPr id="4" name="Group 3"/>
              <p:cNvGrpSpPr/>
              <p:nvPr/>
            </p:nvGrpSpPr>
            <p:grpSpPr>
              <a:xfrm>
                <a:off x="4657165" y="2895934"/>
                <a:ext cx="2877670" cy="3523129"/>
                <a:chOff x="4719918" y="3160059"/>
                <a:chExt cx="2877670" cy="3523129"/>
              </a:xfrm>
            </p:grpSpPr>
            <p:pic>
              <p:nvPicPr>
                <p:cNvPr id="1026" name="Picture 2" descr="Image result for rome"/>
                <p:cNvPicPr>
                  <a:picLocks noChangeAspect="1" noChangeArrowheads="1"/>
                </p:cNvPicPr>
                <p:nvPr/>
              </p:nvPicPr>
              <p:blipFill rotWithShape="1">
                <a:blip r:embed="rId3">
                  <a:extLst>
                    <a:ext uri="{28A0092B-C50C-407E-A947-70E740481C1C}">
                      <a14:useLocalDpi xmlns:a14="http://schemas.microsoft.com/office/drawing/2010/main" val="0"/>
                    </a:ext>
                  </a:extLst>
                </a:blip>
                <a:srcRect l="17500" t="5333" r="39411"/>
                <a:stretch/>
              </p:blipFill>
              <p:spPr bwMode="auto">
                <a:xfrm>
                  <a:off x="4844292" y="3268351"/>
                  <a:ext cx="2692195" cy="3383272"/>
                </a:xfrm>
                <a:prstGeom prst="rect">
                  <a:avLst/>
                </a:prstGeom>
                <a:noFill/>
                <a:extLst>
                  <a:ext uri="{909E8E84-426E-40DD-AFC4-6F175D3DCCD1}">
                    <a14:hiddenFill xmlns:a14="http://schemas.microsoft.com/office/drawing/2010/main">
                      <a:solidFill>
                        <a:srgbClr val="FFFFFF"/>
                      </a:solidFill>
                    </a14:hiddenFill>
                  </a:ext>
                </a:extLst>
              </p:spPr>
            </p:pic>
            <p:sp>
              <p:nvSpPr>
                <p:cNvPr id="3" name="Frame 2"/>
                <p:cNvSpPr/>
                <p:nvPr/>
              </p:nvSpPr>
              <p:spPr>
                <a:xfrm>
                  <a:off x="4719918" y="3160059"/>
                  <a:ext cx="2877670" cy="3523129"/>
                </a:xfrm>
                <a:prstGeom prst="frame">
                  <a:avLst>
                    <a:gd name="adj1" fmla="val 4741"/>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Plus Sign 5"/>
              <p:cNvSpPr/>
              <p:nvPr/>
            </p:nvSpPr>
            <p:spPr>
              <a:xfrm>
                <a:off x="4289611" y="2456996"/>
                <a:ext cx="3576917" cy="4401003"/>
              </a:xfrm>
              <a:prstGeom prst="mathPlus">
                <a:avLst>
                  <a:gd name="adj1" fmla="val 4674"/>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1310503" y="3062550"/>
              <a:ext cx="1473038" cy="3356513"/>
              <a:chOff x="2514600" y="772588"/>
              <a:chExt cx="2017426" cy="4626369"/>
            </a:xfrm>
          </p:grpSpPr>
          <p:sp>
            <p:nvSpPr>
              <p:cNvPr id="87" name="Round Diagonal Corner Rectangle 55"/>
              <p:cNvSpPr/>
              <p:nvPr/>
            </p:nvSpPr>
            <p:spPr>
              <a:xfrm rot="12394047">
                <a:off x="3447556" y="1095387"/>
                <a:ext cx="936295" cy="1605233"/>
              </a:xfrm>
              <a:prstGeom prst="round2DiagRect">
                <a:avLst>
                  <a:gd name="adj1" fmla="val 16667"/>
                  <a:gd name="adj2"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 Diagonal Corner Rectangle 56"/>
              <p:cNvSpPr/>
              <p:nvPr/>
            </p:nvSpPr>
            <p:spPr>
              <a:xfrm rot="19994265" flipH="1">
                <a:off x="2577354" y="1099739"/>
                <a:ext cx="984352" cy="1728578"/>
              </a:xfrm>
              <a:prstGeom prst="round2DiagRect">
                <a:avLst>
                  <a:gd name="adj1" fmla="val 0"/>
                  <a:gd name="adj2"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853530" y="892071"/>
                <a:ext cx="1372869" cy="176635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33"/>
              <p:cNvGrpSpPr/>
              <p:nvPr/>
            </p:nvGrpSpPr>
            <p:grpSpPr>
              <a:xfrm rot="2754858">
                <a:off x="3053010" y="4781285"/>
                <a:ext cx="447122" cy="788221"/>
                <a:chOff x="1676400" y="2133600"/>
                <a:chExt cx="1447800" cy="2088845"/>
              </a:xfrm>
            </p:grpSpPr>
            <p:sp>
              <p:nvSpPr>
                <p:cNvPr id="109" name="Oval 108"/>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rot="5400000">
                  <a:off x="2031789" y="2496485"/>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45"/>
              <p:cNvGrpSpPr/>
              <p:nvPr/>
            </p:nvGrpSpPr>
            <p:grpSpPr>
              <a:xfrm rot="18845142" flipH="1">
                <a:off x="3457651" y="4681257"/>
                <a:ext cx="486272" cy="795253"/>
                <a:chOff x="1676400" y="2133600"/>
                <a:chExt cx="1447800" cy="2088845"/>
              </a:xfrm>
            </p:grpSpPr>
            <p:sp>
              <p:nvSpPr>
                <p:cNvPr id="106" name="Oval 105"/>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p:cNvSpPr/>
                <p:nvPr/>
              </p:nvSpPr>
              <p:spPr>
                <a:xfrm rot="5400000">
                  <a:off x="2031789" y="2496485"/>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49"/>
              <p:cNvGrpSpPr/>
              <p:nvPr/>
            </p:nvGrpSpPr>
            <p:grpSpPr>
              <a:xfrm>
                <a:off x="2538097" y="2559209"/>
                <a:ext cx="1993929" cy="2480377"/>
                <a:chOff x="4419600" y="2060454"/>
                <a:chExt cx="3045502" cy="4187946"/>
              </a:xfrm>
            </p:grpSpPr>
            <p:sp>
              <p:nvSpPr>
                <p:cNvPr id="97" name="Oval 96"/>
                <p:cNvSpPr/>
                <p:nvPr/>
              </p:nvSpPr>
              <p:spPr>
                <a:xfrm>
                  <a:off x="6890479" y="3785016"/>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4419600" y="3810000"/>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p:cNvSpPr/>
                <p:nvPr/>
              </p:nvSpPr>
              <p:spPr>
                <a:xfrm rot="10800000">
                  <a:off x="5638800" y="2133600"/>
                  <a:ext cx="609600" cy="7620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p:nvPr/>
              </p:nvSpPr>
              <p:spPr>
                <a:xfrm rot="366654" flipH="1">
                  <a:off x="4944218" y="2084003"/>
                  <a:ext cx="706763" cy="3877254"/>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rot="21233346">
                  <a:off x="6224662" y="2067736"/>
                  <a:ext cx="706763" cy="3886573"/>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3" name="Freeform: Shape 92"/>
              <p:cNvSpPr/>
              <p:nvPr/>
            </p:nvSpPr>
            <p:spPr>
              <a:xfrm rot="14935407">
                <a:off x="3055310" y="511096"/>
                <a:ext cx="868295" cy="1391279"/>
              </a:xfrm>
              <a:custGeom>
                <a:avLst/>
                <a:gdLst>
                  <a:gd name="connsiteX0" fmla="*/ 733390 w 868295"/>
                  <a:gd name="connsiteY0" fmla="*/ 1022811 h 1391279"/>
                  <a:gd name="connsiteX1" fmla="*/ 576439 w 868295"/>
                  <a:gd name="connsiteY1" fmla="*/ 1222643 h 1391279"/>
                  <a:gd name="connsiteX2" fmla="*/ 301884 w 868295"/>
                  <a:gd name="connsiteY2" fmla="*/ 1377052 h 1391279"/>
                  <a:gd name="connsiteX3" fmla="*/ 151176 w 868295"/>
                  <a:gd name="connsiteY3" fmla="*/ 1334841 h 1391279"/>
                  <a:gd name="connsiteX4" fmla="*/ 42682 w 868295"/>
                  <a:gd name="connsiteY4" fmla="*/ 1141929 h 1391279"/>
                  <a:gd name="connsiteX5" fmla="*/ 169312 w 868295"/>
                  <a:gd name="connsiteY5" fmla="*/ 689814 h 1391279"/>
                  <a:gd name="connsiteX6" fmla="*/ 264619 w 868295"/>
                  <a:gd name="connsiteY6" fmla="*/ 636213 h 1391279"/>
                  <a:gd name="connsiteX7" fmla="*/ 247201 w 868295"/>
                  <a:gd name="connsiteY7" fmla="*/ 615103 h 1391279"/>
                  <a:gd name="connsiteX8" fmla="*/ 189213 w 868295"/>
                  <a:gd name="connsiteY8" fmla="*/ 425263 h 1391279"/>
                  <a:gd name="connsiteX9" fmla="*/ 189213 w 868295"/>
                  <a:gd name="connsiteY9" fmla="*/ 113183 h 1391279"/>
                  <a:gd name="connsiteX10" fmla="*/ 302396 w 868295"/>
                  <a:gd name="connsiteY10" fmla="*/ 0 h 1391279"/>
                  <a:gd name="connsiteX11" fmla="*/ 528754 w 868295"/>
                  <a:gd name="connsiteY11" fmla="*/ 0 h 1391279"/>
                  <a:gd name="connsiteX12" fmla="*/ 868295 w 868295"/>
                  <a:gd name="connsiteY12" fmla="*/ 339541 h 1391279"/>
                  <a:gd name="connsiteX13" fmla="*/ 868295 w 868295"/>
                  <a:gd name="connsiteY13" fmla="*/ 651621 h 1391279"/>
                  <a:gd name="connsiteX14" fmla="*/ 755112 w 868295"/>
                  <a:gd name="connsiteY14" fmla="*/ 764804 h 1391279"/>
                  <a:gd name="connsiteX15" fmla="*/ 699850 w 868295"/>
                  <a:gd name="connsiteY15" fmla="*/ 764804 h 1391279"/>
                  <a:gd name="connsiteX16" fmla="*/ 703069 w 868295"/>
                  <a:gd name="connsiteY16" fmla="*/ 770528 h 1391279"/>
                  <a:gd name="connsiteX17" fmla="*/ 733390 w 868295"/>
                  <a:gd name="connsiteY17" fmla="*/ 1022811 h 13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8295" h="1391279">
                    <a:moveTo>
                      <a:pt x="733390" y="1022811"/>
                    </a:moveTo>
                    <a:cubicBezTo>
                      <a:pt x="710474" y="1104628"/>
                      <a:pt x="656347" y="1177703"/>
                      <a:pt x="576439" y="1222643"/>
                    </a:cubicBezTo>
                    <a:lnTo>
                      <a:pt x="301884" y="1377052"/>
                    </a:lnTo>
                    <a:cubicBezTo>
                      <a:pt x="248611" y="1407013"/>
                      <a:pt x="181136" y="1388114"/>
                      <a:pt x="151176" y="1334841"/>
                    </a:cubicBezTo>
                    <a:lnTo>
                      <a:pt x="42682" y="1141929"/>
                    </a:lnTo>
                    <a:cubicBezTo>
                      <a:pt x="-47198" y="982113"/>
                      <a:pt x="9496" y="779694"/>
                      <a:pt x="169312" y="689814"/>
                    </a:cubicBezTo>
                    <a:lnTo>
                      <a:pt x="264619" y="636213"/>
                    </a:lnTo>
                    <a:lnTo>
                      <a:pt x="247201" y="615103"/>
                    </a:lnTo>
                    <a:cubicBezTo>
                      <a:pt x="210591" y="560912"/>
                      <a:pt x="189213" y="495584"/>
                      <a:pt x="189213" y="425263"/>
                    </a:cubicBezTo>
                    <a:lnTo>
                      <a:pt x="189213" y="113183"/>
                    </a:lnTo>
                    <a:cubicBezTo>
                      <a:pt x="189213" y="50674"/>
                      <a:pt x="239887" y="0"/>
                      <a:pt x="302396" y="0"/>
                    </a:cubicBezTo>
                    <a:lnTo>
                      <a:pt x="528754" y="0"/>
                    </a:lnTo>
                    <a:cubicBezTo>
                      <a:pt x="716277" y="0"/>
                      <a:pt x="868295" y="152018"/>
                      <a:pt x="868295" y="339541"/>
                    </a:cubicBezTo>
                    <a:lnTo>
                      <a:pt x="868295" y="651621"/>
                    </a:lnTo>
                    <a:cubicBezTo>
                      <a:pt x="868295" y="714130"/>
                      <a:pt x="817621" y="764804"/>
                      <a:pt x="755112" y="764804"/>
                    </a:cubicBezTo>
                    <a:lnTo>
                      <a:pt x="699850" y="764804"/>
                    </a:lnTo>
                    <a:lnTo>
                      <a:pt x="703069" y="770528"/>
                    </a:lnTo>
                    <a:cubicBezTo>
                      <a:pt x="748009" y="850436"/>
                      <a:pt x="756305" y="940994"/>
                      <a:pt x="733390" y="102281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Round Diagonal Corner Rectangle 63"/>
              <p:cNvSpPr/>
              <p:nvPr/>
            </p:nvSpPr>
            <p:spPr>
              <a:xfrm rot="18574207">
                <a:off x="3093953" y="2118884"/>
                <a:ext cx="765253" cy="764804"/>
              </a:xfrm>
              <a:prstGeom prst="round2DiagRect">
                <a:avLst>
                  <a:gd name="adj1" fmla="val 16667"/>
                  <a:gd name="adj2"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276600" y="2216023"/>
                <a:ext cx="430070" cy="22237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2514600" y="1219200"/>
                <a:ext cx="1993929" cy="19843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Rectangle 8"/>
          <p:cNvSpPr/>
          <p:nvPr/>
        </p:nvSpPr>
        <p:spPr>
          <a:xfrm>
            <a:off x="5126138" y="3216627"/>
            <a:ext cx="6096000" cy="2308324"/>
          </a:xfrm>
          <a:prstGeom prst="rect">
            <a:avLst/>
          </a:prstGeom>
        </p:spPr>
        <p:txBody>
          <a:bodyPr>
            <a:spAutoFit/>
          </a:bodyPr>
          <a:lstStyle/>
          <a:p>
            <a:r>
              <a:rPr lang="en-US" sz="2400" i="1" dirty="0">
                <a:solidFill>
                  <a:srgbClr val="333333"/>
                </a:solidFill>
                <a:latin typeface="Palatino"/>
              </a:rPr>
              <a:t>(May 17th, 1843.) The more sure word of prophecy means a man’s knowing that he is sealed up unto eternal life, by revelation and the spirit of prophecy, through the power of the Holy Priesthood.</a:t>
            </a:r>
          </a:p>
          <a:p>
            <a:r>
              <a:rPr lang="en-US" sz="2400" i="1" dirty="0">
                <a:solidFill>
                  <a:srgbClr val="333333"/>
                </a:solidFill>
                <a:latin typeface="Palatino"/>
              </a:rPr>
              <a:t>D&amp;C 131:5</a:t>
            </a:r>
            <a:endParaRPr lang="en-US" sz="2400" i="1" dirty="0"/>
          </a:p>
        </p:txBody>
      </p:sp>
    </p:spTree>
    <p:extLst>
      <p:ext uri="{BB962C8B-B14F-4D97-AF65-F5344CB8AC3E}">
        <p14:creationId xmlns:p14="http://schemas.microsoft.com/office/powerpoint/2010/main" val="3065082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2389" y="8571"/>
            <a:ext cx="11621928"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Scriptures</a:t>
            </a:r>
          </a:p>
        </p:txBody>
      </p:sp>
      <p:sp>
        <p:nvSpPr>
          <p:cNvPr id="37" name="Rectangle 36"/>
          <p:cNvSpPr/>
          <p:nvPr/>
        </p:nvSpPr>
        <p:spPr>
          <a:xfrm>
            <a:off x="129578" y="6488668"/>
            <a:ext cx="4103092" cy="369332"/>
          </a:xfrm>
          <a:prstGeom prst="rect">
            <a:avLst/>
          </a:prstGeom>
        </p:spPr>
        <p:txBody>
          <a:bodyPr wrap="square">
            <a:spAutoFit/>
          </a:bodyPr>
          <a:lstStyle/>
          <a:p>
            <a:r>
              <a:rPr lang="en-US" dirty="0"/>
              <a:t>2 Peter 1:20</a:t>
            </a:r>
          </a:p>
        </p:txBody>
      </p:sp>
      <p:sp>
        <p:nvSpPr>
          <p:cNvPr id="6" name="Rectangle 5"/>
          <p:cNvSpPr/>
          <p:nvPr/>
        </p:nvSpPr>
        <p:spPr>
          <a:xfrm>
            <a:off x="240609" y="3194921"/>
            <a:ext cx="8058058" cy="2862322"/>
          </a:xfrm>
          <a:prstGeom prst="rect">
            <a:avLst/>
          </a:prstGeom>
        </p:spPr>
        <p:txBody>
          <a:bodyPr wrap="square">
            <a:spAutoFit/>
          </a:bodyPr>
          <a:lstStyle/>
          <a:p>
            <a:r>
              <a:rPr lang="en-US" sz="2000" dirty="0"/>
              <a:t>“[Scriptures are] words, both written and spoken, by holy men of God when moved upon by the Holy Ghost.” </a:t>
            </a:r>
          </a:p>
          <a:p>
            <a:endParaRPr lang="en-US" sz="2000" dirty="0"/>
          </a:p>
          <a:p>
            <a:r>
              <a:rPr lang="en-US" sz="2000" dirty="0"/>
              <a:t>Some scripture has been canonized. A canon is “a recognized, authoritative collection of sacred books. </a:t>
            </a:r>
          </a:p>
          <a:p>
            <a:endParaRPr lang="en-US" sz="2000" dirty="0"/>
          </a:p>
          <a:p>
            <a:r>
              <a:rPr lang="en-US" sz="2000" dirty="0"/>
              <a:t>In The Church of Jesus Christ of Latter-day Saints, the canonical books are called the standard works and include the Old and New Testaments, the Book of Mormon, the Doctrine and Covenants, and the Pearl of Great Price.”</a:t>
            </a:r>
            <a:endParaRPr lang="en-US" sz="2000" i="1" dirty="0"/>
          </a:p>
        </p:txBody>
      </p:sp>
      <p:sp>
        <p:nvSpPr>
          <p:cNvPr id="26" name="Rectangle 25"/>
          <p:cNvSpPr/>
          <p:nvPr/>
        </p:nvSpPr>
        <p:spPr>
          <a:xfrm>
            <a:off x="11629966" y="6390946"/>
            <a:ext cx="442750" cy="369332"/>
          </a:xfrm>
          <a:prstGeom prst="rect">
            <a:avLst/>
          </a:prstGeom>
        </p:spPr>
        <p:txBody>
          <a:bodyPr wrap="none">
            <a:spAutoFit/>
          </a:bodyPr>
          <a:lstStyle/>
          <a:p>
            <a:r>
              <a:rPr lang="en-US" dirty="0"/>
              <a:t>(7)</a:t>
            </a:r>
          </a:p>
        </p:txBody>
      </p:sp>
      <p:sp>
        <p:nvSpPr>
          <p:cNvPr id="4" name="Rectangle 3"/>
          <p:cNvSpPr/>
          <p:nvPr/>
        </p:nvSpPr>
        <p:spPr>
          <a:xfrm>
            <a:off x="7564512" y="548712"/>
            <a:ext cx="4286829" cy="2308324"/>
          </a:xfrm>
          <a:prstGeom prst="rect">
            <a:avLst/>
          </a:prstGeom>
          <a:solidFill>
            <a:schemeClr val="accent2"/>
          </a:solidFill>
        </p:spPr>
        <p:txBody>
          <a:bodyPr wrap="square">
            <a:spAutoFit/>
          </a:bodyPr>
          <a:lstStyle/>
          <a:p>
            <a:r>
              <a:rPr lang="en-US" dirty="0">
                <a:solidFill>
                  <a:schemeClr val="bg1"/>
                </a:solidFill>
                <a:latin typeface="Palatino"/>
              </a:rPr>
              <a:t>And whatsoever they shall speak when moved upon by the Holy Ghost shall be scripture, shall be the will of the Lord, shall be the mind of the Lord, shall be the word of the Lord, shall be the voice of the Lord, and the power of God unto salvation.</a:t>
            </a:r>
          </a:p>
          <a:p>
            <a:r>
              <a:rPr lang="en-US" dirty="0">
                <a:solidFill>
                  <a:schemeClr val="bg1"/>
                </a:solidFill>
                <a:latin typeface="Palatino"/>
              </a:rPr>
              <a:t>D&amp;C 68:4</a:t>
            </a:r>
            <a:endParaRPr lang="en-US" dirty="0">
              <a:solidFill>
                <a:schemeClr val="bg1"/>
              </a:solidFill>
            </a:endParaRPr>
          </a:p>
        </p:txBody>
      </p:sp>
      <p:grpSp>
        <p:nvGrpSpPr>
          <p:cNvPr id="27" name="Group 26"/>
          <p:cNvGrpSpPr/>
          <p:nvPr/>
        </p:nvGrpSpPr>
        <p:grpSpPr>
          <a:xfrm>
            <a:off x="1751691" y="514005"/>
            <a:ext cx="3507299" cy="2465203"/>
            <a:chOff x="2597905" y="990600"/>
            <a:chExt cx="4280882" cy="3008937"/>
          </a:xfrm>
        </p:grpSpPr>
        <p:grpSp>
          <p:nvGrpSpPr>
            <p:cNvPr id="28" name="Group 27"/>
            <p:cNvGrpSpPr/>
            <p:nvPr/>
          </p:nvGrpSpPr>
          <p:grpSpPr>
            <a:xfrm>
              <a:off x="3810000" y="990600"/>
              <a:ext cx="1881778" cy="2381349"/>
              <a:chOff x="2819400" y="3657600"/>
              <a:chExt cx="1447800" cy="2121932"/>
            </a:xfrm>
          </p:grpSpPr>
          <p:sp>
            <p:nvSpPr>
              <p:cNvPr id="52" name="TextBox 51"/>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53" name="Rectangle 52"/>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Colonna MT" pitchFamily="82" charset="0"/>
                  </a:rPr>
                  <a:t> Holy Bible</a:t>
                </a:r>
              </a:p>
            </p:txBody>
          </p:sp>
          <p:sp>
            <p:nvSpPr>
              <p:cNvPr id="56" name="Rectangle 55"/>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rot="1664940">
              <a:off x="4920625" y="2018337"/>
              <a:ext cx="1958162" cy="1981200"/>
              <a:chOff x="685801" y="3352800"/>
              <a:chExt cx="1958162" cy="1981200"/>
            </a:xfrm>
          </p:grpSpPr>
          <p:grpSp>
            <p:nvGrpSpPr>
              <p:cNvPr id="42" name="Group 32"/>
              <p:cNvGrpSpPr/>
              <p:nvPr/>
            </p:nvGrpSpPr>
            <p:grpSpPr>
              <a:xfrm>
                <a:off x="685801" y="3352800"/>
                <a:ext cx="1958162" cy="1981200"/>
                <a:chOff x="2494858" y="2667000"/>
                <a:chExt cx="3886200" cy="3931920"/>
              </a:xfrm>
            </p:grpSpPr>
            <p:grpSp>
              <p:nvGrpSpPr>
                <p:cNvPr id="45" name="Group 13"/>
                <p:cNvGrpSpPr/>
                <p:nvPr/>
              </p:nvGrpSpPr>
              <p:grpSpPr>
                <a:xfrm>
                  <a:off x="3048000" y="2667000"/>
                  <a:ext cx="2971800" cy="3931920"/>
                  <a:chOff x="152400" y="152400"/>
                  <a:chExt cx="4953000" cy="6553200"/>
                </a:xfrm>
              </p:grpSpPr>
              <p:sp>
                <p:nvSpPr>
                  <p:cNvPr id="49" name="Rounded Rectangle 1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1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17"/>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a:off x="2494858" y="3544738"/>
                  <a:ext cx="3886200" cy="1341976"/>
                </a:xfrm>
                <a:prstGeom prst="rect">
                  <a:avLst/>
                </a:prstGeom>
                <a:noFill/>
              </p:spPr>
              <p:txBody>
                <a:bodyPr wrap="square" rtlCol="0">
                  <a:spAutoFit/>
                </a:bodyPr>
                <a:lstStyle/>
                <a:p>
                  <a:pPr algn="ctr"/>
                  <a:r>
                    <a:rPr lang="en-US" sz="1000" dirty="0">
                      <a:solidFill>
                        <a:srgbClr val="FFC000"/>
                      </a:solidFill>
                      <a:latin typeface="Californian FB" pitchFamily="18" charset="0"/>
                    </a:rPr>
                    <a:t>Doctrine</a:t>
                  </a:r>
                </a:p>
                <a:p>
                  <a:pPr algn="ctr"/>
                  <a:r>
                    <a:rPr lang="en-US" sz="1000" dirty="0">
                      <a:solidFill>
                        <a:srgbClr val="FFC000"/>
                      </a:solidFill>
                      <a:latin typeface="Californian FB" pitchFamily="18" charset="0"/>
                    </a:rPr>
                    <a:t>And</a:t>
                  </a:r>
                </a:p>
                <a:p>
                  <a:pPr algn="ctr"/>
                  <a:r>
                    <a:rPr lang="en-US" sz="1000" dirty="0">
                      <a:solidFill>
                        <a:srgbClr val="FFC000"/>
                      </a:solidFill>
                      <a:latin typeface="Californian FB" pitchFamily="18" charset="0"/>
                    </a:rPr>
                    <a:t>Covenants</a:t>
                  </a:r>
                </a:p>
              </p:txBody>
            </p:sp>
            <p:sp>
              <p:nvSpPr>
                <p:cNvPr id="47" name="TextBox 46"/>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48" name="Straight Connector 47"/>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rot="20047769">
              <a:off x="2597905" y="1765695"/>
              <a:ext cx="2038882" cy="2040119"/>
              <a:chOff x="2698685" y="2667000"/>
              <a:chExt cx="3886200" cy="3931920"/>
            </a:xfrm>
          </p:grpSpPr>
          <p:grpSp>
            <p:nvGrpSpPr>
              <p:cNvPr id="31" name="Group 13"/>
              <p:cNvGrpSpPr/>
              <p:nvPr/>
            </p:nvGrpSpPr>
            <p:grpSpPr>
              <a:xfrm>
                <a:off x="3048000" y="2667000"/>
                <a:ext cx="2971800" cy="3931920"/>
                <a:chOff x="152400" y="152400"/>
                <a:chExt cx="4953000" cy="6553200"/>
              </a:xfrm>
            </p:grpSpPr>
            <p:sp>
              <p:nvSpPr>
                <p:cNvPr id="39" name="Rounded Rectangle 2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2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27"/>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2698685" y="3135122"/>
                <a:ext cx="3886200" cy="1665224"/>
              </a:xfrm>
              <a:prstGeom prst="rect">
                <a:avLst/>
              </a:prstGeom>
              <a:noFill/>
            </p:spPr>
            <p:txBody>
              <a:bodyPr wrap="square" rtlCol="0">
                <a:spAutoFit/>
              </a:bodyPr>
              <a:lstStyle/>
              <a:p>
                <a:pPr algn="ctr"/>
                <a:r>
                  <a:rPr lang="en-US" sz="1000" dirty="0">
                    <a:solidFill>
                      <a:srgbClr val="FFC000"/>
                    </a:solidFill>
                    <a:latin typeface="Californian FB" pitchFamily="18" charset="0"/>
                  </a:rPr>
                  <a:t>The </a:t>
                </a:r>
              </a:p>
              <a:p>
                <a:pPr algn="ctr"/>
                <a:r>
                  <a:rPr lang="en-US" sz="1000" dirty="0">
                    <a:solidFill>
                      <a:srgbClr val="FFC000"/>
                    </a:solidFill>
                    <a:latin typeface="Californian FB" pitchFamily="18" charset="0"/>
                  </a:rPr>
                  <a:t>Book</a:t>
                </a:r>
              </a:p>
              <a:p>
                <a:pPr algn="ctr"/>
                <a:r>
                  <a:rPr lang="en-US" sz="1000" dirty="0">
                    <a:solidFill>
                      <a:srgbClr val="FFC000"/>
                    </a:solidFill>
                    <a:latin typeface="Californian FB" pitchFamily="18" charset="0"/>
                  </a:rPr>
                  <a:t> of </a:t>
                </a:r>
              </a:p>
              <a:p>
                <a:pPr algn="ctr"/>
                <a:r>
                  <a:rPr lang="en-US" sz="1000" dirty="0">
                    <a:solidFill>
                      <a:srgbClr val="FFC000"/>
                    </a:solidFill>
                    <a:latin typeface="Californian FB" pitchFamily="18" charset="0"/>
                  </a:rPr>
                  <a:t>Mormon</a:t>
                </a:r>
              </a:p>
            </p:txBody>
          </p:sp>
          <p:sp>
            <p:nvSpPr>
              <p:cNvPr id="33" name="TextBox 32"/>
              <p:cNvSpPr txBox="1"/>
              <p:nvPr/>
            </p:nvSpPr>
            <p:spPr>
              <a:xfrm>
                <a:off x="3124199" y="5164303"/>
                <a:ext cx="2667001" cy="651610"/>
              </a:xfrm>
              <a:prstGeom prst="rect">
                <a:avLst/>
              </a:prstGeom>
              <a:noFill/>
            </p:spPr>
            <p:txBody>
              <a:bodyPr wrap="square" rtlCol="0">
                <a:spAutoFit/>
              </a:bodyPr>
              <a:lstStyle/>
              <a:p>
                <a:pPr algn="ctr"/>
                <a:r>
                  <a:rPr lang="en-US" sz="600" dirty="0">
                    <a:solidFill>
                      <a:srgbClr val="FFC000"/>
                    </a:solidFill>
                    <a:latin typeface="Californian FB" pitchFamily="18" charset="0"/>
                  </a:rPr>
                  <a:t>ANOTHER TESTAMENT </a:t>
                </a:r>
              </a:p>
              <a:p>
                <a:pPr algn="ctr"/>
                <a:r>
                  <a:rPr lang="en-US" sz="600" dirty="0">
                    <a:solidFill>
                      <a:srgbClr val="FFC000"/>
                    </a:solidFill>
                    <a:latin typeface="Californian FB" pitchFamily="18" charset="0"/>
                  </a:rPr>
                  <a:t>OF JESUS CHRIST</a:t>
                </a:r>
              </a:p>
            </p:txBody>
          </p:sp>
          <p:cxnSp>
            <p:nvCxnSpPr>
              <p:cNvPr id="34" name="Straight Connector 33"/>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7" name="Group 56"/>
          <p:cNvGrpSpPr/>
          <p:nvPr/>
        </p:nvGrpSpPr>
        <p:grpSpPr>
          <a:xfrm>
            <a:off x="8738870" y="3992299"/>
            <a:ext cx="3100584" cy="1730438"/>
            <a:chOff x="4458812" y="1063427"/>
            <a:chExt cx="3100584" cy="1730438"/>
          </a:xfrm>
        </p:grpSpPr>
        <p:grpSp>
          <p:nvGrpSpPr>
            <p:cNvPr id="58" name="Group 57"/>
            <p:cNvGrpSpPr/>
            <p:nvPr/>
          </p:nvGrpSpPr>
          <p:grpSpPr>
            <a:xfrm>
              <a:off x="4458812" y="1338795"/>
              <a:ext cx="1076099" cy="1455070"/>
              <a:chOff x="6696052" y="1382055"/>
              <a:chExt cx="1076099" cy="1455070"/>
            </a:xfrm>
            <a:solidFill>
              <a:schemeClr val="tx1"/>
            </a:solidFill>
          </p:grpSpPr>
          <p:sp>
            <p:nvSpPr>
              <p:cNvPr id="82" name="Oval 81"/>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Delay 82"/>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6483297" y="1338795"/>
              <a:ext cx="1076099" cy="1455070"/>
              <a:chOff x="6696052" y="1382055"/>
              <a:chExt cx="1076099" cy="1455070"/>
            </a:xfrm>
            <a:solidFill>
              <a:schemeClr val="tx1"/>
            </a:solidFill>
          </p:grpSpPr>
          <p:sp>
            <p:nvSpPr>
              <p:cNvPr id="80" name="Oval 79"/>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Delay 80"/>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5339218" y="1063427"/>
              <a:ext cx="1271794" cy="1719683"/>
              <a:chOff x="6696052" y="1382055"/>
              <a:chExt cx="1076099" cy="1455070"/>
            </a:xfrm>
            <a:solidFill>
              <a:schemeClr val="tx1"/>
            </a:solidFill>
          </p:grpSpPr>
          <p:sp>
            <p:nvSpPr>
              <p:cNvPr id="78" name="Oval 77"/>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Delay 78"/>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a:off x="3515617" y="6271803"/>
            <a:ext cx="7462043" cy="461665"/>
          </a:xfrm>
          <a:prstGeom prst="rect">
            <a:avLst/>
          </a:prstGeom>
        </p:spPr>
        <p:txBody>
          <a:bodyPr wrap="none">
            <a:spAutoFit/>
          </a:bodyPr>
          <a:lstStyle/>
          <a:p>
            <a:r>
              <a:rPr lang="en-US" sz="2400" b="1" dirty="0">
                <a:solidFill>
                  <a:srgbClr val="333333"/>
                </a:solidFill>
                <a:effectLst>
                  <a:glow rad="101600">
                    <a:schemeClr val="accent6">
                      <a:satMod val="175000"/>
                      <a:alpha val="40000"/>
                    </a:schemeClr>
                  </a:glow>
                </a:effectLst>
                <a:latin typeface="Open Sans"/>
              </a:rPr>
              <a:t>Prophets receive scripture through the Holy Ghost</a:t>
            </a:r>
            <a:endParaRPr lang="en-US" sz="2400" dirty="0">
              <a:effectLst>
                <a:glow rad="101600">
                  <a:schemeClr val="accent6">
                    <a:satMod val="175000"/>
                    <a:alpha val="40000"/>
                  </a:schemeClr>
                </a:glow>
              </a:effectLst>
            </a:endParaRPr>
          </a:p>
        </p:txBody>
      </p:sp>
    </p:spTree>
    <p:extLst>
      <p:ext uri="{BB962C8B-B14F-4D97-AF65-F5344CB8AC3E}">
        <p14:creationId xmlns:p14="http://schemas.microsoft.com/office/powerpoint/2010/main" val="19147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632311"/>
          </a:xfrm>
          <a:prstGeom prst="rect">
            <a:avLst/>
          </a:prstGeom>
          <a:noFill/>
        </p:spPr>
        <p:txBody>
          <a:bodyPr wrap="square" rtlCol="0">
            <a:spAutoFit/>
          </a:bodyPr>
          <a:lstStyle/>
          <a:p>
            <a:r>
              <a:rPr lang="en-US" dirty="0"/>
              <a:t>Sources:</a:t>
            </a:r>
          </a:p>
          <a:p>
            <a:endParaRPr lang="en-US" dirty="0"/>
          </a:p>
          <a:p>
            <a:r>
              <a:rPr lang="en-US" dirty="0"/>
              <a:t>Suggested Hymn: #21 </a:t>
            </a:r>
            <a:r>
              <a:rPr lang="en-US" i="1" dirty="0"/>
              <a:t>Come Listen to a Prophet’s </a:t>
            </a:r>
            <a:r>
              <a:rPr lang="en-US" i="1" dirty="0" err="1"/>
              <a:t>Vioce</a:t>
            </a:r>
            <a:endParaRPr lang="en-US" i="1" dirty="0"/>
          </a:p>
          <a:p>
            <a:endParaRPr lang="en-US" dirty="0"/>
          </a:p>
          <a:p>
            <a:endParaRPr lang="en-US" i="1" dirty="0"/>
          </a:p>
          <a:p>
            <a:r>
              <a:rPr lang="en-US" i="1" dirty="0"/>
              <a:t>Video: </a:t>
            </a:r>
          </a:p>
          <a:p>
            <a:r>
              <a:rPr lang="en-US" b="1" dirty="0" err="1"/>
              <a:t>Christlike</a:t>
            </a:r>
            <a:r>
              <a:rPr lang="en-US" b="1" dirty="0"/>
              <a:t> Attributes</a:t>
            </a:r>
            <a:r>
              <a:rPr lang="en-US" dirty="0"/>
              <a:t> (2:54)</a:t>
            </a:r>
            <a:endParaRPr lang="en-US" b="0" i="1" u="none" strike="noStrike" dirty="0">
              <a:effectLst/>
            </a:endParaRPr>
          </a:p>
          <a:p>
            <a:pPr marL="342900" indent="-342900">
              <a:buFontTx/>
              <a:buAutoNum type="arabicPeriod"/>
            </a:pPr>
            <a:endParaRPr lang="en-US" dirty="0"/>
          </a:p>
          <a:p>
            <a:pPr marL="342900" indent="-342900">
              <a:buFontTx/>
              <a:buAutoNum type="arabicPeriod"/>
            </a:pPr>
            <a:r>
              <a:rPr lang="en-US" dirty="0"/>
              <a:t>New Testament Institute Student Manual Chapter 51</a:t>
            </a:r>
          </a:p>
          <a:p>
            <a:pPr marL="342900" indent="-342900">
              <a:buFontTx/>
              <a:buAutoNum type="arabicPeriod"/>
            </a:pPr>
            <a:r>
              <a:rPr lang="en-US" dirty="0"/>
              <a:t>Elder Bruce R. McConkie (</a:t>
            </a:r>
            <a:r>
              <a:rPr lang="en-US" i="1" dirty="0"/>
              <a:t>Teachings,</a:t>
            </a:r>
            <a:r>
              <a:rPr lang="en-US" dirty="0"/>
              <a:t> pp. 149-151.)" (</a:t>
            </a:r>
            <a:r>
              <a:rPr lang="en-US" i="1" dirty="0"/>
              <a:t>Mormon Doctrine, </a:t>
            </a:r>
            <a:r>
              <a:rPr lang="en-US" dirty="0"/>
              <a:t>2d ed. [Salt Lake City: </a:t>
            </a:r>
            <a:r>
              <a:rPr lang="en-US" dirty="0" err="1"/>
              <a:t>Bookcraft</a:t>
            </a:r>
            <a:r>
              <a:rPr lang="en-US" dirty="0"/>
              <a:t>, 1966], 109.)</a:t>
            </a:r>
          </a:p>
          <a:p>
            <a:pPr marL="342900" indent="-342900">
              <a:buFontTx/>
              <a:buAutoNum type="arabicPeriod"/>
            </a:pPr>
            <a:r>
              <a:rPr lang="en-US" dirty="0"/>
              <a:t>Prophet Joseph Smith (</a:t>
            </a:r>
            <a:r>
              <a:rPr lang="en-US" i="1" dirty="0"/>
              <a:t>Teachings of Presidents of the Church: Joseph Smith</a:t>
            </a:r>
            <a:r>
              <a:rPr lang="en-US" dirty="0"/>
              <a:t> [2007], 212).</a:t>
            </a:r>
          </a:p>
          <a:p>
            <a:pPr marL="342900" indent="-342900">
              <a:buFontTx/>
              <a:buAutoNum type="arabicPeriod"/>
            </a:pPr>
            <a:r>
              <a:rPr lang="en-US" dirty="0"/>
              <a:t>President James E. Faust ("The Weightier Matters of the Law: Judgment, Mercy, and Faith," </a:t>
            </a:r>
            <a:r>
              <a:rPr lang="en-US" i="1" dirty="0"/>
              <a:t>Ensign</a:t>
            </a:r>
            <a:r>
              <a:rPr lang="en-US" dirty="0"/>
              <a:t>, Nov. 1997)</a:t>
            </a:r>
          </a:p>
          <a:p>
            <a:pPr marL="342900" indent="-342900">
              <a:buFontTx/>
              <a:buAutoNum type="arabicPeriod"/>
            </a:pPr>
            <a:r>
              <a:rPr lang="en-US" dirty="0"/>
              <a:t>Bible Dictionary (Comforter)</a:t>
            </a:r>
          </a:p>
          <a:p>
            <a:pPr marL="342900" indent="-342900">
              <a:buFontTx/>
              <a:buAutoNum type="arabicPeriod"/>
            </a:pPr>
            <a:r>
              <a:rPr lang="en-US" dirty="0"/>
              <a:t>President Henry B. </a:t>
            </a:r>
            <a:r>
              <a:rPr lang="en-US" dirty="0" err="1"/>
              <a:t>Eyirng</a:t>
            </a:r>
            <a:r>
              <a:rPr lang="en-US" dirty="0"/>
              <a:t> </a:t>
            </a:r>
            <a:r>
              <a:rPr lang="en-US" i="1" dirty="0"/>
              <a:t>Come Unto Me </a:t>
            </a:r>
            <a:r>
              <a:rPr lang="en-US" dirty="0"/>
              <a:t>April 2013 Gen. Conf. </a:t>
            </a:r>
          </a:p>
          <a:p>
            <a:pPr marL="342900" indent="-342900">
              <a:buFontTx/>
              <a:buAutoNum type="arabicPeriod"/>
            </a:pPr>
            <a:r>
              <a:rPr lang="en-US" dirty="0"/>
              <a:t>Guide to the Scriptures (Scriptures; Canon)</a:t>
            </a:r>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dirty="0"/>
          </a:p>
          <a:p>
            <a:pPr marL="342900" indent="-342900">
              <a:buAutoNum type="arabicPeriod"/>
            </a:pPr>
            <a:endParaRPr lang="en-US" dirty="0"/>
          </a:p>
          <a:p>
            <a:endParaRPr lang="en-US" i="1" dirty="0"/>
          </a:p>
        </p:txBody>
      </p:sp>
      <p:grpSp>
        <p:nvGrpSpPr>
          <p:cNvPr id="2" name="Group 7"/>
          <p:cNvGrpSpPr/>
          <p:nvPr/>
        </p:nvGrpSpPr>
        <p:grpSpPr>
          <a:xfrm>
            <a:off x="2780423" y="1183030"/>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14">
            <a:extLst>
              <a:ext uri="{FF2B5EF4-FFF2-40B4-BE49-F238E27FC236}">
                <a16:creationId xmlns:a16="http://schemas.microsoft.com/office/drawing/2014/main" id="{70E93E8F-7389-46E4-9412-80C3EEFDAE22}"/>
              </a:ext>
            </a:extLst>
          </p:cNvPr>
          <p:cNvSpPr>
            <a:spLocks noGrp="1"/>
          </p:cNvSpPr>
          <p:nvPr/>
        </p:nvSpPr>
        <p:spPr>
          <a:xfrm>
            <a:off x="5373" y="64662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695085"/>
            <a:ext cx="3992578" cy="246221"/>
          </a:xfrm>
          <a:prstGeom prst="rect">
            <a:avLst/>
          </a:prstGeom>
          <a:noFill/>
        </p:spPr>
        <p:txBody>
          <a:bodyPr wrap="square" rtlCol="0">
            <a:spAutoFit/>
          </a:bodyPr>
          <a:lstStyle/>
          <a:p>
            <a:r>
              <a:rPr lang="en-US" sz="1000" dirty="0"/>
              <a:t>Life and Teachings of Jesus and His Apostles Chapter 51 </a:t>
            </a:r>
          </a:p>
        </p:txBody>
      </p:sp>
      <p:sp>
        <p:nvSpPr>
          <p:cNvPr id="4" name="Rectangle 3"/>
          <p:cNvSpPr/>
          <p:nvPr/>
        </p:nvSpPr>
        <p:spPr>
          <a:xfrm>
            <a:off x="5728445" y="5249356"/>
            <a:ext cx="6463553" cy="1015663"/>
          </a:xfrm>
          <a:prstGeom prst="rect">
            <a:avLst/>
          </a:prstGeom>
          <a:ln>
            <a:solidFill>
              <a:schemeClr val="tx1"/>
            </a:solidFill>
          </a:ln>
        </p:spPr>
        <p:txBody>
          <a:bodyPr wrap="square">
            <a:spAutoFit/>
          </a:bodyPr>
          <a:lstStyle/>
          <a:p>
            <a:r>
              <a:rPr lang="en-US" sz="1200" b="1" dirty="0">
                <a:latin typeface="Open Sans"/>
              </a:rPr>
              <a:t>Scripture Today 2 Peter 1:20:</a:t>
            </a:r>
          </a:p>
          <a:p>
            <a:r>
              <a:rPr lang="en-US" sz="1200" dirty="0">
                <a:latin typeface="Open Sans"/>
              </a:rPr>
              <a:t>“[Prophets are] the channel by which God has spoken to His children through the scriptures in times past. And it is this line through which He currently speaks through the teachings and counsel of living prophets and apostles and other inspired leaders” (“Two Lines of Communication,” Elder Dallin H. Oaks </a:t>
            </a:r>
            <a:r>
              <a:rPr lang="en-US" sz="1200" i="1" dirty="0">
                <a:latin typeface="Open Sans"/>
              </a:rPr>
              <a:t>Ensign</a:t>
            </a:r>
            <a:r>
              <a:rPr lang="en-US" sz="1200" dirty="0">
                <a:latin typeface="Open Sans"/>
              </a:rPr>
              <a:t> or </a:t>
            </a:r>
            <a:r>
              <a:rPr lang="en-US" sz="1200" i="1" dirty="0">
                <a:latin typeface="Open Sans"/>
              </a:rPr>
              <a:t>Liahona,</a:t>
            </a:r>
            <a:r>
              <a:rPr lang="en-US" sz="1200" dirty="0">
                <a:latin typeface="Open Sans"/>
              </a:rPr>
              <a:t> Nov. 2010, 84).</a:t>
            </a:r>
            <a:endParaRPr lang="en-US" sz="1200" dirty="0"/>
          </a:p>
        </p:txBody>
      </p:sp>
      <p:sp>
        <p:nvSpPr>
          <p:cNvPr id="5" name="Rectangle 4"/>
          <p:cNvSpPr/>
          <p:nvPr/>
        </p:nvSpPr>
        <p:spPr>
          <a:xfrm>
            <a:off x="5728446" y="1925369"/>
            <a:ext cx="6463553" cy="3323987"/>
          </a:xfrm>
          <a:prstGeom prst="rect">
            <a:avLst/>
          </a:prstGeom>
          <a:ln>
            <a:solidFill>
              <a:schemeClr val="tx1"/>
            </a:solidFill>
          </a:ln>
        </p:spPr>
        <p:txBody>
          <a:bodyPr wrap="square">
            <a:spAutoFit/>
          </a:bodyPr>
          <a:lstStyle/>
          <a:p>
            <a:r>
              <a:rPr lang="en-US" sz="1200" b="1" dirty="0">
                <a:latin typeface="Open Sans"/>
              </a:rPr>
              <a:t>What is a Sure Witness? Interview with Elder Richard G. Scott</a:t>
            </a:r>
          </a:p>
          <a:p>
            <a:r>
              <a:rPr lang="en-US" sz="1200" dirty="0">
                <a:solidFill>
                  <a:srgbClr val="333333"/>
                </a:solidFill>
                <a:latin typeface="Open Sans"/>
              </a:rPr>
              <a:t>“There are 15 men on earth who hold all of the keys of the kingdom,” Elder Richard G. Scott of the Quorum of the Twelve Apostles said in an interview recently. “And [that apostolic calling] is a constant, 24-hour-a-day … burden and privilege … each of us feels. For me, the best way [to fulfill my calling] is to bear testimony of truth, to express gratitude for that sacred privilege and honor, and to respond to what is in section 46 of the Doctrine and Covenants, where it says: ‘To some it is given by the Holy Ghost to know that Jesus Christ is the Son of God, and that he was crucified for the sins of the world.</a:t>
            </a:r>
          </a:p>
          <a:p>
            <a:pPr fontAlgn="base"/>
            <a:r>
              <a:rPr lang="en-US" sz="1200" dirty="0">
                <a:solidFill>
                  <a:srgbClr val="333333"/>
                </a:solidFill>
                <a:latin typeface="Open Sans"/>
              </a:rPr>
              <a:t>“‘To others it is given to believe on their words, that they also might have eternal life if they continue faithful’ [verses 13–14].</a:t>
            </a:r>
          </a:p>
          <a:p>
            <a:pPr fontAlgn="base"/>
            <a:r>
              <a:rPr lang="en-US" sz="1200" dirty="0">
                <a:solidFill>
                  <a:srgbClr val="333333"/>
                </a:solidFill>
                <a:latin typeface="Open Sans"/>
              </a:rPr>
              <a:t>“That word </a:t>
            </a:r>
            <a:r>
              <a:rPr lang="en-US" sz="1200" i="1" dirty="0">
                <a:solidFill>
                  <a:srgbClr val="333333"/>
                </a:solidFill>
                <a:latin typeface="Open Sans"/>
              </a:rPr>
              <a:t>know</a:t>
            </a:r>
            <a:r>
              <a:rPr lang="en-US" sz="1200" dirty="0">
                <a:solidFill>
                  <a:srgbClr val="333333"/>
                </a:solidFill>
                <a:latin typeface="Open Sans"/>
              </a:rPr>
              <a:t> is a very important word for those 15 men who are Apostles. [It expresses] the sacred experiences and the confirmation that there is a certainty that our Father in Heaven lives and that His Son, Jesus Christ, is our Savior—not a hope, not a belief, not a wish, but an absolute, confirmed certainty. . . . Our Father in Heaven is real. His Son, Jesus Christ, is real. I know that personally and bear certain witness because I know the Savior.”</a:t>
            </a:r>
          </a:p>
          <a:p>
            <a:pPr fontAlgn="base"/>
            <a:r>
              <a:rPr lang="en-US" sz="1200" dirty="0"/>
              <a:t>A Sure Witness of Jesus Christ: Elder Richard G. Scott</a:t>
            </a:r>
          </a:p>
          <a:p>
            <a:pPr fontAlgn="base"/>
            <a:r>
              <a:rPr lang="en-US" sz="1200" dirty="0"/>
              <a:t> </a:t>
            </a:r>
            <a:r>
              <a:rPr lang="en-US" sz="1200" i="1" dirty="0"/>
              <a:t>Prophets and Apostles LDS.org</a:t>
            </a:r>
            <a:endParaRPr lang="en-US" sz="1200" dirty="0"/>
          </a:p>
        </p:txBody>
      </p:sp>
      <p:sp>
        <p:nvSpPr>
          <p:cNvPr id="6" name="Rectangle 5"/>
          <p:cNvSpPr/>
          <p:nvPr/>
        </p:nvSpPr>
        <p:spPr>
          <a:xfrm>
            <a:off x="5749380" y="-12064"/>
            <a:ext cx="6442619" cy="1938992"/>
          </a:xfrm>
          <a:prstGeom prst="rect">
            <a:avLst/>
          </a:prstGeom>
          <a:ln>
            <a:solidFill>
              <a:schemeClr val="tx1"/>
            </a:solidFill>
          </a:ln>
        </p:spPr>
        <p:txBody>
          <a:bodyPr wrap="square">
            <a:spAutoFit/>
          </a:bodyPr>
          <a:lstStyle/>
          <a:p>
            <a:r>
              <a:rPr lang="en-US" sz="1200" b="1" dirty="0">
                <a:solidFill>
                  <a:srgbClr val="333333"/>
                </a:solidFill>
                <a:latin typeface="Open Sans"/>
              </a:rPr>
              <a:t>To Know God 2 Peter 1:1-3:</a:t>
            </a:r>
          </a:p>
          <a:p>
            <a:r>
              <a:rPr lang="en-US" sz="1200" dirty="0">
                <a:solidFill>
                  <a:srgbClr val="333333"/>
                </a:solidFill>
                <a:latin typeface="Open Sans"/>
              </a:rPr>
              <a:t>“It is one thing to know about God and another to know him. We know about him when we learn that he is a personal being in whose image man is created; when we learn that the Son is in the express image of his Father’s person; when we learn that both the Father and the Son possess certain specified attributes and powers. But we know them, in the sense of gaining eternal life, when we enjoy and experience the same things they do. To know God is to think what he thinks, to feel what he feels, to have the power he possesses, to comprehend the truths he understands, and to do what he does. Those who know God become like him, and have his kind of life, which is eternal life” Elder Bruce R. McConkie (</a:t>
            </a:r>
            <a:r>
              <a:rPr lang="en-US" sz="1200" i="1" dirty="0">
                <a:solidFill>
                  <a:srgbClr val="333333"/>
                </a:solidFill>
                <a:latin typeface="Open Sans"/>
              </a:rPr>
              <a:t>Doctrinal New Testament Commentary,</a:t>
            </a:r>
            <a:r>
              <a:rPr lang="en-US" sz="1200" dirty="0">
                <a:solidFill>
                  <a:srgbClr val="333333"/>
                </a:solidFill>
                <a:latin typeface="Open Sans"/>
              </a:rPr>
              <a:t> 3 vols. [1965–73], 1:762).</a:t>
            </a:r>
            <a:endParaRPr lang="en-US" sz="1200" dirty="0"/>
          </a:p>
        </p:txBody>
      </p:sp>
      <p:graphicFrame>
        <p:nvGraphicFramePr>
          <p:cNvPr id="7" name="Table 6"/>
          <p:cNvGraphicFramePr>
            <a:graphicFrameLocks noGrp="1"/>
          </p:cNvGraphicFramePr>
          <p:nvPr>
            <p:extLst>
              <p:ext uri="{D42A27DB-BD31-4B8C-83A1-F6EECF244321}">
                <p14:modId xmlns:p14="http://schemas.microsoft.com/office/powerpoint/2010/main" val="639294133"/>
              </p:ext>
            </p:extLst>
          </p:nvPr>
        </p:nvGraphicFramePr>
        <p:xfrm>
          <a:off x="63373" y="-12064"/>
          <a:ext cx="5665073" cy="3676650"/>
        </p:xfrm>
        <a:graphic>
          <a:graphicData uri="http://schemas.openxmlformats.org/drawingml/2006/table">
            <a:tbl>
              <a:tblPr firstRow="1" bandRow="1">
                <a:tableStyleId>{5940675A-B579-460E-94D1-54222C63F5DA}</a:tableStyleId>
              </a:tblPr>
              <a:tblGrid>
                <a:gridCol w="3998108">
                  <a:extLst>
                    <a:ext uri="{9D8B030D-6E8A-4147-A177-3AD203B41FA5}">
                      <a16:colId xmlns:a16="http://schemas.microsoft.com/office/drawing/2014/main" val="3815724195"/>
                    </a:ext>
                  </a:extLst>
                </a:gridCol>
                <a:gridCol w="1666965">
                  <a:extLst>
                    <a:ext uri="{9D8B030D-6E8A-4147-A177-3AD203B41FA5}">
                      <a16:colId xmlns:a16="http://schemas.microsoft.com/office/drawing/2014/main" val="3481700596"/>
                    </a:ext>
                  </a:extLst>
                </a:gridCol>
              </a:tblGrid>
              <a:tr h="681990">
                <a:tc gridSpan="2">
                  <a:txBody>
                    <a:bodyPr/>
                    <a:lstStyle/>
                    <a:p>
                      <a:pPr algn="l" fontAlgn="base"/>
                      <a:r>
                        <a:rPr lang="en-US" sz="1800" b="0" i="0" kern="1200" cap="all" dirty="0">
                          <a:solidFill>
                            <a:schemeClr val="tx1"/>
                          </a:solidFill>
                          <a:effectLst/>
                          <a:latin typeface="+mn-lt"/>
                          <a:ea typeface="+mn-ea"/>
                          <a:cs typeface="+mn-cs"/>
                        </a:rPr>
                        <a:t>WRITTEN FROM ROME PRIOR TO A.D. 68 (2 PETER)</a:t>
                      </a:r>
                      <a:endParaRPr lang="en-US" sz="1200" b="0" i="0" dirty="0">
                        <a:solidFill>
                          <a:srgbClr val="434444"/>
                        </a:solidFill>
                        <a:effectLst/>
                        <a:latin typeface="+mn-lt"/>
                      </a:endParaRP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407670">
                <a:tc>
                  <a:txBody>
                    <a:bodyPr/>
                    <a:lstStyle/>
                    <a:p>
                      <a:pPr algn="l" fontAlgn="base"/>
                      <a:r>
                        <a:rPr lang="en-US">
                          <a:solidFill>
                            <a:srgbClr val="434444"/>
                          </a:solidFill>
                          <a:effectLst/>
                        </a:rPr>
                        <a:t>“Make Your Calling and Election Sure”</a:t>
                      </a:r>
                    </a:p>
                  </a:txBody>
                  <a:tcPr marL="95250" marR="95250" marT="66675" marB="66675" anchor="ctr">
                    <a:solidFill>
                      <a:schemeClr val="accent5">
                        <a:lumMod val="20000"/>
                        <a:lumOff val="80000"/>
                      </a:schemeClr>
                    </a:solidFill>
                  </a:tcPr>
                </a:tc>
                <a:tc>
                  <a:txBody>
                    <a:bodyPr/>
                    <a:lstStyle/>
                    <a:p>
                      <a:pPr algn="l" fontAlgn="base"/>
                      <a:r>
                        <a:rPr lang="en-US">
                          <a:solidFill>
                            <a:srgbClr val="434444"/>
                          </a:solidFill>
                          <a:effectLst/>
                        </a:rPr>
                        <a:t>1:1–19</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1"/>
                  </a:ext>
                </a:extLst>
              </a:tr>
              <a:tr h="407670">
                <a:tc>
                  <a:txBody>
                    <a:bodyPr/>
                    <a:lstStyle/>
                    <a:p>
                      <a:pPr algn="l" fontAlgn="base"/>
                      <a:r>
                        <a:rPr lang="en-US" dirty="0">
                          <a:solidFill>
                            <a:srgbClr val="434444"/>
                          </a:solidFill>
                          <a:effectLst/>
                        </a:rPr>
                        <a:t>Prophecy Comes by the </a:t>
                      </a:r>
                      <a:r>
                        <a:rPr lang="en-US" u="none" strike="noStrike" dirty="0">
                          <a:solidFill>
                            <a:srgbClr val="2F393A"/>
                          </a:solidFill>
                          <a:effectLst/>
                        </a:rPr>
                        <a:t>Holy Ghost</a:t>
                      </a:r>
                      <a:endParaRPr lang="en-US" dirty="0">
                        <a:solidFill>
                          <a:srgbClr val="434444"/>
                        </a:solidFill>
                        <a:effectLst/>
                      </a:endParaRPr>
                    </a:p>
                  </a:txBody>
                  <a:tcPr marL="95250" marR="95250" marT="66675" marB="66675" anchor="ctr">
                    <a:solidFill>
                      <a:schemeClr val="accent5">
                        <a:lumMod val="20000"/>
                        <a:lumOff val="80000"/>
                      </a:schemeClr>
                    </a:solidFill>
                  </a:tcPr>
                </a:tc>
                <a:tc>
                  <a:txBody>
                    <a:bodyPr/>
                    <a:lstStyle/>
                    <a:p>
                      <a:pPr algn="l" fontAlgn="base"/>
                      <a:r>
                        <a:rPr lang="en-US" dirty="0">
                          <a:solidFill>
                            <a:srgbClr val="434444"/>
                          </a:solidFill>
                          <a:effectLst/>
                        </a:rPr>
                        <a:t>1:20, 21</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840552135"/>
                  </a:ext>
                </a:extLst>
              </a:tr>
              <a:tr h="407670">
                <a:tc>
                  <a:txBody>
                    <a:bodyPr/>
                    <a:lstStyle/>
                    <a:p>
                      <a:pPr algn="l" fontAlgn="base"/>
                      <a:r>
                        <a:rPr lang="en-US">
                          <a:solidFill>
                            <a:srgbClr val="434444"/>
                          </a:solidFill>
                          <a:effectLst/>
                        </a:rPr>
                        <a:t>False Teachers Are Damned</a:t>
                      </a:r>
                    </a:p>
                  </a:txBody>
                  <a:tcPr marL="95250" marR="95250" marT="66675" marB="66675" anchor="ctr">
                    <a:solidFill>
                      <a:schemeClr val="bg1"/>
                    </a:solidFill>
                  </a:tcPr>
                </a:tc>
                <a:tc>
                  <a:txBody>
                    <a:bodyPr/>
                    <a:lstStyle/>
                    <a:p>
                      <a:pPr algn="l" fontAlgn="base"/>
                      <a:r>
                        <a:rPr lang="en-US">
                          <a:solidFill>
                            <a:srgbClr val="434444"/>
                          </a:solidFill>
                          <a:effectLst/>
                        </a:rPr>
                        <a:t>2:1–9</a:t>
                      </a:r>
                    </a:p>
                  </a:txBody>
                  <a:tcPr marL="95250" marR="95250" marT="66675" marB="66675" anchor="ctr">
                    <a:solidFill>
                      <a:schemeClr val="bg1"/>
                    </a:solidFill>
                  </a:tcPr>
                </a:tc>
                <a:extLst>
                  <a:ext uri="{0D108BD9-81ED-4DB2-BD59-A6C34878D82A}">
                    <a16:rowId xmlns:a16="http://schemas.microsoft.com/office/drawing/2014/main" val="10002"/>
                  </a:ext>
                </a:extLst>
              </a:tr>
              <a:tr h="407670">
                <a:tc>
                  <a:txBody>
                    <a:bodyPr/>
                    <a:lstStyle/>
                    <a:p>
                      <a:pPr algn="l" fontAlgn="base"/>
                      <a:r>
                        <a:rPr lang="en-US">
                          <a:solidFill>
                            <a:srgbClr val="434444"/>
                          </a:solidFill>
                          <a:effectLst/>
                        </a:rPr>
                        <a:t>The Fallen State of Lustful Saints</a:t>
                      </a:r>
                    </a:p>
                  </a:txBody>
                  <a:tcPr marL="95250" marR="95250" marT="66675" marB="66675" anchor="ctr">
                    <a:solidFill>
                      <a:schemeClr val="bg1"/>
                    </a:solidFill>
                  </a:tcPr>
                </a:tc>
                <a:tc>
                  <a:txBody>
                    <a:bodyPr/>
                    <a:lstStyle/>
                    <a:p>
                      <a:pPr algn="l" fontAlgn="base"/>
                      <a:r>
                        <a:rPr lang="en-US">
                          <a:solidFill>
                            <a:srgbClr val="434444"/>
                          </a:solidFill>
                          <a:effectLst/>
                        </a:rPr>
                        <a:t>2:10–22</a:t>
                      </a:r>
                    </a:p>
                  </a:txBody>
                  <a:tcPr marL="95250" marR="95250" marT="66675" marB="66675" anchor="ctr">
                    <a:solidFill>
                      <a:schemeClr val="bg1"/>
                    </a:solidFill>
                  </a:tcPr>
                </a:tc>
                <a:extLst>
                  <a:ext uri="{0D108BD9-81ED-4DB2-BD59-A6C34878D82A}">
                    <a16:rowId xmlns:a16="http://schemas.microsoft.com/office/drawing/2014/main" val="10003"/>
                  </a:ext>
                </a:extLst>
              </a:tr>
              <a:tr h="681990">
                <a:tc>
                  <a:txBody>
                    <a:bodyPr/>
                    <a:lstStyle/>
                    <a:p>
                      <a:pPr algn="l" fontAlgn="base"/>
                      <a:r>
                        <a:rPr lang="en-US">
                          <a:solidFill>
                            <a:srgbClr val="434444"/>
                          </a:solidFill>
                          <a:effectLst/>
                        </a:rPr>
                        <a:t>Latter-day Scoffers Shall Deny the Second Coming</a:t>
                      </a:r>
                    </a:p>
                  </a:txBody>
                  <a:tcPr marL="95250" marR="95250" marT="66675" marB="66675" anchor="ctr">
                    <a:solidFill>
                      <a:schemeClr val="bg1"/>
                    </a:solidFill>
                  </a:tcPr>
                </a:tc>
                <a:tc>
                  <a:txBody>
                    <a:bodyPr/>
                    <a:lstStyle/>
                    <a:p>
                      <a:pPr algn="l" fontAlgn="base"/>
                      <a:r>
                        <a:rPr lang="en-US">
                          <a:solidFill>
                            <a:srgbClr val="434444"/>
                          </a:solidFill>
                          <a:effectLst/>
                        </a:rPr>
                        <a:t>3:1–10</a:t>
                      </a:r>
                    </a:p>
                  </a:txBody>
                  <a:tcPr marL="95250" marR="95250" marT="66675" marB="66675" anchor="ctr">
                    <a:solidFill>
                      <a:schemeClr val="bg1"/>
                    </a:solidFill>
                  </a:tcPr>
                </a:tc>
                <a:extLst>
                  <a:ext uri="{0D108BD9-81ED-4DB2-BD59-A6C34878D82A}">
                    <a16:rowId xmlns:a16="http://schemas.microsoft.com/office/drawing/2014/main" val="2518721513"/>
                  </a:ext>
                </a:extLst>
              </a:tr>
              <a:tr h="681990">
                <a:tc>
                  <a:txBody>
                    <a:bodyPr/>
                    <a:lstStyle/>
                    <a:p>
                      <a:pPr algn="l" fontAlgn="base"/>
                      <a:r>
                        <a:rPr lang="en-US" dirty="0">
                          <a:solidFill>
                            <a:srgbClr val="434444"/>
                          </a:solidFill>
                          <a:effectLst/>
                        </a:rPr>
                        <a:t>Holy and Saintly Lives Are Prepared for the Lord</a:t>
                      </a:r>
                    </a:p>
                  </a:txBody>
                  <a:tcPr marL="95250" marR="95250" marT="66675" marB="66675" anchor="ctr">
                    <a:solidFill>
                      <a:schemeClr val="bg1"/>
                    </a:solidFill>
                  </a:tcPr>
                </a:tc>
                <a:tc>
                  <a:txBody>
                    <a:bodyPr/>
                    <a:lstStyle/>
                    <a:p>
                      <a:pPr algn="l" fontAlgn="base"/>
                      <a:r>
                        <a:rPr lang="en-US" dirty="0">
                          <a:solidFill>
                            <a:srgbClr val="434444"/>
                          </a:solidFill>
                          <a:effectLst/>
                        </a:rPr>
                        <a:t>3:11–18</a:t>
                      </a:r>
                    </a:p>
                  </a:txBody>
                  <a:tcPr marL="95250" marR="95250" marT="66675" marB="66675" anchor="ctr">
                    <a:solidFill>
                      <a:schemeClr val="bg1"/>
                    </a:solidFill>
                  </a:tcPr>
                </a:tc>
                <a:extLst>
                  <a:ext uri="{0D108BD9-81ED-4DB2-BD59-A6C34878D82A}">
                    <a16:rowId xmlns:a16="http://schemas.microsoft.com/office/drawing/2014/main" val="744437530"/>
                  </a:ext>
                </a:extLst>
              </a:tr>
            </a:tbl>
          </a:graphicData>
        </a:graphic>
      </p:graphicFrame>
      <p:pic>
        <p:nvPicPr>
          <p:cNvPr id="7170" name="Picture 2" descr="text on papy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4286250"/>
            <a:ext cx="4286250"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8947" y="3898124"/>
            <a:ext cx="3992578" cy="646331"/>
          </a:xfrm>
          <a:prstGeom prst="rect">
            <a:avLst/>
          </a:prstGeom>
          <a:noFill/>
        </p:spPr>
        <p:txBody>
          <a:bodyPr wrap="square" rtlCol="0">
            <a:spAutoFit/>
          </a:bodyPr>
          <a:lstStyle/>
          <a:p>
            <a:r>
              <a:rPr lang="en-US" i="1" dirty="0"/>
              <a:t>Text written on papyrus. The oldest known source of Peter’s Second Epistle</a:t>
            </a:r>
            <a:endParaRPr lang="en-US" sz="1000" dirty="0"/>
          </a:p>
        </p:txBody>
      </p:sp>
    </p:spTree>
    <p:extLst>
      <p:ext uri="{BB962C8B-B14F-4D97-AF65-F5344CB8AC3E}">
        <p14:creationId xmlns:p14="http://schemas.microsoft.com/office/powerpoint/2010/main" val="1507604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482" y="498518"/>
            <a:ext cx="6096000" cy="4555093"/>
          </a:xfrm>
          <a:prstGeom prst="rect">
            <a:avLst/>
          </a:prstGeom>
          <a:ln>
            <a:solidFill>
              <a:schemeClr val="tx1"/>
            </a:solidFill>
          </a:ln>
        </p:spPr>
        <p:txBody>
          <a:bodyPr>
            <a:spAutoFit/>
          </a:bodyPr>
          <a:lstStyle/>
          <a:p>
            <a:pPr algn="ctr"/>
            <a:r>
              <a:rPr lang="en-US" sz="2800" dirty="0"/>
              <a:t>Who are some who have had their calling and election made sure?</a:t>
            </a:r>
          </a:p>
          <a:p>
            <a:endParaRPr lang="en-US" dirty="0"/>
          </a:p>
          <a:p>
            <a:r>
              <a:rPr lang="en-US" dirty="0"/>
              <a:t>Abraham		D&amp;C132:29</a:t>
            </a:r>
          </a:p>
          <a:p>
            <a:r>
              <a:rPr lang="en-US" dirty="0"/>
              <a:t>Moroni		Ether12:37</a:t>
            </a:r>
          </a:p>
          <a:p>
            <a:r>
              <a:rPr lang="en-US" dirty="0"/>
              <a:t>Peter		2 Peter 1:1-19</a:t>
            </a:r>
          </a:p>
          <a:p>
            <a:r>
              <a:rPr lang="en-US" dirty="0"/>
              <a:t>Zion’s camp	D&amp;C 105:35-36</a:t>
            </a:r>
          </a:p>
          <a:p>
            <a:r>
              <a:rPr lang="en-US" dirty="0"/>
              <a:t>John		Rev. 1:6</a:t>
            </a:r>
          </a:p>
          <a:p>
            <a:r>
              <a:rPr lang="en-US" dirty="0"/>
              <a:t>Alma		Mosiah 26:20</a:t>
            </a:r>
          </a:p>
          <a:p>
            <a:r>
              <a:rPr lang="en-US" dirty="0"/>
              <a:t>Hyrum Smith	D&amp;C 124:124</a:t>
            </a:r>
          </a:p>
          <a:p>
            <a:r>
              <a:rPr lang="en-US" dirty="0"/>
              <a:t>Bro. of Jared	Ether 3:19-30</a:t>
            </a:r>
          </a:p>
          <a:p>
            <a:r>
              <a:rPr lang="en-US" dirty="0"/>
              <a:t>Joseph Smith	D&amp;C 132:49</a:t>
            </a:r>
          </a:p>
          <a:p>
            <a:r>
              <a:rPr lang="en-US" dirty="0"/>
              <a:t>William Clayton HC, Vol 5, 391</a:t>
            </a:r>
          </a:p>
          <a:p>
            <a:endParaRPr lang="en-US" dirty="0"/>
          </a:p>
          <a:p>
            <a:r>
              <a:rPr lang="en-US" dirty="0"/>
              <a:t>“They Knew the Prophet” by Hyrum Andrus Page 23-24</a:t>
            </a:r>
          </a:p>
        </p:txBody>
      </p:sp>
    </p:spTree>
    <p:extLst>
      <p:ext uri="{BB962C8B-B14F-4D97-AF65-F5344CB8AC3E}">
        <p14:creationId xmlns:p14="http://schemas.microsoft.com/office/powerpoint/2010/main" val="644419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0353" y="8571"/>
            <a:ext cx="11303963" cy="830997"/>
          </a:xfrm>
          <a:prstGeom prst="rect">
            <a:avLst/>
          </a:prstGeom>
          <a:noFill/>
        </p:spPr>
        <p:txBody>
          <a:bodyPr wrap="square" rtlCol="0">
            <a:spAutoFit/>
          </a:bodyPr>
          <a:lstStyle/>
          <a:p>
            <a:r>
              <a:rPr lang="en-US" sz="4800" dirty="0">
                <a:latin typeface="Baskerville Old Face" panose="02020602080505020303" pitchFamily="18" charset="0"/>
                <a:ea typeface="Wednesday" pitchFamily="2" charset="0"/>
              </a:rPr>
              <a:t>Who Wrote 2 Peter?</a:t>
            </a:r>
          </a:p>
        </p:txBody>
      </p:sp>
      <p:sp>
        <p:nvSpPr>
          <p:cNvPr id="79" name="TextBox 78"/>
          <p:cNvSpPr txBox="1"/>
          <p:nvPr/>
        </p:nvSpPr>
        <p:spPr>
          <a:xfrm>
            <a:off x="523545" y="1017162"/>
            <a:ext cx="5153732" cy="4093428"/>
          </a:xfrm>
          <a:prstGeom prst="rect">
            <a:avLst/>
          </a:prstGeom>
          <a:noFill/>
        </p:spPr>
        <p:txBody>
          <a:bodyPr wrap="square" rtlCol="0">
            <a:spAutoFit/>
          </a:bodyPr>
          <a:lstStyle/>
          <a:p>
            <a:r>
              <a:rPr lang="en-US" sz="2000" dirty="0"/>
              <a:t>Church members and leaders have traditionally accepted Peter as the author. </a:t>
            </a:r>
          </a:p>
          <a:p>
            <a:endParaRPr lang="en-US" sz="2000" dirty="0"/>
          </a:p>
          <a:p>
            <a:r>
              <a:rPr lang="en-US" sz="2000" dirty="0"/>
              <a:t>Some modern scholars, however, have questioned whether the epistle was truly written by Peter because the style and language differ from 1 Peter, which was written with the scribal aid of Silvanus (Silas). </a:t>
            </a:r>
          </a:p>
          <a:p>
            <a:endParaRPr lang="en-US" sz="2000" dirty="0"/>
          </a:p>
          <a:p>
            <a:r>
              <a:rPr lang="en-US" sz="2000" dirty="0"/>
              <a:t>It may be that 2 Peter was written with the help of a different scribe, or that the epistle was put into its current form by others but contains authentic material from Peter himself.</a:t>
            </a:r>
          </a:p>
        </p:txBody>
      </p:sp>
      <p:pic>
        <p:nvPicPr>
          <p:cNvPr id="2050" name="Picture 2" descr="Image result for old scro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114" y="189977"/>
            <a:ext cx="5005490" cy="6478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53628" y="1284962"/>
            <a:ext cx="3092824" cy="1938992"/>
          </a:xfrm>
          <a:prstGeom prst="rect">
            <a:avLst/>
          </a:prstGeom>
        </p:spPr>
        <p:txBody>
          <a:bodyPr wrap="square">
            <a:spAutoFit/>
          </a:bodyPr>
          <a:lstStyle/>
          <a:p>
            <a:r>
              <a:rPr lang="en-US" sz="2400" b="1" i="1" dirty="0">
                <a:solidFill>
                  <a:schemeClr val="bg1"/>
                </a:solidFill>
              </a:rPr>
              <a:t>The Second Epistle of Peter states that it was written by “Simon Peter, a servant and an apostle of Jesus Christ</a:t>
            </a:r>
          </a:p>
        </p:txBody>
      </p:sp>
      <p:sp>
        <p:nvSpPr>
          <p:cNvPr id="3" name="Rectangle 2"/>
          <p:cNvSpPr/>
          <p:nvPr/>
        </p:nvSpPr>
        <p:spPr>
          <a:xfrm>
            <a:off x="7371686" y="3567066"/>
            <a:ext cx="3456707" cy="2308324"/>
          </a:xfrm>
          <a:prstGeom prst="rect">
            <a:avLst/>
          </a:prstGeom>
        </p:spPr>
        <p:txBody>
          <a:bodyPr wrap="square">
            <a:spAutoFit/>
          </a:bodyPr>
          <a:lstStyle/>
          <a:p>
            <a:r>
              <a:rPr lang="en-US" sz="2400" b="1" i="1" dirty="0">
                <a:solidFill>
                  <a:schemeClr val="bg1"/>
                </a:solidFill>
              </a:rPr>
              <a:t>Peter may have written his second epistle shortly before his death in Rome; if so, this Second Epistle of Peter is one of his last testimonies. </a:t>
            </a:r>
          </a:p>
        </p:txBody>
      </p:sp>
      <p:grpSp>
        <p:nvGrpSpPr>
          <p:cNvPr id="39" name="Group 38"/>
          <p:cNvGrpSpPr/>
          <p:nvPr/>
        </p:nvGrpSpPr>
        <p:grpSpPr>
          <a:xfrm>
            <a:off x="5630812" y="3736908"/>
            <a:ext cx="1221317" cy="2989894"/>
            <a:chOff x="2174427" y="1537127"/>
            <a:chExt cx="1604800" cy="3797596"/>
          </a:xfrm>
        </p:grpSpPr>
        <p:sp>
          <p:nvSpPr>
            <p:cNvPr id="40" name="Oval 39"/>
            <p:cNvSpPr/>
            <p:nvPr/>
          </p:nvSpPr>
          <p:spPr>
            <a:xfrm rot="20132250">
              <a:off x="3002199" y="4662224"/>
              <a:ext cx="338206" cy="67249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3081161">
              <a:off x="2603044" y="4675972"/>
              <a:ext cx="338206" cy="67249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846505">
              <a:off x="2174427" y="3758599"/>
              <a:ext cx="338206" cy="51178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20132250">
              <a:off x="3441021" y="3758599"/>
              <a:ext cx="338206" cy="51178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a:off x="2396090" y="2837329"/>
              <a:ext cx="1191758" cy="2127290"/>
            </a:xfrm>
            <a:prstGeom prst="trapezoid">
              <a:avLst>
                <a:gd name="adj" fmla="val 33537"/>
              </a:avLst>
            </a:prstGeom>
            <a:solidFill>
              <a:srgbClr val="D996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p:cNvSpPr/>
            <p:nvPr/>
          </p:nvSpPr>
          <p:spPr>
            <a:xfrm>
              <a:off x="2396090" y="1912608"/>
              <a:ext cx="1191758" cy="108317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233475">
              <a:off x="2333250" y="2809497"/>
              <a:ext cx="459442" cy="1218308"/>
            </a:xfrm>
            <a:prstGeom prst="trapezoid">
              <a:avLst>
                <a:gd name="adj" fmla="val 33537"/>
              </a:avLst>
            </a:prstGeom>
            <a:solidFill>
              <a:srgbClr val="F2C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20558947">
              <a:off x="3152949" y="2810621"/>
              <a:ext cx="459442" cy="1218309"/>
            </a:xfrm>
            <a:prstGeom prst="trapezoid">
              <a:avLst>
                <a:gd name="adj" fmla="val 33537"/>
              </a:avLst>
            </a:prstGeom>
            <a:solidFill>
              <a:srgbClr val="F2C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a:off x="2440640" y="2837329"/>
              <a:ext cx="1102659" cy="1438836"/>
            </a:xfrm>
            <a:prstGeom prst="trapezoid">
              <a:avLst>
                <a:gd name="adj" fmla="val 33537"/>
              </a:avLst>
            </a:prstGeom>
            <a:solidFill>
              <a:srgbClr val="F2C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rot="10800000">
              <a:off x="2843458" y="2896922"/>
              <a:ext cx="276260" cy="352923"/>
            </a:xfrm>
            <a:prstGeom prst="trapezoid">
              <a:avLst>
                <a:gd name="adj" fmla="val 41396"/>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568388" y="1707776"/>
              <a:ext cx="847165" cy="123713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p:cNvSpPr/>
            <p:nvPr/>
          </p:nvSpPr>
          <p:spPr>
            <a:xfrm rot="7157274" flipH="1">
              <a:off x="2616379" y="1410644"/>
              <a:ext cx="855204" cy="1108170"/>
            </a:xfrm>
            <a:custGeom>
              <a:avLst/>
              <a:gdLst>
                <a:gd name="connsiteX0" fmla="*/ 1626127 w 1662026"/>
                <a:gd name="connsiteY0" fmla="*/ 1083552 h 1953256"/>
                <a:gd name="connsiteX1" fmla="*/ 1612290 w 1662026"/>
                <a:gd name="connsiteY1" fmla="*/ 742859 h 1953256"/>
                <a:gd name="connsiteX2" fmla="*/ 1177764 w 1662026"/>
                <a:gd name="connsiteY2" fmla="*/ 0 h 1953256"/>
                <a:gd name="connsiteX3" fmla="*/ 864370 w 1662026"/>
                <a:gd name="connsiteY3" fmla="*/ 183316 h 1953256"/>
                <a:gd name="connsiteX4" fmla="*/ 734292 w 1662026"/>
                <a:gd name="connsiteY4" fmla="*/ 680025 h 1953256"/>
                <a:gd name="connsiteX5" fmla="*/ 853390 w 1662026"/>
                <a:gd name="connsiteY5" fmla="*/ 883634 h 1953256"/>
                <a:gd name="connsiteX6" fmla="*/ 820844 w 1662026"/>
                <a:gd name="connsiteY6" fmla="*/ 930039 h 1953256"/>
                <a:gd name="connsiteX7" fmla="*/ 654216 w 1662026"/>
                <a:gd name="connsiteY7" fmla="*/ 1227114 h 1953256"/>
                <a:gd name="connsiteX8" fmla="*/ 363071 w 1662026"/>
                <a:gd name="connsiteY8" fmla="*/ 1227114 h 1953256"/>
                <a:gd name="connsiteX9" fmla="*/ 0 w 1662026"/>
                <a:gd name="connsiteY9" fmla="*/ 1590185 h 1953256"/>
                <a:gd name="connsiteX10" fmla="*/ 0 w 1662026"/>
                <a:gd name="connsiteY10" fmla="*/ 1953256 h 1953256"/>
                <a:gd name="connsiteX11" fmla="*/ 860612 w 1662026"/>
                <a:gd name="connsiteY11" fmla="*/ 1953256 h 1953256"/>
                <a:gd name="connsiteX12" fmla="*/ 1161676 w 1662026"/>
                <a:gd name="connsiteY12" fmla="*/ 1793182 h 1953256"/>
                <a:gd name="connsiteX13" fmla="*/ 1171226 w 1662026"/>
                <a:gd name="connsiteY13" fmla="*/ 1775588 h 1953256"/>
                <a:gd name="connsiteX14" fmla="*/ 1210768 w 1662026"/>
                <a:gd name="connsiteY14" fmla="*/ 1719209 h 1953256"/>
                <a:gd name="connsiteX15" fmla="*/ 1478616 w 1662026"/>
                <a:gd name="connsiteY15" fmla="*/ 1241672 h 1953256"/>
                <a:gd name="connsiteX16" fmla="*/ 1482212 w 1662026"/>
                <a:gd name="connsiteY16" fmla="*/ 1239569 h 1953256"/>
                <a:gd name="connsiteX17" fmla="*/ 1626127 w 1662026"/>
                <a:gd name="connsiteY17" fmla="*/ 1083552 h 195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2026" h="1953256">
                  <a:moveTo>
                    <a:pt x="1626127" y="1083552"/>
                  </a:moveTo>
                  <a:cubicBezTo>
                    <a:pt x="1676547" y="978471"/>
                    <a:pt x="1675567" y="851036"/>
                    <a:pt x="1612290" y="742859"/>
                  </a:cubicBezTo>
                  <a:lnTo>
                    <a:pt x="1177764" y="0"/>
                  </a:lnTo>
                  <a:lnTo>
                    <a:pt x="864370" y="183316"/>
                  </a:lnTo>
                  <a:cubicBezTo>
                    <a:pt x="691287" y="284558"/>
                    <a:pt x="633049" y="506942"/>
                    <a:pt x="734292" y="680025"/>
                  </a:cubicBezTo>
                  <a:lnTo>
                    <a:pt x="853390" y="883634"/>
                  </a:lnTo>
                  <a:lnTo>
                    <a:pt x="820844" y="930039"/>
                  </a:lnTo>
                  <a:lnTo>
                    <a:pt x="654216" y="1227114"/>
                  </a:lnTo>
                  <a:lnTo>
                    <a:pt x="363071" y="1227114"/>
                  </a:lnTo>
                  <a:cubicBezTo>
                    <a:pt x="162552" y="1227114"/>
                    <a:pt x="0" y="1389666"/>
                    <a:pt x="0" y="1590185"/>
                  </a:cubicBezTo>
                  <a:lnTo>
                    <a:pt x="0" y="1953256"/>
                  </a:lnTo>
                  <a:lnTo>
                    <a:pt x="860612" y="1953256"/>
                  </a:lnTo>
                  <a:cubicBezTo>
                    <a:pt x="985936" y="1953256"/>
                    <a:pt x="1096430" y="1889759"/>
                    <a:pt x="1161676" y="1793182"/>
                  </a:cubicBezTo>
                  <a:lnTo>
                    <a:pt x="1171226" y="1775588"/>
                  </a:lnTo>
                  <a:lnTo>
                    <a:pt x="1210768" y="1719209"/>
                  </a:lnTo>
                  <a:lnTo>
                    <a:pt x="1478616" y="1241672"/>
                  </a:lnTo>
                  <a:lnTo>
                    <a:pt x="1482212" y="1239569"/>
                  </a:lnTo>
                  <a:cubicBezTo>
                    <a:pt x="1547119" y="1201603"/>
                    <a:pt x="1595874" y="1146601"/>
                    <a:pt x="1626127" y="1083552"/>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2536701" y="3671706"/>
              <a:ext cx="927765" cy="346153"/>
              <a:chOff x="4277519" y="1910021"/>
              <a:chExt cx="4509633" cy="2072658"/>
            </a:xfrm>
          </p:grpSpPr>
          <p:sp>
            <p:nvSpPr>
              <p:cNvPr id="53" name="Callout: Quad Arrow 17"/>
              <p:cNvSpPr/>
              <p:nvPr/>
            </p:nvSpPr>
            <p:spPr>
              <a:xfrm>
                <a:off x="4277519" y="1910021"/>
                <a:ext cx="1161482" cy="1973802"/>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allout: Quad Arrow 17"/>
              <p:cNvSpPr/>
              <p:nvPr/>
            </p:nvSpPr>
            <p:spPr>
              <a:xfrm>
                <a:off x="5352177" y="2008877"/>
                <a:ext cx="1161482" cy="1973802"/>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allout: Quad Arrow 17"/>
              <p:cNvSpPr/>
              <p:nvPr/>
            </p:nvSpPr>
            <p:spPr>
              <a:xfrm>
                <a:off x="6513659" y="2008745"/>
                <a:ext cx="1161482" cy="1973802"/>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allout: Quad Arrow 17"/>
              <p:cNvSpPr/>
              <p:nvPr/>
            </p:nvSpPr>
            <p:spPr>
              <a:xfrm>
                <a:off x="7625670" y="1995299"/>
                <a:ext cx="1161482" cy="1973802"/>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allout: Quad Arrow 17"/>
              <p:cNvSpPr/>
              <p:nvPr/>
            </p:nvSpPr>
            <p:spPr>
              <a:xfrm>
                <a:off x="4674815" y="2572977"/>
                <a:ext cx="390426" cy="698985"/>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llout: Quad Arrow 17"/>
              <p:cNvSpPr/>
              <p:nvPr/>
            </p:nvSpPr>
            <p:spPr>
              <a:xfrm>
                <a:off x="5737705" y="2608730"/>
                <a:ext cx="390426" cy="698985"/>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allout: Quad Arrow 17"/>
              <p:cNvSpPr/>
              <p:nvPr/>
            </p:nvSpPr>
            <p:spPr>
              <a:xfrm>
                <a:off x="6858118" y="2646285"/>
                <a:ext cx="390426" cy="698985"/>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llout: Quad Arrow 17"/>
              <p:cNvSpPr/>
              <p:nvPr/>
            </p:nvSpPr>
            <p:spPr>
              <a:xfrm>
                <a:off x="8011198" y="2646154"/>
                <a:ext cx="390426" cy="698985"/>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7"/>
          <p:cNvGrpSpPr/>
          <p:nvPr/>
        </p:nvGrpSpPr>
        <p:grpSpPr>
          <a:xfrm>
            <a:off x="10729066" y="4721228"/>
            <a:ext cx="1045524" cy="1828800"/>
            <a:chOff x="2438400" y="402137"/>
            <a:chExt cx="2514600" cy="4398463"/>
          </a:xfrm>
        </p:grpSpPr>
        <p:sp>
          <p:nvSpPr>
            <p:cNvPr id="33" name="Snip Same Side Corner Rectangle 109"/>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240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9">
                                            <p:txEl>
                                              <p:pRg st="2" end="2"/>
                                            </p:txEl>
                                          </p:spTgt>
                                        </p:tgtEl>
                                        <p:attrNameLst>
                                          <p:attrName>style.visibility</p:attrName>
                                        </p:attrNameLst>
                                      </p:cBhvr>
                                      <p:to>
                                        <p:strVal val="visible"/>
                                      </p:to>
                                    </p:set>
                                  </p:childTnLst>
                                </p:cTn>
                              </p:par>
                              <p:par>
                                <p:cTn id="17" presetID="26"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80">
                                          <p:stCondLst>
                                            <p:cond delay="0"/>
                                          </p:stCondLst>
                                        </p:cTn>
                                        <p:tgtEl>
                                          <p:spTgt spid="39"/>
                                        </p:tgtEl>
                                      </p:cBhvr>
                                    </p:animEffect>
                                    <p:anim calcmode="lin" valueType="num">
                                      <p:cBhvr>
                                        <p:cTn id="2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5" dur="26">
                                          <p:stCondLst>
                                            <p:cond delay="650"/>
                                          </p:stCondLst>
                                        </p:cTn>
                                        <p:tgtEl>
                                          <p:spTgt spid="39"/>
                                        </p:tgtEl>
                                      </p:cBhvr>
                                      <p:to x="100000" y="60000"/>
                                    </p:animScale>
                                    <p:animScale>
                                      <p:cBhvr>
                                        <p:cTn id="26" dur="166" decel="50000">
                                          <p:stCondLst>
                                            <p:cond delay="676"/>
                                          </p:stCondLst>
                                        </p:cTn>
                                        <p:tgtEl>
                                          <p:spTgt spid="39"/>
                                        </p:tgtEl>
                                      </p:cBhvr>
                                      <p:to x="100000" y="100000"/>
                                    </p:animScale>
                                    <p:animScale>
                                      <p:cBhvr>
                                        <p:cTn id="27" dur="26">
                                          <p:stCondLst>
                                            <p:cond delay="1312"/>
                                          </p:stCondLst>
                                        </p:cTn>
                                        <p:tgtEl>
                                          <p:spTgt spid="39"/>
                                        </p:tgtEl>
                                      </p:cBhvr>
                                      <p:to x="100000" y="80000"/>
                                    </p:animScale>
                                    <p:animScale>
                                      <p:cBhvr>
                                        <p:cTn id="28" dur="166" decel="50000">
                                          <p:stCondLst>
                                            <p:cond delay="1338"/>
                                          </p:stCondLst>
                                        </p:cTn>
                                        <p:tgtEl>
                                          <p:spTgt spid="39"/>
                                        </p:tgtEl>
                                      </p:cBhvr>
                                      <p:to x="100000" y="100000"/>
                                    </p:animScale>
                                    <p:animScale>
                                      <p:cBhvr>
                                        <p:cTn id="29" dur="26">
                                          <p:stCondLst>
                                            <p:cond delay="1642"/>
                                          </p:stCondLst>
                                        </p:cTn>
                                        <p:tgtEl>
                                          <p:spTgt spid="39"/>
                                        </p:tgtEl>
                                      </p:cBhvr>
                                      <p:to x="100000" y="90000"/>
                                    </p:animScale>
                                    <p:animScale>
                                      <p:cBhvr>
                                        <p:cTn id="30" dur="166" decel="50000">
                                          <p:stCondLst>
                                            <p:cond delay="1668"/>
                                          </p:stCondLst>
                                        </p:cTn>
                                        <p:tgtEl>
                                          <p:spTgt spid="39"/>
                                        </p:tgtEl>
                                      </p:cBhvr>
                                      <p:to x="100000" y="100000"/>
                                    </p:animScale>
                                    <p:animScale>
                                      <p:cBhvr>
                                        <p:cTn id="31" dur="26">
                                          <p:stCondLst>
                                            <p:cond delay="1808"/>
                                          </p:stCondLst>
                                        </p:cTn>
                                        <p:tgtEl>
                                          <p:spTgt spid="39"/>
                                        </p:tgtEl>
                                      </p:cBhvr>
                                      <p:to x="100000" y="95000"/>
                                    </p:animScale>
                                    <p:animScale>
                                      <p:cBhvr>
                                        <p:cTn id="32" dur="166" decel="50000">
                                          <p:stCondLst>
                                            <p:cond delay="1834"/>
                                          </p:stCondLst>
                                        </p:cTn>
                                        <p:tgtEl>
                                          <p:spTgt spid="39"/>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80">
                                          <p:stCondLst>
                                            <p:cond delay="0"/>
                                          </p:stCondLst>
                                        </p:cTn>
                                        <p:tgtEl>
                                          <p:spTgt spid="32"/>
                                        </p:tgtEl>
                                      </p:cBhvr>
                                    </p:animEffect>
                                    <p:anim calcmode="lin" valueType="num">
                                      <p:cBhvr>
                                        <p:cTn id="3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1" dur="26">
                                          <p:stCondLst>
                                            <p:cond delay="650"/>
                                          </p:stCondLst>
                                        </p:cTn>
                                        <p:tgtEl>
                                          <p:spTgt spid="32"/>
                                        </p:tgtEl>
                                      </p:cBhvr>
                                      <p:to x="100000" y="60000"/>
                                    </p:animScale>
                                    <p:animScale>
                                      <p:cBhvr>
                                        <p:cTn id="42" dur="166" decel="50000">
                                          <p:stCondLst>
                                            <p:cond delay="676"/>
                                          </p:stCondLst>
                                        </p:cTn>
                                        <p:tgtEl>
                                          <p:spTgt spid="32"/>
                                        </p:tgtEl>
                                      </p:cBhvr>
                                      <p:to x="100000" y="100000"/>
                                    </p:animScale>
                                    <p:animScale>
                                      <p:cBhvr>
                                        <p:cTn id="43" dur="26">
                                          <p:stCondLst>
                                            <p:cond delay="1312"/>
                                          </p:stCondLst>
                                        </p:cTn>
                                        <p:tgtEl>
                                          <p:spTgt spid="32"/>
                                        </p:tgtEl>
                                      </p:cBhvr>
                                      <p:to x="100000" y="80000"/>
                                    </p:animScale>
                                    <p:animScale>
                                      <p:cBhvr>
                                        <p:cTn id="44" dur="166" decel="50000">
                                          <p:stCondLst>
                                            <p:cond delay="1338"/>
                                          </p:stCondLst>
                                        </p:cTn>
                                        <p:tgtEl>
                                          <p:spTgt spid="32"/>
                                        </p:tgtEl>
                                      </p:cBhvr>
                                      <p:to x="100000" y="100000"/>
                                    </p:animScale>
                                    <p:animScale>
                                      <p:cBhvr>
                                        <p:cTn id="45" dur="26">
                                          <p:stCondLst>
                                            <p:cond delay="1642"/>
                                          </p:stCondLst>
                                        </p:cTn>
                                        <p:tgtEl>
                                          <p:spTgt spid="32"/>
                                        </p:tgtEl>
                                      </p:cBhvr>
                                      <p:to x="100000" y="90000"/>
                                    </p:animScale>
                                    <p:animScale>
                                      <p:cBhvr>
                                        <p:cTn id="46" dur="166" decel="50000">
                                          <p:stCondLst>
                                            <p:cond delay="1668"/>
                                          </p:stCondLst>
                                        </p:cTn>
                                        <p:tgtEl>
                                          <p:spTgt spid="32"/>
                                        </p:tgtEl>
                                      </p:cBhvr>
                                      <p:to x="100000" y="100000"/>
                                    </p:animScale>
                                    <p:animScale>
                                      <p:cBhvr>
                                        <p:cTn id="47" dur="26">
                                          <p:stCondLst>
                                            <p:cond delay="1808"/>
                                          </p:stCondLst>
                                        </p:cTn>
                                        <p:tgtEl>
                                          <p:spTgt spid="32"/>
                                        </p:tgtEl>
                                      </p:cBhvr>
                                      <p:to x="100000" y="95000"/>
                                    </p:animScale>
                                    <p:animScale>
                                      <p:cBhvr>
                                        <p:cTn id="48" dur="166" decel="50000">
                                          <p:stCondLst>
                                            <p:cond delay="1834"/>
                                          </p:stCondLst>
                                        </p:cTn>
                                        <p:tgtEl>
                                          <p:spTgt spid="32"/>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649941" y="3747247"/>
            <a:ext cx="3048000" cy="2523308"/>
            <a:chOff x="609600" y="2819400"/>
            <a:chExt cx="3048000" cy="2523308"/>
          </a:xfrm>
        </p:grpSpPr>
        <p:sp>
          <p:nvSpPr>
            <p:cNvPr id="38" name="Flowchart: Magnetic Disk 37"/>
            <p:cNvSpPr/>
            <p:nvPr/>
          </p:nvSpPr>
          <p:spPr>
            <a:xfrm>
              <a:off x="609600" y="2819400"/>
              <a:ext cx="3048000" cy="381000"/>
            </a:xfrm>
            <a:prstGeom prst="flowChartMagneticDisk">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960121" y="3200400"/>
              <a:ext cx="228600" cy="2142308"/>
              <a:chOff x="960121" y="3200400"/>
              <a:chExt cx="228600" cy="2142308"/>
            </a:xfrm>
          </p:grpSpPr>
          <p:sp>
            <p:nvSpPr>
              <p:cNvPr id="71" name="Trapezoid 70"/>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2667000" y="3191692"/>
              <a:ext cx="228600" cy="2142308"/>
              <a:chOff x="960121" y="3200400"/>
              <a:chExt cx="228600" cy="2142308"/>
            </a:xfrm>
          </p:grpSpPr>
          <p:sp>
            <p:nvSpPr>
              <p:cNvPr id="69" name="Trapezoid 68"/>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664" y="3200400"/>
              <a:ext cx="139336" cy="1598022"/>
              <a:chOff x="960121" y="3200400"/>
              <a:chExt cx="228600" cy="2142308"/>
            </a:xfrm>
          </p:grpSpPr>
          <p:sp>
            <p:nvSpPr>
              <p:cNvPr id="67" name="Trapezoid 66"/>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3100252" y="3191692"/>
              <a:ext cx="139336" cy="1598022"/>
              <a:chOff x="960121" y="3200400"/>
              <a:chExt cx="228600" cy="2142308"/>
            </a:xfrm>
          </p:grpSpPr>
          <p:sp>
            <p:nvSpPr>
              <p:cNvPr id="65" name="Trapezoid 64"/>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72"/>
          <p:cNvGrpSpPr/>
          <p:nvPr/>
        </p:nvGrpSpPr>
        <p:grpSpPr>
          <a:xfrm>
            <a:off x="8382000" y="3805774"/>
            <a:ext cx="3048000" cy="2523308"/>
            <a:chOff x="609600" y="2819400"/>
            <a:chExt cx="3048000" cy="2523308"/>
          </a:xfrm>
        </p:grpSpPr>
        <p:sp>
          <p:nvSpPr>
            <p:cNvPr id="74" name="Flowchart: Magnetic Disk 73"/>
            <p:cNvSpPr/>
            <p:nvPr/>
          </p:nvSpPr>
          <p:spPr>
            <a:xfrm>
              <a:off x="609600" y="2819400"/>
              <a:ext cx="3048000" cy="381000"/>
            </a:xfrm>
            <a:prstGeom prst="flowChartMagneticDisk">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960121" y="3200400"/>
              <a:ext cx="228600" cy="2142308"/>
              <a:chOff x="960121" y="3200400"/>
              <a:chExt cx="228600" cy="2142308"/>
            </a:xfrm>
          </p:grpSpPr>
          <p:sp>
            <p:nvSpPr>
              <p:cNvPr id="86" name="Trapezoid 85"/>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2667000" y="3191692"/>
              <a:ext cx="228600" cy="2142308"/>
              <a:chOff x="960121" y="3200400"/>
              <a:chExt cx="228600" cy="2142308"/>
            </a:xfrm>
          </p:grpSpPr>
          <p:sp>
            <p:nvSpPr>
              <p:cNvPr id="84" name="Trapezoid 83"/>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1384664" y="3200400"/>
              <a:ext cx="139336" cy="1598022"/>
              <a:chOff x="960121" y="3200400"/>
              <a:chExt cx="228600" cy="2142308"/>
            </a:xfrm>
          </p:grpSpPr>
          <p:sp>
            <p:nvSpPr>
              <p:cNvPr id="82" name="Trapezoid 81"/>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3100252" y="3191692"/>
              <a:ext cx="139336" cy="1598022"/>
              <a:chOff x="960121" y="3200400"/>
              <a:chExt cx="228600" cy="2142308"/>
            </a:xfrm>
          </p:grpSpPr>
          <p:sp>
            <p:nvSpPr>
              <p:cNvPr id="80" name="Trapezoid 79"/>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p:cNvGrpSpPr/>
          <p:nvPr/>
        </p:nvGrpSpPr>
        <p:grpSpPr>
          <a:xfrm>
            <a:off x="1174643" y="1774143"/>
            <a:ext cx="2044928" cy="2165954"/>
            <a:chOff x="1174643" y="1774143"/>
            <a:chExt cx="2044928" cy="2165954"/>
          </a:xfrm>
        </p:grpSpPr>
        <p:sp>
          <p:nvSpPr>
            <p:cNvPr id="89" name="Rectangle 88"/>
            <p:cNvSpPr/>
            <p:nvPr/>
          </p:nvSpPr>
          <p:spPr>
            <a:xfrm rot="17518575">
              <a:off x="766905" y="2796321"/>
              <a:ext cx="2165954" cy="12159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rot="15193427">
              <a:off x="1512484" y="2784799"/>
              <a:ext cx="2069344" cy="100983"/>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413665" y="3341744"/>
              <a:ext cx="1520552" cy="13280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174643" y="1879156"/>
              <a:ext cx="2044928" cy="1469792"/>
              <a:chOff x="4418972" y="1626644"/>
              <a:chExt cx="2044928" cy="1469792"/>
            </a:xfrm>
          </p:grpSpPr>
          <p:sp>
            <p:nvSpPr>
              <p:cNvPr id="92" name="Rectangle 91"/>
              <p:cNvSpPr/>
              <p:nvPr/>
            </p:nvSpPr>
            <p:spPr>
              <a:xfrm>
                <a:off x="4418973" y="1626645"/>
                <a:ext cx="2044927" cy="14697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ame 92"/>
              <p:cNvSpPr/>
              <p:nvPr/>
            </p:nvSpPr>
            <p:spPr>
              <a:xfrm>
                <a:off x="4418972" y="1626644"/>
                <a:ext cx="2044927" cy="1469791"/>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94" name="Group 93"/>
          <p:cNvGrpSpPr/>
          <p:nvPr/>
        </p:nvGrpSpPr>
        <p:grpSpPr>
          <a:xfrm>
            <a:off x="8997463" y="1774143"/>
            <a:ext cx="2044928" cy="2165954"/>
            <a:chOff x="1174643" y="1774143"/>
            <a:chExt cx="2044928" cy="2165954"/>
          </a:xfrm>
        </p:grpSpPr>
        <p:sp>
          <p:nvSpPr>
            <p:cNvPr id="95" name="Rectangle 94"/>
            <p:cNvSpPr/>
            <p:nvPr/>
          </p:nvSpPr>
          <p:spPr>
            <a:xfrm rot="17518575">
              <a:off x="766905" y="2796321"/>
              <a:ext cx="2165954" cy="12159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rot="15193427">
              <a:off x="1512484" y="2784799"/>
              <a:ext cx="2069344" cy="100983"/>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413665" y="3341744"/>
              <a:ext cx="1520552" cy="13280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a:xfrm>
              <a:off x="1174643" y="1879156"/>
              <a:ext cx="2044928" cy="1469792"/>
              <a:chOff x="4418972" y="1626644"/>
              <a:chExt cx="2044928" cy="1469792"/>
            </a:xfrm>
          </p:grpSpPr>
          <p:sp>
            <p:nvSpPr>
              <p:cNvPr id="99" name="Rectangle 98"/>
              <p:cNvSpPr/>
              <p:nvPr/>
            </p:nvSpPr>
            <p:spPr>
              <a:xfrm>
                <a:off x="4418973" y="1626645"/>
                <a:ext cx="2044927" cy="14697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ame 99"/>
              <p:cNvSpPr/>
              <p:nvPr/>
            </p:nvSpPr>
            <p:spPr>
              <a:xfrm>
                <a:off x="4418972" y="1626644"/>
                <a:ext cx="2044927" cy="1469791"/>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TextBox 8"/>
          <p:cNvSpPr txBox="1"/>
          <p:nvPr/>
        </p:nvSpPr>
        <p:spPr>
          <a:xfrm>
            <a:off x="1451204" y="1987842"/>
            <a:ext cx="1370437" cy="1200329"/>
          </a:xfrm>
          <a:prstGeom prst="rect">
            <a:avLst/>
          </a:prstGeom>
          <a:noFill/>
        </p:spPr>
        <p:txBody>
          <a:bodyPr wrap="square" rtlCol="0">
            <a:spAutoFit/>
          </a:bodyPr>
          <a:lstStyle/>
          <a:p>
            <a:pPr algn="ctr"/>
            <a:r>
              <a:rPr lang="en-US" sz="2400" dirty="0">
                <a:latin typeface="Comic Sans MS" panose="030F0702030302020204" pitchFamily="66" charset="0"/>
              </a:rPr>
              <a:t>The Will Within</a:t>
            </a:r>
          </a:p>
        </p:txBody>
      </p:sp>
      <p:sp>
        <p:nvSpPr>
          <p:cNvPr id="101" name="TextBox 100"/>
          <p:cNvSpPr txBox="1"/>
          <p:nvPr/>
        </p:nvSpPr>
        <p:spPr>
          <a:xfrm>
            <a:off x="9346524" y="2005280"/>
            <a:ext cx="1370437" cy="1200329"/>
          </a:xfrm>
          <a:prstGeom prst="rect">
            <a:avLst/>
          </a:prstGeom>
          <a:noFill/>
        </p:spPr>
        <p:txBody>
          <a:bodyPr wrap="square" rtlCol="0">
            <a:spAutoFit/>
          </a:bodyPr>
          <a:lstStyle/>
          <a:p>
            <a:pPr algn="ctr"/>
            <a:r>
              <a:rPr lang="en-US" sz="2400" dirty="0">
                <a:latin typeface="Comic Sans MS" panose="030F0702030302020204" pitchFamily="66" charset="0"/>
              </a:rPr>
              <a:t>Our Best Selves</a:t>
            </a:r>
          </a:p>
        </p:txBody>
      </p:sp>
      <p:grpSp>
        <p:nvGrpSpPr>
          <p:cNvPr id="14" name="Group 13"/>
          <p:cNvGrpSpPr/>
          <p:nvPr/>
        </p:nvGrpSpPr>
        <p:grpSpPr>
          <a:xfrm>
            <a:off x="5002136" y="3269526"/>
            <a:ext cx="2420470" cy="1250576"/>
            <a:chOff x="4733365" y="349624"/>
            <a:chExt cx="2420470" cy="1250576"/>
          </a:xfrm>
        </p:grpSpPr>
        <p:sp>
          <p:nvSpPr>
            <p:cNvPr id="10" name="Rectangle: Rounded Corners 9"/>
            <p:cNvSpPr/>
            <p:nvPr/>
          </p:nvSpPr>
          <p:spPr>
            <a:xfrm>
              <a:off x="4733365" y="349624"/>
              <a:ext cx="2420470" cy="1250576"/>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4733365" y="399871"/>
              <a:ext cx="2299447" cy="1200329"/>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Obtain Faith in Jesus Christ</a:t>
              </a:r>
            </a:p>
          </p:txBody>
        </p:sp>
      </p:grpSp>
      <p:grpSp>
        <p:nvGrpSpPr>
          <p:cNvPr id="11" name="Group 10"/>
          <p:cNvGrpSpPr/>
          <p:nvPr/>
        </p:nvGrpSpPr>
        <p:grpSpPr>
          <a:xfrm>
            <a:off x="4977052" y="5375685"/>
            <a:ext cx="2440508" cy="1250576"/>
            <a:chOff x="4733365" y="1962718"/>
            <a:chExt cx="2440508" cy="1250576"/>
          </a:xfrm>
        </p:grpSpPr>
        <p:sp>
          <p:nvSpPr>
            <p:cNvPr id="102" name="Rectangle: Rounded Corners 101"/>
            <p:cNvSpPr/>
            <p:nvPr/>
          </p:nvSpPr>
          <p:spPr>
            <a:xfrm>
              <a:off x="4733365" y="1962718"/>
              <a:ext cx="2420470" cy="1250576"/>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p:cNvSpPr txBox="1"/>
            <p:nvPr/>
          </p:nvSpPr>
          <p:spPr>
            <a:xfrm>
              <a:off x="4874426" y="1962718"/>
              <a:ext cx="2299447" cy="1200329"/>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Stay True to Your</a:t>
              </a:r>
            </a:p>
            <a:p>
              <a:pPr algn="ctr"/>
              <a:r>
                <a:rPr lang="en-US" sz="2400" dirty="0">
                  <a:solidFill>
                    <a:schemeClr val="bg1"/>
                  </a:solidFill>
                  <a:latin typeface="Comic Sans MS" panose="030F0702030302020204" pitchFamily="66" charset="0"/>
                </a:rPr>
                <a:t>Testimony</a:t>
              </a:r>
            </a:p>
          </p:txBody>
        </p:sp>
      </p:grpSp>
      <p:grpSp>
        <p:nvGrpSpPr>
          <p:cNvPr id="105" name="Group 104"/>
          <p:cNvGrpSpPr/>
          <p:nvPr/>
        </p:nvGrpSpPr>
        <p:grpSpPr>
          <a:xfrm>
            <a:off x="3020715" y="2205254"/>
            <a:ext cx="2423850" cy="4261260"/>
            <a:chOff x="5925217" y="2124603"/>
            <a:chExt cx="2423850" cy="4261260"/>
          </a:xfrm>
        </p:grpSpPr>
        <p:sp>
          <p:nvSpPr>
            <p:cNvPr id="106" name="Oval 105"/>
            <p:cNvSpPr/>
            <p:nvPr/>
          </p:nvSpPr>
          <p:spPr>
            <a:xfrm>
              <a:off x="6777318" y="2124603"/>
              <a:ext cx="806823" cy="9167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Rounded Corners 106"/>
            <p:cNvSpPr/>
            <p:nvPr/>
          </p:nvSpPr>
          <p:spPr>
            <a:xfrm rot="460198">
              <a:off x="6738014" y="3121033"/>
              <a:ext cx="615368" cy="181358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Rounded Corners 107"/>
            <p:cNvSpPr/>
            <p:nvPr/>
          </p:nvSpPr>
          <p:spPr>
            <a:xfrm rot="3330722">
              <a:off x="7538998" y="2748570"/>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Rounded Corners 108"/>
            <p:cNvSpPr/>
            <p:nvPr/>
          </p:nvSpPr>
          <p:spPr>
            <a:xfrm rot="7881304">
              <a:off x="7654619" y="218753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Rounded Corners 109"/>
            <p:cNvSpPr/>
            <p:nvPr/>
          </p:nvSpPr>
          <p:spPr>
            <a:xfrm rot="3330722">
              <a:off x="6367072" y="303628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Rounded Corners 110"/>
            <p:cNvSpPr/>
            <p:nvPr/>
          </p:nvSpPr>
          <p:spPr>
            <a:xfrm rot="7874587">
              <a:off x="6356165" y="356787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Rounded Corners 111"/>
            <p:cNvSpPr/>
            <p:nvPr/>
          </p:nvSpPr>
          <p:spPr>
            <a:xfrm rot="167472">
              <a:off x="6633973" y="4644690"/>
              <a:ext cx="270362" cy="174117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rot="21318737" flipH="1">
              <a:off x="7208666" y="4542527"/>
              <a:ext cx="339206" cy="1838099"/>
              <a:chOff x="6596189" y="4470333"/>
              <a:chExt cx="339206" cy="1838099"/>
            </a:xfrm>
          </p:grpSpPr>
          <p:sp>
            <p:nvSpPr>
              <p:cNvPr id="114" name="Rectangle: Rounded Corners 113"/>
              <p:cNvSpPr/>
              <p:nvPr/>
            </p:nvSpPr>
            <p:spPr>
              <a:xfrm rot="1251045">
                <a:off x="6596189" y="4470333"/>
                <a:ext cx="339206"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Rounded Corners 114"/>
              <p:cNvSpPr/>
              <p:nvPr/>
            </p:nvSpPr>
            <p:spPr>
              <a:xfrm rot="8987413">
                <a:off x="6672611" y="5183036"/>
                <a:ext cx="258187"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a:off x="6879583" y="2067478"/>
            <a:ext cx="2423850" cy="4404586"/>
            <a:chOff x="6879583" y="2067478"/>
            <a:chExt cx="2423850" cy="4404586"/>
          </a:xfrm>
        </p:grpSpPr>
        <p:grpSp>
          <p:nvGrpSpPr>
            <p:cNvPr id="116" name="Group 115"/>
            <p:cNvGrpSpPr/>
            <p:nvPr/>
          </p:nvGrpSpPr>
          <p:grpSpPr>
            <a:xfrm>
              <a:off x="6879583" y="2131964"/>
              <a:ext cx="2423850" cy="4340100"/>
              <a:chOff x="9637771" y="1971468"/>
              <a:chExt cx="2423850" cy="4340100"/>
            </a:xfrm>
          </p:grpSpPr>
          <p:grpSp>
            <p:nvGrpSpPr>
              <p:cNvPr id="117" name="Group 116"/>
              <p:cNvGrpSpPr/>
              <p:nvPr/>
            </p:nvGrpSpPr>
            <p:grpSpPr>
              <a:xfrm>
                <a:off x="9637771" y="1971468"/>
                <a:ext cx="2423850" cy="4340100"/>
                <a:chOff x="9637771" y="1971468"/>
                <a:chExt cx="2423850" cy="4340100"/>
              </a:xfrm>
            </p:grpSpPr>
            <p:grpSp>
              <p:nvGrpSpPr>
                <p:cNvPr id="119" name="Group 118"/>
                <p:cNvGrpSpPr/>
                <p:nvPr/>
              </p:nvGrpSpPr>
              <p:grpSpPr>
                <a:xfrm flipH="1">
                  <a:off x="9637771" y="2050308"/>
                  <a:ext cx="2423850" cy="4261260"/>
                  <a:chOff x="5925217" y="2124603"/>
                  <a:chExt cx="2423850" cy="4261260"/>
                </a:xfrm>
              </p:grpSpPr>
              <p:sp>
                <p:nvSpPr>
                  <p:cNvPr id="123" name="Oval 122"/>
                  <p:cNvSpPr/>
                  <p:nvPr/>
                </p:nvSpPr>
                <p:spPr>
                  <a:xfrm>
                    <a:off x="6777318" y="2124603"/>
                    <a:ext cx="806823" cy="9167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Rounded Corners 123"/>
                  <p:cNvSpPr/>
                  <p:nvPr/>
                </p:nvSpPr>
                <p:spPr>
                  <a:xfrm rot="460198">
                    <a:off x="6738014" y="3121033"/>
                    <a:ext cx="615368" cy="181358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Rounded Corners 124"/>
                  <p:cNvSpPr/>
                  <p:nvPr/>
                </p:nvSpPr>
                <p:spPr>
                  <a:xfrm rot="3330722">
                    <a:off x="7538998" y="2748570"/>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p:cNvSpPr/>
                  <p:nvPr/>
                </p:nvSpPr>
                <p:spPr>
                  <a:xfrm rot="7881304">
                    <a:off x="7654619" y="218753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26"/>
                  <p:cNvSpPr/>
                  <p:nvPr/>
                </p:nvSpPr>
                <p:spPr>
                  <a:xfrm rot="3330722">
                    <a:off x="6367072" y="303628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Rounded Corners 127"/>
                  <p:cNvSpPr/>
                  <p:nvPr/>
                </p:nvSpPr>
                <p:spPr>
                  <a:xfrm rot="7874587">
                    <a:off x="6356165" y="356787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Rounded Corners 128"/>
                  <p:cNvSpPr/>
                  <p:nvPr/>
                </p:nvSpPr>
                <p:spPr>
                  <a:xfrm rot="167472">
                    <a:off x="6633973" y="4644690"/>
                    <a:ext cx="270362" cy="174117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rot="21318737" flipH="1">
                    <a:off x="7208666" y="4542527"/>
                    <a:ext cx="339206" cy="1838099"/>
                    <a:chOff x="6596189" y="4470333"/>
                    <a:chExt cx="339206" cy="1838099"/>
                  </a:xfrm>
                </p:grpSpPr>
                <p:sp>
                  <p:nvSpPr>
                    <p:cNvPr id="131" name="Rectangle: Rounded Corners 130"/>
                    <p:cNvSpPr/>
                    <p:nvPr/>
                  </p:nvSpPr>
                  <p:spPr>
                    <a:xfrm rot="1251045">
                      <a:off x="6596189" y="4470333"/>
                      <a:ext cx="339206"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Rounded Corners 131"/>
                    <p:cNvSpPr/>
                    <p:nvPr/>
                  </p:nvSpPr>
                  <p:spPr>
                    <a:xfrm rot="8987413">
                      <a:off x="6672611" y="5183036"/>
                      <a:ext cx="258187"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 name="Trapezoid 119"/>
                <p:cNvSpPr/>
                <p:nvPr/>
              </p:nvSpPr>
              <p:spPr>
                <a:xfrm rot="596812">
                  <a:off x="10311112" y="3978268"/>
                  <a:ext cx="1292872" cy="1393589"/>
                </a:xfrm>
                <a:prstGeom prst="trapezoid">
                  <a:avLst>
                    <a:gd name="adj" fmla="val 359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9765229">
                  <a:off x="10542743" y="1971468"/>
                  <a:ext cx="657200" cy="791141"/>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Diagonal Corners Rounded 121"/>
                <p:cNvSpPr/>
                <p:nvPr/>
              </p:nvSpPr>
              <p:spPr>
                <a:xfrm rot="2618444">
                  <a:off x="10598758" y="2181539"/>
                  <a:ext cx="868200" cy="447931"/>
                </a:xfrm>
                <a:prstGeom prst="round2Diag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Rectangle: Diagonal Corners Rounded 117"/>
              <p:cNvSpPr/>
              <p:nvPr/>
            </p:nvSpPr>
            <p:spPr>
              <a:xfrm rot="17694677">
                <a:off x="10980411" y="2395663"/>
                <a:ext cx="591223" cy="536441"/>
              </a:xfrm>
              <a:prstGeom prst="round2Diag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loud 11"/>
            <p:cNvSpPr/>
            <p:nvPr/>
          </p:nvSpPr>
          <p:spPr>
            <a:xfrm rot="15881941">
              <a:off x="7661759" y="1897423"/>
              <a:ext cx="771822" cy="111193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2" name="Rectangle: Rounded Corners 161"/>
          <p:cNvSpPr/>
          <p:nvPr/>
        </p:nvSpPr>
        <p:spPr>
          <a:xfrm>
            <a:off x="5585674" y="4534617"/>
            <a:ext cx="1132833" cy="848403"/>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81526" y="6472064"/>
            <a:ext cx="1931230" cy="369332"/>
          </a:xfrm>
          <a:prstGeom prst="rect">
            <a:avLst/>
          </a:prstGeom>
          <a:noFill/>
        </p:spPr>
        <p:txBody>
          <a:bodyPr wrap="square" rtlCol="0">
            <a:spAutoFit/>
          </a:bodyPr>
          <a:lstStyle/>
          <a:p>
            <a:r>
              <a:rPr lang="en-US" dirty="0"/>
              <a:t>2 Peter 1:1-4</a:t>
            </a:r>
          </a:p>
        </p:txBody>
      </p:sp>
    </p:spTree>
    <p:extLst>
      <p:ext uri="{BB962C8B-B14F-4D97-AF65-F5344CB8AC3E}">
        <p14:creationId xmlns:p14="http://schemas.microsoft.com/office/powerpoint/2010/main" val="226504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567477" y="797510"/>
            <a:ext cx="7342093" cy="5262979"/>
          </a:xfrm>
          <a:prstGeom prst="rect">
            <a:avLst/>
          </a:prstGeom>
          <a:noFill/>
        </p:spPr>
        <p:txBody>
          <a:bodyPr wrap="square" rtlCol="0">
            <a:spAutoFit/>
          </a:bodyPr>
          <a:lstStyle/>
          <a:p>
            <a:r>
              <a:rPr lang="en-US" sz="2400" dirty="0"/>
              <a:t>"Those members of the Church who devote themselves wholly to righteousness, living by every word that </a:t>
            </a:r>
            <a:r>
              <a:rPr lang="en-US" sz="2400" dirty="0" err="1"/>
              <a:t>proceedeth</a:t>
            </a:r>
            <a:r>
              <a:rPr lang="en-US" sz="2400" dirty="0"/>
              <a:t> forth from the mouth of God, make their calling and election sure. </a:t>
            </a:r>
          </a:p>
          <a:p>
            <a:endParaRPr lang="en-US" sz="2400" dirty="0"/>
          </a:p>
          <a:p>
            <a:r>
              <a:rPr lang="en-US" sz="2400" dirty="0"/>
              <a:t>That is, they receive the more sure word of prophecy, which means that the Lord seals their exaltation upon them while they are yet in this life. </a:t>
            </a:r>
          </a:p>
          <a:p>
            <a:endParaRPr lang="en-US" sz="2400" dirty="0"/>
          </a:p>
          <a:p>
            <a:r>
              <a:rPr lang="en-US" sz="2400" dirty="0"/>
              <a:t>Peter summarized the course of righteousness which the saints must pursue to make their calling and election sure and then (referring to his experience on the Mount of Transfiguration with James and John) said that those three had received this more sure word of prophecy.”</a:t>
            </a:r>
          </a:p>
        </p:txBody>
      </p:sp>
      <p:sp>
        <p:nvSpPr>
          <p:cNvPr id="9" name="Rectangle 8"/>
          <p:cNvSpPr/>
          <p:nvPr/>
        </p:nvSpPr>
        <p:spPr>
          <a:xfrm>
            <a:off x="11629966" y="6390946"/>
            <a:ext cx="442750" cy="369332"/>
          </a:xfrm>
          <a:prstGeom prst="rect">
            <a:avLst/>
          </a:prstGeom>
        </p:spPr>
        <p:txBody>
          <a:bodyPr wrap="none">
            <a:spAutoFit/>
          </a:bodyPr>
          <a:lstStyle/>
          <a:p>
            <a:r>
              <a:rPr lang="en-US" dirty="0"/>
              <a:t>(2)</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0412" y="168024"/>
            <a:ext cx="1160929" cy="1620463"/>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 r="668" b="25490"/>
          <a:stretch/>
        </p:blipFill>
        <p:spPr>
          <a:xfrm>
            <a:off x="7863308" y="1788487"/>
            <a:ext cx="3988033"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8329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anim calcmode="lin" valueType="num">
                                      <p:cBhvr>
                                        <p:cTn id="12" dur="2000" fill="hold"/>
                                        <p:tgtEl>
                                          <p:spTgt spid="14"/>
                                        </p:tgtEl>
                                        <p:attrNameLst>
                                          <p:attrName>ppt_w</p:attrName>
                                        </p:attrNameLst>
                                      </p:cBhvr>
                                      <p:tavLst>
                                        <p:tav tm="0" fmla="#ppt_w*sin(2.5*pi*$)">
                                          <p:val>
                                            <p:fltVal val="0"/>
                                          </p:val>
                                        </p:tav>
                                        <p:tav tm="100000">
                                          <p:val>
                                            <p:fltVal val="1"/>
                                          </p:val>
                                        </p:tav>
                                      </p:tavLst>
                                    </p:anim>
                                    <p:anim calcmode="lin" valueType="num">
                                      <p:cBhvr>
                                        <p:cTn id="13"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9578" y="6488668"/>
            <a:ext cx="4103092" cy="369332"/>
          </a:xfrm>
          <a:prstGeom prst="rect">
            <a:avLst/>
          </a:prstGeom>
        </p:spPr>
        <p:txBody>
          <a:bodyPr wrap="square">
            <a:spAutoFit/>
          </a:bodyPr>
          <a:lstStyle/>
          <a:p>
            <a:r>
              <a:rPr lang="en-US" dirty="0"/>
              <a:t>2 Peter 1:5-7</a:t>
            </a:r>
          </a:p>
        </p:txBody>
      </p:sp>
      <p:sp>
        <p:nvSpPr>
          <p:cNvPr id="7" name="TextBox 6"/>
          <p:cNvSpPr txBox="1"/>
          <p:nvPr/>
        </p:nvSpPr>
        <p:spPr>
          <a:xfrm>
            <a:off x="115628" y="5630"/>
            <a:ext cx="3136410" cy="2123658"/>
          </a:xfrm>
          <a:prstGeom prst="rect">
            <a:avLst/>
          </a:prstGeom>
          <a:noFill/>
        </p:spPr>
        <p:txBody>
          <a:bodyPr wrap="square" rtlCol="0">
            <a:spAutoFit/>
          </a:bodyPr>
          <a:lstStyle/>
          <a:p>
            <a:pPr algn="ctr"/>
            <a:r>
              <a:rPr lang="en-US" sz="4400" dirty="0">
                <a:latin typeface="Baskerville Old Face" panose="02020602080505020303" pitchFamily="18" charset="0"/>
                <a:ea typeface="Wednesday" pitchFamily="2" charset="0"/>
              </a:rPr>
              <a:t>Attributes </a:t>
            </a:r>
          </a:p>
          <a:p>
            <a:pPr algn="ctr"/>
            <a:r>
              <a:rPr lang="en-US" sz="4400" dirty="0">
                <a:latin typeface="Baskerville Old Face" panose="02020602080505020303" pitchFamily="18" charset="0"/>
                <a:ea typeface="Wednesday" pitchFamily="2" charset="0"/>
              </a:rPr>
              <a:t>To </a:t>
            </a:r>
          </a:p>
          <a:p>
            <a:pPr algn="ctr"/>
            <a:r>
              <a:rPr lang="en-US" sz="4400" dirty="0">
                <a:latin typeface="Baskerville Old Face" panose="02020602080505020303" pitchFamily="18" charset="0"/>
                <a:ea typeface="Wednesday" pitchFamily="2" charset="0"/>
              </a:rPr>
              <a:t>Develop</a:t>
            </a:r>
          </a:p>
        </p:txBody>
      </p:sp>
      <p:sp>
        <p:nvSpPr>
          <p:cNvPr id="3" name="Freeform: Shape 2"/>
          <p:cNvSpPr/>
          <p:nvPr/>
        </p:nvSpPr>
        <p:spPr>
          <a:xfrm>
            <a:off x="1694330" y="416859"/>
            <a:ext cx="9036423" cy="5810757"/>
          </a:xfrm>
          <a:custGeom>
            <a:avLst/>
            <a:gdLst>
              <a:gd name="connsiteX0" fmla="*/ 67235 w 9036423"/>
              <a:gd name="connsiteY0" fmla="*/ 4572000 h 4948517"/>
              <a:gd name="connsiteX1" fmla="*/ 67235 w 9036423"/>
              <a:gd name="connsiteY1" fmla="*/ 4572000 h 4948517"/>
              <a:gd name="connsiteX2" fmla="*/ 94129 w 9036423"/>
              <a:gd name="connsiteY2" fmla="*/ 4450976 h 4948517"/>
              <a:gd name="connsiteX3" fmla="*/ 121023 w 9036423"/>
              <a:gd name="connsiteY3" fmla="*/ 4410635 h 4948517"/>
              <a:gd name="connsiteX4" fmla="*/ 147917 w 9036423"/>
              <a:gd name="connsiteY4" fmla="*/ 4329953 h 4948517"/>
              <a:gd name="connsiteX5" fmla="*/ 174811 w 9036423"/>
              <a:gd name="connsiteY5" fmla="*/ 4289612 h 4948517"/>
              <a:gd name="connsiteX6" fmla="*/ 201706 w 9036423"/>
              <a:gd name="connsiteY6" fmla="*/ 4262717 h 4948517"/>
              <a:gd name="connsiteX7" fmla="*/ 255494 w 9036423"/>
              <a:gd name="connsiteY7" fmla="*/ 4182035 h 4948517"/>
              <a:gd name="connsiteX8" fmla="*/ 282388 w 9036423"/>
              <a:gd name="connsiteY8" fmla="*/ 4141694 h 4948517"/>
              <a:gd name="connsiteX9" fmla="*/ 322729 w 9036423"/>
              <a:gd name="connsiteY9" fmla="*/ 4114800 h 4948517"/>
              <a:gd name="connsiteX10" fmla="*/ 389964 w 9036423"/>
              <a:gd name="connsiteY10" fmla="*/ 4061012 h 4948517"/>
              <a:gd name="connsiteX11" fmla="*/ 416859 w 9036423"/>
              <a:gd name="connsiteY11" fmla="*/ 4020670 h 4948517"/>
              <a:gd name="connsiteX12" fmla="*/ 457200 w 9036423"/>
              <a:gd name="connsiteY12" fmla="*/ 3993776 h 4948517"/>
              <a:gd name="connsiteX13" fmla="*/ 537882 w 9036423"/>
              <a:gd name="connsiteY13" fmla="*/ 3926541 h 4948517"/>
              <a:gd name="connsiteX14" fmla="*/ 605117 w 9036423"/>
              <a:gd name="connsiteY14" fmla="*/ 3872753 h 4948517"/>
              <a:gd name="connsiteX15" fmla="*/ 712694 w 9036423"/>
              <a:gd name="connsiteY15" fmla="*/ 3792070 h 4948517"/>
              <a:gd name="connsiteX16" fmla="*/ 739588 w 9036423"/>
              <a:gd name="connsiteY16" fmla="*/ 3751729 h 4948517"/>
              <a:gd name="connsiteX17" fmla="*/ 779929 w 9036423"/>
              <a:gd name="connsiteY17" fmla="*/ 3724835 h 4948517"/>
              <a:gd name="connsiteX18" fmla="*/ 820270 w 9036423"/>
              <a:gd name="connsiteY18" fmla="*/ 3684494 h 4948517"/>
              <a:gd name="connsiteX19" fmla="*/ 860611 w 9036423"/>
              <a:gd name="connsiteY19" fmla="*/ 3657600 h 4948517"/>
              <a:gd name="connsiteX20" fmla="*/ 927847 w 9036423"/>
              <a:gd name="connsiteY20" fmla="*/ 3590364 h 4948517"/>
              <a:gd name="connsiteX21" fmla="*/ 954741 w 9036423"/>
              <a:gd name="connsiteY21" fmla="*/ 3550023 h 4948517"/>
              <a:gd name="connsiteX22" fmla="*/ 995082 w 9036423"/>
              <a:gd name="connsiteY22" fmla="*/ 3523129 h 4948517"/>
              <a:gd name="connsiteX23" fmla="*/ 1021976 w 9036423"/>
              <a:gd name="connsiteY23" fmla="*/ 3469341 h 4948517"/>
              <a:gd name="connsiteX24" fmla="*/ 1062317 w 9036423"/>
              <a:gd name="connsiteY24" fmla="*/ 3429000 h 4948517"/>
              <a:gd name="connsiteX25" fmla="*/ 1089211 w 9036423"/>
              <a:gd name="connsiteY25" fmla="*/ 3388659 h 4948517"/>
              <a:gd name="connsiteX26" fmla="*/ 1116106 w 9036423"/>
              <a:gd name="connsiteY26" fmla="*/ 3361764 h 4948517"/>
              <a:gd name="connsiteX27" fmla="*/ 1183341 w 9036423"/>
              <a:gd name="connsiteY27" fmla="*/ 3254188 h 4948517"/>
              <a:gd name="connsiteX28" fmla="*/ 1223682 w 9036423"/>
              <a:gd name="connsiteY28" fmla="*/ 3186953 h 4948517"/>
              <a:gd name="connsiteX29" fmla="*/ 1290917 w 9036423"/>
              <a:gd name="connsiteY29" fmla="*/ 3119717 h 4948517"/>
              <a:gd name="connsiteX30" fmla="*/ 1344706 w 9036423"/>
              <a:gd name="connsiteY30" fmla="*/ 3039035 h 4948517"/>
              <a:gd name="connsiteX31" fmla="*/ 1358153 w 9036423"/>
              <a:gd name="connsiteY31" fmla="*/ 2998694 h 4948517"/>
              <a:gd name="connsiteX32" fmla="*/ 1385047 w 9036423"/>
              <a:gd name="connsiteY32" fmla="*/ 2944906 h 4948517"/>
              <a:gd name="connsiteX33" fmla="*/ 1479176 w 9036423"/>
              <a:gd name="connsiteY33" fmla="*/ 2810435 h 4948517"/>
              <a:gd name="connsiteX34" fmla="*/ 1492623 w 9036423"/>
              <a:gd name="connsiteY34" fmla="*/ 2770094 h 4948517"/>
              <a:gd name="connsiteX35" fmla="*/ 1519517 w 9036423"/>
              <a:gd name="connsiteY35" fmla="*/ 2729753 h 4948517"/>
              <a:gd name="connsiteX36" fmla="*/ 1546411 w 9036423"/>
              <a:gd name="connsiteY36" fmla="*/ 2649070 h 4948517"/>
              <a:gd name="connsiteX37" fmla="*/ 1559859 w 9036423"/>
              <a:gd name="connsiteY37" fmla="*/ 2608729 h 4948517"/>
              <a:gd name="connsiteX38" fmla="*/ 1573306 w 9036423"/>
              <a:gd name="connsiteY38" fmla="*/ 2554941 h 4948517"/>
              <a:gd name="connsiteX39" fmla="*/ 1600200 w 9036423"/>
              <a:gd name="connsiteY39" fmla="*/ 2514600 h 4948517"/>
              <a:gd name="connsiteX40" fmla="*/ 1627094 w 9036423"/>
              <a:gd name="connsiteY40" fmla="*/ 2433917 h 4948517"/>
              <a:gd name="connsiteX41" fmla="*/ 1640541 w 9036423"/>
              <a:gd name="connsiteY41" fmla="*/ 2393576 h 4948517"/>
              <a:gd name="connsiteX42" fmla="*/ 1653988 w 9036423"/>
              <a:gd name="connsiteY42" fmla="*/ 2339788 h 4948517"/>
              <a:gd name="connsiteX43" fmla="*/ 1680882 w 9036423"/>
              <a:gd name="connsiteY43" fmla="*/ 2299447 h 4948517"/>
              <a:gd name="connsiteX44" fmla="*/ 1707776 w 9036423"/>
              <a:gd name="connsiteY44" fmla="*/ 2205317 h 4948517"/>
              <a:gd name="connsiteX45" fmla="*/ 1775011 w 9036423"/>
              <a:gd name="connsiteY45" fmla="*/ 2057400 h 4948517"/>
              <a:gd name="connsiteX46" fmla="*/ 1815353 w 9036423"/>
              <a:gd name="connsiteY46" fmla="*/ 1949823 h 4948517"/>
              <a:gd name="connsiteX47" fmla="*/ 1842247 w 9036423"/>
              <a:gd name="connsiteY47" fmla="*/ 1842247 h 4948517"/>
              <a:gd name="connsiteX48" fmla="*/ 1855694 w 9036423"/>
              <a:gd name="connsiteY48" fmla="*/ 1801906 h 4948517"/>
              <a:gd name="connsiteX49" fmla="*/ 1869141 w 9036423"/>
              <a:gd name="connsiteY49" fmla="*/ 1680882 h 4948517"/>
              <a:gd name="connsiteX50" fmla="*/ 1882588 w 9036423"/>
              <a:gd name="connsiteY50" fmla="*/ 1640541 h 4948517"/>
              <a:gd name="connsiteX51" fmla="*/ 1896035 w 9036423"/>
              <a:gd name="connsiteY51" fmla="*/ 1559859 h 4948517"/>
              <a:gd name="connsiteX52" fmla="*/ 1922929 w 9036423"/>
              <a:gd name="connsiteY52" fmla="*/ 1465729 h 4948517"/>
              <a:gd name="connsiteX53" fmla="*/ 1963270 w 9036423"/>
              <a:gd name="connsiteY53" fmla="*/ 1317812 h 4948517"/>
              <a:gd name="connsiteX54" fmla="*/ 1990164 w 9036423"/>
              <a:gd name="connsiteY54" fmla="*/ 1237129 h 4948517"/>
              <a:gd name="connsiteX55" fmla="*/ 2017059 w 9036423"/>
              <a:gd name="connsiteY55" fmla="*/ 1196788 h 4948517"/>
              <a:gd name="connsiteX56" fmla="*/ 2043953 w 9036423"/>
              <a:gd name="connsiteY56" fmla="*/ 1089212 h 4948517"/>
              <a:gd name="connsiteX57" fmla="*/ 2070847 w 9036423"/>
              <a:gd name="connsiteY57" fmla="*/ 1035423 h 4948517"/>
              <a:gd name="connsiteX58" fmla="*/ 2097741 w 9036423"/>
              <a:gd name="connsiteY58" fmla="*/ 954741 h 4948517"/>
              <a:gd name="connsiteX59" fmla="*/ 2111188 w 9036423"/>
              <a:gd name="connsiteY59" fmla="*/ 914400 h 4948517"/>
              <a:gd name="connsiteX60" fmla="*/ 2138082 w 9036423"/>
              <a:gd name="connsiteY60" fmla="*/ 874059 h 4948517"/>
              <a:gd name="connsiteX61" fmla="*/ 2191870 w 9036423"/>
              <a:gd name="connsiteY61" fmla="*/ 793376 h 4948517"/>
              <a:gd name="connsiteX62" fmla="*/ 2259106 w 9036423"/>
              <a:gd name="connsiteY62" fmla="*/ 712694 h 4948517"/>
              <a:gd name="connsiteX63" fmla="*/ 2286000 w 9036423"/>
              <a:gd name="connsiteY63" fmla="*/ 672353 h 4948517"/>
              <a:gd name="connsiteX64" fmla="*/ 2353235 w 9036423"/>
              <a:gd name="connsiteY64" fmla="*/ 605117 h 4948517"/>
              <a:gd name="connsiteX65" fmla="*/ 2393576 w 9036423"/>
              <a:gd name="connsiteY65" fmla="*/ 564776 h 4948517"/>
              <a:gd name="connsiteX66" fmla="*/ 2474259 w 9036423"/>
              <a:gd name="connsiteY66" fmla="*/ 470647 h 4948517"/>
              <a:gd name="connsiteX67" fmla="*/ 2528047 w 9036423"/>
              <a:gd name="connsiteY67" fmla="*/ 443753 h 4948517"/>
              <a:gd name="connsiteX68" fmla="*/ 2581835 w 9036423"/>
              <a:gd name="connsiteY68" fmla="*/ 376517 h 4948517"/>
              <a:gd name="connsiteX69" fmla="*/ 2608729 w 9036423"/>
              <a:gd name="connsiteY69" fmla="*/ 336176 h 4948517"/>
              <a:gd name="connsiteX70" fmla="*/ 2649070 w 9036423"/>
              <a:gd name="connsiteY70" fmla="*/ 309282 h 4948517"/>
              <a:gd name="connsiteX71" fmla="*/ 2702859 w 9036423"/>
              <a:gd name="connsiteY71" fmla="*/ 242047 h 4948517"/>
              <a:gd name="connsiteX72" fmla="*/ 2743200 w 9036423"/>
              <a:gd name="connsiteY72" fmla="*/ 215153 h 4948517"/>
              <a:gd name="connsiteX73" fmla="*/ 2783541 w 9036423"/>
              <a:gd name="connsiteY73" fmla="*/ 174812 h 4948517"/>
              <a:gd name="connsiteX74" fmla="*/ 2864223 w 9036423"/>
              <a:gd name="connsiteY74" fmla="*/ 147917 h 4948517"/>
              <a:gd name="connsiteX75" fmla="*/ 2944906 w 9036423"/>
              <a:gd name="connsiteY75" fmla="*/ 121023 h 4948517"/>
              <a:gd name="connsiteX76" fmla="*/ 2998694 w 9036423"/>
              <a:gd name="connsiteY76" fmla="*/ 107576 h 4948517"/>
              <a:gd name="connsiteX77" fmla="*/ 3173506 w 9036423"/>
              <a:gd name="connsiteY77" fmla="*/ 94129 h 4948517"/>
              <a:gd name="connsiteX78" fmla="*/ 3455894 w 9036423"/>
              <a:gd name="connsiteY78" fmla="*/ 80682 h 4948517"/>
              <a:gd name="connsiteX79" fmla="*/ 4235823 w 9036423"/>
              <a:gd name="connsiteY79" fmla="*/ 67235 h 4948517"/>
              <a:gd name="connsiteX80" fmla="*/ 4329953 w 9036423"/>
              <a:gd name="connsiteY80" fmla="*/ 53788 h 4948517"/>
              <a:gd name="connsiteX81" fmla="*/ 4397188 w 9036423"/>
              <a:gd name="connsiteY81" fmla="*/ 40341 h 4948517"/>
              <a:gd name="connsiteX82" fmla="*/ 4477870 w 9036423"/>
              <a:gd name="connsiteY82" fmla="*/ 26894 h 4948517"/>
              <a:gd name="connsiteX83" fmla="*/ 4639235 w 9036423"/>
              <a:gd name="connsiteY83" fmla="*/ 0 h 4948517"/>
              <a:gd name="connsiteX84" fmla="*/ 4800600 w 9036423"/>
              <a:gd name="connsiteY84" fmla="*/ 13447 h 4948517"/>
              <a:gd name="connsiteX85" fmla="*/ 4854388 w 9036423"/>
              <a:gd name="connsiteY85" fmla="*/ 26894 h 4948517"/>
              <a:gd name="connsiteX86" fmla="*/ 4935070 w 9036423"/>
              <a:gd name="connsiteY86" fmla="*/ 40341 h 4948517"/>
              <a:gd name="connsiteX87" fmla="*/ 5029200 w 9036423"/>
              <a:gd name="connsiteY87" fmla="*/ 67235 h 4948517"/>
              <a:gd name="connsiteX88" fmla="*/ 5230906 w 9036423"/>
              <a:gd name="connsiteY88" fmla="*/ 242047 h 4948517"/>
              <a:gd name="connsiteX89" fmla="*/ 5284694 w 9036423"/>
              <a:gd name="connsiteY89" fmla="*/ 282388 h 4948517"/>
              <a:gd name="connsiteX90" fmla="*/ 5338482 w 9036423"/>
              <a:gd name="connsiteY90" fmla="*/ 309282 h 4948517"/>
              <a:gd name="connsiteX91" fmla="*/ 5378823 w 9036423"/>
              <a:gd name="connsiteY91" fmla="*/ 349623 h 4948517"/>
              <a:gd name="connsiteX92" fmla="*/ 5432611 w 9036423"/>
              <a:gd name="connsiteY92" fmla="*/ 376517 h 4948517"/>
              <a:gd name="connsiteX93" fmla="*/ 5472953 w 9036423"/>
              <a:gd name="connsiteY93" fmla="*/ 403412 h 4948517"/>
              <a:gd name="connsiteX94" fmla="*/ 5553635 w 9036423"/>
              <a:gd name="connsiteY94" fmla="*/ 430306 h 4948517"/>
              <a:gd name="connsiteX95" fmla="*/ 5620870 w 9036423"/>
              <a:gd name="connsiteY95" fmla="*/ 457200 h 4948517"/>
              <a:gd name="connsiteX96" fmla="*/ 5701553 w 9036423"/>
              <a:gd name="connsiteY96" fmla="*/ 484094 h 4948517"/>
              <a:gd name="connsiteX97" fmla="*/ 5836023 w 9036423"/>
              <a:gd name="connsiteY97" fmla="*/ 551329 h 4948517"/>
              <a:gd name="connsiteX98" fmla="*/ 5916706 w 9036423"/>
              <a:gd name="connsiteY98" fmla="*/ 591670 h 4948517"/>
              <a:gd name="connsiteX99" fmla="*/ 5957047 w 9036423"/>
              <a:gd name="connsiteY99" fmla="*/ 632012 h 4948517"/>
              <a:gd name="connsiteX100" fmla="*/ 6118411 w 9036423"/>
              <a:gd name="connsiteY100" fmla="*/ 779929 h 4948517"/>
              <a:gd name="connsiteX101" fmla="*/ 6185647 w 9036423"/>
              <a:gd name="connsiteY101" fmla="*/ 874059 h 4948517"/>
              <a:gd name="connsiteX102" fmla="*/ 6252882 w 9036423"/>
              <a:gd name="connsiteY102" fmla="*/ 927847 h 4948517"/>
              <a:gd name="connsiteX103" fmla="*/ 6347011 w 9036423"/>
              <a:gd name="connsiteY103" fmla="*/ 1035423 h 4948517"/>
              <a:gd name="connsiteX104" fmla="*/ 6468035 w 9036423"/>
              <a:gd name="connsiteY104" fmla="*/ 1129553 h 4948517"/>
              <a:gd name="connsiteX105" fmla="*/ 6629400 w 9036423"/>
              <a:gd name="connsiteY105" fmla="*/ 1223682 h 4948517"/>
              <a:gd name="connsiteX106" fmla="*/ 6710082 w 9036423"/>
              <a:gd name="connsiteY106" fmla="*/ 1304364 h 4948517"/>
              <a:gd name="connsiteX107" fmla="*/ 6736976 w 9036423"/>
              <a:gd name="connsiteY107" fmla="*/ 1331259 h 4948517"/>
              <a:gd name="connsiteX108" fmla="*/ 6763870 w 9036423"/>
              <a:gd name="connsiteY108" fmla="*/ 1385047 h 4948517"/>
              <a:gd name="connsiteX109" fmla="*/ 6831106 w 9036423"/>
              <a:gd name="connsiteY109" fmla="*/ 1492623 h 4948517"/>
              <a:gd name="connsiteX110" fmla="*/ 6871447 w 9036423"/>
              <a:gd name="connsiteY110" fmla="*/ 1600200 h 4948517"/>
              <a:gd name="connsiteX111" fmla="*/ 6898341 w 9036423"/>
              <a:gd name="connsiteY111" fmla="*/ 1667435 h 4948517"/>
              <a:gd name="connsiteX112" fmla="*/ 6938682 w 9036423"/>
              <a:gd name="connsiteY112" fmla="*/ 1707776 h 4948517"/>
              <a:gd name="connsiteX113" fmla="*/ 6979023 w 9036423"/>
              <a:gd name="connsiteY113" fmla="*/ 1775012 h 4948517"/>
              <a:gd name="connsiteX114" fmla="*/ 7046259 w 9036423"/>
              <a:gd name="connsiteY114" fmla="*/ 1869141 h 4948517"/>
              <a:gd name="connsiteX115" fmla="*/ 7073153 w 9036423"/>
              <a:gd name="connsiteY115" fmla="*/ 1963270 h 4948517"/>
              <a:gd name="connsiteX116" fmla="*/ 7086600 w 9036423"/>
              <a:gd name="connsiteY116" fmla="*/ 2003612 h 4948517"/>
              <a:gd name="connsiteX117" fmla="*/ 7100047 w 9036423"/>
              <a:gd name="connsiteY117" fmla="*/ 2070847 h 4948517"/>
              <a:gd name="connsiteX118" fmla="*/ 7113494 w 9036423"/>
              <a:gd name="connsiteY118" fmla="*/ 2111188 h 4948517"/>
              <a:gd name="connsiteX119" fmla="*/ 7126941 w 9036423"/>
              <a:gd name="connsiteY119" fmla="*/ 2178423 h 4948517"/>
              <a:gd name="connsiteX120" fmla="*/ 7140388 w 9036423"/>
              <a:gd name="connsiteY120" fmla="*/ 2218764 h 4948517"/>
              <a:gd name="connsiteX121" fmla="*/ 7153835 w 9036423"/>
              <a:gd name="connsiteY121" fmla="*/ 2272553 h 4948517"/>
              <a:gd name="connsiteX122" fmla="*/ 7167282 w 9036423"/>
              <a:gd name="connsiteY122" fmla="*/ 2339788 h 4948517"/>
              <a:gd name="connsiteX123" fmla="*/ 7194176 w 9036423"/>
              <a:gd name="connsiteY123" fmla="*/ 2380129 h 4948517"/>
              <a:gd name="connsiteX124" fmla="*/ 7247964 w 9036423"/>
              <a:gd name="connsiteY124" fmla="*/ 2554941 h 4948517"/>
              <a:gd name="connsiteX125" fmla="*/ 7274859 w 9036423"/>
              <a:gd name="connsiteY125" fmla="*/ 2595282 h 4948517"/>
              <a:gd name="connsiteX126" fmla="*/ 7315200 w 9036423"/>
              <a:gd name="connsiteY126" fmla="*/ 2675964 h 4948517"/>
              <a:gd name="connsiteX127" fmla="*/ 7382435 w 9036423"/>
              <a:gd name="connsiteY127" fmla="*/ 2796988 h 4948517"/>
              <a:gd name="connsiteX128" fmla="*/ 7463117 w 9036423"/>
              <a:gd name="connsiteY128" fmla="*/ 2877670 h 4948517"/>
              <a:gd name="connsiteX129" fmla="*/ 7516906 w 9036423"/>
              <a:gd name="connsiteY129" fmla="*/ 2944906 h 4948517"/>
              <a:gd name="connsiteX130" fmla="*/ 7597588 w 9036423"/>
              <a:gd name="connsiteY130" fmla="*/ 3012141 h 4948517"/>
              <a:gd name="connsiteX131" fmla="*/ 7651376 w 9036423"/>
              <a:gd name="connsiteY131" fmla="*/ 3092823 h 4948517"/>
              <a:gd name="connsiteX132" fmla="*/ 7718611 w 9036423"/>
              <a:gd name="connsiteY132" fmla="*/ 3146612 h 4948517"/>
              <a:gd name="connsiteX133" fmla="*/ 7745506 w 9036423"/>
              <a:gd name="connsiteY133" fmla="*/ 3186953 h 4948517"/>
              <a:gd name="connsiteX134" fmla="*/ 7826188 w 9036423"/>
              <a:gd name="connsiteY134" fmla="*/ 3267635 h 4948517"/>
              <a:gd name="connsiteX135" fmla="*/ 7933764 w 9036423"/>
              <a:gd name="connsiteY135" fmla="*/ 3375212 h 4948517"/>
              <a:gd name="connsiteX136" fmla="*/ 7960659 w 9036423"/>
              <a:gd name="connsiteY136" fmla="*/ 3402106 h 4948517"/>
              <a:gd name="connsiteX137" fmla="*/ 7987553 w 9036423"/>
              <a:gd name="connsiteY137" fmla="*/ 3442447 h 4948517"/>
              <a:gd name="connsiteX138" fmla="*/ 8027894 w 9036423"/>
              <a:gd name="connsiteY138" fmla="*/ 3469341 h 4948517"/>
              <a:gd name="connsiteX139" fmla="*/ 8054788 w 9036423"/>
              <a:gd name="connsiteY139" fmla="*/ 3509682 h 4948517"/>
              <a:gd name="connsiteX140" fmla="*/ 8135470 w 9036423"/>
              <a:gd name="connsiteY140" fmla="*/ 3590364 h 4948517"/>
              <a:gd name="connsiteX141" fmla="*/ 8162364 w 9036423"/>
              <a:gd name="connsiteY141" fmla="*/ 3617259 h 4948517"/>
              <a:gd name="connsiteX142" fmla="*/ 8202706 w 9036423"/>
              <a:gd name="connsiteY142" fmla="*/ 3657600 h 4948517"/>
              <a:gd name="connsiteX143" fmla="*/ 8229600 w 9036423"/>
              <a:gd name="connsiteY143" fmla="*/ 3697941 h 4948517"/>
              <a:gd name="connsiteX144" fmla="*/ 8310282 w 9036423"/>
              <a:gd name="connsiteY144" fmla="*/ 3765176 h 4948517"/>
              <a:gd name="connsiteX145" fmla="*/ 8323729 w 9036423"/>
              <a:gd name="connsiteY145" fmla="*/ 3805517 h 4948517"/>
              <a:gd name="connsiteX146" fmla="*/ 8350623 w 9036423"/>
              <a:gd name="connsiteY146" fmla="*/ 3832412 h 4948517"/>
              <a:gd name="connsiteX147" fmla="*/ 8390964 w 9036423"/>
              <a:gd name="connsiteY147" fmla="*/ 3886200 h 4948517"/>
              <a:gd name="connsiteX148" fmla="*/ 8458200 w 9036423"/>
              <a:gd name="connsiteY148" fmla="*/ 3966882 h 4948517"/>
              <a:gd name="connsiteX149" fmla="*/ 8485094 w 9036423"/>
              <a:gd name="connsiteY149" fmla="*/ 4007223 h 4948517"/>
              <a:gd name="connsiteX150" fmla="*/ 8552329 w 9036423"/>
              <a:gd name="connsiteY150" fmla="*/ 4061012 h 4948517"/>
              <a:gd name="connsiteX151" fmla="*/ 8646459 w 9036423"/>
              <a:gd name="connsiteY151" fmla="*/ 4168588 h 4948517"/>
              <a:gd name="connsiteX152" fmla="*/ 8727141 w 9036423"/>
              <a:gd name="connsiteY152" fmla="*/ 4222376 h 4948517"/>
              <a:gd name="connsiteX153" fmla="*/ 8834717 w 9036423"/>
              <a:gd name="connsiteY153" fmla="*/ 4316506 h 4948517"/>
              <a:gd name="connsiteX154" fmla="*/ 8875059 w 9036423"/>
              <a:gd name="connsiteY154" fmla="*/ 4329953 h 4948517"/>
              <a:gd name="connsiteX155" fmla="*/ 8996082 w 9036423"/>
              <a:gd name="connsiteY155" fmla="*/ 4397188 h 4948517"/>
              <a:gd name="connsiteX156" fmla="*/ 9036423 w 9036423"/>
              <a:gd name="connsiteY156" fmla="*/ 4477870 h 4948517"/>
              <a:gd name="connsiteX157" fmla="*/ 9009529 w 9036423"/>
              <a:gd name="connsiteY157" fmla="*/ 4666129 h 4948517"/>
              <a:gd name="connsiteX158" fmla="*/ 8942294 w 9036423"/>
              <a:gd name="connsiteY158" fmla="*/ 4773706 h 4948517"/>
              <a:gd name="connsiteX159" fmla="*/ 8901953 w 9036423"/>
              <a:gd name="connsiteY159" fmla="*/ 4787153 h 4948517"/>
              <a:gd name="connsiteX160" fmla="*/ 8821270 w 9036423"/>
              <a:gd name="connsiteY160" fmla="*/ 4800600 h 4948517"/>
              <a:gd name="connsiteX161" fmla="*/ 8606117 w 9036423"/>
              <a:gd name="connsiteY161" fmla="*/ 4827494 h 4948517"/>
              <a:gd name="connsiteX162" fmla="*/ 7637929 w 9036423"/>
              <a:gd name="connsiteY162" fmla="*/ 4840941 h 4948517"/>
              <a:gd name="connsiteX163" fmla="*/ 7409329 w 9036423"/>
              <a:gd name="connsiteY163" fmla="*/ 4867835 h 4948517"/>
              <a:gd name="connsiteX164" fmla="*/ 6763870 w 9036423"/>
              <a:gd name="connsiteY164" fmla="*/ 4894729 h 4948517"/>
              <a:gd name="connsiteX165" fmla="*/ 5405717 w 9036423"/>
              <a:gd name="connsiteY165" fmla="*/ 4908176 h 4948517"/>
              <a:gd name="connsiteX166" fmla="*/ 5284694 w 9036423"/>
              <a:gd name="connsiteY166" fmla="*/ 4921623 h 4948517"/>
              <a:gd name="connsiteX167" fmla="*/ 5136776 w 9036423"/>
              <a:gd name="connsiteY167" fmla="*/ 4935070 h 4948517"/>
              <a:gd name="connsiteX168" fmla="*/ 5042647 w 9036423"/>
              <a:gd name="connsiteY168" fmla="*/ 4948517 h 4948517"/>
              <a:gd name="connsiteX169" fmla="*/ 3321423 w 9036423"/>
              <a:gd name="connsiteY169" fmla="*/ 4935070 h 4948517"/>
              <a:gd name="connsiteX170" fmla="*/ 3227294 w 9036423"/>
              <a:gd name="connsiteY170" fmla="*/ 4921623 h 4948517"/>
              <a:gd name="connsiteX171" fmla="*/ 2810435 w 9036423"/>
              <a:gd name="connsiteY171" fmla="*/ 4894729 h 4948517"/>
              <a:gd name="connsiteX172" fmla="*/ 2191870 w 9036423"/>
              <a:gd name="connsiteY172" fmla="*/ 4908176 h 4948517"/>
              <a:gd name="connsiteX173" fmla="*/ 1344706 w 9036423"/>
              <a:gd name="connsiteY173" fmla="*/ 4894729 h 4948517"/>
              <a:gd name="connsiteX174" fmla="*/ 161364 w 9036423"/>
              <a:gd name="connsiteY174" fmla="*/ 4854388 h 4948517"/>
              <a:gd name="connsiteX175" fmla="*/ 26894 w 9036423"/>
              <a:gd name="connsiteY175" fmla="*/ 4840941 h 4948517"/>
              <a:gd name="connsiteX176" fmla="*/ 0 w 9036423"/>
              <a:gd name="connsiteY176" fmla="*/ 4760259 h 4948517"/>
              <a:gd name="connsiteX177" fmla="*/ 13447 w 9036423"/>
              <a:gd name="connsiteY177" fmla="*/ 4625788 h 4948517"/>
              <a:gd name="connsiteX178" fmla="*/ 26894 w 9036423"/>
              <a:gd name="connsiteY178" fmla="*/ 4585447 h 4948517"/>
              <a:gd name="connsiteX179" fmla="*/ 67235 w 9036423"/>
              <a:gd name="connsiteY179" fmla="*/ 4572000 h 4948517"/>
              <a:gd name="connsiteX180" fmla="*/ 67235 w 9036423"/>
              <a:gd name="connsiteY180" fmla="*/ 4572000 h 494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9036423" h="4948517">
                <a:moveTo>
                  <a:pt x="67235" y="4572000"/>
                </a:moveTo>
                <a:lnTo>
                  <a:pt x="67235" y="4572000"/>
                </a:lnTo>
                <a:cubicBezTo>
                  <a:pt x="76200" y="4531659"/>
                  <a:pt x="81061" y="4490181"/>
                  <a:pt x="94129" y="4450976"/>
                </a:cubicBezTo>
                <a:cubicBezTo>
                  <a:pt x="99240" y="4435644"/>
                  <a:pt x="114459" y="4425403"/>
                  <a:pt x="121023" y="4410635"/>
                </a:cubicBezTo>
                <a:cubicBezTo>
                  <a:pt x="132537" y="4384730"/>
                  <a:pt x="132192" y="4353541"/>
                  <a:pt x="147917" y="4329953"/>
                </a:cubicBezTo>
                <a:cubicBezTo>
                  <a:pt x="156882" y="4316506"/>
                  <a:pt x="164715" y="4302232"/>
                  <a:pt x="174811" y="4289612"/>
                </a:cubicBezTo>
                <a:cubicBezTo>
                  <a:pt x="182731" y="4279712"/>
                  <a:pt x="194099" y="4272860"/>
                  <a:pt x="201706" y="4262717"/>
                </a:cubicBezTo>
                <a:cubicBezTo>
                  <a:pt x="221100" y="4236859"/>
                  <a:pt x="237565" y="4208929"/>
                  <a:pt x="255494" y="4182035"/>
                </a:cubicBezTo>
                <a:cubicBezTo>
                  <a:pt x="264459" y="4168588"/>
                  <a:pt x="268941" y="4150659"/>
                  <a:pt x="282388" y="4141694"/>
                </a:cubicBezTo>
                <a:lnTo>
                  <a:pt x="322729" y="4114800"/>
                </a:lnTo>
                <a:cubicBezTo>
                  <a:pt x="399804" y="3999188"/>
                  <a:pt x="297175" y="4135243"/>
                  <a:pt x="389964" y="4061012"/>
                </a:cubicBezTo>
                <a:cubicBezTo>
                  <a:pt x="402584" y="4050916"/>
                  <a:pt x="405431" y="4032098"/>
                  <a:pt x="416859" y="4020670"/>
                </a:cubicBezTo>
                <a:cubicBezTo>
                  <a:pt x="428287" y="4009242"/>
                  <a:pt x="444785" y="4004122"/>
                  <a:pt x="457200" y="3993776"/>
                </a:cubicBezTo>
                <a:cubicBezTo>
                  <a:pt x="560738" y="3907495"/>
                  <a:pt x="437723" y="3993314"/>
                  <a:pt x="537882" y="3926541"/>
                </a:cubicBezTo>
                <a:cubicBezTo>
                  <a:pt x="607904" y="3821508"/>
                  <a:pt x="518514" y="3937705"/>
                  <a:pt x="605117" y="3872753"/>
                </a:cubicBezTo>
                <a:cubicBezTo>
                  <a:pt x="728730" y="3780043"/>
                  <a:pt x="621554" y="3822450"/>
                  <a:pt x="712694" y="3792070"/>
                </a:cubicBezTo>
                <a:cubicBezTo>
                  <a:pt x="721659" y="3778623"/>
                  <a:pt x="728160" y="3763157"/>
                  <a:pt x="739588" y="3751729"/>
                </a:cubicBezTo>
                <a:cubicBezTo>
                  <a:pt x="751016" y="3740301"/>
                  <a:pt x="767514" y="3735181"/>
                  <a:pt x="779929" y="3724835"/>
                </a:cubicBezTo>
                <a:cubicBezTo>
                  <a:pt x="794538" y="3712661"/>
                  <a:pt x="805661" y="3696668"/>
                  <a:pt x="820270" y="3684494"/>
                </a:cubicBezTo>
                <a:cubicBezTo>
                  <a:pt x="832685" y="3674148"/>
                  <a:pt x="848448" y="3668242"/>
                  <a:pt x="860611" y="3657600"/>
                </a:cubicBezTo>
                <a:cubicBezTo>
                  <a:pt x="884464" y="3636728"/>
                  <a:pt x="910266" y="3616736"/>
                  <a:pt x="927847" y="3590364"/>
                </a:cubicBezTo>
                <a:cubicBezTo>
                  <a:pt x="936812" y="3576917"/>
                  <a:pt x="943313" y="3561451"/>
                  <a:pt x="954741" y="3550023"/>
                </a:cubicBezTo>
                <a:cubicBezTo>
                  <a:pt x="966169" y="3538595"/>
                  <a:pt x="981635" y="3532094"/>
                  <a:pt x="995082" y="3523129"/>
                </a:cubicBezTo>
                <a:cubicBezTo>
                  <a:pt x="1004047" y="3505200"/>
                  <a:pt x="1010325" y="3485653"/>
                  <a:pt x="1021976" y="3469341"/>
                </a:cubicBezTo>
                <a:cubicBezTo>
                  <a:pt x="1033029" y="3453866"/>
                  <a:pt x="1050143" y="3443609"/>
                  <a:pt x="1062317" y="3429000"/>
                </a:cubicBezTo>
                <a:cubicBezTo>
                  <a:pt x="1072663" y="3416585"/>
                  <a:pt x="1079115" y="3401279"/>
                  <a:pt x="1089211" y="3388659"/>
                </a:cubicBezTo>
                <a:cubicBezTo>
                  <a:pt x="1097131" y="3378759"/>
                  <a:pt x="1107989" y="3371504"/>
                  <a:pt x="1116106" y="3361764"/>
                </a:cubicBezTo>
                <a:cubicBezTo>
                  <a:pt x="1170595" y="3296378"/>
                  <a:pt x="1144528" y="3324052"/>
                  <a:pt x="1183341" y="3254188"/>
                </a:cubicBezTo>
                <a:cubicBezTo>
                  <a:pt x="1196034" y="3231341"/>
                  <a:pt x="1207355" y="3207362"/>
                  <a:pt x="1223682" y="3186953"/>
                </a:cubicBezTo>
                <a:cubicBezTo>
                  <a:pt x="1243482" y="3162203"/>
                  <a:pt x="1290917" y="3119717"/>
                  <a:pt x="1290917" y="3119717"/>
                </a:cubicBezTo>
                <a:cubicBezTo>
                  <a:pt x="1322891" y="3023796"/>
                  <a:pt x="1277553" y="3139762"/>
                  <a:pt x="1344706" y="3039035"/>
                </a:cubicBezTo>
                <a:cubicBezTo>
                  <a:pt x="1352569" y="3027241"/>
                  <a:pt x="1352569" y="3011722"/>
                  <a:pt x="1358153" y="2998694"/>
                </a:cubicBezTo>
                <a:cubicBezTo>
                  <a:pt x="1366049" y="2980269"/>
                  <a:pt x="1374423" y="2961905"/>
                  <a:pt x="1385047" y="2944906"/>
                </a:cubicBezTo>
                <a:cubicBezTo>
                  <a:pt x="1406963" y="2909840"/>
                  <a:pt x="1467498" y="2845469"/>
                  <a:pt x="1479176" y="2810435"/>
                </a:cubicBezTo>
                <a:cubicBezTo>
                  <a:pt x="1483658" y="2796988"/>
                  <a:pt x="1486284" y="2782772"/>
                  <a:pt x="1492623" y="2770094"/>
                </a:cubicBezTo>
                <a:cubicBezTo>
                  <a:pt x="1499851" y="2755639"/>
                  <a:pt x="1512953" y="2744521"/>
                  <a:pt x="1519517" y="2729753"/>
                </a:cubicBezTo>
                <a:cubicBezTo>
                  <a:pt x="1531031" y="2703847"/>
                  <a:pt x="1537446" y="2675964"/>
                  <a:pt x="1546411" y="2649070"/>
                </a:cubicBezTo>
                <a:cubicBezTo>
                  <a:pt x="1550893" y="2635623"/>
                  <a:pt x="1556421" y="2622480"/>
                  <a:pt x="1559859" y="2608729"/>
                </a:cubicBezTo>
                <a:cubicBezTo>
                  <a:pt x="1564341" y="2590800"/>
                  <a:pt x="1566026" y="2571928"/>
                  <a:pt x="1573306" y="2554941"/>
                </a:cubicBezTo>
                <a:cubicBezTo>
                  <a:pt x="1579672" y="2540086"/>
                  <a:pt x="1593636" y="2529368"/>
                  <a:pt x="1600200" y="2514600"/>
                </a:cubicBezTo>
                <a:cubicBezTo>
                  <a:pt x="1611714" y="2488694"/>
                  <a:pt x="1618129" y="2460811"/>
                  <a:pt x="1627094" y="2433917"/>
                </a:cubicBezTo>
                <a:cubicBezTo>
                  <a:pt x="1631576" y="2420470"/>
                  <a:pt x="1637103" y="2407327"/>
                  <a:pt x="1640541" y="2393576"/>
                </a:cubicBezTo>
                <a:cubicBezTo>
                  <a:pt x="1645023" y="2375647"/>
                  <a:pt x="1646708" y="2356775"/>
                  <a:pt x="1653988" y="2339788"/>
                </a:cubicBezTo>
                <a:cubicBezTo>
                  <a:pt x="1660354" y="2324933"/>
                  <a:pt x="1673654" y="2313902"/>
                  <a:pt x="1680882" y="2299447"/>
                </a:cubicBezTo>
                <a:cubicBezTo>
                  <a:pt x="1693833" y="2273546"/>
                  <a:pt x="1699159" y="2231169"/>
                  <a:pt x="1707776" y="2205317"/>
                </a:cubicBezTo>
                <a:cubicBezTo>
                  <a:pt x="1726806" y="2148226"/>
                  <a:pt x="1747582" y="2112259"/>
                  <a:pt x="1775011" y="2057400"/>
                </a:cubicBezTo>
                <a:cubicBezTo>
                  <a:pt x="1800957" y="1927678"/>
                  <a:pt x="1769185" y="2042159"/>
                  <a:pt x="1815353" y="1949823"/>
                </a:cubicBezTo>
                <a:cubicBezTo>
                  <a:pt x="1830722" y="1919085"/>
                  <a:pt x="1834575" y="1872935"/>
                  <a:pt x="1842247" y="1842247"/>
                </a:cubicBezTo>
                <a:cubicBezTo>
                  <a:pt x="1845685" y="1828496"/>
                  <a:pt x="1851212" y="1815353"/>
                  <a:pt x="1855694" y="1801906"/>
                </a:cubicBezTo>
                <a:cubicBezTo>
                  <a:pt x="1860176" y="1761565"/>
                  <a:pt x="1862468" y="1720919"/>
                  <a:pt x="1869141" y="1680882"/>
                </a:cubicBezTo>
                <a:cubicBezTo>
                  <a:pt x="1871471" y="1666900"/>
                  <a:pt x="1879513" y="1654378"/>
                  <a:pt x="1882588" y="1640541"/>
                </a:cubicBezTo>
                <a:cubicBezTo>
                  <a:pt x="1888503" y="1613925"/>
                  <a:pt x="1890688" y="1586595"/>
                  <a:pt x="1896035" y="1559859"/>
                </a:cubicBezTo>
                <a:cubicBezTo>
                  <a:pt x="1921189" y="1434090"/>
                  <a:pt x="1897296" y="1568262"/>
                  <a:pt x="1922929" y="1465729"/>
                </a:cubicBezTo>
                <a:cubicBezTo>
                  <a:pt x="1960943" y="1313671"/>
                  <a:pt x="1905572" y="1490907"/>
                  <a:pt x="1963270" y="1317812"/>
                </a:cubicBezTo>
                <a:cubicBezTo>
                  <a:pt x="1963270" y="1317811"/>
                  <a:pt x="1990163" y="1237130"/>
                  <a:pt x="1990164" y="1237129"/>
                </a:cubicBezTo>
                <a:lnTo>
                  <a:pt x="2017059" y="1196788"/>
                </a:lnTo>
                <a:cubicBezTo>
                  <a:pt x="2024952" y="1157324"/>
                  <a:pt x="2028447" y="1125393"/>
                  <a:pt x="2043953" y="1089212"/>
                </a:cubicBezTo>
                <a:cubicBezTo>
                  <a:pt x="2051849" y="1070787"/>
                  <a:pt x="2063402" y="1054035"/>
                  <a:pt x="2070847" y="1035423"/>
                </a:cubicBezTo>
                <a:cubicBezTo>
                  <a:pt x="2081375" y="1009102"/>
                  <a:pt x="2088776" y="981635"/>
                  <a:pt x="2097741" y="954741"/>
                </a:cubicBezTo>
                <a:cubicBezTo>
                  <a:pt x="2102223" y="941294"/>
                  <a:pt x="2103325" y="926194"/>
                  <a:pt x="2111188" y="914400"/>
                </a:cubicBezTo>
                <a:lnTo>
                  <a:pt x="2138082" y="874059"/>
                </a:lnTo>
                <a:cubicBezTo>
                  <a:pt x="2166927" y="787522"/>
                  <a:pt x="2128916" y="881512"/>
                  <a:pt x="2191870" y="793376"/>
                </a:cubicBezTo>
                <a:cubicBezTo>
                  <a:pt x="2253909" y="706522"/>
                  <a:pt x="2179577" y="765712"/>
                  <a:pt x="2259106" y="712694"/>
                </a:cubicBezTo>
                <a:cubicBezTo>
                  <a:pt x="2268071" y="699247"/>
                  <a:pt x="2275358" y="684516"/>
                  <a:pt x="2286000" y="672353"/>
                </a:cubicBezTo>
                <a:cubicBezTo>
                  <a:pt x="2306871" y="648500"/>
                  <a:pt x="2330823" y="627529"/>
                  <a:pt x="2353235" y="605117"/>
                </a:cubicBezTo>
                <a:cubicBezTo>
                  <a:pt x="2366682" y="591670"/>
                  <a:pt x="2382166" y="579990"/>
                  <a:pt x="2393576" y="564776"/>
                </a:cubicBezTo>
                <a:cubicBezTo>
                  <a:pt x="2414767" y="536522"/>
                  <a:pt x="2444001" y="492260"/>
                  <a:pt x="2474259" y="470647"/>
                </a:cubicBezTo>
                <a:cubicBezTo>
                  <a:pt x="2490571" y="458996"/>
                  <a:pt x="2510118" y="452718"/>
                  <a:pt x="2528047" y="443753"/>
                </a:cubicBezTo>
                <a:cubicBezTo>
                  <a:pt x="2610823" y="319589"/>
                  <a:pt x="2505192" y="472322"/>
                  <a:pt x="2581835" y="376517"/>
                </a:cubicBezTo>
                <a:cubicBezTo>
                  <a:pt x="2591931" y="363897"/>
                  <a:pt x="2597301" y="347604"/>
                  <a:pt x="2608729" y="336176"/>
                </a:cubicBezTo>
                <a:cubicBezTo>
                  <a:pt x="2620157" y="324748"/>
                  <a:pt x="2635623" y="318247"/>
                  <a:pt x="2649070" y="309282"/>
                </a:cubicBezTo>
                <a:cubicBezTo>
                  <a:pt x="2669041" y="279325"/>
                  <a:pt x="2675484" y="263947"/>
                  <a:pt x="2702859" y="242047"/>
                </a:cubicBezTo>
                <a:cubicBezTo>
                  <a:pt x="2715479" y="231951"/>
                  <a:pt x="2730785" y="225499"/>
                  <a:pt x="2743200" y="215153"/>
                </a:cubicBezTo>
                <a:cubicBezTo>
                  <a:pt x="2757809" y="202979"/>
                  <a:pt x="2766917" y="184048"/>
                  <a:pt x="2783541" y="174812"/>
                </a:cubicBezTo>
                <a:cubicBezTo>
                  <a:pt x="2808322" y="161044"/>
                  <a:pt x="2837329" y="156882"/>
                  <a:pt x="2864223" y="147917"/>
                </a:cubicBezTo>
                <a:lnTo>
                  <a:pt x="2944906" y="121023"/>
                </a:lnTo>
                <a:cubicBezTo>
                  <a:pt x="2962835" y="116541"/>
                  <a:pt x="2980339" y="109735"/>
                  <a:pt x="2998694" y="107576"/>
                </a:cubicBezTo>
                <a:cubicBezTo>
                  <a:pt x="3056737" y="100747"/>
                  <a:pt x="3115164" y="97561"/>
                  <a:pt x="3173506" y="94129"/>
                </a:cubicBezTo>
                <a:cubicBezTo>
                  <a:pt x="3267579" y="88595"/>
                  <a:pt x="3361688" y="83067"/>
                  <a:pt x="3455894" y="80682"/>
                </a:cubicBezTo>
                <a:lnTo>
                  <a:pt x="4235823" y="67235"/>
                </a:lnTo>
                <a:cubicBezTo>
                  <a:pt x="4267200" y="62753"/>
                  <a:pt x="4298689" y="58999"/>
                  <a:pt x="4329953" y="53788"/>
                </a:cubicBezTo>
                <a:cubicBezTo>
                  <a:pt x="4352498" y="50031"/>
                  <a:pt x="4374701" y="44430"/>
                  <a:pt x="4397188" y="40341"/>
                </a:cubicBezTo>
                <a:cubicBezTo>
                  <a:pt x="4424013" y="35464"/>
                  <a:pt x="4450922" y="31040"/>
                  <a:pt x="4477870" y="26894"/>
                </a:cubicBezTo>
                <a:cubicBezTo>
                  <a:pt x="4622426" y="4655"/>
                  <a:pt x="4520874" y="23672"/>
                  <a:pt x="4639235" y="0"/>
                </a:cubicBezTo>
                <a:cubicBezTo>
                  <a:pt x="4693023" y="4482"/>
                  <a:pt x="4747042" y="6752"/>
                  <a:pt x="4800600" y="13447"/>
                </a:cubicBezTo>
                <a:cubicBezTo>
                  <a:pt x="4818938" y="15739"/>
                  <a:pt x="4836266" y="23270"/>
                  <a:pt x="4854388" y="26894"/>
                </a:cubicBezTo>
                <a:cubicBezTo>
                  <a:pt x="4881124" y="32241"/>
                  <a:pt x="4908334" y="34994"/>
                  <a:pt x="4935070" y="40341"/>
                </a:cubicBezTo>
                <a:cubicBezTo>
                  <a:pt x="4977284" y="48784"/>
                  <a:pt x="4990750" y="54418"/>
                  <a:pt x="5029200" y="67235"/>
                </a:cubicBezTo>
                <a:cubicBezTo>
                  <a:pt x="5096435" y="125506"/>
                  <a:pt x="5159728" y="188664"/>
                  <a:pt x="5230906" y="242047"/>
                </a:cubicBezTo>
                <a:cubicBezTo>
                  <a:pt x="5248835" y="255494"/>
                  <a:pt x="5265689" y="270510"/>
                  <a:pt x="5284694" y="282388"/>
                </a:cubicBezTo>
                <a:cubicBezTo>
                  <a:pt x="5301693" y="293012"/>
                  <a:pt x="5322170" y="297631"/>
                  <a:pt x="5338482" y="309282"/>
                </a:cubicBezTo>
                <a:cubicBezTo>
                  <a:pt x="5353957" y="320335"/>
                  <a:pt x="5363348" y="338570"/>
                  <a:pt x="5378823" y="349623"/>
                </a:cubicBezTo>
                <a:cubicBezTo>
                  <a:pt x="5395135" y="361274"/>
                  <a:pt x="5415207" y="366572"/>
                  <a:pt x="5432611" y="376517"/>
                </a:cubicBezTo>
                <a:cubicBezTo>
                  <a:pt x="5446643" y="384536"/>
                  <a:pt x="5458184" y="396848"/>
                  <a:pt x="5472953" y="403412"/>
                </a:cubicBezTo>
                <a:cubicBezTo>
                  <a:pt x="5498858" y="414926"/>
                  <a:pt x="5527314" y="419778"/>
                  <a:pt x="5553635" y="430306"/>
                </a:cubicBezTo>
                <a:cubicBezTo>
                  <a:pt x="5576047" y="439271"/>
                  <a:pt x="5598185" y="448951"/>
                  <a:pt x="5620870" y="457200"/>
                </a:cubicBezTo>
                <a:cubicBezTo>
                  <a:pt x="5647512" y="466888"/>
                  <a:pt x="5675581" y="472731"/>
                  <a:pt x="5701553" y="484094"/>
                </a:cubicBezTo>
                <a:cubicBezTo>
                  <a:pt x="5747465" y="504181"/>
                  <a:pt x="5788481" y="535482"/>
                  <a:pt x="5836023" y="551329"/>
                </a:cubicBezTo>
                <a:cubicBezTo>
                  <a:pt x="5876453" y="564806"/>
                  <a:pt x="5881951" y="562707"/>
                  <a:pt x="5916706" y="591670"/>
                </a:cubicBezTo>
                <a:cubicBezTo>
                  <a:pt x="5931315" y="603845"/>
                  <a:pt x="5942608" y="619636"/>
                  <a:pt x="5957047" y="632012"/>
                </a:cubicBezTo>
                <a:cubicBezTo>
                  <a:pt x="6029838" y="694405"/>
                  <a:pt x="6043788" y="675457"/>
                  <a:pt x="6118411" y="779929"/>
                </a:cubicBezTo>
                <a:cubicBezTo>
                  <a:pt x="6140823" y="811306"/>
                  <a:pt x="6159709" y="845528"/>
                  <a:pt x="6185647" y="874059"/>
                </a:cubicBezTo>
                <a:cubicBezTo>
                  <a:pt x="6204953" y="895296"/>
                  <a:pt x="6232587" y="907552"/>
                  <a:pt x="6252882" y="927847"/>
                </a:cubicBezTo>
                <a:cubicBezTo>
                  <a:pt x="6367256" y="1042221"/>
                  <a:pt x="6210829" y="920192"/>
                  <a:pt x="6347011" y="1035423"/>
                </a:cubicBezTo>
                <a:cubicBezTo>
                  <a:pt x="6386025" y="1068435"/>
                  <a:pt x="6420583" y="1110572"/>
                  <a:pt x="6468035" y="1129553"/>
                </a:cubicBezTo>
                <a:cubicBezTo>
                  <a:pt x="6550019" y="1162347"/>
                  <a:pt x="6549256" y="1155868"/>
                  <a:pt x="6629400" y="1223682"/>
                </a:cubicBezTo>
                <a:cubicBezTo>
                  <a:pt x="6658435" y="1248250"/>
                  <a:pt x="6683188" y="1277470"/>
                  <a:pt x="6710082" y="1304364"/>
                </a:cubicBezTo>
                <a:cubicBezTo>
                  <a:pt x="6719047" y="1313329"/>
                  <a:pt x="6731306" y="1319919"/>
                  <a:pt x="6736976" y="1331259"/>
                </a:cubicBezTo>
                <a:cubicBezTo>
                  <a:pt x="6745941" y="1349188"/>
                  <a:pt x="6753246" y="1368048"/>
                  <a:pt x="6763870" y="1385047"/>
                </a:cubicBezTo>
                <a:cubicBezTo>
                  <a:pt x="6851157" y="1524707"/>
                  <a:pt x="6762955" y="1356327"/>
                  <a:pt x="6831106" y="1492623"/>
                </a:cubicBezTo>
                <a:cubicBezTo>
                  <a:pt x="6854045" y="1584382"/>
                  <a:pt x="6831265" y="1509791"/>
                  <a:pt x="6871447" y="1600200"/>
                </a:cubicBezTo>
                <a:cubicBezTo>
                  <a:pt x="6881250" y="1622258"/>
                  <a:pt x="6885548" y="1646966"/>
                  <a:pt x="6898341" y="1667435"/>
                </a:cubicBezTo>
                <a:cubicBezTo>
                  <a:pt x="6908420" y="1683561"/>
                  <a:pt x="6925235" y="1694329"/>
                  <a:pt x="6938682" y="1707776"/>
                </a:cubicBezTo>
                <a:cubicBezTo>
                  <a:pt x="6966456" y="1791098"/>
                  <a:pt x="6932878" y="1710408"/>
                  <a:pt x="6979023" y="1775012"/>
                </a:cubicBezTo>
                <a:cubicBezTo>
                  <a:pt x="7057124" y="1884354"/>
                  <a:pt x="6985730" y="1808614"/>
                  <a:pt x="7046259" y="1869141"/>
                </a:cubicBezTo>
                <a:cubicBezTo>
                  <a:pt x="7078498" y="1965859"/>
                  <a:pt x="7039386" y="1845084"/>
                  <a:pt x="7073153" y="1963270"/>
                </a:cubicBezTo>
                <a:cubicBezTo>
                  <a:pt x="7077047" y="1976899"/>
                  <a:pt x="7083162" y="1989861"/>
                  <a:pt x="7086600" y="2003612"/>
                </a:cubicBezTo>
                <a:cubicBezTo>
                  <a:pt x="7092143" y="2025785"/>
                  <a:pt x="7094504" y="2048674"/>
                  <a:pt x="7100047" y="2070847"/>
                </a:cubicBezTo>
                <a:cubicBezTo>
                  <a:pt x="7103485" y="2084598"/>
                  <a:pt x="7110056" y="2097437"/>
                  <a:pt x="7113494" y="2111188"/>
                </a:cubicBezTo>
                <a:cubicBezTo>
                  <a:pt x="7119037" y="2133361"/>
                  <a:pt x="7121398" y="2156250"/>
                  <a:pt x="7126941" y="2178423"/>
                </a:cubicBezTo>
                <a:cubicBezTo>
                  <a:pt x="7130379" y="2192174"/>
                  <a:pt x="7136494" y="2205135"/>
                  <a:pt x="7140388" y="2218764"/>
                </a:cubicBezTo>
                <a:cubicBezTo>
                  <a:pt x="7145465" y="2236534"/>
                  <a:pt x="7149826" y="2254512"/>
                  <a:pt x="7153835" y="2272553"/>
                </a:cubicBezTo>
                <a:cubicBezTo>
                  <a:pt x="7158793" y="2294864"/>
                  <a:pt x="7159257" y="2318388"/>
                  <a:pt x="7167282" y="2339788"/>
                </a:cubicBezTo>
                <a:cubicBezTo>
                  <a:pt x="7172957" y="2354920"/>
                  <a:pt x="7185211" y="2366682"/>
                  <a:pt x="7194176" y="2380129"/>
                </a:cubicBezTo>
                <a:cubicBezTo>
                  <a:pt x="7203156" y="2411561"/>
                  <a:pt x="7233079" y="2521449"/>
                  <a:pt x="7247964" y="2554941"/>
                </a:cubicBezTo>
                <a:cubicBezTo>
                  <a:pt x="7254528" y="2569709"/>
                  <a:pt x="7267010" y="2581154"/>
                  <a:pt x="7274859" y="2595282"/>
                </a:cubicBezTo>
                <a:cubicBezTo>
                  <a:pt x="7289462" y="2621566"/>
                  <a:pt x="7302988" y="2648487"/>
                  <a:pt x="7315200" y="2675964"/>
                </a:cubicBezTo>
                <a:cubicBezTo>
                  <a:pt x="7342255" y="2736839"/>
                  <a:pt x="7313060" y="2727613"/>
                  <a:pt x="7382435" y="2796988"/>
                </a:cubicBezTo>
                <a:cubicBezTo>
                  <a:pt x="7409329" y="2823882"/>
                  <a:pt x="7442020" y="2846024"/>
                  <a:pt x="7463117" y="2877670"/>
                </a:cubicBezTo>
                <a:cubicBezTo>
                  <a:pt x="7483088" y="2907628"/>
                  <a:pt x="7489530" y="2923006"/>
                  <a:pt x="7516906" y="2944906"/>
                </a:cubicBezTo>
                <a:cubicBezTo>
                  <a:pt x="7562607" y="2981466"/>
                  <a:pt x="7558131" y="2961411"/>
                  <a:pt x="7597588" y="3012141"/>
                </a:cubicBezTo>
                <a:cubicBezTo>
                  <a:pt x="7617432" y="3037655"/>
                  <a:pt x="7624482" y="3074894"/>
                  <a:pt x="7651376" y="3092823"/>
                </a:cubicBezTo>
                <a:cubicBezTo>
                  <a:pt x="7681334" y="3112795"/>
                  <a:pt x="7696710" y="3119236"/>
                  <a:pt x="7718611" y="3146612"/>
                </a:cubicBezTo>
                <a:cubicBezTo>
                  <a:pt x="7728707" y="3159232"/>
                  <a:pt x="7734769" y="3174874"/>
                  <a:pt x="7745506" y="3186953"/>
                </a:cubicBezTo>
                <a:cubicBezTo>
                  <a:pt x="7770774" y="3215380"/>
                  <a:pt x="7799294" y="3240741"/>
                  <a:pt x="7826188" y="3267635"/>
                </a:cubicBezTo>
                <a:lnTo>
                  <a:pt x="7933764" y="3375212"/>
                </a:lnTo>
                <a:cubicBezTo>
                  <a:pt x="7942729" y="3384177"/>
                  <a:pt x="7953626" y="3391557"/>
                  <a:pt x="7960659" y="3402106"/>
                </a:cubicBezTo>
                <a:cubicBezTo>
                  <a:pt x="7969624" y="3415553"/>
                  <a:pt x="7976125" y="3431019"/>
                  <a:pt x="7987553" y="3442447"/>
                </a:cubicBezTo>
                <a:cubicBezTo>
                  <a:pt x="7998981" y="3453875"/>
                  <a:pt x="8014447" y="3460376"/>
                  <a:pt x="8027894" y="3469341"/>
                </a:cubicBezTo>
                <a:cubicBezTo>
                  <a:pt x="8036859" y="3482788"/>
                  <a:pt x="8044051" y="3497603"/>
                  <a:pt x="8054788" y="3509682"/>
                </a:cubicBezTo>
                <a:cubicBezTo>
                  <a:pt x="8080056" y="3538109"/>
                  <a:pt x="8108576" y="3563470"/>
                  <a:pt x="8135470" y="3590364"/>
                </a:cubicBezTo>
                <a:lnTo>
                  <a:pt x="8162364" y="3617259"/>
                </a:lnTo>
                <a:cubicBezTo>
                  <a:pt x="8175811" y="3630706"/>
                  <a:pt x="8192157" y="3641777"/>
                  <a:pt x="8202706" y="3657600"/>
                </a:cubicBezTo>
                <a:cubicBezTo>
                  <a:pt x="8211671" y="3671047"/>
                  <a:pt x="8219254" y="3685526"/>
                  <a:pt x="8229600" y="3697941"/>
                </a:cubicBezTo>
                <a:cubicBezTo>
                  <a:pt x="8261955" y="3736768"/>
                  <a:pt x="8270616" y="3738732"/>
                  <a:pt x="8310282" y="3765176"/>
                </a:cubicBezTo>
                <a:cubicBezTo>
                  <a:pt x="8314764" y="3778623"/>
                  <a:pt x="8316436" y="3793363"/>
                  <a:pt x="8323729" y="3805517"/>
                </a:cubicBezTo>
                <a:cubicBezTo>
                  <a:pt x="8330252" y="3816389"/>
                  <a:pt x="8342507" y="3822672"/>
                  <a:pt x="8350623" y="3832412"/>
                </a:cubicBezTo>
                <a:cubicBezTo>
                  <a:pt x="8364970" y="3849629"/>
                  <a:pt x="8377937" y="3867963"/>
                  <a:pt x="8390964" y="3886200"/>
                </a:cubicBezTo>
                <a:cubicBezTo>
                  <a:pt x="8491126" y="4026424"/>
                  <a:pt x="8332632" y="3816201"/>
                  <a:pt x="8458200" y="3966882"/>
                </a:cubicBezTo>
                <a:cubicBezTo>
                  <a:pt x="8468546" y="3979297"/>
                  <a:pt x="8473666" y="3995795"/>
                  <a:pt x="8485094" y="4007223"/>
                </a:cubicBezTo>
                <a:cubicBezTo>
                  <a:pt x="8554990" y="4077119"/>
                  <a:pt x="8499098" y="3994472"/>
                  <a:pt x="8552329" y="4061012"/>
                </a:cubicBezTo>
                <a:cubicBezTo>
                  <a:pt x="8592945" y="4111782"/>
                  <a:pt x="8575365" y="4121192"/>
                  <a:pt x="8646459" y="4168588"/>
                </a:cubicBezTo>
                <a:cubicBezTo>
                  <a:pt x="8673353" y="4186517"/>
                  <a:pt x="8704286" y="4199520"/>
                  <a:pt x="8727141" y="4222376"/>
                </a:cubicBezTo>
                <a:cubicBezTo>
                  <a:pt x="8762192" y="4257427"/>
                  <a:pt x="8790242" y="4294269"/>
                  <a:pt x="8834717" y="4316506"/>
                </a:cubicBezTo>
                <a:cubicBezTo>
                  <a:pt x="8847395" y="4322845"/>
                  <a:pt x="8861612" y="4325471"/>
                  <a:pt x="8875059" y="4329953"/>
                </a:cubicBezTo>
                <a:cubicBezTo>
                  <a:pt x="8967535" y="4391604"/>
                  <a:pt x="8925077" y="4373520"/>
                  <a:pt x="8996082" y="4397188"/>
                </a:cubicBezTo>
                <a:cubicBezTo>
                  <a:pt x="9009680" y="4417584"/>
                  <a:pt x="9036423" y="4450034"/>
                  <a:pt x="9036423" y="4477870"/>
                </a:cubicBezTo>
                <a:cubicBezTo>
                  <a:pt x="9036423" y="4540173"/>
                  <a:pt x="9027630" y="4605791"/>
                  <a:pt x="9009529" y="4666129"/>
                </a:cubicBezTo>
                <a:cubicBezTo>
                  <a:pt x="8987886" y="4738273"/>
                  <a:pt x="9000316" y="4744695"/>
                  <a:pt x="8942294" y="4773706"/>
                </a:cubicBezTo>
                <a:cubicBezTo>
                  <a:pt x="8929616" y="4780045"/>
                  <a:pt x="8915790" y="4784078"/>
                  <a:pt x="8901953" y="4787153"/>
                </a:cubicBezTo>
                <a:cubicBezTo>
                  <a:pt x="8875337" y="4793068"/>
                  <a:pt x="8848006" y="4795253"/>
                  <a:pt x="8821270" y="4800600"/>
                </a:cubicBezTo>
                <a:cubicBezTo>
                  <a:pt x="8705790" y="4823696"/>
                  <a:pt x="8813143" y="4822565"/>
                  <a:pt x="8606117" y="4827494"/>
                </a:cubicBezTo>
                <a:lnTo>
                  <a:pt x="7637929" y="4840941"/>
                </a:lnTo>
                <a:lnTo>
                  <a:pt x="7409329" y="4867835"/>
                </a:lnTo>
                <a:cubicBezTo>
                  <a:pt x="7280829" y="4876697"/>
                  <a:pt x="6858098" y="4893268"/>
                  <a:pt x="6763870" y="4894729"/>
                </a:cubicBezTo>
                <a:lnTo>
                  <a:pt x="5405717" y="4908176"/>
                </a:lnTo>
                <a:lnTo>
                  <a:pt x="5284694" y="4921623"/>
                </a:lnTo>
                <a:cubicBezTo>
                  <a:pt x="5235430" y="4926549"/>
                  <a:pt x="5185983" y="4929603"/>
                  <a:pt x="5136776" y="4935070"/>
                </a:cubicBezTo>
                <a:cubicBezTo>
                  <a:pt x="5105275" y="4938570"/>
                  <a:pt x="5074023" y="4944035"/>
                  <a:pt x="5042647" y="4948517"/>
                </a:cubicBezTo>
                <a:lnTo>
                  <a:pt x="3321423" y="4935070"/>
                </a:lnTo>
                <a:cubicBezTo>
                  <a:pt x="3289732" y="4934600"/>
                  <a:pt x="3258902" y="4923964"/>
                  <a:pt x="3227294" y="4921623"/>
                </a:cubicBezTo>
                <a:cubicBezTo>
                  <a:pt x="2453599" y="4864312"/>
                  <a:pt x="3298882" y="4939133"/>
                  <a:pt x="2810435" y="4894729"/>
                </a:cubicBezTo>
                <a:cubicBezTo>
                  <a:pt x="2604247" y="4899211"/>
                  <a:pt x="2398107" y="4908176"/>
                  <a:pt x="2191870" y="4908176"/>
                </a:cubicBezTo>
                <a:cubicBezTo>
                  <a:pt x="1909446" y="4908176"/>
                  <a:pt x="1627050" y="4901451"/>
                  <a:pt x="1344706" y="4894729"/>
                </a:cubicBezTo>
                <a:cubicBezTo>
                  <a:pt x="855674" y="4883085"/>
                  <a:pt x="593193" y="4871661"/>
                  <a:pt x="161364" y="4854388"/>
                </a:cubicBezTo>
                <a:lnTo>
                  <a:pt x="26894" y="4840941"/>
                </a:lnTo>
                <a:cubicBezTo>
                  <a:pt x="2407" y="4826657"/>
                  <a:pt x="0" y="4760259"/>
                  <a:pt x="0" y="4760259"/>
                </a:cubicBezTo>
                <a:cubicBezTo>
                  <a:pt x="4482" y="4715435"/>
                  <a:pt x="6597" y="4670311"/>
                  <a:pt x="13447" y="4625788"/>
                </a:cubicBezTo>
                <a:cubicBezTo>
                  <a:pt x="15602" y="4611778"/>
                  <a:pt x="16871" y="4595470"/>
                  <a:pt x="26894" y="4585447"/>
                </a:cubicBezTo>
                <a:cubicBezTo>
                  <a:pt x="36917" y="4575424"/>
                  <a:pt x="54557" y="4578339"/>
                  <a:pt x="67235" y="4572000"/>
                </a:cubicBezTo>
                <a:lnTo>
                  <a:pt x="67235" y="4572000"/>
                </a:lnTo>
                <a:close/>
              </a:path>
            </a:pathLst>
          </a:custGeom>
          <a:solidFill>
            <a:srgbClr val="D996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553072" y="4981042"/>
            <a:ext cx="706006" cy="1466090"/>
            <a:chOff x="3108112" y="1082367"/>
            <a:chExt cx="2300492" cy="4147329"/>
          </a:xfrm>
          <a:solidFill>
            <a:schemeClr val="tx1"/>
          </a:solidFill>
        </p:grpSpPr>
        <p:sp>
          <p:nvSpPr>
            <p:cNvPr id="12" name="Oval 11"/>
            <p:cNvSpPr/>
            <p:nvPr/>
          </p:nvSpPr>
          <p:spPr>
            <a:xfrm>
              <a:off x="4038600" y="1295400"/>
              <a:ext cx="9144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086697" y="2270571"/>
              <a:ext cx="901337" cy="1143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p:cNvSpPr/>
            <p:nvPr/>
          </p:nvSpPr>
          <p:spPr>
            <a:xfrm rot="20322635">
              <a:off x="3228872" y="2417406"/>
              <a:ext cx="1129000"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5"/>
            <p:cNvSpPr/>
            <p:nvPr/>
          </p:nvSpPr>
          <p:spPr>
            <a:xfrm rot="4227727">
              <a:off x="2728129" y="2221464"/>
              <a:ext cx="1129000"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6"/>
            <p:cNvSpPr/>
            <p:nvPr/>
          </p:nvSpPr>
          <p:spPr>
            <a:xfrm rot="17695572">
              <a:off x="4350029" y="1771909"/>
              <a:ext cx="1748118"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7"/>
            <p:cNvSpPr/>
            <p:nvPr/>
          </p:nvSpPr>
          <p:spPr>
            <a:xfrm rot="17695572">
              <a:off x="3021973" y="4171120"/>
              <a:ext cx="1748118"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094277" y="3548317"/>
              <a:ext cx="858724" cy="37167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p:cNvSpPr/>
            <p:nvPr/>
          </p:nvSpPr>
          <p:spPr>
            <a:xfrm rot="20247848">
              <a:off x="4260146" y="3620232"/>
              <a:ext cx="1090186"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0"/>
            <p:cNvSpPr/>
            <p:nvPr/>
          </p:nvSpPr>
          <p:spPr>
            <a:xfrm rot="4996721">
              <a:off x="4637817" y="3882930"/>
              <a:ext cx="1129000"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441741" y="6332781"/>
            <a:ext cx="1223681" cy="420054"/>
            <a:chOff x="3845860" y="3065929"/>
            <a:chExt cx="1223681" cy="420054"/>
          </a:xfrm>
        </p:grpSpPr>
        <p:sp>
          <p:nvSpPr>
            <p:cNvPr id="26" name="Rectangle: Rounded Corners 25"/>
            <p:cNvSpPr/>
            <p:nvPr/>
          </p:nvSpPr>
          <p:spPr>
            <a:xfrm>
              <a:off x="3845860" y="3065929"/>
              <a:ext cx="1223681" cy="42005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45860" y="3083096"/>
              <a:ext cx="1223681" cy="400110"/>
            </a:xfrm>
            <a:prstGeom prst="rect">
              <a:avLst/>
            </a:prstGeom>
            <a:noFill/>
          </p:spPr>
          <p:txBody>
            <a:bodyPr wrap="square" rtlCol="0">
              <a:spAutoFit/>
            </a:bodyPr>
            <a:lstStyle/>
            <a:p>
              <a:pPr algn="ctr"/>
              <a:r>
                <a:rPr lang="en-US" sz="2000" dirty="0">
                  <a:solidFill>
                    <a:schemeClr val="bg1"/>
                  </a:solidFill>
                </a:rPr>
                <a:t>faith</a:t>
              </a:r>
            </a:p>
          </p:txBody>
        </p:sp>
      </p:grpSp>
      <p:grpSp>
        <p:nvGrpSpPr>
          <p:cNvPr id="6" name="Group 5"/>
          <p:cNvGrpSpPr/>
          <p:nvPr/>
        </p:nvGrpSpPr>
        <p:grpSpPr>
          <a:xfrm>
            <a:off x="5788736" y="4654699"/>
            <a:ext cx="1385789" cy="420054"/>
            <a:chOff x="3845860" y="3065929"/>
            <a:chExt cx="1385789" cy="420054"/>
          </a:xfrm>
        </p:grpSpPr>
        <p:sp>
          <p:nvSpPr>
            <p:cNvPr id="4" name="Rectangle: Rounded Corners 3"/>
            <p:cNvSpPr/>
            <p:nvPr/>
          </p:nvSpPr>
          <p:spPr>
            <a:xfrm>
              <a:off x="3845860" y="3065929"/>
              <a:ext cx="1223681" cy="42005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007968" y="3065929"/>
              <a:ext cx="1223681" cy="400110"/>
            </a:xfrm>
            <a:prstGeom prst="rect">
              <a:avLst/>
            </a:prstGeom>
            <a:noFill/>
          </p:spPr>
          <p:txBody>
            <a:bodyPr wrap="square" rtlCol="0">
              <a:spAutoFit/>
            </a:bodyPr>
            <a:lstStyle/>
            <a:p>
              <a:r>
                <a:rPr lang="en-US" sz="2000" dirty="0">
                  <a:solidFill>
                    <a:schemeClr val="bg1"/>
                  </a:solidFill>
                </a:rPr>
                <a:t>virtue</a:t>
              </a:r>
            </a:p>
          </p:txBody>
        </p:sp>
      </p:grpSp>
      <p:grpSp>
        <p:nvGrpSpPr>
          <p:cNvPr id="22" name="Group 21"/>
          <p:cNvGrpSpPr/>
          <p:nvPr/>
        </p:nvGrpSpPr>
        <p:grpSpPr>
          <a:xfrm>
            <a:off x="4014319" y="5383895"/>
            <a:ext cx="1223681" cy="420054"/>
            <a:chOff x="3845860" y="3065929"/>
            <a:chExt cx="1223681" cy="420054"/>
          </a:xfrm>
        </p:grpSpPr>
        <p:sp>
          <p:nvSpPr>
            <p:cNvPr id="23" name="Rectangle: Rounded Corners 22"/>
            <p:cNvSpPr/>
            <p:nvPr/>
          </p:nvSpPr>
          <p:spPr>
            <a:xfrm>
              <a:off x="3845860" y="3065929"/>
              <a:ext cx="1223681" cy="42005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845860" y="3065929"/>
              <a:ext cx="1223681" cy="400110"/>
            </a:xfrm>
            <a:prstGeom prst="rect">
              <a:avLst/>
            </a:prstGeom>
            <a:noFill/>
          </p:spPr>
          <p:txBody>
            <a:bodyPr wrap="square" rtlCol="0">
              <a:spAutoFit/>
            </a:bodyPr>
            <a:lstStyle/>
            <a:p>
              <a:r>
                <a:rPr lang="en-US" sz="2000" dirty="0">
                  <a:solidFill>
                    <a:schemeClr val="bg1"/>
                  </a:solidFill>
                </a:rPr>
                <a:t>diligence</a:t>
              </a:r>
            </a:p>
          </p:txBody>
        </p:sp>
      </p:grpSp>
      <p:grpSp>
        <p:nvGrpSpPr>
          <p:cNvPr id="28" name="Group 27"/>
          <p:cNvGrpSpPr/>
          <p:nvPr/>
        </p:nvGrpSpPr>
        <p:grpSpPr>
          <a:xfrm>
            <a:off x="7318504" y="3775087"/>
            <a:ext cx="1385789" cy="420054"/>
            <a:chOff x="3845860" y="3065929"/>
            <a:chExt cx="1385789" cy="420054"/>
          </a:xfrm>
        </p:grpSpPr>
        <p:sp>
          <p:nvSpPr>
            <p:cNvPr id="29" name="Rectangle: Rounded Corners 28"/>
            <p:cNvSpPr/>
            <p:nvPr/>
          </p:nvSpPr>
          <p:spPr>
            <a:xfrm>
              <a:off x="3845860" y="3065929"/>
              <a:ext cx="1223681" cy="42005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845860" y="3065929"/>
              <a:ext cx="1385789" cy="400110"/>
            </a:xfrm>
            <a:prstGeom prst="rect">
              <a:avLst/>
            </a:prstGeom>
            <a:noFill/>
          </p:spPr>
          <p:txBody>
            <a:bodyPr wrap="square" rtlCol="0">
              <a:spAutoFit/>
            </a:bodyPr>
            <a:lstStyle/>
            <a:p>
              <a:r>
                <a:rPr lang="en-US" sz="2000" dirty="0">
                  <a:solidFill>
                    <a:schemeClr val="bg1"/>
                  </a:solidFill>
                </a:rPr>
                <a:t>knowledge</a:t>
              </a:r>
            </a:p>
          </p:txBody>
        </p:sp>
      </p:grpSp>
      <p:grpSp>
        <p:nvGrpSpPr>
          <p:cNvPr id="31" name="Group 30"/>
          <p:cNvGrpSpPr/>
          <p:nvPr/>
        </p:nvGrpSpPr>
        <p:grpSpPr>
          <a:xfrm>
            <a:off x="5207713" y="3285737"/>
            <a:ext cx="1776573" cy="426830"/>
            <a:chOff x="3508940" y="3065929"/>
            <a:chExt cx="1776573" cy="426830"/>
          </a:xfrm>
        </p:grpSpPr>
        <p:sp>
          <p:nvSpPr>
            <p:cNvPr id="32" name="Rectangle: Rounded Corners 31"/>
            <p:cNvSpPr/>
            <p:nvPr/>
          </p:nvSpPr>
          <p:spPr>
            <a:xfrm>
              <a:off x="3508940" y="3065929"/>
              <a:ext cx="1560601" cy="42005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562804" y="3092649"/>
              <a:ext cx="1722709" cy="400110"/>
            </a:xfrm>
            <a:prstGeom prst="rect">
              <a:avLst/>
            </a:prstGeom>
            <a:noFill/>
          </p:spPr>
          <p:txBody>
            <a:bodyPr wrap="square" rtlCol="0">
              <a:spAutoFit/>
            </a:bodyPr>
            <a:lstStyle/>
            <a:p>
              <a:r>
                <a:rPr lang="en-US" sz="2000" dirty="0">
                  <a:solidFill>
                    <a:schemeClr val="bg1"/>
                  </a:solidFill>
                </a:rPr>
                <a:t>temperance</a:t>
              </a:r>
            </a:p>
          </p:txBody>
        </p:sp>
      </p:grpSp>
      <p:grpSp>
        <p:nvGrpSpPr>
          <p:cNvPr id="34" name="Group 33"/>
          <p:cNvGrpSpPr/>
          <p:nvPr/>
        </p:nvGrpSpPr>
        <p:grpSpPr>
          <a:xfrm>
            <a:off x="3737872" y="2416482"/>
            <a:ext cx="1776573" cy="426830"/>
            <a:chOff x="3508940" y="3065929"/>
            <a:chExt cx="1776573" cy="426830"/>
          </a:xfrm>
        </p:grpSpPr>
        <p:sp>
          <p:nvSpPr>
            <p:cNvPr id="35" name="Rectangle: Rounded Corners 34"/>
            <p:cNvSpPr/>
            <p:nvPr/>
          </p:nvSpPr>
          <p:spPr>
            <a:xfrm>
              <a:off x="3508940" y="3065929"/>
              <a:ext cx="1560601" cy="42005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562804" y="3092649"/>
              <a:ext cx="1722709" cy="400110"/>
            </a:xfrm>
            <a:prstGeom prst="rect">
              <a:avLst/>
            </a:prstGeom>
            <a:noFill/>
          </p:spPr>
          <p:txBody>
            <a:bodyPr wrap="square" rtlCol="0">
              <a:spAutoFit/>
            </a:bodyPr>
            <a:lstStyle/>
            <a:p>
              <a:r>
                <a:rPr lang="en-US" sz="2000" dirty="0">
                  <a:solidFill>
                    <a:schemeClr val="bg1"/>
                  </a:solidFill>
                </a:rPr>
                <a:t>patience</a:t>
              </a:r>
            </a:p>
          </p:txBody>
        </p:sp>
      </p:grpSp>
      <p:grpSp>
        <p:nvGrpSpPr>
          <p:cNvPr id="37" name="Group 36"/>
          <p:cNvGrpSpPr/>
          <p:nvPr/>
        </p:nvGrpSpPr>
        <p:grpSpPr>
          <a:xfrm>
            <a:off x="6212541" y="1903852"/>
            <a:ext cx="1776573" cy="426830"/>
            <a:chOff x="3508940" y="3065929"/>
            <a:chExt cx="1776573" cy="426830"/>
          </a:xfrm>
        </p:grpSpPr>
        <p:sp>
          <p:nvSpPr>
            <p:cNvPr id="38" name="Rectangle: Rounded Corners 37"/>
            <p:cNvSpPr/>
            <p:nvPr/>
          </p:nvSpPr>
          <p:spPr>
            <a:xfrm>
              <a:off x="3508940" y="3065929"/>
              <a:ext cx="1560601" cy="42005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562804" y="3092649"/>
              <a:ext cx="1722709" cy="400110"/>
            </a:xfrm>
            <a:prstGeom prst="rect">
              <a:avLst/>
            </a:prstGeom>
            <a:noFill/>
          </p:spPr>
          <p:txBody>
            <a:bodyPr wrap="square" rtlCol="0">
              <a:spAutoFit/>
            </a:bodyPr>
            <a:lstStyle/>
            <a:p>
              <a:r>
                <a:rPr lang="en-US" sz="2000" dirty="0">
                  <a:solidFill>
                    <a:schemeClr val="bg1"/>
                  </a:solidFill>
                </a:rPr>
                <a:t>godliness</a:t>
              </a:r>
            </a:p>
          </p:txBody>
        </p:sp>
      </p:grpSp>
      <p:grpSp>
        <p:nvGrpSpPr>
          <p:cNvPr id="40" name="Group 39"/>
          <p:cNvGrpSpPr/>
          <p:nvPr/>
        </p:nvGrpSpPr>
        <p:grpSpPr>
          <a:xfrm>
            <a:off x="4462013" y="1113621"/>
            <a:ext cx="1776573" cy="426830"/>
            <a:chOff x="3508940" y="3065929"/>
            <a:chExt cx="1776573" cy="426830"/>
          </a:xfrm>
        </p:grpSpPr>
        <p:sp>
          <p:nvSpPr>
            <p:cNvPr id="41" name="Rectangle: Rounded Corners 40"/>
            <p:cNvSpPr/>
            <p:nvPr/>
          </p:nvSpPr>
          <p:spPr>
            <a:xfrm>
              <a:off x="3508940" y="3065929"/>
              <a:ext cx="1560601" cy="42005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562804" y="3092649"/>
              <a:ext cx="1722709" cy="400110"/>
            </a:xfrm>
            <a:prstGeom prst="rect">
              <a:avLst/>
            </a:prstGeom>
            <a:noFill/>
          </p:spPr>
          <p:txBody>
            <a:bodyPr wrap="square" rtlCol="0">
              <a:spAutoFit/>
            </a:bodyPr>
            <a:lstStyle/>
            <a:p>
              <a:r>
                <a:rPr lang="en-US" sz="2000" dirty="0">
                  <a:solidFill>
                    <a:schemeClr val="bg1"/>
                  </a:solidFill>
                </a:rPr>
                <a:t>kindness</a:t>
              </a:r>
            </a:p>
          </p:txBody>
        </p:sp>
      </p:grpSp>
      <p:grpSp>
        <p:nvGrpSpPr>
          <p:cNvPr id="43" name="Group 42"/>
          <p:cNvGrpSpPr/>
          <p:nvPr/>
        </p:nvGrpSpPr>
        <p:grpSpPr>
          <a:xfrm>
            <a:off x="5514445" y="19181"/>
            <a:ext cx="1951640" cy="426830"/>
            <a:chOff x="3333874" y="3065929"/>
            <a:chExt cx="1951640" cy="426830"/>
          </a:xfrm>
        </p:grpSpPr>
        <p:sp>
          <p:nvSpPr>
            <p:cNvPr id="44" name="Rectangle: Rounded Corners 43"/>
            <p:cNvSpPr/>
            <p:nvPr/>
          </p:nvSpPr>
          <p:spPr>
            <a:xfrm>
              <a:off x="3508940" y="3065929"/>
              <a:ext cx="1560601" cy="420054"/>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333874" y="3092649"/>
              <a:ext cx="1951640" cy="400110"/>
            </a:xfrm>
            <a:prstGeom prst="rect">
              <a:avLst/>
            </a:prstGeom>
            <a:noFill/>
          </p:spPr>
          <p:txBody>
            <a:bodyPr wrap="square" rtlCol="0">
              <a:spAutoFit/>
            </a:bodyPr>
            <a:lstStyle/>
            <a:p>
              <a:pPr algn="ctr"/>
              <a:r>
                <a:rPr lang="en-US" sz="2000" dirty="0">
                  <a:solidFill>
                    <a:schemeClr val="bg1"/>
                  </a:solidFill>
                </a:rPr>
                <a:t>charity</a:t>
              </a:r>
            </a:p>
          </p:txBody>
        </p:sp>
      </p:grpSp>
      <p:grpSp>
        <p:nvGrpSpPr>
          <p:cNvPr id="46" name="Group 45"/>
          <p:cNvGrpSpPr/>
          <p:nvPr/>
        </p:nvGrpSpPr>
        <p:grpSpPr>
          <a:xfrm>
            <a:off x="8310285" y="527543"/>
            <a:ext cx="3400301" cy="2390250"/>
            <a:chOff x="384206" y="4158361"/>
            <a:chExt cx="3289208" cy="2390250"/>
          </a:xfrm>
        </p:grpSpPr>
        <p:grpSp>
          <p:nvGrpSpPr>
            <p:cNvPr id="47" name="Group 46"/>
            <p:cNvGrpSpPr/>
            <p:nvPr/>
          </p:nvGrpSpPr>
          <p:grpSpPr>
            <a:xfrm>
              <a:off x="384206" y="4158361"/>
              <a:ext cx="3289208" cy="2390250"/>
              <a:chOff x="609599" y="833642"/>
              <a:chExt cx="7941747" cy="5771225"/>
            </a:xfrm>
          </p:grpSpPr>
          <p:grpSp>
            <p:nvGrpSpPr>
              <p:cNvPr id="49" name="Group 14"/>
              <p:cNvGrpSpPr/>
              <p:nvPr/>
            </p:nvGrpSpPr>
            <p:grpSpPr>
              <a:xfrm rot="10800000">
                <a:off x="7696200" y="5257800"/>
                <a:ext cx="621450" cy="1347067"/>
                <a:chOff x="7010400" y="381000"/>
                <a:chExt cx="762000" cy="2033666"/>
              </a:xfrm>
            </p:grpSpPr>
            <p:sp>
              <p:nvSpPr>
                <p:cNvPr id="62"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11"/>
              <p:cNvGrpSpPr/>
              <p:nvPr/>
            </p:nvGrpSpPr>
            <p:grpSpPr>
              <a:xfrm rot="10800000">
                <a:off x="939238" y="4923502"/>
                <a:ext cx="621450" cy="1347067"/>
                <a:chOff x="7010400" y="381000"/>
                <a:chExt cx="762000" cy="2033666"/>
              </a:xfrm>
            </p:grpSpPr>
            <p:sp>
              <p:nvSpPr>
                <p:cNvPr id="60"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899460" y="833642"/>
                <a:ext cx="621450" cy="986197"/>
                <a:chOff x="7031201" y="834275"/>
                <a:chExt cx="762000" cy="1488861"/>
              </a:xfrm>
            </p:grpSpPr>
            <p:sp>
              <p:nvSpPr>
                <p:cNvPr id="58"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7646520" y="1148254"/>
                <a:ext cx="621450" cy="1017899"/>
                <a:chOff x="7087348" y="824753"/>
                <a:chExt cx="762000" cy="1536722"/>
              </a:xfrm>
            </p:grpSpPr>
            <p:sp>
              <p:nvSpPr>
                <p:cNvPr id="56"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Rectangle 47"/>
            <p:cNvSpPr/>
            <p:nvPr/>
          </p:nvSpPr>
          <p:spPr>
            <a:xfrm>
              <a:off x="761641" y="4712175"/>
              <a:ext cx="2487154" cy="1200329"/>
            </a:xfrm>
            <a:prstGeom prst="rect">
              <a:avLst/>
            </a:prstGeom>
          </p:spPr>
          <p:txBody>
            <a:bodyPr wrap="square">
              <a:spAutoFit/>
            </a:bodyPr>
            <a:lstStyle/>
            <a:p>
              <a:pPr algn="ctr"/>
              <a:r>
                <a:rPr lang="en-US" b="1" dirty="0"/>
                <a:t>As we develop divine attributes within ourselves, we can come to know Jesus Christ</a:t>
              </a:r>
              <a:endParaRPr lang="en-US" sz="1600" dirty="0"/>
            </a:p>
          </p:txBody>
        </p:sp>
      </p:grpSp>
    </p:spTree>
    <p:extLst>
      <p:ext uri="{BB962C8B-B14F-4D97-AF65-F5344CB8AC3E}">
        <p14:creationId xmlns:p14="http://schemas.microsoft.com/office/powerpoint/2010/main" val="36084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482 -0.00231 L 0.00482 -0.00208 C 0.00729 -0.00579 0.00964 -0.00949 0.0125 -0.01227 C 0.01458 -0.01412 0.01719 -0.01389 0.01914 -0.0162 C 0.02018 -0.01736 0.02123 -0.01898 0.0224 -0.02014 C 0.02396 -0.02153 0.02865 -0.02338 0.03008 -0.02407 C 0.03958 -0.03518 0.02761 -0.02176 0.03672 -0.02986 C 0.03789 -0.03102 0.0388 -0.03287 0.04011 -0.03379 C 0.04219 -0.03541 0.04453 -0.03588 0.04662 -0.03773 C 0.04818 -0.03912 0.04961 -0.04051 0.05104 -0.04166 C 0.05208 -0.04236 0.05339 -0.04259 0.05443 -0.04352 C 0.0556 -0.04467 0.05664 -0.04606 0.05768 -0.04745 C 0.05846 -0.04861 0.05899 -0.05069 0.0599 -0.05139 C 0.06198 -0.05324 0.06654 -0.05532 0.06654 -0.05509 C 0.07721 -0.06967 0.06576 -0.05579 0.07422 -0.06319 C 0.07539 -0.06435 0.0763 -0.06597 0.07761 -0.06713 C 0.07852 -0.06805 0.07982 -0.06829 0.08086 -0.06921 C 0.09037 -0.07639 0.08086 -0.07037 0.08854 -0.075 C 0.09245 -0.08171 0.08985 -0.07824 0.0974 -0.08287 L 0.10404 -0.0868 C 0.1069 -0.08842 0.10873 -0.08958 0.11172 -0.09074 C 0.11432 -0.09143 0.11693 -0.0919 0.1194 -0.09259 C 0.12995 -0.09884 0.1181 -0.09259 0.14375 -0.09259 C 0.14636 -0.09259 0.14883 -0.09398 0.15143 -0.09467 C 0.15221 -0.09653 0.153 -0.09838 0.15365 -0.10046 C 0.15638 -0.11041 0.15221 -0.10579 0.15912 -0.11805 C 0.16133 -0.12199 0.16315 -0.12685 0.16576 -0.12986 C 0.16797 -0.13241 0.17057 -0.13449 0.1724 -0.13773 C 0.17344 -0.13958 0.17448 -0.1419 0.17565 -0.14352 C 0.17774 -0.14653 0.18047 -0.14815 0.18229 -0.15139 C 0.18646 -0.15879 0.18412 -0.15648 0.18893 -0.15926 C 0.19531 -0.1706 0.18607 -0.15486 0.1944 -0.16713 C 0.2 -0.17523 0.19518 -0.17153 0.20104 -0.175 C 0.20599 -0.18379 0.20013 -0.17454 0.20651 -0.18079 C 0.20651 -0.18055 0.21485 -0.19074 0.21654 -0.19259 C 0.21758 -0.19398 0.21849 -0.19583 0.21979 -0.19653 C 0.22096 -0.19722 0.22214 -0.19768 0.22318 -0.19861 C 0.22435 -0.19954 0.22513 -0.20162 0.22643 -0.20254 C 0.2306 -0.20532 0.24544 -0.20625 0.24623 -0.20625 C 0.25729 -0.20579 0.26836 -0.20555 0.2793 -0.2044 C 0.28412 -0.20393 0.28659 -0.20069 0.29154 -0.19861 L 0.29596 -0.19653 C 0.29714 -0.2 0.3 -0.20787 0.30143 -0.21018 C 0.30235 -0.21204 0.30365 -0.21273 0.30469 -0.21412 C 0.31315 -0.22685 0.30313 -0.21435 0.31133 -0.22407 C 0.31719 -0.23958 0.30951 -0.22083 0.3168 -0.23379 C 0.31784 -0.23541 0.3181 -0.23796 0.31901 -0.23958 C 0.32044 -0.24213 0.32487 -0.24722 0.32682 -0.24954 C 0.33307 -0.2662 0.32279 -0.24028 0.33555 -0.26319 L 0.34336 -0.27685 C 0.3444 -0.27893 0.34544 -0.28102 0.34662 -0.28287 C 0.34844 -0.28541 0.35052 -0.28773 0.35208 -0.29074 C 0.35716 -0.29954 0.35117 -0.29467 0.35768 -0.29861 C 0.36302 -0.30787 0.35625 -0.29653 0.36315 -0.30625 C 0.36693 -0.31157 0.36537 -0.31412 0.37201 -0.31805 L 0.37865 -0.32199 C 0.38815 -0.32129 0.39779 -0.32129 0.40729 -0.32014 C 0.40846 -0.31991 0.4099 -0.31643 0.41055 -0.31805 C 0.41146 -0.32037 0.41016 -0.32361 0.40951 -0.32592 C 0.40833 -0.33009 0.40651 -0.33379 0.40508 -0.33773 C 0.40248 -0.34491 0.40078 -0.35 0.39623 -0.35532 C 0.39401 -0.3581 0.39154 -0.35995 0.38958 -0.36319 C 0.38854 -0.36528 0.3875 -0.36736 0.38633 -0.36921 C 0.38307 -0.37384 0.38242 -0.37291 0.37865 -0.37685 C 0.36914 -0.38704 0.37539 -0.38287 0.36875 -0.3868 C 0.36758 -0.38866 0.3668 -0.3912 0.36537 -0.39259 C 0.36406 -0.39398 0.36237 -0.39375 0.36094 -0.39467 C 0.34987 -0.40023 0.36706 -0.39236 0.35326 -0.39861 C 0.35208 -0.39977 0.35117 -0.40139 0.35 -0.40254 C 0.34727 -0.40486 0.34258 -0.40555 0.33998 -0.40625 C 0.3375 -0.40787 0.3349 -0.40949 0.33229 -0.41018 C 0.30964 -0.41643 0.33177 -0.40879 0.3168 -0.41412 C 0.27708 -0.41204 0.29128 -0.41921 0.27266 -0.40833 C 0.26068 -0.40116 0.27891 -0.4125 0.26615 -0.40254 C 0.26406 -0.40069 0.26146 -0.40069 0.25951 -0.39861 C 0.25846 -0.39722 0.25742 -0.3956 0.25625 -0.39467 C 0.25404 -0.39282 0.24961 -0.39074 0.24961 -0.39051 C 0.24922 -0.39583 0.24896 -0.40116 0.24844 -0.40625 C 0.24818 -0.41018 0.24766 -0.41412 0.2474 -0.41805 C 0.24466 -0.45602 0.24779 -0.425 0.24518 -0.4456 C 0.24479 -0.44884 0.24466 -0.45231 0.24401 -0.45532 C 0.24349 -0.4581 0.24245 -0.46041 0.2418 -0.46319 C 0.24037 -0.46967 0.24024 -0.47592 0.2375 -0.48079 C 0.23646 -0.48264 0.23529 -0.48356 0.23412 -0.48472 C 0.23346 -0.4868 0.23281 -0.48912 0.2319 -0.49074 C 0.23112 -0.49213 0.22513 -0.50069 0.22318 -0.50254 C 0.22214 -0.50347 0.22083 -0.50347 0.21979 -0.5044 C 0.21823 -0.50555 0.21693 -0.50717 0.21537 -0.50833 C 0.21432 -0.50903 0.21315 -0.50926 0.21211 -0.51018 C 0.21094 -0.51134 0.21003 -0.51342 0.20873 -0.51412 C 0.20117 -0.51921 0.1961 -0.51852 0.18776 -0.52014 C 0.16732 -0.52384 0.18945 -0.52083 0.15912 -0.52407 C 0.15221 -0.52338 0.14518 -0.52361 0.13815 -0.52199 C 0.13594 -0.52153 0.13373 -0.51944 0.13164 -0.51805 C 0.13073 -0.51759 0.125 -0.51481 0.125 -0.51227 C 0.125 -0.51018 0.12721 -0.51319 0.12826 -0.51412 C 0.1306 -0.51643 0.13242 -0.5206 0.1349 -0.52199 C 0.13594 -0.52268 0.13724 -0.52291 0.13815 -0.52407 C 0.1405 -0.52639 0.14232 -0.53032 0.14479 -0.53194 C 0.14987 -0.53495 0.14766 -0.5331 0.15365 -0.53958 C 0.15482 -0.54097 0.15573 -0.54259 0.1569 -0.54352 C 0.15912 -0.54537 0.16354 -0.54745 0.16354 -0.54722 C 0.16602 -0.55185 0.16706 -0.55463 0.17018 -0.55741 C 0.17123 -0.55833 0.1724 -0.55856 0.17344 -0.55926 C 0.17461 -0.56065 0.17552 -0.56227 0.17682 -0.56319 C 0.17891 -0.56481 0.18151 -0.56481 0.18346 -0.56713 C 0.18451 -0.56852 0.18542 -0.57014 0.18672 -0.57106 C 0.18841 -0.57222 0.19037 -0.57222 0.19219 -0.57291 C 0.19336 -0.57361 0.1944 -0.5743 0.19557 -0.575 C 0.19662 -0.57639 0.19766 -0.57801 0.19883 -0.57893 C 0.20026 -0.57986 0.20182 -0.58009 0.20326 -0.58079 C 0.20547 -0.58217 0.20768 -0.58356 0.2099 -0.58472 C 0.22383 -0.59305 0.20156 -0.57916 0.21654 -0.59074 C 0.21875 -0.59236 0.22578 -0.59398 0.22748 -0.59467 C 0.23998 -0.59907 0.21953 -0.59467 0.24518 -0.59861 C 0.26758 -0.59791 0.28985 -0.59838 0.3125 -0.59653 C 0.31471 -0.59629 0.3168 -0.59398 0.31901 -0.59259 L 0.3224 -0.59074 C 0.32279 -0.59329 0.32344 -0.59583 0.32344 -0.59861 C 0.32344 -0.60254 0.32123 -0.60741 0.32018 -0.61018 C 0.3194 -0.61412 0.31927 -0.61852 0.31797 -0.62199 C 0.31719 -0.62407 0.31641 -0.62592 0.31576 -0.62801 C 0.31524 -0.62986 0.31537 -0.63217 0.31458 -0.63379 C 0.3138 -0.63565 0.3125 -0.63634 0.31133 -0.63773 C 0.30677 -0.64977 0.31185 -0.63796 0.30586 -0.64745 C 0.2931 -0.66759 0.30547 -0.65185 0.29258 -0.66713 C 0.29154 -0.66852 0.29011 -0.66944 0.28932 -0.67106 C 0.28802 -0.67291 0.28711 -0.67523 0.28594 -0.67685 C 0.28047 -0.68379 0.28294 -0.67847 0.27813 -0.68287 C 0.27708 -0.68379 0.27617 -0.68588 0.275 -0.6868 C 0.27005 -0.69051 0.27149 -0.6868 0.26719 -0.69074 C 0.26602 -0.69166 0.26511 -0.69375 0.26393 -0.69467 C 0.26107 -0.69653 0.25807 -0.69722 0.25508 -0.69861 C 0.25365 -0.69907 0.25208 -0.69954 0.25065 -0.70046 C 0.24818 -0.70185 0.24557 -0.7037 0.24297 -0.7044 C 0.23971 -0.70532 0.23633 -0.70579 0.23307 -0.70625 C 0.22461 -0.70579 0.21615 -0.70555 0.20768 -0.7044 C 0.19922 -0.70324 0.20508 -0.70278 0.19883 -0.70046 C 0.19818 -0.70023 0.1974 -0.70046 0.19662 -0.70046 L 0.19662 -0.70023 " pathEditMode="relative" rAng="0" ptsTypes="AAAAAAAAAAAAAAAAAAAAAAAAAAAAAAAAAAAAAAAAAAAAAAAAAAAAAAAAAAAAAAAAAAAAAAAAAAAAAAAAAAAAAAAAAAAAAAAAAAAAAAAAAAAAAAAAAAAAAAAAAAAAAAAAAAAAAAAAAAAA">
                                      <p:cBhvr>
                                        <p:cTn id="6" dur="5500" fill="hold"/>
                                        <p:tgtEl>
                                          <p:spTgt spid="11"/>
                                        </p:tgtEl>
                                        <p:attrNameLst>
                                          <p:attrName>ppt_x</p:attrName>
                                          <p:attrName>ppt_y</p:attrName>
                                        </p:attrNameLst>
                                      </p:cBhvr>
                                      <p:rCtr x="20299" y="-3518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barn(outVertic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3784271" y="920621"/>
            <a:ext cx="7342093" cy="5016758"/>
          </a:xfrm>
          <a:prstGeom prst="rect">
            <a:avLst/>
          </a:prstGeom>
          <a:noFill/>
        </p:spPr>
        <p:txBody>
          <a:bodyPr wrap="square" rtlCol="0">
            <a:spAutoFit/>
          </a:bodyPr>
          <a:lstStyle/>
          <a:p>
            <a:r>
              <a:rPr lang="en-US" sz="3200" dirty="0"/>
              <a:t>“The principle of knowledge is the principle of salvation. </a:t>
            </a:r>
          </a:p>
          <a:p>
            <a:endParaRPr lang="en-US" sz="3200" dirty="0"/>
          </a:p>
          <a:p>
            <a:r>
              <a:rPr lang="en-US" sz="3200" dirty="0"/>
              <a:t>This principle can be comprehended by the faithful and diligent; and every one that does not obtain knowledge sufficient to be saved will be condemned. </a:t>
            </a:r>
          </a:p>
          <a:p>
            <a:endParaRPr lang="en-US" sz="3200" dirty="0"/>
          </a:p>
          <a:p>
            <a:r>
              <a:rPr lang="en-US" sz="3200" dirty="0"/>
              <a:t>The principle of salvation is given us through the knowledge of Jesus Christ.”</a:t>
            </a:r>
          </a:p>
        </p:txBody>
      </p:sp>
      <p:sp>
        <p:nvSpPr>
          <p:cNvPr id="9" name="Rectangle 8"/>
          <p:cNvSpPr/>
          <p:nvPr/>
        </p:nvSpPr>
        <p:spPr>
          <a:xfrm>
            <a:off x="11629966" y="6390946"/>
            <a:ext cx="442750" cy="369332"/>
          </a:xfrm>
          <a:prstGeom prst="rect">
            <a:avLst/>
          </a:prstGeom>
        </p:spPr>
        <p:txBody>
          <a:bodyPr wrap="none">
            <a:spAutoFit/>
          </a:bodyPr>
          <a:lstStyle/>
          <a:p>
            <a:r>
              <a:rPr lang="en-US" dirty="0"/>
              <a:t>(3)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892" y="150786"/>
            <a:ext cx="2523744" cy="3060192"/>
          </a:xfrm>
          <a:prstGeom prst="rect">
            <a:avLst/>
          </a:prstGeom>
        </p:spPr>
      </p:pic>
    </p:spTree>
    <p:extLst>
      <p:ext uri="{BB962C8B-B14F-4D97-AF65-F5344CB8AC3E}">
        <p14:creationId xmlns:p14="http://schemas.microsoft.com/office/powerpoint/2010/main" val="83634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2389" y="8571"/>
            <a:ext cx="11621928"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Assurance</a:t>
            </a:r>
          </a:p>
        </p:txBody>
      </p:sp>
      <p:sp>
        <p:nvSpPr>
          <p:cNvPr id="79" name="TextBox 78"/>
          <p:cNvSpPr txBox="1"/>
          <p:nvPr/>
        </p:nvSpPr>
        <p:spPr>
          <a:xfrm>
            <a:off x="1093306" y="972658"/>
            <a:ext cx="10000093" cy="1569660"/>
          </a:xfrm>
          <a:prstGeom prst="rect">
            <a:avLst/>
          </a:prstGeom>
          <a:noFill/>
        </p:spPr>
        <p:txBody>
          <a:bodyPr wrap="square" rtlCol="0">
            <a:spAutoFit/>
          </a:bodyPr>
          <a:lstStyle/>
          <a:p>
            <a:r>
              <a:rPr lang="en-US" sz="2400" dirty="0"/>
              <a:t>“to make your calling and election sure” =  to receive in this life God’s assurance that you will obtain eternal life. </a:t>
            </a:r>
          </a:p>
          <a:p>
            <a:endParaRPr lang="en-US" sz="2400" dirty="0"/>
          </a:p>
          <a:p>
            <a:r>
              <a:rPr lang="en-US" sz="2400" dirty="0"/>
              <a:t>Peter also referred to this as “a more sure word of prophecy.”</a:t>
            </a:r>
          </a:p>
        </p:txBody>
      </p:sp>
      <p:sp>
        <p:nvSpPr>
          <p:cNvPr id="37" name="Rectangle 36"/>
          <p:cNvSpPr/>
          <p:nvPr/>
        </p:nvSpPr>
        <p:spPr>
          <a:xfrm>
            <a:off x="129578" y="6488668"/>
            <a:ext cx="4103092" cy="369332"/>
          </a:xfrm>
          <a:prstGeom prst="rect">
            <a:avLst/>
          </a:prstGeom>
        </p:spPr>
        <p:txBody>
          <a:bodyPr wrap="square">
            <a:spAutoFit/>
          </a:bodyPr>
          <a:lstStyle/>
          <a:p>
            <a:r>
              <a:rPr lang="en-US" dirty="0"/>
              <a:t>2 Peter 1:10-11</a:t>
            </a:r>
          </a:p>
        </p:txBody>
      </p:sp>
      <p:pic>
        <p:nvPicPr>
          <p:cNvPr id="819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988" y="2932536"/>
            <a:ext cx="2630682" cy="3183125"/>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6394167" y="3246013"/>
            <a:ext cx="4082279" cy="2869648"/>
            <a:chOff x="384206" y="4158361"/>
            <a:chExt cx="3289208" cy="2390250"/>
          </a:xfrm>
        </p:grpSpPr>
        <p:grpSp>
          <p:nvGrpSpPr>
            <p:cNvPr id="61" name="Group 60"/>
            <p:cNvGrpSpPr/>
            <p:nvPr/>
          </p:nvGrpSpPr>
          <p:grpSpPr>
            <a:xfrm>
              <a:off x="384206" y="4158361"/>
              <a:ext cx="3289208" cy="2390250"/>
              <a:chOff x="609599" y="833642"/>
              <a:chExt cx="7941747" cy="5771225"/>
            </a:xfrm>
          </p:grpSpPr>
          <p:grpSp>
            <p:nvGrpSpPr>
              <p:cNvPr id="63" name="Group 14"/>
              <p:cNvGrpSpPr/>
              <p:nvPr/>
            </p:nvGrpSpPr>
            <p:grpSpPr>
              <a:xfrm rot="10800000">
                <a:off x="7696200" y="5257800"/>
                <a:ext cx="621450" cy="1347067"/>
                <a:chOff x="7010400" y="381000"/>
                <a:chExt cx="762000" cy="2033666"/>
              </a:xfrm>
            </p:grpSpPr>
            <p:sp>
              <p:nvSpPr>
                <p:cNvPr id="76"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11"/>
              <p:cNvGrpSpPr/>
              <p:nvPr/>
            </p:nvGrpSpPr>
            <p:grpSpPr>
              <a:xfrm rot="10800000">
                <a:off x="939238" y="4923502"/>
                <a:ext cx="621450" cy="1347067"/>
                <a:chOff x="7010400" y="381000"/>
                <a:chExt cx="762000" cy="2033666"/>
              </a:xfrm>
            </p:grpSpPr>
            <p:sp>
              <p:nvSpPr>
                <p:cNvPr id="74"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899460" y="833642"/>
                <a:ext cx="621450" cy="986197"/>
                <a:chOff x="7031201" y="834275"/>
                <a:chExt cx="762000" cy="1488861"/>
              </a:xfrm>
            </p:grpSpPr>
            <p:sp>
              <p:nvSpPr>
                <p:cNvPr id="72"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7646520" y="1148254"/>
                <a:ext cx="621450" cy="1017899"/>
                <a:chOff x="7087348" y="824753"/>
                <a:chExt cx="762000" cy="1536722"/>
              </a:xfrm>
            </p:grpSpPr>
            <p:sp>
              <p:nvSpPr>
                <p:cNvPr id="70"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Rectangle 61"/>
            <p:cNvSpPr/>
            <p:nvPr/>
          </p:nvSpPr>
          <p:spPr>
            <a:xfrm>
              <a:off x="883689" y="4676747"/>
              <a:ext cx="2427463" cy="1358708"/>
            </a:xfrm>
            <a:prstGeom prst="rect">
              <a:avLst/>
            </a:prstGeom>
          </p:spPr>
          <p:txBody>
            <a:bodyPr wrap="square">
              <a:spAutoFit/>
            </a:bodyPr>
            <a:lstStyle/>
            <a:p>
              <a:pPr algn="ctr"/>
              <a:r>
                <a:rPr lang="en-US" sz="2000" b="1" dirty="0"/>
                <a:t>If we are diligent in developing our divine potential while in this life, we can receive God’s assurance of eternal life.</a:t>
              </a:r>
              <a:endParaRPr lang="en-US" sz="2000" dirty="0"/>
            </a:p>
          </p:txBody>
        </p:sp>
      </p:grpSp>
    </p:spTree>
    <p:extLst>
      <p:ext uri="{BB962C8B-B14F-4D97-AF65-F5344CB8AC3E}">
        <p14:creationId xmlns:p14="http://schemas.microsoft.com/office/powerpoint/2010/main" val="374719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outVertical)">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2389" y="8571"/>
            <a:ext cx="11621928"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Witnesses of Jesus Christ</a:t>
            </a:r>
          </a:p>
        </p:txBody>
      </p:sp>
      <p:sp>
        <p:nvSpPr>
          <p:cNvPr id="37" name="Rectangle 36"/>
          <p:cNvSpPr/>
          <p:nvPr/>
        </p:nvSpPr>
        <p:spPr>
          <a:xfrm>
            <a:off x="129578" y="6488668"/>
            <a:ext cx="4103092" cy="369332"/>
          </a:xfrm>
          <a:prstGeom prst="rect">
            <a:avLst/>
          </a:prstGeom>
        </p:spPr>
        <p:txBody>
          <a:bodyPr wrap="square">
            <a:spAutoFit/>
          </a:bodyPr>
          <a:lstStyle/>
          <a:p>
            <a:r>
              <a:rPr lang="en-US" dirty="0"/>
              <a:t>2 Peter 1:12-21</a:t>
            </a:r>
          </a:p>
        </p:txBody>
      </p:sp>
      <p:sp>
        <p:nvSpPr>
          <p:cNvPr id="6" name="Rectangle 5"/>
          <p:cNvSpPr/>
          <p:nvPr/>
        </p:nvSpPr>
        <p:spPr>
          <a:xfrm>
            <a:off x="234255" y="2588504"/>
            <a:ext cx="7951048" cy="3785652"/>
          </a:xfrm>
          <a:prstGeom prst="rect">
            <a:avLst/>
          </a:prstGeom>
        </p:spPr>
        <p:txBody>
          <a:bodyPr wrap="square">
            <a:spAutoFit/>
          </a:bodyPr>
          <a:lstStyle/>
          <a:p>
            <a:r>
              <a:rPr lang="en-US" sz="2400" dirty="0"/>
              <a:t>"Those of us who hold the holy apostleship always wish to fulfill our responsibility by testifying of the divinity of the Savior. I feel compelled to do so. I have had a testimony all of my life. </a:t>
            </a:r>
          </a:p>
          <a:p>
            <a:endParaRPr lang="en-US" sz="2400" dirty="0"/>
          </a:p>
          <a:p>
            <a:r>
              <a:rPr lang="en-US" sz="2400" dirty="0"/>
              <a:t>Recently, however, there has come into my soul an overpowering witness of the divinity of this holy work. </a:t>
            </a:r>
          </a:p>
          <a:p>
            <a:endParaRPr lang="en-US" sz="2400" dirty="0"/>
          </a:p>
          <a:p>
            <a:r>
              <a:rPr lang="en-US" sz="2400" dirty="0"/>
              <a:t>This sure witness is more certain than ever before in my life." (1997)</a:t>
            </a:r>
            <a:endParaRPr lang="en-US" sz="2400" i="1" dirty="0"/>
          </a:p>
        </p:txBody>
      </p:sp>
      <p:grpSp>
        <p:nvGrpSpPr>
          <p:cNvPr id="38" name="Group 37"/>
          <p:cNvGrpSpPr/>
          <p:nvPr/>
        </p:nvGrpSpPr>
        <p:grpSpPr>
          <a:xfrm>
            <a:off x="8035273" y="819042"/>
            <a:ext cx="3636334" cy="2556170"/>
            <a:chOff x="384206" y="4158361"/>
            <a:chExt cx="3289208" cy="2390250"/>
          </a:xfrm>
        </p:grpSpPr>
        <p:grpSp>
          <p:nvGrpSpPr>
            <p:cNvPr id="61" name="Group 60"/>
            <p:cNvGrpSpPr/>
            <p:nvPr/>
          </p:nvGrpSpPr>
          <p:grpSpPr>
            <a:xfrm>
              <a:off x="384206" y="4158361"/>
              <a:ext cx="3289208" cy="2390250"/>
              <a:chOff x="609599" y="833642"/>
              <a:chExt cx="7941747" cy="5771225"/>
            </a:xfrm>
          </p:grpSpPr>
          <p:grpSp>
            <p:nvGrpSpPr>
              <p:cNvPr id="63" name="Group 14"/>
              <p:cNvGrpSpPr/>
              <p:nvPr/>
            </p:nvGrpSpPr>
            <p:grpSpPr>
              <a:xfrm rot="10800000">
                <a:off x="7696200" y="5257800"/>
                <a:ext cx="621450" cy="1347067"/>
                <a:chOff x="7010400" y="381000"/>
                <a:chExt cx="762000" cy="2033666"/>
              </a:xfrm>
            </p:grpSpPr>
            <p:sp>
              <p:nvSpPr>
                <p:cNvPr id="76"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11"/>
              <p:cNvGrpSpPr/>
              <p:nvPr/>
            </p:nvGrpSpPr>
            <p:grpSpPr>
              <a:xfrm rot="10800000">
                <a:off x="939238" y="4923502"/>
                <a:ext cx="621450" cy="1347067"/>
                <a:chOff x="7010400" y="381000"/>
                <a:chExt cx="762000" cy="2033666"/>
              </a:xfrm>
            </p:grpSpPr>
            <p:sp>
              <p:nvSpPr>
                <p:cNvPr id="74"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899460" y="833642"/>
                <a:ext cx="621450" cy="986197"/>
                <a:chOff x="7031201" y="834275"/>
                <a:chExt cx="762000" cy="1488861"/>
              </a:xfrm>
            </p:grpSpPr>
            <p:sp>
              <p:nvSpPr>
                <p:cNvPr id="72"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7646520" y="1148254"/>
                <a:ext cx="621450" cy="1017899"/>
                <a:chOff x="7087348" y="824753"/>
                <a:chExt cx="762000" cy="1536722"/>
              </a:xfrm>
            </p:grpSpPr>
            <p:sp>
              <p:nvSpPr>
                <p:cNvPr id="70"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Rectangle 61"/>
            <p:cNvSpPr/>
            <p:nvPr/>
          </p:nvSpPr>
          <p:spPr>
            <a:xfrm>
              <a:off x="1031067" y="4850471"/>
              <a:ext cx="2217728" cy="863397"/>
            </a:xfrm>
            <a:prstGeom prst="rect">
              <a:avLst/>
            </a:prstGeom>
          </p:spPr>
          <p:txBody>
            <a:bodyPr wrap="square">
              <a:spAutoFit/>
            </a:bodyPr>
            <a:lstStyle/>
            <a:p>
              <a:pPr algn="ctr"/>
              <a:r>
                <a:rPr lang="en-US" b="1" dirty="0"/>
                <a:t>Prophets receive scripture through the Holy Ghost.</a:t>
              </a:r>
              <a:endParaRPr lang="en-US" sz="1600" dirty="0"/>
            </a:p>
          </p:txBody>
        </p:sp>
      </p:grpSp>
      <p:sp>
        <p:nvSpPr>
          <p:cNvPr id="26" name="Rectangle 25"/>
          <p:cNvSpPr/>
          <p:nvPr/>
        </p:nvSpPr>
        <p:spPr>
          <a:xfrm>
            <a:off x="11629966" y="6390946"/>
            <a:ext cx="442750" cy="369332"/>
          </a:xfrm>
          <a:prstGeom prst="rect">
            <a:avLst/>
          </a:prstGeom>
        </p:spPr>
        <p:txBody>
          <a:bodyPr wrap="none">
            <a:spAutoFit/>
          </a:bodyPr>
          <a:lstStyle/>
          <a:p>
            <a:r>
              <a:rPr lang="en-US" dirty="0"/>
              <a:t>(3)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722" y="374813"/>
            <a:ext cx="1581150" cy="1905000"/>
          </a:xfrm>
          <a:prstGeom prst="rect">
            <a:avLst/>
          </a:prstGeom>
        </p:spPr>
      </p:pic>
    </p:spTree>
    <p:extLst>
      <p:ext uri="{BB962C8B-B14F-4D97-AF65-F5344CB8AC3E}">
        <p14:creationId xmlns:p14="http://schemas.microsoft.com/office/powerpoint/2010/main" val="368545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outVertical)">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2389" y="8571"/>
            <a:ext cx="11621928"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A Sure Witness</a:t>
            </a:r>
          </a:p>
        </p:txBody>
      </p:sp>
      <p:sp>
        <p:nvSpPr>
          <p:cNvPr id="37" name="Rectangle 36"/>
          <p:cNvSpPr/>
          <p:nvPr/>
        </p:nvSpPr>
        <p:spPr>
          <a:xfrm>
            <a:off x="129577" y="6488668"/>
            <a:ext cx="7857975" cy="369332"/>
          </a:xfrm>
          <a:prstGeom prst="rect">
            <a:avLst/>
          </a:prstGeom>
        </p:spPr>
        <p:txBody>
          <a:bodyPr wrap="square">
            <a:spAutoFit/>
          </a:bodyPr>
          <a:lstStyle/>
          <a:p>
            <a:r>
              <a:rPr lang="en-US" dirty="0"/>
              <a:t>2 Peter 1:12-21; John 14:16-27; Moroni 8:26; D&amp;C 21:9; 42;:17; 90:11</a:t>
            </a:r>
          </a:p>
        </p:txBody>
      </p:sp>
      <p:sp>
        <p:nvSpPr>
          <p:cNvPr id="6" name="Rectangle 5"/>
          <p:cNvSpPr/>
          <p:nvPr/>
        </p:nvSpPr>
        <p:spPr>
          <a:xfrm>
            <a:off x="1721223" y="1778417"/>
            <a:ext cx="9060348" cy="2308324"/>
          </a:xfrm>
          <a:prstGeom prst="rect">
            <a:avLst/>
          </a:prstGeom>
        </p:spPr>
        <p:txBody>
          <a:bodyPr wrap="square">
            <a:spAutoFit/>
          </a:bodyPr>
          <a:lstStyle/>
          <a:p>
            <a:r>
              <a:rPr lang="en-US" sz="2400" dirty="0"/>
              <a:t>Two Comforters are spoken of. The first is the Holy Ghost.</a:t>
            </a:r>
          </a:p>
          <a:p>
            <a:endParaRPr lang="en-US" sz="2400" dirty="0"/>
          </a:p>
          <a:p>
            <a:r>
              <a:rPr lang="en-US" sz="2400" dirty="0"/>
              <a:t>The Second Comforter is the Lord Jesus Christ Himself. “When any man obtains this last Comforter, he will have the personage of Jesus Christ to attend him, or </a:t>
            </a:r>
            <a:r>
              <a:rPr lang="en-US" sz="2400" b="1" dirty="0"/>
              <a:t>appear unto him </a:t>
            </a:r>
            <a:r>
              <a:rPr lang="en-US" sz="2400" dirty="0"/>
              <a:t>from time to time, and even He will manifest the Father unto him” </a:t>
            </a:r>
            <a:endParaRPr lang="en-US" sz="2400" i="1" dirty="0"/>
          </a:p>
        </p:txBody>
      </p:sp>
      <p:sp>
        <p:nvSpPr>
          <p:cNvPr id="26" name="Rectangle 25"/>
          <p:cNvSpPr/>
          <p:nvPr/>
        </p:nvSpPr>
        <p:spPr>
          <a:xfrm>
            <a:off x="11629966" y="6390946"/>
            <a:ext cx="442750" cy="369332"/>
          </a:xfrm>
          <a:prstGeom prst="rect">
            <a:avLst/>
          </a:prstGeom>
        </p:spPr>
        <p:txBody>
          <a:bodyPr wrap="none">
            <a:spAutoFit/>
          </a:bodyPr>
          <a:lstStyle/>
          <a:p>
            <a:r>
              <a:rPr lang="en-US" dirty="0"/>
              <a:t>(5)</a:t>
            </a:r>
          </a:p>
        </p:txBody>
      </p:sp>
      <p:sp>
        <p:nvSpPr>
          <p:cNvPr id="4" name="Rectangle 3"/>
          <p:cNvSpPr/>
          <p:nvPr/>
        </p:nvSpPr>
        <p:spPr>
          <a:xfrm>
            <a:off x="2426516" y="727251"/>
            <a:ext cx="7333674" cy="584775"/>
          </a:xfrm>
          <a:prstGeom prst="rect">
            <a:avLst/>
          </a:prstGeom>
        </p:spPr>
        <p:txBody>
          <a:bodyPr wrap="none">
            <a:spAutoFit/>
          </a:bodyPr>
          <a:lstStyle/>
          <a:p>
            <a:r>
              <a:rPr lang="en-US" sz="3200" dirty="0">
                <a:effectLst>
                  <a:glow rad="228600">
                    <a:schemeClr val="accent6">
                      <a:satMod val="175000"/>
                      <a:alpha val="40000"/>
                    </a:schemeClr>
                  </a:glow>
                </a:effectLst>
                <a:latin typeface="Open Sans"/>
              </a:rPr>
              <a:t>A sure witness is the Second Comforter.</a:t>
            </a:r>
            <a:endParaRPr lang="en-US" sz="3200" dirty="0">
              <a:effectLst>
                <a:glow rad="228600">
                  <a:schemeClr val="accent6">
                    <a:satMod val="175000"/>
                    <a:alpha val="40000"/>
                  </a:schemeClr>
                </a:glow>
              </a:effectLst>
            </a:endParaRPr>
          </a:p>
        </p:txBody>
      </p:sp>
      <p:grpSp>
        <p:nvGrpSpPr>
          <p:cNvPr id="9" name="Group 8"/>
          <p:cNvGrpSpPr/>
          <p:nvPr/>
        </p:nvGrpSpPr>
        <p:grpSpPr>
          <a:xfrm>
            <a:off x="3159700" y="4386334"/>
            <a:ext cx="7875852" cy="1755742"/>
            <a:chOff x="3159700" y="4386334"/>
            <a:chExt cx="7875852" cy="1755742"/>
          </a:xfrm>
        </p:grpSpPr>
        <p:sp>
          <p:nvSpPr>
            <p:cNvPr id="7" name="Rectangle 6"/>
            <p:cNvSpPr/>
            <p:nvPr/>
          </p:nvSpPr>
          <p:spPr>
            <a:xfrm>
              <a:off x="4939552" y="4386334"/>
              <a:ext cx="6096000" cy="1754326"/>
            </a:xfrm>
            <a:prstGeom prst="rect">
              <a:avLst/>
            </a:prstGeom>
          </p:spPr>
          <p:txBody>
            <a:bodyPr>
              <a:spAutoFit/>
            </a:bodyPr>
            <a:lstStyle/>
            <a:p>
              <a:r>
                <a:rPr lang="en-US" dirty="0">
                  <a:solidFill>
                    <a:srgbClr val="333333"/>
                  </a:solidFill>
                  <a:latin typeface="Open Sans"/>
                </a:rPr>
                <a:t>“I am a witness of the Resurrection of the Lord as surely as if I had been there in the evening with the two disciples in the house on Emmaus road. I know that He lives as surely as did Joseph Smith when he saw the Father and the Son in the light of a brilliant morning in a grove of trees in Palmyra.” (6)</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9700" y="4386428"/>
              <a:ext cx="1408176" cy="1755648"/>
            </a:xfrm>
            <a:prstGeom prst="rect">
              <a:avLst/>
            </a:prstGeom>
          </p:spPr>
        </p:pic>
      </p:grpSp>
    </p:spTree>
    <p:extLst>
      <p:ext uri="{BB962C8B-B14F-4D97-AF65-F5344CB8AC3E}">
        <p14:creationId xmlns:p14="http://schemas.microsoft.com/office/powerpoint/2010/main" val="54420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1521</TotalTime>
  <Words>1779</Words>
  <Application>Microsoft Office PowerPoint</Application>
  <PresentationFormat>Widescreen</PresentationFormat>
  <Paragraphs>147</Paragraphs>
  <Slides>13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Palatino</vt:lpstr>
      <vt:lpstr>Californian FB</vt:lpstr>
      <vt:lpstr>Colonna MT</vt:lpstr>
      <vt:lpstr>Arial</vt:lpstr>
      <vt:lpstr>Open Sans</vt:lpstr>
      <vt:lpstr>Calibri Light</vt:lpstr>
      <vt:lpstr>Calibri</vt:lpstr>
      <vt:lpstr>Comic Sans MS</vt:lpstr>
      <vt:lpstr>Baskerville Old Face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141</cp:revision>
  <dcterms:created xsi:type="dcterms:W3CDTF">2016-05-16T13:36:31Z</dcterms:created>
  <dcterms:modified xsi:type="dcterms:W3CDTF">2020-09-13T15:02:42Z</dcterms:modified>
</cp:coreProperties>
</file>