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96" r:id="rId2"/>
    <p:sldId id="297" r:id="rId3"/>
    <p:sldId id="299" r:id="rId4"/>
    <p:sldId id="301" r:id="rId5"/>
    <p:sldId id="302" r:id="rId6"/>
    <p:sldId id="300" r:id="rId7"/>
    <p:sldId id="303" r:id="rId8"/>
    <p:sldId id="304" r:id="rId9"/>
    <p:sldId id="305" r:id="rId10"/>
    <p:sldId id="306" r:id="rId11"/>
    <p:sldId id="298" r:id="rId12"/>
    <p:sldId id="286" r:id="rId13"/>
  </p:sldIdLst>
  <p:sldSz cx="12192000" cy="6858000"/>
  <p:notesSz cx="6858000" cy="9144000"/>
  <p:embeddedFontLst>
    <p:embeddedFont>
      <p:font typeface="Baskerville Old Face" panose="02020602080505020303" pitchFamily="18" charset="0"/>
      <p:regular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Open Sans" panose="020B0606030504020204" pitchFamily="34" charset="0"/>
      <p:regular r:id="rId22"/>
      <p:bold r:id="rId23"/>
      <p:italic r:id="rId24"/>
      <p:boldItalic r:id="rId25"/>
    </p:embeddedFont>
    <p:embeddedFont>
      <p:font typeface="Palatino" pitchFamily="2"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D99611"/>
    <a:srgbClr val="F2C05C"/>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69AD02-C2EE-45B8-AA9C-A0F2205D1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63918" y="654112"/>
            <a:ext cx="11303963" cy="1754326"/>
          </a:xfrm>
          <a:prstGeom prst="rect">
            <a:avLst/>
          </a:prstGeom>
          <a:noFill/>
        </p:spPr>
        <p:txBody>
          <a:bodyPr wrap="square" rtlCol="0">
            <a:spAutoFit/>
          </a:bodyPr>
          <a:lstStyle/>
          <a:p>
            <a:pPr algn="ctr"/>
            <a:r>
              <a:rPr lang="en-US" sz="6000" dirty="0">
                <a:latin typeface="Baskerville Old Face" panose="02020602080505020303" pitchFamily="18" charset="0"/>
                <a:ea typeface="Wednesday" pitchFamily="2" charset="0"/>
              </a:rPr>
              <a:t>Deceivers</a:t>
            </a:r>
          </a:p>
          <a:p>
            <a:pPr algn="ctr"/>
            <a:r>
              <a:rPr lang="en-US" sz="4800" dirty="0">
                <a:latin typeface="Baskerville Old Face" panose="02020602080505020303" pitchFamily="18" charset="0"/>
                <a:ea typeface="Wednesday" pitchFamily="2" charset="0"/>
              </a:rPr>
              <a:t>2 Peter 2-3  </a:t>
            </a:r>
          </a:p>
        </p:txBody>
      </p:sp>
      <p:sp>
        <p:nvSpPr>
          <p:cNvPr id="79" name="TextBox 78"/>
          <p:cNvSpPr txBox="1"/>
          <p:nvPr/>
        </p:nvSpPr>
        <p:spPr>
          <a:xfrm>
            <a:off x="0" y="0"/>
            <a:ext cx="2286000" cy="369332"/>
          </a:xfrm>
          <a:prstGeom prst="rect">
            <a:avLst/>
          </a:prstGeom>
          <a:noFill/>
        </p:spPr>
        <p:txBody>
          <a:bodyPr wrap="square" rtlCol="0">
            <a:spAutoFit/>
          </a:bodyPr>
          <a:lstStyle/>
          <a:p>
            <a:r>
              <a:rPr lang="en-US" dirty="0"/>
              <a:t>Lesson 147</a:t>
            </a:r>
          </a:p>
        </p:txBody>
      </p:sp>
      <p:grpSp>
        <p:nvGrpSpPr>
          <p:cNvPr id="8" name="Group 7"/>
          <p:cNvGrpSpPr/>
          <p:nvPr/>
        </p:nvGrpSpPr>
        <p:grpSpPr>
          <a:xfrm>
            <a:off x="1143000" y="2280643"/>
            <a:ext cx="3576917" cy="4401003"/>
            <a:chOff x="1194377" y="2347878"/>
            <a:chExt cx="3576917" cy="4401003"/>
          </a:xfrm>
        </p:grpSpPr>
        <p:grpSp>
          <p:nvGrpSpPr>
            <p:cNvPr id="7" name="Group 6"/>
            <p:cNvGrpSpPr/>
            <p:nvPr/>
          </p:nvGrpSpPr>
          <p:grpSpPr>
            <a:xfrm>
              <a:off x="1194377" y="2347878"/>
              <a:ext cx="3576917" cy="4401003"/>
              <a:chOff x="4289611" y="2456996"/>
              <a:chExt cx="3576917" cy="4401003"/>
            </a:xfrm>
          </p:grpSpPr>
          <p:grpSp>
            <p:nvGrpSpPr>
              <p:cNvPr id="4" name="Group 3"/>
              <p:cNvGrpSpPr/>
              <p:nvPr/>
            </p:nvGrpSpPr>
            <p:grpSpPr>
              <a:xfrm>
                <a:off x="4657165" y="2895934"/>
                <a:ext cx="2877670" cy="3523129"/>
                <a:chOff x="4719918" y="3160059"/>
                <a:chExt cx="2877670" cy="3523129"/>
              </a:xfrm>
            </p:grpSpPr>
            <p:pic>
              <p:nvPicPr>
                <p:cNvPr id="1026" name="Picture 2" descr="Image result for rome"/>
                <p:cNvPicPr>
                  <a:picLocks noChangeAspect="1" noChangeArrowheads="1"/>
                </p:cNvPicPr>
                <p:nvPr/>
              </p:nvPicPr>
              <p:blipFill rotWithShape="1">
                <a:blip r:embed="rId3">
                  <a:extLst>
                    <a:ext uri="{28A0092B-C50C-407E-A947-70E740481C1C}">
                      <a14:useLocalDpi xmlns:a14="http://schemas.microsoft.com/office/drawing/2010/main" val="0"/>
                    </a:ext>
                  </a:extLst>
                </a:blip>
                <a:srcRect l="17500" t="5333" r="39411"/>
                <a:stretch/>
              </p:blipFill>
              <p:spPr bwMode="auto">
                <a:xfrm>
                  <a:off x="4844292" y="3268351"/>
                  <a:ext cx="2692195" cy="3383272"/>
                </a:xfrm>
                <a:prstGeom prst="rect">
                  <a:avLst/>
                </a:prstGeom>
                <a:noFill/>
                <a:extLst>
                  <a:ext uri="{909E8E84-426E-40DD-AFC4-6F175D3DCCD1}">
                    <a14:hiddenFill xmlns:a14="http://schemas.microsoft.com/office/drawing/2010/main">
                      <a:solidFill>
                        <a:srgbClr val="FFFFFF"/>
                      </a:solidFill>
                    </a14:hiddenFill>
                  </a:ext>
                </a:extLst>
              </p:spPr>
            </p:pic>
            <p:sp>
              <p:nvSpPr>
                <p:cNvPr id="3" name="Frame 2"/>
                <p:cNvSpPr/>
                <p:nvPr/>
              </p:nvSpPr>
              <p:spPr>
                <a:xfrm>
                  <a:off x="4719918" y="3160059"/>
                  <a:ext cx="2877670" cy="3523129"/>
                </a:xfrm>
                <a:prstGeom prst="frame">
                  <a:avLst>
                    <a:gd name="adj1" fmla="val 474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Plus Sign 5"/>
              <p:cNvSpPr/>
              <p:nvPr/>
            </p:nvSpPr>
            <p:spPr>
              <a:xfrm>
                <a:off x="4289611" y="2456996"/>
                <a:ext cx="3576917" cy="4401003"/>
              </a:xfrm>
              <a:prstGeom prst="mathPlus">
                <a:avLst>
                  <a:gd name="adj1" fmla="val 4674"/>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1310503" y="3062550"/>
              <a:ext cx="1473038" cy="3356513"/>
              <a:chOff x="2514600" y="772588"/>
              <a:chExt cx="2017426" cy="4626369"/>
            </a:xfrm>
          </p:grpSpPr>
          <p:sp>
            <p:nvSpPr>
              <p:cNvPr id="87" name="Round Diagonal Corner Rectangle 55"/>
              <p:cNvSpPr/>
              <p:nvPr/>
            </p:nvSpPr>
            <p:spPr>
              <a:xfrm rot="12394047">
                <a:off x="3447556" y="1095387"/>
                <a:ext cx="936295" cy="1605233"/>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56"/>
              <p:cNvSpPr/>
              <p:nvPr/>
            </p:nvSpPr>
            <p:spPr>
              <a:xfrm rot="19994265" flipH="1">
                <a:off x="2577354" y="1099739"/>
                <a:ext cx="984352" cy="1728578"/>
              </a:xfrm>
              <a:prstGeom prst="round2DiagRect">
                <a:avLst>
                  <a:gd name="adj1" fmla="val 0"/>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853530" y="892071"/>
                <a:ext cx="1372869" cy="17663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33"/>
              <p:cNvGrpSpPr/>
              <p:nvPr/>
            </p:nvGrpSpPr>
            <p:grpSpPr>
              <a:xfrm rot="2754858">
                <a:off x="3053010" y="4781285"/>
                <a:ext cx="447122" cy="788221"/>
                <a:chOff x="1676400" y="2133600"/>
                <a:chExt cx="1447800" cy="2088845"/>
              </a:xfrm>
            </p:grpSpPr>
            <p:sp>
              <p:nvSpPr>
                <p:cNvPr id="109" name="Oval 108"/>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5400000">
                  <a:off x="2031789" y="2496485"/>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45"/>
              <p:cNvGrpSpPr/>
              <p:nvPr/>
            </p:nvGrpSpPr>
            <p:grpSpPr>
              <a:xfrm rot="18845142" flipH="1">
                <a:off x="3457651" y="4681257"/>
                <a:ext cx="486272" cy="795253"/>
                <a:chOff x="1676400" y="2133600"/>
                <a:chExt cx="1447800" cy="2088845"/>
              </a:xfrm>
            </p:grpSpPr>
            <p:sp>
              <p:nvSpPr>
                <p:cNvPr id="106" name="Oval 105"/>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5400000">
                  <a:off x="2031789" y="2496485"/>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49"/>
              <p:cNvGrpSpPr/>
              <p:nvPr/>
            </p:nvGrpSpPr>
            <p:grpSpPr>
              <a:xfrm>
                <a:off x="2538097" y="2559209"/>
                <a:ext cx="1993929" cy="2480377"/>
                <a:chOff x="4419600" y="2060454"/>
                <a:chExt cx="3045502" cy="4187946"/>
              </a:xfrm>
            </p:grpSpPr>
            <p:sp>
              <p:nvSpPr>
                <p:cNvPr id="97" name="Oval 96"/>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20102191">
                  <a:off x="6267526" y="2091421"/>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1327004">
                  <a:off x="4648115" y="2060454"/>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a:off x="4876800" y="2133600"/>
                  <a:ext cx="2133600" cy="4114800"/>
                </a:xfrm>
                <a:prstGeom prst="trapezoid">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366654" flipH="1">
                  <a:off x="4944218" y="2084003"/>
                  <a:ext cx="706763" cy="3877254"/>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21233346">
                  <a:off x="6224662" y="2067736"/>
                  <a:ext cx="706763" cy="38865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Freeform: Shape 92"/>
              <p:cNvSpPr/>
              <p:nvPr/>
            </p:nvSpPr>
            <p:spPr>
              <a:xfrm rot="14935407">
                <a:off x="3055310" y="511096"/>
                <a:ext cx="868295" cy="1391279"/>
              </a:xfrm>
              <a:custGeom>
                <a:avLst/>
                <a:gdLst>
                  <a:gd name="connsiteX0" fmla="*/ 733390 w 868295"/>
                  <a:gd name="connsiteY0" fmla="*/ 1022811 h 1391279"/>
                  <a:gd name="connsiteX1" fmla="*/ 576439 w 868295"/>
                  <a:gd name="connsiteY1" fmla="*/ 1222643 h 1391279"/>
                  <a:gd name="connsiteX2" fmla="*/ 301884 w 868295"/>
                  <a:gd name="connsiteY2" fmla="*/ 1377052 h 1391279"/>
                  <a:gd name="connsiteX3" fmla="*/ 151176 w 868295"/>
                  <a:gd name="connsiteY3" fmla="*/ 1334841 h 1391279"/>
                  <a:gd name="connsiteX4" fmla="*/ 42682 w 868295"/>
                  <a:gd name="connsiteY4" fmla="*/ 1141929 h 1391279"/>
                  <a:gd name="connsiteX5" fmla="*/ 169312 w 868295"/>
                  <a:gd name="connsiteY5" fmla="*/ 689814 h 1391279"/>
                  <a:gd name="connsiteX6" fmla="*/ 264619 w 868295"/>
                  <a:gd name="connsiteY6" fmla="*/ 636213 h 1391279"/>
                  <a:gd name="connsiteX7" fmla="*/ 247201 w 868295"/>
                  <a:gd name="connsiteY7" fmla="*/ 615103 h 1391279"/>
                  <a:gd name="connsiteX8" fmla="*/ 189213 w 868295"/>
                  <a:gd name="connsiteY8" fmla="*/ 425263 h 1391279"/>
                  <a:gd name="connsiteX9" fmla="*/ 189213 w 868295"/>
                  <a:gd name="connsiteY9" fmla="*/ 113183 h 1391279"/>
                  <a:gd name="connsiteX10" fmla="*/ 302396 w 868295"/>
                  <a:gd name="connsiteY10" fmla="*/ 0 h 1391279"/>
                  <a:gd name="connsiteX11" fmla="*/ 528754 w 868295"/>
                  <a:gd name="connsiteY11" fmla="*/ 0 h 1391279"/>
                  <a:gd name="connsiteX12" fmla="*/ 868295 w 868295"/>
                  <a:gd name="connsiteY12" fmla="*/ 339541 h 1391279"/>
                  <a:gd name="connsiteX13" fmla="*/ 868295 w 868295"/>
                  <a:gd name="connsiteY13" fmla="*/ 651621 h 1391279"/>
                  <a:gd name="connsiteX14" fmla="*/ 755112 w 868295"/>
                  <a:gd name="connsiteY14" fmla="*/ 764804 h 1391279"/>
                  <a:gd name="connsiteX15" fmla="*/ 699850 w 868295"/>
                  <a:gd name="connsiteY15" fmla="*/ 764804 h 1391279"/>
                  <a:gd name="connsiteX16" fmla="*/ 703069 w 868295"/>
                  <a:gd name="connsiteY16" fmla="*/ 770528 h 1391279"/>
                  <a:gd name="connsiteX17" fmla="*/ 733390 w 868295"/>
                  <a:gd name="connsiteY17" fmla="*/ 1022811 h 139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8295" h="1391279">
                    <a:moveTo>
                      <a:pt x="733390" y="1022811"/>
                    </a:moveTo>
                    <a:cubicBezTo>
                      <a:pt x="710474" y="1104628"/>
                      <a:pt x="656347" y="1177703"/>
                      <a:pt x="576439" y="1222643"/>
                    </a:cubicBezTo>
                    <a:lnTo>
                      <a:pt x="301884" y="1377052"/>
                    </a:lnTo>
                    <a:cubicBezTo>
                      <a:pt x="248611" y="1407013"/>
                      <a:pt x="181136" y="1388114"/>
                      <a:pt x="151176" y="1334841"/>
                    </a:cubicBezTo>
                    <a:lnTo>
                      <a:pt x="42682" y="1141929"/>
                    </a:lnTo>
                    <a:cubicBezTo>
                      <a:pt x="-47198" y="982113"/>
                      <a:pt x="9496" y="779694"/>
                      <a:pt x="169312" y="689814"/>
                    </a:cubicBezTo>
                    <a:lnTo>
                      <a:pt x="264619" y="636213"/>
                    </a:lnTo>
                    <a:lnTo>
                      <a:pt x="247201" y="615103"/>
                    </a:lnTo>
                    <a:cubicBezTo>
                      <a:pt x="210591" y="560912"/>
                      <a:pt x="189213" y="495584"/>
                      <a:pt x="189213" y="425263"/>
                    </a:cubicBezTo>
                    <a:lnTo>
                      <a:pt x="189213" y="113183"/>
                    </a:lnTo>
                    <a:cubicBezTo>
                      <a:pt x="189213" y="50674"/>
                      <a:pt x="239887" y="0"/>
                      <a:pt x="302396" y="0"/>
                    </a:cubicBezTo>
                    <a:lnTo>
                      <a:pt x="528754" y="0"/>
                    </a:lnTo>
                    <a:cubicBezTo>
                      <a:pt x="716277" y="0"/>
                      <a:pt x="868295" y="152018"/>
                      <a:pt x="868295" y="339541"/>
                    </a:cubicBezTo>
                    <a:lnTo>
                      <a:pt x="868295" y="651621"/>
                    </a:lnTo>
                    <a:cubicBezTo>
                      <a:pt x="868295" y="714130"/>
                      <a:pt x="817621" y="764804"/>
                      <a:pt x="755112" y="764804"/>
                    </a:cubicBezTo>
                    <a:lnTo>
                      <a:pt x="699850" y="764804"/>
                    </a:lnTo>
                    <a:lnTo>
                      <a:pt x="703069" y="770528"/>
                    </a:lnTo>
                    <a:cubicBezTo>
                      <a:pt x="748009" y="850436"/>
                      <a:pt x="756305" y="940994"/>
                      <a:pt x="733390" y="1022811"/>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ound Diagonal Corner Rectangle 63"/>
              <p:cNvSpPr/>
              <p:nvPr/>
            </p:nvSpPr>
            <p:spPr>
              <a:xfrm rot="18574207">
                <a:off x="3093953" y="2118884"/>
                <a:ext cx="765253" cy="764804"/>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276600" y="2216023"/>
                <a:ext cx="430070" cy="2223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2514600" y="1219200"/>
                <a:ext cx="1993929" cy="198430"/>
              </a:xfrm>
              <a:prstGeom prst="rect">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5295899" y="3603726"/>
            <a:ext cx="6096000" cy="1200329"/>
          </a:xfrm>
          <a:prstGeom prst="rect">
            <a:avLst/>
          </a:prstGeom>
        </p:spPr>
        <p:txBody>
          <a:bodyPr>
            <a:spAutoFit/>
          </a:bodyPr>
          <a:lstStyle/>
          <a:p>
            <a:r>
              <a:rPr lang="en-US" sz="2400" i="1" dirty="0">
                <a:solidFill>
                  <a:srgbClr val="333333"/>
                </a:solidFill>
                <a:latin typeface="Palatino"/>
              </a:rPr>
              <a:t> With him is strength and wisdom: the deceived and the deceiver are his.</a:t>
            </a:r>
          </a:p>
          <a:p>
            <a:r>
              <a:rPr lang="en-US" sz="2400" i="1" dirty="0">
                <a:solidFill>
                  <a:srgbClr val="333333"/>
                </a:solidFill>
                <a:latin typeface="Palatino"/>
              </a:rPr>
              <a:t>Job 12:16</a:t>
            </a:r>
            <a:endParaRPr lang="en-US" sz="2400" i="1" dirty="0"/>
          </a:p>
        </p:txBody>
      </p:sp>
    </p:spTree>
    <p:extLst>
      <p:ext uri="{BB962C8B-B14F-4D97-AF65-F5344CB8AC3E}">
        <p14:creationId xmlns:p14="http://schemas.microsoft.com/office/powerpoint/2010/main" val="30650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ellow yellow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5153" y="0"/>
            <a:ext cx="11766175" cy="830997"/>
          </a:xfrm>
          <a:prstGeom prst="rect">
            <a:avLst/>
          </a:prstGeom>
          <a:noFill/>
        </p:spPr>
        <p:txBody>
          <a:bodyPr wrap="square" rtlCol="0">
            <a:spAutoFit/>
          </a:bodyPr>
          <a:lstStyle/>
          <a:p>
            <a:pPr algn="ctr"/>
            <a:r>
              <a:rPr lang="en-US" sz="4800" dirty="0">
                <a:latin typeface="Baskerville Old Face" panose="02020602080505020303" pitchFamily="18" charset="0"/>
                <a:ea typeface="Wednesday" pitchFamily="2" charset="0"/>
              </a:rPr>
              <a:t>To Prepare For the Second Coming</a:t>
            </a:r>
          </a:p>
        </p:txBody>
      </p:sp>
      <p:sp>
        <p:nvSpPr>
          <p:cNvPr id="13" name="TextBox 12"/>
          <p:cNvSpPr txBox="1"/>
          <p:nvPr/>
        </p:nvSpPr>
        <p:spPr>
          <a:xfrm>
            <a:off x="85164" y="6427694"/>
            <a:ext cx="4365812" cy="369332"/>
          </a:xfrm>
          <a:prstGeom prst="rect">
            <a:avLst/>
          </a:prstGeom>
          <a:noFill/>
        </p:spPr>
        <p:txBody>
          <a:bodyPr wrap="square" rtlCol="0">
            <a:spAutoFit/>
          </a:bodyPr>
          <a:lstStyle/>
          <a:p>
            <a:r>
              <a:rPr lang="en-US" dirty="0"/>
              <a:t>2 Peter 3:10-14</a:t>
            </a:r>
          </a:p>
        </p:txBody>
      </p:sp>
      <p:sp>
        <p:nvSpPr>
          <p:cNvPr id="6" name="Rectangle 5"/>
          <p:cNvSpPr/>
          <p:nvPr/>
        </p:nvSpPr>
        <p:spPr>
          <a:xfrm>
            <a:off x="11725206" y="6439802"/>
            <a:ext cx="442750" cy="369332"/>
          </a:xfrm>
          <a:prstGeom prst="rect">
            <a:avLst/>
          </a:prstGeom>
        </p:spPr>
        <p:txBody>
          <a:bodyPr wrap="none">
            <a:spAutoFit/>
          </a:bodyPr>
          <a:lstStyle/>
          <a:p>
            <a:r>
              <a:rPr lang="en-US" dirty="0">
                <a:solidFill>
                  <a:srgbClr val="444444"/>
                </a:solidFill>
                <a:latin typeface="Calibri" panose="020F0502020204030204" pitchFamily="34" charset="0"/>
              </a:rPr>
              <a:t>(4)</a:t>
            </a:r>
            <a:endParaRPr lang="en-US" dirty="0"/>
          </a:p>
        </p:txBody>
      </p:sp>
      <p:sp>
        <p:nvSpPr>
          <p:cNvPr id="7" name="Rectangle 6"/>
          <p:cNvSpPr/>
          <p:nvPr/>
        </p:nvSpPr>
        <p:spPr>
          <a:xfrm>
            <a:off x="3153336" y="712258"/>
            <a:ext cx="6096000" cy="461665"/>
          </a:xfrm>
          <a:prstGeom prst="rect">
            <a:avLst/>
          </a:prstGeom>
        </p:spPr>
        <p:txBody>
          <a:bodyPr>
            <a:spAutoFit/>
          </a:bodyPr>
          <a:lstStyle/>
          <a:p>
            <a:r>
              <a:rPr lang="en-US" sz="2400" dirty="0">
                <a:effectLst>
                  <a:glow rad="101600">
                    <a:schemeClr val="accent2">
                      <a:satMod val="175000"/>
                      <a:alpha val="40000"/>
                    </a:schemeClr>
                  </a:glow>
                </a:effectLst>
              </a:rPr>
              <a:t>Looking forward to a new heaven and earth</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613" y="1921748"/>
            <a:ext cx="3460657" cy="3655768"/>
          </a:xfrm>
          <a:prstGeom prst="rect">
            <a:avLst/>
          </a:prstGeom>
        </p:spPr>
      </p:pic>
      <p:sp>
        <p:nvSpPr>
          <p:cNvPr id="9" name="Rectangle 8"/>
          <p:cNvSpPr/>
          <p:nvPr/>
        </p:nvSpPr>
        <p:spPr>
          <a:xfrm>
            <a:off x="4679574" y="1397675"/>
            <a:ext cx="6548719" cy="4893647"/>
          </a:xfrm>
          <a:prstGeom prst="rect">
            <a:avLst/>
          </a:prstGeom>
        </p:spPr>
        <p:txBody>
          <a:bodyPr wrap="square">
            <a:spAutoFit/>
          </a:bodyPr>
          <a:lstStyle/>
          <a:p>
            <a:r>
              <a:rPr lang="en-US" sz="2400" dirty="0"/>
              <a:t>The earth is to be purified and become the abode of the righteous. </a:t>
            </a:r>
          </a:p>
          <a:p>
            <a:endParaRPr lang="en-US" sz="2400" dirty="0"/>
          </a:p>
          <a:p>
            <a:r>
              <a:rPr lang="en-US" sz="2400" dirty="0"/>
              <a:t>The new heaven and new earth will be the same heaven and the same earth on which we now sojourn, for this earth is to receive the resurrection after this day of mortality and be the abode of the righteous in eternity. </a:t>
            </a:r>
          </a:p>
          <a:p>
            <a:endParaRPr lang="en-US" sz="2400" dirty="0"/>
          </a:p>
          <a:p>
            <a:r>
              <a:rPr lang="en-US" sz="2400" dirty="0"/>
              <a:t>Without the revelations of the Lord given to men, this truth would not be made known. Neither would we have knowledge of the final glory to which this earth will be assigned."</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8252" y="97589"/>
            <a:ext cx="1030387" cy="1300086"/>
          </a:xfrm>
          <a:prstGeom prst="rect">
            <a:avLst/>
          </a:prstGeom>
        </p:spPr>
      </p:pic>
    </p:spTree>
    <p:extLst>
      <p:ext uri="{BB962C8B-B14F-4D97-AF65-F5344CB8AC3E}">
        <p14:creationId xmlns:p14="http://schemas.microsoft.com/office/powerpoint/2010/main" val="271699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ellow yellow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5447645"/>
          </a:xfrm>
          <a:prstGeom prst="rect">
            <a:avLst/>
          </a:prstGeom>
          <a:noFill/>
        </p:spPr>
        <p:txBody>
          <a:bodyPr wrap="square" rtlCol="0">
            <a:spAutoFit/>
          </a:bodyPr>
          <a:lstStyle/>
          <a:p>
            <a:r>
              <a:rPr lang="en-US" dirty="0"/>
              <a:t>Sources:</a:t>
            </a:r>
          </a:p>
          <a:p>
            <a:endParaRPr lang="en-US" dirty="0"/>
          </a:p>
          <a:p>
            <a:r>
              <a:rPr lang="en-US" dirty="0"/>
              <a:t>Suggested Hymn: #254 </a:t>
            </a:r>
            <a:r>
              <a:rPr lang="en-US" i="1" dirty="0"/>
              <a:t>True To The Faith</a:t>
            </a:r>
          </a:p>
          <a:p>
            <a:endParaRPr lang="en-US" dirty="0"/>
          </a:p>
          <a:p>
            <a:endParaRPr lang="en-US" i="1" dirty="0"/>
          </a:p>
          <a:p>
            <a:r>
              <a:rPr lang="en-US" i="1" dirty="0"/>
              <a:t>Video:</a:t>
            </a:r>
          </a:p>
          <a:p>
            <a:r>
              <a:rPr lang="en-US" b="1" dirty="0"/>
              <a:t>True to the Faith</a:t>
            </a:r>
            <a:r>
              <a:rPr lang="en-US" dirty="0"/>
              <a:t> (3:04)</a:t>
            </a:r>
            <a:endParaRPr lang="en-US" b="0" i="1" u="none" strike="noStrike" dirty="0">
              <a:effectLst/>
            </a:endParaRPr>
          </a:p>
          <a:p>
            <a:pPr marL="342900" indent="-342900">
              <a:buFontTx/>
              <a:buAutoNum type="arabicPeriod"/>
            </a:pPr>
            <a:endParaRPr lang="en-US" dirty="0"/>
          </a:p>
          <a:p>
            <a:pPr marL="342900" indent="-342900">
              <a:buFontTx/>
              <a:buAutoNum type="arabicPeriod"/>
            </a:pPr>
            <a:r>
              <a:rPr lang="en-US" dirty="0"/>
              <a:t>New Testament Institute Student Manual Chapter 51</a:t>
            </a:r>
          </a:p>
          <a:p>
            <a:pPr marL="342900" indent="-342900">
              <a:buFontTx/>
              <a:buAutoNum type="arabicPeriod"/>
            </a:pPr>
            <a:r>
              <a:rPr lang="en-US" dirty="0"/>
              <a:t>Wikipedia</a:t>
            </a:r>
          </a:p>
          <a:p>
            <a:pPr marL="342900" indent="-342900">
              <a:buFontTx/>
              <a:buAutoNum type="arabicPeriod"/>
            </a:pPr>
            <a:r>
              <a:rPr lang="en-US" dirty="0"/>
              <a:t>Elder M. Russell Ballard (“Beware of False Prophets and False Teachers,”</a:t>
            </a:r>
            <a:r>
              <a:rPr lang="en-US" i="1" dirty="0"/>
              <a:t> Ensign,</a:t>
            </a:r>
            <a:r>
              <a:rPr lang="en-US" dirty="0"/>
              <a:t> Nov. 1999, 63, 64).</a:t>
            </a:r>
          </a:p>
          <a:p>
            <a:pPr marL="342900" indent="-342900">
              <a:buFontTx/>
              <a:buAutoNum type="arabicPeriod"/>
            </a:pPr>
            <a:r>
              <a:rPr lang="en-US" dirty="0">
                <a:solidFill>
                  <a:srgbClr val="444444"/>
                </a:solidFill>
                <a:latin typeface="Calibri" panose="020F0502020204030204" pitchFamily="34" charset="0"/>
              </a:rPr>
              <a:t>Joseph Fielding Smith (</a:t>
            </a:r>
            <a:r>
              <a:rPr lang="en-US" i="1" dirty="0">
                <a:solidFill>
                  <a:srgbClr val="444444"/>
                </a:solidFill>
                <a:latin typeface="Calibri" panose="020F0502020204030204" pitchFamily="34" charset="0"/>
              </a:rPr>
              <a:t>Answers to Gospel Questions,</a:t>
            </a:r>
            <a:r>
              <a:rPr lang="en-US" dirty="0">
                <a:solidFill>
                  <a:srgbClr val="444444"/>
                </a:solidFill>
                <a:latin typeface="Calibri" panose="020F0502020204030204" pitchFamily="34" charset="0"/>
              </a:rPr>
              <a:t> 5 vols. [Salt Lake City: Deseret Book Co., 1957-1966], 4: 92.); </a:t>
            </a:r>
            <a:r>
              <a:rPr lang="en-US" i="1" dirty="0"/>
              <a:t>Conference Report, October 1964</a:t>
            </a:r>
            <a:r>
              <a:rPr lang="en-US" dirty="0"/>
              <a:t>, First Day-Morning Meeting 7.</a:t>
            </a:r>
            <a:endParaRPr lang="en-US" dirty="0">
              <a:solidFill>
                <a:srgbClr val="444444"/>
              </a:solidFill>
              <a:latin typeface="Calibri" panose="020F0502020204030204" pitchFamily="34" charset="0"/>
            </a:endParaRPr>
          </a:p>
          <a:p>
            <a:pPr marL="342900" indent="-342900">
              <a:buFontTx/>
              <a:buAutoNum type="arabicPeriod"/>
            </a:pPr>
            <a:r>
              <a:rPr lang="en-US" dirty="0">
                <a:latin typeface="Open Sans"/>
              </a:rPr>
              <a:t>Elder Neal A. Maxwell (“Care for the Life of the Soul,”</a:t>
            </a:r>
            <a:r>
              <a:rPr lang="en-US" i="1" dirty="0">
                <a:latin typeface="Open Sans"/>
              </a:rPr>
              <a:t> Ensign</a:t>
            </a:r>
            <a:r>
              <a:rPr lang="en-US" dirty="0">
                <a:latin typeface="Open Sans"/>
              </a:rPr>
              <a:t> or </a:t>
            </a:r>
            <a:r>
              <a:rPr lang="en-US" i="1" dirty="0">
                <a:latin typeface="Open Sans"/>
              </a:rPr>
              <a:t>Liahona,</a:t>
            </a:r>
            <a:r>
              <a:rPr lang="en-US" dirty="0">
                <a:latin typeface="Open Sans"/>
              </a:rPr>
              <a:t> May 2003, 70).</a:t>
            </a:r>
            <a:endParaRPr lang="en-US" dirty="0"/>
          </a:p>
          <a:p>
            <a:pPr marL="342900" indent="-342900">
              <a:buFontTx/>
              <a:buAutoNum type="arabicPeriod"/>
            </a:pPr>
            <a:endParaRPr lang="en-US" dirty="0"/>
          </a:p>
          <a:p>
            <a:pPr marL="342900" indent="-342900">
              <a:buFontTx/>
              <a:buAutoNum type="arabicPeriod"/>
            </a:pPr>
            <a:endParaRPr lang="en-US" dirty="0"/>
          </a:p>
          <a:p>
            <a:pPr marL="342900" indent="-342900">
              <a:buFontTx/>
              <a:buAutoNum type="arabicPeriod"/>
            </a:pPr>
            <a:endParaRPr lang="en-US" dirty="0"/>
          </a:p>
          <a:p>
            <a:pPr marL="342900" indent="-342900">
              <a:buAutoNum type="arabicPeriod"/>
            </a:pPr>
            <a:endParaRPr lang="en-US" dirty="0"/>
          </a:p>
          <a:p>
            <a:endParaRPr lang="en-US" i="1" dirty="0"/>
          </a:p>
        </p:txBody>
      </p:sp>
      <p:grpSp>
        <p:nvGrpSpPr>
          <p:cNvPr id="2" name="Group 7"/>
          <p:cNvGrpSpPr/>
          <p:nvPr/>
        </p:nvGrpSpPr>
        <p:grpSpPr>
          <a:xfrm>
            <a:off x="2554465" y="1101370"/>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337B03B0-C268-43E0-9EA8-C03877114ED9}"/>
              </a:ext>
            </a:extLst>
          </p:cNvPr>
          <p:cNvSpPr>
            <a:spLocks noGrp="1"/>
          </p:cNvSpPr>
          <p:nvPr/>
        </p:nvSpPr>
        <p:spPr>
          <a:xfrm>
            <a:off x="5373" y="646628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695085"/>
            <a:ext cx="3992578" cy="246221"/>
          </a:xfrm>
          <a:prstGeom prst="rect">
            <a:avLst/>
          </a:prstGeom>
          <a:noFill/>
        </p:spPr>
        <p:txBody>
          <a:bodyPr wrap="square" rtlCol="0">
            <a:spAutoFit/>
          </a:bodyPr>
          <a:lstStyle/>
          <a:p>
            <a:r>
              <a:rPr lang="en-US" sz="1000" dirty="0"/>
              <a:t>Life and Teachings of Jesus and His Apostles Chapter 51 </a:t>
            </a:r>
          </a:p>
        </p:txBody>
      </p:sp>
      <p:sp>
        <p:nvSpPr>
          <p:cNvPr id="4" name="Rectangle 3"/>
          <p:cNvSpPr/>
          <p:nvPr/>
        </p:nvSpPr>
        <p:spPr>
          <a:xfrm>
            <a:off x="5728444" y="1397059"/>
            <a:ext cx="6463553" cy="1938992"/>
          </a:xfrm>
          <a:prstGeom prst="rect">
            <a:avLst/>
          </a:prstGeom>
          <a:ln>
            <a:solidFill>
              <a:schemeClr val="tx1"/>
            </a:solidFill>
          </a:ln>
        </p:spPr>
        <p:txBody>
          <a:bodyPr wrap="square">
            <a:spAutoFit/>
          </a:bodyPr>
          <a:lstStyle/>
          <a:p>
            <a:pPr fontAlgn="base"/>
            <a:r>
              <a:rPr lang="en-US" sz="1200" b="1" dirty="0"/>
              <a:t>“[At the Second Coming] 2 Peter 3:12:</a:t>
            </a:r>
          </a:p>
          <a:p>
            <a:pPr fontAlgn="base"/>
            <a:r>
              <a:rPr lang="en-US" sz="1200" dirty="0"/>
              <a:t>a seemingly impossible experience [will occur]: ‘All flesh,’ the Lord says, ‘shall see me together’ [D&amp;C 101:23]. How will it happen? We do not know. But I testify it will happen—exactly as prophesied. We will kneel in reverence, ‘and the Lord shall utter his voice, and all the ends of the earth shall hear it’ [D&amp;C 45:49]. ‘It shall be … as the voice of many waters, and as the voice of a great thunder’ [D&amp;C 133:22]. ‘[Then] the Lord, … the Savior, shall stand in the midst of his people’ [D&amp;C 133:25]. …</a:t>
            </a:r>
          </a:p>
          <a:p>
            <a:pPr fontAlgn="base"/>
            <a:r>
              <a:rPr lang="en-US" sz="1200" dirty="0"/>
              <a:t>“In that day the skeptics will be silent, ‘for every ear shall hear … , and every knee shall bow, and every tongue shall confess’ [D&amp;C 88:104] that Jesus is the Christ, the Son of God, the Savior and Redeemer of the world.” Elder Neal A. Maxwell  (“Thy Kingdom Come,”</a:t>
            </a:r>
            <a:r>
              <a:rPr lang="en-US" sz="1200" i="1" dirty="0"/>
              <a:t> Ensign</a:t>
            </a:r>
            <a:r>
              <a:rPr lang="en-US" sz="1200" dirty="0"/>
              <a:t> or </a:t>
            </a:r>
            <a:r>
              <a:rPr lang="en-US" sz="1200" i="1" dirty="0"/>
              <a:t>Liahona,</a:t>
            </a:r>
            <a:r>
              <a:rPr lang="en-US" sz="1200" dirty="0"/>
              <a:t> May 2015, 122).</a:t>
            </a:r>
          </a:p>
        </p:txBody>
      </p:sp>
      <p:sp>
        <p:nvSpPr>
          <p:cNvPr id="5" name="Rectangle 4"/>
          <p:cNvSpPr/>
          <p:nvPr/>
        </p:nvSpPr>
        <p:spPr>
          <a:xfrm>
            <a:off x="5728445" y="0"/>
            <a:ext cx="6463553" cy="1384995"/>
          </a:xfrm>
          <a:prstGeom prst="rect">
            <a:avLst/>
          </a:prstGeom>
          <a:ln>
            <a:solidFill>
              <a:schemeClr val="tx1"/>
            </a:solidFill>
          </a:ln>
        </p:spPr>
        <p:txBody>
          <a:bodyPr wrap="square">
            <a:spAutoFit/>
          </a:bodyPr>
          <a:lstStyle/>
          <a:p>
            <a:r>
              <a:rPr lang="en-US" sz="1200" b="1" dirty="0" err="1"/>
              <a:t>Baalam</a:t>
            </a:r>
            <a:r>
              <a:rPr lang="en-US" sz="1200" b="1" dirty="0"/>
              <a:t> 2 Peter 2:15:</a:t>
            </a:r>
          </a:p>
          <a:p>
            <a:pPr lvl="0"/>
            <a:r>
              <a:rPr lang="en-US" sz="1200" dirty="0"/>
              <a:t>Balaam was an Old Testament prophet, whose actions are recorded in Numbers 22–24; 31:16. He appeared at first to be true to the Lord and His people, repeatedly refusing </a:t>
            </a:r>
            <a:r>
              <a:rPr lang="en-US" sz="1200" dirty="0" err="1"/>
              <a:t>Balak’s</a:t>
            </a:r>
            <a:r>
              <a:rPr lang="en-US" sz="1200" dirty="0"/>
              <a:t> request to curse Israel. Nevertheless, Balaam eventually succumbed to </a:t>
            </a:r>
            <a:r>
              <a:rPr lang="en-US" sz="1200" dirty="0" err="1"/>
              <a:t>Balak’s</a:t>
            </a:r>
            <a:r>
              <a:rPr lang="en-US" sz="1200" dirty="0"/>
              <a:t> offer of riches and taught </a:t>
            </a:r>
            <a:r>
              <a:rPr lang="en-US" sz="1200" dirty="0" err="1"/>
              <a:t>Balak</a:t>
            </a:r>
            <a:r>
              <a:rPr lang="en-US" sz="1200" dirty="0"/>
              <a:t> how to cause the army of Israel to weaken themselves through sexual sin and idolatry (see Numbers 25:1–5; 31:13–16). The plan included having Moabite women seduce the men of Israel and persuade them to offer sacrifices to heathen gods, thus destroying them spiritually. (1)</a:t>
            </a:r>
          </a:p>
        </p:txBody>
      </p:sp>
      <p:sp>
        <p:nvSpPr>
          <p:cNvPr id="6" name="Rectangle 5"/>
          <p:cNvSpPr/>
          <p:nvPr/>
        </p:nvSpPr>
        <p:spPr>
          <a:xfrm>
            <a:off x="1" y="3986635"/>
            <a:ext cx="5728444" cy="2246769"/>
          </a:xfrm>
          <a:prstGeom prst="rect">
            <a:avLst/>
          </a:prstGeom>
          <a:ln>
            <a:solidFill>
              <a:schemeClr val="tx1"/>
            </a:solidFill>
          </a:ln>
        </p:spPr>
        <p:txBody>
          <a:bodyPr wrap="square">
            <a:spAutoFit/>
          </a:bodyPr>
          <a:lstStyle/>
          <a:p>
            <a:r>
              <a:rPr lang="en-US" sz="1400" b="1" dirty="0"/>
              <a:t>Those who are not afraid to speak evil of dignities 2 Peter 2:10-12</a:t>
            </a:r>
          </a:p>
          <a:p>
            <a:r>
              <a:rPr lang="en-US" sz="1400" dirty="0"/>
              <a:t>“They ‘speak evil of dignities’ and ‘of the things that they understand not,’ says Peter. (2 Pet. 2:10, 1.) They complain of the programs, belittle the constituted authorities, and generally set themselves up as judges. After a while they absent themselves from Church meetings for imagined offenses, and fail to pay their tithes and meet their other Church obligations. In a word, they have the spirit of apostasy, which is almost always the harvest of the seeds of criticism. … As Peter puts it, they ‘perish in their own corruption’ [2 Peter 2:12]” President Spencer W. Kimball (</a:t>
            </a:r>
            <a:r>
              <a:rPr lang="en-US" sz="1400" i="1" dirty="0"/>
              <a:t>The Miracle of Forgiveness</a:t>
            </a:r>
            <a:r>
              <a:rPr lang="en-US" sz="1400" dirty="0"/>
              <a:t> [1969], 42–43).</a:t>
            </a:r>
          </a:p>
        </p:txBody>
      </p:sp>
      <p:graphicFrame>
        <p:nvGraphicFramePr>
          <p:cNvPr id="7" name="Table 6"/>
          <p:cNvGraphicFramePr>
            <a:graphicFrameLocks noGrp="1"/>
          </p:cNvGraphicFramePr>
          <p:nvPr>
            <p:extLst>
              <p:ext uri="{D42A27DB-BD31-4B8C-83A1-F6EECF244321}">
                <p14:modId xmlns:p14="http://schemas.microsoft.com/office/powerpoint/2010/main" val="4224096925"/>
              </p:ext>
            </p:extLst>
          </p:nvPr>
        </p:nvGraphicFramePr>
        <p:xfrm>
          <a:off x="63373" y="-12064"/>
          <a:ext cx="5665073" cy="3676650"/>
        </p:xfrm>
        <a:graphic>
          <a:graphicData uri="http://schemas.openxmlformats.org/drawingml/2006/table">
            <a:tbl>
              <a:tblPr firstRow="1" bandRow="1">
                <a:tableStyleId>{5940675A-B579-460E-94D1-54222C63F5DA}</a:tableStyleId>
              </a:tblPr>
              <a:tblGrid>
                <a:gridCol w="3998108">
                  <a:extLst>
                    <a:ext uri="{9D8B030D-6E8A-4147-A177-3AD203B41FA5}">
                      <a16:colId xmlns:a16="http://schemas.microsoft.com/office/drawing/2014/main" val="3815724195"/>
                    </a:ext>
                  </a:extLst>
                </a:gridCol>
                <a:gridCol w="1666965">
                  <a:extLst>
                    <a:ext uri="{9D8B030D-6E8A-4147-A177-3AD203B41FA5}">
                      <a16:colId xmlns:a16="http://schemas.microsoft.com/office/drawing/2014/main" val="3481700596"/>
                    </a:ext>
                  </a:extLst>
                </a:gridCol>
              </a:tblGrid>
              <a:tr h="681990">
                <a:tc gridSpan="2">
                  <a:txBody>
                    <a:bodyPr/>
                    <a:lstStyle/>
                    <a:p>
                      <a:pPr algn="l" fontAlgn="base"/>
                      <a:r>
                        <a:rPr lang="en-US" sz="1800" b="0" i="0" kern="1200" cap="all" dirty="0">
                          <a:solidFill>
                            <a:schemeClr val="tx1"/>
                          </a:solidFill>
                          <a:effectLst/>
                          <a:latin typeface="+mn-lt"/>
                          <a:ea typeface="+mn-ea"/>
                          <a:cs typeface="+mn-cs"/>
                        </a:rPr>
                        <a:t>WRITTEN FROM ROME PRIOR TO A.D. 68 (2 PETER)</a:t>
                      </a:r>
                      <a:endParaRPr lang="en-US" sz="1200" b="0" i="0" dirty="0">
                        <a:solidFill>
                          <a:srgbClr val="434444"/>
                        </a:solidFill>
                        <a:effectLst/>
                        <a:latin typeface="+mn-lt"/>
                      </a:endParaRPr>
                    </a:p>
                  </a:txBody>
                  <a:tcPr marL="95250" marR="95250" marT="66675" marB="66675" anchor="ctr"/>
                </a:tc>
                <a:tc hMerge="1">
                  <a:txBody>
                    <a:bodyPr/>
                    <a:lstStyle/>
                    <a:p>
                      <a:pPr algn="l" fontAlgn="base"/>
                      <a:endParaRPr lang="en-US" sz="1200" dirty="0">
                        <a:solidFill>
                          <a:srgbClr val="434444"/>
                        </a:solidFill>
                        <a:effectLst/>
                      </a:endParaRPr>
                    </a:p>
                  </a:txBody>
                  <a:tcPr marL="95250" marR="95250" marT="66675" marB="66675" anchor="ctr"/>
                </a:tc>
                <a:extLst>
                  <a:ext uri="{0D108BD9-81ED-4DB2-BD59-A6C34878D82A}">
                    <a16:rowId xmlns:a16="http://schemas.microsoft.com/office/drawing/2014/main" val="2197156048"/>
                  </a:ext>
                </a:extLst>
              </a:tr>
              <a:tr h="407670">
                <a:tc>
                  <a:txBody>
                    <a:bodyPr/>
                    <a:lstStyle/>
                    <a:p>
                      <a:pPr algn="l" fontAlgn="base"/>
                      <a:r>
                        <a:rPr lang="en-US">
                          <a:solidFill>
                            <a:srgbClr val="434444"/>
                          </a:solidFill>
                          <a:effectLst/>
                        </a:rPr>
                        <a:t>“Make Your Calling and Election Sure”</a:t>
                      </a:r>
                    </a:p>
                  </a:txBody>
                  <a:tcPr marL="95250" marR="95250" marT="66675" marB="66675" anchor="ctr">
                    <a:solidFill>
                      <a:schemeClr val="bg1"/>
                    </a:solidFill>
                  </a:tcPr>
                </a:tc>
                <a:tc>
                  <a:txBody>
                    <a:bodyPr/>
                    <a:lstStyle/>
                    <a:p>
                      <a:pPr algn="l" fontAlgn="base"/>
                      <a:r>
                        <a:rPr lang="en-US">
                          <a:solidFill>
                            <a:srgbClr val="434444"/>
                          </a:solidFill>
                          <a:effectLst/>
                        </a:rPr>
                        <a:t>1:1–19</a:t>
                      </a:r>
                    </a:p>
                  </a:txBody>
                  <a:tcPr marL="95250" marR="95250" marT="66675" marB="66675" anchor="ctr">
                    <a:solidFill>
                      <a:schemeClr val="bg1"/>
                    </a:solidFill>
                  </a:tcPr>
                </a:tc>
                <a:extLst>
                  <a:ext uri="{0D108BD9-81ED-4DB2-BD59-A6C34878D82A}">
                    <a16:rowId xmlns:a16="http://schemas.microsoft.com/office/drawing/2014/main" val="10001"/>
                  </a:ext>
                </a:extLst>
              </a:tr>
              <a:tr h="407670">
                <a:tc>
                  <a:txBody>
                    <a:bodyPr/>
                    <a:lstStyle/>
                    <a:p>
                      <a:pPr algn="l" fontAlgn="base"/>
                      <a:r>
                        <a:rPr lang="en-US" dirty="0">
                          <a:solidFill>
                            <a:srgbClr val="434444"/>
                          </a:solidFill>
                          <a:effectLst/>
                        </a:rPr>
                        <a:t>Prophecy Comes by the </a:t>
                      </a:r>
                      <a:r>
                        <a:rPr lang="en-US" u="none" strike="noStrike" dirty="0">
                          <a:solidFill>
                            <a:srgbClr val="2F393A"/>
                          </a:solidFill>
                          <a:effectLst/>
                        </a:rPr>
                        <a:t>Holy Ghost</a:t>
                      </a:r>
                      <a:endParaRPr lang="en-US" dirty="0">
                        <a:solidFill>
                          <a:srgbClr val="434444"/>
                        </a:solidFill>
                        <a:effectLst/>
                      </a:endParaRPr>
                    </a:p>
                  </a:txBody>
                  <a:tcPr marL="95250" marR="95250" marT="66675" marB="66675" anchor="ctr">
                    <a:solidFill>
                      <a:schemeClr val="bg1"/>
                    </a:solidFill>
                  </a:tcPr>
                </a:tc>
                <a:tc>
                  <a:txBody>
                    <a:bodyPr/>
                    <a:lstStyle/>
                    <a:p>
                      <a:pPr algn="l" fontAlgn="base"/>
                      <a:r>
                        <a:rPr lang="en-US" dirty="0">
                          <a:solidFill>
                            <a:srgbClr val="434444"/>
                          </a:solidFill>
                          <a:effectLst/>
                        </a:rPr>
                        <a:t>1:20, 21</a:t>
                      </a:r>
                    </a:p>
                  </a:txBody>
                  <a:tcPr marL="95250" marR="95250" marT="66675" marB="66675" anchor="ctr">
                    <a:solidFill>
                      <a:schemeClr val="bg1"/>
                    </a:solidFill>
                  </a:tcPr>
                </a:tc>
                <a:extLst>
                  <a:ext uri="{0D108BD9-81ED-4DB2-BD59-A6C34878D82A}">
                    <a16:rowId xmlns:a16="http://schemas.microsoft.com/office/drawing/2014/main" val="1840552135"/>
                  </a:ext>
                </a:extLst>
              </a:tr>
              <a:tr h="407670">
                <a:tc>
                  <a:txBody>
                    <a:bodyPr/>
                    <a:lstStyle/>
                    <a:p>
                      <a:pPr algn="l" fontAlgn="base"/>
                      <a:r>
                        <a:rPr lang="en-US">
                          <a:solidFill>
                            <a:srgbClr val="434444"/>
                          </a:solidFill>
                          <a:effectLst/>
                        </a:rPr>
                        <a:t>False Teachers Are Damned</a:t>
                      </a:r>
                    </a:p>
                  </a:txBody>
                  <a:tcPr marL="95250" marR="95250" marT="66675" marB="66675" anchor="ctr">
                    <a:solidFill>
                      <a:schemeClr val="accent5">
                        <a:lumMod val="20000"/>
                        <a:lumOff val="80000"/>
                      </a:schemeClr>
                    </a:solidFill>
                  </a:tcPr>
                </a:tc>
                <a:tc>
                  <a:txBody>
                    <a:bodyPr/>
                    <a:lstStyle/>
                    <a:p>
                      <a:pPr algn="l" fontAlgn="base"/>
                      <a:r>
                        <a:rPr lang="en-US">
                          <a:solidFill>
                            <a:srgbClr val="434444"/>
                          </a:solidFill>
                          <a:effectLst/>
                        </a:rPr>
                        <a:t>2:1–9</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10002"/>
                  </a:ext>
                </a:extLst>
              </a:tr>
              <a:tr h="407670">
                <a:tc>
                  <a:txBody>
                    <a:bodyPr/>
                    <a:lstStyle/>
                    <a:p>
                      <a:pPr algn="l" fontAlgn="base"/>
                      <a:r>
                        <a:rPr lang="en-US">
                          <a:solidFill>
                            <a:srgbClr val="434444"/>
                          </a:solidFill>
                          <a:effectLst/>
                        </a:rPr>
                        <a:t>The Fallen State of Lustful Saints</a:t>
                      </a:r>
                    </a:p>
                  </a:txBody>
                  <a:tcPr marL="95250" marR="95250" marT="66675" marB="66675" anchor="ctr">
                    <a:solidFill>
                      <a:schemeClr val="accent5">
                        <a:lumMod val="20000"/>
                        <a:lumOff val="80000"/>
                      </a:schemeClr>
                    </a:solidFill>
                  </a:tcPr>
                </a:tc>
                <a:tc>
                  <a:txBody>
                    <a:bodyPr/>
                    <a:lstStyle/>
                    <a:p>
                      <a:pPr algn="l" fontAlgn="base"/>
                      <a:r>
                        <a:rPr lang="en-US">
                          <a:solidFill>
                            <a:srgbClr val="434444"/>
                          </a:solidFill>
                          <a:effectLst/>
                        </a:rPr>
                        <a:t>2:10–22</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10003"/>
                  </a:ext>
                </a:extLst>
              </a:tr>
              <a:tr h="681990">
                <a:tc>
                  <a:txBody>
                    <a:bodyPr/>
                    <a:lstStyle/>
                    <a:p>
                      <a:pPr algn="l" fontAlgn="base"/>
                      <a:r>
                        <a:rPr lang="en-US">
                          <a:solidFill>
                            <a:srgbClr val="434444"/>
                          </a:solidFill>
                          <a:effectLst/>
                        </a:rPr>
                        <a:t>Latter-day Scoffers Shall Deny the Second Coming</a:t>
                      </a:r>
                    </a:p>
                  </a:txBody>
                  <a:tcPr marL="95250" marR="95250" marT="66675" marB="66675" anchor="ctr">
                    <a:solidFill>
                      <a:schemeClr val="accent5">
                        <a:lumMod val="20000"/>
                        <a:lumOff val="80000"/>
                      </a:schemeClr>
                    </a:solidFill>
                  </a:tcPr>
                </a:tc>
                <a:tc>
                  <a:txBody>
                    <a:bodyPr/>
                    <a:lstStyle/>
                    <a:p>
                      <a:pPr algn="l" fontAlgn="base"/>
                      <a:r>
                        <a:rPr lang="en-US">
                          <a:solidFill>
                            <a:srgbClr val="434444"/>
                          </a:solidFill>
                          <a:effectLst/>
                        </a:rPr>
                        <a:t>3:1–10</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2518721513"/>
                  </a:ext>
                </a:extLst>
              </a:tr>
              <a:tr h="681990">
                <a:tc>
                  <a:txBody>
                    <a:bodyPr/>
                    <a:lstStyle/>
                    <a:p>
                      <a:pPr algn="l" fontAlgn="base"/>
                      <a:r>
                        <a:rPr lang="en-US" dirty="0">
                          <a:solidFill>
                            <a:srgbClr val="434444"/>
                          </a:solidFill>
                          <a:effectLst/>
                        </a:rPr>
                        <a:t>Holy and Saintly Lives Are Prepared for the Lord</a:t>
                      </a:r>
                    </a:p>
                  </a:txBody>
                  <a:tcPr marL="95250" marR="95250" marT="66675" marB="66675" anchor="ctr">
                    <a:solidFill>
                      <a:schemeClr val="accent5">
                        <a:lumMod val="20000"/>
                        <a:lumOff val="80000"/>
                      </a:schemeClr>
                    </a:solidFill>
                  </a:tcPr>
                </a:tc>
                <a:tc>
                  <a:txBody>
                    <a:bodyPr/>
                    <a:lstStyle/>
                    <a:p>
                      <a:pPr algn="l" fontAlgn="base"/>
                      <a:r>
                        <a:rPr lang="en-US" dirty="0">
                          <a:solidFill>
                            <a:srgbClr val="434444"/>
                          </a:solidFill>
                          <a:effectLst/>
                        </a:rPr>
                        <a:t>3:11–18</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744437530"/>
                  </a:ext>
                </a:extLst>
              </a:tr>
            </a:tbl>
          </a:graphicData>
        </a:graphic>
      </p:graphicFrame>
      <p:pic>
        <p:nvPicPr>
          <p:cNvPr id="8" name="Picture 4" descr="Crucifixion of St. P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4855" y="3552681"/>
            <a:ext cx="2333625" cy="31146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836023" y="3648081"/>
            <a:ext cx="3948832" cy="2585323"/>
          </a:xfrm>
          <a:prstGeom prst="rect">
            <a:avLst/>
          </a:prstGeom>
        </p:spPr>
        <p:txBody>
          <a:bodyPr wrap="square">
            <a:spAutoFit/>
          </a:bodyPr>
          <a:lstStyle/>
          <a:p>
            <a:r>
              <a:rPr lang="en-US" dirty="0">
                <a:latin typeface="Open Sans"/>
              </a:rPr>
              <a:t>Crucifixion of St. Peter,</a:t>
            </a:r>
            <a:r>
              <a:rPr lang="en-US" i="1" dirty="0">
                <a:latin typeface="Open Sans"/>
              </a:rPr>
              <a:t> by Caravaggio. When writing his Second Epistle, Peter knew that he would soon be put to death. This painting depicts the manner in which Peter is traditionally believed to have been killed—by being crucified upside down (see 2 Peter 1:14–15; see also John 21:18–19). (1)</a:t>
            </a:r>
            <a:endParaRPr lang="en-US" dirty="0"/>
          </a:p>
        </p:txBody>
      </p:sp>
    </p:spTree>
    <p:extLst>
      <p:ext uri="{BB962C8B-B14F-4D97-AF65-F5344CB8AC3E}">
        <p14:creationId xmlns:p14="http://schemas.microsoft.com/office/powerpoint/2010/main" val="150760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ellow yellow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5153" y="0"/>
            <a:ext cx="11766175" cy="830997"/>
          </a:xfrm>
          <a:prstGeom prst="rect">
            <a:avLst/>
          </a:prstGeom>
          <a:noFill/>
        </p:spPr>
        <p:txBody>
          <a:bodyPr wrap="square" rtlCol="0">
            <a:spAutoFit/>
          </a:bodyPr>
          <a:lstStyle/>
          <a:p>
            <a:pPr algn="ctr"/>
            <a:r>
              <a:rPr lang="en-US" sz="4800" dirty="0">
                <a:latin typeface="Baskerville Old Face" panose="02020602080505020303" pitchFamily="18" charset="0"/>
                <a:ea typeface="Wednesday" pitchFamily="2" charset="0"/>
              </a:rPr>
              <a:t>False Prophets Plague Ancient Israel</a:t>
            </a:r>
          </a:p>
        </p:txBody>
      </p:sp>
      <p:sp>
        <p:nvSpPr>
          <p:cNvPr id="79" name="TextBox 78"/>
          <p:cNvSpPr txBox="1"/>
          <p:nvPr/>
        </p:nvSpPr>
        <p:spPr>
          <a:xfrm>
            <a:off x="524435" y="1782395"/>
            <a:ext cx="6884894" cy="3293209"/>
          </a:xfrm>
          <a:prstGeom prst="rect">
            <a:avLst/>
          </a:prstGeom>
          <a:noFill/>
        </p:spPr>
        <p:txBody>
          <a:bodyPr wrap="square" rtlCol="0">
            <a:spAutoFit/>
          </a:bodyPr>
          <a:lstStyle/>
          <a:p>
            <a:r>
              <a:rPr lang="en-US" sz="2400" dirty="0"/>
              <a:t>Heresies = any belief or theory that is strongly at variance with established beliefs or customs. </a:t>
            </a:r>
          </a:p>
          <a:p>
            <a:endParaRPr lang="en-US" sz="2400" dirty="0"/>
          </a:p>
          <a:p>
            <a:r>
              <a:rPr lang="en-US" sz="2400" dirty="0"/>
              <a:t>A </a:t>
            </a:r>
            <a:r>
              <a:rPr lang="en-US" sz="2400" b="1" dirty="0"/>
              <a:t>heretic</a:t>
            </a:r>
            <a:r>
              <a:rPr lang="en-US" sz="2400" dirty="0"/>
              <a:t> is a proponent of such claims or beliefs.</a:t>
            </a:r>
            <a:endParaRPr lang="en-US" sz="2400" baseline="30000" dirty="0"/>
          </a:p>
          <a:p>
            <a:endParaRPr lang="en-US" sz="2400" baseline="30000" dirty="0"/>
          </a:p>
          <a:p>
            <a:r>
              <a:rPr lang="en-US" sz="2400" dirty="0"/>
              <a:t>Distinct from both apostasy, which is the explicit renunciation of one's religion, principles or cause,</a:t>
            </a:r>
            <a:r>
              <a:rPr lang="en-US" sz="2400" baseline="30000" dirty="0"/>
              <a:t>[</a:t>
            </a:r>
            <a:r>
              <a:rPr lang="en-US" sz="2400" dirty="0"/>
              <a:t>and blasphemy, which is an impious utterance or action concerning God or sacred things.</a:t>
            </a:r>
            <a:r>
              <a:rPr lang="en-US" sz="2400" baseline="30000" dirty="0"/>
              <a:t> </a:t>
            </a:r>
            <a:endParaRPr lang="en-US" sz="2400" dirty="0"/>
          </a:p>
        </p:txBody>
      </p:sp>
      <p:sp>
        <p:nvSpPr>
          <p:cNvPr id="9" name="TextBox 8"/>
          <p:cNvSpPr txBox="1"/>
          <p:nvPr/>
        </p:nvSpPr>
        <p:spPr>
          <a:xfrm>
            <a:off x="11645153" y="6427694"/>
            <a:ext cx="443753" cy="369332"/>
          </a:xfrm>
          <a:prstGeom prst="rect">
            <a:avLst/>
          </a:prstGeom>
          <a:noFill/>
        </p:spPr>
        <p:txBody>
          <a:bodyPr wrap="square" rtlCol="0">
            <a:spAutoFit/>
          </a:bodyPr>
          <a:lstStyle/>
          <a:p>
            <a:r>
              <a:rPr lang="en-US" dirty="0"/>
              <a:t>(2)</a:t>
            </a:r>
          </a:p>
        </p:txBody>
      </p:sp>
      <p:grpSp>
        <p:nvGrpSpPr>
          <p:cNvPr id="11" name="Group 10"/>
          <p:cNvGrpSpPr/>
          <p:nvPr/>
        </p:nvGrpSpPr>
        <p:grpSpPr>
          <a:xfrm>
            <a:off x="7245723" y="1466416"/>
            <a:ext cx="4621306" cy="3716910"/>
            <a:chOff x="7245723" y="1466416"/>
            <a:chExt cx="4621306" cy="3716910"/>
          </a:xfrm>
        </p:grpSpPr>
        <p:pic>
          <p:nvPicPr>
            <p:cNvPr id="2052" name="Picture 4" descr="https://upload.wikimedia.org/wikipedia/commons/thumb/1/10/GustafVasakyrkan_RightAltargroup1.jpg/800px-GustafVasakyrkan_RightAltargrou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723" y="1466416"/>
              <a:ext cx="4621306" cy="34948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0908112" y="4967882"/>
              <a:ext cx="958917" cy="215444"/>
            </a:xfrm>
            <a:prstGeom prst="rect">
              <a:avLst/>
            </a:prstGeom>
          </p:spPr>
          <p:txBody>
            <a:bodyPr wrap="none">
              <a:spAutoFit/>
            </a:bodyPr>
            <a:lstStyle/>
            <a:p>
              <a:r>
                <a:rPr lang="en-US" sz="800" dirty="0">
                  <a:latin typeface="Arial" panose="020B0604020202020204" pitchFamily="34" charset="0"/>
                </a:rPr>
                <a:t> </a:t>
              </a:r>
              <a:r>
                <a:rPr lang="en-US" sz="800" dirty="0" err="1">
                  <a:latin typeface="Arial" panose="020B0604020202020204" pitchFamily="34" charset="0"/>
                </a:rPr>
                <a:t>Burchard</a:t>
              </a:r>
              <a:r>
                <a:rPr lang="en-US" sz="800" dirty="0">
                  <a:latin typeface="Arial" panose="020B0604020202020204" pitchFamily="34" charset="0"/>
                </a:rPr>
                <a:t> Precht</a:t>
              </a:r>
              <a:endParaRPr lang="en-US" sz="800" dirty="0"/>
            </a:p>
          </p:txBody>
        </p:sp>
      </p:grpSp>
    </p:spTree>
    <p:extLst>
      <p:ext uri="{BB962C8B-B14F-4D97-AF65-F5344CB8AC3E}">
        <p14:creationId xmlns:p14="http://schemas.microsoft.com/office/powerpoint/2010/main" val="257668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ellow yellow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645153" y="6427694"/>
            <a:ext cx="443753" cy="369332"/>
          </a:xfrm>
          <a:prstGeom prst="rect">
            <a:avLst/>
          </a:prstGeom>
          <a:noFill/>
        </p:spPr>
        <p:txBody>
          <a:bodyPr wrap="square" rtlCol="0">
            <a:spAutoFit/>
          </a:bodyPr>
          <a:lstStyle/>
          <a:p>
            <a:r>
              <a:rPr lang="en-US" dirty="0"/>
              <a:t>(3)</a:t>
            </a:r>
          </a:p>
        </p:txBody>
      </p:sp>
      <p:sp>
        <p:nvSpPr>
          <p:cNvPr id="4" name="TextBox 3"/>
          <p:cNvSpPr txBox="1"/>
          <p:nvPr/>
        </p:nvSpPr>
        <p:spPr>
          <a:xfrm>
            <a:off x="85164" y="6427694"/>
            <a:ext cx="2030506" cy="369332"/>
          </a:xfrm>
          <a:prstGeom prst="rect">
            <a:avLst/>
          </a:prstGeom>
          <a:noFill/>
        </p:spPr>
        <p:txBody>
          <a:bodyPr wrap="square" rtlCol="0">
            <a:spAutoFit/>
          </a:bodyPr>
          <a:lstStyle/>
          <a:p>
            <a:r>
              <a:rPr lang="en-US" dirty="0"/>
              <a:t>2 Peter 2:1-7</a:t>
            </a:r>
          </a:p>
        </p:txBody>
      </p:sp>
      <p:sp>
        <p:nvSpPr>
          <p:cNvPr id="6" name="Rectangle 5"/>
          <p:cNvSpPr/>
          <p:nvPr/>
        </p:nvSpPr>
        <p:spPr>
          <a:xfrm>
            <a:off x="4769222" y="482185"/>
            <a:ext cx="6096000" cy="1938992"/>
          </a:xfrm>
          <a:prstGeom prst="rect">
            <a:avLst/>
          </a:prstGeom>
        </p:spPr>
        <p:txBody>
          <a:bodyPr>
            <a:spAutoFit/>
          </a:bodyPr>
          <a:lstStyle/>
          <a:p>
            <a:r>
              <a:rPr lang="en-US" sz="2400" dirty="0">
                <a:latin typeface="Open Sans"/>
              </a:rPr>
              <a:t>“False prophets and false teachers are those who declare that the Prophet Joseph Smith was a duplicitous deceiver; they challenge the First Vision as an authentic experience. </a:t>
            </a:r>
            <a:endParaRPr lang="en-US" sz="2400" dirty="0"/>
          </a:p>
        </p:txBody>
      </p:sp>
      <p:sp>
        <p:nvSpPr>
          <p:cNvPr id="7" name="Rectangle 6"/>
          <p:cNvSpPr/>
          <p:nvPr/>
        </p:nvSpPr>
        <p:spPr>
          <a:xfrm>
            <a:off x="85164" y="3110577"/>
            <a:ext cx="5082987" cy="1200329"/>
          </a:xfrm>
          <a:prstGeom prst="rect">
            <a:avLst/>
          </a:prstGeom>
        </p:spPr>
        <p:txBody>
          <a:bodyPr wrap="square">
            <a:spAutoFit/>
          </a:bodyPr>
          <a:lstStyle/>
          <a:p>
            <a:r>
              <a:rPr lang="en-US" sz="2400" dirty="0">
                <a:latin typeface="Open Sans"/>
              </a:rPr>
              <a:t>They declare that the Book of Mormon and other canonical works are not ancient records of scripture. </a:t>
            </a:r>
            <a:endParaRPr lang="en-US" sz="2400" dirty="0"/>
          </a:p>
        </p:txBody>
      </p:sp>
      <p:sp>
        <p:nvSpPr>
          <p:cNvPr id="8" name="Rectangle 7"/>
          <p:cNvSpPr/>
          <p:nvPr/>
        </p:nvSpPr>
        <p:spPr>
          <a:xfrm>
            <a:off x="4876800" y="5000306"/>
            <a:ext cx="6768353" cy="1569660"/>
          </a:xfrm>
          <a:prstGeom prst="rect">
            <a:avLst/>
          </a:prstGeom>
        </p:spPr>
        <p:txBody>
          <a:bodyPr wrap="square">
            <a:spAutoFit/>
          </a:bodyPr>
          <a:lstStyle/>
          <a:p>
            <a:r>
              <a:rPr lang="en-US" sz="2400" dirty="0">
                <a:latin typeface="Open Sans"/>
              </a:rPr>
              <a:t>They also attempt to redefine the nature of the Godhead, and they deny that God has given and continues to give revelation today to His ordained and sustained prophets. …</a:t>
            </a:r>
            <a:endParaRPr lang="en-US" sz="2400" dirty="0"/>
          </a:p>
        </p:txBody>
      </p:sp>
      <p:pic>
        <p:nvPicPr>
          <p:cNvPr id="4106" name="Picture 10" descr="Elder M. Russell Ball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3531" y="162051"/>
            <a:ext cx="1095375" cy="145732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joseph smith mob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486" y="217026"/>
            <a:ext cx="428625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mage result for lds canonized scrip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9637" y="2421177"/>
            <a:ext cx="2697256" cy="2206846"/>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Image result for protesters in salt lake lds"/>
          <p:cNvPicPr>
            <a:picLocks noChangeAspect="1" noChangeArrowheads="1"/>
          </p:cNvPicPr>
          <p:nvPr/>
        </p:nvPicPr>
        <p:blipFill rotWithShape="1">
          <a:blip r:embed="rId6">
            <a:extLst>
              <a:ext uri="{28A0092B-C50C-407E-A947-70E740481C1C}">
                <a14:useLocalDpi xmlns:a14="http://schemas.microsoft.com/office/drawing/2010/main" val="0"/>
              </a:ext>
            </a:extLst>
          </a:blip>
          <a:srcRect t="8902" r="4270"/>
          <a:stretch/>
        </p:blipFill>
        <p:spPr bwMode="auto">
          <a:xfrm>
            <a:off x="946054" y="4628022"/>
            <a:ext cx="3045179" cy="1738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41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10"/>
                                        </p:tgtEl>
                                        <p:attrNameLst>
                                          <p:attrName>style.visibility</p:attrName>
                                        </p:attrNameLst>
                                      </p:cBhvr>
                                      <p:to>
                                        <p:strVal val="visible"/>
                                      </p:to>
                                    </p:set>
                                    <p:animEffect transition="in" filter="fade">
                                      <p:cBhvr>
                                        <p:cTn id="9" dur="500"/>
                                        <p:tgtEl>
                                          <p:spTgt spid="41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4112"/>
                                        </p:tgtEl>
                                        <p:attrNameLst>
                                          <p:attrName>style.visibility</p:attrName>
                                        </p:attrNameLst>
                                      </p:cBhvr>
                                      <p:to>
                                        <p:strVal val="visible"/>
                                      </p:to>
                                    </p:set>
                                    <p:animEffect transition="in" filter="fade">
                                      <p:cBhvr>
                                        <p:cTn id="16" dur="500"/>
                                        <p:tgtEl>
                                          <p:spTgt spid="4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ellow yellow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645153" y="6427694"/>
            <a:ext cx="443753" cy="369332"/>
          </a:xfrm>
          <a:prstGeom prst="rect">
            <a:avLst/>
          </a:prstGeom>
          <a:noFill/>
        </p:spPr>
        <p:txBody>
          <a:bodyPr wrap="square" rtlCol="0">
            <a:spAutoFit/>
          </a:bodyPr>
          <a:lstStyle/>
          <a:p>
            <a:r>
              <a:rPr lang="en-US" dirty="0"/>
              <a:t>(3)</a:t>
            </a:r>
          </a:p>
        </p:txBody>
      </p:sp>
      <p:sp>
        <p:nvSpPr>
          <p:cNvPr id="4" name="TextBox 3"/>
          <p:cNvSpPr txBox="1"/>
          <p:nvPr/>
        </p:nvSpPr>
        <p:spPr>
          <a:xfrm>
            <a:off x="85164" y="6427694"/>
            <a:ext cx="2030506" cy="369332"/>
          </a:xfrm>
          <a:prstGeom prst="rect">
            <a:avLst/>
          </a:prstGeom>
          <a:noFill/>
        </p:spPr>
        <p:txBody>
          <a:bodyPr wrap="square" rtlCol="0">
            <a:spAutoFit/>
          </a:bodyPr>
          <a:lstStyle/>
          <a:p>
            <a:r>
              <a:rPr lang="en-US" dirty="0"/>
              <a:t>2 Peter 2:1-7</a:t>
            </a:r>
          </a:p>
        </p:txBody>
      </p:sp>
      <p:sp>
        <p:nvSpPr>
          <p:cNvPr id="6" name="Rectangle 5"/>
          <p:cNvSpPr/>
          <p:nvPr/>
        </p:nvSpPr>
        <p:spPr>
          <a:xfrm>
            <a:off x="4701709" y="1012954"/>
            <a:ext cx="6096000" cy="4832092"/>
          </a:xfrm>
          <a:prstGeom prst="rect">
            <a:avLst/>
          </a:prstGeom>
        </p:spPr>
        <p:txBody>
          <a:bodyPr>
            <a:spAutoFit/>
          </a:bodyPr>
          <a:lstStyle/>
          <a:p>
            <a:r>
              <a:rPr lang="en-US" sz="2800" dirty="0"/>
              <a:t>“False prophets and false teachers are also those who attempt to change the God-given and scripturally based doctrines that protect the sanctity of marriage, the divine nature of the family, and the essential doctrine of personal morality. </a:t>
            </a:r>
          </a:p>
          <a:p>
            <a:endParaRPr lang="en-US" sz="2800" dirty="0"/>
          </a:p>
          <a:p>
            <a:r>
              <a:rPr lang="en-US" sz="2800" dirty="0"/>
              <a:t>They advocate a redefinition of morality to justify fornication, adultery, and homosexual relationships.” </a:t>
            </a:r>
          </a:p>
        </p:txBody>
      </p:sp>
      <p:pic>
        <p:nvPicPr>
          <p:cNvPr id="4106" name="Picture 10" descr="Elder M. Russell Ball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3531" y="162051"/>
            <a:ext cx="1095375" cy="145732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temple marriages"/>
          <p:cNvPicPr>
            <a:picLocks noChangeAspect="1" noChangeArrowheads="1"/>
          </p:cNvPicPr>
          <p:nvPr/>
        </p:nvPicPr>
        <p:blipFill>
          <a:blip r:embed="rId4">
            <a:extLst>
              <a:ext uri="{BEBA8EAE-BF5A-486C-A8C5-ECC9F3942E4B}">
                <a14:imgProps xmlns:a14="http://schemas.microsoft.com/office/drawing/2010/main">
                  <a14:imgLayer r:embed="rId5">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268941" y="431147"/>
            <a:ext cx="396240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lds family"/>
          <p:cNvPicPr>
            <a:picLocks noChangeAspect="1" noChangeArrowheads="1"/>
          </p:cNvPicPr>
          <p:nvPr/>
        </p:nvPicPr>
        <p:blipFill>
          <a:blip r:embed="rId6">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1215558" y="3743745"/>
            <a:ext cx="27146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3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ellow yellow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5153" y="0"/>
            <a:ext cx="11766175" cy="830997"/>
          </a:xfrm>
          <a:prstGeom prst="rect">
            <a:avLst/>
          </a:prstGeom>
          <a:noFill/>
        </p:spPr>
        <p:txBody>
          <a:bodyPr wrap="square" rtlCol="0">
            <a:spAutoFit/>
          </a:bodyPr>
          <a:lstStyle/>
          <a:p>
            <a:pPr algn="ctr"/>
            <a:r>
              <a:rPr lang="en-US" sz="4800" dirty="0">
                <a:latin typeface="Baskerville Old Face" panose="02020602080505020303" pitchFamily="18" charset="0"/>
                <a:ea typeface="Wednesday" pitchFamily="2" charset="0"/>
              </a:rPr>
              <a:t>Consequences of False Preaching</a:t>
            </a:r>
          </a:p>
        </p:txBody>
      </p:sp>
      <p:sp>
        <p:nvSpPr>
          <p:cNvPr id="79" name="TextBox 78"/>
          <p:cNvSpPr txBox="1"/>
          <p:nvPr/>
        </p:nvSpPr>
        <p:spPr>
          <a:xfrm>
            <a:off x="5351930" y="837320"/>
            <a:ext cx="1376082" cy="461665"/>
          </a:xfrm>
          <a:prstGeom prst="rect">
            <a:avLst/>
          </a:prstGeom>
          <a:solidFill>
            <a:schemeClr val="accent5">
              <a:lumMod val="20000"/>
              <a:lumOff val="80000"/>
            </a:schemeClr>
          </a:solidFill>
        </p:spPr>
        <p:txBody>
          <a:bodyPr wrap="square" rtlCol="0">
            <a:spAutoFit/>
          </a:bodyPr>
          <a:lstStyle/>
          <a:p>
            <a:pPr algn="ctr"/>
            <a:r>
              <a:rPr lang="en-US" sz="2400" dirty="0"/>
              <a:t>The Past</a:t>
            </a:r>
          </a:p>
        </p:txBody>
      </p:sp>
      <p:sp>
        <p:nvSpPr>
          <p:cNvPr id="9" name="TextBox 8"/>
          <p:cNvSpPr txBox="1"/>
          <p:nvPr/>
        </p:nvSpPr>
        <p:spPr>
          <a:xfrm>
            <a:off x="11645153" y="6427694"/>
            <a:ext cx="443753" cy="369332"/>
          </a:xfrm>
          <a:prstGeom prst="rect">
            <a:avLst/>
          </a:prstGeom>
          <a:noFill/>
        </p:spPr>
        <p:txBody>
          <a:bodyPr wrap="square" rtlCol="0">
            <a:spAutoFit/>
          </a:bodyPr>
          <a:lstStyle/>
          <a:p>
            <a:r>
              <a:rPr lang="en-US" dirty="0"/>
              <a:t>(2)</a:t>
            </a:r>
          </a:p>
        </p:txBody>
      </p:sp>
      <p:sp>
        <p:nvSpPr>
          <p:cNvPr id="13" name="TextBox 12"/>
          <p:cNvSpPr txBox="1"/>
          <p:nvPr/>
        </p:nvSpPr>
        <p:spPr>
          <a:xfrm>
            <a:off x="85164" y="6427694"/>
            <a:ext cx="2030506" cy="369332"/>
          </a:xfrm>
          <a:prstGeom prst="rect">
            <a:avLst/>
          </a:prstGeom>
          <a:noFill/>
        </p:spPr>
        <p:txBody>
          <a:bodyPr wrap="square" rtlCol="0">
            <a:spAutoFit/>
          </a:bodyPr>
          <a:lstStyle/>
          <a:p>
            <a:r>
              <a:rPr lang="en-US" dirty="0"/>
              <a:t>2 Peter 2:5-6, 15</a:t>
            </a:r>
          </a:p>
        </p:txBody>
      </p:sp>
      <p:grpSp>
        <p:nvGrpSpPr>
          <p:cNvPr id="14" name="Group 13"/>
          <p:cNvGrpSpPr/>
          <p:nvPr/>
        </p:nvGrpSpPr>
        <p:grpSpPr>
          <a:xfrm>
            <a:off x="802516" y="990128"/>
            <a:ext cx="3746899" cy="2677148"/>
            <a:chOff x="1318995" y="1541830"/>
            <a:chExt cx="3746899" cy="2677148"/>
          </a:xfrm>
        </p:grpSpPr>
        <p:grpSp>
          <p:nvGrpSpPr>
            <p:cNvPr id="4" name="Group 3"/>
            <p:cNvGrpSpPr/>
            <p:nvPr/>
          </p:nvGrpSpPr>
          <p:grpSpPr>
            <a:xfrm>
              <a:off x="1635710" y="1541830"/>
              <a:ext cx="2850777" cy="2151446"/>
              <a:chOff x="1078005" y="1655881"/>
              <a:chExt cx="2850777" cy="2151446"/>
            </a:xfrm>
          </p:grpSpPr>
          <p:pic>
            <p:nvPicPr>
              <p:cNvPr id="7170" name="Picture 2" descr="Image result for Noah and the fl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005" y="1655881"/>
                <a:ext cx="2850777" cy="215144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60929" y="1719918"/>
                <a:ext cx="1261783" cy="369332"/>
              </a:xfrm>
              <a:prstGeom prst="rect">
                <a:avLst/>
              </a:prstGeom>
              <a:noFill/>
            </p:spPr>
            <p:txBody>
              <a:bodyPr wrap="square" rtlCol="0">
                <a:spAutoFit/>
              </a:bodyPr>
              <a:lstStyle/>
              <a:p>
                <a:r>
                  <a:rPr lang="en-US" dirty="0">
                    <a:solidFill>
                      <a:schemeClr val="bg1"/>
                    </a:solidFill>
                  </a:rPr>
                  <a:t>The Flood</a:t>
                </a:r>
              </a:p>
            </p:txBody>
          </p:sp>
        </p:grpSp>
        <p:sp>
          <p:nvSpPr>
            <p:cNvPr id="26" name="TextBox 25"/>
            <p:cNvSpPr txBox="1"/>
            <p:nvPr/>
          </p:nvSpPr>
          <p:spPr>
            <a:xfrm>
              <a:off x="1318995" y="3757313"/>
              <a:ext cx="3746899" cy="461665"/>
            </a:xfrm>
            <a:prstGeom prst="rect">
              <a:avLst/>
            </a:prstGeom>
            <a:solidFill>
              <a:schemeClr val="accent5">
                <a:lumMod val="20000"/>
                <a:lumOff val="80000"/>
              </a:schemeClr>
            </a:solidFill>
          </p:spPr>
          <p:txBody>
            <a:bodyPr wrap="square" rtlCol="0">
              <a:spAutoFit/>
            </a:bodyPr>
            <a:lstStyle/>
            <a:p>
              <a:pPr algn="ctr"/>
              <a:r>
                <a:rPr lang="en-US" sz="2400" dirty="0"/>
                <a:t>All but 8 are destroyed </a:t>
              </a:r>
            </a:p>
          </p:txBody>
        </p:sp>
      </p:grpSp>
      <p:grpSp>
        <p:nvGrpSpPr>
          <p:cNvPr id="18" name="Group 17"/>
          <p:cNvGrpSpPr/>
          <p:nvPr/>
        </p:nvGrpSpPr>
        <p:grpSpPr>
          <a:xfrm>
            <a:off x="3943430" y="3827442"/>
            <a:ext cx="3746899" cy="2895799"/>
            <a:chOff x="3423219" y="4348913"/>
            <a:chExt cx="3746899" cy="2895799"/>
          </a:xfrm>
        </p:grpSpPr>
        <p:grpSp>
          <p:nvGrpSpPr>
            <p:cNvPr id="6" name="Group 5"/>
            <p:cNvGrpSpPr/>
            <p:nvPr/>
          </p:nvGrpSpPr>
          <p:grpSpPr>
            <a:xfrm>
              <a:off x="3865326" y="4348913"/>
              <a:ext cx="2862686" cy="2009606"/>
              <a:chOff x="1100417" y="4050277"/>
              <a:chExt cx="2862686" cy="2009606"/>
            </a:xfrm>
          </p:grpSpPr>
          <p:pic>
            <p:nvPicPr>
              <p:cNvPr id="7172" name="Picture 4" descr="Image result for sodom and gomorr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417" y="4050277"/>
                <a:ext cx="2862686" cy="200960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00417" y="4105473"/>
                <a:ext cx="1261783" cy="646331"/>
              </a:xfrm>
              <a:prstGeom prst="rect">
                <a:avLst/>
              </a:prstGeom>
              <a:noFill/>
            </p:spPr>
            <p:txBody>
              <a:bodyPr wrap="square" rtlCol="0">
                <a:spAutoFit/>
              </a:bodyPr>
              <a:lstStyle/>
              <a:p>
                <a:r>
                  <a:rPr lang="en-US" dirty="0">
                    <a:solidFill>
                      <a:schemeClr val="bg1"/>
                    </a:solidFill>
                  </a:rPr>
                  <a:t>Sodom and Gomorrah</a:t>
                </a:r>
              </a:p>
            </p:txBody>
          </p:sp>
        </p:grpSp>
        <p:sp>
          <p:nvSpPr>
            <p:cNvPr id="28" name="TextBox 27"/>
            <p:cNvSpPr txBox="1"/>
            <p:nvPr/>
          </p:nvSpPr>
          <p:spPr>
            <a:xfrm>
              <a:off x="3423219" y="6413715"/>
              <a:ext cx="3746899" cy="830997"/>
            </a:xfrm>
            <a:prstGeom prst="rect">
              <a:avLst/>
            </a:prstGeom>
            <a:solidFill>
              <a:schemeClr val="accent5">
                <a:lumMod val="20000"/>
                <a:lumOff val="80000"/>
              </a:schemeClr>
            </a:solidFill>
          </p:spPr>
          <p:txBody>
            <a:bodyPr wrap="square" rtlCol="0">
              <a:spAutoFit/>
            </a:bodyPr>
            <a:lstStyle/>
            <a:p>
              <a:pPr algn="ctr"/>
              <a:r>
                <a:rPr lang="en-US" sz="2400" dirty="0"/>
                <a:t>Everyone left in the cities are destroyed by fire</a:t>
              </a:r>
            </a:p>
          </p:txBody>
        </p:sp>
      </p:grpSp>
      <p:grpSp>
        <p:nvGrpSpPr>
          <p:cNvPr id="19" name="Group 18"/>
          <p:cNvGrpSpPr/>
          <p:nvPr/>
        </p:nvGrpSpPr>
        <p:grpSpPr>
          <a:xfrm>
            <a:off x="7965567" y="1505169"/>
            <a:ext cx="3206597" cy="4160129"/>
            <a:chOff x="7558830" y="1541830"/>
            <a:chExt cx="3206597" cy="4160129"/>
          </a:xfrm>
        </p:grpSpPr>
        <p:grpSp>
          <p:nvGrpSpPr>
            <p:cNvPr id="11" name="Group 10"/>
            <p:cNvGrpSpPr/>
            <p:nvPr/>
          </p:nvGrpSpPr>
          <p:grpSpPr>
            <a:xfrm>
              <a:off x="7860647" y="1541830"/>
              <a:ext cx="2333625" cy="3335175"/>
              <a:chOff x="5561200" y="1582172"/>
              <a:chExt cx="2333625" cy="3335175"/>
            </a:xfrm>
          </p:grpSpPr>
          <p:grpSp>
            <p:nvGrpSpPr>
              <p:cNvPr id="8" name="Group 7"/>
              <p:cNvGrpSpPr/>
              <p:nvPr/>
            </p:nvGrpSpPr>
            <p:grpSpPr>
              <a:xfrm>
                <a:off x="5561200" y="1637129"/>
                <a:ext cx="2333625" cy="3280218"/>
                <a:chOff x="5561200" y="1637129"/>
                <a:chExt cx="2333625" cy="3280218"/>
              </a:xfrm>
            </p:grpSpPr>
            <p:pic>
              <p:nvPicPr>
                <p:cNvPr id="7176" name="Picture 8" descr="The Angel Appearing to Bala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200" y="1637129"/>
                  <a:ext cx="2333625" cy="31146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561200" y="4701903"/>
                  <a:ext cx="798617" cy="215444"/>
                </a:xfrm>
                <a:prstGeom prst="rect">
                  <a:avLst/>
                </a:prstGeom>
              </p:spPr>
              <p:txBody>
                <a:bodyPr wrap="none">
                  <a:spAutoFit/>
                </a:bodyPr>
                <a:lstStyle/>
                <a:p>
                  <a:r>
                    <a:rPr lang="en-US" sz="800" i="1" dirty="0">
                      <a:solidFill>
                        <a:srgbClr val="333333"/>
                      </a:solidFill>
                      <a:latin typeface="Open Sans"/>
                    </a:rPr>
                    <a:t>Paul Gustave </a:t>
                  </a:r>
                  <a:endParaRPr lang="en-US" sz="800" dirty="0"/>
                </a:p>
              </p:txBody>
            </p:sp>
          </p:grpSp>
          <p:sp>
            <p:nvSpPr>
              <p:cNvPr id="23" name="TextBox 22"/>
              <p:cNvSpPr txBox="1"/>
              <p:nvPr/>
            </p:nvSpPr>
            <p:spPr>
              <a:xfrm>
                <a:off x="5600899" y="1582172"/>
                <a:ext cx="1261783" cy="369332"/>
              </a:xfrm>
              <a:prstGeom prst="rect">
                <a:avLst/>
              </a:prstGeom>
              <a:noFill/>
            </p:spPr>
            <p:txBody>
              <a:bodyPr wrap="square" rtlCol="0">
                <a:spAutoFit/>
              </a:bodyPr>
              <a:lstStyle/>
              <a:p>
                <a:r>
                  <a:rPr lang="en-US" dirty="0" err="1">
                    <a:solidFill>
                      <a:schemeClr val="bg1"/>
                    </a:solidFill>
                  </a:rPr>
                  <a:t>Baalam</a:t>
                </a:r>
                <a:endParaRPr lang="en-US" dirty="0">
                  <a:solidFill>
                    <a:schemeClr val="bg1"/>
                  </a:solidFill>
                </a:endParaRPr>
              </a:p>
            </p:txBody>
          </p:sp>
        </p:grpSp>
        <p:sp>
          <p:nvSpPr>
            <p:cNvPr id="30" name="TextBox 29"/>
            <p:cNvSpPr txBox="1"/>
            <p:nvPr/>
          </p:nvSpPr>
          <p:spPr>
            <a:xfrm>
              <a:off x="7558830" y="4870962"/>
              <a:ext cx="3206597" cy="830997"/>
            </a:xfrm>
            <a:prstGeom prst="rect">
              <a:avLst/>
            </a:prstGeom>
            <a:solidFill>
              <a:schemeClr val="accent5">
                <a:lumMod val="20000"/>
                <a:lumOff val="80000"/>
              </a:schemeClr>
            </a:solidFill>
          </p:spPr>
          <p:txBody>
            <a:bodyPr wrap="square" rtlCol="0">
              <a:spAutoFit/>
            </a:bodyPr>
            <a:lstStyle/>
            <a:p>
              <a:pPr algn="ctr"/>
              <a:r>
                <a:rPr lang="en-US" sz="2400" dirty="0"/>
                <a:t>People are destroyed spiritually </a:t>
              </a:r>
            </a:p>
          </p:txBody>
        </p:sp>
      </p:grpSp>
    </p:spTree>
    <p:extLst>
      <p:ext uri="{BB962C8B-B14F-4D97-AF65-F5344CB8AC3E}">
        <p14:creationId xmlns:p14="http://schemas.microsoft.com/office/powerpoint/2010/main" val="305816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ellow yellow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5153" y="0"/>
            <a:ext cx="11766175" cy="830997"/>
          </a:xfrm>
          <a:prstGeom prst="rect">
            <a:avLst/>
          </a:prstGeom>
          <a:noFill/>
        </p:spPr>
        <p:txBody>
          <a:bodyPr wrap="square" rtlCol="0">
            <a:spAutoFit/>
          </a:bodyPr>
          <a:lstStyle/>
          <a:p>
            <a:pPr algn="ctr"/>
            <a:r>
              <a:rPr lang="en-US" sz="4800">
                <a:latin typeface="Baskerville Old Face" panose="02020602080505020303" pitchFamily="18" charset="0"/>
                <a:ea typeface="Wednesday" pitchFamily="2" charset="0"/>
              </a:rPr>
              <a:t>Description of Deceivers</a:t>
            </a:r>
            <a:endParaRPr lang="en-US" sz="4800" dirty="0">
              <a:latin typeface="Baskerville Old Face" panose="02020602080505020303" pitchFamily="18" charset="0"/>
              <a:ea typeface="Wednesday" pitchFamily="2" charset="0"/>
            </a:endParaRPr>
          </a:p>
        </p:txBody>
      </p:sp>
      <p:sp>
        <p:nvSpPr>
          <p:cNvPr id="79" name="TextBox 78"/>
          <p:cNvSpPr txBox="1"/>
          <p:nvPr/>
        </p:nvSpPr>
        <p:spPr>
          <a:xfrm>
            <a:off x="739588" y="1150383"/>
            <a:ext cx="3065930" cy="461665"/>
          </a:xfrm>
          <a:prstGeom prst="rect">
            <a:avLst/>
          </a:prstGeom>
          <a:noFill/>
        </p:spPr>
        <p:txBody>
          <a:bodyPr wrap="square" rtlCol="0">
            <a:spAutoFit/>
          </a:bodyPr>
          <a:lstStyle/>
          <a:p>
            <a:pPr algn="ctr"/>
            <a:r>
              <a:rPr lang="en-US" sz="2400" dirty="0"/>
              <a:t>Wells Without Water</a:t>
            </a:r>
          </a:p>
        </p:txBody>
      </p:sp>
      <p:sp>
        <p:nvSpPr>
          <p:cNvPr id="9" name="TextBox 8"/>
          <p:cNvSpPr txBox="1"/>
          <p:nvPr/>
        </p:nvSpPr>
        <p:spPr>
          <a:xfrm>
            <a:off x="11645153" y="6427694"/>
            <a:ext cx="443753" cy="369332"/>
          </a:xfrm>
          <a:prstGeom prst="rect">
            <a:avLst/>
          </a:prstGeom>
          <a:noFill/>
        </p:spPr>
        <p:txBody>
          <a:bodyPr wrap="square" rtlCol="0">
            <a:spAutoFit/>
          </a:bodyPr>
          <a:lstStyle/>
          <a:p>
            <a:r>
              <a:rPr lang="en-US" dirty="0"/>
              <a:t>(2)</a:t>
            </a:r>
          </a:p>
        </p:txBody>
      </p:sp>
      <p:sp>
        <p:nvSpPr>
          <p:cNvPr id="12" name="TextBox 11"/>
          <p:cNvSpPr txBox="1"/>
          <p:nvPr/>
        </p:nvSpPr>
        <p:spPr>
          <a:xfrm>
            <a:off x="7655859" y="1150383"/>
            <a:ext cx="3065930" cy="830997"/>
          </a:xfrm>
          <a:prstGeom prst="rect">
            <a:avLst/>
          </a:prstGeom>
          <a:noFill/>
        </p:spPr>
        <p:txBody>
          <a:bodyPr wrap="square" rtlCol="0">
            <a:spAutoFit/>
          </a:bodyPr>
          <a:lstStyle/>
          <a:p>
            <a:pPr algn="ctr"/>
            <a:r>
              <a:rPr lang="en-US" sz="2400" dirty="0"/>
              <a:t>Clouds that are carried with a tempest</a:t>
            </a:r>
          </a:p>
        </p:txBody>
      </p:sp>
      <p:pic>
        <p:nvPicPr>
          <p:cNvPr id="4102"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70" y="2163606"/>
            <a:ext cx="304800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thunder clouds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82653" y="2320768"/>
            <a:ext cx="4762500" cy="1962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95164" y="2105850"/>
            <a:ext cx="2808194" cy="2308324"/>
          </a:xfrm>
          <a:prstGeom prst="rect">
            <a:avLst/>
          </a:prstGeom>
        </p:spPr>
        <p:txBody>
          <a:bodyPr wrap="square">
            <a:spAutoFit/>
          </a:bodyPr>
          <a:lstStyle/>
          <a:p>
            <a:pPr algn="ctr"/>
            <a:r>
              <a:rPr lang="en-US" sz="2400" dirty="0">
                <a:solidFill>
                  <a:srgbClr val="333333"/>
                </a:solidFill>
                <a:latin typeface="Open Sans"/>
              </a:rPr>
              <a:t>False teachers would meet the same destruction that came upon the wicked in ancient times.</a:t>
            </a:r>
            <a:endParaRPr lang="en-US" sz="2400" dirty="0"/>
          </a:p>
        </p:txBody>
      </p:sp>
      <p:grpSp>
        <p:nvGrpSpPr>
          <p:cNvPr id="4" name="Group 3"/>
          <p:cNvGrpSpPr/>
          <p:nvPr/>
        </p:nvGrpSpPr>
        <p:grpSpPr>
          <a:xfrm>
            <a:off x="2756645" y="4888509"/>
            <a:ext cx="8075940" cy="1768360"/>
            <a:chOff x="2756645" y="4888509"/>
            <a:chExt cx="8075940" cy="1768360"/>
          </a:xfrm>
        </p:grpSpPr>
        <p:sp>
          <p:nvSpPr>
            <p:cNvPr id="2" name="Rectangle 1"/>
            <p:cNvSpPr/>
            <p:nvPr/>
          </p:nvSpPr>
          <p:spPr>
            <a:xfrm>
              <a:off x="2756645" y="5211973"/>
              <a:ext cx="7503459" cy="954107"/>
            </a:xfrm>
            <a:prstGeom prst="rect">
              <a:avLst/>
            </a:prstGeom>
          </p:spPr>
          <p:txBody>
            <a:bodyPr wrap="square">
              <a:spAutoFit/>
            </a:bodyPr>
            <a:lstStyle/>
            <a:p>
              <a:r>
                <a:rPr lang="en-US" sz="2800" i="1" dirty="0">
                  <a:solidFill>
                    <a:srgbClr val="333333"/>
                  </a:solidFill>
                  <a:latin typeface="Open Sans"/>
                </a:rPr>
                <a:t>Why might people choose to sin even when they know that what they are doing is wrong</a:t>
              </a:r>
              <a:endParaRPr lang="en-US" sz="2800" dirty="0"/>
            </a:p>
          </p:txBody>
        </p:sp>
        <p:pic>
          <p:nvPicPr>
            <p:cNvPr id="16" name="Picture 2" descr="http://www.uni.edu/becker/anImated%20question%20mark%20.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0717" y="4888509"/>
              <a:ext cx="1041868" cy="176836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85164" y="6427694"/>
            <a:ext cx="2030506" cy="369332"/>
          </a:xfrm>
          <a:prstGeom prst="rect">
            <a:avLst/>
          </a:prstGeom>
          <a:noFill/>
        </p:spPr>
        <p:txBody>
          <a:bodyPr wrap="square" rtlCol="0">
            <a:spAutoFit/>
          </a:bodyPr>
          <a:lstStyle/>
          <a:p>
            <a:r>
              <a:rPr lang="en-US" dirty="0"/>
              <a:t>2 Peter 2:17</a:t>
            </a:r>
          </a:p>
        </p:txBody>
      </p:sp>
    </p:spTree>
    <p:extLst>
      <p:ext uri="{BB962C8B-B14F-4D97-AF65-F5344CB8AC3E}">
        <p14:creationId xmlns:p14="http://schemas.microsoft.com/office/powerpoint/2010/main" val="343824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ellow yellow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5153" y="0"/>
            <a:ext cx="11766175" cy="830997"/>
          </a:xfrm>
          <a:prstGeom prst="rect">
            <a:avLst/>
          </a:prstGeom>
          <a:noFill/>
        </p:spPr>
        <p:txBody>
          <a:bodyPr wrap="square" rtlCol="0">
            <a:spAutoFit/>
          </a:bodyPr>
          <a:lstStyle/>
          <a:p>
            <a:pPr algn="ctr"/>
            <a:r>
              <a:rPr lang="en-US" sz="4800" dirty="0">
                <a:latin typeface="Baskerville Old Face" panose="02020602080505020303" pitchFamily="18" charset="0"/>
                <a:ea typeface="Wednesday" pitchFamily="2" charset="0"/>
              </a:rPr>
              <a:t>Lures and Bates</a:t>
            </a:r>
          </a:p>
        </p:txBody>
      </p:sp>
      <p:sp>
        <p:nvSpPr>
          <p:cNvPr id="13" name="TextBox 12"/>
          <p:cNvSpPr txBox="1"/>
          <p:nvPr/>
        </p:nvSpPr>
        <p:spPr>
          <a:xfrm>
            <a:off x="85164" y="6427694"/>
            <a:ext cx="2030506" cy="369332"/>
          </a:xfrm>
          <a:prstGeom prst="rect">
            <a:avLst/>
          </a:prstGeom>
          <a:noFill/>
        </p:spPr>
        <p:txBody>
          <a:bodyPr wrap="square" rtlCol="0">
            <a:spAutoFit/>
          </a:bodyPr>
          <a:lstStyle/>
          <a:p>
            <a:r>
              <a:rPr lang="en-US" dirty="0"/>
              <a:t>2 Peter 2:18-19</a:t>
            </a:r>
          </a:p>
        </p:txBody>
      </p:sp>
      <p:grpSp>
        <p:nvGrpSpPr>
          <p:cNvPr id="14" name="Group 13"/>
          <p:cNvGrpSpPr/>
          <p:nvPr/>
        </p:nvGrpSpPr>
        <p:grpSpPr>
          <a:xfrm>
            <a:off x="1601269" y="0"/>
            <a:ext cx="1905000" cy="2971800"/>
            <a:chOff x="2133600" y="1248970"/>
            <a:chExt cx="1905000" cy="2971800"/>
          </a:xfrm>
        </p:grpSpPr>
        <p:sp>
          <p:nvSpPr>
            <p:cNvPr id="15" name="Rounded Rectangle 2"/>
            <p:cNvSpPr/>
            <p:nvPr/>
          </p:nvSpPr>
          <p:spPr>
            <a:xfrm>
              <a:off x="3810000" y="1524000"/>
              <a:ext cx="45719" cy="1981200"/>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209800" y="3657600"/>
              <a:ext cx="381000" cy="3810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4"/>
            <p:cNvSpPr/>
            <p:nvPr/>
          </p:nvSpPr>
          <p:spPr>
            <a:xfrm rot="18182821">
              <a:off x="1521875" y="2658670"/>
              <a:ext cx="2971800" cy="1524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182833">
              <a:off x="2133600" y="3429000"/>
              <a:ext cx="304800" cy="762000"/>
            </a:xfrm>
            <a:prstGeom prst="trapezoid">
              <a:avLst>
                <a:gd name="adj" fmla="val 1740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8200164">
              <a:off x="2550249" y="3898258"/>
              <a:ext cx="139116" cy="204483"/>
            </a:xfrm>
            <a:prstGeom prst="trapezoid">
              <a:avLst>
                <a:gd name="adj" fmla="val 1740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rot="18251066">
              <a:off x="2057509" y="2483670"/>
              <a:ext cx="2411307" cy="172030"/>
              <a:chOff x="723900" y="4610100"/>
              <a:chExt cx="2788024" cy="398929"/>
            </a:xfrm>
          </p:grpSpPr>
          <p:sp>
            <p:nvSpPr>
              <p:cNvPr id="24" name="Moon 23"/>
              <p:cNvSpPr/>
              <p:nvPr/>
            </p:nvSpPr>
            <p:spPr>
              <a:xfrm rot="16200000">
                <a:off x="990600" y="4343400"/>
                <a:ext cx="381000" cy="914400"/>
              </a:xfrm>
              <a:prstGeom prst="moon">
                <a:avLst>
                  <a:gd name="adj" fmla="val 35882"/>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16200000">
                <a:off x="1922929" y="4347882"/>
                <a:ext cx="381000" cy="914400"/>
              </a:xfrm>
              <a:prstGeom prst="moon">
                <a:avLst>
                  <a:gd name="adj" fmla="val 35882"/>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16200000">
                <a:off x="2864224" y="4361329"/>
                <a:ext cx="381000" cy="914400"/>
              </a:xfrm>
              <a:prstGeom prst="moon">
                <a:avLst>
                  <a:gd name="adj" fmla="val 35882"/>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U-Turn Arrow 8"/>
            <p:cNvSpPr/>
            <p:nvPr/>
          </p:nvSpPr>
          <p:spPr>
            <a:xfrm rot="10800000" flipH="1">
              <a:off x="3810000" y="3505200"/>
              <a:ext cx="228600" cy="381000"/>
            </a:xfrm>
            <a:prstGeom prst="uturnArrow">
              <a:avLst>
                <a:gd name="adj1" fmla="val 25000"/>
                <a:gd name="adj2" fmla="val 25000"/>
                <a:gd name="adj3" fmla="val 25000"/>
                <a:gd name="adj4" fmla="val 43750"/>
                <a:gd name="adj5" fmla="val 5500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p:cNvSpPr/>
            <p:nvPr/>
          </p:nvSpPr>
          <p:spPr>
            <a:xfrm>
              <a:off x="3733800" y="33528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rot="3255215">
            <a:off x="8414719" y="-57053"/>
            <a:ext cx="558712" cy="1719458"/>
            <a:chOff x="10086603" y="1358480"/>
            <a:chExt cx="1468904" cy="4520610"/>
          </a:xfrm>
        </p:grpSpPr>
        <p:grpSp>
          <p:nvGrpSpPr>
            <p:cNvPr id="28" name="Group 27"/>
            <p:cNvGrpSpPr/>
            <p:nvPr/>
          </p:nvGrpSpPr>
          <p:grpSpPr>
            <a:xfrm>
              <a:off x="10086603" y="4335073"/>
              <a:ext cx="1000205" cy="1544017"/>
              <a:chOff x="10043117" y="1231376"/>
              <a:chExt cx="1000205" cy="1544017"/>
            </a:xfrm>
          </p:grpSpPr>
          <p:sp>
            <p:nvSpPr>
              <p:cNvPr id="39" name="Moon 38"/>
              <p:cNvSpPr/>
              <p:nvPr/>
            </p:nvSpPr>
            <p:spPr>
              <a:xfrm rot="1361060">
                <a:off x="10462399" y="1286273"/>
                <a:ext cx="238810" cy="1489120"/>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3884783">
                <a:off x="10418389" y="1099914"/>
                <a:ext cx="249662" cy="1000205"/>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2570325">
                <a:off x="10549384" y="1231376"/>
                <a:ext cx="144610" cy="1000205"/>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0525038" y="3788563"/>
              <a:ext cx="1012004" cy="1331574"/>
              <a:chOff x="8549263" y="4677794"/>
              <a:chExt cx="1012004" cy="1331574"/>
            </a:xfrm>
          </p:grpSpPr>
          <p:sp>
            <p:nvSpPr>
              <p:cNvPr id="37" name="Arrow: U-Turn 36"/>
              <p:cNvSpPr/>
              <p:nvPr/>
            </p:nvSpPr>
            <p:spPr>
              <a:xfrm rot="10800000" flipH="1">
                <a:off x="9055265" y="4677794"/>
                <a:ext cx="506002" cy="1331573"/>
              </a:xfrm>
              <a:prstGeom prst="uturnArrow">
                <a:avLst>
                  <a:gd name="adj1" fmla="val 9055"/>
                  <a:gd name="adj2" fmla="val 25000"/>
                  <a:gd name="adj3" fmla="val 32973"/>
                  <a:gd name="adj4" fmla="val 43750"/>
                  <a:gd name="adj5" fmla="val 37635"/>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U-Turn 37"/>
              <p:cNvSpPr/>
              <p:nvPr/>
            </p:nvSpPr>
            <p:spPr>
              <a:xfrm rot="10800000">
                <a:off x="8549263" y="4677795"/>
                <a:ext cx="506002" cy="1331573"/>
              </a:xfrm>
              <a:prstGeom prst="uturnArrow">
                <a:avLst>
                  <a:gd name="adj1" fmla="val 9055"/>
                  <a:gd name="adj2" fmla="val 25000"/>
                  <a:gd name="adj3" fmla="val 32973"/>
                  <a:gd name="adj4" fmla="val 43750"/>
                  <a:gd name="adj5" fmla="val 37635"/>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p:cNvGrpSpPr/>
            <p:nvPr/>
          </p:nvGrpSpPr>
          <p:grpSpPr>
            <a:xfrm>
              <a:off x="10420654" y="1358480"/>
              <a:ext cx="1134853" cy="3151803"/>
              <a:chOff x="10420654" y="1358480"/>
              <a:chExt cx="1134853" cy="3151803"/>
            </a:xfrm>
          </p:grpSpPr>
          <p:sp>
            <p:nvSpPr>
              <p:cNvPr id="31" name="Oval 2"/>
              <p:cNvSpPr/>
              <p:nvPr/>
            </p:nvSpPr>
            <p:spPr>
              <a:xfrm>
                <a:off x="10420654" y="1358480"/>
                <a:ext cx="1116923" cy="3151803"/>
              </a:xfrm>
              <a:custGeom>
                <a:avLst/>
                <a:gdLst>
                  <a:gd name="connsiteX0" fmla="*/ 0 w 1116105"/>
                  <a:gd name="connsiteY0" fmla="*/ 1051466 h 2102932"/>
                  <a:gd name="connsiteX1" fmla="*/ 558053 w 1116105"/>
                  <a:gd name="connsiteY1" fmla="*/ 0 h 2102932"/>
                  <a:gd name="connsiteX2" fmla="*/ 1116106 w 1116105"/>
                  <a:gd name="connsiteY2" fmla="*/ 1051466 h 2102932"/>
                  <a:gd name="connsiteX3" fmla="*/ 558053 w 1116105"/>
                  <a:gd name="connsiteY3" fmla="*/ 2102932 h 2102932"/>
                  <a:gd name="connsiteX4" fmla="*/ 0 w 1116105"/>
                  <a:gd name="connsiteY4" fmla="*/ 1051466 h 2102932"/>
                  <a:gd name="connsiteX0" fmla="*/ 282 w 1116388"/>
                  <a:gd name="connsiteY0" fmla="*/ 1723819 h 2775285"/>
                  <a:gd name="connsiteX1" fmla="*/ 504547 w 1116388"/>
                  <a:gd name="connsiteY1" fmla="*/ 0 h 2775285"/>
                  <a:gd name="connsiteX2" fmla="*/ 1116388 w 1116388"/>
                  <a:gd name="connsiteY2" fmla="*/ 1723819 h 2775285"/>
                  <a:gd name="connsiteX3" fmla="*/ 558335 w 1116388"/>
                  <a:gd name="connsiteY3" fmla="*/ 2775285 h 2775285"/>
                  <a:gd name="connsiteX4" fmla="*/ 282 w 1116388"/>
                  <a:gd name="connsiteY4" fmla="*/ 1723819 h 2775285"/>
                  <a:gd name="connsiteX0" fmla="*/ 817 w 1116923"/>
                  <a:gd name="connsiteY0" fmla="*/ 1723819 h 3151803"/>
                  <a:gd name="connsiteX1" fmla="*/ 505082 w 1116923"/>
                  <a:gd name="connsiteY1" fmla="*/ 0 h 3151803"/>
                  <a:gd name="connsiteX2" fmla="*/ 1116923 w 1116923"/>
                  <a:gd name="connsiteY2" fmla="*/ 1723819 h 3151803"/>
                  <a:gd name="connsiteX3" fmla="*/ 599211 w 1116923"/>
                  <a:gd name="connsiteY3" fmla="*/ 3151803 h 3151803"/>
                  <a:gd name="connsiteX4" fmla="*/ 817 w 1116923"/>
                  <a:gd name="connsiteY4" fmla="*/ 1723819 h 315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923" h="3151803">
                    <a:moveTo>
                      <a:pt x="817" y="1723819"/>
                    </a:moveTo>
                    <a:cubicBezTo>
                      <a:pt x="-14871" y="1198519"/>
                      <a:pt x="196878" y="0"/>
                      <a:pt x="505082" y="0"/>
                    </a:cubicBezTo>
                    <a:cubicBezTo>
                      <a:pt x="813286" y="0"/>
                      <a:pt x="1116923" y="1143110"/>
                      <a:pt x="1116923" y="1723819"/>
                    </a:cubicBezTo>
                    <a:cubicBezTo>
                      <a:pt x="1116923" y="2304528"/>
                      <a:pt x="907415" y="3151803"/>
                      <a:pt x="599211" y="3151803"/>
                    </a:cubicBezTo>
                    <a:cubicBezTo>
                      <a:pt x="291007" y="3151803"/>
                      <a:pt x="16505" y="2249120"/>
                      <a:pt x="817" y="1723819"/>
                    </a:cubicBez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stCxn id="31" idx="0"/>
                <a:endCxn id="31" idx="2"/>
              </p:cNvCxnSpPr>
              <p:nvPr/>
            </p:nvCxnSpPr>
            <p:spPr>
              <a:xfrm>
                <a:off x="10421471" y="3082299"/>
                <a:ext cx="111610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439400" y="3342276"/>
                <a:ext cx="111610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439401" y="2737158"/>
                <a:ext cx="111610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2"/>
              <p:cNvSpPr/>
              <p:nvPr/>
            </p:nvSpPr>
            <p:spPr>
              <a:xfrm>
                <a:off x="10694079" y="1443645"/>
                <a:ext cx="497060" cy="1226278"/>
              </a:xfrm>
              <a:custGeom>
                <a:avLst/>
                <a:gdLst>
                  <a:gd name="connsiteX0" fmla="*/ 0 w 1116105"/>
                  <a:gd name="connsiteY0" fmla="*/ 1051466 h 2102932"/>
                  <a:gd name="connsiteX1" fmla="*/ 558053 w 1116105"/>
                  <a:gd name="connsiteY1" fmla="*/ 0 h 2102932"/>
                  <a:gd name="connsiteX2" fmla="*/ 1116106 w 1116105"/>
                  <a:gd name="connsiteY2" fmla="*/ 1051466 h 2102932"/>
                  <a:gd name="connsiteX3" fmla="*/ 558053 w 1116105"/>
                  <a:gd name="connsiteY3" fmla="*/ 2102932 h 2102932"/>
                  <a:gd name="connsiteX4" fmla="*/ 0 w 1116105"/>
                  <a:gd name="connsiteY4" fmla="*/ 1051466 h 2102932"/>
                  <a:gd name="connsiteX0" fmla="*/ 282 w 1116388"/>
                  <a:gd name="connsiteY0" fmla="*/ 1723819 h 2775285"/>
                  <a:gd name="connsiteX1" fmla="*/ 504547 w 1116388"/>
                  <a:gd name="connsiteY1" fmla="*/ 0 h 2775285"/>
                  <a:gd name="connsiteX2" fmla="*/ 1116388 w 1116388"/>
                  <a:gd name="connsiteY2" fmla="*/ 1723819 h 2775285"/>
                  <a:gd name="connsiteX3" fmla="*/ 558335 w 1116388"/>
                  <a:gd name="connsiteY3" fmla="*/ 2775285 h 2775285"/>
                  <a:gd name="connsiteX4" fmla="*/ 282 w 1116388"/>
                  <a:gd name="connsiteY4" fmla="*/ 1723819 h 2775285"/>
                  <a:gd name="connsiteX0" fmla="*/ 817 w 1116923"/>
                  <a:gd name="connsiteY0" fmla="*/ 1723819 h 3151803"/>
                  <a:gd name="connsiteX1" fmla="*/ 505082 w 1116923"/>
                  <a:gd name="connsiteY1" fmla="*/ 0 h 3151803"/>
                  <a:gd name="connsiteX2" fmla="*/ 1116923 w 1116923"/>
                  <a:gd name="connsiteY2" fmla="*/ 1723819 h 3151803"/>
                  <a:gd name="connsiteX3" fmla="*/ 599211 w 1116923"/>
                  <a:gd name="connsiteY3" fmla="*/ 3151803 h 3151803"/>
                  <a:gd name="connsiteX4" fmla="*/ 817 w 1116923"/>
                  <a:gd name="connsiteY4" fmla="*/ 1723819 h 315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923" h="3151803">
                    <a:moveTo>
                      <a:pt x="817" y="1723819"/>
                    </a:moveTo>
                    <a:cubicBezTo>
                      <a:pt x="-14871" y="1198519"/>
                      <a:pt x="196878" y="0"/>
                      <a:pt x="505082" y="0"/>
                    </a:cubicBezTo>
                    <a:cubicBezTo>
                      <a:pt x="813286" y="0"/>
                      <a:pt x="1116923" y="1143110"/>
                      <a:pt x="1116923" y="1723819"/>
                    </a:cubicBezTo>
                    <a:cubicBezTo>
                      <a:pt x="1116923" y="2304528"/>
                      <a:pt x="907415" y="3151803"/>
                      <a:pt x="599211" y="3151803"/>
                    </a:cubicBezTo>
                    <a:cubicBezTo>
                      <a:pt x="291007" y="3151803"/>
                      <a:pt x="16505" y="2249120"/>
                      <a:pt x="817" y="1723819"/>
                    </a:cubicBez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2"/>
              <p:cNvSpPr/>
              <p:nvPr/>
            </p:nvSpPr>
            <p:spPr>
              <a:xfrm>
                <a:off x="10779243" y="3469341"/>
                <a:ext cx="435604" cy="926287"/>
              </a:xfrm>
              <a:custGeom>
                <a:avLst/>
                <a:gdLst>
                  <a:gd name="connsiteX0" fmla="*/ 0 w 1116105"/>
                  <a:gd name="connsiteY0" fmla="*/ 1051466 h 2102932"/>
                  <a:gd name="connsiteX1" fmla="*/ 558053 w 1116105"/>
                  <a:gd name="connsiteY1" fmla="*/ 0 h 2102932"/>
                  <a:gd name="connsiteX2" fmla="*/ 1116106 w 1116105"/>
                  <a:gd name="connsiteY2" fmla="*/ 1051466 h 2102932"/>
                  <a:gd name="connsiteX3" fmla="*/ 558053 w 1116105"/>
                  <a:gd name="connsiteY3" fmla="*/ 2102932 h 2102932"/>
                  <a:gd name="connsiteX4" fmla="*/ 0 w 1116105"/>
                  <a:gd name="connsiteY4" fmla="*/ 1051466 h 2102932"/>
                  <a:gd name="connsiteX0" fmla="*/ 282 w 1116388"/>
                  <a:gd name="connsiteY0" fmla="*/ 1723819 h 2775285"/>
                  <a:gd name="connsiteX1" fmla="*/ 504547 w 1116388"/>
                  <a:gd name="connsiteY1" fmla="*/ 0 h 2775285"/>
                  <a:gd name="connsiteX2" fmla="*/ 1116388 w 1116388"/>
                  <a:gd name="connsiteY2" fmla="*/ 1723819 h 2775285"/>
                  <a:gd name="connsiteX3" fmla="*/ 558335 w 1116388"/>
                  <a:gd name="connsiteY3" fmla="*/ 2775285 h 2775285"/>
                  <a:gd name="connsiteX4" fmla="*/ 282 w 1116388"/>
                  <a:gd name="connsiteY4" fmla="*/ 1723819 h 2775285"/>
                  <a:gd name="connsiteX0" fmla="*/ 817 w 1116923"/>
                  <a:gd name="connsiteY0" fmla="*/ 1723819 h 3151803"/>
                  <a:gd name="connsiteX1" fmla="*/ 505082 w 1116923"/>
                  <a:gd name="connsiteY1" fmla="*/ 0 h 3151803"/>
                  <a:gd name="connsiteX2" fmla="*/ 1116923 w 1116923"/>
                  <a:gd name="connsiteY2" fmla="*/ 1723819 h 3151803"/>
                  <a:gd name="connsiteX3" fmla="*/ 599211 w 1116923"/>
                  <a:gd name="connsiteY3" fmla="*/ 3151803 h 3151803"/>
                  <a:gd name="connsiteX4" fmla="*/ 817 w 1116923"/>
                  <a:gd name="connsiteY4" fmla="*/ 1723819 h 315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923" h="3151803">
                    <a:moveTo>
                      <a:pt x="817" y="1723819"/>
                    </a:moveTo>
                    <a:cubicBezTo>
                      <a:pt x="-14871" y="1198519"/>
                      <a:pt x="196878" y="0"/>
                      <a:pt x="505082" y="0"/>
                    </a:cubicBezTo>
                    <a:cubicBezTo>
                      <a:pt x="813286" y="0"/>
                      <a:pt x="1116923" y="1143110"/>
                      <a:pt x="1116923" y="1723819"/>
                    </a:cubicBezTo>
                    <a:cubicBezTo>
                      <a:pt x="1116923" y="2304528"/>
                      <a:pt x="907415" y="3151803"/>
                      <a:pt x="599211" y="3151803"/>
                    </a:cubicBezTo>
                    <a:cubicBezTo>
                      <a:pt x="291007" y="3151803"/>
                      <a:pt x="16505" y="2249120"/>
                      <a:pt x="817" y="1723819"/>
                    </a:cubicBez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49" name="Rectangle 2048"/>
          <p:cNvSpPr/>
          <p:nvPr/>
        </p:nvSpPr>
        <p:spPr>
          <a:xfrm>
            <a:off x="4268602" y="984863"/>
            <a:ext cx="3716823" cy="1200329"/>
          </a:xfrm>
          <a:prstGeom prst="rect">
            <a:avLst/>
          </a:prstGeom>
        </p:spPr>
        <p:txBody>
          <a:bodyPr wrap="square">
            <a:spAutoFit/>
          </a:bodyPr>
          <a:lstStyle/>
          <a:p>
            <a:pPr algn="ctr"/>
            <a:r>
              <a:rPr lang="en-US" sz="2400" dirty="0">
                <a:latin typeface="Open Sans"/>
              </a:rPr>
              <a:t>How do false teachers entice and deceive Church members?</a:t>
            </a:r>
            <a:endParaRPr lang="en-US" sz="2400" dirty="0"/>
          </a:p>
        </p:txBody>
      </p:sp>
      <p:grpSp>
        <p:nvGrpSpPr>
          <p:cNvPr id="2051" name="Group 2050"/>
          <p:cNvGrpSpPr/>
          <p:nvPr/>
        </p:nvGrpSpPr>
        <p:grpSpPr>
          <a:xfrm>
            <a:off x="5918630" y="2107234"/>
            <a:ext cx="6172068" cy="4299850"/>
            <a:chOff x="5918630" y="2107234"/>
            <a:chExt cx="6172068" cy="4299850"/>
          </a:xfrm>
        </p:grpSpPr>
        <p:grpSp>
          <p:nvGrpSpPr>
            <p:cNvPr id="2048" name="Group 2047"/>
            <p:cNvGrpSpPr/>
            <p:nvPr/>
          </p:nvGrpSpPr>
          <p:grpSpPr>
            <a:xfrm>
              <a:off x="5918630" y="2408630"/>
              <a:ext cx="5616119" cy="3998454"/>
              <a:chOff x="5318094" y="1057836"/>
              <a:chExt cx="5616119" cy="3998454"/>
            </a:xfrm>
          </p:grpSpPr>
          <p:grpSp>
            <p:nvGrpSpPr>
              <p:cNvPr id="42" name="Group 41"/>
              <p:cNvGrpSpPr/>
              <p:nvPr/>
            </p:nvGrpSpPr>
            <p:grpSpPr>
              <a:xfrm>
                <a:off x="5525736" y="1057836"/>
                <a:ext cx="2018064" cy="1589238"/>
                <a:chOff x="1371600" y="1219200"/>
                <a:chExt cx="4800600" cy="3780503"/>
              </a:xfrm>
            </p:grpSpPr>
            <p:sp>
              <p:nvSpPr>
                <p:cNvPr id="43" name="Rounded Rectangle 3"/>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1"/>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2"/>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rot="10800000" flipV="1">
                <a:off x="5318094" y="2770320"/>
                <a:ext cx="2448848" cy="187846"/>
                <a:chOff x="4580058" y="3229863"/>
                <a:chExt cx="3104265" cy="503118"/>
              </a:xfrm>
            </p:grpSpPr>
            <p:sp>
              <p:nvSpPr>
                <p:cNvPr id="4" name="Cube 3"/>
                <p:cNvSpPr/>
                <p:nvPr/>
              </p:nvSpPr>
              <p:spPr>
                <a:xfrm>
                  <a:off x="4580058" y="3229863"/>
                  <a:ext cx="3104265" cy="503118"/>
                </a:xfrm>
                <a:prstGeom prst="cube">
                  <a:avLst>
                    <a:gd name="adj" fmla="val 47578"/>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958113" y="3279814"/>
                  <a:ext cx="2511297" cy="316561"/>
                  <a:chOff x="4958113" y="3279814"/>
                  <a:chExt cx="2511297" cy="316561"/>
                </a:xfrm>
              </p:grpSpPr>
              <p:sp>
                <p:nvSpPr>
                  <p:cNvPr id="6" name="Rectangle 5"/>
                  <p:cNvSpPr/>
                  <p:nvPr/>
                </p:nvSpPr>
                <p:spPr>
                  <a:xfrm>
                    <a:off x="5064750" y="3286867"/>
                    <a:ext cx="299331" cy="1063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958113" y="3456599"/>
                    <a:ext cx="299331" cy="106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512782" y="3291241"/>
                    <a:ext cx="299331" cy="1063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382287" y="3486422"/>
                    <a:ext cx="299331" cy="106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916624" y="3288887"/>
                    <a:ext cx="299331" cy="1063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802712" y="3489995"/>
                    <a:ext cx="299331" cy="106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364656" y="3293261"/>
                    <a:ext cx="299331" cy="1063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231181" y="3486422"/>
                    <a:ext cx="299331" cy="106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722047" y="3279814"/>
                    <a:ext cx="299331" cy="1063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637499" y="3486422"/>
                    <a:ext cx="299331" cy="106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170079" y="3284188"/>
                    <a:ext cx="299331" cy="1063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039808" y="3454319"/>
                    <a:ext cx="299331" cy="106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 name="Group 59"/>
              <p:cNvGrpSpPr/>
              <p:nvPr/>
            </p:nvGrpSpPr>
            <p:grpSpPr>
              <a:xfrm>
                <a:off x="9018893" y="2256230"/>
                <a:ext cx="1915320" cy="2800060"/>
                <a:chOff x="609600" y="914400"/>
                <a:chExt cx="4114800" cy="3505200"/>
              </a:xfrm>
            </p:grpSpPr>
            <p:sp>
              <p:nvSpPr>
                <p:cNvPr id="61" name="Rounded Rectangle 172"/>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173"/>
                <p:cNvSpPr/>
                <p:nvPr/>
              </p:nvSpPr>
              <p:spPr>
                <a:xfrm>
                  <a:off x="833562" y="1061183"/>
                  <a:ext cx="3693337" cy="2362200"/>
                </a:xfrm>
                <a:prstGeom prst="roundRect">
                  <a:avLst>
                    <a:gd name="adj" fmla="val 950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73"/>
                <p:cNvGrpSpPr/>
                <p:nvPr/>
              </p:nvGrpSpPr>
              <p:grpSpPr>
                <a:xfrm>
                  <a:off x="1447800" y="3200400"/>
                  <a:ext cx="2590800" cy="1143000"/>
                  <a:chOff x="1447800" y="4724400"/>
                  <a:chExt cx="2590800" cy="1143000"/>
                </a:xfrm>
              </p:grpSpPr>
              <p:sp>
                <p:nvSpPr>
                  <p:cNvPr id="64" name="Rounded Rectangle 175"/>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descr="Keyboard.png"/>
                  <p:cNvPicPr>
                    <a:picLocks noChangeAspect="1"/>
                  </p:cNvPicPr>
                  <p:nvPr/>
                </p:nvPicPr>
                <p:blipFill>
                  <a:blip r:embed="rId3" cstate="print"/>
                  <a:stretch>
                    <a:fillRect/>
                  </a:stretch>
                </p:blipFill>
                <p:spPr>
                  <a:xfrm>
                    <a:off x="1524000" y="4800600"/>
                    <a:ext cx="2438400" cy="946150"/>
                  </a:xfrm>
                  <a:prstGeom prst="rect">
                    <a:avLst/>
                  </a:prstGeom>
                </p:spPr>
              </p:pic>
            </p:grpSp>
          </p:grpSp>
          <p:sp>
            <p:nvSpPr>
              <p:cNvPr id="66" name="Rounded Rectangle 173"/>
              <p:cNvSpPr/>
              <p:nvPr/>
            </p:nvSpPr>
            <p:spPr>
              <a:xfrm>
                <a:off x="9275541" y="2489591"/>
                <a:ext cx="990617" cy="339945"/>
              </a:xfrm>
              <a:prstGeom prst="roundRect">
                <a:avLst>
                  <a:gd name="adj" fmla="val 29284"/>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173"/>
              <p:cNvSpPr/>
              <p:nvPr/>
            </p:nvSpPr>
            <p:spPr>
              <a:xfrm>
                <a:off x="9433786" y="2937388"/>
                <a:ext cx="1283520" cy="506410"/>
              </a:xfrm>
              <a:prstGeom prst="roundRect">
                <a:avLst>
                  <a:gd name="adj" fmla="val 29284"/>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77199" y="3267635"/>
                <a:ext cx="2700041" cy="707886"/>
              </a:xfrm>
              <a:prstGeom prst="rect">
                <a:avLst/>
              </a:prstGeom>
              <a:solidFill>
                <a:srgbClr val="92D050"/>
              </a:solidFill>
              <a:ln>
                <a:solidFill>
                  <a:schemeClr val="tx1"/>
                </a:solidFill>
              </a:ln>
            </p:spPr>
            <p:txBody>
              <a:bodyPr wrap="square" rtlCol="0">
                <a:spAutoFit/>
              </a:bodyPr>
              <a:lstStyle/>
              <a:p>
                <a:r>
                  <a:rPr lang="en-US" sz="2000" dirty="0"/>
                  <a:t>Inappropriate internet use and texting</a:t>
                </a:r>
              </a:p>
            </p:txBody>
          </p:sp>
        </p:grpSp>
        <p:sp>
          <p:nvSpPr>
            <p:cNvPr id="72" name="Rectangle 71"/>
            <p:cNvSpPr/>
            <p:nvPr/>
          </p:nvSpPr>
          <p:spPr>
            <a:xfrm>
              <a:off x="8373875" y="2107234"/>
              <a:ext cx="3716823" cy="830997"/>
            </a:xfrm>
            <a:prstGeom prst="rect">
              <a:avLst/>
            </a:prstGeom>
          </p:spPr>
          <p:txBody>
            <a:bodyPr wrap="square">
              <a:spAutoFit/>
            </a:bodyPr>
            <a:lstStyle/>
            <a:p>
              <a:pPr algn="ctr"/>
              <a:r>
                <a:rPr lang="en-US" sz="2400" dirty="0">
                  <a:latin typeface="Open Sans"/>
                </a:rPr>
                <a:t>Examples of  Today’s Lures and Bates</a:t>
              </a:r>
              <a:endParaRPr lang="en-US" sz="2400" dirty="0"/>
            </a:p>
          </p:txBody>
        </p:sp>
      </p:grpSp>
      <p:grpSp>
        <p:nvGrpSpPr>
          <p:cNvPr id="74" name="Group 73"/>
          <p:cNvGrpSpPr/>
          <p:nvPr/>
        </p:nvGrpSpPr>
        <p:grpSpPr>
          <a:xfrm>
            <a:off x="1383552" y="3681463"/>
            <a:ext cx="3289208" cy="2390250"/>
            <a:chOff x="384206" y="4158361"/>
            <a:chExt cx="3289208" cy="2390250"/>
          </a:xfrm>
        </p:grpSpPr>
        <p:grpSp>
          <p:nvGrpSpPr>
            <p:cNvPr id="75" name="Group 74"/>
            <p:cNvGrpSpPr/>
            <p:nvPr/>
          </p:nvGrpSpPr>
          <p:grpSpPr>
            <a:xfrm>
              <a:off x="384206" y="4158361"/>
              <a:ext cx="3289208" cy="2390250"/>
              <a:chOff x="609599" y="833642"/>
              <a:chExt cx="7941747" cy="5771225"/>
            </a:xfrm>
          </p:grpSpPr>
          <p:grpSp>
            <p:nvGrpSpPr>
              <p:cNvPr id="77" name="Group 14"/>
              <p:cNvGrpSpPr/>
              <p:nvPr/>
            </p:nvGrpSpPr>
            <p:grpSpPr>
              <a:xfrm rot="10800000">
                <a:off x="7696200" y="5257800"/>
                <a:ext cx="621450" cy="1347067"/>
                <a:chOff x="7010400" y="381000"/>
                <a:chExt cx="762000" cy="2033666"/>
              </a:xfrm>
            </p:grpSpPr>
            <p:sp>
              <p:nvSpPr>
                <p:cNvPr id="91"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11"/>
              <p:cNvGrpSpPr/>
              <p:nvPr/>
            </p:nvGrpSpPr>
            <p:grpSpPr>
              <a:xfrm rot="10800000">
                <a:off x="939238" y="4923502"/>
                <a:ext cx="621450" cy="1347067"/>
                <a:chOff x="7010400" y="381000"/>
                <a:chExt cx="762000" cy="2033666"/>
              </a:xfrm>
            </p:grpSpPr>
            <p:sp>
              <p:nvSpPr>
                <p:cNvPr id="89"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899460" y="833642"/>
                <a:ext cx="621450" cy="986197"/>
                <a:chOff x="7031201" y="834275"/>
                <a:chExt cx="762000" cy="1488861"/>
              </a:xfrm>
            </p:grpSpPr>
            <p:sp>
              <p:nvSpPr>
                <p:cNvPr id="87"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7646520" y="1148254"/>
                <a:ext cx="621450" cy="1017899"/>
                <a:chOff x="7087348" y="824753"/>
                <a:chExt cx="762000" cy="1536722"/>
              </a:xfrm>
            </p:grpSpPr>
            <p:sp>
              <p:nvSpPr>
                <p:cNvPr id="85"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Rectangle 75"/>
            <p:cNvSpPr/>
            <p:nvPr/>
          </p:nvSpPr>
          <p:spPr>
            <a:xfrm>
              <a:off x="896177" y="4617389"/>
              <a:ext cx="2288807" cy="1477328"/>
            </a:xfrm>
            <a:prstGeom prst="rect">
              <a:avLst/>
            </a:prstGeom>
          </p:spPr>
          <p:txBody>
            <a:bodyPr wrap="square">
              <a:spAutoFit/>
            </a:bodyPr>
            <a:lstStyle/>
            <a:p>
              <a:pPr algn="ctr"/>
              <a:r>
                <a:rPr lang="en-US" b="1" dirty="0"/>
                <a:t>False teachers seek to deceive us into believing that sin leads to greater liberty</a:t>
              </a:r>
              <a:endParaRPr lang="en-US" sz="1600" dirty="0"/>
            </a:p>
          </p:txBody>
        </p:sp>
      </p:grpSp>
    </p:spTree>
    <p:extLst>
      <p:ext uri="{BB962C8B-B14F-4D97-AF65-F5344CB8AC3E}">
        <p14:creationId xmlns:p14="http://schemas.microsoft.com/office/powerpoint/2010/main" val="157321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1000"/>
                                        <p:tgtEl>
                                          <p:spTgt spid="2049"/>
                                        </p:tgtEl>
                                      </p:cBhvr>
                                    </p:animEffect>
                                    <p:anim calcmode="lin" valueType="num">
                                      <p:cBhvr>
                                        <p:cTn id="8" dur="1000" fill="hold"/>
                                        <p:tgtEl>
                                          <p:spTgt spid="2049"/>
                                        </p:tgtEl>
                                        <p:attrNameLst>
                                          <p:attrName>ppt_x</p:attrName>
                                        </p:attrNameLst>
                                      </p:cBhvr>
                                      <p:tavLst>
                                        <p:tav tm="0">
                                          <p:val>
                                            <p:strVal val="#ppt_x"/>
                                          </p:val>
                                        </p:tav>
                                        <p:tav tm="100000">
                                          <p:val>
                                            <p:strVal val="#ppt_x"/>
                                          </p:val>
                                        </p:tav>
                                      </p:tavLst>
                                    </p:anim>
                                    <p:anim calcmode="lin" valueType="num">
                                      <p:cBhvr>
                                        <p:cTn id="9"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barn(outVertical)">
                                      <p:cBhvr>
                                        <p:cTn id="1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ellow yellow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5153" y="0"/>
            <a:ext cx="11766175" cy="830997"/>
          </a:xfrm>
          <a:prstGeom prst="rect">
            <a:avLst/>
          </a:prstGeom>
          <a:noFill/>
        </p:spPr>
        <p:txBody>
          <a:bodyPr wrap="square" rtlCol="0">
            <a:spAutoFit/>
          </a:bodyPr>
          <a:lstStyle/>
          <a:p>
            <a:pPr algn="ctr"/>
            <a:r>
              <a:rPr lang="en-US" sz="4800" dirty="0">
                <a:latin typeface="Baskerville Old Face" panose="02020602080505020303" pitchFamily="18" charset="0"/>
                <a:ea typeface="Wednesday" pitchFamily="2" charset="0"/>
              </a:rPr>
              <a:t>Better To Have Never Known</a:t>
            </a:r>
          </a:p>
        </p:txBody>
      </p:sp>
      <p:sp>
        <p:nvSpPr>
          <p:cNvPr id="13" name="TextBox 12"/>
          <p:cNvSpPr txBox="1"/>
          <p:nvPr/>
        </p:nvSpPr>
        <p:spPr>
          <a:xfrm>
            <a:off x="85164" y="6427694"/>
            <a:ext cx="2030506" cy="369332"/>
          </a:xfrm>
          <a:prstGeom prst="rect">
            <a:avLst/>
          </a:prstGeom>
          <a:noFill/>
        </p:spPr>
        <p:txBody>
          <a:bodyPr wrap="square" rtlCol="0">
            <a:spAutoFit/>
          </a:bodyPr>
          <a:lstStyle/>
          <a:p>
            <a:r>
              <a:rPr lang="en-US" dirty="0"/>
              <a:t>2 Peter 2:20-22</a:t>
            </a:r>
          </a:p>
        </p:txBody>
      </p:sp>
      <p:sp>
        <p:nvSpPr>
          <p:cNvPr id="2" name="Rectangle 1"/>
          <p:cNvSpPr/>
          <p:nvPr/>
        </p:nvSpPr>
        <p:spPr>
          <a:xfrm>
            <a:off x="815788" y="1076870"/>
            <a:ext cx="3339353" cy="2246769"/>
          </a:xfrm>
          <a:prstGeom prst="rect">
            <a:avLst/>
          </a:prstGeom>
          <a:solidFill>
            <a:srgbClr val="C00000"/>
          </a:solidFill>
        </p:spPr>
        <p:txBody>
          <a:bodyPr wrap="square">
            <a:spAutoFit/>
          </a:bodyPr>
          <a:lstStyle/>
          <a:p>
            <a:r>
              <a:rPr lang="en-US" sz="2000" i="1" dirty="0">
                <a:solidFill>
                  <a:schemeClr val="bg1"/>
                </a:solidFill>
                <a:latin typeface="Palatino"/>
              </a:rPr>
              <a:t>For of him unto whom much is given much is required; and he who sins against the greater light shall receive the greater condemnation. </a:t>
            </a:r>
          </a:p>
          <a:p>
            <a:r>
              <a:rPr lang="en-US" sz="2000" i="1" dirty="0">
                <a:solidFill>
                  <a:schemeClr val="bg1"/>
                </a:solidFill>
                <a:latin typeface="Palatino"/>
              </a:rPr>
              <a:t>D&amp;C 81:3</a:t>
            </a:r>
            <a:endParaRPr lang="en-US" sz="2000" i="1" dirty="0">
              <a:solidFill>
                <a:schemeClr val="bg1"/>
              </a:solidFill>
            </a:endParaRPr>
          </a:p>
        </p:txBody>
      </p:sp>
      <p:sp>
        <p:nvSpPr>
          <p:cNvPr id="3" name="Rectangle 2"/>
          <p:cNvSpPr/>
          <p:nvPr/>
        </p:nvSpPr>
        <p:spPr>
          <a:xfrm>
            <a:off x="5455022" y="887559"/>
            <a:ext cx="6096000" cy="5262979"/>
          </a:xfrm>
          <a:prstGeom prst="rect">
            <a:avLst/>
          </a:prstGeom>
        </p:spPr>
        <p:txBody>
          <a:bodyPr>
            <a:spAutoFit/>
          </a:bodyPr>
          <a:lstStyle/>
          <a:p>
            <a:r>
              <a:rPr lang="en-US" sz="2400" dirty="0">
                <a:solidFill>
                  <a:srgbClr val="444444"/>
                </a:solidFill>
              </a:rPr>
              <a:t>"...when a person once enlightened by the Spirit so that he receives knowledge that Jesus Christ is the Only Begotten Son of God in the flesh, then turns away and fights the Lord and his work, he does so against the light and testimony he has received by the power of God.</a:t>
            </a:r>
          </a:p>
          <a:p>
            <a:endParaRPr lang="en-US" sz="2400" dirty="0">
              <a:solidFill>
                <a:srgbClr val="444444"/>
              </a:solidFill>
            </a:endParaRPr>
          </a:p>
          <a:p>
            <a:r>
              <a:rPr lang="en-US" sz="2400" dirty="0">
                <a:solidFill>
                  <a:srgbClr val="444444"/>
                </a:solidFill>
              </a:rPr>
              <a:t> Therefore, he has resigned himself to evil knowingly. Therefore Jesus said there is no forgiveness for such a person.</a:t>
            </a:r>
          </a:p>
          <a:p>
            <a:r>
              <a:rPr lang="en-US" sz="2400" dirty="0">
                <a:solidFill>
                  <a:srgbClr val="444444"/>
                </a:solidFill>
              </a:rPr>
              <a:t> </a:t>
            </a:r>
          </a:p>
          <a:p>
            <a:r>
              <a:rPr lang="en-US" sz="2400" dirty="0">
                <a:solidFill>
                  <a:srgbClr val="444444"/>
                </a:solidFill>
              </a:rPr>
              <a:t>"The testimony of the Holy Ghost is the strongest testimony that a man can receive.“ </a:t>
            </a:r>
            <a:endParaRPr lang="en-US" sz="2400" b="0" i="0" dirty="0">
              <a:solidFill>
                <a:srgbClr val="444444"/>
              </a:solidFill>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752" y="3759386"/>
            <a:ext cx="1769423" cy="2232561"/>
          </a:xfrm>
          <a:prstGeom prst="rect">
            <a:avLst/>
          </a:prstGeom>
        </p:spPr>
      </p:pic>
      <p:sp>
        <p:nvSpPr>
          <p:cNvPr id="6" name="Rectangle 5"/>
          <p:cNvSpPr/>
          <p:nvPr/>
        </p:nvSpPr>
        <p:spPr>
          <a:xfrm>
            <a:off x="11725206" y="6439802"/>
            <a:ext cx="442750" cy="369332"/>
          </a:xfrm>
          <a:prstGeom prst="rect">
            <a:avLst/>
          </a:prstGeom>
        </p:spPr>
        <p:txBody>
          <a:bodyPr wrap="none">
            <a:spAutoFit/>
          </a:bodyPr>
          <a:lstStyle/>
          <a:p>
            <a:r>
              <a:rPr lang="en-US" dirty="0">
                <a:solidFill>
                  <a:srgbClr val="444444"/>
                </a:solidFill>
                <a:latin typeface="Calibri" panose="020F0502020204030204" pitchFamily="34" charset="0"/>
              </a:rPr>
              <a:t>(4)</a:t>
            </a:r>
            <a:endParaRPr lang="en-US" dirty="0"/>
          </a:p>
        </p:txBody>
      </p:sp>
    </p:spTree>
    <p:extLst>
      <p:ext uri="{BB962C8B-B14F-4D97-AF65-F5344CB8AC3E}">
        <p14:creationId xmlns:p14="http://schemas.microsoft.com/office/powerpoint/2010/main" val="58710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ellow yellow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5153" y="0"/>
            <a:ext cx="11766175" cy="830997"/>
          </a:xfrm>
          <a:prstGeom prst="rect">
            <a:avLst/>
          </a:prstGeom>
          <a:noFill/>
        </p:spPr>
        <p:txBody>
          <a:bodyPr wrap="square" rtlCol="0">
            <a:spAutoFit/>
          </a:bodyPr>
          <a:lstStyle/>
          <a:p>
            <a:pPr algn="ctr"/>
            <a:r>
              <a:rPr lang="en-US" sz="4800" dirty="0">
                <a:latin typeface="Baskerville Old Face" panose="02020602080505020303" pitchFamily="18" charset="0"/>
                <a:ea typeface="Wednesday" pitchFamily="2" charset="0"/>
              </a:rPr>
              <a:t>The Promise of His Coming</a:t>
            </a:r>
          </a:p>
        </p:txBody>
      </p:sp>
      <p:sp>
        <p:nvSpPr>
          <p:cNvPr id="13" name="TextBox 12"/>
          <p:cNvSpPr txBox="1"/>
          <p:nvPr/>
        </p:nvSpPr>
        <p:spPr>
          <a:xfrm>
            <a:off x="85164" y="6427694"/>
            <a:ext cx="4365812" cy="369332"/>
          </a:xfrm>
          <a:prstGeom prst="rect">
            <a:avLst/>
          </a:prstGeom>
          <a:noFill/>
        </p:spPr>
        <p:txBody>
          <a:bodyPr wrap="square" rtlCol="0">
            <a:spAutoFit/>
          </a:bodyPr>
          <a:lstStyle/>
          <a:p>
            <a:r>
              <a:rPr lang="en-US" dirty="0"/>
              <a:t>2 Peter 3:1-8; D&amp;C 130:7; Abraham 3:17</a:t>
            </a:r>
          </a:p>
        </p:txBody>
      </p:sp>
      <p:sp>
        <p:nvSpPr>
          <p:cNvPr id="6" name="Rectangle 5"/>
          <p:cNvSpPr/>
          <p:nvPr/>
        </p:nvSpPr>
        <p:spPr>
          <a:xfrm>
            <a:off x="11725206" y="6439802"/>
            <a:ext cx="442750" cy="369332"/>
          </a:xfrm>
          <a:prstGeom prst="rect">
            <a:avLst/>
          </a:prstGeom>
        </p:spPr>
        <p:txBody>
          <a:bodyPr wrap="none">
            <a:spAutoFit/>
          </a:bodyPr>
          <a:lstStyle/>
          <a:p>
            <a:r>
              <a:rPr lang="en-US" dirty="0">
                <a:solidFill>
                  <a:srgbClr val="444444"/>
                </a:solidFill>
                <a:latin typeface="Calibri" panose="020F0502020204030204" pitchFamily="34" charset="0"/>
              </a:rPr>
              <a:t>(5)</a:t>
            </a:r>
            <a:endParaRPr lang="en-US" dirty="0"/>
          </a:p>
        </p:txBody>
      </p:sp>
      <p:sp>
        <p:nvSpPr>
          <p:cNvPr id="7" name="Rectangle 6"/>
          <p:cNvSpPr/>
          <p:nvPr/>
        </p:nvSpPr>
        <p:spPr>
          <a:xfrm>
            <a:off x="3153336" y="712258"/>
            <a:ext cx="6096000" cy="830997"/>
          </a:xfrm>
          <a:prstGeom prst="rect">
            <a:avLst/>
          </a:prstGeom>
        </p:spPr>
        <p:txBody>
          <a:bodyPr>
            <a:spAutoFit/>
          </a:bodyPr>
          <a:lstStyle/>
          <a:p>
            <a:r>
              <a:rPr lang="en-US" sz="2400" dirty="0">
                <a:solidFill>
                  <a:srgbClr val="333333"/>
                </a:solidFill>
                <a:effectLst>
                  <a:glow rad="101600">
                    <a:schemeClr val="accent2">
                      <a:satMod val="175000"/>
                      <a:alpha val="40000"/>
                    </a:schemeClr>
                  </a:glow>
                </a:effectLst>
                <a:latin typeface="Open Sans"/>
              </a:rPr>
              <a:t>“one day is with the Lord as a thousand years, and a thousand years as one day”</a:t>
            </a:r>
            <a:endParaRPr lang="en-US" sz="2400" dirty="0">
              <a:effectLst>
                <a:glow rad="101600">
                  <a:schemeClr val="accent2">
                    <a:satMod val="175000"/>
                    <a:alpha val="40000"/>
                  </a:schemeClr>
                </a:glow>
              </a:effectLst>
            </a:endParaRPr>
          </a:p>
        </p:txBody>
      </p:sp>
      <p:sp>
        <p:nvSpPr>
          <p:cNvPr id="9" name="Rectangle 8"/>
          <p:cNvSpPr/>
          <p:nvPr/>
        </p:nvSpPr>
        <p:spPr>
          <a:xfrm>
            <a:off x="6145306" y="2872454"/>
            <a:ext cx="5579900" cy="3416320"/>
          </a:xfrm>
          <a:prstGeom prst="rect">
            <a:avLst/>
          </a:prstGeom>
        </p:spPr>
        <p:txBody>
          <a:bodyPr wrap="square">
            <a:spAutoFit/>
          </a:bodyPr>
          <a:lstStyle/>
          <a:p>
            <a:r>
              <a:rPr lang="en-US" sz="2400" dirty="0">
                <a:latin typeface="Open Sans"/>
              </a:rPr>
              <a:t>“God lives in an eternal now where the past, present, and future are constantly before Him.</a:t>
            </a:r>
          </a:p>
          <a:p>
            <a:endParaRPr lang="en-US" sz="2400" dirty="0">
              <a:latin typeface="Open Sans"/>
            </a:endParaRPr>
          </a:p>
          <a:p>
            <a:r>
              <a:rPr lang="en-US" sz="2400" dirty="0">
                <a:latin typeface="Open Sans"/>
              </a:rPr>
              <a:t>His divine determinations are guaranteed, since whatever He takes in His heart to do, He will surely do it. </a:t>
            </a:r>
          </a:p>
          <a:p>
            <a:endParaRPr lang="en-US" sz="2400" dirty="0">
              <a:latin typeface="Open Sans"/>
            </a:endParaRPr>
          </a:p>
          <a:p>
            <a:r>
              <a:rPr lang="en-US" sz="2400" dirty="0">
                <a:latin typeface="Open Sans"/>
              </a:rPr>
              <a:t>He knows the end from the beginning!” </a:t>
            </a:r>
            <a:endParaRPr lang="en-US" sz="24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8985" y="201962"/>
            <a:ext cx="1383890" cy="1731934"/>
          </a:xfrm>
          <a:prstGeom prst="rect">
            <a:avLst/>
          </a:prstGeom>
        </p:spPr>
      </p:pic>
      <p:grpSp>
        <p:nvGrpSpPr>
          <p:cNvPr id="11" name="Group 10"/>
          <p:cNvGrpSpPr/>
          <p:nvPr/>
        </p:nvGrpSpPr>
        <p:grpSpPr>
          <a:xfrm>
            <a:off x="399209" y="2047079"/>
            <a:ext cx="5346888" cy="3164532"/>
            <a:chOff x="425823" y="1746997"/>
            <a:chExt cx="5346888" cy="3164532"/>
          </a:xfrm>
        </p:grpSpPr>
        <p:pic>
          <p:nvPicPr>
            <p:cNvPr id="1026" name="Picture 2" descr="Image result for jesus second com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961" y="1746997"/>
              <a:ext cx="5238750" cy="29337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25823" y="4680697"/>
              <a:ext cx="4365812" cy="230832"/>
            </a:xfrm>
            <a:prstGeom prst="rect">
              <a:avLst/>
            </a:prstGeom>
            <a:noFill/>
          </p:spPr>
          <p:txBody>
            <a:bodyPr wrap="square" rtlCol="0">
              <a:spAutoFit/>
            </a:bodyPr>
            <a:lstStyle/>
            <a:p>
              <a:r>
                <a:rPr lang="en-US" sz="900" dirty="0"/>
                <a:t>Ron </a:t>
              </a:r>
              <a:r>
                <a:rPr lang="en-US" sz="900" dirty="0" err="1"/>
                <a:t>DiCianni</a:t>
              </a:r>
              <a:endParaRPr lang="en-US" sz="900" dirty="0"/>
            </a:p>
          </p:txBody>
        </p:sp>
      </p:grpSp>
    </p:spTree>
    <p:extLst>
      <p:ext uri="{BB962C8B-B14F-4D97-AF65-F5344CB8AC3E}">
        <p14:creationId xmlns:p14="http://schemas.microsoft.com/office/powerpoint/2010/main" val="116789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1676</TotalTime>
  <Words>1448</Words>
  <Application>Microsoft Office PowerPoint</Application>
  <PresentationFormat>Widescreen</PresentationFormat>
  <Paragraphs>115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Open Sans</vt:lpstr>
      <vt:lpstr>Palatino</vt:lpstr>
      <vt:lpstr>Arial</vt:lpstr>
      <vt:lpstr>Calibri Light</vt:lpstr>
      <vt:lpstr>Calibri</vt:lpstr>
      <vt:lpstr>Baskerville Old Face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156</cp:revision>
  <dcterms:created xsi:type="dcterms:W3CDTF">2016-05-16T13:36:31Z</dcterms:created>
  <dcterms:modified xsi:type="dcterms:W3CDTF">2020-09-13T15:05:24Z</dcterms:modified>
</cp:coreProperties>
</file>