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96" r:id="rId2"/>
    <p:sldId id="297" r:id="rId3"/>
    <p:sldId id="298" r:id="rId4"/>
    <p:sldId id="300" r:id="rId5"/>
    <p:sldId id="299" r:id="rId6"/>
    <p:sldId id="301" r:id="rId7"/>
    <p:sldId id="302" r:id="rId8"/>
    <p:sldId id="304" r:id="rId9"/>
    <p:sldId id="303" r:id="rId10"/>
    <p:sldId id="305" r:id="rId11"/>
    <p:sldId id="307" r:id="rId12"/>
    <p:sldId id="308" r:id="rId13"/>
    <p:sldId id="309" r:id="rId14"/>
    <p:sldId id="310" r:id="rId15"/>
    <p:sldId id="311" r:id="rId16"/>
    <p:sldId id="312" r:id="rId17"/>
    <p:sldId id="284" r:id="rId18"/>
    <p:sldId id="286" r:id="rId19"/>
    <p:sldId id="306" r:id="rId20"/>
  </p:sldIdLst>
  <p:sldSz cx="12192000" cy="6858000"/>
  <p:notesSz cx="6858000" cy="9144000"/>
  <p:embeddedFontLst>
    <p:embeddedFont>
      <p:font typeface="Bradley Hand ITC" panose="03070402050302030203" pitchFamily="66"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Open Sans" panose="020B0606030504020204" pitchFamily="34" charset="0"/>
      <p:regular r:id="rId29"/>
      <p:bold r:id="rId30"/>
      <p:italic r:id="rId31"/>
      <p:boldItalic r:id="rId32"/>
    </p:embeddedFont>
    <p:embeddedFont>
      <p:font typeface="Palatino" pitchFamily="2" charset="0"/>
      <p:regular r:id="rId33"/>
    </p:embeddedFont>
    <p:embeddedFont>
      <p:font typeface="Palatino Linotype" panose="02040502050505030304"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8ADF3-8430-46FF-A9B3-FAD6899CA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754326"/>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God is Love</a:t>
            </a:r>
          </a:p>
          <a:p>
            <a:pPr algn="ctr"/>
            <a:r>
              <a:rPr lang="en-US" sz="4800" dirty="0">
                <a:solidFill>
                  <a:schemeClr val="bg1"/>
                </a:solidFill>
                <a:latin typeface="Palatino Linotype" panose="02040502050505030304" pitchFamily="18" charset="0"/>
                <a:ea typeface="Wednesday" pitchFamily="2" charset="0"/>
              </a:rPr>
              <a:t>1 John</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148</a:t>
            </a:r>
          </a:p>
        </p:txBody>
      </p:sp>
      <p:grpSp>
        <p:nvGrpSpPr>
          <p:cNvPr id="31" name="Group 30"/>
          <p:cNvGrpSpPr/>
          <p:nvPr/>
        </p:nvGrpSpPr>
        <p:grpSpPr>
          <a:xfrm>
            <a:off x="1039906" y="1405209"/>
            <a:ext cx="2257654" cy="4787712"/>
            <a:chOff x="381000" y="1391762"/>
            <a:chExt cx="2257654" cy="4787712"/>
          </a:xfrm>
        </p:grpSpPr>
        <p:sp>
          <p:nvSpPr>
            <p:cNvPr id="32" name="Oval 31"/>
            <p:cNvSpPr/>
            <p:nvPr/>
          </p:nvSpPr>
          <p:spPr>
            <a:xfrm rot="649721" flipH="1">
              <a:off x="1445324"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649721" flipH="1">
              <a:off x="835723"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727362" y="2971799"/>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724914" flipH="1">
              <a:off x="243919" y="399632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49535" flipH="1">
              <a:off x="2028719" y="3975598"/>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577174" y="2881748"/>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382913">
              <a:off x="1807737" y="2888657"/>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p:nvPr/>
          </p:nvSpPr>
          <p:spPr>
            <a:xfrm rot="671737">
              <a:off x="485279" y="1391762"/>
              <a:ext cx="2153375" cy="2010147"/>
            </a:xfrm>
            <a:custGeom>
              <a:avLst/>
              <a:gdLst>
                <a:gd name="connsiteX0" fmla="*/ 1609465 w 2153375"/>
                <a:gd name="connsiteY0" fmla="*/ 350111 h 2010147"/>
                <a:gd name="connsiteX1" fmla="*/ 1568050 w 2153375"/>
                <a:gd name="connsiteY1" fmla="*/ 373349 h 2010147"/>
                <a:gd name="connsiteX2" fmla="*/ 1606089 w 2153375"/>
                <a:gd name="connsiteY2" fmla="*/ 391835 h 2010147"/>
                <a:gd name="connsiteX3" fmla="*/ 1605588 w 2153375"/>
                <a:gd name="connsiteY3" fmla="*/ 368965 h 2010147"/>
                <a:gd name="connsiteX4" fmla="*/ 711681 w 2153375"/>
                <a:gd name="connsiteY4" fmla="*/ 34508 h 2010147"/>
                <a:gd name="connsiteX5" fmla="*/ 867810 w 2153375"/>
                <a:gd name="connsiteY5" fmla="*/ 4807 h 2010147"/>
                <a:gd name="connsiteX6" fmla="*/ 1148794 w 2153375"/>
                <a:gd name="connsiteY6" fmla="*/ 56446 h 2010147"/>
                <a:gd name="connsiteX7" fmla="*/ 1379370 w 2153375"/>
                <a:gd name="connsiteY7" fmla="*/ 49203 h 2010147"/>
                <a:gd name="connsiteX8" fmla="*/ 1431301 w 2153375"/>
                <a:gd name="connsiteY8" fmla="*/ 169646 h 2010147"/>
                <a:gd name="connsiteX9" fmla="*/ 1687273 w 2153375"/>
                <a:gd name="connsiteY9" fmla="*/ 212399 h 2010147"/>
                <a:gd name="connsiteX10" fmla="*/ 1687564 w 2153375"/>
                <a:gd name="connsiteY10" fmla="*/ 289453 h 2010147"/>
                <a:gd name="connsiteX11" fmla="*/ 1664279 w 2153375"/>
                <a:gd name="connsiteY11" fmla="*/ 311063 h 2010147"/>
                <a:gd name="connsiteX12" fmla="*/ 1672926 w 2153375"/>
                <a:gd name="connsiteY12" fmla="*/ 311720 h 2010147"/>
                <a:gd name="connsiteX13" fmla="*/ 1785456 w 2153375"/>
                <a:gd name="connsiteY13" fmla="*/ 424864 h 2010147"/>
                <a:gd name="connsiteX14" fmla="*/ 1785825 w 2153375"/>
                <a:gd name="connsiteY14" fmla="*/ 424983 h 2010147"/>
                <a:gd name="connsiteX15" fmla="*/ 1814516 w 2153375"/>
                <a:gd name="connsiteY15" fmla="*/ 434240 h 2010147"/>
                <a:gd name="connsiteX16" fmla="*/ 1909087 w 2153375"/>
                <a:gd name="connsiteY16" fmla="*/ 527614 h 2010147"/>
                <a:gd name="connsiteX17" fmla="*/ 1976364 w 2153375"/>
                <a:gd name="connsiteY17" fmla="*/ 671728 h 2010147"/>
                <a:gd name="connsiteX18" fmla="*/ 2102616 w 2153375"/>
                <a:gd name="connsiteY18" fmla="*/ 880625 h 2010147"/>
                <a:gd name="connsiteX19" fmla="*/ 2105611 w 2153375"/>
                <a:gd name="connsiteY19" fmla="*/ 1116126 h 2010147"/>
                <a:gd name="connsiteX20" fmla="*/ 2153373 w 2153375"/>
                <a:gd name="connsiteY20" fmla="*/ 1295792 h 2010147"/>
                <a:gd name="connsiteX21" fmla="*/ 2052668 w 2153375"/>
                <a:gd name="connsiteY21" fmla="*/ 1369683 h 2010147"/>
                <a:gd name="connsiteX22" fmla="*/ 2059313 w 2153375"/>
                <a:gd name="connsiteY22" fmla="*/ 1583047 h 2010147"/>
                <a:gd name="connsiteX23" fmla="*/ 1891078 w 2153375"/>
                <a:gd name="connsiteY23" fmla="*/ 1533194 h 2010147"/>
                <a:gd name="connsiteX24" fmla="*/ 1667147 w 2153375"/>
                <a:gd name="connsiteY24" fmla="*/ 1512193 h 2010147"/>
                <a:gd name="connsiteX25" fmla="*/ 1533961 w 2153375"/>
                <a:gd name="connsiteY25" fmla="*/ 1432027 h 2010147"/>
                <a:gd name="connsiteX26" fmla="*/ 1472652 w 2153375"/>
                <a:gd name="connsiteY26" fmla="*/ 1265811 h 2010147"/>
                <a:gd name="connsiteX27" fmla="*/ 1358951 w 2153375"/>
                <a:gd name="connsiteY27" fmla="*/ 1120151 h 2010147"/>
                <a:gd name="connsiteX28" fmla="*/ 1350717 w 2153375"/>
                <a:gd name="connsiteY28" fmla="*/ 945234 h 2010147"/>
                <a:gd name="connsiteX29" fmla="*/ 1349451 w 2153375"/>
                <a:gd name="connsiteY29" fmla="*/ 941137 h 2010147"/>
                <a:gd name="connsiteX30" fmla="*/ 1299165 w 2153375"/>
                <a:gd name="connsiteY30" fmla="*/ 828246 h 2010147"/>
                <a:gd name="connsiteX31" fmla="*/ 1276837 w 2153375"/>
                <a:gd name="connsiteY31" fmla="*/ 725128 h 2010147"/>
                <a:gd name="connsiteX32" fmla="*/ 1205995 w 2153375"/>
                <a:gd name="connsiteY32" fmla="*/ 739800 h 2010147"/>
                <a:gd name="connsiteX33" fmla="*/ 1101089 w 2153375"/>
                <a:gd name="connsiteY33" fmla="*/ 740344 h 2010147"/>
                <a:gd name="connsiteX34" fmla="*/ 887428 w 2153375"/>
                <a:gd name="connsiteY34" fmla="*/ 823111 h 2010147"/>
                <a:gd name="connsiteX35" fmla="*/ 676587 w 2153375"/>
                <a:gd name="connsiteY35" fmla="*/ 790919 h 2010147"/>
                <a:gd name="connsiteX36" fmla="*/ 671266 w 2153375"/>
                <a:gd name="connsiteY36" fmla="*/ 791265 h 2010147"/>
                <a:gd name="connsiteX37" fmla="*/ 640342 w 2153375"/>
                <a:gd name="connsiteY37" fmla="*/ 796418 h 2010147"/>
                <a:gd name="connsiteX38" fmla="*/ 651788 w 2153375"/>
                <a:gd name="connsiteY38" fmla="*/ 837177 h 2010147"/>
                <a:gd name="connsiteX39" fmla="*/ 660684 w 2153375"/>
                <a:gd name="connsiteY39" fmla="*/ 892301 h 2010147"/>
                <a:gd name="connsiteX40" fmla="*/ 658105 w 2153375"/>
                <a:gd name="connsiteY40" fmla="*/ 1066259 h 2010147"/>
                <a:gd name="connsiteX41" fmla="*/ 676942 w 2153375"/>
                <a:gd name="connsiteY41" fmla="*/ 1332236 h 2010147"/>
                <a:gd name="connsiteX42" fmla="*/ 588701 w 2153375"/>
                <a:gd name="connsiteY42" fmla="*/ 1565059 h 2010147"/>
                <a:gd name="connsiteX43" fmla="*/ 557112 w 2153375"/>
                <a:gd name="connsiteY43" fmla="*/ 1764559 h 2010147"/>
                <a:gd name="connsiteX44" fmla="*/ 449563 w 2153375"/>
                <a:gd name="connsiteY44" fmla="*/ 1788714 h 2010147"/>
                <a:gd name="connsiteX45" fmla="*/ 372706 w 2153375"/>
                <a:gd name="connsiteY45" fmla="*/ 2001543 h 2010147"/>
                <a:gd name="connsiteX46" fmla="*/ 259700 w 2153375"/>
                <a:gd name="connsiteY46" fmla="*/ 1871633 h 2010147"/>
                <a:gd name="connsiteX47" fmla="*/ 91835 w 2153375"/>
                <a:gd name="connsiteY47" fmla="*/ 1743279 h 2010147"/>
                <a:gd name="connsiteX48" fmla="*/ 18028 w 2153375"/>
                <a:gd name="connsiteY48" fmla="*/ 1600446 h 2010147"/>
                <a:gd name="connsiteX49" fmla="*/ 33799 w 2153375"/>
                <a:gd name="connsiteY49" fmla="*/ 1407645 h 2010147"/>
                <a:gd name="connsiteX50" fmla="*/ 496 w 2153375"/>
                <a:gd name="connsiteY50" fmla="*/ 1209836 h 2010147"/>
                <a:gd name="connsiteX51" fmla="*/ 61315 w 2153375"/>
                <a:gd name="connsiteY51" fmla="*/ 1034018 h 2010147"/>
                <a:gd name="connsiteX52" fmla="*/ 61897 w 2153375"/>
                <a:gd name="connsiteY52" fmla="*/ 1029383 h 2010147"/>
                <a:gd name="connsiteX53" fmla="*/ 88989 w 2153375"/>
                <a:gd name="connsiteY53" fmla="*/ 776905 h 2010147"/>
                <a:gd name="connsiteX54" fmla="*/ 220784 w 2153375"/>
                <a:gd name="connsiteY54" fmla="*/ 719223 h 2010147"/>
                <a:gd name="connsiteX55" fmla="*/ 220814 w 2153375"/>
                <a:gd name="connsiteY55" fmla="*/ 719126 h 2010147"/>
                <a:gd name="connsiteX56" fmla="*/ 236126 w 2153375"/>
                <a:gd name="connsiteY56" fmla="*/ 668443 h 2010147"/>
                <a:gd name="connsiteX57" fmla="*/ 184108 w 2153375"/>
                <a:gd name="connsiteY57" fmla="*/ 662674 h 2010147"/>
                <a:gd name="connsiteX58" fmla="*/ 189603 w 2153375"/>
                <a:gd name="connsiteY58" fmla="*/ 531970 h 2010147"/>
                <a:gd name="connsiteX59" fmla="*/ 187667 w 2153375"/>
                <a:gd name="connsiteY59" fmla="*/ 531777 h 2010147"/>
                <a:gd name="connsiteX60" fmla="*/ 102551 w 2153375"/>
                <a:gd name="connsiteY60" fmla="*/ 523323 h 2010147"/>
                <a:gd name="connsiteX61" fmla="*/ 55252 w 2153375"/>
                <a:gd name="connsiteY61" fmla="*/ 495628 h 2010147"/>
                <a:gd name="connsiteX62" fmla="*/ 61592 w 2153375"/>
                <a:gd name="connsiteY62" fmla="*/ 451005 h 2010147"/>
                <a:gd name="connsiteX63" fmla="*/ 124857 w 2153375"/>
                <a:gd name="connsiteY63" fmla="*/ 404806 h 2010147"/>
                <a:gd name="connsiteX64" fmla="*/ 126746 w 2153375"/>
                <a:gd name="connsiteY64" fmla="*/ 403427 h 2010147"/>
                <a:gd name="connsiteX65" fmla="*/ 24391 w 2153375"/>
                <a:gd name="connsiteY65" fmla="*/ 345006 h 2010147"/>
                <a:gd name="connsiteX66" fmla="*/ 38444 w 2153375"/>
                <a:gd name="connsiteY66" fmla="*/ 313308 h 2010147"/>
                <a:gd name="connsiteX67" fmla="*/ 213038 w 2153375"/>
                <a:gd name="connsiteY67" fmla="*/ 224188 h 2010147"/>
                <a:gd name="connsiteX68" fmla="*/ 213312 w 2153375"/>
                <a:gd name="connsiteY68" fmla="*/ 223837 h 2010147"/>
                <a:gd name="connsiteX69" fmla="*/ 234542 w 2153375"/>
                <a:gd name="connsiteY69" fmla="*/ 196564 h 2010147"/>
                <a:gd name="connsiteX70" fmla="*/ 379236 w 2153375"/>
                <a:gd name="connsiteY70" fmla="*/ 121270 h 2010147"/>
                <a:gd name="connsiteX71" fmla="*/ 574512 w 2153375"/>
                <a:gd name="connsiteY71" fmla="*/ 85754 h 2010147"/>
                <a:gd name="connsiteX72" fmla="*/ 711681 w 2153375"/>
                <a:gd name="connsiteY72" fmla="*/ 34508 h 20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53375" h="2010147">
                  <a:moveTo>
                    <a:pt x="1609465" y="350111"/>
                  </a:moveTo>
                  <a:lnTo>
                    <a:pt x="1568050" y="373349"/>
                  </a:lnTo>
                  <a:lnTo>
                    <a:pt x="1606089" y="391835"/>
                  </a:lnTo>
                  <a:lnTo>
                    <a:pt x="1605588" y="368965"/>
                  </a:lnTo>
                  <a:close/>
                  <a:moveTo>
                    <a:pt x="711681" y="34508"/>
                  </a:moveTo>
                  <a:cubicBezTo>
                    <a:pt x="761849" y="20663"/>
                    <a:pt x="815175" y="10409"/>
                    <a:pt x="867810" y="4807"/>
                  </a:cubicBezTo>
                  <a:cubicBezTo>
                    <a:pt x="1007758" y="-10088"/>
                    <a:pt x="1118813" y="10321"/>
                    <a:pt x="1148794" y="56446"/>
                  </a:cubicBezTo>
                  <a:cubicBezTo>
                    <a:pt x="1234671" y="39697"/>
                    <a:pt x="1318740" y="37066"/>
                    <a:pt x="1379370" y="49203"/>
                  </a:cubicBezTo>
                  <a:cubicBezTo>
                    <a:pt x="1471504" y="67642"/>
                    <a:pt x="1492536" y="116456"/>
                    <a:pt x="1431301" y="169646"/>
                  </a:cubicBezTo>
                  <a:cubicBezTo>
                    <a:pt x="1552447" y="158950"/>
                    <a:pt x="1649897" y="175229"/>
                    <a:pt x="1687273" y="212399"/>
                  </a:cubicBezTo>
                  <a:cubicBezTo>
                    <a:pt x="1709293" y="234300"/>
                    <a:pt x="1708412" y="261306"/>
                    <a:pt x="1687564" y="289453"/>
                  </a:cubicBezTo>
                  <a:lnTo>
                    <a:pt x="1664279" y="311063"/>
                  </a:lnTo>
                  <a:lnTo>
                    <a:pt x="1672926" y="311720"/>
                  </a:lnTo>
                  <a:cubicBezTo>
                    <a:pt x="1708971" y="324235"/>
                    <a:pt x="1751216" y="366702"/>
                    <a:pt x="1785456" y="424864"/>
                  </a:cubicBezTo>
                  <a:lnTo>
                    <a:pt x="1785825" y="424983"/>
                  </a:lnTo>
                  <a:lnTo>
                    <a:pt x="1814516" y="434240"/>
                  </a:lnTo>
                  <a:cubicBezTo>
                    <a:pt x="1844925" y="449660"/>
                    <a:pt x="1878645" y="482605"/>
                    <a:pt x="1909087" y="527614"/>
                  </a:cubicBezTo>
                  <a:cubicBezTo>
                    <a:pt x="1938557" y="571170"/>
                    <a:pt x="1962493" y="622428"/>
                    <a:pt x="1976364" y="671728"/>
                  </a:cubicBezTo>
                  <a:cubicBezTo>
                    <a:pt x="2027099" y="723811"/>
                    <a:pt x="2073600" y="800761"/>
                    <a:pt x="2102616" y="880625"/>
                  </a:cubicBezTo>
                  <a:cubicBezTo>
                    <a:pt x="2141191" y="986799"/>
                    <a:pt x="2142376" y="1079876"/>
                    <a:pt x="2105611" y="1116126"/>
                  </a:cubicBezTo>
                  <a:cubicBezTo>
                    <a:pt x="2136230" y="1179194"/>
                    <a:pt x="2153635" y="1244704"/>
                    <a:pt x="2153373" y="1295792"/>
                  </a:cubicBezTo>
                  <a:cubicBezTo>
                    <a:pt x="2152979" y="1373425"/>
                    <a:pt x="2112162" y="1403360"/>
                    <a:pt x="2052668" y="1369683"/>
                  </a:cubicBezTo>
                  <a:cubicBezTo>
                    <a:pt x="2084054" y="1462194"/>
                    <a:pt x="2086581" y="1543424"/>
                    <a:pt x="2059313" y="1583047"/>
                  </a:cubicBezTo>
                  <a:cubicBezTo>
                    <a:pt x="2027179" y="1629735"/>
                    <a:pt x="1960049" y="1609851"/>
                    <a:pt x="1891078" y="1533194"/>
                  </a:cubicBezTo>
                  <a:cubicBezTo>
                    <a:pt x="1872616" y="1647046"/>
                    <a:pt x="1771606" y="1637586"/>
                    <a:pt x="1667147" y="1512193"/>
                  </a:cubicBezTo>
                  <a:cubicBezTo>
                    <a:pt x="1637605" y="1538261"/>
                    <a:pt x="1581288" y="1504371"/>
                    <a:pt x="1533961" y="1432027"/>
                  </a:cubicBezTo>
                  <a:cubicBezTo>
                    <a:pt x="1499711" y="1379689"/>
                    <a:pt x="1476406" y="1316517"/>
                    <a:pt x="1472652" y="1265811"/>
                  </a:cubicBezTo>
                  <a:cubicBezTo>
                    <a:pt x="1432258" y="1244372"/>
                    <a:pt x="1387591" y="1187149"/>
                    <a:pt x="1358951" y="1120151"/>
                  </a:cubicBezTo>
                  <a:cubicBezTo>
                    <a:pt x="1325425" y="1041703"/>
                    <a:pt x="1322004" y="969072"/>
                    <a:pt x="1350717" y="945234"/>
                  </a:cubicBezTo>
                  <a:cubicBezTo>
                    <a:pt x="1350285" y="943862"/>
                    <a:pt x="1349883" y="942509"/>
                    <a:pt x="1349451" y="941137"/>
                  </a:cubicBezTo>
                  <a:cubicBezTo>
                    <a:pt x="1328817" y="904531"/>
                    <a:pt x="1311749" y="865982"/>
                    <a:pt x="1299165" y="828246"/>
                  </a:cubicBezTo>
                  <a:lnTo>
                    <a:pt x="1276837" y="725128"/>
                  </a:lnTo>
                  <a:lnTo>
                    <a:pt x="1205995" y="739800"/>
                  </a:lnTo>
                  <a:cubicBezTo>
                    <a:pt x="1168143" y="743985"/>
                    <a:pt x="1131893" y="744309"/>
                    <a:pt x="1101089" y="740344"/>
                  </a:cubicBezTo>
                  <a:cubicBezTo>
                    <a:pt x="1061208" y="776790"/>
                    <a:pt x="977271" y="809304"/>
                    <a:pt x="887428" y="823111"/>
                  </a:cubicBezTo>
                  <a:cubicBezTo>
                    <a:pt x="782234" y="839268"/>
                    <a:pt x="694685" y="825904"/>
                    <a:pt x="676587" y="790919"/>
                  </a:cubicBezTo>
                  <a:cubicBezTo>
                    <a:pt x="674802" y="791043"/>
                    <a:pt x="673051" y="791141"/>
                    <a:pt x="671266" y="791265"/>
                  </a:cubicBezTo>
                  <a:lnTo>
                    <a:pt x="640342" y="796418"/>
                  </a:lnTo>
                  <a:lnTo>
                    <a:pt x="651788" y="837177"/>
                  </a:lnTo>
                  <a:cubicBezTo>
                    <a:pt x="655479" y="854199"/>
                    <a:pt x="658482" y="872680"/>
                    <a:pt x="660684" y="892301"/>
                  </a:cubicBezTo>
                  <a:cubicBezTo>
                    <a:pt x="667083" y="949272"/>
                    <a:pt x="666171" y="1011149"/>
                    <a:pt x="658105" y="1066259"/>
                  </a:cubicBezTo>
                  <a:cubicBezTo>
                    <a:pt x="677932" y="1141837"/>
                    <a:pt x="684867" y="1239811"/>
                    <a:pt x="676942" y="1332236"/>
                  </a:cubicBezTo>
                  <a:cubicBezTo>
                    <a:pt x="666407" y="1455109"/>
                    <a:pt x="631532" y="1547129"/>
                    <a:pt x="588701" y="1565059"/>
                  </a:cubicBezTo>
                  <a:cubicBezTo>
                    <a:pt x="588497" y="1641753"/>
                    <a:pt x="576971" y="1714489"/>
                    <a:pt x="557112" y="1764559"/>
                  </a:cubicBezTo>
                  <a:cubicBezTo>
                    <a:pt x="526939" y="1840644"/>
                    <a:pt x="483353" y="1850421"/>
                    <a:pt x="449563" y="1788714"/>
                  </a:cubicBezTo>
                  <a:cubicBezTo>
                    <a:pt x="438635" y="1894706"/>
                    <a:pt x="409373" y="1975730"/>
                    <a:pt x="372706" y="2001543"/>
                  </a:cubicBezTo>
                  <a:cubicBezTo>
                    <a:pt x="329497" y="2031957"/>
                    <a:pt x="284402" y="1980128"/>
                    <a:pt x="259700" y="1871633"/>
                  </a:cubicBezTo>
                  <a:cubicBezTo>
                    <a:pt x="201397" y="1974614"/>
                    <a:pt x="125672" y="1916729"/>
                    <a:pt x="91835" y="1743279"/>
                  </a:cubicBezTo>
                  <a:cubicBezTo>
                    <a:pt x="58595" y="1754680"/>
                    <a:pt x="27384" y="1694292"/>
                    <a:pt x="18028" y="1600446"/>
                  </a:cubicBezTo>
                  <a:cubicBezTo>
                    <a:pt x="11251" y="1532548"/>
                    <a:pt x="17242" y="1459270"/>
                    <a:pt x="33799" y="1407645"/>
                  </a:cubicBezTo>
                  <a:cubicBezTo>
                    <a:pt x="10308" y="1367149"/>
                    <a:pt x="-2774" y="1289440"/>
                    <a:pt x="496" y="1209836"/>
                  </a:cubicBezTo>
                  <a:cubicBezTo>
                    <a:pt x="4333" y="1116633"/>
                    <a:pt x="29585" y="1043626"/>
                    <a:pt x="61315" y="1034018"/>
                  </a:cubicBezTo>
                  <a:cubicBezTo>
                    <a:pt x="61504" y="1032462"/>
                    <a:pt x="61708" y="1030940"/>
                    <a:pt x="61897" y="1029383"/>
                  </a:cubicBezTo>
                  <a:cubicBezTo>
                    <a:pt x="57636" y="937601"/>
                    <a:pt x="67573" y="845040"/>
                    <a:pt x="88989" y="776905"/>
                  </a:cubicBezTo>
                  <a:cubicBezTo>
                    <a:pt x="122826" y="669289"/>
                    <a:pt x="177686" y="645303"/>
                    <a:pt x="220784" y="719223"/>
                  </a:cubicBezTo>
                  <a:lnTo>
                    <a:pt x="220814" y="719126"/>
                  </a:lnTo>
                  <a:lnTo>
                    <a:pt x="236126" y="668443"/>
                  </a:lnTo>
                  <a:lnTo>
                    <a:pt x="184108" y="662674"/>
                  </a:lnTo>
                  <a:cubicBezTo>
                    <a:pt x="104806" y="639835"/>
                    <a:pt x="99715" y="586197"/>
                    <a:pt x="189603" y="531970"/>
                  </a:cubicBezTo>
                  <a:lnTo>
                    <a:pt x="187667" y="531777"/>
                  </a:lnTo>
                  <a:lnTo>
                    <a:pt x="102551" y="523323"/>
                  </a:lnTo>
                  <a:cubicBezTo>
                    <a:pt x="79475" y="517083"/>
                    <a:pt x="63025" y="507668"/>
                    <a:pt x="55252" y="495628"/>
                  </a:cubicBezTo>
                  <a:cubicBezTo>
                    <a:pt x="46688" y="482378"/>
                    <a:pt x="49239" y="466938"/>
                    <a:pt x="61592" y="451005"/>
                  </a:cubicBezTo>
                  <a:lnTo>
                    <a:pt x="124857" y="404806"/>
                  </a:lnTo>
                  <a:lnTo>
                    <a:pt x="126746" y="403427"/>
                  </a:lnTo>
                  <a:cubicBezTo>
                    <a:pt x="60105" y="396808"/>
                    <a:pt x="23282" y="374569"/>
                    <a:pt x="24391" y="345006"/>
                  </a:cubicBezTo>
                  <a:cubicBezTo>
                    <a:pt x="24761" y="335151"/>
                    <a:pt x="29345" y="324483"/>
                    <a:pt x="38444" y="313308"/>
                  </a:cubicBezTo>
                  <a:cubicBezTo>
                    <a:pt x="66168" y="279249"/>
                    <a:pt x="131702" y="245791"/>
                    <a:pt x="213038" y="224188"/>
                  </a:cubicBezTo>
                  <a:lnTo>
                    <a:pt x="213312" y="223837"/>
                  </a:lnTo>
                  <a:lnTo>
                    <a:pt x="234542" y="196564"/>
                  </a:lnTo>
                  <a:cubicBezTo>
                    <a:pt x="263710" y="168961"/>
                    <a:pt x="314887" y="142033"/>
                    <a:pt x="379236" y="121270"/>
                  </a:cubicBezTo>
                  <a:cubicBezTo>
                    <a:pt x="441512" y="101165"/>
                    <a:pt x="510970" y="88527"/>
                    <a:pt x="574512" y="85754"/>
                  </a:cubicBezTo>
                  <a:cubicBezTo>
                    <a:pt x="614507" y="65788"/>
                    <a:pt x="661514" y="48352"/>
                    <a:pt x="711681" y="3450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rapezoid 39"/>
            <p:cNvSpPr/>
            <p:nvPr/>
          </p:nvSpPr>
          <p:spPr>
            <a:xfrm flipH="1">
              <a:off x="762012" y="2827537"/>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flipH="1">
              <a:off x="1243175" y="3047513"/>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4"/>
            <p:cNvGrpSpPr/>
            <p:nvPr/>
          </p:nvGrpSpPr>
          <p:grpSpPr>
            <a:xfrm>
              <a:off x="574962" y="2455984"/>
              <a:ext cx="1609358" cy="2573214"/>
              <a:chOff x="4553132" y="724355"/>
              <a:chExt cx="2043389" cy="3627388"/>
            </a:xfrm>
          </p:grpSpPr>
          <p:sp>
            <p:nvSpPr>
              <p:cNvPr id="135" name="Double Wave 134"/>
              <p:cNvSpPr/>
              <p:nvPr/>
            </p:nvSpPr>
            <p:spPr>
              <a:xfrm rot="16943134">
                <a:off x="3382791" y="2343202"/>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6"/>
              <p:cNvGrpSpPr/>
              <p:nvPr/>
            </p:nvGrpSpPr>
            <p:grpSpPr>
              <a:xfrm>
                <a:off x="4785037" y="724355"/>
                <a:ext cx="1811484" cy="2323735"/>
                <a:chOff x="2685319" y="2035972"/>
                <a:chExt cx="1811484" cy="2323735"/>
              </a:xfrm>
              <a:solidFill>
                <a:srgbClr val="E0C13C"/>
              </a:solidFill>
            </p:grpSpPr>
            <p:sp>
              <p:nvSpPr>
                <p:cNvPr id="137" name="Pie 17"/>
                <p:cNvSpPr/>
                <p:nvPr/>
              </p:nvSpPr>
              <p:spPr>
                <a:xfrm rot="19278151">
                  <a:off x="2685319" y="2035972"/>
                  <a:ext cx="1811484" cy="2323735"/>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8" name="Group 5"/>
                <p:cNvGrpSpPr/>
                <p:nvPr/>
              </p:nvGrpSpPr>
              <p:grpSpPr>
                <a:xfrm>
                  <a:off x="2918982" y="2360200"/>
                  <a:ext cx="1507442" cy="1607740"/>
                  <a:chOff x="2916720" y="2360200"/>
                  <a:chExt cx="1507442" cy="1607740"/>
                </a:xfrm>
                <a:grpFill/>
              </p:grpSpPr>
              <p:sp>
                <p:nvSpPr>
                  <p:cNvPr id="139" name="Moon 3"/>
                  <p:cNvSpPr/>
                  <p:nvPr/>
                </p:nvSpPr>
                <p:spPr>
                  <a:xfrm rot="16200000">
                    <a:off x="2866571" y="2410349"/>
                    <a:ext cx="1607740" cy="1507442"/>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20"/>
                  <p:cNvSpPr/>
                  <p:nvPr/>
                </p:nvSpPr>
                <p:spPr>
                  <a:xfrm rot="16200000">
                    <a:off x="3057681" y="2219482"/>
                    <a:ext cx="1144999" cy="1426437"/>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Oval 42"/>
            <p:cNvSpPr/>
            <p:nvPr/>
          </p:nvSpPr>
          <p:spPr>
            <a:xfrm flipH="1">
              <a:off x="875286" y="1507693"/>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a:off x="668651" y="5401454"/>
              <a:ext cx="1586459" cy="585867"/>
              <a:chOff x="3810000" y="1677648"/>
              <a:chExt cx="4705061" cy="1827552"/>
            </a:xfrm>
          </p:grpSpPr>
          <p:grpSp>
            <p:nvGrpSpPr>
              <p:cNvPr id="78" name="Group 37"/>
              <p:cNvGrpSpPr/>
              <p:nvPr/>
            </p:nvGrpSpPr>
            <p:grpSpPr>
              <a:xfrm>
                <a:off x="3810000" y="1828800"/>
                <a:ext cx="1776984" cy="1676400"/>
                <a:chOff x="3810000" y="1828800"/>
                <a:chExt cx="4038600" cy="3810000"/>
              </a:xfrm>
            </p:grpSpPr>
            <p:sp>
              <p:nvSpPr>
                <p:cNvPr id="126" name="Half Frame 1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0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iamond 1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117" name="Half Frame 1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1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9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iamond 1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8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iamond 11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668388" y="1667085"/>
              <a:ext cx="1503561" cy="315642"/>
              <a:chOff x="640080" y="1667085"/>
              <a:chExt cx="1722619" cy="786113"/>
            </a:xfrm>
          </p:grpSpPr>
          <p:sp>
            <p:nvSpPr>
              <p:cNvPr id="46" name="Rounded Rectangle 15"/>
              <p:cNvSpPr/>
              <p:nvPr/>
            </p:nvSpPr>
            <p:spPr>
              <a:xfrm>
                <a:off x="640080" y="1713369"/>
                <a:ext cx="1722619" cy="715713"/>
              </a:xfrm>
              <a:prstGeom prst="roundRect">
                <a:avLst>
                  <a:gd name="adj" fmla="val 50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59"/>
              <p:cNvGrpSpPr/>
              <p:nvPr/>
            </p:nvGrpSpPr>
            <p:grpSpPr>
              <a:xfrm>
                <a:off x="711613" y="1667085"/>
                <a:ext cx="1586604" cy="786113"/>
                <a:chOff x="3810000" y="1677648"/>
                <a:chExt cx="4705061" cy="1827552"/>
              </a:xfrm>
            </p:grpSpPr>
            <p:grpSp>
              <p:nvGrpSpPr>
                <p:cNvPr id="48" name="Group 37"/>
                <p:cNvGrpSpPr/>
                <p:nvPr/>
              </p:nvGrpSpPr>
              <p:grpSpPr>
                <a:xfrm>
                  <a:off x="3810000" y="1828800"/>
                  <a:ext cx="1776984" cy="1676400"/>
                  <a:chOff x="3810000" y="1828800"/>
                  <a:chExt cx="4038600" cy="3810000"/>
                </a:xfrm>
              </p:grpSpPr>
              <p:sp>
                <p:nvSpPr>
                  <p:cNvPr id="69" name="Half Frame 68"/>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4"/>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iamond 73"/>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8"/>
                <p:cNvGrpSpPr/>
                <p:nvPr/>
              </p:nvGrpSpPr>
              <p:grpSpPr>
                <a:xfrm>
                  <a:off x="5314014" y="1757596"/>
                  <a:ext cx="1776984" cy="1676400"/>
                  <a:chOff x="3810000" y="1828800"/>
                  <a:chExt cx="4038600" cy="3810000"/>
                </a:xfrm>
              </p:grpSpPr>
              <p:sp>
                <p:nvSpPr>
                  <p:cNvPr id="60" name="Half Frame 59"/>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Half Frame 61"/>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5"/>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mond 64"/>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8"/>
                <p:cNvGrpSpPr/>
                <p:nvPr/>
              </p:nvGrpSpPr>
              <p:grpSpPr>
                <a:xfrm>
                  <a:off x="6738077" y="1677648"/>
                  <a:ext cx="1776984" cy="1676400"/>
                  <a:chOff x="3810000" y="1828800"/>
                  <a:chExt cx="4038600" cy="3810000"/>
                </a:xfrm>
              </p:grpSpPr>
              <p:sp>
                <p:nvSpPr>
                  <p:cNvPr id="51" name="Half Frame 50"/>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6"/>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4855304" y="3453455"/>
            <a:ext cx="6096000" cy="1323439"/>
          </a:xfrm>
          <a:prstGeom prst="rect">
            <a:avLst/>
          </a:prstGeom>
        </p:spPr>
        <p:txBody>
          <a:bodyPr>
            <a:spAutoFit/>
          </a:bodyPr>
          <a:lstStyle/>
          <a:p>
            <a:r>
              <a:rPr lang="en-US" sz="2000" i="1" dirty="0">
                <a:solidFill>
                  <a:schemeClr val="bg1"/>
                </a:solidFill>
                <a:latin typeface="Open Sans"/>
              </a:rPr>
              <a:t>But ye will teach them to walk in the ways of truth and soberness; ye will teach them to love one another, and to serve one another.</a:t>
            </a:r>
          </a:p>
          <a:p>
            <a:r>
              <a:rPr lang="en-US" sz="2000" i="1" dirty="0">
                <a:solidFill>
                  <a:schemeClr val="bg1"/>
                </a:solidFill>
                <a:latin typeface="Open Sans"/>
              </a:rPr>
              <a:t>Mosiah 4:15</a:t>
            </a:r>
            <a:endParaRPr lang="en-US" sz="2000" i="1" dirty="0">
              <a:solidFill>
                <a:schemeClr val="bg1"/>
              </a:solidFill>
            </a:endParaRPr>
          </a:p>
        </p:txBody>
      </p:sp>
      <p:sp>
        <p:nvSpPr>
          <p:cNvPr id="90" name="Heart 89"/>
          <p:cNvSpPr/>
          <p:nvPr/>
        </p:nvSpPr>
        <p:spPr>
          <a:xfrm>
            <a:off x="5932044" y="363117"/>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1" name="Heart 90"/>
          <p:cNvSpPr/>
          <p:nvPr/>
        </p:nvSpPr>
        <p:spPr>
          <a:xfrm>
            <a:off x="5013277" y="385282"/>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2" name="Heart 91"/>
          <p:cNvSpPr/>
          <p:nvPr/>
        </p:nvSpPr>
        <p:spPr>
          <a:xfrm>
            <a:off x="4032427" y="365740"/>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3" name="Heart 92"/>
          <p:cNvSpPr/>
          <p:nvPr/>
        </p:nvSpPr>
        <p:spPr>
          <a:xfrm>
            <a:off x="3171218" y="371817"/>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4" name="Heart 93"/>
          <p:cNvSpPr/>
          <p:nvPr/>
        </p:nvSpPr>
        <p:spPr>
          <a:xfrm>
            <a:off x="2280540" y="392005"/>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5" name="Heart 94"/>
          <p:cNvSpPr/>
          <p:nvPr/>
        </p:nvSpPr>
        <p:spPr>
          <a:xfrm>
            <a:off x="9586156" y="375511"/>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6" name="Heart 95"/>
          <p:cNvSpPr/>
          <p:nvPr/>
        </p:nvSpPr>
        <p:spPr>
          <a:xfrm>
            <a:off x="8664781" y="375511"/>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7" name="Heart 96"/>
          <p:cNvSpPr/>
          <p:nvPr/>
        </p:nvSpPr>
        <p:spPr>
          <a:xfrm>
            <a:off x="7743406" y="348112"/>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8" name="Heart 97"/>
          <p:cNvSpPr/>
          <p:nvPr/>
        </p:nvSpPr>
        <p:spPr>
          <a:xfrm>
            <a:off x="6913455" y="348112"/>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9" name="Heart 98"/>
          <p:cNvSpPr/>
          <p:nvPr/>
        </p:nvSpPr>
        <p:spPr>
          <a:xfrm>
            <a:off x="1346621" y="375511"/>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God is Love</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7862622" y="6460039"/>
            <a:ext cx="4329377" cy="369332"/>
          </a:xfrm>
          <a:prstGeom prst="rect">
            <a:avLst/>
          </a:prstGeom>
          <a:noFill/>
        </p:spPr>
        <p:txBody>
          <a:bodyPr wrap="square" rtlCol="0">
            <a:spAutoFit/>
          </a:bodyPr>
          <a:lstStyle/>
          <a:p>
            <a:pPr algn="r"/>
            <a:r>
              <a:rPr lang="en-US" dirty="0">
                <a:solidFill>
                  <a:schemeClr val="bg1"/>
                </a:solidFill>
              </a:rPr>
              <a:t>(4)</a:t>
            </a: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John:2:10-21</a:t>
            </a:r>
          </a:p>
        </p:txBody>
      </p:sp>
      <p:sp>
        <p:nvSpPr>
          <p:cNvPr id="2" name="Rectangle 1"/>
          <p:cNvSpPr/>
          <p:nvPr/>
        </p:nvSpPr>
        <p:spPr>
          <a:xfrm>
            <a:off x="542024" y="1060195"/>
            <a:ext cx="5146081" cy="1200329"/>
          </a:xfrm>
          <a:prstGeom prst="rect">
            <a:avLst/>
          </a:prstGeom>
        </p:spPr>
        <p:txBody>
          <a:bodyPr wrap="square">
            <a:spAutoFit/>
          </a:bodyPr>
          <a:lstStyle/>
          <a:p>
            <a:r>
              <a:rPr lang="en-US" sz="2400" i="1" dirty="0">
                <a:solidFill>
                  <a:srgbClr val="FFFF00"/>
                </a:solidFill>
              </a:rPr>
              <a:t>He that </a:t>
            </a:r>
            <a:r>
              <a:rPr lang="en-US" sz="2400" i="1" dirty="0" err="1">
                <a:solidFill>
                  <a:srgbClr val="FFFF00"/>
                </a:solidFill>
              </a:rPr>
              <a:t>loveth</a:t>
            </a:r>
            <a:r>
              <a:rPr lang="en-US" sz="2400" i="1" dirty="0">
                <a:solidFill>
                  <a:srgbClr val="FFFF00"/>
                </a:solidFill>
              </a:rPr>
              <a:t> his brother </a:t>
            </a:r>
            <a:r>
              <a:rPr lang="en-US" sz="2400" i="1" dirty="0" err="1">
                <a:solidFill>
                  <a:srgbClr val="FFFF00"/>
                </a:solidFill>
              </a:rPr>
              <a:t>abideth</a:t>
            </a:r>
            <a:r>
              <a:rPr lang="en-US" sz="2400" i="1" dirty="0">
                <a:solidFill>
                  <a:srgbClr val="FFFF00"/>
                </a:solidFill>
              </a:rPr>
              <a:t> in the light, and there is none occasion of stumbling in him.</a:t>
            </a:r>
          </a:p>
        </p:txBody>
      </p:sp>
      <p:sp>
        <p:nvSpPr>
          <p:cNvPr id="6" name="Rectangle 5"/>
          <p:cNvSpPr/>
          <p:nvPr/>
        </p:nvSpPr>
        <p:spPr>
          <a:xfrm>
            <a:off x="5416586" y="3921136"/>
            <a:ext cx="6591636" cy="3108543"/>
          </a:xfrm>
          <a:prstGeom prst="rect">
            <a:avLst/>
          </a:prstGeom>
        </p:spPr>
        <p:txBody>
          <a:bodyPr wrap="square">
            <a:spAutoFit/>
          </a:bodyPr>
          <a:lstStyle/>
          <a:p>
            <a:r>
              <a:rPr lang="en-US" sz="2800" dirty="0">
                <a:solidFill>
                  <a:schemeClr val="bg1"/>
                </a:solidFill>
              </a:rPr>
              <a:t>“Our feelings toward one another must be those of brotherly love. Religion should cement and strengthen and never weaken this feeling. It is most important that we respect and honor the religious beliefs and feelings of our neighbors.”</a:t>
            </a:r>
          </a:p>
          <a:p>
            <a:r>
              <a:rPr lang="en-US" sz="2800" dirty="0">
                <a:solidFill>
                  <a:schemeClr val="bg1"/>
                </a:solidFill>
              </a:rPr>
              <a:t> </a:t>
            </a:r>
          </a:p>
        </p:txBody>
      </p:sp>
      <p:pic>
        <p:nvPicPr>
          <p:cNvPr id="3076" name="Picture 4" descr="Image result for love one an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802" y="1015663"/>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love your bro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77" y="2852484"/>
            <a:ext cx="50006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Love Not the World</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7862622" y="6460039"/>
            <a:ext cx="4329377" cy="369332"/>
          </a:xfrm>
          <a:prstGeom prst="rect">
            <a:avLst/>
          </a:prstGeom>
          <a:noFill/>
        </p:spPr>
        <p:txBody>
          <a:bodyPr wrap="square" rtlCol="0">
            <a:spAutoFit/>
          </a:bodyPr>
          <a:lstStyle/>
          <a:p>
            <a:pPr algn="r"/>
            <a:r>
              <a:rPr lang="en-US" dirty="0">
                <a:solidFill>
                  <a:schemeClr val="bg1"/>
                </a:solidFill>
              </a:rPr>
              <a:t>(5)</a:t>
            </a: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John:2:10-21</a:t>
            </a:r>
          </a:p>
        </p:txBody>
      </p:sp>
      <p:sp>
        <p:nvSpPr>
          <p:cNvPr id="2" name="Rectangle 1"/>
          <p:cNvSpPr/>
          <p:nvPr/>
        </p:nvSpPr>
        <p:spPr>
          <a:xfrm>
            <a:off x="383104" y="1053741"/>
            <a:ext cx="5146081" cy="3139321"/>
          </a:xfrm>
          <a:prstGeom prst="rect">
            <a:avLst/>
          </a:prstGeom>
        </p:spPr>
        <p:txBody>
          <a:bodyPr wrap="square">
            <a:spAutoFit/>
          </a:bodyPr>
          <a:lstStyle/>
          <a:p>
            <a:r>
              <a:rPr lang="en-US" dirty="0">
                <a:solidFill>
                  <a:schemeClr val="bg1"/>
                </a:solidFill>
              </a:rPr>
              <a:t>“Since you don't let people come in and walk around in your house with muddy feet, do not let them walk through your minds with muddy feet...</a:t>
            </a:r>
          </a:p>
          <a:p>
            <a:r>
              <a:rPr lang="en-US" dirty="0">
                <a:solidFill>
                  <a:schemeClr val="bg1"/>
                </a:solidFill>
              </a:rPr>
              <a:t> </a:t>
            </a:r>
          </a:p>
          <a:p>
            <a:r>
              <a:rPr lang="en-US" dirty="0">
                <a:solidFill>
                  <a:schemeClr val="bg1"/>
                </a:solidFill>
              </a:rPr>
              <a:t>Because our behavioral standards are different... we must come to despise the shame of the world. </a:t>
            </a:r>
          </a:p>
          <a:p>
            <a:endParaRPr lang="en-US" dirty="0">
              <a:solidFill>
                <a:schemeClr val="bg1"/>
              </a:solidFill>
            </a:endParaRPr>
          </a:p>
          <a:p>
            <a:r>
              <a:rPr lang="en-US" dirty="0">
                <a:solidFill>
                  <a:schemeClr val="bg1"/>
                </a:solidFill>
              </a:rPr>
              <a:t>We must not hold the people of the world in contempt; we must love them. But we must come to have contempt for the shame of the world, because it matters so little in the end...</a:t>
            </a:r>
          </a:p>
        </p:txBody>
      </p:sp>
      <p:sp>
        <p:nvSpPr>
          <p:cNvPr id="3" name="Rectangle 2"/>
          <p:cNvSpPr/>
          <p:nvPr/>
        </p:nvSpPr>
        <p:spPr>
          <a:xfrm>
            <a:off x="5529185" y="4513095"/>
            <a:ext cx="6096000" cy="1754326"/>
          </a:xfrm>
          <a:prstGeom prst="rect">
            <a:avLst/>
          </a:prstGeom>
        </p:spPr>
        <p:txBody>
          <a:bodyPr>
            <a:spAutoFit/>
          </a:bodyPr>
          <a:lstStyle/>
          <a:p>
            <a:r>
              <a:rPr lang="en-US" dirty="0">
                <a:solidFill>
                  <a:schemeClr val="bg1"/>
                </a:solidFill>
              </a:rPr>
              <a:t>“Remember, those who are in error must not call the cadence for your life, for those who boast of their sexual conquests are only boasting of that which has conquered them-in the same way that people who make nervous jokes about drunkenness are only mocking that which has come to mock them. We may pity behavioral clones, but we do not envy them. </a:t>
            </a:r>
          </a:p>
        </p:txBody>
      </p:sp>
      <p:pic>
        <p:nvPicPr>
          <p:cNvPr id="4098" name="Picture 2" descr="Image result for walking on carpet with muddy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5033" t="49412"/>
          <a:stretch/>
        </p:blipFill>
        <p:spPr bwMode="auto">
          <a:xfrm>
            <a:off x="6282731" y="1460789"/>
            <a:ext cx="4588908" cy="2444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eeping away from peer 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88" y="4407770"/>
            <a:ext cx="4148283" cy="1964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1779" y="0"/>
            <a:ext cx="1079090" cy="1350478"/>
          </a:xfrm>
          <a:prstGeom prst="rect">
            <a:avLst/>
          </a:prstGeom>
        </p:spPr>
      </p:pic>
    </p:spTree>
    <p:extLst>
      <p:ext uri="{BB962C8B-B14F-4D97-AF65-F5344CB8AC3E}">
        <p14:creationId xmlns:p14="http://schemas.microsoft.com/office/powerpoint/2010/main" val="11496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Love Through Our Actions</a:t>
            </a:r>
            <a:endParaRPr lang="en-US" sz="4800" dirty="0">
              <a:solidFill>
                <a:schemeClr val="bg1"/>
              </a:solidFill>
              <a:latin typeface="Palatino Linotype" panose="02040502050505030304" pitchFamily="18" charset="0"/>
              <a:ea typeface="Wednesday" pitchFamily="2" charset="0"/>
            </a:endParaRP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 3:17-18</a:t>
            </a:r>
          </a:p>
        </p:txBody>
      </p:sp>
      <p:sp>
        <p:nvSpPr>
          <p:cNvPr id="2" name="Rectangle 1"/>
          <p:cNvSpPr/>
          <p:nvPr/>
        </p:nvSpPr>
        <p:spPr>
          <a:xfrm>
            <a:off x="383104" y="1053741"/>
            <a:ext cx="5959593" cy="2062103"/>
          </a:xfrm>
          <a:prstGeom prst="rect">
            <a:avLst/>
          </a:prstGeom>
        </p:spPr>
        <p:txBody>
          <a:bodyPr wrap="square">
            <a:spAutoFit/>
          </a:bodyPr>
          <a:lstStyle/>
          <a:p>
            <a:pPr fontAlgn="base"/>
            <a:r>
              <a:rPr lang="en-US" sz="3200" dirty="0">
                <a:solidFill>
                  <a:schemeClr val="bg1"/>
                </a:solidFill>
              </a:rPr>
              <a:t>Why do you think it is important that we demonstrate our love through our actions and not through our words alone?</a:t>
            </a:r>
          </a:p>
        </p:txBody>
      </p:sp>
      <p:pic>
        <p:nvPicPr>
          <p:cNvPr id="5122" name="Picture 2" descr="Image result for helping older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697" y="971287"/>
            <a:ext cx="3864629" cy="34454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elping other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04" y="3697852"/>
            <a:ext cx="4286250" cy="2762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9098" y="5037228"/>
            <a:ext cx="5197056" cy="1200329"/>
          </a:xfrm>
          <a:prstGeom prst="rect">
            <a:avLst/>
          </a:prstGeom>
        </p:spPr>
        <p:txBody>
          <a:bodyPr wrap="square">
            <a:spAutoFit/>
          </a:bodyPr>
          <a:lstStyle/>
          <a:p>
            <a:r>
              <a:rPr lang="en-US" sz="2400" i="1" dirty="0">
                <a:solidFill>
                  <a:srgbClr val="FFFF00"/>
                </a:solidFill>
                <a:latin typeface="Palatino"/>
              </a:rPr>
              <a:t>My little children, let us not love in word, neither in tongue; but in deed and in truth.</a:t>
            </a:r>
            <a:endParaRPr lang="en-US" sz="2400" i="1" dirty="0">
              <a:solidFill>
                <a:srgbClr val="FFFF00"/>
              </a:solidFill>
            </a:endParaRPr>
          </a:p>
        </p:txBody>
      </p:sp>
    </p:spTree>
    <p:extLst>
      <p:ext uri="{BB962C8B-B14F-4D97-AF65-F5344CB8AC3E}">
        <p14:creationId xmlns:p14="http://schemas.microsoft.com/office/powerpoint/2010/main" val="13073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The False Spirit</a:t>
            </a:r>
            <a:endParaRPr lang="en-US" sz="4800" dirty="0">
              <a:solidFill>
                <a:schemeClr val="bg1"/>
              </a:solidFill>
              <a:latin typeface="Palatino Linotype" panose="02040502050505030304" pitchFamily="18" charset="0"/>
              <a:ea typeface="Wednesday" pitchFamily="2" charset="0"/>
            </a:endParaRP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 4:1</a:t>
            </a:r>
          </a:p>
        </p:txBody>
      </p:sp>
      <p:sp>
        <p:nvSpPr>
          <p:cNvPr id="2" name="Rectangle 1"/>
          <p:cNvSpPr/>
          <p:nvPr/>
        </p:nvSpPr>
        <p:spPr>
          <a:xfrm>
            <a:off x="1728913" y="1066649"/>
            <a:ext cx="6564482" cy="1569660"/>
          </a:xfrm>
          <a:prstGeom prst="rect">
            <a:avLst/>
          </a:prstGeom>
        </p:spPr>
        <p:txBody>
          <a:bodyPr wrap="square">
            <a:spAutoFit/>
          </a:bodyPr>
          <a:lstStyle/>
          <a:p>
            <a:pPr fontAlgn="base"/>
            <a:r>
              <a:rPr lang="en-US" sz="2400" dirty="0">
                <a:solidFill>
                  <a:schemeClr val="bg1"/>
                </a:solidFill>
              </a:rPr>
              <a:t>“[The] power of discernment is essential if we are to distinguish between genuine spiritual gifts and the counterfeits Satan seeks to use to deceive men and women and thwart the work of God.” (6)</a:t>
            </a:r>
          </a:p>
        </p:txBody>
      </p:sp>
      <p:sp>
        <p:nvSpPr>
          <p:cNvPr id="3" name="Rectangle 2"/>
          <p:cNvSpPr/>
          <p:nvPr/>
        </p:nvSpPr>
        <p:spPr>
          <a:xfrm>
            <a:off x="5399170" y="3107995"/>
            <a:ext cx="6096000" cy="3416320"/>
          </a:xfrm>
          <a:prstGeom prst="rect">
            <a:avLst/>
          </a:prstGeom>
        </p:spPr>
        <p:txBody>
          <a:bodyPr>
            <a:spAutoFit/>
          </a:bodyPr>
          <a:lstStyle/>
          <a:p>
            <a:pPr fontAlgn="base"/>
            <a:r>
              <a:rPr lang="en-US" sz="2400" dirty="0">
                <a:solidFill>
                  <a:schemeClr val="bg1"/>
                </a:solidFill>
              </a:rPr>
              <a:t>"Nothing is a greater injury to the children of men than to be under the influence of a false spirit when they think they have the spirit of God." </a:t>
            </a:r>
          </a:p>
          <a:p>
            <a:pPr fontAlgn="base"/>
            <a:endParaRPr lang="en-US" sz="2400" dirty="0">
              <a:solidFill>
                <a:schemeClr val="bg1"/>
              </a:solidFill>
            </a:endParaRPr>
          </a:p>
          <a:p>
            <a:pPr fontAlgn="base"/>
            <a:r>
              <a:rPr lang="en-US" sz="2400" dirty="0">
                <a:solidFill>
                  <a:schemeClr val="bg1"/>
                </a:solidFill>
              </a:rPr>
              <a:t>“No man nor sect of men without the regular constituted authorities, the Priesthood and discerning of spirits, can tell true from false spirits." (7)</a:t>
            </a:r>
          </a:p>
        </p:txBody>
      </p:sp>
      <p:pic>
        <p:nvPicPr>
          <p:cNvPr id="614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645" y="3111368"/>
            <a:ext cx="3174065" cy="3515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13" y="126346"/>
            <a:ext cx="1128631" cy="14066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3974" y="1229272"/>
            <a:ext cx="1454328" cy="1763461"/>
          </a:xfrm>
          <a:prstGeom prst="rect">
            <a:avLst/>
          </a:prstGeom>
        </p:spPr>
      </p:pic>
    </p:spTree>
    <p:extLst>
      <p:ext uri="{BB962C8B-B14F-4D97-AF65-F5344CB8AC3E}">
        <p14:creationId xmlns:p14="http://schemas.microsoft.com/office/powerpoint/2010/main" val="225474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1"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Heart 8"/>
          <p:cNvSpPr/>
          <p:nvPr/>
        </p:nvSpPr>
        <p:spPr>
          <a:xfrm>
            <a:off x="5467350" y="3771900"/>
            <a:ext cx="1097280" cy="9144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831875" y="205740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34 Love Words in 1 John 4:7-5:5</a:t>
            </a:r>
            <a:endParaRPr lang="en-US" sz="4800" dirty="0">
              <a:solidFill>
                <a:schemeClr val="bg1"/>
              </a:solidFill>
              <a:latin typeface="Palatino Linotype" panose="02040502050505030304" pitchFamily="18" charset="0"/>
              <a:ea typeface="Wednesday" pitchFamily="2" charset="0"/>
            </a:endParaRPr>
          </a:p>
        </p:txBody>
      </p:sp>
    </p:spTree>
    <p:extLst>
      <p:ext uri="{BB962C8B-B14F-4D97-AF65-F5344CB8AC3E}">
        <p14:creationId xmlns:p14="http://schemas.microsoft.com/office/powerpoint/2010/main" val="133109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1"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p:nvGrpSpPr>
        <p:grpSpPr>
          <a:xfrm>
            <a:off x="327791" y="359222"/>
            <a:ext cx="5871303" cy="6555641"/>
            <a:chOff x="529497" y="601269"/>
            <a:chExt cx="6675308" cy="6555641"/>
          </a:xfrm>
        </p:grpSpPr>
        <p:sp>
          <p:nvSpPr>
            <p:cNvPr id="6" name="TextBox 5"/>
            <p:cNvSpPr txBox="1"/>
            <p:nvPr/>
          </p:nvSpPr>
          <p:spPr>
            <a:xfrm>
              <a:off x="529497" y="601269"/>
              <a:ext cx="6675308" cy="6555641"/>
            </a:xfrm>
            <a:prstGeom prst="rect">
              <a:avLst/>
            </a:prstGeom>
            <a:noFill/>
          </p:spPr>
          <p:txBody>
            <a:bodyPr wrap="square" rtlCol="0">
              <a:spAutoFit/>
            </a:bodyPr>
            <a:lstStyle/>
            <a:p>
              <a:r>
                <a:rPr lang="en-US" sz="2000" dirty="0">
                  <a:solidFill>
                    <a:schemeClr val="bg1"/>
                  </a:solidFill>
                </a:rPr>
                <a:t>1 John 4:7</a:t>
              </a:r>
            </a:p>
            <a:p>
              <a:r>
                <a:rPr lang="en-US" sz="2000" dirty="0">
                  <a:solidFill>
                    <a:schemeClr val="bg1"/>
                  </a:solidFill>
                </a:rPr>
                <a:t>1, 2, 3, 4</a:t>
              </a:r>
            </a:p>
            <a:p>
              <a:r>
                <a:rPr lang="en-US" sz="2000" dirty="0">
                  <a:solidFill>
                    <a:schemeClr val="bg1"/>
                  </a:solidFill>
                </a:rPr>
                <a:t>Beloved, let us love one another: for love is of God; and every one that </a:t>
              </a:r>
              <a:r>
                <a:rPr lang="en-US" sz="2000" dirty="0" err="1">
                  <a:solidFill>
                    <a:schemeClr val="bg1"/>
                  </a:solidFill>
                </a:rPr>
                <a:t>loveth</a:t>
              </a:r>
              <a:r>
                <a:rPr lang="en-US" sz="2000" dirty="0">
                  <a:solidFill>
                    <a:schemeClr val="bg1"/>
                  </a:solidFill>
                </a:rPr>
                <a:t> is born of God, and </a:t>
              </a:r>
              <a:r>
                <a:rPr lang="en-US" sz="2000" dirty="0" err="1">
                  <a:solidFill>
                    <a:schemeClr val="bg1"/>
                  </a:solidFill>
                </a:rPr>
                <a:t>knoweth</a:t>
              </a:r>
              <a:r>
                <a:rPr lang="en-US" sz="2000" dirty="0">
                  <a:solidFill>
                    <a:schemeClr val="bg1"/>
                  </a:solidFill>
                </a:rPr>
                <a:t> God</a:t>
              </a:r>
            </a:p>
            <a:p>
              <a:endParaRPr lang="en-US" sz="2000" dirty="0">
                <a:solidFill>
                  <a:schemeClr val="bg1"/>
                </a:solidFill>
              </a:endParaRPr>
            </a:p>
            <a:p>
              <a:r>
                <a:rPr lang="en-US" sz="2000" dirty="0">
                  <a:solidFill>
                    <a:schemeClr val="bg1"/>
                  </a:solidFill>
                </a:rPr>
                <a:t>1 John 4: 8</a:t>
              </a:r>
            </a:p>
            <a:p>
              <a:r>
                <a:rPr lang="en-US" sz="2000" dirty="0">
                  <a:solidFill>
                    <a:schemeClr val="bg1"/>
                  </a:solidFill>
                </a:rPr>
                <a:t>5, 6</a:t>
              </a:r>
            </a:p>
            <a:p>
              <a:r>
                <a:rPr lang="en-US" sz="2000" dirty="0">
                  <a:solidFill>
                    <a:schemeClr val="bg1"/>
                  </a:solidFill>
                </a:rPr>
                <a:t>He that </a:t>
              </a:r>
              <a:r>
                <a:rPr lang="en-US" sz="2000" dirty="0" err="1">
                  <a:solidFill>
                    <a:schemeClr val="bg1"/>
                  </a:solidFill>
                </a:rPr>
                <a:t>loveth</a:t>
              </a:r>
              <a:r>
                <a:rPr lang="en-US" sz="2000" dirty="0">
                  <a:solidFill>
                    <a:schemeClr val="bg1"/>
                  </a:solidFill>
                </a:rPr>
                <a:t> not </a:t>
              </a:r>
              <a:r>
                <a:rPr lang="en-US" sz="2000" dirty="0" err="1">
                  <a:solidFill>
                    <a:schemeClr val="bg1"/>
                  </a:solidFill>
                </a:rPr>
                <a:t>knoweth</a:t>
              </a:r>
              <a:r>
                <a:rPr lang="en-US" sz="2000" dirty="0">
                  <a:solidFill>
                    <a:schemeClr val="bg1"/>
                  </a:solidFill>
                </a:rPr>
                <a:t> not God; for God is love.</a:t>
              </a:r>
            </a:p>
            <a:p>
              <a:endParaRPr lang="en-US" sz="2000" dirty="0">
                <a:solidFill>
                  <a:schemeClr val="bg1"/>
                </a:solidFill>
              </a:endParaRPr>
            </a:p>
            <a:p>
              <a:r>
                <a:rPr lang="en-US" sz="2000" dirty="0">
                  <a:solidFill>
                    <a:schemeClr val="bg1"/>
                  </a:solidFill>
                </a:rPr>
                <a:t>1 John 4:9</a:t>
              </a:r>
            </a:p>
            <a:p>
              <a:r>
                <a:rPr lang="en-US" sz="2000" dirty="0">
                  <a:solidFill>
                    <a:schemeClr val="bg1"/>
                  </a:solidFill>
                </a:rPr>
                <a:t>7</a:t>
              </a:r>
            </a:p>
            <a:p>
              <a:r>
                <a:rPr lang="en-US" sz="2000" dirty="0">
                  <a:solidFill>
                    <a:schemeClr val="bg1"/>
                  </a:solidFill>
                </a:rPr>
                <a:t>In this was manifested the love of God toward us, because that God sent his only begotten Son into the world, that we might live through him.</a:t>
              </a:r>
            </a:p>
            <a:p>
              <a:endParaRPr lang="en-US" sz="2000" dirty="0">
                <a:solidFill>
                  <a:schemeClr val="bg1"/>
                </a:solidFill>
              </a:endParaRPr>
            </a:p>
            <a:p>
              <a:r>
                <a:rPr lang="en-US" sz="2000" dirty="0">
                  <a:solidFill>
                    <a:schemeClr val="bg1"/>
                  </a:solidFill>
                </a:rPr>
                <a:t>1 John 4:10</a:t>
              </a:r>
            </a:p>
            <a:p>
              <a:r>
                <a:rPr lang="en-US" sz="2000" dirty="0">
                  <a:solidFill>
                    <a:schemeClr val="bg1"/>
                  </a:solidFill>
                </a:rPr>
                <a:t>8, 9, 10</a:t>
              </a:r>
            </a:p>
            <a:p>
              <a:r>
                <a:rPr lang="en-US" sz="2000" dirty="0">
                  <a:solidFill>
                    <a:schemeClr val="bg1"/>
                  </a:solidFill>
                </a:rPr>
                <a:t>Herein is love, not that we loved God, but that he loved us, and sent his Son </a:t>
              </a:r>
              <a:r>
                <a:rPr lang="en-US" sz="2000" i="1" dirty="0">
                  <a:solidFill>
                    <a:schemeClr val="bg1"/>
                  </a:solidFill>
                </a:rPr>
                <a:t>to be</a:t>
              </a:r>
              <a:r>
                <a:rPr lang="en-US" sz="2000" dirty="0">
                  <a:solidFill>
                    <a:schemeClr val="bg1"/>
                  </a:solidFill>
                </a:rPr>
                <a:t> the propitiation for our sins.</a:t>
              </a:r>
            </a:p>
          </p:txBody>
        </p:sp>
        <p:grpSp>
          <p:nvGrpSpPr>
            <p:cNvPr id="2" name="Group 16"/>
            <p:cNvGrpSpPr/>
            <p:nvPr/>
          </p:nvGrpSpPr>
          <p:grpSpPr>
            <a:xfrm>
              <a:off x="1729777" y="979422"/>
              <a:ext cx="1256363" cy="294183"/>
              <a:chOff x="1037141" y="128872"/>
              <a:chExt cx="1675151" cy="392244"/>
            </a:xfrm>
          </p:grpSpPr>
          <p:sp>
            <p:nvSpPr>
              <p:cNvPr id="9" name="Heart 8"/>
              <p:cNvSpPr/>
              <p:nvPr/>
            </p:nvSpPr>
            <p:spPr>
              <a:xfrm>
                <a:off x="1037141" y="128872"/>
                <a:ext cx="457201"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Heart 9"/>
              <p:cNvSpPr/>
              <p:nvPr/>
            </p:nvSpPr>
            <p:spPr>
              <a:xfrm>
                <a:off x="1654236" y="131371"/>
                <a:ext cx="457201" cy="38100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Heart 10"/>
              <p:cNvSpPr/>
              <p:nvPr/>
            </p:nvSpPr>
            <p:spPr>
              <a:xfrm>
                <a:off x="2255091" y="140115"/>
                <a:ext cx="457201" cy="38100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6" name="Heart 15"/>
            <p:cNvSpPr/>
            <p:nvPr/>
          </p:nvSpPr>
          <p:spPr>
            <a:xfrm>
              <a:off x="1099317" y="2787849"/>
              <a:ext cx="342901"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Heart 18"/>
            <p:cNvSpPr/>
            <p:nvPr/>
          </p:nvSpPr>
          <p:spPr>
            <a:xfrm>
              <a:off x="924055" y="4012349"/>
              <a:ext cx="342901"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Heart 12"/>
            <p:cNvSpPr/>
            <p:nvPr/>
          </p:nvSpPr>
          <p:spPr>
            <a:xfrm>
              <a:off x="1558327" y="2776403"/>
              <a:ext cx="342901"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4" name="Group 16"/>
            <p:cNvGrpSpPr/>
            <p:nvPr/>
          </p:nvGrpSpPr>
          <p:grpSpPr>
            <a:xfrm>
              <a:off x="1579306" y="5778769"/>
              <a:ext cx="1256363" cy="294183"/>
              <a:chOff x="1238428" y="479811"/>
              <a:chExt cx="1675151" cy="392244"/>
            </a:xfrm>
          </p:grpSpPr>
          <p:sp>
            <p:nvSpPr>
              <p:cNvPr id="15" name="Heart 14"/>
              <p:cNvSpPr/>
              <p:nvPr/>
            </p:nvSpPr>
            <p:spPr>
              <a:xfrm>
                <a:off x="1238428" y="479811"/>
                <a:ext cx="457201"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Heart 16"/>
              <p:cNvSpPr/>
              <p:nvPr/>
            </p:nvSpPr>
            <p:spPr>
              <a:xfrm>
                <a:off x="1855523" y="482308"/>
                <a:ext cx="457201" cy="38100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Heart 17"/>
              <p:cNvSpPr/>
              <p:nvPr/>
            </p:nvSpPr>
            <p:spPr>
              <a:xfrm>
                <a:off x="2456378" y="491054"/>
                <a:ext cx="457201" cy="38100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31" name="Heart 30"/>
          <p:cNvSpPr/>
          <p:nvPr/>
        </p:nvSpPr>
        <p:spPr>
          <a:xfrm>
            <a:off x="2590017" y="747726"/>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33" name="Group 32"/>
          <p:cNvGrpSpPr/>
          <p:nvPr/>
        </p:nvGrpSpPr>
        <p:grpSpPr>
          <a:xfrm>
            <a:off x="6847730" y="359222"/>
            <a:ext cx="5087470" cy="6586418"/>
            <a:chOff x="6847730" y="359222"/>
            <a:chExt cx="5087470" cy="6586418"/>
          </a:xfrm>
        </p:grpSpPr>
        <p:grpSp>
          <p:nvGrpSpPr>
            <p:cNvPr id="12" name="Group 11"/>
            <p:cNvGrpSpPr/>
            <p:nvPr/>
          </p:nvGrpSpPr>
          <p:grpSpPr>
            <a:xfrm>
              <a:off x="6847730" y="359222"/>
              <a:ext cx="5087470" cy="6586418"/>
              <a:chOff x="6888764" y="533647"/>
              <a:chExt cx="5087470" cy="6586418"/>
            </a:xfrm>
          </p:grpSpPr>
          <p:sp>
            <p:nvSpPr>
              <p:cNvPr id="5" name="Rectangle 4"/>
              <p:cNvSpPr/>
              <p:nvPr/>
            </p:nvSpPr>
            <p:spPr>
              <a:xfrm>
                <a:off x="6888764" y="533647"/>
                <a:ext cx="5087470" cy="6586418"/>
              </a:xfrm>
              <a:prstGeom prst="rect">
                <a:avLst/>
              </a:prstGeom>
            </p:spPr>
            <p:txBody>
              <a:bodyPr wrap="square">
                <a:spAutoFit/>
              </a:bodyPr>
              <a:lstStyle/>
              <a:p>
                <a:r>
                  <a:rPr lang="en-US" sz="2000" dirty="0">
                    <a:solidFill>
                      <a:schemeClr val="bg1"/>
                    </a:solidFill>
                  </a:rPr>
                  <a:t>1 John 4:11</a:t>
                </a:r>
              </a:p>
              <a:p>
                <a:r>
                  <a:rPr lang="en-US" sz="2000" dirty="0">
                    <a:solidFill>
                      <a:schemeClr val="bg1"/>
                    </a:solidFill>
                  </a:rPr>
                  <a:t>11, 12, 13</a:t>
                </a:r>
              </a:p>
              <a:p>
                <a:r>
                  <a:rPr lang="en-US" sz="2000" dirty="0">
                    <a:solidFill>
                      <a:schemeClr val="bg1"/>
                    </a:solidFill>
                  </a:rPr>
                  <a:t>Beloved, if God so loved us, we ought also to love one another.</a:t>
                </a:r>
              </a:p>
              <a:p>
                <a:endParaRPr lang="en-US" sz="2000" dirty="0">
                  <a:solidFill>
                    <a:schemeClr val="bg1"/>
                  </a:solidFill>
                </a:endParaRPr>
              </a:p>
              <a:p>
                <a:r>
                  <a:rPr lang="en-US" sz="2000" dirty="0">
                    <a:solidFill>
                      <a:schemeClr val="bg1"/>
                    </a:solidFill>
                  </a:rPr>
                  <a:t>1 John 4:12</a:t>
                </a:r>
              </a:p>
              <a:p>
                <a:r>
                  <a:rPr lang="en-US" sz="2000" dirty="0">
                    <a:solidFill>
                      <a:schemeClr val="bg1"/>
                    </a:solidFill>
                  </a:rPr>
                  <a:t>14, 15</a:t>
                </a:r>
              </a:p>
              <a:p>
                <a:r>
                  <a:rPr lang="en-US" dirty="0">
                    <a:solidFill>
                      <a:schemeClr val="bg1"/>
                    </a:solidFill>
                  </a:rPr>
                  <a:t>No man hath seen God at any time. If we love one another, God </a:t>
                </a:r>
                <a:r>
                  <a:rPr lang="en-US" dirty="0" err="1">
                    <a:solidFill>
                      <a:schemeClr val="bg1"/>
                    </a:solidFill>
                  </a:rPr>
                  <a:t>dwelleth</a:t>
                </a:r>
                <a:r>
                  <a:rPr lang="en-US" dirty="0">
                    <a:solidFill>
                      <a:schemeClr val="bg1"/>
                    </a:solidFill>
                  </a:rPr>
                  <a:t> in us, and his love is perfected in us.</a:t>
                </a:r>
              </a:p>
              <a:p>
                <a:endParaRPr lang="en-US" sz="2000" dirty="0">
                  <a:solidFill>
                    <a:schemeClr val="bg1"/>
                  </a:solidFill>
                </a:endParaRPr>
              </a:p>
              <a:p>
                <a:r>
                  <a:rPr lang="en-US" sz="2000" dirty="0">
                    <a:solidFill>
                      <a:schemeClr val="bg1"/>
                    </a:solidFill>
                  </a:rPr>
                  <a:t>1 John 4:16</a:t>
                </a:r>
              </a:p>
              <a:p>
                <a:r>
                  <a:rPr lang="en-US" sz="2000" dirty="0">
                    <a:solidFill>
                      <a:schemeClr val="bg1"/>
                    </a:solidFill>
                  </a:rPr>
                  <a:t>16, 17, 18</a:t>
                </a:r>
              </a:p>
              <a:p>
                <a:r>
                  <a:rPr lang="en-US" dirty="0">
                    <a:solidFill>
                      <a:schemeClr val="bg1"/>
                    </a:solidFill>
                  </a:rPr>
                  <a:t>And we have known and believed the love that God hath to us. God is love; and he that </a:t>
                </a:r>
                <a:r>
                  <a:rPr lang="en-US" dirty="0" err="1">
                    <a:solidFill>
                      <a:schemeClr val="bg1"/>
                    </a:solidFill>
                  </a:rPr>
                  <a:t>dwelleth</a:t>
                </a:r>
                <a:r>
                  <a:rPr lang="en-US" dirty="0">
                    <a:solidFill>
                      <a:schemeClr val="bg1"/>
                    </a:solidFill>
                  </a:rPr>
                  <a:t> in love </a:t>
                </a:r>
                <a:r>
                  <a:rPr lang="en-US" dirty="0" err="1">
                    <a:solidFill>
                      <a:schemeClr val="bg1"/>
                    </a:solidFill>
                  </a:rPr>
                  <a:t>dwelleth</a:t>
                </a:r>
                <a:r>
                  <a:rPr lang="en-US" dirty="0">
                    <a:solidFill>
                      <a:schemeClr val="bg1"/>
                    </a:solidFill>
                  </a:rPr>
                  <a:t> in God, and God in him.</a:t>
                </a:r>
              </a:p>
              <a:p>
                <a:endParaRPr lang="en-US" sz="2000" dirty="0">
                  <a:solidFill>
                    <a:schemeClr val="bg1"/>
                  </a:solidFill>
                </a:endParaRPr>
              </a:p>
              <a:p>
                <a:r>
                  <a:rPr lang="en-US" sz="2000" dirty="0">
                    <a:solidFill>
                      <a:schemeClr val="bg1"/>
                    </a:solidFill>
                  </a:rPr>
                  <a:t>1 John 4:17</a:t>
                </a:r>
              </a:p>
              <a:p>
                <a:r>
                  <a:rPr lang="en-US" sz="2000" dirty="0">
                    <a:solidFill>
                      <a:schemeClr val="bg1"/>
                    </a:solidFill>
                  </a:rPr>
                  <a:t>19</a:t>
                </a:r>
              </a:p>
              <a:p>
                <a:r>
                  <a:rPr lang="en-US" dirty="0">
                    <a:solidFill>
                      <a:schemeClr val="bg1"/>
                    </a:solidFill>
                  </a:rPr>
                  <a:t>Herein is our love made perfect, that we may have boldness in the day of judgment: because as he is, so are we in this world.</a:t>
                </a:r>
                <a:endParaRPr lang="en-US" sz="2000" dirty="0">
                  <a:solidFill>
                    <a:schemeClr val="bg1"/>
                  </a:solidFill>
                </a:endParaRPr>
              </a:p>
            </p:txBody>
          </p:sp>
          <p:grpSp>
            <p:nvGrpSpPr>
              <p:cNvPr id="7" name="Group 6"/>
              <p:cNvGrpSpPr/>
              <p:nvPr/>
            </p:nvGrpSpPr>
            <p:grpSpPr>
              <a:xfrm>
                <a:off x="8072275" y="907468"/>
                <a:ext cx="637921" cy="285750"/>
                <a:chOff x="8072275" y="907468"/>
                <a:chExt cx="637921" cy="285750"/>
              </a:xfrm>
            </p:grpSpPr>
            <p:sp>
              <p:nvSpPr>
                <p:cNvPr id="22" name="Heart 21"/>
                <p:cNvSpPr/>
                <p:nvPr/>
              </p:nvSpPr>
              <p:spPr>
                <a:xfrm>
                  <a:off x="8072275" y="907468"/>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Heart 22"/>
                <p:cNvSpPr/>
                <p:nvPr/>
              </p:nvSpPr>
              <p:spPr>
                <a:xfrm>
                  <a:off x="8408596" y="907468"/>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4" name="Heart 23"/>
              <p:cNvSpPr/>
              <p:nvPr/>
            </p:nvSpPr>
            <p:spPr>
              <a:xfrm>
                <a:off x="7770675" y="2414373"/>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Heart 24"/>
              <p:cNvSpPr/>
              <p:nvPr/>
            </p:nvSpPr>
            <p:spPr>
              <a:xfrm>
                <a:off x="8174400" y="2402927"/>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6" name="Group 16"/>
              <p:cNvGrpSpPr/>
              <p:nvPr/>
            </p:nvGrpSpPr>
            <p:grpSpPr>
              <a:xfrm>
                <a:off x="8124922" y="4134265"/>
                <a:ext cx="1256363" cy="294182"/>
                <a:chOff x="821961" y="138659"/>
                <a:chExt cx="1675151" cy="392243"/>
              </a:xfrm>
            </p:grpSpPr>
            <p:sp>
              <p:nvSpPr>
                <p:cNvPr id="27" name="Heart 26"/>
                <p:cNvSpPr/>
                <p:nvPr/>
              </p:nvSpPr>
              <p:spPr>
                <a:xfrm>
                  <a:off x="821961" y="138659"/>
                  <a:ext cx="457200"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Heart 27"/>
                <p:cNvSpPr/>
                <p:nvPr/>
              </p:nvSpPr>
              <p:spPr>
                <a:xfrm>
                  <a:off x="1439056" y="141157"/>
                  <a:ext cx="457200"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Heart 28"/>
                <p:cNvSpPr/>
                <p:nvPr/>
              </p:nvSpPr>
              <p:spPr>
                <a:xfrm>
                  <a:off x="2039912" y="149902"/>
                  <a:ext cx="457200"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Heart 29"/>
              <p:cNvSpPr/>
              <p:nvPr/>
            </p:nvSpPr>
            <p:spPr>
              <a:xfrm>
                <a:off x="7355234" y="5862453"/>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2" name="Heart 31"/>
            <p:cNvSpPr/>
            <p:nvPr/>
          </p:nvSpPr>
          <p:spPr>
            <a:xfrm>
              <a:off x="8717445" y="733043"/>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Tree>
    <p:extLst>
      <p:ext uri="{BB962C8B-B14F-4D97-AF65-F5344CB8AC3E}">
        <p14:creationId xmlns:p14="http://schemas.microsoft.com/office/powerpoint/2010/main" val="41487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p:nvGrpSpPr>
        <p:grpSpPr>
          <a:xfrm>
            <a:off x="404935" y="128301"/>
            <a:ext cx="6049653" cy="6247864"/>
            <a:chOff x="-650614" y="56138"/>
            <a:chExt cx="6858000" cy="6247864"/>
          </a:xfrm>
        </p:grpSpPr>
        <p:sp>
          <p:nvSpPr>
            <p:cNvPr id="6" name="TextBox 5"/>
            <p:cNvSpPr txBox="1"/>
            <p:nvPr/>
          </p:nvSpPr>
          <p:spPr>
            <a:xfrm>
              <a:off x="-650614" y="56138"/>
              <a:ext cx="6858000" cy="6247864"/>
            </a:xfrm>
            <a:prstGeom prst="rect">
              <a:avLst/>
            </a:prstGeom>
            <a:noFill/>
          </p:spPr>
          <p:txBody>
            <a:bodyPr wrap="square" rtlCol="0">
              <a:spAutoFit/>
            </a:bodyPr>
            <a:lstStyle/>
            <a:p>
              <a:r>
                <a:rPr lang="en-US" sz="2000" dirty="0">
                  <a:solidFill>
                    <a:schemeClr val="bg1"/>
                  </a:solidFill>
                </a:rPr>
                <a:t>1 John 4:18</a:t>
              </a:r>
            </a:p>
            <a:p>
              <a:r>
                <a:rPr lang="en-US" sz="2000" dirty="0">
                  <a:solidFill>
                    <a:schemeClr val="bg1"/>
                  </a:solidFill>
                </a:rPr>
                <a:t>20, 21, 22</a:t>
              </a:r>
            </a:p>
            <a:p>
              <a:r>
                <a:rPr lang="en-US" sz="2000" dirty="0">
                  <a:solidFill>
                    <a:schemeClr val="bg1"/>
                  </a:solidFill>
                </a:rPr>
                <a:t>There is no fear in love; but perfect love </a:t>
              </a:r>
              <a:r>
                <a:rPr lang="en-US" sz="2000" dirty="0" err="1">
                  <a:solidFill>
                    <a:schemeClr val="bg1"/>
                  </a:solidFill>
                </a:rPr>
                <a:t>casteth</a:t>
              </a:r>
              <a:r>
                <a:rPr lang="en-US" sz="2000" dirty="0">
                  <a:solidFill>
                    <a:schemeClr val="bg1"/>
                  </a:solidFill>
                </a:rPr>
                <a:t> out fear: because fear hath torment. He that </a:t>
              </a:r>
              <a:r>
                <a:rPr lang="en-US" sz="2000" dirty="0" err="1">
                  <a:solidFill>
                    <a:schemeClr val="bg1"/>
                  </a:solidFill>
                </a:rPr>
                <a:t>feareth</a:t>
              </a:r>
              <a:r>
                <a:rPr lang="en-US" sz="2000" dirty="0">
                  <a:solidFill>
                    <a:schemeClr val="bg1"/>
                  </a:solidFill>
                </a:rPr>
                <a:t> is not made perfect in love.</a:t>
              </a:r>
            </a:p>
            <a:p>
              <a:endParaRPr lang="en-US" sz="2000" dirty="0">
                <a:solidFill>
                  <a:schemeClr val="bg1"/>
                </a:solidFill>
              </a:endParaRPr>
            </a:p>
            <a:p>
              <a:r>
                <a:rPr lang="en-US" sz="2000" dirty="0">
                  <a:solidFill>
                    <a:schemeClr val="bg1"/>
                  </a:solidFill>
                </a:rPr>
                <a:t>1 John 4:19</a:t>
              </a:r>
            </a:p>
            <a:p>
              <a:r>
                <a:rPr lang="en-US" sz="2000" dirty="0">
                  <a:solidFill>
                    <a:schemeClr val="bg1"/>
                  </a:solidFill>
                </a:rPr>
                <a:t>23, 24</a:t>
              </a:r>
            </a:p>
            <a:p>
              <a:r>
                <a:rPr lang="en-US" sz="2000" dirty="0">
                  <a:solidFill>
                    <a:schemeClr val="bg1"/>
                  </a:solidFill>
                </a:rPr>
                <a:t>We love him, because he first loved us.</a:t>
              </a:r>
            </a:p>
            <a:p>
              <a:endParaRPr lang="en-US" sz="2000" dirty="0">
                <a:solidFill>
                  <a:schemeClr val="bg1"/>
                </a:solidFill>
              </a:endParaRPr>
            </a:p>
            <a:p>
              <a:r>
                <a:rPr lang="en-US" sz="2000" dirty="0">
                  <a:solidFill>
                    <a:schemeClr val="bg1"/>
                  </a:solidFill>
                </a:rPr>
                <a:t>1 John 4:20</a:t>
              </a:r>
            </a:p>
            <a:p>
              <a:r>
                <a:rPr lang="en-US" sz="2000" dirty="0">
                  <a:solidFill>
                    <a:schemeClr val="bg1"/>
                  </a:solidFill>
                </a:rPr>
                <a:t>25, 26, 27</a:t>
              </a:r>
            </a:p>
            <a:p>
              <a:r>
                <a:rPr lang="en-US" sz="2000" dirty="0">
                  <a:solidFill>
                    <a:schemeClr val="bg1"/>
                  </a:solidFill>
                </a:rPr>
                <a:t>If a man say, I love God, and </a:t>
              </a:r>
              <a:r>
                <a:rPr lang="en-US" sz="2000" dirty="0" err="1">
                  <a:solidFill>
                    <a:schemeClr val="bg1"/>
                  </a:solidFill>
                </a:rPr>
                <a:t>hateth</a:t>
              </a:r>
              <a:r>
                <a:rPr lang="en-US" sz="2000" dirty="0">
                  <a:solidFill>
                    <a:schemeClr val="bg1"/>
                  </a:solidFill>
                </a:rPr>
                <a:t> his brother, he is a liar: for he that </a:t>
              </a:r>
              <a:r>
                <a:rPr lang="en-US" sz="2000" dirty="0" err="1">
                  <a:solidFill>
                    <a:schemeClr val="bg1"/>
                  </a:solidFill>
                </a:rPr>
                <a:t>loveth</a:t>
              </a:r>
              <a:r>
                <a:rPr lang="en-US" sz="2000" dirty="0">
                  <a:solidFill>
                    <a:schemeClr val="bg1"/>
                  </a:solidFill>
                </a:rPr>
                <a:t> not his brother whom he hath seen, how can he love God whom he hath not seen?</a:t>
              </a:r>
            </a:p>
            <a:p>
              <a:endParaRPr lang="en-US" sz="2000" dirty="0">
                <a:solidFill>
                  <a:schemeClr val="bg1"/>
                </a:solidFill>
              </a:endParaRPr>
            </a:p>
            <a:p>
              <a:r>
                <a:rPr lang="en-US" sz="2000" dirty="0">
                  <a:solidFill>
                    <a:schemeClr val="bg1"/>
                  </a:solidFill>
                </a:rPr>
                <a:t>1 John 4:21</a:t>
              </a:r>
            </a:p>
            <a:p>
              <a:r>
                <a:rPr lang="en-US" sz="2000" dirty="0">
                  <a:solidFill>
                    <a:schemeClr val="bg1"/>
                  </a:solidFill>
                </a:rPr>
                <a:t>28, 29</a:t>
              </a:r>
            </a:p>
            <a:p>
              <a:r>
                <a:rPr lang="en-US" sz="2000" dirty="0">
                  <a:solidFill>
                    <a:schemeClr val="bg1"/>
                  </a:solidFill>
                </a:rPr>
                <a:t>And this commandment have we from him, That he who loveth God love his brother also.</a:t>
              </a:r>
            </a:p>
          </p:txBody>
        </p:sp>
        <p:grpSp>
          <p:nvGrpSpPr>
            <p:cNvPr id="2" name="Group 17"/>
            <p:cNvGrpSpPr/>
            <p:nvPr/>
          </p:nvGrpSpPr>
          <p:grpSpPr>
            <a:xfrm>
              <a:off x="719289" y="3535958"/>
              <a:ext cx="1210455" cy="298867"/>
              <a:chOff x="-250318" y="-384360"/>
              <a:chExt cx="1613939" cy="398489"/>
            </a:xfrm>
          </p:grpSpPr>
          <p:sp>
            <p:nvSpPr>
              <p:cNvPr id="19" name="Heart 18"/>
              <p:cNvSpPr/>
              <p:nvPr/>
            </p:nvSpPr>
            <p:spPr>
              <a:xfrm>
                <a:off x="-250318" y="-384360"/>
                <a:ext cx="457200"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Heart 19"/>
              <p:cNvSpPr/>
              <p:nvPr/>
            </p:nvSpPr>
            <p:spPr>
              <a:xfrm>
                <a:off x="366777" y="-381860"/>
                <a:ext cx="457200"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Heart 20"/>
              <p:cNvSpPr/>
              <p:nvPr/>
            </p:nvSpPr>
            <p:spPr>
              <a:xfrm>
                <a:off x="906421" y="-366871"/>
                <a:ext cx="457200"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Group 16"/>
            <p:cNvGrpSpPr/>
            <p:nvPr/>
          </p:nvGrpSpPr>
          <p:grpSpPr>
            <a:xfrm>
              <a:off x="719288" y="423818"/>
              <a:ext cx="1256362" cy="294182"/>
              <a:chOff x="-557039" y="-342991"/>
              <a:chExt cx="1675150" cy="392243"/>
            </a:xfrm>
          </p:grpSpPr>
          <p:sp>
            <p:nvSpPr>
              <p:cNvPr id="13" name="Heart 12"/>
              <p:cNvSpPr/>
              <p:nvPr/>
            </p:nvSpPr>
            <p:spPr>
              <a:xfrm>
                <a:off x="-557039" y="-342991"/>
                <a:ext cx="457201"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Heart 13"/>
              <p:cNvSpPr/>
              <p:nvPr/>
            </p:nvSpPr>
            <p:spPr>
              <a:xfrm>
                <a:off x="60056" y="-340494"/>
                <a:ext cx="457201"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Heart 14"/>
              <p:cNvSpPr/>
              <p:nvPr/>
            </p:nvSpPr>
            <p:spPr>
              <a:xfrm>
                <a:off x="660910" y="-331748"/>
                <a:ext cx="457201" cy="381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 name="Group 2"/>
            <p:cNvGrpSpPr/>
            <p:nvPr/>
          </p:nvGrpSpPr>
          <p:grpSpPr>
            <a:xfrm>
              <a:off x="523931" y="2249303"/>
              <a:ext cx="647885" cy="285750"/>
              <a:chOff x="523931" y="2249303"/>
              <a:chExt cx="647885" cy="285750"/>
            </a:xfrm>
          </p:grpSpPr>
          <p:sp>
            <p:nvSpPr>
              <p:cNvPr id="16" name="Heart 15"/>
              <p:cNvSpPr/>
              <p:nvPr/>
            </p:nvSpPr>
            <p:spPr>
              <a:xfrm>
                <a:off x="523931" y="2249303"/>
                <a:ext cx="301601"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Heart 16"/>
              <p:cNvSpPr/>
              <p:nvPr/>
            </p:nvSpPr>
            <p:spPr>
              <a:xfrm>
                <a:off x="870216" y="2249303"/>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 name="Group 4"/>
            <p:cNvGrpSpPr/>
            <p:nvPr/>
          </p:nvGrpSpPr>
          <p:grpSpPr>
            <a:xfrm>
              <a:off x="315689" y="5361443"/>
              <a:ext cx="705325" cy="297196"/>
              <a:chOff x="382925" y="5455572"/>
              <a:chExt cx="705325" cy="297196"/>
            </a:xfrm>
          </p:grpSpPr>
          <p:sp>
            <p:nvSpPr>
              <p:cNvPr id="18" name="Heart 17"/>
              <p:cNvSpPr/>
              <p:nvPr/>
            </p:nvSpPr>
            <p:spPr>
              <a:xfrm>
                <a:off x="382925" y="5467018"/>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Heart 21"/>
              <p:cNvSpPr/>
              <p:nvPr/>
            </p:nvSpPr>
            <p:spPr>
              <a:xfrm>
                <a:off x="786650" y="5455572"/>
                <a:ext cx="3016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10" name="Group 9"/>
          <p:cNvGrpSpPr/>
          <p:nvPr/>
        </p:nvGrpSpPr>
        <p:grpSpPr>
          <a:xfrm>
            <a:off x="7204043" y="263738"/>
            <a:ext cx="4805982" cy="5632311"/>
            <a:chOff x="7204043" y="263738"/>
            <a:chExt cx="4805982" cy="5632311"/>
          </a:xfrm>
        </p:grpSpPr>
        <p:sp>
          <p:nvSpPr>
            <p:cNvPr id="9" name="Heart 8"/>
            <p:cNvSpPr/>
            <p:nvPr/>
          </p:nvSpPr>
          <p:spPr>
            <a:xfrm>
              <a:off x="8161357" y="647288"/>
              <a:ext cx="3429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Heart 11"/>
            <p:cNvSpPr/>
            <p:nvPr/>
          </p:nvSpPr>
          <p:spPr>
            <a:xfrm>
              <a:off x="8600683" y="647288"/>
              <a:ext cx="3429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Heart 22"/>
            <p:cNvSpPr/>
            <p:nvPr/>
          </p:nvSpPr>
          <p:spPr>
            <a:xfrm>
              <a:off x="7989907" y="2795475"/>
              <a:ext cx="3429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7204043" y="263738"/>
              <a:ext cx="4805982" cy="5632311"/>
            </a:xfrm>
            <a:prstGeom prst="rect">
              <a:avLst/>
            </a:prstGeom>
          </p:spPr>
          <p:txBody>
            <a:bodyPr wrap="square">
              <a:spAutoFit/>
            </a:bodyPr>
            <a:lstStyle/>
            <a:p>
              <a:r>
                <a:rPr lang="en-US" sz="2000" dirty="0">
                  <a:solidFill>
                    <a:schemeClr val="bg1"/>
                  </a:solidFill>
                </a:rPr>
                <a:t>1 John 5:1</a:t>
              </a:r>
            </a:p>
            <a:p>
              <a:r>
                <a:rPr lang="en-US" sz="2000" dirty="0">
                  <a:solidFill>
                    <a:schemeClr val="bg1"/>
                  </a:solidFill>
                </a:rPr>
                <a:t>30, 31</a:t>
              </a:r>
            </a:p>
            <a:p>
              <a:r>
                <a:rPr lang="en-US" sz="2000" dirty="0">
                  <a:solidFill>
                    <a:schemeClr val="bg1"/>
                  </a:solidFill>
                </a:rPr>
                <a:t>Whosoever believeth that Jesus is the Christ is born of God: and every one that </a:t>
              </a:r>
              <a:r>
                <a:rPr lang="en-US" sz="2000" dirty="0" err="1">
                  <a:solidFill>
                    <a:schemeClr val="bg1"/>
                  </a:solidFill>
                </a:rPr>
                <a:t>loveth</a:t>
              </a:r>
              <a:r>
                <a:rPr lang="en-US" sz="2000" dirty="0">
                  <a:solidFill>
                    <a:schemeClr val="bg1"/>
                  </a:solidFill>
                </a:rPr>
                <a:t> him that begat </a:t>
              </a:r>
              <a:r>
                <a:rPr lang="en-US" sz="2000" dirty="0" err="1">
                  <a:solidFill>
                    <a:schemeClr val="bg1"/>
                  </a:solidFill>
                </a:rPr>
                <a:t>loveth</a:t>
              </a:r>
              <a:r>
                <a:rPr lang="en-US" sz="2000" dirty="0">
                  <a:solidFill>
                    <a:schemeClr val="bg1"/>
                  </a:solidFill>
                </a:rPr>
                <a:t> him also that is begotten of him.</a:t>
              </a:r>
            </a:p>
            <a:p>
              <a:endParaRPr lang="en-US" sz="2000" dirty="0">
                <a:solidFill>
                  <a:schemeClr val="bg1"/>
                </a:solidFill>
              </a:endParaRPr>
            </a:p>
            <a:p>
              <a:r>
                <a:rPr lang="en-US" sz="2000" dirty="0">
                  <a:solidFill>
                    <a:schemeClr val="bg1"/>
                  </a:solidFill>
                </a:rPr>
                <a:t>1 John 5:2</a:t>
              </a:r>
            </a:p>
            <a:p>
              <a:r>
                <a:rPr lang="en-US" sz="2000" dirty="0">
                  <a:solidFill>
                    <a:schemeClr val="bg1"/>
                  </a:solidFill>
                </a:rPr>
                <a:t>32, 33</a:t>
              </a:r>
            </a:p>
            <a:p>
              <a:r>
                <a:rPr lang="en-US" sz="2000" dirty="0">
                  <a:solidFill>
                    <a:schemeClr val="bg1"/>
                  </a:solidFill>
                </a:rPr>
                <a:t>By this we know that we love the children of God, when we love God, and keep his commandments.</a:t>
              </a:r>
            </a:p>
            <a:p>
              <a:endParaRPr lang="en-US" sz="2000" dirty="0">
                <a:solidFill>
                  <a:schemeClr val="bg1"/>
                </a:solidFill>
              </a:endParaRPr>
            </a:p>
            <a:p>
              <a:r>
                <a:rPr lang="en-US" sz="2000" dirty="0">
                  <a:solidFill>
                    <a:schemeClr val="bg1"/>
                  </a:solidFill>
                </a:rPr>
                <a:t>1 John 5:3</a:t>
              </a:r>
            </a:p>
            <a:p>
              <a:r>
                <a:rPr lang="en-US" sz="2000" dirty="0">
                  <a:solidFill>
                    <a:schemeClr val="bg1"/>
                  </a:solidFill>
                </a:rPr>
                <a:t>34</a:t>
              </a:r>
            </a:p>
            <a:p>
              <a:r>
                <a:rPr lang="en-US" sz="2000" dirty="0">
                  <a:solidFill>
                    <a:schemeClr val="bg1"/>
                  </a:solidFill>
                </a:rPr>
                <a:t>For this is the love of God, that we keep his commandments: and his commandments are not grievous.</a:t>
              </a:r>
            </a:p>
          </p:txBody>
        </p:sp>
        <p:sp>
          <p:nvSpPr>
            <p:cNvPr id="24" name="Heart 23"/>
            <p:cNvSpPr/>
            <p:nvPr/>
          </p:nvSpPr>
          <p:spPr>
            <a:xfrm>
              <a:off x="8371075" y="2795475"/>
              <a:ext cx="3429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Heart 24"/>
            <p:cNvSpPr/>
            <p:nvPr/>
          </p:nvSpPr>
          <p:spPr>
            <a:xfrm>
              <a:off x="7669532" y="4561522"/>
              <a:ext cx="342900" cy="2857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0872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00164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#308 </a:t>
            </a:r>
            <a:r>
              <a:rPr lang="en-US" i="1" dirty="0">
                <a:solidFill>
                  <a:schemeClr val="bg1"/>
                </a:solidFill>
              </a:rPr>
              <a:t>Love One Another</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Two Brothers Apart (6:12)</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52</a:t>
            </a:r>
          </a:p>
          <a:p>
            <a:pPr marL="342900" indent="-342900">
              <a:buFontTx/>
              <a:buAutoNum type="arabicPeriod"/>
            </a:pPr>
            <a:r>
              <a:rPr lang="en-US" dirty="0">
                <a:solidFill>
                  <a:schemeClr val="bg1"/>
                </a:solidFill>
              </a:rPr>
              <a:t>Guide to the Scriptures</a:t>
            </a:r>
          </a:p>
          <a:p>
            <a:pPr marL="342900" indent="-342900">
              <a:buFontTx/>
              <a:buAutoNum type="arabicPeriod"/>
            </a:pPr>
            <a:r>
              <a:rPr lang="en-US" dirty="0">
                <a:solidFill>
                  <a:schemeClr val="bg1"/>
                </a:solidFill>
              </a:rPr>
              <a:t>Elder Delbert L. </a:t>
            </a:r>
            <a:r>
              <a:rPr lang="en-US" dirty="0" err="1">
                <a:solidFill>
                  <a:schemeClr val="bg1"/>
                </a:solidFill>
              </a:rPr>
              <a:t>Stapely</a:t>
            </a:r>
            <a:r>
              <a:rPr lang="en-US" dirty="0">
                <a:solidFill>
                  <a:schemeClr val="bg1"/>
                </a:solidFill>
              </a:rPr>
              <a:t> (</a:t>
            </a:r>
            <a:r>
              <a:rPr lang="en-US" i="1" dirty="0">
                <a:solidFill>
                  <a:schemeClr val="bg1"/>
                </a:solidFill>
              </a:rPr>
              <a:t>Conference Report, April 1968</a:t>
            </a:r>
            <a:r>
              <a:rPr lang="en-US" dirty="0">
                <a:solidFill>
                  <a:schemeClr val="bg1"/>
                </a:solidFill>
              </a:rPr>
              <a:t>, Afternoon Meeting 28.)</a:t>
            </a:r>
          </a:p>
          <a:p>
            <a:pPr marL="342900" indent="-342900">
              <a:buFontTx/>
              <a:buAutoNum type="arabicPeriod"/>
            </a:pPr>
            <a:r>
              <a:rPr lang="en-US" dirty="0">
                <a:solidFill>
                  <a:schemeClr val="bg1"/>
                </a:solidFill>
              </a:rPr>
              <a:t>N. Eldon Tanner ("The Great Commandments," </a:t>
            </a:r>
            <a:r>
              <a:rPr lang="en-US" i="1" dirty="0">
                <a:solidFill>
                  <a:schemeClr val="bg1"/>
                </a:solidFill>
              </a:rPr>
              <a:t>Ensign</a:t>
            </a:r>
            <a:r>
              <a:rPr lang="en-US" dirty="0">
                <a:solidFill>
                  <a:schemeClr val="bg1"/>
                </a:solidFill>
              </a:rPr>
              <a:t>, July 1980, 3-4)</a:t>
            </a:r>
          </a:p>
          <a:p>
            <a:pPr marL="342900" indent="-342900">
              <a:buFontTx/>
              <a:buAutoNum type="arabicPeriod"/>
            </a:pPr>
            <a:r>
              <a:rPr lang="en-US" dirty="0">
                <a:solidFill>
                  <a:schemeClr val="bg1"/>
                </a:solidFill>
              </a:rPr>
              <a:t>Elder Neal A. Maxwell ("The Stern but Sweet Seventh Commandment," </a:t>
            </a:r>
            <a:r>
              <a:rPr lang="en-US" i="1" dirty="0">
                <a:solidFill>
                  <a:schemeClr val="bg1"/>
                </a:solidFill>
              </a:rPr>
              <a:t>New Era</a:t>
            </a:r>
            <a:r>
              <a:rPr lang="en-US" dirty="0">
                <a:solidFill>
                  <a:schemeClr val="bg1"/>
                </a:solidFill>
              </a:rPr>
              <a:t>, June 1979, 41-42)</a:t>
            </a:r>
          </a:p>
          <a:p>
            <a:pPr marL="342900" indent="-342900">
              <a:buFontTx/>
              <a:buAutoNum type="arabicPeriod"/>
            </a:pPr>
            <a:r>
              <a:rPr lang="en-US" dirty="0">
                <a:solidFill>
                  <a:schemeClr val="bg1"/>
                </a:solidFill>
              </a:rPr>
              <a:t>Elder Dallin H. Oaks "Spiritual Gifts," </a:t>
            </a:r>
            <a:r>
              <a:rPr lang="en-US" i="1" dirty="0">
                <a:solidFill>
                  <a:schemeClr val="bg1"/>
                </a:solidFill>
              </a:rPr>
              <a:t>Ensign</a:t>
            </a:r>
            <a:r>
              <a:rPr lang="en-US" dirty="0">
                <a:solidFill>
                  <a:schemeClr val="bg1"/>
                </a:solidFill>
              </a:rPr>
              <a:t>, Sept. 1986, 71-72)</a:t>
            </a:r>
          </a:p>
          <a:p>
            <a:pPr marL="342900" indent="-342900">
              <a:buFontTx/>
              <a:buAutoNum type="arabicPeriod"/>
            </a:pPr>
            <a:r>
              <a:rPr lang="en-US" dirty="0">
                <a:solidFill>
                  <a:schemeClr val="bg1"/>
                </a:solidFill>
              </a:rPr>
              <a:t>Prophet Joseph Smith (</a:t>
            </a:r>
            <a:r>
              <a:rPr lang="en-US" i="1" dirty="0">
                <a:solidFill>
                  <a:schemeClr val="bg1"/>
                </a:solidFill>
              </a:rPr>
              <a:t>Teachings</a:t>
            </a:r>
            <a:r>
              <a:rPr lang="en-US" dirty="0">
                <a:solidFill>
                  <a:schemeClr val="bg1"/>
                </a:solidFill>
              </a:rPr>
              <a:t>, p. 213.)</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4595776" y="96787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188293" y="211050"/>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47225" y="4834063"/>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b="1" dirty="0">
                  <a:solidFill>
                    <a:srgbClr val="333333"/>
                  </a:solidFill>
                  <a:latin typeface="Open Sans"/>
                </a:rPr>
                <a:t>As we come unto Jesus Christ with our burdens, He will give us rest</a:t>
              </a:r>
              <a:endParaRPr lang="en-US" sz="1600" dirty="0"/>
            </a:p>
          </p:txBody>
        </p:sp>
      </p:grpSp>
      <p:sp>
        <p:nvSpPr>
          <p:cNvPr id="33" name="Footer Placeholder 14">
            <a:extLst>
              <a:ext uri="{FF2B5EF4-FFF2-40B4-BE49-F238E27FC236}">
                <a16:creationId xmlns:a16="http://schemas.microsoft.com/office/drawing/2014/main" id="{C6A74FD5-DBC1-48DC-9C09-291B6D88491D}"/>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7" y="5242560"/>
            <a:ext cx="3992578" cy="246221"/>
          </a:xfrm>
          <a:prstGeom prst="rect">
            <a:avLst/>
          </a:prstGeom>
          <a:noFill/>
        </p:spPr>
        <p:txBody>
          <a:bodyPr wrap="square" rtlCol="0">
            <a:spAutoFit/>
          </a:bodyPr>
          <a:lstStyle/>
          <a:p>
            <a:r>
              <a:rPr lang="en-US" sz="1000" dirty="0"/>
              <a:t>Life and Teachings of Jesus and His Apostles Chapter 52 </a:t>
            </a:r>
          </a:p>
        </p:txBody>
      </p:sp>
      <p:sp>
        <p:nvSpPr>
          <p:cNvPr id="4" name="Rectangle 3"/>
          <p:cNvSpPr/>
          <p:nvPr/>
        </p:nvSpPr>
        <p:spPr>
          <a:xfrm>
            <a:off x="0" y="5530691"/>
            <a:ext cx="5665073" cy="830997"/>
          </a:xfrm>
          <a:prstGeom prst="rect">
            <a:avLst/>
          </a:prstGeom>
          <a:ln>
            <a:solidFill>
              <a:schemeClr val="tx1"/>
            </a:solidFill>
          </a:ln>
        </p:spPr>
        <p:txBody>
          <a:bodyPr wrap="square">
            <a:spAutoFit/>
          </a:bodyPr>
          <a:lstStyle/>
          <a:p>
            <a:r>
              <a:rPr lang="en-US" sz="1200" dirty="0"/>
              <a:t>“…Only the pure love of Christ will see us through. It is Christ’s love which </a:t>
            </a:r>
            <a:r>
              <a:rPr lang="en-US" sz="1200" dirty="0" err="1"/>
              <a:t>suffereth</a:t>
            </a:r>
            <a:r>
              <a:rPr lang="en-US" sz="1200" dirty="0"/>
              <a:t> long, and is kind. It is Christ’s love which is not puffed up nor easily provoked. Only his pure love enables him- and us- to bear all things, believe all things, hope all things, and endure all things.” Elder Jeffrey R. Holland </a:t>
            </a:r>
          </a:p>
        </p:txBody>
      </p:sp>
      <p:sp>
        <p:nvSpPr>
          <p:cNvPr id="5" name="Rectangle 4"/>
          <p:cNvSpPr/>
          <p:nvPr/>
        </p:nvSpPr>
        <p:spPr>
          <a:xfrm>
            <a:off x="5665071" y="2519884"/>
            <a:ext cx="6526928" cy="1754326"/>
          </a:xfrm>
          <a:prstGeom prst="rect">
            <a:avLst/>
          </a:prstGeom>
          <a:ln>
            <a:solidFill>
              <a:schemeClr val="tx1"/>
            </a:solidFill>
          </a:ln>
        </p:spPr>
        <p:txBody>
          <a:bodyPr wrap="square">
            <a:spAutoFit/>
          </a:bodyPr>
          <a:lstStyle/>
          <a:p>
            <a:r>
              <a:rPr lang="en-US" sz="1200" b="1" dirty="0">
                <a:latin typeface="Open Sans"/>
              </a:rPr>
              <a:t>The Light of Christ 1 john 1:7:</a:t>
            </a:r>
          </a:p>
          <a:p>
            <a:r>
              <a:rPr lang="en-US" sz="1200" dirty="0">
                <a:solidFill>
                  <a:srgbClr val="444444"/>
                </a:solidFill>
                <a:latin typeface="Calibri" panose="020F0502020204030204" pitchFamily="34" charset="0"/>
              </a:rPr>
              <a:t>Where the true gospel of Christ is, there is light; and where that gospel is not found, darkness reigns. "The whole world </a:t>
            </a:r>
            <a:r>
              <a:rPr lang="en-US" sz="1200" dirty="0" err="1">
                <a:solidFill>
                  <a:srgbClr val="444444"/>
                </a:solidFill>
                <a:latin typeface="Calibri" panose="020F0502020204030204" pitchFamily="34" charset="0"/>
              </a:rPr>
              <a:t>lieth</a:t>
            </a:r>
            <a:r>
              <a:rPr lang="en-US" sz="1200" dirty="0">
                <a:solidFill>
                  <a:srgbClr val="444444"/>
                </a:solidFill>
                <a:latin typeface="Calibri" panose="020F0502020204030204" pitchFamily="34" charset="0"/>
              </a:rPr>
              <a:t> in sin, and </a:t>
            </a:r>
            <a:r>
              <a:rPr lang="en-US" sz="1200" dirty="0" err="1">
                <a:solidFill>
                  <a:srgbClr val="444444"/>
                </a:solidFill>
                <a:latin typeface="Calibri" panose="020F0502020204030204" pitchFamily="34" charset="0"/>
              </a:rPr>
              <a:t>groaneth</a:t>
            </a:r>
            <a:r>
              <a:rPr lang="en-US" sz="1200" dirty="0">
                <a:solidFill>
                  <a:srgbClr val="444444"/>
                </a:solidFill>
                <a:latin typeface="Calibri" panose="020F0502020204030204" pitchFamily="34" charset="0"/>
              </a:rPr>
              <a:t> under darkness and under the bondage of sin, . . . because they come not unto me," the Lord said. (D. &amp; C. 84:49-54.) "Darkness </a:t>
            </a:r>
            <a:r>
              <a:rPr lang="en-US" sz="1200" dirty="0" err="1">
                <a:solidFill>
                  <a:srgbClr val="444444"/>
                </a:solidFill>
                <a:latin typeface="Calibri" panose="020F0502020204030204" pitchFamily="34" charset="0"/>
              </a:rPr>
              <a:t>covereth</a:t>
            </a:r>
            <a:r>
              <a:rPr lang="en-US" sz="1200" dirty="0">
                <a:solidFill>
                  <a:srgbClr val="444444"/>
                </a:solidFill>
                <a:latin typeface="Calibri" panose="020F0502020204030204" pitchFamily="34" charset="0"/>
              </a:rPr>
              <a:t> the earth, and gross darkness the minds of the people," (D. &amp; C. 112:23.) The kingdom of the devil is "full of darkness," (Rev. 16: 10.) And men "love darkness rather than light, because their deeds are evil." (D. &amp; C. 10:21; John 3:19.) But when men repent and heed the call of Christ, they thereby come "out of darkness into his marvelous light." (1 Pet. 2:9; 1 Thess. 5:4; 1 John 2:9.) Elder Bruce R. McConkie  (</a:t>
            </a:r>
            <a:r>
              <a:rPr lang="en-US" sz="1200" i="1" dirty="0">
                <a:solidFill>
                  <a:srgbClr val="444444"/>
                </a:solidFill>
                <a:latin typeface="Calibri" panose="020F0502020204030204" pitchFamily="34" charset="0"/>
              </a:rPr>
              <a:t>Mormon Doctrine, </a:t>
            </a:r>
            <a:r>
              <a:rPr lang="en-US" sz="1200" dirty="0">
                <a:solidFill>
                  <a:srgbClr val="444444"/>
                </a:solidFill>
                <a:latin typeface="Calibri" panose="020F0502020204030204" pitchFamily="34" charset="0"/>
              </a:rPr>
              <a:t>2d ed. [Salt Lake City: </a:t>
            </a:r>
            <a:r>
              <a:rPr lang="en-US" sz="1200" dirty="0" err="1">
                <a:solidFill>
                  <a:srgbClr val="444444"/>
                </a:solidFill>
                <a:latin typeface="Calibri" panose="020F0502020204030204" pitchFamily="34" charset="0"/>
              </a:rPr>
              <a:t>Bookcraft</a:t>
            </a:r>
            <a:r>
              <a:rPr lang="en-US" sz="1200" dirty="0">
                <a:solidFill>
                  <a:srgbClr val="444444"/>
                </a:solidFill>
                <a:latin typeface="Calibri" panose="020F0502020204030204" pitchFamily="34" charset="0"/>
              </a:rPr>
              <a:t>, 1966], 179.)</a:t>
            </a:r>
            <a:endParaRPr lang="en-US" sz="1200" dirty="0"/>
          </a:p>
        </p:txBody>
      </p:sp>
      <p:sp>
        <p:nvSpPr>
          <p:cNvPr id="6" name="Rectangle 5"/>
          <p:cNvSpPr/>
          <p:nvPr/>
        </p:nvSpPr>
        <p:spPr>
          <a:xfrm>
            <a:off x="5665072" y="13447"/>
            <a:ext cx="6526927" cy="2492990"/>
          </a:xfrm>
          <a:prstGeom prst="rect">
            <a:avLst/>
          </a:prstGeom>
          <a:ln>
            <a:solidFill>
              <a:schemeClr val="tx1"/>
            </a:solidFill>
          </a:ln>
        </p:spPr>
        <p:txBody>
          <a:bodyPr wrap="square">
            <a:spAutoFit/>
          </a:bodyPr>
          <a:lstStyle/>
          <a:p>
            <a:r>
              <a:rPr lang="en-US" sz="1200" b="1" dirty="0"/>
              <a:t>The Theme of 1 John:</a:t>
            </a:r>
          </a:p>
          <a:p>
            <a:pPr fontAlgn="base"/>
            <a:r>
              <a:rPr lang="en-US" sz="1200" dirty="0">
                <a:solidFill>
                  <a:srgbClr val="333333"/>
                </a:solidFill>
                <a:latin typeface="Open Sans"/>
              </a:rPr>
              <a:t>“Written by the Disciple whom Jesus loved, and who in turn had such great love for his Lord and his fellowmen that he gained permission to remain on earth and seek to save souls until the Second Coming—this Epistle has as its essential Theme:</a:t>
            </a:r>
          </a:p>
          <a:p>
            <a:pPr fontAlgn="base"/>
            <a:r>
              <a:rPr lang="en-US" sz="1200" dirty="0">
                <a:solidFill>
                  <a:srgbClr val="333333"/>
                </a:solidFill>
                <a:latin typeface="Open Sans"/>
              </a:rPr>
              <a:t>“That God is love;</a:t>
            </a:r>
          </a:p>
          <a:p>
            <a:pPr fontAlgn="base"/>
            <a:r>
              <a:rPr lang="en-US" sz="1200" dirty="0">
                <a:solidFill>
                  <a:srgbClr val="333333"/>
                </a:solidFill>
                <a:latin typeface="Open Sans"/>
              </a:rPr>
              <a:t>“That love is the foundation upon which all personal righteousness rests;</a:t>
            </a:r>
          </a:p>
          <a:p>
            <a:pPr fontAlgn="base"/>
            <a:r>
              <a:rPr lang="en-US" sz="1200" dirty="0">
                <a:solidFill>
                  <a:srgbClr val="333333"/>
                </a:solidFill>
                <a:latin typeface="Open Sans"/>
              </a:rPr>
              <a:t>“That all the purposes and plans of Deity are based on his infinite and eternal love; and</a:t>
            </a:r>
          </a:p>
          <a:p>
            <a:pPr fontAlgn="base"/>
            <a:r>
              <a:rPr lang="en-US" sz="1200" dirty="0">
                <a:solidFill>
                  <a:srgbClr val="333333"/>
                </a:solidFill>
                <a:latin typeface="Open Sans"/>
              </a:rPr>
              <a:t>“That if men will personify that love in their lives, they will become like the Lord himself and have eternal life with him.</a:t>
            </a:r>
          </a:p>
          <a:p>
            <a:r>
              <a:rPr lang="en-US" sz="1200" dirty="0"/>
              <a:t>“The doctrines expounded include how to gain fellowship with God; how to know God and Christ; how to become the sons of God; how to abide in the light and love the brethren; how to dwell in God and have him dwell in us; how to be born again and gain eternal life.” Elder Bruce R. McConkie, </a:t>
            </a:r>
            <a:r>
              <a:rPr lang="en-US" sz="1200" i="1" dirty="0"/>
              <a:t>DNTC,</a:t>
            </a:r>
            <a:r>
              <a:rPr lang="en-US" sz="1200" dirty="0"/>
              <a:t> 3:371.)</a:t>
            </a:r>
          </a:p>
        </p:txBody>
      </p:sp>
      <p:graphicFrame>
        <p:nvGraphicFramePr>
          <p:cNvPr id="7" name="Table 6"/>
          <p:cNvGraphicFramePr>
            <a:graphicFrameLocks noGrp="1"/>
          </p:cNvGraphicFramePr>
          <p:nvPr>
            <p:extLst>
              <p:ext uri="{D42A27DB-BD31-4B8C-83A1-F6EECF244321}">
                <p14:modId xmlns:p14="http://schemas.microsoft.com/office/powerpoint/2010/main" val="572825559"/>
              </p:ext>
            </p:extLst>
          </p:nvPr>
        </p:nvGraphicFramePr>
        <p:xfrm>
          <a:off x="0" y="0"/>
          <a:ext cx="5665073" cy="5200650"/>
        </p:xfrm>
        <a:graphic>
          <a:graphicData uri="http://schemas.openxmlformats.org/drawingml/2006/table">
            <a:tbl>
              <a:tblPr firstRow="1" bandRow="1">
                <a:tableStyleId>{5940675A-B579-460E-94D1-54222C63F5DA}</a:tableStyleId>
              </a:tblPr>
              <a:tblGrid>
                <a:gridCol w="3761899">
                  <a:extLst>
                    <a:ext uri="{9D8B030D-6E8A-4147-A177-3AD203B41FA5}">
                      <a16:colId xmlns:a16="http://schemas.microsoft.com/office/drawing/2014/main" val="3815724195"/>
                    </a:ext>
                  </a:extLst>
                </a:gridCol>
                <a:gridCol w="1903174">
                  <a:extLst>
                    <a:ext uri="{9D8B030D-6E8A-4147-A177-3AD203B41FA5}">
                      <a16:colId xmlns:a16="http://schemas.microsoft.com/office/drawing/2014/main" val="3481700596"/>
                    </a:ext>
                  </a:extLst>
                </a:gridCol>
              </a:tblGrid>
              <a:tr h="457200">
                <a:tc gridSpan="2">
                  <a:txBody>
                    <a:bodyPr/>
                    <a:lstStyle/>
                    <a:p>
                      <a:pPr algn="l" fontAlgn="base"/>
                      <a:r>
                        <a:rPr lang="en-US" sz="1400" b="0" i="0" kern="1200" cap="all" dirty="0">
                          <a:solidFill>
                            <a:schemeClr val="tx1"/>
                          </a:solidFill>
                          <a:effectLst/>
                          <a:latin typeface="+mn-lt"/>
                          <a:ea typeface="+mn-ea"/>
                          <a:cs typeface="+mn-cs"/>
                        </a:rPr>
                        <a:t>A LETTER TO THE </a:t>
                      </a:r>
                      <a:r>
                        <a:rPr lang="en-US" sz="1400" b="0" i="0" u="none" strike="noStrike" kern="1200" cap="all" dirty="0">
                          <a:solidFill>
                            <a:schemeClr val="tx1"/>
                          </a:solidFill>
                          <a:effectLst/>
                          <a:latin typeface="+mn-lt"/>
                          <a:ea typeface="+mn-ea"/>
                          <a:cs typeface="+mn-cs"/>
                        </a:rPr>
                        <a:t>CHRISTIAN</a:t>
                      </a:r>
                      <a:r>
                        <a:rPr lang="en-US" sz="1400" b="0" i="0" kern="1200" cap="all" dirty="0">
                          <a:solidFill>
                            <a:schemeClr val="tx1"/>
                          </a:solidFill>
                          <a:effectLst/>
                          <a:latin typeface="+mn-lt"/>
                          <a:ea typeface="+mn-ea"/>
                          <a:cs typeface="+mn-cs"/>
                        </a:rPr>
                        <a:t> COMMUNITIES, CA. A.D. 96 John</a:t>
                      </a:r>
                      <a:endParaRPr lang="en-US" sz="14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rgbClr val="434444"/>
                          </a:solidFill>
                          <a:effectLst/>
                        </a:rPr>
                        <a:t>Walk in the Light of Christ</a:t>
                      </a:r>
                    </a:p>
                  </a:txBody>
                  <a:tcPr marL="95250" marR="95250" marT="66675" marB="66675" anchor="ctr">
                    <a:solidFill>
                      <a:schemeClr val="bg1"/>
                    </a:solidFill>
                  </a:tcPr>
                </a:tc>
                <a:tc>
                  <a:txBody>
                    <a:bodyPr/>
                    <a:lstStyle/>
                    <a:p>
                      <a:pPr algn="l" fontAlgn="base"/>
                      <a:r>
                        <a:rPr lang="en-US" sz="1200">
                          <a:solidFill>
                            <a:srgbClr val="434444"/>
                          </a:solidFill>
                          <a:effectLst/>
                        </a:rPr>
                        <a:t>1:1–7</a:t>
                      </a:r>
                    </a:p>
                  </a:txBody>
                  <a:tcPr marL="95250" marR="95250" marT="66675" marB="66675" anchor="ctr">
                    <a:solidFill>
                      <a:schemeClr val="bg1"/>
                    </a:solidFill>
                  </a:tcPr>
                </a:tc>
                <a:extLst>
                  <a:ext uri="{0D108BD9-81ED-4DB2-BD59-A6C34878D82A}">
                    <a16:rowId xmlns:a16="http://schemas.microsoft.com/office/drawing/2014/main" val="10001"/>
                  </a:ext>
                </a:extLst>
              </a:tr>
              <a:tr h="316230">
                <a:tc>
                  <a:txBody>
                    <a:bodyPr/>
                    <a:lstStyle/>
                    <a:p>
                      <a:pPr algn="l" fontAlgn="base"/>
                      <a:r>
                        <a:rPr lang="en-US" sz="1200">
                          <a:solidFill>
                            <a:srgbClr val="434444"/>
                          </a:solidFill>
                          <a:effectLst/>
                        </a:rPr>
                        <a:t>We Must Break from Our Sins</a:t>
                      </a:r>
                    </a:p>
                  </a:txBody>
                  <a:tcPr marL="95250" marR="95250" marT="66675" marB="66675" anchor="ctr">
                    <a:solidFill>
                      <a:schemeClr val="bg1"/>
                    </a:solidFill>
                  </a:tcPr>
                </a:tc>
                <a:tc>
                  <a:txBody>
                    <a:bodyPr/>
                    <a:lstStyle/>
                    <a:p>
                      <a:pPr algn="l" fontAlgn="base"/>
                      <a:r>
                        <a:rPr lang="en-US" sz="1200">
                          <a:solidFill>
                            <a:srgbClr val="434444"/>
                          </a:solidFill>
                          <a:effectLst/>
                        </a:rPr>
                        <a:t>1:8–10; 2:1, 2</a:t>
                      </a:r>
                    </a:p>
                  </a:txBody>
                  <a:tcPr marL="95250" marR="95250" marT="66675" marB="66675" anchor="ctr">
                    <a:solidFill>
                      <a:schemeClr val="bg1"/>
                    </a:solidFill>
                  </a:tcP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The Saints May Know God and Christ</a:t>
                      </a:r>
                    </a:p>
                  </a:txBody>
                  <a:tcPr marL="95250" marR="95250" marT="66675" marB="66675" anchor="ctr">
                    <a:solidFill>
                      <a:schemeClr val="bg1"/>
                    </a:solidFill>
                  </a:tcPr>
                </a:tc>
                <a:tc>
                  <a:txBody>
                    <a:bodyPr/>
                    <a:lstStyle/>
                    <a:p>
                      <a:pPr algn="l" fontAlgn="base"/>
                      <a:r>
                        <a:rPr lang="en-US" sz="1200">
                          <a:solidFill>
                            <a:srgbClr val="434444"/>
                          </a:solidFill>
                          <a:effectLst/>
                        </a:rPr>
                        <a:t>2:3–6</a:t>
                      </a:r>
                    </a:p>
                  </a:txBody>
                  <a:tcPr marL="95250" marR="95250" marT="66675" marB="66675" anchor="ctr">
                    <a:solidFill>
                      <a:schemeClr val="bg1"/>
                    </a:solidFill>
                  </a:tcP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Abide in the Light Through the Law of Love</a:t>
                      </a:r>
                    </a:p>
                  </a:txBody>
                  <a:tcPr marL="95250" marR="95250" marT="66675" marB="66675" anchor="ctr">
                    <a:solidFill>
                      <a:schemeClr val="bg1"/>
                    </a:solidFill>
                  </a:tcPr>
                </a:tc>
                <a:tc>
                  <a:txBody>
                    <a:bodyPr/>
                    <a:lstStyle/>
                    <a:p>
                      <a:pPr algn="l" fontAlgn="base"/>
                      <a:r>
                        <a:rPr lang="en-US" sz="1200">
                          <a:solidFill>
                            <a:srgbClr val="434444"/>
                          </a:solidFill>
                          <a:effectLst/>
                        </a:rPr>
                        <a:t>2:7–14</a:t>
                      </a:r>
                    </a:p>
                  </a:txBody>
                  <a:tcPr marL="95250" marR="95250" marT="66675" marB="66675" anchor="ctr">
                    <a:solidFill>
                      <a:schemeClr val="bg1"/>
                    </a:solidFill>
                  </a:tcPr>
                </a:tc>
                <a:extLst>
                  <a:ext uri="{0D108BD9-81ED-4DB2-BD59-A6C34878D82A}">
                    <a16:rowId xmlns:a16="http://schemas.microsoft.com/office/drawing/2014/main" val="10003"/>
                  </a:ext>
                </a:extLst>
              </a:tr>
              <a:tr h="316230">
                <a:tc>
                  <a:txBody>
                    <a:bodyPr/>
                    <a:lstStyle/>
                    <a:p>
                      <a:pPr algn="l" fontAlgn="base"/>
                      <a:r>
                        <a:rPr lang="en-US" sz="1200">
                          <a:solidFill>
                            <a:srgbClr val="434444"/>
                          </a:solidFill>
                          <a:effectLst/>
                        </a:rPr>
                        <a:t>“Love Not the World”</a:t>
                      </a:r>
                    </a:p>
                  </a:txBody>
                  <a:tcPr marL="95250" marR="95250" marT="66675" marB="66675" anchor="ctr">
                    <a:solidFill>
                      <a:schemeClr val="bg1"/>
                    </a:solidFill>
                  </a:tcPr>
                </a:tc>
                <a:tc>
                  <a:txBody>
                    <a:bodyPr/>
                    <a:lstStyle/>
                    <a:p>
                      <a:pPr algn="l" fontAlgn="base"/>
                      <a:r>
                        <a:rPr lang="en-US" sz="1200">
                          <a:solidFill>
                            <a:srgbClr val="434444"/>
                          </a:solidFill>
                          <a:effectLst/>
                        </a:rPr>
                        <a:t>2:15–17</a:t>
                      </a:r>
                    </a:p>
                  </a:txBody>
                  <a:tcPr marL="95250" marR="95250" marT="66675" marB="66675" anchor="ctr">
                    <a:solidFill>
                      <a:schemeClr val="bg1"/>
                    </a:solidFill>
                  </a:tcPr>
                </a:tc>
                <a:extLst>
                  <a:ext uri="{0D108BD9-81ED-4DB2-BD59-A6C34878D82A}">
                    <a16:rowId xmlns:a16="http://schemas.microsoft.com/office/drawing/2014/main" val="2518721513"/>
                  </a:ext>
                </a:extLst>
              </a:tr>
              <a:tr h="316230">
                <a:tc>
                  <a:txBody>
                    <a:bodyPr/>
                    <a:lstStyle/>
                    <a:p>
                      <a:pPr algn="l" fontAlgn="base"/>
                      <a:r>
                        <a:rPr lang="en-US" sz="1200">
                          <a:solidFill>
                            <a:srgbClr val="434444"/>
                          </a:solidFill>
                          <a:effectLst/>
                        </a:rPr>
                        <a:t>Anti-Christs to Come in Latter Days</a:t>
                      </a:r>
                    </a:p>
                  </a:txBody>
                  <a:tcPr marL="95250" marR="95250" marT="66675" marB="66675" anchor="ctr">
                    <a:solidFill>
                      <a:schemeClr val="bg1"/>
                    </a:solidFill>
                  </a:tcPr>
                </a:tc>
                <a:tc>
                  <a:txBody>
                    <a:bodyPr/>
                    <a:lstStyle/>
                    <a:p>
                      <a:pPr algn="l" fontAlgn="base"/>
                      <a:r>
                        <a:rPr lang="en-US" sz="1200">
                          <a:solidFill>
                            <a:srgbClr val="434444"/>
                          </a:solidFill>
                          <a:effectLst/>
                        </a:rPr>
                        <a:t>2:18–26</a:t>
                      </a:r>
                    </a:p>
                  </a:txBody>
                  <a:tcPr marL="95250" marR="95250" marT="66675" marB="66675" anchor="ctr">
                    <a:solidFill>
                      <a:schemeClr val="bg1"/>
                    </a:solidFill>
                  </a:tcPr>
                </a:tc>
                <a:extLst>
                  <a:ext uri="{0D108BD9-81ED-4DB2-BD59-A6C34878D82A}">
                    <a16:rowId xmlns:a16="http://schemas.microsoft.com/office/drawing/2014/main" val="744437530"/>
                  </a:ext>
                </a:extLst>
              </a:tr>
              <a:tr h="316230">
                <a:tc>
                  <a:txBody>
                    <a:bodyPr/>
                    <a:lstStyle/>
                    <a:p>
                      <a:pPr algn="l" fontAlgn="base"/>
                      <a:r>
                        <a:rPr lang="en-US" sz="1200" dirty="0">
                          <a:solidFill>
                            <a:srgbClr val="434444"/>
                          </a:solidFill>
                          <a:effectLst/>
                        </a:rPr>
                        <a:t>The </a:t>
                      </a:r>
                      <a:r>
                        <a:rPr lang="en-US" sz="1200" u="none" strike="noStrike" dirty="0">
                          <a:solidFill>
                            <a:srgbClr val="2F393A"/>
                          </a:solidFill>
                          <a:effectLst/>
                        </a:rPr>
                        <a:t>Holy Ghost</a:t>
                      </a:r>
                      <a:r>
                        <a:rPr lang="en-US" sz="1200" dirty="0">
                          <a:solidFill>
                            <a:srgbClr val="434444"/>
                          </a:solidFill>
                          <a:effectLst/>
                        </a:rPr>
                        <a:t> Leads Saints to Truth</a:t>
                      </a:r>
                    </a:p>
                  </a:txBody>
                  <a:tcPr marL="95250" marR="95250" marT="66675" marB="66675" anchor="ctr">
                    <a:solidFill>
                      <a:schemeClr val="bg1"/>
                    </a:solidFill>
                  </a:tcPr>
                </a:tc>
                <a:tc>
                  <a:txBody>
                    <a:bodyPr/>
                    <a:lstStyle/>
                    <a:p>
                      <a:pPr algn="l" fontAlgn="base"/>
                      <a:r>
                        <a:rPr lang="en-US" sz="1200">
                          <a:solidFill>
                            <a:srgbClr val="434444"/>
                          </a:solidFill>
                          <a:effectLst/>
                        </a:rPr>
                        <a:t>2:27–29</a:t>
                      </a:r>
                    </a:p>
                  </a:txBody>
                  <a:tcPr marL="95250" marR="95250" marT="66675" marB="66675" anchor="ctr">
                    <a:solidFill>
                      <a:schemeClr val="bg1"/>
                    </a:solidFill>
                  </a:tcPr>
                </a:tc>
                <a:extLst>
                  <a:ext uri="{0D108BD9-81ED-4DB2-BD59-A6C34878D82A}">
                    <a16:rowId xmlns:a16="http://schemas.microsoft.com/office/drawing/2014/main" val="1214994526"/>
                  </a:ext>
                </a:extLst>
              </a:tr>
              <a:tr h="316230">
                <a:tc>
                  <a:txBody>
                    <a:bodyPr/>
                    <a:lstStyle/>
                    <a:p>
                      <a:pPr algn="l" fontAlgn="base"/>
                      <a:r>
                        <a:rPr lang="en-US" sz="1200" dirty="0">
                          <a:solidFill>
                            <a:srgbClr val="434444"/>
                          </a:solidFill>
                          <a:effectLst/>
                        </a:rPr>
                        <a:t>The Sons of God Shall Be Like Christ</a:t>
                      </a:r>
                    </a:p>
                  </a:txBody>
                  <a:tcPr marL="95250" marR="95250" marT="66675" marB="66675" anchor="ctr">
                    <a:solidFill>
                      <a:schemeClr val="bg1"/>
                    </a:solidFill>
                  </a:tcPr>
                </a:tc>
                <a:tc>
                  <a:txBody>
                    <a:bodyPr/>
                    <a:lstStyle/>
                    <a:p>
                      <a:pPr algn="l" fontAlgn="base"/>
                      <a:r>
                        <a:rPr lang="en-US" sz="1200">
                          <a:solidFill>
                            <a:srgbClr val="434444"/>
                          </a:solidFill>
                          <a:effectLst/>
                        </a:rPr>
                        <a:t>3:1–3</a:t>
                      </a:r>
                    </a:p>
                  </a:txBody>
                  <a:tcPr marL="95250" marR="95250" marT="66675" marB="66675" anchor="ctr">
                    <a:solidFill>
                      <a:schemeClr val="bg1"/>
                    </a:solidFill>
                  </a:tcPr>
                </a:tc>
                <a:extLst>
                  <a:ext uri="{0D108BD9-81ED-4DB2-BD59-A6C34878D82A}">
                    <a16:rowId xmlns:a16="http://schemas.microsoft.com/office/drawing/2014/main" val="2117200275"/>
                  </a:ext>
                </a:extLst>
              </a:tr>
              <a:tr h="316230">
                <a:tc>
                  <a:txBody>
                    <a:bodyPr/>
                    <a:lstStyle/>
                    <a:p>
                      <a:pPr algn="l" fontAlgn="base"/>
                      <a:r>
                        <a:rPr lang="en-US" sz="1200">
                          <a:solidFill>
                            <a:srgbClr val="434444"/>
                          </a:solidFill>
                          <a:effectLst/>
                        </a:rPr>
                        <a:t>Saints Must Not Continue in Sin</a:t>
                      </a:r>
                    </a:p>
                  </a:txBody>
                  <a:tcPr marL="95250" marR="95250" marT="66675" marB="66675" anchor="ctr">
                    <a:solidFill>
                      <a:schemeClr val="bg1"/>
                    </a:solidFill>
                  </a:tcPr>
                </a:tc>
                <a:tc>
                  <a:txBody>
                    <a:bodyPr/>
                    <a:lstStyle/>
                    <a:p>
                      <a:pPr algn="l" fontAlgn="base"/>
                      <a:r>
                        <a:rPr lang="en-US" sz="1200">
                          <a:solidFill>
                            <a:srgbClr val="434444"/>
                          </a:solidFill>
                          <a:effectLst/>
                        </a:rPr>
                        <a:t>3:4–9</a:t>
                      </a:r>
                    </a:p>
                  </a:txBody>
                  <a:tcPr marL="95250" marR="95250" marT="66675" marB="66675" anchor="ctr">
                    <a:solidFill>
                      <a:schemeClr val="bg1"/>
                    </a:solidFill>
                  </a:tcPr>
                </a:tc>
                <a:extLst>
                  <a:ext uri="{0D108BD9-81ED-4DB2-BD59-A6C34878D82A}">
                    <a16:rowId xmlns:a16="http://schemas.microsoft.com/office/drawing/2014/main" val="3749941209"/>
                  </a:ext>
                </a:extLst>
              </a:tr>
              <a:tr h="316230">
                <a:tc>
                  <a:txBody>
                    <a:bodyPr/>
                    <a:lstStyle/>
                    <a:p>
                      <a:pPr algn="l" fontAlgn="base"/>
                      <a:r>
                        <a:rPr lang="en-US" sz="1200">
                          <a:solidFill>
                            <a:srgbClr val="434444"/>
                          </a:solidFill>
                          <a:effectLst/>
                        </a:rPr>
                        <a:t>Love the Brethren and Gain Eternal Life</a:t>
                      </a:r>
                    </a:p>
                  </a:txBody>
                  <a:tcPr marL="95250" marR="95250" marT="66675" marB="66675" anchor="ctr">
                    <a:solidFill>
                      <a:schemeClr val="bg1"/>
                    </a:solidFill>
                  </a:tcPr>
                </a:tc>
                <a:tc>
                  <a:txBody>
                    <a:bodyPr/>
                    <a:lstStyle/>
                    <a:p>
                      <a:pPr algn="l" fontAlgn="base"/>
                      <a:r>
                        <a:rPr lang="en-US" sz="1200">
                          <a:solidFill>
                            <a:srgbClr val="434444"/>
                          </a:solidFill>
                          <a:effectLst/>
                        </a:rPr>
                        <a:t>3:10–18</a:t>
                      </a:r>
                    </a:p>
                  </a:txBody>
                  <a:tcPr marL="95250" marR="95250" marT="66675" marB="66675" anchor="ctr">
                    <a:solidFill>
                      <a:schemeClr val="bg1"/>
                    </a:solidFill>
                  </a:tcPr>
                </a:tc>
                <a:extLst>
                  <a:ext uri="{0D108BD9-81ED-4DB2-BD59-A6C34878D82A}">
                    <a16:rowId xmlns:a16="http://schemas.microsoft.com/office/drawing/2014/main" val="651138789"/>
                  </a:ext>
                </a:extLst>
              </a:tr>
              <a:tr h="316230">
                <a:tc>
                  <a:txBody>
                    <a:bodyPr/>
                    <a:lstStyle/>
                    <a:p>
                      <a:pPr algn="l" fontAlgn="base"/>
                      <a:r>
                        <a:rPr lang="en-US" sz="1200">
                          <a:solidFill>
                            <a:srgbClr val="434444"/>
                          </a:solidFill>
                          <a:effectLst/>
                        </a:rPr>
                        <a:t>Gaining Answers to Prayers</a:t>
                      </a:r>
                    </a:p>
                  </a:txBody>
                  <a:tcPr marL="95250" marR="95250" marT="66675" marB="66675" anchor="ctr">
                    <a:solidFill>
                      <a:schemeClr val="bg1"/>
                    </a:solidFill>
                  </a:tcPr>
                </a:tc>
                <a:tc>
                  <a:txBody>
                    <a:bodyPr/>
                    <a:lstStyle/>
                    <a:p>
                      <a:pPr algn="l" fontAlgn="base"/>
                      <a:r>
                        <a:rPr lang="en-US" sz="1200">
                          <a:solidFill>
                            <a:srgbClr val="434444"/>
                          </a:solidFill>
                          <a:effectLst/>
                        </a:rPr>
                        <a:t>3:19–24</a:t>
                      </a:r>
                    </a:p>
                  </a:txBody>
                  <a:tcPr marL="95250" marR="95250" marT="66675" marB="66675" anchor="ctr">
                    <a:solidFill>
                      <a:schemeClr val="bg1"/>
                    </a:solidFill>
                  </a:tcPr>
                </a:tc>
                <a:extLst>
                  <a:ext uri="{0D108BD9-81ED-4DB2-BD59-A6C34878D82A}">
                    <a16:rowId xmlns:a16="http://schemas.microsoft.com/office/drawing/2014/main" val="1729117075"/>
                  </a:ext>
                </a:extLst>
              </a:tr>
              <a:tr h="316230">
                <a:tc>
                  <a:txBody>
                    <a:bodyPr/>
                    <a:lstStyle/>
                    <a:p>
                      <a:pPr algn="l" fontAlgn="base"/>
                      <a:r>
                        <a:rPr lang="en-US" sz="1200">
                          <a:solidFill>
                            <a:srgbClr val="434444"/>
                          </a:solidFill>
                          <a:effectLst/>
                        </a:rPr>
                        <a:t>“Try the Spirits”</a:t>
                      </a:r>
                    </a:p>
                  </a:txBody>
                  <a:tcPr marL="95250" marR="95250" marT="66675" marB="66675" anchor="ctr">
                    <a:solidFill>
                      <a:schemeClr val="bg1"/>
                    </a:solidFill>
                  </a:tcPr>
                </a:tc>
                <a:tc>
                  <a:txBody>
                    <a:bodyPr/>
                    <a:lstStyle/>
                    <a:p>
                      <a:pPr algn="l" fontAlgn="base"/>
                      <a:r>
                        <a:rPr lang="en-US" sz="1200">
                          <a:solidFill>
                            <a:srgbClr val="434444"/>
                          </a:solidFill>
                          <a:effectLst/>
                        </a:rPr>
                        <a:t>4:1–6</a:t>
                      </a:r>
                    </a:p>
                  </a:txBody>
                  <a:tcPr marL="95250" marR="95250" marT="66675" marB="66675" anchor="ctr">
                    <a:solidFill>
                      <a:schemeClr val="bg1"/>
                    </a:solidFill>
                  </a:tcP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“God Is Love”</a:t>
                      </a:r>
                    </a:p>
                  </a:txBody>
                  <a:tcPr marL="95250" marR="95250" marT="66675" marB="66675" anchor="ctr">
                    <a:solidFill>
                      <a:schemeClr val="bg1"/>
                    </a:solidFill>
                  </a:tcPr>
                </a:tc>
                <a:tc>
                  <a:txBody>
                    <a:bodyPr/>
                    <a:lstStyle/>
                    <a:p>
                      <a:pPr algn="l" fontAlgn="base"/>
                      <a:r>
                        <a:rPr lang="en-US" sz="1200">
                          <a:solidFill>
                            <a:srgbClr val="434444"/>
                          </a:solidFill>
                          <a:effectLst/>
                        </a:rPr>
                        <a:t>4:7–21</a:t>
                      </a:r>
                    </a:p>
                  </a:txBody>
                  <a:tcPr marL="95250" marR="95250" marT="66675" marB="66675" anchor="ctr">
                    <a:solidFill>
                      <a:schemeClr val="bg1"/>
                    </a:solidFill>
                  </a:tcPr>
                </a:tc>
                <a:extLst>
                  <a:ext uri="{0D108BD9-81ED-4DB2-BD59-A6C34878D82A}">
                    <a16:rowId xmlns:a16="http://schemas.microsoft.com/office/drawing/2014/main" val="3694211618"/>
                  </a:ext>
                </a:extLst>
              </a:tr>
              <a:tr h="316230">
                <a:tc>
                  <a:txBody>
                    <a:bodyPr/>
                    <a:lstStyle/>
                    <a:p>
                      <a:pPr algn="l" fontAlgn="base"/>
                      <a:r>
                        <a:rPr lang="en-US" sz="1200">
                          <a:solidFill>
                            <a:srgbClr val="434444"/>
                          </a:solidFill>
                          <a:effectLst/>
                        </a:rPr>
                        <a:t>“Who Is Born of God?”</a:t>
                      </a:r>
                    </a:p>
                  </a:txBody>
                  <a:tcPr marL="95250" marR="95250" marT="66675" marB="66675" anchor="ctr">
                    <a:solidFill>
                      <a:schemeClr val="bg1"/>
                    </a:solidFill>
                  </a:tcPr>
                </a:tc>
                <a:tc>
                  <a:txBody>
                    <a:bodyPr/>
                    <a:lstStyle/>
                    <a:p>
                      <a:pPr algn="l" fontAlgn="base"/>
                      <a:r>
                        <a:rPr lang="en-US" sz="1200">
                          <a:solidFill>
                            <a:srgbClr val="434444"/>
                          </a:solidFill>
                          <a:effectLst/>
                        </a:rPr>
                        <a:t>5:1–4</a:t>
                      </a:r>
                    </a:p>
                  </a:txBody>
                  <a:tcPr marL="95250" marR="95250" marT="66675" marB="66675" anchor="ctr">
                    <a:solidFill>
                      <a:schemeClr val="bg1"/>
                    </a:solidFill>
                  </a:tcPr>
                </a:tc>
                <a:extLst>
                  <a:ext uri="{0D108BD9-81ED-4DB2-BD59-A6C34878D82A}">
                    <a16:rowId xmlns:a16="http://schemas.microsoft.com/office/drawing/2014/main" val="4281987063"/>
                  </a:ext>
                </a:extLst>
              </a:tr>
              <a:tr h="316230">
                <a:tc>
                  <a:txBody>
                    <a:bodyPr/>
                    <a:lstStyle/>
                    <a:p>
                      <a:pPr algn="l" fontAlgn="base"/>
                      <a:r>
                        <a:rPr lang="en-US" sz="1200" dirty="0">
                          <a:solidFill>
                            <a:srgbClr val="434444"/>
                          </a:solidFill>
                          <a:effectLst/>
                        </a:rPr>
                        <a:t>Many Witnesses Testify of Eternal Life in Christ</a:t>
                      </a:r>
                    </a:p>
                  </a:txBody>
                  <a:tcPr marL="95250" marR="95250" marT="66675" marB="66675" anchor="ctr">
                    <a:solidFill>
                      <a:schemeClr val="bg1"/>
                    </a:solidFill>
                  </a:tcPr>
                </a:tc>
                <a:tc>
                  <a:txBody>
                    <a:bodyPr/>
                    <a:lstStyle/>
                    <a:p>
                      <a:pPr algn="l" fontAlgn="base"/>
                      <a:r>
                        <a:rPr lang="en-US" sz="1200" dirty="0">
                          <a:solidFill>
                            <a:srgbClr val="434444"/>
                          </a:solidFill>
                          <a:effectLst/>
                        </a:rPr>
                        <a:t>5:5–21</a:t>
                      </a:r>
                    </a:p>
                  </a:txBody>
                  <a:tcPr marL="95250" marR="95250" marT="66675" marB="66675" anchor="ctr">
                    <a:solidFill>
                      <a:schemeClr val="bg1"/>
                    </a:solidFill>
                  </a:tcPr>
                </a:tc>
                <a:extLst>
                  <a:ext uri="{0D108BD9-81ED-4DB2-BD59-A6C34878D82A}">
                    <a16:rowId xmlns:a16="http://schemas.microsoft.com/office/drawing/2014/main" val="2579140590"/>
                  </a:ext>
                </a:extLst>
              </a:tr>
            </a:tbl>
          </a:graphicData>
        </a:graphic>
      </p:graphicFrame>
      <p:sp>
        <p:nvSpPr>
          <p:cNvPr id="8" name="Rectangle 7"/>
          <p:cNvSpPr/>
          <p:nvPr/>
        </p:nvSpPr>
        <p:spPr>
          <a:xfrm>
            <a:off x="5665072" y="4458876"/>
            <a:ext cx="6526928" cy="1600438"/>
          </a:xfrm>
          <a:prstGeom prst="rect">
            <a:avLst/>
          </a:prstGeom>
          <a:ln>
            <a:solidFill>
              <a:schemeClr val="tx1"/>
            </a:solidFill>
          </a:ln>
        </p:spPr>
        <p:txBody>
          <a:bodyPr wrap="square">
            <a:spAutoFit/>
          </a:bodyPr>
          <a:lstStyle/>
          <a:p>
            <a:r>
              <a:rPr lang="en-US" sz="1400" b="1" dirty="0">
                <a:latin typeface="Open Sans"/>
              </a:rPr>
              <a:t>Spirit of antichrist 1 John 4:3</a:t>
            </a:r>
          </a:p>
          <a:p>
            <a:r>
              <a:rPr lang="en-US" sz="1400" dirty="0"/>
              <a:t>Today there are many men who proclaim the doctrine that man has the power in himself to rise through his native intelligence, and if there is any salvation to be obtained such a man will receive it irrespective of any act or virtue coming from Jesus Christ. This is the spirit of anti-Christ which the Lord said would be in the world. Joseph Fielding Smith (</a:t>
            </a:r>
            <a:r>
              <a:rPr lang="en-US" sz="1400" i="1" dirty="0"/>
              <a:t>Church History and Modern Revelation,</a:t>
            </a:r>
            <a:r>
              <a:rPr lang="en-US" sz="1400" dirty="0"/>
              <a:t> 4 vols. [Salt Lake City: The Church of Jesus Christ of Latter-day Saints, 1946-1949], 1: 88, footnote 6)</a:t>
            </a:r>
          </a:p>
        </p:txBody>
      </p:sp>
    </p:spTree>
    <p:extLst>
      <p:ext uri="{BB962C8B-B14F-4D97-AF65-F5344CB8AC3E}">
        <p14:creationId xmlns:p14="http://schemas.microsoft.com/office/powerpoint/2010/main" val="150760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34635" cy="4893647"/>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Do You Really Know Him? 1 John 2:4-5:</a:t>
            </a:r>
          </a:p>
          <a:p>
            <a:r>
              <a:rPr lang="en-US" sz="1200" dirty="0">
                <a:solidFill>
                  <a:srgbClr val="444444"/>
                </a:solidFill>
                <a:latin typeface="Calibri" panose="020F0502020204030204" pitchFamily="34" charset="0"/>
              </a:rPr>
              <a:t>"The scriptures make crystal clear that proper behavior (works) </a:t>
            </a:r>
            <a:r>
              <a:rPr lang="en-US" sz="1200" i="1" dirty="0">
                <a:solidFill>
                  <a:srgbClr val="444444"/>
                </a:solidFill>
                <a:latin typeface="Calibri" panose="020F0502020204030204" pitchFamily="34" charset="0"/>
              </a:rPr>
              <a:t>must</a:t>
            </a:r>
            <a:r>
              <a:rPr lang="en-US" sz="1200" dirty="0">
                <a:solidFill>
                  <a:srgbClr val="444444"/>
                </a:solidFill>
                <a:latin typeface="Calibri" panose="020F0502020204030204" pitchFamily="34" charset="0"/>
              </a:rPr>
              <a:t> be part of our life in Christ. The Savior himself taught, 'Not every one that </a:t>
            </a:r>
            <a:r>
              <a:rPr lang="en-US" sz="1200" i="1" dirty="0" err="1">
                <a:solidFill>
                  <a:srgbClr val="444444"/>
                </a:solidFill>
                <a:latin typeface="Calibri" panose="020F0502020204030204" pitchFamily="34" charset="0"/>
              </a:rPr>
              <a:t>saith</a:t>
            </a:r>
            <a:r>
              <a:rPr lang="en-US" sz="1200" dirty="0">
                <a:solidFill>
                  <a:srgbClr val="444444"/>
                </a:solidFill>
                <a:latin typeface="Calibri" panose="020F0502020204030204" pitchFamily="34" charset="0"/>
              </a:rPr>
              <a:t> unto me, Lord, Lord, shall enter into the kingdom of heaven; but he that </a:t>
            </a:r>
            <a:r>
              <a:rPr lang="en-US" sz="1200" i="1" dirty="0">
                <a:solidFill>
                  <a:srgbClr val="444444"/>
                </a:solidFill>
                <a:latin typeface="Calibri" panose="020F0502020204030204" pitchFamily="34" charset="0"/>
              </a:rPr>
              <a:t>doeth</a:t>
            </a:r>
            <a:r>
              <a:rPr lang="en-US" sz="1200" dirty="0">
                <a:solidFill>
                  <a:srgbClr val="444444"/>
                </a:solidFill>
                <a:latin typeface="Calibri" panose="020F0502020204030204" pitchFamily="34" charset="0"/>
              </a:rPr>
              <a:t> the will of my Father which is in heaven. . . . Depart from me, ye that </a:t>
            </a:r>
            <a:r>
              <a:rPr lang="en-US" sz="1200" i="1" dirty="0">
                <a:solidFill>
                  <a:srgbClr val="444444"/>
                </a:solidFill>
                <a:latin typeface="Calibri" panose="020F0502020204030204" pitchFamily="34" charset="0"/>
              </a:rPr>
              <a:t>work</a:t>
            </a:r>
            <a:r>
              <a:rPr lang="en-US" sz="1200" dirty="0">
                <a:solidFill>
                  <a:srgbClr val="444444"/>
                </a:solidFill>
                <a:latin typeface="Calibri" panose="020F0502020204030204" pitchFamily="34" charset="0"/>
              </a:rPr>
              <a:t> iniquity' (Matthew 7:21, 23; emphasis added). In other words, merely acknowledging Jesus' lordship, merely saying the words or making the confession, while refusing to make him </a:t>
            </a:r>
            <a:r>
              <a:rPr lang="en-US" sz="1200" i="1" dirty="0">
                <a:solidFill>
                  <a:srgbClr val="444444"/>
                </a:solidFill>
                <a:latin typeface="Calibri" panose="020F0502020204030204" pitchFamily="34" charset="0"/>
              </a:rPr>
              <a:t>our</a:t>
            </a:r>
            <a:r>
              <a:rPr lang="en-US" sz="1200" dirty="0">
                <a:solidFill>
                  <a:srgbClr val="444444"/>
                </a:solidFill>
                <a:latin typeface="Calibri" panose="020F0502020204030204" pitchFamily="34" charset="0"/>
              </a:rPr>
              <a:t> lord by serving him and conforming our behavior to his will-this will not get us into the kingdom. The confession or the acknowledgment must be accompanied by </a:t>
            </a:r>
            <a:r>
              <a:rPr lang="en-US" sz="1200" i="1" dirty="0">
                <a:solidFill>
                  <a:srgbClr val="444444"/>
                </a:solidFill>
                <a:latin typeface="Calibri" panose="020F0502020204030204" pitchFamily="34" charset="0"/>
              </a:rPr>
              <a:t>doing</a:t>
            </a:r>
            <a:r>
              <a:rPr lang="en-US" sz="1200" dirty="0">
                <a:solidFill>
                  <a:srgbClr val="444444"/>
                </a:solidFill>
                <a:latin typeface="Calibri" panose="020F0502020204030204" pitchFamily="34" charset="0"/>
              </a:rPr>
              <a:t> the will of the Father in heaven and by </a:t>
            </a:r>
            <a:r>
              <a:rPr lang="en-US" sz="1200" i="1" dirty="0">
                <a:solidFill>
                  <a:srgbClr val="444444"/>
                </a:solidFill>
                <a:latin typeface="Calibri" panose="020F0502020204030204" pitchFamily="34" charset="0"/>
              </a:rPr>
              <a:t>not</a:t>
            </a:r>
            <a:r>
              <a:rPr lang="en-US" sz="1200" dirty="0">
                <a:solidFill>
                  <a:srgbClr val="444444"/>
                </a:solidFill>
                <a:latin typeface="Calibri" panose="020F0502020204030204" pitchFamily="34" charset="0"/>
              </a:rPr>
              <a:t> doing iniquity. Jesus explicitly established the undeniable link between salvation and good works: 'If thou wilt enter into life, keep the commandments' (Matthew 19:17). In John's Gospel (3:20-21) he is quoted as saying: 'Every one that doeth evil </a:t>
            </a:r>
            <a:r>
              <a:rPr lang="en-US" sz="1200" dirty="0" err="1">
                <a:solidFill>
                  <a:srgbClr val="444444"/>
                </a:solidFill>
                <a:latin typeface="Calibri" panose="020F0502020204030204" pitchFamily="34" charset="0"/>
              </a:rPr>
              <a:t>hateth</a:t>
            </a:r>
            <a:r>
              <a:rPr lang="en-US" sz="1200" dirty="0">
                <a:solidFill>
                  <a:srgbClr val="444444"/>
                </a:solidFill>
                <a:latin typeface="Calibri" panose="020F0502020204030204" pitchFamily="34" charset="0"/>
              </a:rPr>
              <a:t> the light, neither cometh to the light, lest his deeds should be reproved. But he that </a:t>
            </a:r>
            <a:r>
              <a:rPr lang="en-US" sz="1200" i="1" dirty="0">
                <a:solidFill>
                  <a:srgbClr val="444444"/>
                </a:solidFill>
                <a:latin typeface="Calibri" panose="020F0502020204030204" pitchFamily="34" charset="0"/>
              </a:rPr>
              <a:t>doeth</a:t>
            </a:r>
            <a:r>
              <a:rPr lang="en-US" sz="1200" dirty="0">
                <a:solidFill>
                  <a:srgbClr val="444444"/>
                </a:solidFill>
                <a:latin typeface="Calibri" panose="020F0502020204030204" pitchFamily="34" charset="0"/>
              </a:rPr>
              <a:t> truth cometh to the light, that his deeds may be made manifest, that they are wrought in God' (emphasis added). You can't </a:t>
            </a:r>
            <a:r>
              <a:rPr lang="en-US" sz="1200" i="1" dirty="0">
                <a:solidFill>
                  <a:srgbClr val="444444"/>
                </a:solidFill>
                <a:latin typeface="Calibri" panose="020F0502020204030204" pitchFamily="34" charset="0"/>
              </a:rPr>
              <a:t>do</a:t>
            </a:r>
            <a:r>
              <a:rPr lang="en-US" sz="1200" dirty="0">
                <a:solidFill>
                  <a:srgbClr val="444444"/>
                </a:solidFill>
                <a:latin typeface="Calibri" panose="020F0502020204030204" pitchFamily="34" charset="0"/>
              </a:rPr>
              <a:t> evil and be in the light-our deeds and our spiritual condition and destiny are interconnected. Moreover, Jesus also makes keeping his commandments-that is, behavior-a part of abiding in his love: 'If ye keep my commandments, ye shall abide in my love; even as I have kept my Father's commandments, and abide in his love' (John 15:10; see also 14:15, 21). The necessary link between proper behavior and being 'in Christ' is further taught by John: 'He that </a:t>
            </a:r>
            <a:r>
              <a:rPr lang="en-US" sz="1200" dirty="0" err="1">
                <a:solidFill>
                  <a:srgbClr val="444444"/>
                </a:solidFill>
                <a:latin typeface="Calibri" panose="020F0502020204030204" pitchFamily="34" charset="0"/>
              </a:rPr>
              <a:t>saith</a:t>
            </a:r>
            <a:r>
              <a:rPr lang="en-US" sz="1200" dirty="0">
                <a:solidFill>
                  <a:srgbClr val="444444"/>
                </a:solidFill>
                <a:latin typeface="Calibri" panose="020F0502020204030204" pitchFamily="34" charset="0"/>
              </a:rPr>
              <a:t>, I know him, and </a:t>
            </a:r>
            <a:r>
              <a:rPr lang="en-US" sz="1200" dirty="0" err="1">
                <a:solidFill>
                  <a:srgbClr val="444444"/>
                </a:solidFill>
                <a:latin typeface="Calibri" panose="020F0502020204030204" pitchFamily="34" charset="0"/>
              </a:rPr>
              <a:t>keepeth</a:t>
            </a:r>
            <a:r>
              <a:rPr lang="en-US" sz="1200" dirty="0">
                <a:solidFill>
                  <a:srgbClr val="444444"/>
                </a:solidFill>
                <a:latin typeface="Calibri" panose="020F0502020204030204" pitchFamily="34" charset="0"/>
              </a:rPr>
              <a:t> not his commandments, is a liar, and the truth is not in him. But whoso </a:t>
            </a:r>
            <a:r>
              <a:rPr lang="en-US" sz="1200" dirty="0" err="1">
                <a:solidFill>
                  <a:srgbClr val="444444"/>
                </a:solidFill>
                <a:latin typeface="Calibri" panose="020F0502020204030204" pitchFamily="34" charset="0"/>
              </a:rPr>
              <a:t>keepeth</a:t>
            </a:r>
            <a:r>
              <a:rPr lang="en-US" sz="1200" dirty="0">
                <a:solidFill>
                  <a:srgbClr val="444444"/>
                </a:solidFill>
                <a:latin typeface="Calibri" panose="020F0502020204030204" pitchFamily="34" charset="0"/>
              </a:rPr>
              <a:t> his word, in him verily is the love of God perfected: hereby know we that we are in him' (1 John 2:4). Who is truly 'in Christ'? Those who keep the commandments! There are those who profess him but will not </a:t>
            </a:r>
            <a:r>
              <a:rPr lang="en-US" sz="1200" i="1" dirty="0">
                <a:solidFill>
                  <a:srgbClr val="444444"/>
                </a:solidFill>
                <a:latin typeface="Calibri" panose="020F0502020204030204" pitchFamily="34" charset="0"/>
              </a:rPr>
              <a:t>work</a:t>
            </a:r>
            <a:r>
              <a:rPr lang="en-US" sz="1200" dirty="0">
                <a:solidFill>
                  <a:srgbClr val="444444"/>
                </a:solidFill>
                <a:latin typeface="Calibri" panose="020F0502020204030204" pitchFamily="34" charset="0"/>
              </a:rPr>
              <a:t> for him, those who claim to be sons and daughters but refuse to do their chores. But these, according to the scripture, are 'liars.'" (Stephen E. Robinson, </a:t>
            </a:r>
            <a:r>
              <a:rPr lang="en-US" sz="1200" i="1" dirty="0">
                <a:solidFill>
                  <a:srgbClr val="444444"/>
                </a:solidFill>
                <a:latin typeface="Calibri" panose="020F0502020204030204" pitchFamily="34" charset="0"/>
              </a:rPr>
              <a:t>Following Christ: The Parable of the Divers and More Good News</a:t>
            </a:r>
            <a:r>
              <a:rPr lang="en-US" sz="1200" dirty="0">
                <a:solidFill>
                  <a:srgbClr val="444444"/>
                </a:solidFill>
                <a:latin typeface="Calibri" panose="020F0502020204030204" pitchFamily="34" charset="0"/>
              </a:rPr>
              <a:t> [Salt Lake City: Deseret Book Co., 1995], 77.)</a:t>
            </a:r>
            <a:endParaRPr lang="en-US" sz="1200" dirty="0"/>
          </a:p>
        </p:txBody>
      </p:sp>
      <p:sp>
        <p:nvSpPr>
          <p:cNvPr id="3" name="Rectangle 2"/>
          <p:cNvSpPr/>
          <p:nvPr/>
        </p:nvSpPr>
        <p:spPr>
          <a:xfrm>
            <a:off x="5934634" y="0"/>
            <a:ext cx="6257365" cy="3139321"/>
          </a:xfrm>
          <a:prstGeom prst="rect">
            <a:avLst/>
          </a:prstGeom>
          <a:ln>
            <a:solidFill>
              <a:schemeClr val="tx1"/>
            </a:solidFill>
          </a:ln>
        </p:spPr>
        <p:txBody>
          <a:bodyPr wrap="square">
            <a:spAutoFit/>
          </a:bodyPr>
          <a:lstStyle/>
          <a:p>
            <a:r>
              <a:rPr lang="en-US" b="1" dirty="0"/>
              <a:t>"God is love </a:t>
            </a:r>
            <a:r>
              <a:rPr lang="en-US" dirty="0"/>
              <a:t>(1 John 4:7-5:5)... The word love is used thirty-four times in these twenty verses, which highlight at least five characteristics of love: God, through his Son, is the source of love (1 John 4:7-12); love is a gift of faith received through the Spirit (1 John 4:13-16); love brings confidence and dispels fear (1 John 4:17-18); love of God is manifest in our love for others (1 John 4:19-21); and the ultimate reward of keeping God's commandment to love is to share in his Son's victory (1 John 5:1-5). For John, these are the cardinal principles of Christian discipleship." (Victor L. Ludlow, "John: The Once and Future Witness," </a:t>
            </a:r>
            <a:r>
              <a:rPr lang="en-US" i="1" dirty="0"/>
              <a:t>Ensign</a:t>
            </a:r>
            <a:r>
              <a:rPr lang="en-US" dirty="0"/>
              <a:t>, Dec. 1991, 54)</a:t>
            </a:r>
            <a:endParaRPr lang="en-US" sz="1200" dirty="0"/>
          </a:p>
        </p:txBody>
      </p:sp>
    </p:spTree>
    <p:extLst>
      <p:ext uri="{BB962C8B-B14F-4D97-AF65-F5344CB8AC3E}">
        <p14:creationId xmlns:p14="http://schemas.microsoft.com/office/powerpoint/2010/main" val="355874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488577" y="1384995"/>
            <a:ext cx="1724772" cy="3657652"/>
            <a:chOff x="381000" y="1391762"/>
            <a:chExt cx="2257654" cy="4787712"/>
          </a:xfrm>
        </p:grpSpPr>
        <p:sp>
          <p:nvSpPr>
            <p:cNvPr id="32" name="Oval 31"/>
            <p:cNvSpPr/>
            <p:nvPr/>
          </p:nvSpPr>
          <p:spPr>
            <a:xfrm rot="649721" flipH="1">
              <a:off x="1445324"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649721" flipH="1">
              <a:off x="835723"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727362" y="2971799"/>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724914" flipH="1">
              <a:off x="243919" y="399632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49535" flipH="1">
              <a:off x="2028719" y="3975598"/>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577174" y="2881748"/>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382913">
              <a:off x="1807737" y="2888657"/>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p:nvPr/>
          </p:nvSpPr>
          <p:spPr>
            <a:xfrm rot="671737">
              <a:off x="485279" y="1391762"/>
              <a:ext cx="2153375" cy="2010147"/>
            </a:xfrm>
            <a:custGeom>
              <a:avLst/>
              <a:gdLst>
                <a:gd name="connsiteX0" fmla="*/ 1609465 w 2153375"/>
                <a:gd name="connsiteY0" fmla="*/ 350111 h 2010147"/>
                <a:gd name="connsiteX1" fmla="*/ 1568050 w 2153375"/>
                <a:gd name="connsiteY1" fmla="*/ 373349 h 2010147"/>
                <a:gd name="connsiteX2" fmla="*/ 1606089 w 2153375"/>
                <a:gd name="connsiteY2" fmla="*/ 391835 h 2010147"/>
                <a:gd name="connsiteX3" fmla="*/ 1605588 w 2153375"/>
                <a:gd name="connsiteY3" fmla="*/ 368965 h 2010147"/>
                <a:gd name="connsiteX4" fmla="*/ 711681 w 2153375"/>
                <a:gd name="connsiteY4" fmla="*/ 34508 h 2010147"/>
                <a:gd name="connsiteX5" fmla="*/ 867810 w 2153375"/>
                <a:gd name="connsiteY5" fmla="*/ 4807 h 2010147"/>
                <a:gd name="connsiteX6" fmla="*/ 1148794 w 2153375"/>
                <a:gd name="connsiteY6" fmla="*/ 56446 h 2010147"/>
                <a:gd name="connsiteX7" fmla="*/ 1379370 w 2153375"/>
                <a:gd name="connsiteY7" fmla="*/ 49203 h 2010147"/>
                <a:gd name="connsiteX8" fmla="*/ 1431301 w 2153375"/>
                <a:gd name="connsiteY8" fmla="*/ 169646 h 2010147"/>
                <a:gd name="connsiteX9" fmla="*/ 1687273 w 2153375"/>
                <a:gd name="connsiteY9" fmla="*/ 212399 h 2010147"/>
                <a:gd name="connsiteX10" fmla="*/ 1687564 w 2153375"/>
                <a:gd name="connsiteY10" fmla="*/ 289453 h 2010147"/>
                <a:gd name="connsiteX11" fmla="*/ 1664279 w 2153375"/>
                <a:gd name="connsiteY11" fmla="*/ 311063 h 2010147"/>
                <a:gd name="connsiteX12" fmla="*/ 1672926 w 2153375"/>
                <a:gd name="connsiteY12" fmla="*/ 311720 h 2010147"/>
                <a:gd name="connsiteX13" fmla="*/ 1785456 w 2153375"/>
                <a:gd name="connsiteY13" fmla="*/ 424864 h 2010147"/>
                <a:gd name="connsiteX14" fmla="*/ 1785825 w 2153375"/>
                <a:gd name="connsiteY14" fmla="*/ 424983 h 2010147"/>
                <a:gd name="connsiteX15" fmla="*/ 1814516 w 2153375"/>
                <a:gd name="connsiteY15" fmla="*/ 434240 h 2010147"/>
                <a:gd name="connsiteX16" fmla="*/ 1909087 w 2153375"/>
                <a:gd name="connsiteY16" fmla="*/ 527614 h 2010147"/>
                <a:gd name="connsiteX17" fmla="*/ 1976364 w 2153375"/>
                <a:gd name="connsiteY17" fmla="*/ 671728 h 2010147"/>
                <a:gd name="connsiteX18" fmla="*/ 2102616 w 2153375"/>
                <a:gd name="connsiteY18" fmla="*/ 880625 h 2010147"/>
                <a:gd name="connsiteX19" fmla="*/ 2105611 w 2153375"/>
                <a:gd name="connsiteY19" fmla="*/ 1116126 h 2010147"/>
                <a:gd name="connsiteX20" fmla="*/ 2153373 w 2153375"/>
                <a:gd name="connsiteY20" fmla="*/ 1295792 h 2010147"/>
                <a:gd name="connsiteX21" fmla="*/ 2052668 w 2153375"/>
                <a:gd name="connsiteY21" fmla="*/ 1369683 h 2010147"/>
                <a:gd name="connsiteX22" fmla="*/ 2059313 w 2153375"/>
                <a:gd name="connsiteY22" fmla="*/ 1583047 h 2010147"/>
                <a:gd name="connsiteX23" fmla="*/ 1891078 w 2153375"/>
                <a:gd name="connsiteY23" fmla="*/ 1533194 h 2010147"/>
                <a:gd name="connsiteX24" fmla="*/ 1667147 w 2153375"/>
                <a:gd name="connsiteY24" fmla="*/ 1512193 h 2010147"/>
                <a:gd name="connsiteX25" fmla="*/ 1533961 w 2153375"/>
                <a:gd name="connsiteY25" fmla="*/ 1432027 h 2010147"/>
                <a:gd name="connsiteX26" fmla="*/ 1472652 w 2153375"/>
                <a:gd name="connsiteY26" fmla="*/ 1265811 h 2010147"/>
                <a:gd name="connsiteX27" fmla="*/ 1358951 w 2153375"/>
                <a:gd name="connsiteY27" fmla="*/ 1120151 h 2010147"/>
                <a:gd name="connsiteX28" fmla="*/ 1350717 w 2153375"/>
                <a:gd name="connsiteY28" fmla="*/ 945234 h 2010147"/>
                <a:gd name="connsiteX29" fmla="*/ 1349451 w 2153375"/>
                <a:gd name="connsiteY29" fmla="*/ 941137 h 2010147"/>
                <a:gd name="connsiteX30" fmla="*/ 1299165 w 2153375"/>
                <a:gd name="connsiteY30" fmla="*/ 828246 h 2010147"/>
                <a:gd name="connsiteX31" fmla="*/ 1276837 w 2153375"/>
                <a:gd name="connsiteY31" fmla="*/ 725128 h 2010147"/>
                <a:gd name="connsiteX32" fmla="*/ 1205995 w 2153375"/>
                <a:gd name="connsiteY32" fmla="*/ 739800 h 2010147"/>
                <a:gd name="connsiteX33" fmla="*/ 1101089 w 2153375"/>
                <a:gd name="connsiteY33" fmla="*/ 740344 h 2010147"/>
                <a:gd name="connsiteX34" fmla="*/ 887428 w 2153375"/>
                <a:gd name="connsiteY34" fmla="*/ 823111 h 2010147"/>
                <a:gd name="connsiteX35" fmla="*/ 676587 w 2153375"/>
                <a:gd name="connsiteY35" fmla="*/ 790919 h 2010147"/>
                <a:gd name="connsiteX36" fmla="*/ 671266 w 2153375"/>
                <a:gd name="connsiteY36" fmla="*/ 791265 h 2010147"/>
                <a:gd name="connsiteX37" fmla="*/ 640342 w 2153375"/>
                <a:gd name="connsiteY37" fmla="*/ 796418 h 2010147"/>
                <a:gd name="connsiteX38" fmla="*/ 651788 w 2153375"/>
                <a:gd name="connsiteY38" fmla="*/ 837177 h 2010147"/>
                <a:gd name="connsiteX39" fmla="*/ 660684 w 2153375"/>
                <a:gd name="connsiteY39" fmla="*/ 892301 h 2010147"/>
                <a:gd name="connsiteX40" fmla="*/ 658105 w 2153375"/>
                <a:gd name="connsiteY40" fmla="*/ 1066259 h 2010147"/>
                <a:gd name="connsiteX41" fmla="*/ 676942 w 2153375"/>
                <a:gd name="connsiteY41" fmla="*/ 1332236 h 2010147"/>
                <a:gd name="connsiteX42" fmla="*/ 588701 w 2153375"/>
                <a:gd name="connsiteY42" fmla="*/ 1565059 h 2010147"/>
                <a:gd name="connsiteX43" fmla="*/ 557112 w 2153375"/>
                <a:gd name="connsiteY43" fmla="*/ 1764559 h 2010147"/>
                <a:gd name="connsiteX44" fmla="*/ 449563 w 2153375"/>
                <a:gd name="connsiteY44" fmla="*/ 1788714 h 2010147"/>
                <a:gd name="connsiteX45" fmla="*/ 372706 w 2153375"/>
                <a:gd name="connsiteY45" fmla="*/ 2001543 h 2010147"/>
                <a:gd name="connsiteX46" fmla="*/ 259700 w 2153375"/>
                <a:gd name="connsiteY46" fmla="*/ 1871633 h 2010147"/>
                <a:gd name="connsiteX47" fmla="*/ 91835 w 2153375"/>
                <a:gd name="connsiteY47" fmla="*/ 1743279 h 2010147"/>
                <a:gd name="connsiteX48" fmla="*/ 18028 w 2153375"/>
                <a:gd name="connsiteY48" fmla="*/ 1600446 h 2010147"/>
                <a:gd name="connsiteX49" fmla="*/ 33799 w 2153375"/>
                <a:gd name="connsiteY49" fmla="*/ 1407645 h 2010147"/>
                <a:gd name="connsiteX50" fmla="*/ 496 w 2153375"/>
                <a:gd name="connsiteY50" fmla="*/ 1209836 h 2010147"/>
                <a:gd name="connsiteX51" fmla="*/ 61315 w 2153375"/>
                <a:gd name="connsiteY51" fmla="*/ 1034018 h 2010147"/>
                <a:gd name="connsiteX52" fmla="*/ 61897 w 2153375"/>
                <a:gd name="connsiteY52" fmla="*/ 1029383 h 2010147"/>
                <a:gd name="connsiteX53" fmla="*/ 88989 w 2153375"/>
                <a:gd name="connsiteY53" fmla="*/ 776905 h 2010147"/>
                <a:gd name="connsiteX54" fmla="*/ 220784 w 2153375"/>
                <a:gd name="connsiteY54" fmla="*/ 719223 h 2010147"/>
                <a:gd name="connsiteX55" fmla="*/ 220814 w 2153375"/>
                <a:gd name="connsiteY55" fmla="*/ 719126 h 2010147"/>
                <a:gd name="connsiteX56" fmla="*/ 236126 w 2153375"/>
                <a:gd name="connsiteY56" fmla="*/ 668443 h 2010147"/>
                <a:gd name="connsiteX57" fmla="*/ 184108 w 2153375"/>
                <a:gd name="connsiteY57" fmla="*/ 662674 h 2010147"/>
                <a:gd name="connsiteX58" fmla="*/ 189603 w 2153375"/>
                <a:gd name="connsiteY58" fmla="*/ 531970 h 2010147"/>
                <a:gd name="connsiteX59" fmla="*/ 187667 w 2153375"/>
                <a:gd name="connsiteY59" fmla="*/ 531777 h 2010147"/>
                <a:gd name="connsiteX60" fmla="*/ 102551 w 2153375"/>
                <a:gd name="connsiteY60" fmla="*/ 523323 h 2010147"/>
                <a:gd name="connsiteX61" fmla="*/ 55252 w 2153375"/>
                <a:gd name="connsiteY61" fmla="*/ 495628 h 2010147"/>
                <a:gd name="connsiteX62" fmla="*/ 61592 w 2153375"/>
                <a:gd name="connsiteY62" fmla="*/ 451005 h 2010147"/>
                <a:gd name="connsiteX63" fmla="*/ 124857 w 2153375"/>
                <a:gd name="connsiteY63" fmla="*/ 404806 h 2010147"/>
                <a:gd name="connsiteX64" fmla="*/ 126746 w 2153375"/>
                <a:gd name="connsiteY64" fmla="*/ 403427 h 2010147"/>
                <a:gd name="connsiteX65" fmla="*/ 24391 w 2153375"/>
                <a:gd name="connsiteY65" fmla="*/ 345006 h 2010147"/>
                <a:gd name="connsiteX66" fmla="*/ 38444 w 2153375"/>
                <a:gd name="connsiteY66" fmla="*/ 313308 h 2010147"/>
                <a:gd name="connsiteX67" fmla="*/ 213038 w 2153375"/>
                <a:gd name="connsiteY67" fmla="*/ 224188 h 2010147"/>
                <a:gd name="connsiteX68" fmla="*/ 213312 w 2153375"/>
                <a:gd name="connsiteY68" fmla="*/ 223837 h 2010147"/>
                <a:gd name="connsiteX69" fmla="*/ 234542 w 2153375"/>
                <a:gd name="connsiteY69" fmla="*/ 196564 h 2010147"/>
                <a:gd name="connsiteX70" fmla="*/ 379236 w 2153375"/>
                <a:gd name="connsiteY70" fmla="*/ 121270 h 2010147"/>
                <a:gd name="connsiteX71" fmla="*/ 574512 w 2153375"/>
                <a:gd name="connsiteY71" fmla="*/ 85754 h 2010147"/>
                <a:gd name="connsiteX72" fmla="*/ 711681 w 2153375"/>
                <a:gd name="connsiteY72" fmla="*/ 34508 h 20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53375" h="2010147">
                  <a:moveTo>
                    <a:pt x="1609465" y="350111"/>
                  </a:moveTo>
                  <a:lnTo>
                    <a:pt x="1568050" y="373349"/>
                  </a:lnTo>
                  <a:lnTo>
                    <a:pt x="1606089" y="391835"/>
                  </a:lnTo>
                  <a:lnTo>
                    <a:pt x="1605588" y="368965"/>
                  </a:lnTo>
                  <a:close/>
                  <a:moveTo>
                    <a:pt x="711681" y="34508"/>
                  </a:moveTo>
                  <a:cubicBezTo>
                    <a:pt x="761849" y="20663"/>
                    <a:pt x="815175" y="10409"/>
                    <a:pt x="867810" y="4807"/>
                  </a:cubicBezTo>
                  <a:cubicBezTo>
                    <a:pt x="1007758" y="-10088"/>
                    <a:pt x="1118813" y="10321"/>
                    <a:pt x="1148794" y="56446"/>
                  </a:cubicBezTo>
                  <a:cubicBezTo>
                    <a:pt x="1234671" y="39697"/>
                    <a:pt x="1318740" y="37066"/>
                    <a:pt x="1379370" y="49203"/>
                  </a:cubicBezTo>
                  <a:cubicBezTo>
                    <a:pt x="1471504" y="67642"/>
                    <a:pt x="1492536" y="116456"/>
                    <a:pt x="1431301" y="169646"/>
                  </a:cubicBezTo>
                  <a:cubicBezTo>
                    <a:pt x="1552447" y="158950"/>
                    <a:pt x="1649897" y="175229"/>
                    <a:pt x="1687273" y="212399"/>
                  </a:cubicBezTo>
                  <a:cubicBezTo>
                    <a:pt x="1709293" y="234300"/>
                    <a:pt x="1708412" y="261306"/>
                    <a:pt x="1687564" y="289453"/>
                  </a:cubicBezTo>
                  <a:lnTo>
                    <a:pt x="1664279" y="311063"/>
                  </a:lnTo>
                  <a:lnTo>
                    <a:pt x="1672926" y="311720"/>
                  </a:lnTo>
                  <a:cubicBezTo>
                    <a:pt x="1708971" y="324235"/>
                    <a:pt x="1751216" y="366702"/>
                    <a:pt x="1785456" y="424864"/>
                  </a:cubicBezTo>
                  <a:lnTo>
                    <a:pt x="1785825" y="424983"/>
                  </a:lnTo>
                  <a:lnTo>
                    <a:pt x="1814516" y="434240"/>
                  </a:lnTo>
                  <a:cubicBezTo>
                    <a:pt x="1844925" y="449660"/>
                    <a:pt x="1878645" y="482605"/>
                    <a:pt x="1909087" y="527614"/>
                  </a:cubicBezTo>
                  <a:cubicBezTo>
                    <a:pt x="1938557" y="571170"/>
                    <a:pt x="1962493" y="622428"/>
                    <a:pt x="1976364" y="671728"/>
                  </a:cubicBezTo>
                  <a:cubicBezTo>
                    <a:pt x="2027099" y="723811"/>
                    <a:pt x="2073600" y="800761"/>
                    <a:pt x="2102616" y="880625"/>
                  </a:cubicBezTo>
                  <a:cubicBezTo>
                    <a:pt x="2141191" y="986799"/>
                    <a:pt x="2142376" y="1079876"/>
                    <a:pt x="2105611" y="1116126"/>
                  </a:cubicBezTo>
                  <a:cubicBezTo>
                    <a:pt x="2136230" y="1179194"/>
                    <a:pt x="2153635" y="1244704"/>
                    <a:pt x="2153373" y="1295792"/>
                  </a:cubicBezTo>
                  <a:cubicBezTo>
                    <a:pt x="2152979" y="1373425"/>
                    <a:pt x="2112162" y="1403360"/>
                    <a:pt x="2052668" y="1369683"/>
                  </a:cubicBezTo>
                  <a:cubicBezTo>
                    <a:pt x="2084054" y="1462194"/>
                    <a:pt x="2086581" y="1543424"/>
                    <a:pt x="2059313" y="1583047"/>
                  </a:cubicBezTo>
                  <a:cubicBezTo>
                    <a:pt x="2027179" y="1629735"/>
                    <a:pt x="1960049" y="1609851"/>
                    <a:pt x="1891078" y="1533194"/>
                  </a:cubicBezTo>
                  <a:cubicBezTo>
                    <a:pt x="1872616" y="1647046"/>
                    <a:pt x="1771606" y="1637586"/>
                    <a:pt x="1667147" y="1512193"/>
                  </a:cubicBezTo>
                  <a:cubicBezTo>
                    <a:pt x="1637605" y="1538261"/>
                    <a:pt x="1581288" y="1504371"/>
                    <a:pt x="1533961" y="1432027"/>
                  </a:cubicBezTo>
                  <a:cubicBezTo>
                    <a:pt x="1499711" y="1379689"/>
                    <a:pt x="1476406" y="1316517"/>
                    <a:pt x="1472652" y="1265811"/>
                  </a:cubicBezTo>
                  <a:cubicBezTo>
                    <a:pt x="1432258" y="1244372"/>
                    <a:pt x="1387591" y="1187149"/>
                    <a:pt x="1358951" y="1120151"/>
                  </a:cubicBezTo>
                  <a:cubicBezTo>
                    <a:pt x="1325425" y="1041703"/>
                    <a:pt x="1322004" y="969072"/>
                    <a:pt x="1350717" y="945234"/>
                  </a:cubicBezTo>
                  <a:cubicBezTo>
                    <a:pt x="1350285" y="943862"/>
                    <a:pt x="1349883" y="942509"/>
                    <a:pt x="1349451" y="941137"/>
                  </a:cubicBezTo>
                  <a:cubicBezTo>
                    <a:pt x="1328817" y="904531"/>
                    <a:pt x="1311749" y="865982"/>
                    <a:pt x="1299165" y="828246"/>
                  </a:cubicBezTo>
                  <a:lnTo>
                    <a:pt x="1276837" y="725128"/>
                  </a:lnTo>
                  <a:lnTo>
                    <a:pt x="1205995" y="739800"/>
                  </a:lnTo>
                  <a:cubicBezTo>
                    <a:pt x="1168143" y="743985"/>
                    <a:pt x="1131893" y="744309"/>
                    <a:pt x="1101089" y="740344"/>
                  </a:cubicBezTo>
                  <a:cubicBezTo>
                    <a:pt x="1061208" y="776790"/>
                    <a:pt x="977271" y="809304"/>
                    <a:pt x="887428" y="823111"/>
                  </a:cubicBezTo>
                  <a:cubicBezTo>
                    <a:pt x="782234" y="839268"/>
                    <a:pt x="694685" y="825904"/>
                    <a:pt x="676587" y="790919"/>
                  </a:cubicBezTo>
                  <a:cubicBezTo>
                    <a:pt x="674802" y="791043"/>
                    <a:pt x="673051" y="791141"/>
                    <a:pt x="671266" y="791265"/>
                  </a:cubicBezTo>
                  <a:lnTo>
                    <a:pt x="640342" y="796418"/>
                  </a:lnTo>
                  <a:lnTo>
                    <a:pt x="651788" y="837177"/>
                  </a:lnTo>
                  <a:cubicBezTo>
                    <a:pt x="655479" y="854199"/>
                    <a:pt x="658482" y="872680"/>
                    <a:pt x="660684" y="892301"/>
                  </a:cubicBezTo>
                  <a:cubicBezTo>
                    <a:pt x="667083" y="949272"/>
                    <a:pt x="666171" y="1011149"/>
                    <a:pt x="658105" y="1066259"/>
                  </a:cubicBezTo>
                  <a:cubicBezTo>
                    <a:pt x="677932" y="1141837"/>
                    <a:pt x="684867" y="1239811"/>
                    <a:pt x="676942" y="1332236"/>
                  </a:cubicBezTo>
                  <a:cubicBezTo>
                    <a:pt x="666407" y="1455109"/>
                    <a:pt x="631532" y="1547129"/>
                    <a:pt x="588701" y="1565059"/>
                  </a:cubicBezTo>
                  <a:cubicBezTo>
                    <a:pt x="588497" y="1641753"/>
                    <a:pt x="576971" y="1714489"/>
                    <a:pt x="557112" y="1764559"/>
                  </a:cubicBezTo>
                  <a:cubicBezTo>
                    <a:pt x="526939" y="1840644"/>
                    <a:pt x="483353" y="1850421"/>
                    <a:pt x="449563" y="1788714"/>
                  </a:cubicBezTo>
                  <a:cubicBezTo>
                    <a:pt x="438635" y="1894706"/>
                    <a:pt x="409373" y="1975730"/>
                    <a:pt x="372706" y="2001543"/>
                  </a:cubicBezTo>
                  <a:cubicBezTo>
                    <a:pt x="329497" y="2031957"/>
                    <a:pt x="284402" y="1980128"/>
                    <a:pt x="259700" y="1871633"/>
                  </a:cubicBezTo>
                  <a:cubicBezTo>
                    <a:pt x="201397" y="1974614"/>
                    <a:pt x="125672" y="1916729"/>
                    <a:pt x="91835" y="1743279"/>
                  </a:cubicBezTo>
                  <a:cubicBezTo>
                    <a:pt x="58595" y="1754680"/>
                    <a:pt x="27384" y="1694292"/>
                    <a:pt x="18028" y="1600446"/>
                  </a:cubicBezTo>
                  <a:cubicBezTo>
                    <a:pt x="11251" y="1532548"/>
                    <a:pt x="17242" y="1459270"/>
                    <a:pt x="33799" y="1407645"/>
                  </a:cubicBezTo>
                  <a:cubicBezTo>
                    <a:pt x="10308" y="1367149"/>
                    <a:pt x="-2774" y="1289440"/>
                    <a:pt x="496" y="1209836"/>
                  </a:cubicBezTo>
                  <a:cubicBezTo>
                    <a:pt x="4333" y="1116633"/>
                    <a:pt x="29585" y="1043626"/>
                    <a:pt x="61315" y="1034018"/>
                  </a:cubicBezTo>
                  <a:cubicBezTo>
                    <a:pt x="61504" y="1032462"/>
                    <a:pt x="61708" y="1030940"/>
                    <a:pt x="61897" y="1029383"/>
                  </a:cubicBezTo>
                  <a:cubicBezTo>
                    <a:pt x="57636" y="937601"/>
                    <a:pt x="67573" y="845040"/>
                    <a:pt x="88989" y="776905"/>
                  </a:cubicBezTo>
                  <a:cubicBezTo>
                    <a:pt x="122826" y="669289"/>
                    <a:pt x="177686" y="645303"/>
                    <a:pt x="220784" y="719223"/>
                  </a:cubicBezTo>
                  <a:lnTo>
                    <a:pt x="220814" y="719126"/>
                  </a:lnTo>
                  <a:lnTo>
                    <a:pt x="236126" y="668443"/>
                  </a:lnTo>
                  <a:lnTo>
                    <a:pt x="184108" y="662674"/>
                  </a:lnTo>
                  <a:cubicBezTo>
                    <a:pt x="104806" y="639835"/>
                    <a:pt x="99715" y="586197"/>
                    <a:pt x="189603" y="531970"/>
                  </a:cubicBezTo>
                  <a:lnTo>
                    <a:pt x="187667" y="531777"/>
                  </a:lnTo>
                  <a:lnTo>
                    <a:pt x="102551" y="523323"/>
                  </a:lnTo>
                  <a:cubicBezTo>
                    <a:pt x="79475" y="517083"/>
                    <a:pt x="63025" y="507668"/>
                    <a:pt x="55252" y="495628"/>
                  </a:cubicBezTo>
                  <a:cubicBezTo>
                    <a:pt x="46688" y="482378"/>
                    <a:pt x="49239" y="466938"/>
                    <a:pt x="61592" y="451005"/>
                  </a:cubicBezTo>
                  <a:lnTo>
                    <a:pt x="124857" y="404806"/>
                  </a:lnTo>
                  <a:lnTo>
                    <a:pt x="126746" y="403427"/>
                  </a:lnTo>
                  <a:cubicBezTo>
                    <a:pt x="60105" y="396808"/>
                    <a:pt x="23282" y="374569"/>
                    <a:pt x="24391" y="345006"/>
                  </a:cubicBezTo>
                  <a:cubicBezTo>
                    <a:pt x="24761" y="335151"/>
                    <a:pt x="29345" y="324483"/>
                    <a:pt x="38444" y="313308"/>
                  </a:cubicBezTo>
                  <a:cubicBezTo>
                    <a:pt x="66168" y="279249"/>
                    <a:pt x="131702" y="245791"/>
                    <a:pt x="213038" y="224188"/>
                  </a:cubicBezTo>
                  <a:lnTo>
                    <a:pt x="213312" y="223837"/>
                  </a:lnTo>
                  <a:lnTo>
                    <a:pt x="234542" y="196564"/>
                  </a:lnTo>
                  <a:cubicBezTo>
                    <a:pt x="263710" y="168961"/>
                    <a:pt x="314887" y="142033"/>
                    <a:pt x="379236" y="121270"/>
                  </a:cubicBezTo>
                  <a:cubicBezTo>
                    <a:pt x="441512" y="101165"/>
                    <a:pt x="510970" y="88527"/>
                    <a:pt x="574512" y="85754"/>
                  </a:cubicBezTo>
                  <a:cubicBezTo>
                    <a:pt x="614507" y="65788"/>
                    <a:pt x="661514" y="48352"/>
                    <a:pt x="711681" y="3450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rapezoid 39"/>
            <p:cNvSpPr/>
            <p:nvPr/>
          </p:nvSpPr>
          <p:spPr>
            <a:xfrm flipH="1">
              <a:off x="762012" y="2827537"/>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flipH="1">
              <a:off x="1243175" y="3047513"/>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4"/>
            <p:cNvGrpSpPr/>
            <p:nvPr/>
          </p:nvGrpSpPr>
          <p:grpSpPr>
            <a:xfrm>
              <a:off x="574962" y="2455985"/>
              <a:ext cx="1609358" cy="2573214"/>
              <a:chOff x="4553132" y="724356"/>
              <a:chExt cx="2043389" cy="3627387"/>
            </a:xfrm>
          </p:grpSpPr>
          <p:sp>
            <p:nvSpPr>
              <p:cNvPr id="135" name="Double Wave 134"/>
              <p:cNvSpPr/>
              <p:nvPr/>
            </p:nvSpPr>
            <p:spPr>
              <a:xfrm rot="16943134">
                <a:off x="3382791" y="2343202"/>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6"/>
              <p:cNvGrpSpPr/>
              <p:nvPr/>
            </p:nvGrpSpPr>
            <p:grpSpPr>
              <a:xfrm>
                <a:off x="4785038" y="724356"/>
                <a:ext cx="1811483" cy="2323736"/>
                <a:chOff x="2685320" y="2035973"/>
                <a:chExt cx="1811483" cy="2323736"/>
              </a:xfrm>
              <a:solidFill>
                <a:srgbClr val="E0C13C"/>
              </a:solidFill>
            </p:grpSpPr>
            <p:sp>
              <p:nvSpPr>
                <p:cNvPr id="137" name="Pie 17"/>
                <p:cNvSpPr/>
                <p:nvPr/>
              </p:nvSpPr>
              <p:spPr>
                <a:xfrm rot="19074163">
                  <a:off x="2685320" y="2035973"/>
                  <a:ext cx="1811483" cy="2323736"/>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8" name="Group 5"/>
                <p:cNvGrpSpPr/>
                <p:nvPr/>
              </p:nvGrpSpPr>
              <p:grpSpPr>
                <a:xfrm>
                  <a:off x="2918982" y="2360200"/>
                  <a:ext cx="1507442" cy="1607740"/>
                  <a:chOff x="2916720" y="2360200"/>
                  <a:chExt cx="1507442" cy="1607740"/>
                </a:xfrm>
                <a:grpFill/>
              </p:grpSpPr>
              <p:sp>
                <p:nvSpPr>
                  <p:cNvPr id="139" name="Moon 3"/>
                  <p:cNvSpPr/>
                  <p:nvPr/>
                </p:nvSpPr>
                <p:spPr>
                  <a:xfrm rot="16200000">
                    <a:off x="2866571" y="2410349"/>
                    <a:ext cx="1607740" cy="1507442"/>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20"/>
                  <p:cNvSpPr/>
                  <p:nvPr/>
                </p:nvSpPr>
                <p:spPr>
                  <a:xfrm rot="16200000">
                    <a:off x="3057681" y="2219482"/>
                    <a:ext cx="1144999" cy="1426437"/>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Oval 42"/>
            <p:cNvSpPr/>
            <p:nvPr/>
          </p:nvSpPr>
          <p:spPr>
            <a:xfrm flipH="1">
              <a:off x="875286" y="1507693"/>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a:off x="668651" y="5401454"/>
              <a:ext cx="1586459" cy="585867"/>
              <a:chOff x="3810000" y="1677648"/>
              <a:chExt cx="4705061" cy="1827552"/>
            </a:xfrm>
          </p:grpSpPr>
          <p:grpSp>
            <p:nvGrpSpPr>
              <p:cNvPr id="78" name="Group 37"/>
              <p:cNvGrpSpPr/>
              <p:nvPr/>
            </p:nvGrpSpPr>
            <p:grpSpPr>
              <a:xfrm>
                <a:off x="3810000" y="1828800"/>
                <a:ext cx="1776984" cy="1676400"/>
                <a:chOff x="3810000" y="1828800"/>
                <a:chExt cx="4038600" cy="3810000"/>
              </a:xfrm>
            </p:grpSpPr>
            <p:sp>
              <p:nvSpPr>
                <p:cNvPr id="126" name="Half Frame 1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0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iamond 1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117" name="Half Frame 1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1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9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iamond 1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8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iamond 11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668388" y="1667085"/>
              <a:ext cx="1503561" cy="315642"/>
              <a:chOff x="640080" y="1667085"/>
              <a:chExt cx="1722619" cy="786113"/>
            </a:xfrm>
          </p:grpSpPr>
          <p:sp>
            <p:nvSpPr>
              <p:cNvPr id="46" name="Rounded Rectangle 15"/>
              <p:cNvSpPr/>
              <p:nvPr/>
            </p:nvSpPr>
            <p:spPr>
              <a:xfrm>
                <a:off x="640080" y="1713369"/>
                <a:ext cx="1722619" cy="715713"/>
              </a:xfrm>
              <a:prstGeom prst="roundRect">
                <a:avLst>
                  <a:gd name="adj" fmla="val 50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59"/>
              <p:cNvGrpSpPr/>
              <p:nvPr/>
            </p:nvGrpSpPr>
            <p:grpSpPr>
              <a:xfrm>
                <a:off x="711613" y="1667085"/>
                <a:ext cx="1586604" cy="786113"/>
                <a:chOff x="3810000" y="1677648"/>
                <a:chExt cx="4705061" cy="1827552"/>
              </a:xfrm>
            </p:grpSpPr>
            <p:grpSp>
              <p:nvGrpSpPr>
                <p:cNvPr id="48" name="Group 37"/>
                <p:cNvGrpSpPr/>
                <p:nvPr/>
              </p:nvGrpSpPr>
              <p:grpSpPr>
                <a:xfrm>
                  <a:off x="3810000" y="1828800"/>
                  <a:ext cx="1776984" cy="1676400"/>
                  <a:chOff x="3810000" y="1828800"/>
                  <a:chExt cx="4038600" cy="3810000"/>
                </a:xfrm>
              </p:grpSpPr>
              <p:sp>
                <p:nvSpPr>
                  <p:cNvPr id="69" name="Half Frame 68"/>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4"/>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iamond 73"/>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8"/>
                <p:cNvGrpSpPr/>
                <p:nvPr/>
              </p:nvGrpSpPr>
              <p:grpSpPr>
                <a:xfrm>
                  <a:off x="5314014" y="1757596"/>
                  <a:ext cx="1776984" cy="1676400"/>
                  <a:chOff x="3810000" y="1828800"/>
                  <a:chExt cx="4038600" cy="3810000"/>
                </a:xfrm>
              </p:grpSpPr>
              <p:sp>
                <p:nvSpPr>
                  <p:cNvPr id="60" name="Half Frame 59"/>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Half Frame 61"/>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5"/>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mond 64"/>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8"/>
                <p:cNvGrpSpPr/>
                <p:nvPr/>
              </p:nvGrpSpPr>
              <p:grpSpPr>
                <a:xfrm>
                  <a:off x="6738077" y="1677648"/>
                  <a:ext cx="1776984" cy="1676400"/>
                  <a:chOff x="3810000" y="1828800"/>
                  <a:chExt cx="4038600" cy="3810000"/>
                </a:xfrm>
              </p:grpSpPr>
              <p:sp>
                <p:nvSpPr>
                  <p:cNvPr id="51" name="Half Frame 50"/>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6"/>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 name="Rectangle 2"/>
          <p:cNvSpPr/>
          <p:nvPr/>
        </p:nvSpPr>
        <p:spPr>
          <a:xfrm>
            <a:off x="4802016" y="5514875"/>
            <a:ext cx="6974600" cy="1200329"/>
          </a:xfrm>
          <a:prstGeom prst="rect">
            <a:avLst/>
          </a:prstGeom>
        </p:spPr>
        <p:txBody>
          <a:bodyPr wrap="square">
            <a:spAutoFit/>
          </a:bodyPr>
          <a:lstStyle/>
          <a:p>
            <a:r>
              <a:rPr lang="en-US" sz="2400" dirty="0">
                <a:solidFill>
                  <a:schemeClr val="bg1"/>
                </a:solidFill>
                <a:latin typeface="Open Sans"/>
              </a:rPr>
              <a:t>The author of the Epistles of John was an eyewitness of the resurrected Savior, which was certainly true of John the Apostle</a:t>
            </a:r>
            <a:endParaRPr lang="en-US" sz="2400" dirty="0">
              <a:solidFill>
                <a:schemeClr val="bg1"/>
              </a:solidFill>
            </a:endParaRPr>
          </a:p>
        </p:txBody>
      </p:sp>
      <p:sp>
        <p:nvSpPr>
          <p:cNvPr id="90" name="TextBox 89"/>
          <p:cNvSpPr txBox="1"/>
          <p:nvPr/>
        </p:nvSpPr>
        <p:spPr>
          <a:xfrm>
            <a:off x="2441797" y="224107"/>
            <a:ext cx="6352164" cy="4893647"/>
          </a:xfrm>
          <a:prstGeom prst="rect">
            <a:avLst/>
          </a:prstGeom>
          <a:noFill/>
        </p:spPr>
        <p:txBody>
          <a:bodyPr wrap="square" rtlCol="0">
            <a:spAutoFit/>
          </a:bodyPr>
          <a:lstStyle/>
          <a:p>
            <a:r>
              <a:rPr lang="en-US" sz="2400" dirty="0">
                <a:solidFill>
                  <a:schemeClr val="bg1"/>
                </a:solidFill>
              </a:rPr>
              <a:t>Traditionally John is identified as the author of 1, 2, and 3 John.</a:t>
            </a:r>
          </a:p>
          <a:p>
            <a:endParaRPr lang="en-US" sz="2400" dirty="0">
              <a:solidFill>
                <a:schemeClr val="bg1"/>
              </a:solidFill>
            </a:endParaRPr>
          </a:p>
          <a:p>
            <a:r>
              <a:rPr lang="en-US" sz="2400" dirty="0">
                <a:solidFill>
                  <a:schemeClr val="bg1"/>
                </a:solidFill>
              </a:rPr>
              <a:t>Clues point to him as the author although his name is never mentioned. </a:t>
            </a:r>
          </a:p>
          <a:p>
            <a:endParaRPr lang="en-US" sz="2400" dirty="0">
              <a:solidFill>
                <a:schemeClr val="bg1"/>
              </a:solidFill>
            </a:endParaRPr>
          </a:p>
          <a:p>
            <a:r>
              <a:rPr lang="en-US" sz="2400" dirty="0">
                <a:solidFill>
                  <a:schemeClr val="bg1"/>
                </a:solidFill>
              </a:rPr>
              <a:t>John was one of the original 12 Apostles.</a:t>
            </a:r>
          </a:p>
          <a:p>
            <a:endParaRPr lang="en-US" sz="2400" dirty="0">
              <a:solidFill>
                <a:schemeClr val="bg1"/>
              </a:solidFill>
            </a:endParaRPr>
          </a:p>
          <a:p>
            <a:r>
              <a:rPr lang="en-US" sz="2400" dirty="0">
                <a:solidFill>
                  <a:schemeClr val="bg1"/>
                </a:solidFill>
              </a:rPr>
              <a:t>The contents of this letter suggests that he wrote to believers, and were addressed to several locations. </a:t>
            </a:r>
          </a:p>
          <a:p>
            <a:endParaRPr lang="en-US" sz="2400" dirty="0">
              <a:solidFill>
                <a:schemeClr val="bg1"/>
              </a:solidFill>
            </a:endParaRPr>
          </a:p>
          <a:p>
            <a:r>
              <a:rPr lang="en-US" sz="2400" dirty="0">
                <a:solidFill>
                  <a:schemeClr val="bg1"/>
                </a:solidFill>
              </a:rPr>
              <a:t>John resided in Ephesus for a long period of time.</a:t>
            </a:r>
          </a:p>
        </p:txBody>
      </p:sp>
      <p:grpSp>
        <p:nvGrpSpPr>
          <p:cNvPr id="91" name="Group 90"/>
          <p:cNvGrpSpPr/>
          <p:nvPr/>
        </p:nvGrpSpPr>
        <p:grpSpPr>
          <a:xfrm>
            <a:off x="9128009" y="209560"/>
            <a:ext cx="2648607" cy="3200400"/>
            <a:chOff x="6324600" y="304800"/>
            <a:chExt cx="2133600" cy="2743200"/>
          </a:xfrm>
        </p:grpSpPr>
        <p:grpSp>
          <p:nvGrpSpPr>
            <p:cNvPr id="92" name="Group 91"/>
            <p:cNvGrpSpPr/>
            <p:nvPr/>
          </p:nvGrpSpPr>
          <p:grpSpPr>
            <a:xfrm>
              <a:off x="6324600" y="304800"/>
              <a:ext cx="2133600" cy="2743200"/>
              <a:chOff x="1676400" y="685800"/>
              <a:chExt cx="2133600" cy="2743200"/>
            </a:xfrm>
          </p:grpSpPr>
          <p:sp>
            <p:nvSpPr>
              <p:cNvPr id="94" name="Rounded Rectangle 2"/>
              <p:cNvSpPr/>
              <p:nvPr/>
            </p:nvSpPr>
            <p:spPr>
              <a:xfrm>
                <a:off x="1981200" y="698269"/>
                <a:ext cx="1828800" cy="2730731"/>
              </a:xfrm>
              <a:prstGeom prst="roundRect">
                <a:avLst/>
              </a:prstGeom>
              <a:solidFill>
                <a:srgbClr val="D0A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3"/>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4"/>
              <p:cNvSpPr/>
              <p:nvPr/>
            </p:nvSpPr>
            <p:spPr>
              <a:xfrm>
                <a:off x="1676400" y="685800"/>
                <a:ext cx="1828800" cy="2722418"/>
              </a:xfrm>
              <a:prstGeom prst="roundRect">
                <a:avLst/>
              </a:prstGeom>
              <a:solidFill>
                <a:srgbClr val="D0A3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6493933" y="762000"/>
              <a:ext cx="1473200" cy="1556470"/>
            </a:xfrm>
            <a:prstGeom prst="rect">
              <a:avLst/>
            </a:prstGeom>
            <a:noFill/>
          </p:spPr>
          <p:txBody>
            <a:bodyPr wrap="square" rtlCol="0">
              <a:spAutoFit/>
            </a:bodyPr>
            <a:lstStyle/>
            <a:p>
              <a:pPr algn="ctr"/>
              <a:r>
                <a:rPr lang="en-US" sz="2800" b="1" dirty="0">
                  <a:latin typeface="Bradley Hand ITC" pitchFamily="66" charset="0"/>
                </a:rPr>
                <a:t>The First Epistle  General of John</a:t>
              </a:r>
            </a:p>
          </p:txBody>
        </p:sp>
      </p:grpSp>
    </p:spTree>
    <p:extLst>
      <p:ext uri="{BB962C8B-B14F-4D97-AF65-F5344CB8AC3E}">
        <p14:creationId xmlns:p14="http://schemas.microsoft.com/office/powerpoint/2010/main" val="177582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History</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575" y="6477484"/>
            <a:ext cx="4329377" cy="369332"/>
          </a:xfrm>
          <a:prstGeom prst="rect">
            <a:avLst/>
          </a:prstGeom>
          <a:noFill/>
        </p:spPr>
        <p:txBody>
          <a:bodyPr wrap="square" rtlCol="0">
            <a:spAutoFit/>
          </a:bodyPr>
          <a:lstStyle/>
          <a:p>
            <a:r>
              <a:rPr lang="en-US" dirty="0">
                <a:solidFill>
                  <a:schemeClr val="bg1"/>
                </a:solidFill>
              </a:rPr>
              <a:t>1 John 2:18-19; 22; 26; 4:1</a:t>
            </a:r>
          </a:p>
        </p:txBody>
      </p:sp>
      <p:sp>
        <p:nvSpPr>
          <p:cNvPr id="2" name="Rectangle 1"/>
          <p:cNvSpPr/>
          <p:nvPr/>
        </p:nvSpPr>
        <p:spPr>
          <a:xfrm>
            <a:off x="5026780" y="936010"/>
            <a:ext cx="6096000" cy="6001643"/>
          </a:xfrm>
          <a:prstGeom prst="rect">
            <a:avLst/>
          </a:prstGeom>
        </p:spPr>
        <p:txBody>
          <a:bodyPr>
            <a:spAutoFit/>
          </a:bodyPr>
          <a:lstStyle/>
          <a:p>
            <a:r>
              <a:rPr lang="en-US" sz="2400" dirty="0">
                <a:solidFill>
                  <a:schemeClr val="bg1"/>
                </a:solidFill>
                <a:latin typeface="Open Sans"/>
              </a:rPr>
              <a:t>At this time, false teachers had created a schism, or division, among the Saints in the region, and apostasy was spreading in the Church. </a:t>
            </a:r>
          </a:p>
          <a:p>
            <a:endParaRPr lang="en-US" sz="2400" dirty="0">
              <a:solidFill>
                <a:schemeClr val="bg1"/>
              </a:solidFill>
              <a:latin typeface="Open Sans"/>
            </a:endParaRPr>
          </a:p>
          <a:p>
            <a:r>
              <a:rPr lang="en-US" sz="2400" dirty="0">
                <a:solidFill>
                  <a:schemeClr val="bg1"/>
                </a:solidFill>
                <a:latin typeface="Open Sans"/>
              </a:rPr>
              <a:t>A particular philosophy that was gaining popularity was Docetism. </a:t>
            </a:r>
          </a:p>
          <a:p>
            <a:endParaRPr lang="en-US" sz="2400" dirty="0">
              <a:solidFill>
                <a:schemeClr val="bg1"/>
              </a:solidFill>
              <a:latin typeface="Open Sans"/>
            </a:endParaRPr>
          </a:p>
          <a:p>
            <a:r>
              <a:rPr lang="en-US" sz="2400" dirty="0">
                <a:solidFill>
                  <a:schemeClr val="bg1"/>
                </a:solidFill>
                <a:latin typeface="Open Sans"/>
              </a:rPr>
              <a:t>Docetism was part of a larger movement known as Gnosticism. </a:t>
            </a:r>
          </a:p>
          <a:p>
            <a:endParaRPr lang="en-US" sz="2400" dirty="0">
              <a:solidFill>
                <a:schemeClr val="bg1"/>
              </a:solidFill>
              <a:latin typeface="Open Sans"/>
            </a:endParaRPr>
          </a:p>
          <a:p>
            <a:r>
              <a:rPr lang="en-US" sz="2400" dirty="0">
                <a:solidFill>
                  <a:schemeClr val="bg1"/>
                </a:solidFill>
                <a:latin typeface="Open Sans"/>
              </a:rPr>
              <a:t>A core teaching in many forms of Gnosticism was that the spirit was wholly good and that matter, including the physical body, was wholly evil.</a:t>
            </a:r>
            <a:endParaRPr lang="en-US" sz="2400" dirty="0">
              <a:solidFill>
                <a:schemeClr val="bg1"/>
              </a:solidFill>
            </a:endParaRPr>
          </a:p>
          <a:p>
            <a:endParaRPr lang="en-US" sz="2400" dirty="0">
              <a:solidFill>
                <a:schemeClr val="bg1"/>
              </a:solidFill>
              <a:latin typeface="Open Sans"/>
            </a:endParaRPr>
          </a:p>
        </p:txBody>
      </p:sp>
      <p:pic>
        <p:nvPicPr>
          <p:cNvPr id="4100" name="Picture 4" descr="Image result for apostle john stained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44" y="1204951"/>
            <a:ext cx="3256068" cy="477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5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Followers of Gnosticism</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575" y="6477484"/>
            <a:ext cx="4329377" cy="369332"/>
          </a:xfrm>
          <a:prstGeom prst="rect">
            <a:avLst/>
          </a:prstGeom>
          <a:noFill/>
        </p:spPr>
        <p:txBody>
          <a:bodyPr wrap="square" rtlCol="0">
            <a:spAutoFit/>
          </a:bodyPr>
          <a:lstStyle/>
          <a:p>
            <a:r>
              <a:rPr lang="en-US" dirty="0">
                <a:solidFill>
                  <a:schemeClr val="bg1"/>
                </a:solidFill>
              </a:rPr>
              <a:t>1 John 2:18-19; 22; 26; 4:1</a:t>
            </a:r>
          </a:p>
        </p:txBody>
      </p:sp>
      <p:sp>
        <p:nvSpPr>
          <p:cNvPr id="3" name="Rectangle 2"/>
          <p:cNvSpPr/>
          <p:nvPr/>
        </p:nvSpPr>
        <p:spPr>
          <a:xfrm>
            <a:off x="275348" y="1517135"/>
            <a:ext cx="4793406" cy="3785652"/>
          </a:xfrm>
          <a:prstGeom prst="rect">
            <a:avLst/>
          </a:prstGeom>
        </p:spPr>
        <p:txBody>
          <a:bodyPr wrap="square">
            <a:spAutoFit/>
          </a:bodyPr>
          <a:lstStyle/>
          <a:p>
            <a:r>
              <a:rPr lang="en-US" sz="2400" dirty="0">
                <a:solidFill>
                  <a:schemeClr val="bg1"/>
                </a:solidFill>
                <a:latin typeface="Open Sans"/>
              </a:rPr>
              <a:t>Followers of Gnosticism believed that salvation was not achieved by being freed from sin but rather by freeing the spirit from matter, meaning the physical body. </a:t>
            </a:r>
          </a:p>
          <a:p>
            <a:endParaRPr lang="en-US" sz="2400" dirty="0">
              <a:solidFill>
                <a:schemeClr val="bg1"/>
              </a:solidFill>
              <a:latin typeface="Open Sans"/>
            </a:endParaRPr>
          </a:p>
          <a:p>
            <a:r>
              <a:rPr lang="en-US" sz="2400" dirty="0">
                <a:solidFill>
                  <a:schemeClr val="bg1"/>
                </a:solidFill>
                <a:latin typeface="Open Sans"/>
              </a:rPr>
              <a:t>They also believed that salvation was achieved through special knowledge </a:t>
            </a:r>
            <a:r>
              <a:rPr lang="en-US" sz="2400" i="1" dirty="0">
                <a:solidFill>
                  <a:schemeClr val="bg1"/>
                </a:solidFill>
                <a:latin typeface="Open Sans"/>
              </a:rPr>
              <a:t>(gnosis)</a:t>
            </a:r>
            <a:r>
              <a:rPr lang="en-US" sz="2400" dirty="0">
                <a:solidFill>
                  <a:schemeClr val="bg1"/>
                </a:solidFill>
                <a:latin typeface="Open Sans"/>
              </a:rPr>
              <a:t> rather than through faith in Jesus Christ.</a:t>
            </a:r>
            <a:endParaRPr lang="en-US" sz="2400" dirty="0">
              <a:solidFill>
                <a:schemeClr val="bg1"/>
              </a:solidFill>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6" y="1677858"/>
            <a:ext cx="5714440" cy="326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Followers of Docetism</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575" y="6477484"/>
            <a:ext cx="4329377" cy="369332"/>
          </a:xfrm>
          <a:prstGeom prst="rect">
            <a:avLst/>
          </a:prstGeom>
          <a:noFill/>
        </p:spPr>
        <p:txBody>
          <a:bodyPr wrap="square" rtlCol="0">
            <a:spAutoFit/>
          </a:bodyPr>
          <a:lstStyle/>
          <a:p>
            <a:r>
              <a:rPr lang="en-US" dirty="0">
                <a:solidFill>
                  <a:schemeClr val="bg1"/>
                </a:solidFill>
              </a:rPr>
              <a:t>1 John 2:18-19; 22; 26; 4:1</a:t>
            </a:r>
          </a:p>
        </p:txBody>
      </p:sp>
      <p:sp>
        <p:nvSpPr>
          <p:cNvPr id="4" name="Rectangle 3"/>
          <p:cNvSpPr/>
          <p:nvPr/>
        </p:nvSpPr>
        <p:spPr>
          <a:xfrm>
            <a:off x="323850" y="1349566"/>
            <a:ext cx="6096000" cy="2554545"/>
          </a:xfrm>
          <a:prstGeom prst="rect">
            <a:avLst/>
          </a:prstGeom>
        </p:spPr>
        <p:txBody>
          <a:bodyPr>
            <a:spAutoFit/>
          </a:bodyPr>
          <a:lstStyle/>
          <a:p>
            <a:r>
              <a:rPr lang="en-US" sz="2000" dirty="0">
                <a:solidFill>
                  <a:schemeClr val="bg1"/>
                </a:solidFill>
                <a:latin typeface="Open Sans"/>
              </a:rPr>
              <a:t>Followers of Docetism overemphasized Jesus’s spiritual nature to the point that they rejected the idea that He came to earth in actual bodily form.</a:t>
            </a:r>
          </a:p>
          <a:p>
            <a:endParaRPr lang="en-US" sz="2000" dirty="0">
              <a:solidFill>
                <a:schemeClr val="bg1"/>
              </a:solidFill>
              <a:latin typeface="Open Sans"/>
            </a:endParaRPr>
          </a:p>
          <a:p>
            <a:r>
              <a:rPr lang="en-US" sz="2000" dirty="0">
                <a:solidFill>
                  <a:schemeClr val="bg1"/>
                </a:solidFill>
                <a:latin typeface="Open Sans"/>
              </a:rPr>
              <a:t>They believed that God was invisible, immortal, all-knowing, and immaterial, and they considered the physical world and the physical body to be base and evil. </a:t>
            </a:r>
            <a:endParaRPr lang="en-US" sz="2000" dirty="0">
              <a:solidFill>
                <a:schemeClr val="bg1"/>
              </a:solidFill>
            </a:endParaRPr>
          </a:p>
        </p:txBody>
      </p:sp>
      <p:sp>
        <p:nvSpPr>
          <p:cNvPr id="6" name="Rectangle 5"/>
          <p:cNvSpPr/>
          <p:nvPr/>
        </p:nvSpPr>
        <p:spPr>
          <a:xfrm>
            <a:off x="2017059" y="869075"/>
            <a:ext cx="8805582" cy="369332"/>
          </a:xfrm>
          <a:prstGeom prst="rect">
            <a:avLst/>
          </a:prstGeom>
        </p:spPr>
        <p:txBody>
          <a:bodyPr wrap="square">
            <a:spAutoFit/>
          </a:bodyPr>
          <a:lstStyle/>
          <a:p>
            <a:r>
              <a:rPr lang="en-US" i="1" dirty="0">
                <a:solidFill>
                  <a:schemeClr val="bg1"/>
                </a:solidFill>
                <a:latin typeface="Open Sans"/>
              </a:rPr>
              <a:t>Docetism </a:t>
            </a:r>
            <a:r>
              <a:rPr lang="en-US" dirty="0">
                <a:solidFill>
                  <a:schemeClr val="bg1"/>
                </a:solidFill>
                <a:latin typeface="Open Sans"/>
              </a:rPr>
              <a:t>comes from the Greek word </a:t>
            </a:r>
            <a:r>
              <a:rPr lang="en-US" i="1" dirty="0" err="1">
                <a:solidFill>
                  <a:schemeClr val="bg1"/>
                </a:solidFill>
                <a:latin typeface="Open Sans"/>
              </a:rPr>
              <a:t>dokeō</a:t>
            </a:r>
            <a:r>
              <a:rPr lang="en-US" i="1" dirty="0">
                <a:solidFill>
                  <a:schemeClr val="bg1"/>
                </a:solidFill>
                <a:latin typeface="Open Sans"/>
              </a:rPr>
              <a:t>,</a:t>
            </a:r>
            <a:r>
              <a:rPr lang="en-US" dirty="0">
                <a:solidFill>
                  <a:schemeClr val="bg1"/>
                </a:solidFill>
                <a:latin typeface="Open Sans"/>
              </a:rPr>
              <a:t> meaning “to seem” or “to appear.”</a:t>
            </a:r>
            <a:endParaRPr lang="en-US" dirty="0"/>
          </a:p>
        </p:txBody>
      </p:sp>
      <p:sp>
        <p:nvSpPr>
          <p:cNvPr id="7" name="Rectangle 6"/>
          <p:cNvSpPr/>
          <p:nvPr/>
        </p:nvSpPr>
        <p:spPr>
          <a:xfrm>
            <a:off x="5358635" y="4015270"/>
            <a:ext cx="6544254" cy="2554545"/>
          </a:xfrm>
          <a:prstGeom prst="rect">
            <a:avLst/>
          </a:prstGeom>
        </p:spPr>
        <p:txBody>
          <a:bodyPr wrap="square">
            <a:spAutoFit/>
          </a:bodyPr>
          <a:lstStyle/>
          <a:p>
            <a:r>
              <a:rPr lang="en-US" sz="2000" dirty="0">
                <a:solidFill>
                  <a:schemeClr val="bg1"/>
                </a:solidFill>
                <a:latin typeface="Open Sans"/>
              </a:rPr>
              <a:t>Therefore, they believed that since Jesus was the divine Son of God, He could not have experienced the limitations of being human. </a:t>
            </a:r>
          </a:p>
          <a:p>
            <a:endParaRPr lang="en-US" sz="2000" dirty="0">
              <a:solidFill>
                <a:schemeClr val="bg1"/>
              </a:solidFill>
              <a:latin typeface="Open Sans"/>
            </a:endParaRPr>
          </a:p>
          <a:p>
            <a:r>
              <a:rPr lang="en-US" sz="2000" dirty="0">
                <a:solidFill>
                  <a:schemeClr val="bg1"/>
                </a:solidFill>
                <a:latin typeface="Open Sans"/>
              </a:rPr>
              <a:t>In their view, Jesus Christ was not literally born in the flesh, and He did not inhabit a tangible body, bleed, suffer, die, or rise with a physical resurrected body—He only seemed to do these things. </a:t>
            </a:r>
            <a:endParaRPr lang="en-US" sz="2000" dirty="0">
              <a:solidFill>
                <a:schemeClr val="bg1"/>
              </a:solidFill>
            </a:endParaRPr>
          </a:p>
        </p:txBody>
      </p:sp>
      <p:pic>
        <p:nvPicPr>
          <p:cNvPr id="3074" name="Picture 2" descr="Image result for Followers of Docet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123" y="1416515"/>
            <a:ext cx="3584217" cy="24921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ollowers of Docet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33" y="3904111"/>
            <a:ext cx="33242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1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Apostasy</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7862622" y="6460039"/>
            <a:ext cx="4329377" cy="369332"/>
          </a:xfrm>
          <a:prstGeom prst="rect">
            <a:avLst/>
          </a:prstGeom>
          <a:noFill/>
        </p:spPr>
        <p:txBody>
          <a:bodyPr wrap="square" rtlCol="0">
            <a:spAutoFit/>
          </a:bodyPr>
          <a:lstStyle/>
          <a:p>
            <a:pPr algn="r"/>
            <a:r>
              <a:rPr lang="en-US" dirty="0">
                <a:solidFill>
                  <a:schemeClr val="bg1"/>
                </a:solidFill>
              </a:rPr>
              <a:t>(2)</a:t>
            </a:r>
          </a:p>
        </p:txBody>
      </p:sp>
      <p:sp>
        <p:nvSpPr>
          <p:cNvPr id="7" name="Rectangle 6"/>
          <p:cNvSpPr/>
          <p:nvPr/>
        </p:nvSpPr>
        <p:spPr>
          <a:xfrm>
            <a:off x="3048287" y="1015663"/>
            <a:ext cx="6096000" cy="523220"/>
          </a:xfrm>
          <a:prstGeom prst="rect">
            <a:avLst/>
          </a:prstGeom>
        </p:spPr>
        <p:txBody>
          <a:bodyPr>
            <a:spAutoFit/>
          </a:bodyPr>
          <a:lstStyle/>
          <a:p>
            <a:pPr algn="ctr"/>
            <a:r>
              <a:rPr lang="en-US" sz="2800" dirty="0">
                <a:solidFill>
                  <a:schemeClr val="bg1"/>
                </a:solidFill>
                <a:effectLst>
                  <a:glow rad="101600">
                    <a:schemeClr val="accent6">
                      <a:satMod val="175000"/>
                      <a:alpha val="40000"/>
                    </a:schemeClr>
                  </a:glow>
                </a:effectLst>
                <a:latin typeface="Open Sans"/>
              </a:rPr>
              <a:t> Turning away from the truth </a:t>
            </a:r>
            <a:endParaRPr lang="en-US" sz="2800" dirty="0">
              <a:solidFill>
                <a:schemeClr val="bg1"/>
              </a:solidFill>
              <a:effectLst>
                <a:glow rad="101600">
                  <a:schemeClr val="accent6">
                    <a:satMod val="175000"/>
                    <a:alpha val="40000"/>
                  </a:schemeClr>
                </a:glow>
              </a:effectLst>
            </a:endParaRPr>
          </a:p>
        </p:txBody>
      </p:sp>
      <p:sp>
        <p:nvSpPr>
          <p:cNvPr id="3" name="Arrow: Right 2"/>
          <p:cNvSpPr/>
          <p:nvPr/>
        </p:nvSpPr>
        <p:spPr>
          <a:xfrm>
            <a:off x="860612" y="2124635"/>
            <a:ext cx="3267635" cy="1285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Antichrist</a:t>
            </a:r>
          </a:p>
        </p:txBody>
      </p:sp>
      <p:sp>
        <p:nvSpPr>
          <p:cNvPr id="8" name="Rectangle 7"/>
          <p:cNvSpPr/>
          <p:nvPr/>
        </p:nvSpPr>
        <p:spPr>
          <a:xfrm>
            <a:off x="5219700" y="2161524"/>
            <a:ext cx="6096000" cy="1323439"/>
          </a:xfrm>
          <a:prstGeom prst="rect">
            <a:avLst/>
          </a:prstGeom>
          <a:solidFill>
            <a:srgbClr val="FFFF00"/>
          </a:solidFill>
        </p:spPr>
        <p:txBody>
          <a:bodyPr>
            <a:spAutoFit/>
          </a:bodyPr>
          <a:lstStyle/>
          <a:p>
            <a:r>
              <a:rPr lang="en-US" sz="2000" dirty="0">
                <a:solidFill>
                  <a:srgbClr val="333333"/>
                </a:solidFill>
                <a:latin typeface="Open Sans"/>
              </a:rPr>
              <a:t>Anyone or anything that counterfeits the true gospel plan of salvation and that openly or secretly opposes Christ” and the authority and teachings of His chosen servants </a:t>
            </a:r>
            <a:endParaRPr lang="en-US" sz="2000" dirty="0"/>
          </a:p>
        </p:txBody>
      </p:sp>
      <p:sp>
        <p:nvSpPr>
          <p:cNvPr id="9" name="Rectangle 8"/>
          <p:cNvSpPr/>
          <p:nvPr/>
        </p:nvSpPr>
        <p:spPr>
          <a:xfrm>
            <a:off x="1562100" y="4311649"/>
            <a:ext cx="6096000" cy="1569660"/>
          </a:xfrm>
          <a:prstGeom prst="rect">
            <a:avLst/>
          </a:prstGeom>
        </p:spPr>
        <p:txBody>
          <a:bodyPr>
            <a:spAutoFit/>
          </a:bodyPr>
          <a:lstStyle/>
          <a:p>
            <a:r>
              <a:rPr lang="en-US" sz="2400" dirty="0">
                <a:solidFill>
                  <a:schemeClr val="bg1"/>
                </a:solidFill>
                <a:latin typeface="Open Sans"/>
              </a:rPr>
              <a:t>Some antichrists in John’s day were teaching that Jesus Christ did not have a physical body while on earth but only appeared to be a physical being.</a:t>
            </a:r>
            <a:endParaRPr lang="en-US" sz="2400" dirty="0">
              <a:solidFill>
                <a:schemeClr val="bg1"/>
              </a:solidFill>
            </a:endParaRPr>
          </a:p>
        </p:txBody>
      </p:sp>
      <p:pic>
        <p:nvPicPr>
          <p:cNvPr id="7170" name="Picture 2" descr="Image result for Gnosticis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19" t="4895"/>
          <a:stretch/>
        </p:blipFill>
        <p:spPr bwMode="auto">
          <a:xfrm>
            <a:off x="7476564" y="3906921"/>
            <a:ext cx="3046879" cy="257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2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The Word of Life</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7862622" y="6460039"/>
            <a:ext cx="4329377" cy="369332"/>
          </a:xfrm>
          <a:prstGeom prst="rect">
            <a:avLst/>
          </a:prstGeom>
          <a:noFill/>
        </p:spPr>
        <p:txBody>
          <a:bodyPr wrap="square" rtlCol="0">
            <a:spAutoFit/>
          </a:bodyPr>
          <a:lstStyle/>
          <a:p>
            <a:pPr algn="r"/>
            <a:r>
              <a:rPr lang="en-US" dirty="0">
                <a:solidFill>
                  <a:schemeClr val="bg1"/>
                </a:solidFill>
              </a:rPr>
              <a:t>(2)</a:t>
            </a:r>
          </a:p>
        </p:txBody>
      </p:sp>
      <p:sp>
        <p:nvSpPr>
          <p:cNvPr id="7" name="Rectangle 6"/>
          <p:cNvSpPr/>
          <p:nvPr/>
        </p:nvSpPr>
        <p:spPr>
          <a:xfrm>
            <a:off x="3048287" y="856829"/>
            <a:ext cx="6096000" cy="523220"/>
          </a:xfrm>
          <a:prstGeom prst="rect">
            <a:avLst/>
          </a:prstGeom>
        </p:spPr>
        <p:txBody>
          <a:bodyPr>
            <a:spAutoFit/>
          </a:bodyPr>
          <a:lstStyle/>
          <a:p>
            <a:pPr algn="ctr"/>
            <a:r>
              <a:rPr lang="en-US" sz="2800" dirty="0">
                <a:solidFill>
                  <a:schemeClr val="bg1"/>
                </a:solidFill>
                <a:effectLst>
                  <a:glow rad="101600">
                    <a:schemeClr val="accent6">
                      <a:satMod val="175000"/>
                      <a:alpha val="40000"/>
                    </a:schemeClr>
                  </a:glow>
                </a:effectLst>
                <a:latin typeface="Open Sans"/>
              </a:rPr>
              <a:t>Christ </a:t>
            </a:r>
            <a:endParaRPr lang="en-US" sz="2800" dirty="0">
              <a:solidFill>
                <a:schemeClr val="bg1"/>
              </a:solidFill>
              <a:effectLst>
                <a:glow rad="101600">
                  <a:schemeClr val="accent6">
                    <a:satMod val="175000"/>
                    <a:alpha val="40000"/>
                  </a:schemeClr>
                </a:glow>
              </a:effectLst>
            </a:endParaRPr>
          </a:p>
        </p:txBody>
      </p:sp>
      <p:sp>
        <p:nvSpPr>
          <p:cNvPr id="9" name="Rectangle 8"/>
          <p:cNvSpPr/>
          <p:nvPr/>
        </p:nvSpPr>
        <p:spPr>
          <a:xfrm>
            <a:off x="904424" y="1559928"/>
            <a:ext cx="6096000" cy="1200329"/>
          </a:xfrm>
          <a:prstGeom prst="rect">
            <a:avLst/>
          </a:prstGeom>
        </p:spPr>
        <p:txBody>
          <a:bodyPr>
            <a:spAutoFit/>
          </a:bodyPr>
          <a:lstStyle/>
          <a:p>
            <a:r>
              <a:rPr lang="en-US" sz="2400" dirty="0">
                <a:solidFill>
                  <a:schemeClr val="bg1"/>
                </a:solidFill>
                <a:latin typeface="Open Sans"/>
              </a:rPr>
              <a:t>John and the Apostles had personally seen, been with, and heard Jesus Christ as a teacher, leader, and the Son of God.</a:t>
            </a: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John:1-4</a:t>
            </a:r>
          </a:p>
        </p:txBody>
      </p:sp>
      <p:pic>
        <p:nvPicPr>
          <p:cNvPr id="8194" name="Picture 2" descr="Image result for jesus and apostle jo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232" y="1277273"/>
            <a:ext cx="3913094" cy="39130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ohn speaking to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925" y="3056921"/>
            <a:ext cx="42862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56079" y="5449847"/>
            <a:ext cx="6096000" cy="830997"/>
          </a:xfrm>
          <a:prstGeom prst="rect">
            <a:avLst/>
          </a:prstGeom>
        </p:spPr>
        <p:txBody>
          <a:bodyPr>
            <a:spAutoFit/>
          </a:bodyPr>
          <a:lstStyle/>
          <a:p>
            <a:r>
              <a:rPr lang="en-US" sz="2400" dirty="0">
                <a:solidFill>
                  <a:schemeClr val="bg1"/>
                </a:solidFill>
                <a:latin typeface="Open Sans"/>
              </a:rPr>
              <a:t>They were witnesses of miracles and healings, and of His resurrection.</a:t>
            </a:r>
            <a:endParaRPr lang="en-US" sz="2400" dirty="0">
              <a:solidFill>
                <a:schemeClr val="bg1"/>
              </a:solidFill>
            </a:endParaRPr>
          </a:p>
        </p:txBody>
      </p:sp>
    </p:spTree>
    <p:extLst>
      <p:ext uri="{BB962C8B-B14F-4D97-AF65-F5344CB8AC3E}">
        <p14:creationId xmlns:p14="http://schemas.microsoft.com/office/powerpoint/2010/main" val="251986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Light From God</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7862622" y="6460039"/>
            <a:ext cx="4329377" cy="369332"/>
          </a:xfrm>
          <a:prstGeom prst="rect">
            <a:avLst/>
          </a:prstGeom>
          <a:noFill/>
        </p:spPr>
        <p:txBody>
          <a:bodyPr wrap="square" rtlCol="0">
            <a:spAutoFit/>
          </a:bodyPr>
          <a:lstStyle/>
          <a:p>
            <a:pPr algn="r"/>
            <a:r>
              <a:rPr lang="en-US" dirty="0">
                <a:solidFill>
                  <a:schemeClr val="bg1"/>
                </a:solidFill>
              </a:rPr>
              <a:t>(3)</a:t>
            </a:r>
          </a:p>
        </p:txBody>
      </p:sp>
      <p:sp>
        <p:nvSpPr>
          <p:cNvPr id="7" name="Rectangle 6"/>
          <p:cNvSpPr/>
          <p:nvPr/>
        </p:nvSpPr>
        <p:spPr>
          <a:xfrm>
            <a:off x="2248330" y="982772"/>
            <a:ext cx="7695913" cy="523220"/>
          </a:xfrm>
          <a:prstGeom prst="rect">
            <a:avLst/>
          </a:prstGeom>
        </p:spPr>
        <p:txBody>
          <a:bodyPr wrap="square">
            <a:spAutoFit/>
          </a:bodyPr>
          <a:lstStyle/>
          <a:p>
            <a:pPr algn="ctr"/>
            <a:r>
              <a:rPr lang="en-US" sz="2800" dirty="0">
                <a:solidFill>
                  <a:schemeClr val="bg1"/>
                </a:solidFill>
                <a:effectLst>
                  <a:glow rad="228600">
                    <a:schemeClr val="accent6">
                      <a:satMod val="175000"/>
                      <a:alpha val="40000"/>
                    </a:schemeClr>
                  </a:glow>
                </a:effectLst>
              </a:rPr>
              <a:t>Light leads to salvation; it edifies and uplifts.</a:t>
            </a:r>
            <a:r>
              <a:rPr lang="en-US" sz="2800" dirty="0">
                <a:solidFill>
                  <a:schemeClr val="bg1"/>
                </a:solidFill>
                <a:effectLst>
                  <a:glow rad="228600">
                    <a:schemeClr val="accent6">
                      <a:satMod val="175000"/>
                      <a:alpha val="40000"/>
                    </a:schemeClr>
                  </a:glow>
                </a:effectLst>
                <a:latin typeface="Open Sans"/>
              </a:rPr>
              <a:t> </a:t>
            </a:r>
            <a:endParaRPr lang="en-US" sz="2800" dirty="0">
              <a:solidFill>
                <a:schemeClr val="bg1"/>
              </a:solidFill>
              <a:effectLst>
                <a:glow rad="228600">
                  <a:schemeClr val="accent6">
                    <a:satMod val="175000"/>
                    <a:alpha val="40000"/>
                  </a:schemeClr>
                </a:glow>
              </a:effectLst>
            </a:endParaRP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John:5-7</a:t>
            </a:r>
          </a:p>
        </p:txBody>
      </p:sp>
      <p:sp>
        <p:nvSpPr>
          <p:cNvPr id="2" name="Rectangle 1"/>
          <p:cNvSpPr/>
          <p:nvPr/>
        </p:nvSpPr>
        <p:spPr>
          <a:xfrm>
            <a:off x="2666659" y="2174539"/>
            <a:ext cx="4992211" cy="3416320"/>
          </a:xfrm>
          <a:prstGeom prst="rect">
            <a:avLst/>
          </a:prstGeom>
        </p:spPr>
        <p:txBody>
          <a:bodyPr wrap="square">
            <a:spAutoFit/>
          </a:bodyPr>
          <a:lstStyle/>
          <a:p>
            <a:r>
              <a:rPr lang="en-US" sz="2400" dirty="0">
                <a:solidFill>
                  <a:schemeClr val="bg1"/>
                </a:solidFill>
              </a:rPr>
              <a:t>“The gospel of Christ is a lamp in our hands to guide us in righteous paths. Light can always dissipate darkness, but darkness can never replace light.</a:t>
            </a:r>
          </a:p>
          <a:p>
            <a:endParaRPr lang="en-US" sz="2400" dirty="0">
              <a:solidFill>
                <a:schemeClr val="bg1"/>
              </a:solidFill>
            </a:endParaRPr>
          </a:p>
          <a:p>
            <a:r>
              <a:rPr lang="en-US" sz="2400" dirty="0">
                <a:solidFill>
                  <a:schemeClr val="bg1"/>
                </a:solidFill>
              </a:rPr>
              <a:t>It is only when the light of the Spirit within us is dimmed or goes out that the darkness of temptation and sin enters in, and Satan takes over.”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55" y="1716065"/>
            <a:ext cx="1666875" cy="2266950"/>
          </a:xfrm>
          <a:prstGeom prst="rect">
            <a:avLst/>
          </a:prstGeom>
        </p:spPr>
      </p:pic>
      <p:pic>
        <p:nvPicPr>
          <p:cNvPr id="1028" name="Picture 4" descr="Image result for holding a lantern"/>
          <p:cNvPicPr>
            <a:picLocks noChangeAspect="1" noChangeArrowheads="1"/>
          </p:cNvPicPr>
          <p:nvPr/>
        </p:nvPicPr>
        <p:blipFill rotWithShape="1">
          <a:blip r:embed="rId4">
            <a:extLst>
              <a:ext uri="{28A0092B-C50C-407E-A947-70E740481C1C}">
                <a14:useLocalDpi xmlns:a14="http://schemas.microsoft.com/office/drawing/2010/main" val="0"/>
              </a:ext>
            </a:extLst>
          </a:blip>
          <a:srcRect r="1147" b="18815"/>
          <a:stretch/>
        </p:blipFill>
        <p:spPr bwMode="auto">
          <a:xfrm>
            <a:off x="8223935" y="1683000"/>
            <a:ext cx="3440615" cy="425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5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oo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8078"/>
            <a:ext cx="12191423" cy="6896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404" y="0"/>
            <a:ext cx="10797766" cy="1015663"/>
          </a:xfrm>
          <a:prstGeom prst="rect">
            <a:avLst/>
          </a:prstGeom>
          <a:noFill/>
        </p:spPr>
        <p:txBody>
          <a:bodyPr wrap="square" rtlCol="0">
            <a:spAutoFit/>
          </a:bodyPr>
          <a:lstStyle/>
          <a:p>
            <a:pPr algn="ctr"/>
            <a:r>
              <a:rPr lang="en-US" sz="6000" dirty="0">
                <a:solidFill>
                  <a:schemeClr val="bg1"/>
                </a:solidFill>
                <a:latin typeface="Palatino Linotype" panose="02040502050505030304" pitchFamily="18" charset="0"/>
                <a:ea typeface="Wednesday" pitchFamily="2" charset="0"/>
              </a:rPr>
              <a:t>Struggling to Obey</a:t>
            </a:r>
            <a:endParaRPr lang="en-US" sz="4800" dirty="0">
              <a:solidFill>
                <a:schemeClr val="bg1"/>
              </a:solidFill>
              <a:latin typeface="Palatino Linotype" panose="02040502050505030304" pitchFamily="18" charset="0"/>
              <a:ea typeface="Wednesday" pitchFamily="2" charset="0"/>
            </a:endParaRPr>
          </a:p>
        </p:txBody>
      </p:sp>
      <p:sp>
        <p:nvSpPr>
          <p:cNvPr id="79" name="TextBox 78"/>
          <p:cNvSpPr txBox="1"/>
          <p:nvPr/>
        </p:nvSpPr>
        <p:spPr>
          <a:xfrm>
            <a:off x="7862622" y="6460039"/>
            <a:ext cx="4329377" cy="369332"/>
          </a:xfrm>
          <a:prstGeom prst="rect">
            <a:avLst/>
          </a:prstGeom>
          <a:noFill/>
        </p:spPr>
        <p:txBody>
          <a:bodyPr wrap="square" rtlCol="0">
            <a:spAutoFit/>
          </a:bodyPr>
          <a:lstStyle/>
          <a:p>
            <a:pPr algn="r"/>
            <a:r>
              <a:rPr lang="en-US" dirty="0">
                <a:solidFill>
                  <a:schemeClr val="bg1"/>
                </a:solidFill>
              </a:rPr>
              <a:t>(3)</a:t>
            </a:r>
          </a:p>
        </p:txBody>
      </p:sp>
      <p:sp>
        <p:nvSpPr>
          <p:cNvPr id="10" name="TextBox 9"/>
          <p:cNvSpPr txBox="1"/>
          <p:nvPr/>
        </p:nvSpPr>
        <p:spPr>
          <a:xfrm>
            <a:off x="189955" y="6460039"/>
            <a:ext cx="4329377" cy="369332"/>
          </a:xfrm>
          <a:prstGeom prst="rect">
            <a:avLst/>
          </a:prstGeom>
          <a:noFill/>
        </p:spPr>
        <p:txBody>
          <a:bodyPr wrap="square" rtlCol="0">
            <a:spAutoFit/>
          </a:bodyPr>
          <a:lstStyle/>
          <a:p>
            <a:r>
              <a:rPr lang="en-US" dirty="0">
                <a:solidFill>
                  <a:schemeClr val="bg1"/>
                </a:solidFill>
              </a:rPr>
              <a:t>1 John:2:4</a:t>
            </a:r>
          </a:p>
        </p:txBody>
      </p:sp>
      <p:sp>
        <p:nvSpPr>
          <p:cNvPr id="2" name="Rectangle 1"/>
          <p:cNvSpPr/>
          <p:nvPr/>
        </p:nvSpPr>
        <p:spPr>
          <a:xfrm>
            <a:off x="542025" y="1060195"/>
            <a:ext cx="4339258" cy="2677656"/>
          </a:xfrm>
          <a:prstGeom prst="rect">
            <a:avLst/>
          </a:prstGeom>
        </p:spPr>
        <p:txBody>
          <a:bodyPr wrap="square">
            <a:spAutoFit/>
          </a:bodyPr>
          <a:lstStyle/>
          <a:p>
            <a:r>
              <a:rPr lang="en-US" sz="2800" dirty="0">
                <a:solidFill>
                  <a:schemeClr val="bg1"/>
                </a:solidFill>
              </a:rPr>
              <a:t>A young man reads the scriptures each day and faithfully performs many of his priesthood duties, </a:t>
            </a:r>
          </a:p>
          <a:p>
            <a:r>
              <a:rPr lang="en-US" sz="2800" dirty="0">
                <a:solidFill>
                  <a:schemeClr val="bg1"/>
                </a:solidFill>
              </a:rPr>
              <a:t>but he is often unkind to his younger brother.</a:t>
            </a:r>
          </a:p>
        </p:txBody>
      </p:sp>
      <p:sp>
        <p:nvSpPr>
          <p:cNvPr id="6" name="Rectangle 5"/>
          <p:cNvSpPr/>
          <p:nvPr/>
        </p:nvSpPr>
        <p:spPr>
          <a:xfrm>
            <a:off x="5090079" y="3869201"/>
            <a:ext cx="7101345" cy="2677656"/>
          </a:xfrm>
          <a:prstGeom prst="rect">
            <a:avLst/>
          </a:prstGeom>
        </p:spPr>
        <p:txBody>
          <a:bodyPr wrap="square">
            <a:spAutoFit/>
          </a:bodyPr>
          <a:lstStyle/>
          <a:p>
            <a:r>
              <a:rPr lang="en-US" sz="2800" dirty="0">
                <a:solidFill>
                  <a:schemeClr val="bg1"/>
                </a:solidFill>
                <a:latin typeface="Open Sans"/>
              </a:rPr>
              <a:t>A young woman regularly attends her Church meetings and has earned her Young Womanhood Recognition. However, she often posts rude comments about some of her classmates and teachers on social media.</a:t>
            </a:r>
            <a:endParaRPr lang="en-US" sz="2800" dirty="0">
              <a:solidFill>
                <a:schemeClr val="bg1"/>
              </a:solidFill>
            </a:endParaRPr>
          </a:p>
        </p:txBody>
      </p:sp>
      <p:pic>
        <p:nvPicPr>
          <p:cNvPr id="1030" name="Picture 6" descr="Image result for lds young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229" y="1529602"/>
            <a:ext cx="2816393" cy="18775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ighting brot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000" y="1256757"/>
            <a:ext cx="2471765" cy="23713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38" t="2899" r="18652"/>
          <a:stretch/>
        </p:blipFill>
        <p:spPr bwMode="auto">
          <a:xfrm>
            <a:off x="388121" y="4077637"/>
            <a:ext cx="1911325" cy="21054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osting rude comments on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559" y="4290939"/>
            <a:ext cx="2292724" cy="183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animEffect transition="in" filter="fade">
                                      <p:cBhvr>
                                        <p:cTn id="9" dur="500"/>
                                        <p:tgtEl>
                                          <p:spTgt spid="10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3058</Words>
  <Application>Microsoft Office PowerPoint</Application>
  <PresentationFormat>Widescreen</PresentationFormat>
  <Paragraphs>214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Palatino</vt:lpstr>
      <vt:lpstr>Bradley Hand ITC</vt:lpstr>
      <vt:lpstr>Arial</vt:lpstr>
      <vt:lpstr>Calibri Light</vt:lpstr>
      <vt:lpstr>Palatino Linotype</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146</cp:revision>
  <dcterms:created xsi:type="dcterms:W3CDTF">2016-05-16T13:36:31Z</dcterms:created>
  <dcterms:modified xsi:type="dcterms:W3CDTF">2020-09-13T15:08:34Z</dcterms:modified>
</cp:coreProperties>
</file>