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7" r:id="rId2"/>
    <p:sldId id="258" r:id="rId3"/>
    <p:sldId id="271" r:id="rId4"/>
    <p:sldId id="260" r:id="rId5"/>
    <p:sldId id="261" r:id="rId6"/>
    <p:sldId id="262" r:id="rId7"/>
    <p:sldId id="263" r:id="rId8"/>
    <p:sldId id="264" r:id="rId9"/>
    <p:sldId id="265" r:id="rId10"/>
    <p:sldId id="266" r:id="rId11"/>
    <p:sldId id="267" r:id="rId12"/>
    <p:sldId id="268" r:id="rId13"/>
    <p:sldId id="269" r:id="rId14"/>
    <p:sldId id="270" r:id="rId15"/>
    <p:sldId id="274" r:id="rId16"/>
    <p:sldId id="285" r:id="rId17"/>
    <p:sldId id="286" r:id="rId18"/>
    <p:sldId id="275" r:id="rId19"/>
    <p:sldId id="276" r:id="rId20"/>
    <p:sldId id="277" r:id="rId21"/>
    <p:sldId id="278" r:id="rId22"/>
    <p:sldId id="287" r:id="rId23"/>
    <p:sldId id="279" r:id="rId24"/>
    <p:sldId id="288" r:id="rId25"/>
    <p:sldId id="280" r:id="rId26"/>
    <p:sldId id="289" r:id="rId27"/>
    <p:sldId id="281" r:id="rId28"/>
    <p:sldId id="282" r:id="rId29"/>
    <p:sldId id="291" r:id="rId30"/>
    <p:sldId id="283" r:id="rId31"/>
    <p:sldId id="292" r:id="rId32"/>
    <p:sldId id="284" r:id="rId33"/>
    <p:sldId id="293" r:id="rId34"/>
    <p:sldId id="295" r:id="rId35"/>
    <p:sldId id="259" r:id="rId36"/>
    <p:sldId id="272" r:id="rId37"/>
    <p:sldId id="273" r:id="rId38"/>
    <p:sldId id="290" r:id="rId39"/>
  </p:sldIdLst>
  <p:sldSz cx="12192000" cy="6858000"/>
  <p:notesSz cx="6858000" cy="9144000"/>
  <p:embeddedFontLst>
    <p:embeddedFont>
      <p:font typeface="Abadi" panose="020B0604020104020204" pitchFamily="34" charset="0"/>
      <p:regular r:id="rId41"/>
    </p:embeddedFont>
    <p:embeddedFont>
      <p:font typeface="AR CHRISTY" panose="02000000000000000000" pitchFamily="2" charset="0"/>
      <p:regular r:id="rId42"/>
    </p:embeddedFont>
    <p:embeddedFont>
      <p:font typeface="AR JULIAN" panose="02000000000000000000" pitchFamily="2" charset="0"/>
      <p:regular r:id="rId43"/>
    </p:embeddedFon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Comic Sans MS" panose="030F0702030302020204" pitchFamily="66"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Rod" panose="02030509050101010101" pitchFamily="49" charset="-79"/>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585D8-5C31-42AB-9AA9-105DF0A1D8FA}"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CD70D-26EE-4378-80F2-22BCFA063024}" type="slidenum">
              <a:rPr lang="en-US" smtClean="0"/>
              <a:t>‹#›</a:t>
            </a:fld>
            <a:endParaRPr lang="en-US"/>
          </a:p>
        </p:txBody>
      </p:sp>
    </p:spTree>
    <p:extLst>
      <p:ext uri="{BB962C8B-B14F-4D97-AF65-F5344CB8AC3E}">
        <p14:creationId xmlns:p14="http://schemas.microsoft.com/office/powerpoint/2010/main" val="163840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04CC6-7EDE-4833-8CCD-F15493D77D4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04CC6-7EDE-4833-8CCD-F15493D77D42}"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04CC6-7EDE-4833-8CCD-F15493D77D4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6DBC-E105-4062-8B04-B9F88AE57E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52D6B3-ADB5-4DAC-96F2-EA103FEE7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7E66F5-B131-4DAF-8737-1C744037307E}"/>
              </a:ext>
            </a:extLst>
          </p:cNvPr>
          <p:cNvSpPr>
            <a:spLocks noGrp="1"/>
          </p:cNvSpPr>
          <p:nvPr>
            <p:ph type="dt" sz="half" idx="10"/>
          </p:nvPr>
        </p:nvSpPr>
        <p:spPr/>
        <p:txBody>
          <a:bodyPr/>
          <a:lstStyle/>
          <a:p>
            <a:fld id="{E2D9B64A-8F99-4E9D-B52E-0387F2C79834}" type="datetimeFigureOut">
              <a:rPr lang="en-US" smtClean="0"/>
              <a:t>8/20/2020</a:t>
            </a:fld>
            <a:endParaRPr lang="en-US"/>
          </a:p>
        </p:txBody>
      </p:sp>
      <p:sp>
        <p:nvSpPr>
          <p:cNvPr id="5" name="Footer Placeholder 4">
            <a:extLst>
              <a:ext uri="{FF2B5EF4-FFF2-40B4-BE49-F238E27FC236}">
                <a16:creationId xmlns:a16="http://schemas.microsoft.com/office/drawing/2014/main" id="{B7DE936F-9148-4A27-9804-4D7C64757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448FE-8A6A-4258-A5D7-8D43E825B6FF}"/>
              </a:ext>
            </a:extLst>
          </p:cNvPr>
          <p:cNvSpPr>
            <a:spLocks noGrp="1"/>
          </p:cNvSpPr>
          <p:nvPr>
            <p:ph type="sldNum" sz="quarter" idx="12"/>
          </p:nvPr>
        </p:nvSpPr>
        <p:spPr/>
        <p:txBody>
          <a:bodyPr/>
          <a:lstStyle/>
          <a:p>
            <a:fld id="{952A35F8-2C9D-4EF8-B82D-93F932E749A4}" type="slidenum">
              <a:rPr lang="en-US" smtClean="0"/>
              <a:t>‹#›</a:t>
            </a:fld>
            <a:endParaRPr lang="en-US"/>
          </a:p>
        </p:txBody>
      </p:sp>
    </p:spTree>
    <p:extLst>
      <p:ext uri="{BB962C8B-B14F-4D97-AF65-F5344CB8AC3E}">
        <p14:creationId xmlns:p14="http://schemas.microsoft.com/office/powerpoint/2010/main" val="315539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4673-82AD-4B73-9F8C-D8923FD0A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9F9A82-E273-4305-9863-EB43217515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682BA-9BD1-43F0-98C8-AA061E391DAD}"/>
              </a:ext>
            </a:extLst>
          </p:cNvPr>
          <p:cNvSpPr>
            <a:spLocks noGrp="1"/>
          </p:cNvSpPr>
          <p:nvPr>
            <p:ph type="dt" sz="half" idx="10"/>
          </p:nvPr>
        </p:nvSpPr>
        <p:spPr/>
        <p:txBody>
          <a:bodyPr/>
          <a:lstStyle/>
          <a:p>
            <a:fld id="{E2D9B64A-8F99-4E9D-B52E-0387F2C79834}" type="datetimeFigureOut">
              <a:rPr lang="en-US" smtClean="0"/>
              <a:t>8/20/2020</a:t>
            </a:fld>
            <a:endParaRPr lang="en-US"/>
          </a:p>
        </p:txBody>
      </p:sp>
      <p:sp>
        <p:nvSpPr>
          <p:cNvPr id="5" name="Footer Placeholder 4">
            <a:extLst>
              <a:ext uri="{FF2B5EF4-FFF2-40B4-BE49-F238E27FC236}">
                <a16:creationId xmlns:a16="http://schemas.microsoft.com/office/drawing/2014/main" id="{72F60D0A-C8C6-4AB9-9018-12B7F368E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BC5A6-6C1F-4A9A-BA74-6B47E09807D0}"/>
              </a:ext>
            </a:extLst>
          </p:cNvPr>
          <p:cNvSpPr>
            <a:spLocks noGrp="1"/>
          </p:cNvSpPr>
          <p:nvPr>
            <p:ph type="sldNum" sz="quarter" idx="12"/>
          </p:nvPr>
        </p:nvSpPr>
        <p:spPr/>
        <p:txBody>
          <a:bodyPr/>
          <a:lstStyle/>
          <a:p>
            <a:fld id="{952A35F8-2C9D-4EF8-B82D-93F932E749A4}" type="slidenum">
              <a:rPr lang="en-US" smtClean="0"/>
              <a:t>‹#›</a:t>
            </a:fld>
            <a:endParaRPr lang="en-US"/>
          </a:p>
        </p:txBody>
      </p:sp>
    </p:spTree>
    <p:extLst>
      <p:ext uri="{BB962C8B-B14F-4D97-AF65-F5344CB8AC3E}">
        <p14:creationId xmlns:p14="http://schemas.microsoft.com/office/powerpoint/2010/main" val="205498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654C78-A951-43BB-8465-C4614AD4E8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476313-312B-45B5-92DC-96FF89153C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7B8BF-339F-4AED-A1EE-EBB2F3E015A4}"/>
              </a:ext>
            </a:extLst>
          </p:cNvPr>
          <p:cNvSpPr>
            <a:spLocks noGrp="1"/>
          </p:cNvSpPr>
          <p:nvPr>
            <p:ph type="dt" sz="half" idx="10"/>
          </p:nvPr>
        </p:nvSpPr>
        <p:spPr/>
        <p:txBody>
          <a:bodyPr/>
          <a:lstStyle/>
          <a:p>
            <a:fld id="{E2D9B64A-8F99-4E9D-B52E-0387F2C79834}" type="datetimeFigureOut">
              <a:rPr lang="en-US" smtClean="0"/>
              <a:t>8/20/2020</a:t>
            </a:fld>
            <a:endParaRPr lang="en-US"/>
          </a:p>
        </p:txBody>
      </p:sp>
      <p:sp>
        <p:nvSpPr>
          <p:cNvPr id="5" name="Footer Placeholder 4">
            <a:extLst>
              <a:ext uri="{FF2B5EF4-FFF2-40B4-BE49-F238E27FC236}">
                <a16:creationId xmlns:a16="http://schemas.microsoft.com/office/drawing/2014/main" id="{49A2BD7D-0302-457B-AF98-CDD408E4B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2D3B1-DD79-4526-B48B-DCA7AC2319D8}"/>
              </a:ext>
            </a:extLst>
          </p:cNvPr>
          <p:cNvSpPr>
            <a:spLocks noGrp="1"/>
          </p:cNvSpPr>
          <p:nvPr>
            <p:ph type="sldNum" sz="quarter" idx="12"/>
          </p:nvPr>
        </p:nvSpPr>
        <p:spPr/>
        <p:txBody>
          <a:bodyPr/>
          <a:lstStyle/>
          <a:p>
            <a:fld id="{952A35F8-2C9D-4EF8-B82D-93F932E749A4}" type="slidenum">
              <a:rPr lang="en-US" smtClean="0"/>
              <a:t>‹#›</a:t>
            </a:fld>
            <a:endParaRPr lang="en-US"/>
          </a:p>
        </p:txBody>
      </p:sp>
    </p:spTree>
    <p:extLst>
      <p:ext uri="{BB962C8B-B14F-4D97-AF65-F5344CB8AC3E}">
        <p14:creationId xmlns:p14="http://schemas.microsoft.com/office/powerpoint/2010/main" val="97115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A003-08CD-4F37-A8D8-A86E1ED52C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4825A-4618-4FC6-BC02-F783D2926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94E25-C874-49DD-A63C-F32FC69E5BF8}"/>
              </a:ext>
            </a:extLst>
          </p:cNvPr>
          <p:cNvSpPr>
            <a:spLocks noGrp="1"/>
          </p:cNvSpPr>
          <p:nvPr>
            <p:ph type="dt" sz="half" idx="10"/>
          </p:nvPr>
        </p:nvSpPr>
        <p:spPr/>
        <p:txBody>
          <a:bodyPr/>
          <a:lstStyle/>
          <a:p>
            <a:fld id="{E2D9B64A-8F99-4E9D-B52E-0387F2C79834}" type="datetimeFigureOut">
              <a:rPr lang="en-US" smtClean="0"/>
              <a:t>8/20/2020</a:t>
            </a:fld>
            <a:endParaRPr lang="en-US"/>
          </a:p>
        </p:txBody>
      </p:sp>
      <p:sp>
        <p:nvSpPr>
          <p:cNvPr id="5" name="Footer Placeholder 4">
            <a:extLst>
              <a:ext uri="{FF2B5EF4-FFF2-40B4-BE49-F238E27FC236}">
                <a16:creationId xmlns:a16="http://schemas.microsoft.com/office/drawing/2014/main" id="{4C011402-76BE-44D6-A8A1-355E8A975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C881C-1C63-43E9-9158-8A2554EAE0A7}"/>
              </a:ext>
            </a:extLst>
          </p:cNvPr>
          <p:cNvSpPr>
            <a:spLocks noGrp="1"/>
          </p:cNvSpPr>
          <p:nvPr>
            <p:ph type="sldNum" sz="quarter" idx="12"/>
          </p:nvPr>
        </p:nvSpPr>
        <p:spPr/>
        <p:txBody>
          <a:bodyPr/>
          <a:lstStyle/>
          <a:p>
            <a:fld id="{952A35F8-2C9D-4EF8-B82D-93F932E749A4}" type="slidenum">
              <a:rPr lang="en-US" smtClean="0"/>
              <a:t>‹#›</a:t>
            </a:fld>
            <a:endParaRPr lang="en-US"/>
          </a:p>
        </p:txBody>
      </p:sp>
    </p:spTree>
    <p:extLst>
      <p:ext uri="{BB962C8B-B14F-4D97-AF65-F5344CB8AC3E}">
        <p14:creationId xmlns:p14="http://schemas.microsoft.com/office/powerpoint/2010/main" val="183826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FE58-640D-44E4-8D5A-58D213F878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B8BE7E-8C40-4C3D-891E-F32E7A18B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A7A984-402D-4807-8D0B-0CA7981E17D2}"/>
              </a:ext>
            </a:extLst>
          </p:cNvPr>
          <p:cNvSpPr>
            <a:spLocks noGrp="1"/>
          </p:cNvSpPr>
          <p:nvPr>
            <p:ph type="dt" sz="half" idx="10"/>
          </p:nvPr>
        </p:nvSpPr>
        <p:spPr/>
        <p:txBody>
          <a:bodyPr/>
          <a:lstStyle/>
          <a:p>
            <a:fld id="{E2D9B64A-8F99-4E9D-B52E-0387F2C79834}" type="datetimeFigureOut">
              <a:rPr lang="en-US" smtClean="0"/>
              <a:t>8/20/2020</a:t>
            </a:fld>
            <a:endParaRPr lang="en-US"/>
          </a:p>
        </p:txBody>
      </p:sp>
      <p:sp>
        <p:nvSpPr>
          <p:cNvPr id="5" name="Footer Placeholder 4">
            <a:extLst>
              <a:ext uri="{FF2B5EF4-FFF2-40B4-BE49-F238E27FC236}">
                <a16:creationId xmlns:a16="http://schemas.microsoft.com/office/drawing/2014/main" id="{0A1A0BE8-0258-4C02-991E-6D598F9EA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1FAA1-ECBC-4671-83C5-64F6044DF11A}"/>
              </a:ext>
            </a:extLst>
          </p:cNvPr>
          <p:cNvSpPr>
            <a:spLocks noGrp="1"/>
          </p:cNvSpPr>
          <p:nvPr>
            <p:ph type="sldNum" sz="quarter" idx="12"/>
          </p:nvPr>
        </p:nvSpPr>
        <p:spPr/>
        <p:txBody>
          <a:bodyPr/>
          <a:lstStyle/>
          <a:p>
            <a:fld id="{952A35F8-2C9D-4EF8-B82D-93F932E749A4}" type="slidenum">
              <a:rPr lang="en-US" smtClean="0"/>
              <a:t>‹#›</a:t>
            </a:fld>
            <a:endParaRPr lang="en-US"/>
          </a:p>
        </p:txBody>
      </p:sp>
    </p:spTree>
    <p:extLst>
      <p:ext uri="{BB962C8B-B14F-4D97-AF65-F5344CB8AC3E}">
        <p14:creationId xmlns:p14="http://schemas.microsoft.com/office/powerpoint/2010/main" val="354874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5AAA-85CD-4ADC-A7F7-3E49AD1A4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BDD15-81F5-402F-BDB0-B53C6B2E1E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10B3F-3BDB-4FDD-835B-5799A73F6F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CD78BE-254E-496C-A7F9-E0A3FF91A181}"/>
              </a:ext>
            </a:extLst>
          </p:cNvPr>
          <p:cNvSpPr>
            <a:spLocks noGrp="1"/>
          </p:cNvSpPr>
          <p:nvPr>
            <p:ph type="dt" sz="half" idx="10"/>
          </p:nvPr>
        </p:nvSpPr>
        <p:spPr/>
        <p:txBody>
          <a:bodyPr/>
          <a:lstStyle/>
          <a:p>
            <a:fld id="{E2D9B64A-8F99-4E9D-B52E-0387F2C79834}" type="datetimeFigureOut">
              <a:rPr lang="en-US" smtClean="0"/>
              <a:t>8/20/2020</a:t>
            </a:fld>
            <a:endParaRPr lang="en-US"/>
          </a:p>
        </p:txBody>
      </p:sp>
      <p:sp>
        <p:nvSpPr>
          <p:cNvPr id="6" name="Footer Placeholder 5">
            <a:extLst>
              <a:ext uri="{FF2B5EF4-FFF2-40B4-BE49-F238E27FC236}">
                <a16:creationId xmlns:a16="http://schemas.microsoft.com/office/drawing/2014/main" id="{7432FF2D-1321-45C8-AC81-8E37CDC7A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E1F72-EB2E-4388-A66B-BD41DD572A90}"/>
              </a:ext>
            </a:extLst>
          </p:cNvPr>
          <p:cNvSpPr>
            <a:spLocks noGrp="1"/>
          </p:cNvSpPr>
          <p:nvPr>
            <p:ph type="sldNum" sz="quarter" idx="12"/>
          </p:nvPr>
        </p:nvSpPr>
        <p:spPr/>
        <p:txBody>
          <a:bodyPr/>
          <a:lstStyle/>
          <a:p>
            <a:fld id="{952A35F8-2C9D-4EF8-B82D-93F932E749A4}" type="slidenum">
              <a:rPr lang="en-US" smtClean="0"/>
              <a:t>‹#›</a:t>
            </a:fld>
            <a:endParaRPr lang="en-US"/>
          </a:p>
        </p:txBody>
      </p:sp>
    </p:spTree>
    <p:extLst>
      <p:ext uri="{BB962C8B-B14F-4D97-AF65-F5344CB8AC3E}">
        <p14:creationId xmlns:p14="http://schemas.microsoft.com/office/powerpoint/2010/main" val="416249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C3B8-F390-40E2-A15F-76EA072611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95A368-C61B-49BC-B60E-8B2EF189F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31D97A-0931-4650-9F5C-EFEC888018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863363-73D7-42DE-A7DB-0B57D2654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23CD9C-295E-4B58-BC84-6969060FBD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EFBACA-5232-4C47-8AC1-5DBD7D1C9191}"/>
              </a:ext>
            </a:extLst>
          </p:cNvPr>
          <p:cNvSpPr>
            <a:spLocks noGrp="1"/>
          </p:cNvSpPr>
          <p:nvPr>
            <p:ph type="dt" sz="half" idx="10"/>
          </p:nvPr>
        </p:nvSpPr>
        <p:spPr/>
        <p:txBody>
          <a:bodyPr/>
          <a:lstStyle/>
          <a:p>
            <a:fld id="{E2D9B64A-8F99-4E9D-B52E-0387F2C79834}" type="datetimeFigureOut">
              <a:rPr lang="en-US" smtClean="0"/>
              <a:t>8/20/2020</a:t>
            </a:fld>
            <a:endParaRPr lang="en-US"/>
          </a:p>
        </p:txBody>
      </p:sp>
      <p:sp>
        <p:nvSpPr>
          <p:cNvPr id="8" name="Footer Placeholder 7">
            <a:extLst>
              <a:ext uri="{FF2B5EF4-FFF2-40B4-BE49-F238E27FC236}">
                <a16:creationId xmlns:a16="http://schemas.microsoft.com/office/drawing/2014/main" id="{0453D48C-6F75-4EC5-A85A-CDE686FC99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E1EE01-6011-4F8F-98C0-A70B94F71FCF}"/>
              </a:ext>
            </a:extLst>
          </p:cNvPr>
          <p:cNvSpPr>
            <a:spLocks noGrp="1"/>
          </p:cNvSpPr>
          <p:nvPr>
            <p:ph type="sldNum" sz="quarter" idx="12"/>
          </p:nvPr>
        </p:nvSpPr>
        <p:spPr/>
        <p:txBody>
          <a:bodyPr/>
          <a:lstStyle/>
          <a:p>
            <a:fld id="{952A35F8-2C9D-4EF8-B82D-93F932E749A4}" type="slidenum">
              <a:rPr lang="en-US" smtClean="0"/>
              <a:t>‹#›</a:t>
            </a:fld>
            <a:endParaRPr lang="en-US"/>
          </a:p>
        </p:txBody>
      </p:sp>
    </p:spTree>
    <p:extLst>
      <p:ext uri="{BB962C8B-B14F-4D97-AF65-F5344CB8AC3E}">
        <p14:creationId xmlns:p14="http://schemas.microsoft.com/office/powerpoint/2010/main" val="133204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946C-9B44-4069-B2DC-1EA7F47610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B3B122-E546-465F-970B-87925ED08E7C}"/>
              </a:ext>
            </a:extLst>
          </p:cNvPr>
          <p:cNvSpPr>
            <a:spLocks noGrp="1"/>
          </p:cNvSpPr>
          <p:nvPr>
            <p:ph type="dt" sz="half" idx="10"/>
          </p:nvPr>
        </p:nvSpPr>
        <p:spPr/>
        <p:txBody>
          <a:bodyPr/>
          <a:lstStyle/>
          <a:p>
            <a:fld id="{E2D9B64A-8F99-4E9D-B52E-0387F2C79834}" type="datetimeFigureOut">
              <a:rPr lang="en-US" smtClean="0"/>
              <a:t>8/20/2020</a:t>
            </a:fld>
            <a:endParaRPr lang="en-US"/>
          </a:p>
        </p:txBody>
      </p:sp>
      <p:sp>
        <p:nvSpPr>
          <p:cNvPr id="4" name="Footer Placeholder 3">
            <a:extLst>
              <a:ext uri="{FF2B5EF4-FFF2-40B4-BE49-F238E27FC236}">
                <a16:creationId xmlns:a16="http://schemas.microsoft.com/office/drawing/2014/main" id="{1CBC13FC-4318-4753-A8E8-3B9539642C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F52BC4-6FDD-49D2-9F99-1EE5CF2D98F0}"/>
              </a:ext>
            </a:extLst>
          </p:cNvPr>
          <p:cNvSpPr>
            <a:spLocks noGrp="1"/>
          </p:cNvSpPr>
          <p:nvPr>
            <p:ph type="sldNum" sz="quarter" idx="12"/>
          </p:nvPr>
        </p:nvSpPr>
        <p:spPr/>
        <p:txBody>
          <a:bodyPr/>
          <a:lstStyle/>
          <a:p>
            <a:fld id="{952A35F8-2C9D-4EF8-B82D-93F932E749A4}" type="slidenum">
              <a:rPr lang="en-US" smtClean="0"/>
              <a:t>‹#›</a:t>
            </a:fld>
            <a:endParaRPr lang="en-US"/>
          </a:p>
        </p:txBody>
      </p:sp>
    </p:spTree>
    <p:extLst>
      <p:ext uri="{BB962C8B-B14F-4D97-AF65-F5344CB8AC3E}">
        <p14:creationId xmlns:p14="http://schemas.microsoft.com/office/powerpoint/2010/main" val="268834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D4FC5-D986-4374-A604-140D70CEE5D5}"/>
              </a:ext>
            </a:extLst>
          </p:cNvPr>
          <p:cNvSpPr>
            <a:spLocks noGrp="1"/>
          </p:cNvSpPr>
          <p:nvPr>
            <p:ph type="dt" sz="half" idx="10"/>
          </p:nvPr>
        </p:nvSpPr>
        <p:spPr/>
        <p:txBody>
          <a:bodyPr/>
          <a:lstStyle/>
          <a:p>
            <a:fld id="{E2D9B64A-8F99-4E9D-B52E-0387F2C79834}" type="datetimeFigureOut">
              <a:rPr lang="en-US" smtClean="0"/>
              <a:t>8/20/2020</a:t>
            </a:fld>
            <a:endParaRPr lang="en-US"/>
          </a:p>
        </p:txBody>
      </p:sp>
      <p:sp>
        <p:nvSpPr>
          <p:cNvPr id="3" name="Footer Placeholder 2">
            <a:extLst>
              <a:ext uri="{FF2B5EF4-FFF2-40B4-BE49-F238E27FC236}">
                <a16:creationId xmlns:a16="http://schemas.microsoft.com/office/drawing/2014/main" id="{1703015C-C834-479A-8151-22D6415887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F7438-0E91-482B-89B0-5846DB37DAA5}"/>
              </a:ext>
            </a:extLst>
          </p:cNvPr>
          <p:cNvSpPr>
            <a:spLocks noGrp="1"/>
          </p:cNvSpPr>
          <p:nvPr>
            <p:ph type="sldNum" sz="quarter" idx="12"/>
          </p:nvPr>
        </p:nvSpPr>
        <p:spPr/>
        <p:txBody>
          <a:bodyPr/>
          <a:lstStyle/>
          <a:p>
            <a:fld id="{952A35F8-2C9D-4EF8-B82D-93F932E749A4}" type="slidenum">
              <a:rPr lang="en-US" smtClean="0"/>
              <a:t>‹#›</a:t>
            </a:fld>
            <a:endParaRPr lang="en-US"/>
          </a:p>
        </p:txBody>
      </p:sp>
    </p:spTree>
    <p:extLst>
      <p:ext uri="{BB962C8B-B14F-4D97-AF65-F5344CB8AC3E}">
        <p14:creationId xmlns:p14="http://schemas.microsoft.com/office/powerpoint/2010/main" val="196262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68C5-35F5-49D4-A08E-592F9EC03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3E5304-D1A6-48F2-A028-37C8CEB5B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7385E7-36FF-4C81-83DC-D973C0FBC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F6DBE7-97AA-4570-B273-4992AA1FE13C}"/>
              </a:ext>
            </a:extLst>
          </p:cNvPr>
          <p:cNvSpPr>
            <a:spLocks noGrp="1"/>
          </p:cNvSpPr>
          <p:nvPr>
            <p:ph type="dt" sz="half" idx="10"/>
          </p:nvPr>
        </p:nvSpPr>
        <p:spPr/>
        <p:txBody>
          <a:bodyPr/>
          <a:lstStyle/>
          <a:p>
            <a:fld id="{E2D9B64A-8F99-4E9D-B52E-0387F2C79834}" type="datetimeFigureOut">
              <a:rPr lang="en-US" smtClean="0"/>
              <a:t>8/20/2020</a:t>
            </a:fld>
            <a:endParaRPr lang="en-US"/>
          </a:p>
        </p:txBody>
      </p:sp>
      <p:sp>
        <p:nvSpPr>
          <p:cNvPr id="6" name="Footer Placeholder 5">
            <a:extLst>
              <a:ext uri="{FF2B5EF4-FFF2-40B4-BE49-F238E27FC236}">
                <a16:creationId xmlns:a16="http://schemas.microsoft.com/office/drawing/2014/main" id="{E9BD7415-DABD-4DE0-972F-72C53530A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A18B1-75D9-4C5E-9FE9-FDE67B05CBCD}"/>
              </a:ext>
            </a:extLst>
          </p:cNvPr>
          <p:cNvSpPr>
            <a:spLocks noGrp="1"/>
          </p:cNvSpPr>
          <p:nvPr>
            <p:ph type="sldNum" sz="quarter" idx="12"/>
          </p:nvPr>
        </p:nvSpPr>
        <p:spPr/>
        <p:txBody>
          <a:bodyPr/>
          <a:lstStyle/>
          <a:p>
            <a:fld id="{952A35F8-2C9D-4EF8-B82D-93F932E749A4}" type="slidenum">
              <a:rPr lang="en-US" smtClean="0"/>
              <a:t>‹#›</a:t>
            </a:fld>
            <a:endParaRPr lang="en-US"/>
          </a:p>
        </p:txBody>
      </p:sp>
    </p:spTree>
    <p:extLst>
      <p:ext uri="{BB962C8B-B14F-4D97-AF65-F5344CB8AC3E}">
        <p14:creationId xmlns:p14="http://schemas.microsoft.com/office/powerpoint/2010/main" val="229895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FEA6-36BD-4FAF-8C80-54A15CD6D1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77914A-F37E-4C00-90C7-7D143E5C2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8A0CE4-A215-471A-88A9-81CCDD025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3AC98-2EA9-465C-9A2E-36FDBB046E93}"/>
              </a:ext>
            </a:extLst>
          </p:cNvPr>
          <p:cNvSpPr>
            <a:spLocks noGrp="1"/>
          </p:cNvSpPr>
          <p:nvPr>
            <p:ph type="dt" sz="half" idx="10"/>
          </p:nvPr>
        </p:nvSpPr>
        <p:spPr/>
        <p:txBody>
          <a:bodyPr/>
          <a:lstStyle/>
          <a:p>
            <a:fld id="{E2D9B64A-8F99-4E9D-B52E-0387F2C79834}" type="datetimeFigureOut">
              <a:rPr lang="en-US" smtClean="0"/>
              <a:t>8/20/2020</a:t>
            </a:fld>
            <a:endParaRPr lang="en-US"/>
          </a:p>
        </p:txBody>
      </p:sp>
      <p:sp>
        <p:nvSpPr>
          <p:cNvPr id="6" name="Footer Placeholder 5">
            <a:extLst>
              <a:ext uri="{FF2B5EF4-FFF2-40B4-BE49-F238E27FC236}">
                <a16:creationId xmlns:a16="http://schemas.microsoft.com/office/drawing/2014/main" id="{1AE412B7-AE7D-4FAE-85A0-A1506519A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E6AD30-B391-4B3D-8D02-610BDEBFA264}"/>
              </a:ext>
            </a:extLst>
          </p:cNvPr>
          <p:cNvSpPr>
            <a:spLocks noGrp="1"/>
          </p:cNvSpPr>
          <p:nvPr>
            <p:ph type="sldNum" sz="quarter" idx="12"/>
          </p:nvPr>
        </p:nvSpPr>
        <p:spPr/>
        <p:txBody>
          <a:bodyPr/>
          <a:lstStyle/>
          <a:p>
            <a:fld id="{952A35F8-2C9D-4EF8-B82D-93F932E749A4}" type="slidenum">
              <a:rPr lang="en-US" smtClean="0"/>
              <a:t>‹#›</a:t>
            </a:fld>
            <a:endParaRPr lang="en-US"/>
          </a:p>
        </p:txBody>
      </p:sp>
    </p:spTree>
    <p:extLst>
      <p:ext uri="{BB962C8B-B14F-4D97-AF65-F5344CB8AC3E}">
        <p14:creationId xmlns:p14="http://schemas.microsoft.com/office/powerpoint/2010/main" val="77812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10A89-8CA5-4DE7-9D4D-B817B37AA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F72A9A-DA64-4026-899E-F6BB527776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36EB6-550C-4D39-AF1A-BFE225313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9B64A-8F99-4E9D-B52E-0387F2C79834}" type="datetimeFigureOut">
              <a:rPr lang="en-US" smtClean="0"/>
              <a:t>8/20/2020</a:t>
            </a:fld>
            <a:endParaRPr lang="en-US"/>
          </a:p>
        </p:txBody>
      </p:sp>
      <p:sp>
        <p:nvSpPr>
          <p:cNvPr id="5" name="Footer Placeholder 4">
            <a:extLst>
              <a:ext uri="{FF2B5EF4-FFF2-40B4-BE49-F238E27FC236}">
                <a16:creationId xmlns:a16="http://schemas.microsoft.com/office/drawing/2014/main" id="{7219DDBA-145B-4E4B-B212-B110C4389F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1E5DF7-08DA-4430-9951-13D3A2C3A9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A35F8-2C9D-4EF8-B82D-93F932E749A4}" type="slidenum">
              <a:rPr lang="en-US" smtClean="0"/>
              <a:t>‹#›</a:t>
            </a:fld>
            <a:endParaRPr lang="en-US"/>
          </a:p>
        </p:txBody>
      </p:sp>
    </p:spTree>
    <p:extLst>
      <p:ext uri="{BB962C8B-B14F-4D97-AF65-F5344CB8AC3E}">
        <p14:creationId xmlns:p14="http://schemas.microsoft.com/office/powerpoint/2010/main" val="352653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ED5A0D-C47C-4F0B-86A3-32016DECF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3293" y="-26130"/>
            <a:ext cx="1905000" cy="369332"/>
          </a:xfrm>
          <a:prstGeom prst="rect">
            <a:avLst/>
          </a:prstGeom>
          <a:noFill/>
        </p:spPr>
        <p:txBody>
          <a:bodyPr wrap="square" rtlCol="0">
            <a:spAutoFit/>
          </a:bodyPr>
          <a:lstStyle/>
          <a:p>
            <a:r>
              <a:rPr lang="en-US" dirty="0">
                <a:solidFill>
                  <a:schemeClr val="bg1"/>
                </a:solidFill>
              </a:rPr>
              <a:t>Lesson 15 and 16</a:t>
            </a:r>
          </a:p>
        </p:txBody>
      </p:sp>
      <p:sp>
        <p:nvSpPr>
          <p:cNvPr id="4" name="TextBox 3"/>
          <p:cNvSpPr txBox="1"/>
          <p:nvPr/>
        </p:nvSpPr>
        <p:spPr>
          <a:xfrm>
            <a:off x="1524000" y="695608"/>
            <a:ext cx="9144001" cy="1754326"/>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Teaching in Parables</a:t>
            </a:r>
          </a:p>
          <a:p>
            <a:pPr algn="ctr"/>
            <a:r>
              <a:rPr lang="en-US" sz="5400" dirty="0">
                <a:solidFill>
                  <a:schemeClr val="bg1"/>
                </a:solidFill>
                <a:latin typeface="AR JULIAN" panose="02000000000000000000" pitchFamily="2" charset="0"/>
              </a:rPr>
              <a:t>Matthew 13</a:t>
            </a:r>
          </a:p>
        </p:txBody>
      </p:sp>
      <p:grpSp>
        <p:nvGrpSpPr>
          <p:cNvPr id="48" name="Group 22"/>
          <p:cNvGrpSpPr/>
          <p:nvPr/>
        </p:nvGrpSpPr>
        <p:grpSpPr>
          <a:xfrm>
            <a:off x="2045519" y="2591841"/>
            <a:ext cx="2759246" cy="3829643"/>
            <a:chOff x="1125965" y="1135563"/>
            <a:chExt cx="3896498" cy="5408071"/>
          </a:xfrm>
        </p:grpSpPr>
        <p:grpSp>
          <p:nvGrpSpPr>
            <p:cNvPr id="49" name="Group 35"/>
            <p:cNvGrpSpPr/>
            <p:nvPr/>
          </p:nvGrpSpPr>
          <p:grpSpPr>
            <a:xfrm rot="20999686">
              <a:off x="1125965" y="1135563"/>
              <a:ext cx="3896498" cy="5408071"/>
              <a:chOff x="2819400" y="3657600"/>
              <a:chExt cx="1447800" cy="2048762"/>
            </a:xfrm>
          </p:grpSpPr>
          <p:sp>
            <p:nvSpPr>
              <p:cNvPr id="135" name="TextBox 3"/>
              <p:cNvSpPr txBox="1"/>
              <p:nvPr/>
            </p:nvSpPr>
            <p:spPr>
              <a:xfrm>
                <a:off x="3913522" y="5496074"/>
                <a:ext cx="96929" cy="197583"/>
              </a:xfrm>
              <a:prstGeom prst="rect">
                <a:avLst/>
              </a:prstGeom>
              <a:noFill/>
            </p:spPr>
            <p:txBody>
              <a:bodyPr wrap="none" rtlCol="0">
                <a:spAutoFit/>
              </a:bodyPr>
              <a:lstStyle/>
              <a:p>
                <a:pPr algn="ctr"/>
                <a:endParaRPr lang="en-US" dirty="0">
                  <a:latin typeface="Comic Sans MS" pitchFamily="66" charset="0"/>
                </a:endParaRPr>
              </a:p>
            </p:txBody>
          </p:sp>
          <p:sp>
            <p:nvSpPr>
              <p:cNvPr id="136" name="Rectangle 4"/>
              <p:cNvSpPr/>
              <p:nvPr/>
            </p:nvSpPr>
            <p:spPr>
              <a:xfrm>
                <a:off x="2819400" y="3730770"/>
                <a:ext cx="14478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5"/>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6"/>
              <p:cNvSpPr/>
              <p:nvPr/>
            </p:nvSpPr>
            <p:spPr>
              <a:xfrm>
                <a:off x="2819400" y="3657600"/>
                <a:ext cx="12192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39" name="Rectangle 7"/>
              <p:cNvSpPr/>
              <p:nvPr/>
            </p:nvSpPr>
            <p:spPr>
              <a:xfrm>
                <a:off x="2819400" y="3657600"/>
                <a:ext cx="1524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30"/>
            <p:cNvGrpSpPr/>
            <p:nvPr/>
          </p:nvGrpSpPr>
          <p:grpSpPr>
            <a:xfrm rot="20972166">
              <a:off x="2638926" y="4089822"/>
              <a:ext cx="1541489" cy="1510259"/>
              <a:chOff x="2743200" y="2590800"/>
              <a:chExt cx="2133600" cy="2285999"/>
            </a:xfrm>
          </p:grpSpPr>
          <p:sp>
            <p:nvSpPr>
              <p:cNvPr id="96" name="Oval 95"/>
              <p:cNvSpPr/>
              <p:nvPr/>
            </p:nvSpPr>
            <p:spPr>
              <a:xfrm>
                <a:off x="2752165" y="2590800"/>
                <a:ext cx="2106706"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0800000">
                <a:off x="2752165" y="2895600"/>
                <a:ext cx="2106706"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0800000">
                <a:off x="2833192" y="2971800"/>
                <a:ext cx="1944652"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2743200" y="3581400"/>
                <a:ext cx="2133600" cy="77958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a:off x="2832100" y="3692769"/>
                <a:ext cx="1955800" cy="55684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0800000">
                <a:off x="2743200" y="4360984"/>
                <a:ext cx="2133600" cy="515815"/>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27"/>
              <p:cNvGrpSpPr/>
              <p:nvPr/>
            </p:nvGrpSpPr>
            <p:grpSpPr>
              <a:xfrm>
                <a:off x="3124200" y="3505200"/>
                <a:ext cx="381000" cy="304800"/>
                <a:chOff x="1295400" y="5181600"/>
                <a:chExt cx="1066800" cy="762000"/>
              </a:xfrm>
            </p:grpSpPr>
            <p:sp>
              <p:nvSpPr>
                <p:cNvPr id="128" name="Trapezoid 19"/>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64"/>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22"/>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68"/>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8"/>
              <p:cNvGrpSpPr/>
              <p:nvPr/>
            </p:nvGrpSpPr>
            <p:grpSpPr>
              <a:xfrm>
                <a:off x="3962400" y="3505200"/>
                <a:ext cx="381000" cy="304800"/>
                <a:chOff x="1295400" y="5181600"/>
                <a:chExt cx="1066800" cy="762000"/>
              </a:xfrm>
            </p:grpSpPr>
            <p:sp>
              <p:nvSpPr>
                <p:cNvPr id="121" name="Trapezoid 56"/>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61"/>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62"/>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rapezoid 103"/>
              <p:cNvSpPr/>
              <p:nvPr/>
            </p:nvSpPr>
            <p:spPr>
              <a:xfrm rot="10800000">
                <a:off x="3276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0800000">
                <a:off x="4038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0800000">
                <a:off x="33528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0800000">
                <a:off x="40386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43"/>
              <p:cNvGrpSpPr/>
              <p:nvPr/>
            </p:nvGrpSpPr>
            <p:grpSpPr>
              <a:xfrm>
                <a:off x="3581400" y="2743200"/>
                <a:ext cx="381000" cy="304800"/>
                <a:chOff x="1066800" y="4495800"/>
                <a:chExt cx="1143000" cy="1044388"/>
              </a:xfrm>
            </p:grpSpPr>
            <p:sp>
              <p:nvSpPr>
                <p:cNvPr id="118" name="Trapezoid 117"/>
                <p:cNvSpPr/>
                <p:nvPr/>
              </p:nvSpPr>
              <p:spPr>
                <a:xfrm rot="10800000">
                  <a:off x="1066800" y="50292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1564341" y="5078506"/>
                  <a:ext cx="152400" cy="381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55"/>
                <p:cNvSpPr/>
                <p:nvPr/>
              </p:nvSpPr>
              <p:spPr>
                <a:xfrm flipH="1">
                  <a:off x="1066800" y="44958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56"/>
              <p:cNvGrpSpPr/>
              <p:nvPr/>
            </p:nvGrpSpPr>
            <p:grpSpPr>
              <a:xfrm>
                <a:off x="3581400" y="4343400"/>
                <a:ext cx="304800" cy="457200"/>
                <a:chOff x="6705600" y="4419600"/>
                <a:chExt cx="838200" cy="1295400"/>
              </a:xfrm>
            </p:grpSpPr>
            <p:sp>
              <p:nvSpPr>
                <p:cNvPr id="110" name="Trapezoid 109"/>
                <p:cNvSpPr/>
                <p:nvPr/>
              </p:nvSpPr>
              <p:spPr>
                <a:xfrm rot="10800000">
                  <a:off x="6705600" y="4419600"/>
                  <a:ext cx="762000" cy="304800"/>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53"/>
                <p:cNvGrpSpPr/>
                <p:nvPr/>
              </p:nvGrpSpPr>
              <p:grpSpPr>
                <a:xfrm>
                  <a:off x="6705600" y="4495800"/>
                  <a:ext cx="838200" cy="1219200"/>
                  <a:chOff x="5715000" y="3294529"/>
                  <a:chExt cx="1066800" cy="1506071"/>
                </a:xfrm>
              </p:grpSpPr>
              <p:sp>
                <p:nvSpPr>
                  <p:cNvPr id="113" name="Block Arc 112"/>
                  <p:cNvSpPr/>
                  <p:nvPr/>
                </p:nvSpPr>
                <p:spPr>
                  <a:xfrm>
                    <a:off x="5827059" y="3294529"/>
                    <a:ext cx="838200"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ounded Rectangle 113"/>
                  <p:cNvSpPr/>
                  <p:nvPr/>
                </p:nvSpPr>
                <p:spPr>
                  <a:xfrm>
                    <a:off x="5715000" y="3733800"/>
                    <a:ext cx="1066800"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52"/>
                  <p:cNvGrpSpPr/>
                  <p:nvPr/>
                </p:nvGrpSpPr>
                <p:grpSpPr>
                  <a:xfrm>
                    <a:off x="6140824" y="4007224"/>
                    <a:ext cx="228600" cy="493059"/>
                    <a:chOff x="6096000" y="4038600"/>
                    <a:chExt cx="304800" cy="569259"/>
                  </a:xfrm>
                </p:grpSpPr>
                <p:sp>
                  <p:nvSpPr>
                    <p:cNvPr id="116" name="Trapezoid 115"/>
                    <p:cNvSpPr/>
                    <p:nvPr/>
                  </p:nvSpPr>
                  <p:spPr>
                    <a:xfrm>
                      <a:off x="6140824" y="4226859"/>
                      <a:ext cx="228600" cy="381000"/>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096000" y="4038600"/>
                      <a:ext cx="3048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Rounded Rectangle 111"/>
                <p:cNvSpPr/>
                <p:nvPr/>
              </p:nvSpPr>
              <p:spPr>
                <a:xfrm>
                  <a:off x="7010400" y="4459941"/>
                  <a:ext cx="152399" cy="228600"/>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72"/>
            <p:cNvGrpSpPr/>
            <p:nvPr/>
          </p:nvGrpSpPr>
          <p:grpSpPr>
            <a:xfrm rot="21440480">
              <a:off x="2329967" y="1405413"/>
              <a:ext cx="1502713" cy="1930560"/>
              <a:chOff x="609594" y="914400"/>
              <a:chExt cx="3200406" cy="2133600"/>
            </a:xfrm>
          </p:grpSpPr>
          <p:sp>
            <p:nvSpPr>
              <p:cNvPr id="69" name="Double Wave 68"/>
              <p:cNvSpPr/>
              <p:nvPr/>
            </p:nvSpPr>
            <p:spPr>
              <a:xfrm>
                <a:off x="609600" y="1447800"/>
                <a:ext cx="3200400" cy="1371600"/>
              </a:xfrm>
              <a:prstGeom prst="doubleWav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Double Wave 69"/>
              <p:cNvSpPr/>
              <p:nvPr/>
            </p:nvSpPr>
            <p:spPr>
              <a:xfrm>
                <a:off x="609600" y="1905000"/>
                <a:ext cx="3200400" cy="914400"/>
              </a:xfrm>
              <a:prstGeom prst="doubleWave">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Double Wave 70"/>
              <p:cNvSpPr/>
              <p:nvPr/>
            </p:nvSpPr>
            <p:spPr>
              <a:xfrm>
                <a:off x="609600" y="2286000"/>
                <a:ext cx="3200400" cy="762000"/>
              </a:xfrm>
              <a:prstGeom prst="doubleWav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2" name="Group 19"/>
              <p:cNvGrpSpPr/>
              <p:nvPr/>
            </p:nvGrpSpPr>
            <p:grpSpPr>
              <a:xfrm>
                <a:off x="609594" y="990600"/>
                <a:ext cx="990598" cy="1266193"/>
                <a:chOff x="4028701" y="943609"/>
                <a:chExt cx="1371601" cy="1418591"/>
              </a:xfrm>
              <a:solidFill>
                <a:srgbClr val="FFC000"/>
              </a:solidFill>
            </p:grpSpPr>
            <p:sp>
              <p:nvSpPr>
                <p:cNvPr id="89" name="Teardrop 88"/>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Teardrop 89"/>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Teardrop 90"/>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Teardrop 91"/>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Teardrop 92"/>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Teardrop 93"/>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Rectangle 94"/>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3" name="Group 20"/>
              <p:cNvGrpSpPr/>
              <p:nvPr/>
            </p:nvGrpSpPr>
            <p:grpSpPr>
              <a:xfrm>
                <a:off x="1752603" y="914400"/>
                <a:ext cx="914401" cy="1266193"/>
                <a:chOff x="4028701" y="943609"/>
                <a:chExt cx="1371601" cy="1418591"/>
              </a:xfrm>
              <a:solidFill>
                <a:srgbClr val="FFC000"/>
              </a:solidFill>
            </p:grpSpPr>
            <p:sp>
              <p:nvSpPr>
                <p:cNvPr id="82" name="Teardrop 81"/>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Teardrop 82"/>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Teardrop 83"/>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Teardrop 84"/>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Teardrop 85"/>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Teardrop 86"/>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Rectangle 87"/>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4" name="Group 21"/>
              <p:cNvGrpSpPr/>
              <p:nvPr/>
            </p:nvGrpSpPr>
            <p:grpSpPr>
              <a:xfrm>
                <a:off x="2743203" y="990600"/>
                <a:ext cx="914401" cy="1371599"/>
                <a:chOff x="4028701" y="943609"/>
                <a:chExt cx="1371601" cy="1418591"/>
              </a:xfrm>
              <a:solidFill>
                <a:srgbClr val="FFC000"/>
              </a:solidFill>
            </p:grpSpPr>
            <p:sp>
              <p:nvSpPr>
                <p:cNvPr id="75" name="Teardrop 74"/>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Teardrop 75"/>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Teardrop 76"/>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Teardrop 77"/>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Teardrop 78"/>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Teardrop 79"/>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ectangle 80"/>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52" name="Group 116"/>
            <p:cNvGrpSpPr/>
            <p:nvPr/>
          </p:nvGrpSpPr>
          <p:grpSpPr>
            <a:xfrm rot="20008982">
              <a:off x="1648964" y="3102620"/>
              <a:ext cx="1206708" cy="1185472"/>
              <a:chOff x="5943600" y="3581400"/>
              <a:chExt cx="2718272" cy="2322370"/>
            </a:xfrm>
          </p:grpSpPr>
          <p:grpSp>
            <p:nvGrpSpPr>
              <p:cNvPr id="53" name="Group 100"/>
              <p:cNvGrpSpPr/>
              <p:nvPr/>
            </p:nvGrpSpPr>
            <p:grpSpPr>
              <a:xfrm>
                <a:off x="5943600" y="3581400"/>
                <a:ext cx="2718272" cy="2322370"/>
                <a:chOff x="1780554" y="3276600"/>
                <a:chExt cx="2718272" cy="2322370"/>
              </a:xfrm>
              <a:solidFill>
                <a:schemeClr val="accent6">
                  <a:lumMod val="60000"/>
                  <a:lumOff val="40000"/>
                </a:schemeClr>
              </a:solidFill>
            </p:grpSpPr>
            <p:sp>
              <p:nvSpPr>
                <p:cNvPr id="55" name="Oval 54"/>
                <p:cNvSpPr/>
                <p:nvPr/>
              </p:nvSpPr>
              <p:spPr>
                <a:xfrm>
                  <a:off x="2590800" y="3276600"/>
                  <a:ext cx="1066800" cy="2133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0055470">
                  <a:off x="2531718" y="3387504"/>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544530" flipH="1">
                  <a:off x="2836518" y="3387505"/>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999403">
                  <a:off x="2299905" y="3633498"/>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600597" flipH="1">
                  <a:off x="3061905" y="3633497"/>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7864265">
                  <a:off x="2296872" y="3849874"/>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3735735" flipH="1">
                  <a:off x="3129707" y="3892658"/>
                  <a:ext cx="932835" cy="180540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9"/>
                <p:cNvGrpSpPr/>
                <p:nvPr/>
              </p:nvGrpSpPr>
              <p:grpSpPr>
                <a:xfrm>
                  <a:off x="2133600" y="5105400"/>
                  <a:ext cx="2057400" cy="381000"/>
                  <a:chOff x="1752600" y="6172199"/>
                  <a:chExt cx="2667000" cy="739207"/>
                </a:xfrm>
                <a:grpFill/>
              </p:grpSpPr>
              <p:sp>
                <p:nvSpPr>
                  <p:cNvPr id="65" name="Oval 11"/>
                  <p:cNvSpPr/>
                  <p:nvPr/>
                </p:nvSpPr>
                <p:spPr>
                  <a:xfrm rot="5400000" flipH="1">
                    <a:off x="2830796" y="53988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5400000" flipH="1">
                    <a:off x="2906996" y="52464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5400000" flipH="1">
                    <a:off x="2906996" y="50940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5400000" flipH="1">
                    <a:off x="2857500" y="5448299"/>
                    <a:ext cx="533400" cy="2286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ardrop 62"/>
                <p:cNvSpPr/>
                <p:nvPr/>
              </p:nvSpPr>
              <p:spPr>
                <a:xfrm rot="8006983">
                  <a:off x="2480006" y="3868254"/>
                  <a:ext cx="1362581" cy="13305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362200" y="3581400"/>
                  <a:ext cx="1600200" cy="16002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7239000" y="4953000"/>
                <a:ext cx="533400" cy="4572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0" name="Rectangle 139"/>
          <p:cNvSpPr/>
          <p:nvPr/>
        </p:nvSpPr>
        <p:spPr>
          <a:xfrm>
            <a:off x="4782448" y="3353877"/>
            <a:ext cx="4572000" cy="1323439"/>
          </a:xfrm>
          <a:prstGeom prst="rect">
            <a:avLst/>
          </a:prstGeom>
        </p:spPr>
        <p:txBody>
          <a:bodyPr>
            <a:spAutoFit/>
          </a:bodyPr>
          <a:lstStyle/>
          <a:p>
            <a:r>
              <a:rPr lang="en-US" sz="2000" i="1" dirty="0">
                <a:solidFill>
                  <a:schemeClr val="bg1"/>
                </a:solidFill>
              </a:rPr>
              <a:t>But without a parable </a:t>
            </a:r>
            <a:r>
              <a:rPr lang="en-US" sz="2000" i="1" dirty="0" err="1">
                <a:solidFill>
                  <a:schemeClr val="bg1"/>
                </a:solidFill>
              </a:rPr>
              <a:t>spake</a:t>
            </a:r>
            <a:r>
              <a:rPr lang="en-US" sz="2000" i="1" dirty="0">
                <a:solidFill>
                  <a:schemeClr val="bg1"/>
                </a:solidFill>
              </a:rPr>
              <a:t> he not unto them: and when they were alone, he expounded all things to his disciples.</a:t>
            </a:r>
          </a:p>
          <a:p>
            <a:r>
              <a:rPr lang="en-US" sz="2000" i="1" dirty="0">
                <a:solidFill>
                  <a:schemeClr val="bg1"/>
                </a:solidFill>
              </a:rPr>
              <a:t>Mark 4:34</a:t>
            </a:r>
          </a:p>
        </p:txBody>
      </p:sp>
    </p:spTree>
    <p:extLst>
      <p:ext uri="{BB962C8B-B14F-4D97-AF65-F5344CB8AC3E}">
        <p14:creationId xmlns:p14="http://schemas.microsoft.com/office/powerpoint/2010/main" val="57548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8229600" y="0"/>
            <a:ext cx="1676400" cy="40386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3581400" y="228600"/>
            <a:ext cx="1676400" cy="38862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676400" y="6096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8200" y="40386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0" y="41148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6"/>
          <p:cNvGrpSpPr/>
          <p:nvPr/>
        </p:nvGrpSpPr>
        <p:grpSpPr>
          <a:xfrm rot="19802685" flipH="1">
            <a:off x="9147225" y="618481"/>
            <a:ext cx="1752600" cy="1371600"/>
            <a:chOff x="2694751" y="6436977"/>
            <a:chExt cx="2880370" cy="2097423"/>
          </a:xfrm>
        </p:grpSpPr>
        <p:sp>
          <p:nvSpPr>
            <p:cNvPr id="19" name="Bent-Up Arrow 18"/>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19722594">
              <a:off x="3667814" y="6436977"/>
              <a:ext cx="838200" cy="1447800"/>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18520689">
              <a:off x="3350982" y="6476530"/>
              <a:ext cx="1079546" cy="1856586"/>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ord 22"/>
            <p:cNvSpPr/>
            <p:nvPr/>
          </p:nvSpPr>
          <p:spPr>
            <a:xfrm rot="15886568">
              <a:off x="2945256" y="6811494"/>
              <a:ext cx="662687" cy="1163698"/>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6705600"/>
              <a:ext cx="1066800" cy="1066800"/>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5"/>
            <p:cNvGrpSpPr/>
            <p:nvPr/>
          </p:nvGrpSpPr>
          <p:grpSpPr>
            <a:xfrm>
              <a:off x="4876800" y="6705600"/>
              <a:ext cx="381000" cy="381000"/>
              <a:chOff x="4876800" y="6705600"/>
              <a:chExt cx="381000" cy="381000"/>
            </a:xfrm>
          </p:grpSpPr>
          <p:sp>
            <p:nvSpPr>
              <p:cNvPr id="33"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6"/>
            <p:cNvGrpSpPr/>
            <p:nvPr/>
          </p:nvGrpSpPr>
          <p:grpSpPr>
            <a:xfrm>
              <a:off x="4648200" y="6781800"/>
              <a:ext cx="381000" cy="381000"/>
              <a:chOff x="4876800" y="6705600"/>
              <a:chExt cx="381000" cy="381000"/>
            </a:xfrm>
          </p:grpSpPr>
          <p:sp>
            <p:nvSpPr>
              <p:cNvPr id="31" name="Oval 30"/>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TextBox 84"/>
          <p:cNvSpPr txBox="1"/>
          <p:nvPr/>
        </p:nvSpPr>
        <p:spPr>
          <a:xfrm>
            <a:off x="3581400" y="304800"/>
            <a:ext cx="1600200" cy="3416320"/>
          </a:xfrm>
          <a:prstGeom prst="rect">
            <a:avLst/>
          </a:prstGeom>
          <a:noFill/>
        </p:spPr>
        <p:txBody>
          <a:bodyPr wrap="square" rtlCol="0">
            <a:spAutoFit/>
          </a:bodyPr>
          <a:lstStyle/>
          <a:p>
            <a:pPr algn="ctr"/>
            <a:r>
              <a:rPr lang="en-US" sz="2400" dirty="0">
                <a:solidFill>
                  <a:schemeClr val="bg1"/>
                </a:solidFill>
              </a:rPr>
              <a:t>The path is trodden and hard, the seed can not grow and is devoured by the fowl</a:t>
            </a:r>
          </a:p>
          <a:p>
            <a:pPr algn="ctr"/>
            <a:endParaRPr lang="en-US" sz="2400" dirty="0">
              <a:solidFill>
                <a:schemeClr val="bg1"/>
              </a:solidFill>
            </a:endParaRPr>
          </a:p>
        </p:txBody>
      </p:sp>
      <p:sp>
        <p:nvSpPr>
          <p:cNvPr id="86" name="TextBox 85"/>
          <p:cNvSpPr txBox="1"/>
          <p:nvPr/>
        </p:nvSpPr>
        <p:spPr>
          <a:xfrm>
            <a:off x="8153400" y="457200"/>
            <a:ext cx="1828800" cy="3046988"/>
          </a:xfrm>
          <a:prstGeom prst="rect">
            <a:avLst/>
          </a:prstGeom>
          <a:noFill/>
        </p:spPr>
        <p:txBody>
          <a:bodyPr wrap="square" rtlCol="0">
            <a:spAutoFit/>
          </a:bodyPr>
          <a:lstStyle/>
          <a:p>
            <a:pPr algn="ctr"/>
            <a:r>
              <a:rPr lang="en-US" sz="2400" dirty="0">
                <a:solidFill>
                  <a:schemeClr val="bg1"/>
                </a:solidFill>
              </a:rPr>
              <a:t>Satan has a hold on them whose hearts are hardened and don’t or won’t try to understand</a:t>
            </a:r>
          </a:p>
        </p:txBody>
      </p:sp>
      <p:sp>
        <p:nvSpPr>
          <p:cNvPr id="89" name="TextBox 88"/>
          <p:cNvSpPr txBox="1"/>
          <p:nvPr/>
        </p:nvSpPr>
        <p:spPr>
          <a:xfrm>
            <a:off x="1524000" y="5288341"/>
            <a:ext cx="9144000" cy="1384995"/>
          </a:xfrm>
          <a:prstGeom prst="rect">
            <a:avLst/>
          </a:prstGeom>
          <a:noFill/>
        </p:spPr>
        <p:txBody>
          <a:bodyPr wrap="square" rtlCol="0">
            <a:spAutoFit/>
          </a:bodyPr>
          <a:lstStyle/>
          <a:p>
            <a:pPr algn="ctr"/>
            <a:r>
              <a:rPr lang="en-US" sz="2800" dirty="0">
                <a:solidFill>
                  <a:schemeClr val="bg1"/>
                </a:solidFill>
              </a:rPr>
              <a:t>Mosiah 26:3</a:t>
            </a:r>
          </a:p>
          <a:p>
            <a:pPr algn="ctr"/>
            <a:r>
              <a:rPr lang="en-US" sz="2800" dirty="0">
                <a:solidFill>
                  <a:schemeClr val="bg1"/>
                </a:solidFill>
              </a:rPr>
              <a:t>“And now because of their unbelief they could not understand the word of God and their hearts were hardened</a:t>
            </a:r>
            <a:r>
              <a:rPr lang="en-US" sz="2400" dirty="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9.82659E-7 L -0.39548 0.39353 " pathEditMode="relative" rAng="0" ptsTypes="AA">
                                      <p:cBhvr>
                                        <p:cTn id="6" dur="2000" fill="hold"/>
                                        <p:tgtEl>
                                          <p:spTgt spid="3"/>
                                        </p:tgtEl>
                                        <p:attrNameLst>
                                          <p:attrName>ppt_x</p:attrName>
                                          <p:attrName>ppt_y</p:attrName>
                                        </p:attrNameLst>
                                      </p:cBhvr>
                                      <p:rCtr x="-19800" y="19700"/>
                                    </p:animMotion>
                                  </p:childTnLst>
                                </p:cTn>
                              </p:par>
                              <p:par>
                                <p:cTn id="7" presetID="37"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animEffect transition="in" filter="fade">
                                      <p:cBhvr>
                                        <p:cTn id="9" dur="2000"/>
                                        <p:tgtEl>
                                          <p:spTgt spid="88"/>
                                        </p:tgtEl>
                                      </p:cBhvr>
                                    </p:animEffect>
                                    <p:anim calcmode="lin" valueType="num">
                                      <p:cBhvr>
                                        <p:cTn id="10" dur="2000" fill="hold"/>
                                        <p:tgtEl>
                                          <p:spTgt spid="88"/>
                                        </p:tgtEl>
                                        <p:attrNameLst>
                                          <p:attrName>ppt_x</p:attrName>
                                        </p:attrNameLst>
                                      </p:cBhvr>
                                      <p:tavLst>
                                        <p:tav tm="0">
                                          <p:val>
                                            <p:strVal val="#ppt_x"/>
                                          </p:val>
                                        </p:tav>
                                        <p:tav tm="100000">
                                          <p:val>
                                            <p:strVal val="#ppt_x"/>
                                          </p:val>
                                        </p:tav>
                                      </p:tavLst>
                                    </p:anim>
                                    <p:anim calcmode="lin" valueType="num">
                                      <p:cBhvr>
                                        <p:cTn id="11" dur="1800" decel="100000" fill="hold"/>
                                        <p:tgtEl>
                                          <p:spTgt spid="88"/>
                                        </p:tgtEl>
                                        <p:attrNameLst>
                                          <p:attrName>ppt_y</p:attrName>
                                        </p:attrNameLst>
                                      </p:cBhvr>
                                      <p:tavLst>
                                        <p:tav tm="0">
                                          <p:val>
                                            <p:strVal val="#ppt_y+1"/>
                                          </p:val>
                                        </p:tav>
                                        <p:tav tm="100000">
                                          <p:val>
                                            <p:strVal val="#ppt_y-.03"/>
                                          </p:val>
                                        </p:tav>
                                      </p:tavLst>
                                    </p:anim>
                                    <p:anim calcmode="lin" valueType="num">
                                      <p:cBhvr>
                                        <p:cTn id="12" dur="200" accel="100000" fill="hold">
                                          <p:stCondLst>
                                            <p:cond delay="1800"/>
                                          </p:stCondLst>
                                        </p:cTn>
                                        <p:tgtEl>
                                          <p:spTgt spid="88"/>
                                        </p:tgtEl>
                                        <p:attrNameLst>
                                          <p:attrName>ppt_y</p:attrName>
                                        </p:attrNameLst>
                                      </p:cBhvr>
                                      <p:tavLst>
                                        <p:tav tm="0">
                                          <p:val>
                                            <p:strVal val="#ppt_y-.03"/>
                                          </p:val>
                                        </p:tav>
                                        <p:tav tm="100000">
                                          <p:val>
                                            <p:strVal val="#ppt_y"/>
                                          </p:val>
                                        </p:tav>
                                      </p:tavLst>
                                    </p:anim>
                                  </p:childTnLst>
                                </p:cTn>
                              </p:par>
                              <p:par>
                                <p:cTn id="13" presetID="3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2000"/>
                                        <p:tgtEl>
                                          <p:spTgt spid="85"/>
                                        </p:tgtEl>
                                      </p:cBhvr>
                                    </p:animEffect>
                                    <p:anim calcmode="lin" valueType="num">
                                      <p:cBhvr>
                                        <p:cTn id="16" dur="2000" fill="hold"/>
                                        <p:tgtEl>
                                          <p:spTgt spid="85"/>
                                        </p:tgtEl>
                                        <p:attrNameLst>
                                          <p:attrName>ppt_x</p:attrName>
                                        </p:attrNameLst>
                                      </p:cBhvr>
                                      <p:tavLst>
                                        <p:tav tm="0">
                                          <p:val>
                                            <p:strVal val="#ppt_x"/>
                                          </p:val>
                                        </p:tav>
                                        <p:tav tm="100000">
                                          <p:val>
                                            <p:strVal val="#ppt_x"/>
                                          </p:val>
                                        </p:tav>
                                      </p:tavLst>
                                    </p:anim>
                                    <p:anim calcmode="lin" valueType="num">
                                      <p:cBhvr>
                                        <p:cTn id="17" dur="1800" decel="100000" fill="hold"/>
                                        <p:tgtEl>
                                          <p:spTgt spid="85"/>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2000"/>
                                        <p:tgtEl>
                                          <p:spTgt spid="84"/>
                                        </p:tgtEl>
                                      </p:cBhvr>
                                    </p:animEffect>
                                    <p:anim calcmode="lin" valueType="num">
                                      <p:cBhvr>
                                        <p:cTn id="24" dur="2000" fill="hold"/>
                                        <p:tgtEl>
                                          <p:spTgt spid="84"/>
                                        </p:tgtEl>
                                        <p:attrNameLst>
                                          <p:attrName>ppt_x</p:attrName>
                                        </p:attrNameLst>
                                      </p:cBhvr>
                                      <p:tavLst>
                                        <p:tav tm="0">
                                          <p:val>
                                            <p:strVal val="#ppt_x"/>
                                          </p:val>
                                        </p:tav>
                                        <p:tav tm="100000">
                                          <p:val>
                                            <p:strVal val="#ppt_x"/>
                                          </p:val>
                                        </p:tav>
                                      </p:tavLst>
                                    </p:anim>
                                    <p:anim calcmode="lin" valueType="num">
                                      <p:cBhvr>
                                        <p:cTn id="25" dur="1800" decel="100000" fill="hold"/>
                                        <p:tgtEl>
                                          <p:spTgt spid="84"/>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84"/>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2000"/>
                                        <p:tgtEl>
                                          <p:spTgt spid="86"/>
                                        </p:tgtEl>
                                      </p:cBhvr>
                                    </p:animEffect>
                                    <p:anim calcmode="lin" valueType="num">
                                      <p:cBhvr>
                                        <p:cTn id="30" dur="2000" fill="hold"/>
                                        <p:tgtEl>
                                          <p:spTgt spid="86"/>
                                        </p:tgtEl>
                                        <p:attrNameLst>
                                          <p:attrName>ppt_x</p:attrName>
                                        </p:attrNameLst>
                                      </p:cBhvr>
                                      <p:tavLst>
                                        <p:tav tm="0">
                                          <p:val>
                                            <p:strVal val="#ppt_x"/>
                                          </p:val>
                                        </p:tav>
                                        <p:tav tm="100000">
                                          <p:val>
                                            <p:strVal val="#ppt_x"/>
                                          </p:val>
                                        </p:tav>
                                      </p:tavLst>
                                    </p:anim>
                                    <p:anim calcmode="lin" valueType="num">
                                      <p:cBhvr>
                                        <p:cTn id="31" dur="1800" decel="100000" fill="hold"/>
                                        <p:tgtEl>
                                          <p:spTgt spid="86"/>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86"/>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2000"/>
                                        <p:tgtEl>
                                          <p:spTgt spid="89"/>
                                        </p:tgtEl>
                                      </p:cBhvr>
                                    </p:animEffect>
                                    <p:anim calcmode="lin" valueType="num">
                                      <p:cBhvr>
                                        <p:cTn id="38" dur="2000" fill="hold"/>
                                        <p:tgtEl>
                                          <p:spTgt spid="89"/>
                                        </p:tgtEl>
                                        <p:attrNameLst>
                                          <p:attrName>ppt_x</p:attrName>
                                        </p:attrNameLst>
                                      </p:cBhvr>
                                      <p:tavLst>
                                        <p:tav tm="0">
                                          <p:val>
                                            <p:strVal val="#ppt_x"/>
                                          </p:val>
                                        </p:tav>
                                        <p:tav tm="100000">
                                          <p:val>
                                            <p:strVal val="#ppt_x"/>
                                          </p:val>
                                        </p:tav>
                                      </p:tavLst>
                                    </p:anim>
                                    <p:anim calcmode="lin" valueType="num">
                                      <p:cBhvr>
                                        <p:cTn id="39" dur="1800" decel="100000" fill="hold"/>
                                        <p:tgtEl>
                                          <p:spTgt spid="89"/>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8" grpId="0" animBg="1"/>
      <p:bldP spid="85" grpId="0"/>
      <p:bldP spid="86"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676400" y="5334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467600" y="228600"/>
            <a:ext cx="2286000" cy="4038600"/>
            <a:chOff x="5943600" y="0"/>
            <a:chExt cx="2286000" cy="4159156"/>
          </a:xfrm>
        </p:grpSpPr>
        <p:sp>
          <p:nvSpPr>
            <p:cNvPr id="84" name="Rounded Rectangle 83"/>
            <p:cNvSpPr/>
            <p:nvPr/>
          </p:nvSpPr>
          <p:spPr>
            <a:xfrm>
              <a:off x="5943600" y="0"/>
              <a:ext cx="2286000" cy="4159156"/>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6096000" y="12357"/>
              <a:ext cx="2071816" cy="3518300"/>
            </a:xfrm>
            <a:prstGeom prst="rect">
              <a:avLst/>
            </a:prstGeom>
            <a:noFill/>
          </p:spPr>
          <p:txBody>
            <a:bodyPr wrap="square" rtlCol="0">
              <a:spAutoFit/>
            </a:bodyPr>
            <a:lstStyle/>
            <a:p>
              <a:pPr algn="ctr"/>
              <a:r>
                <a:rPr lang="en-US" sz="2400" dirty="0">
                  <a:solidFill>
                    <a:schemeClr val="bg1"/>
                  </a:solidFill>
                </a:rPr>
                <a:t>When we are trying to grow the word of the kingdom in our hearts, Satan will be watching, eager to take it all away. </a:t>
              </a:r>
            </a:p>
          </p:txBody>
        </p:sp>
      </p:grpSp>
      <p:sp>
        <p:nvSpPr>
          <p:cNvPr id="7" name="Oval 6"/>
          <p:cNvSpPr/>
          <p:nvPr/>
        </p:nvSpPr>
        <p:spPr>
          <a:xfrm>
            <a:off x="2819400" y="40386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33800" y="43434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6"/>
          <p:cNvGrpSpPr/>
          <p:nvPr/>
        </p:nvGrpSpPr>
        <p:grpSpPr>
          <a:xfrm rot="20060368" flipH="1">
            <a:off x="3469105" y="2147670"/>
            <a:ext cx="3505200" cy="2743200"/>
            <a:chOff x="2694751" y="6436977"/>
            <a:chExt cx="2880370" cy="2097423"/>
          </a:xfrm>
        </p:grpSpPr>
        <p:sp>
          <p:nvSpPr>
            <p:cNvPr id="19" name="Bent-Up Arrow 18"/>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19722594">
              <a:off x="3667814" y="6436977"/>
              <a:ext cx="838200" cy="1447800"/>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18520689">
              <a:off x="3350982" y="6476530"/>
              <a:ext cx="1079546" cy="1856586"/>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ord 22"/>
            <p:cNvSpPr/>
            <p:nvPr/>
          </p:nvSpPr>
          <p:spPr>
            <a:xfrm rot="15886568">
              <a:off x="2945256" y="6811494"/>
              <a:ext cx="662687" cy="1163698"/>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6705600"/>
              <a:ext cx="1066800" cy="1066800"/>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5"/>
            <p:cNvGrpSpPr/>
            <p:nvPr/>
          </p:nvGrpSpPr>
          <p:grpSpPr>
            <a:xfrm>
              <a:off x="4876800" y="6705600"/>
              <a:ext cx="381000" cy="381000"/>
              <a:chOff x="4876800" y="6705600"/>
              <a:chExt cx="381000" cy="381000"/>
            </a:xfrm>
          </p:grpSpPr>
          <p:sp>
            <p:nvSpPr>
              <p:cNvPr id="33"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6"/>
            <p:cNvGrpSpPr/>
            <p:nvPr/>
          </p:nvGrpSpPr>
          <p:grpSpPr>
            <a:xfrm>
              <a:off x="4648200" y="6781800"/>
              <a:ext cx="381000" cy="381000"/>
              <a:chOff x="4876800" y="6705600"/>
              <a:chExt cx="381000" cy="381000"/>
            </a:xfrm>
          </p:grpSpPr>
          <p:sp>
            <p:nvSpPr>
              <p:cNvPr id="31" name="Oval 30"/>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TextBox 88"/>
          <p:cNvSpPr txBox="1"/>
          <p:nvPr/>
        </p:nvSpPr>
        <p:spPr>
          <a:xfrm>
            <a:off x="1500109" y="5097549"/>
            <a:ext cx="8335478" cy="1815882"/>
          </a:xfrm>
          <a:prstGeom prst="rect">
            <a:avLst/>
          </a:prstGeom>
          <a:noFill/>
        </p:spPr>
        <p:txBody>
          <a:bodyPr wrap="square" rtlCol="0">
            <a:spAutoFit/>
          </a:bodyPr>
          <a:lstStyle/>
          <a:p>
            <a:pPr algn="ctr"/>
            <a:r>
              <a:rPr lang="en-US" sz="2800" dirty="0">
                <a:solidFill>
                  <a:schemeClr val="bg1"/>
                </a:solidFill>
              </a:rPr>
              <a:t>Matthew 13:4, 19; Luke 8:12</a:t>
            </a:r>
          </a:p>
          <a:p>
            <a:pPr algn="ctr"/>
            <a:r>
              <a:rPr lang="en-US" sz="2800" dirty="0">
                <a:solidFill>
                  <a:schemeClr val="bg1"/>
                </a:solidFill>
              </a:rPr>
              <a:t>“Those by the way side are they that hear; then cometh the devil, and </a:t>
            </a:r>
            <a:r>
              <a:rPr lang="en-US" sz="2800" dirty="0" err="1">
                <a:solidFill>
                  <a:schemeClr val="bg1"/>
                </a:solidFill>
              </a:rPr>
              <a:t>taketh</a:t>
            </a:r>
            <a:r>
              <a:rPr lang="en-US" sz="2800" dirty="0">
                <a:solidFill>
                  <a:schemeClr val="bg1"/>
                </a:solidFill>
              </a:rPr>
              <a:t> away the word out of their hearts, lest they should believe and be saved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3"/>
                                        </p:tgtEl>
                                        <p:attrNameLst>
                                          <p:attrName>style.color</p:attrName>
                                        </p:attrNameLst>
                                      </p:cBhvr>
                                      <p:to>
                                        <a:schemeClr val="accent2"/>
                                      </p:to>
                                    </p:animClr>
                                    <p:animClr clrSpc="rgb" dir="cw">
                                      <p:cBhvr>
                                        <p:cTn id="7" dur="100" fill="hold"/>
                                        <p:tgtEl>
                                          <p:spTgt spid="3"/>
                                        </p:tgtEl>
                                        <p:attrNameLst>
                                          <p:attrName>fillcolor</p:attrName>
                                        </p:attrNameLst>
                                      </p:cBhvr>
                                      <p:to>
                                        <a:schemeClr val="accent2"/>
                                      </p:to>
                                    </p:animClr>
                                    <p:set>
                                      <p:cBhvr>
                                        <p:cTn id="8" dur="100" fill="hold"/>
                                        <p:tgtEl>
                                          <p:spTgt spid="3"/>
                                        </p:tgtEl>
                                        <p:attrNameLst>
                                          <p:attrName>fill.type</p:attrName>
                                        </p:attrNameLst>
                                      </p:cBhvr>
                                      <p:to>
                                        <p:strVal val="solid"/>
                                      </p:to>
                                    </p:set>
                                    <p:set>
                                      <p:cBhvr>
                                        <p:cTn id="9" dur="100" fill="hold"/>
                                        <p:tgtEl>
                                          <p:spTgt spid="3"/>
                                        </p:tgtEl>
                                        <p:attrNameLst>
                                          <p:attrName>fill.on</p:attrName>
                                        </p:attrNameLst>
                                      </p:cBhvr>
                                      <p:to>
                                        <p:strVal val="true"/>
                                      </p:to>
                                    </p:se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par>
                                <p:cTn id="15" presetID="37"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2000"/>
                                        <p:tgtEl>
                                          <p:spTgt spid="89"/>
                                        </p:tgtEl>
                                      </p:cBhvr>
                                    </p:animEffect>
                                    <p:anim calcmode="lin" valueType="num">
                                      <p:cBhvr>
                                        <p:cTn id="18" dur="2000" fill="hold"/>
                                        <p:tgtEl>
                                          <p:spTgt spid="89"/>
                                        </p:tgtEl>
                                        <p:attrNameLst>
                                          <p:attrName>ppt_x</p:attrName>
                                        </p:attrNameLst>
                                      </p:cBhvr>
                                      <p:tavLst>
                                        <p:tav tm="0">
                                          <p:val>
                                            <p:strVal val="#ppt_x"/>
                                          </p:val>
                                        </p:tav>
                                        <p:tav tm="100000">
                                          <p:val>
                                            <p:strVal val="#ppt_x"/>
                                          </p:val>
                                        </p:tav>
                                      </p:tavLst>
                                    </p:anim>
                                    <p:anim calcmode="lin" valueType="num">
                                      <p:cBhvr>
                                        <p:cTn id="19" dur="1800" decel="100000" fill="hold"/>
                                        <p:tgtEl>
                                          <p:spTgt spid="89"/>
                                        </p:tgtEl>
                                        <p:attrNameLst>
                                          <p:attrName>ppt_y</p:attrName>
                                        </p:attrNameLst>
                                      </p:cBhvr>
                                      <p:tavLst>
                                        <p:tav tm="0">
                                          <p:val>
                                            <p:strVal val="#ppt_y+1"/>
                                          </p:val>
                                        </p:tav>
                                        <p:tav tm="100000">
                                          <p:val>
                                            <p:strVal val="#ppt_y-.03"/>
                                          </p:val>
                                        </p:tav>
                                      </p:tavLst>
                                    </p:anim>
                                    <p:anim calcmode="lin" valueType="num">
                                      <p:cBhvr>
                                        <p:cTn id="20" dur="200" accel="100000" fill="hold">
                                          <p:stCondLst>
                                            <p:cond delay="1800"/>
                                          </p:stCondLst>
                                        </p:cTn>
                                        <p:tgtEl>
                                          <p:spTgt spid="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7848600" y="304800"/>
            <a:ext cx="1676400" cy="44196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895045" y="3774835"/>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rot="1392903">
            <a:off x="5877149" y="4005468"/>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1392903">
            <a:off x="4648200" y="4060112"/>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352245" y="4384435"/>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rot="2596225">
            <a:off x="5154282" y="3953579"/>
            <a:ext cx="870754" cy="506016"/>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a:off x="5809445" y="2555635"/>
            <a:ext cx="304800" cy="18288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522435">
            <a:off x="5873929" y="2514600"/>
            <a:ext cx="609600" cy="1905000"/>
          </a:xfrm>
          <a:prstGeom prst="mo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389845" y="5064365"/>
            <a:ext cx="9144000" cy="2246769"/>
          </a:xfrm>
          <a:prstGeom prst="rect">
            <a:avLst/>
          </a:prstGeom>
          <a:noFill/>
        </p:spPr>
        <p:txBody>
          <a:bodyPr wrap="square" rtlCol="0">
            <a:spAutoFit/>
          </a:bodyPr>
          <a:lstStyle/>
          <a:p>
            <a:pPr algn="ctr"/>
            <a:r>
              <a:rPr lang="en-US" sz="2800" dirty="0">
                <a:solidFill>
                  <a:schemeClr val="bg1"/>
                </a:solidFill>
              </a:rPr>
              <a:t>Matthew 13:5-6, 20-21; Luke 8:13</a:t>
            </a:r>
          </a:p>
          <a:p>
            <a:pPr algn="ctr"/>
            <a:r>
              <a:rPr lang="en-US" sz="2800" dirty="0">
                <a:solidFill>
                  <a:schemeClr val="bg1"/>
                </a:solidFill>
              </a:rPr>
              <a:t>“They on the rock are they, which, when they hear, receive the word with joy; and these have no root, which for a while believe, and in time of temptation fall away.”</a:t>
            </a:r>
          </a:p>
          <a:p>
            <a:pPr algn="ctr"/>
            <a:endParaRPr lang="en-US" sz="2800" dirty="0">
              <a:solidFill>
                <a:schemeClr val="bg1"/>
              </a:solidFill>
            </a:endParaRPr>
          </a:p>
        </p:txBody>
      </p:sp>
      <p:grpSp>
        <p:nvGrpSpPr>
          <p:cNvPr id="18" name="Group 17"/>
          <p:cNvGrpSpPr/>
          <p:nvPr/>
        </p:nvGrpSpPr>
        <p:grpSpPr>
          <a:xfrm>
            <a:off x="1905000" y="457200"/>
            <a:ext cx="1676400" cy="4419600"/>
            <a:chOff x="381000" y="457200"/>
            <a:chExt cx="1676400" cy="4419600"/>
          </a:xfrm>
        </p:grpSpPr>
        <p:sp>
          <p:nvSpPr>
            <p:cNvPr id="85" name="Rounded Rectangle 84"/>
            <p:cNvSpPr/>
            <p:nvPr/>
          </p:nvSpPr>
          <p:spPr>
            <a:xfrm>
              <a:off x="381000" y="457200"/>
              <a:ext cx="1676400" cy="44196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381000" y="457200"/>
              <a:ext cx="1676400" cy="4154984"/>
            </a:xfrm>
            <a:prstGeom prst="rect">
              <a:avLst/>
            </a:prstGeom>
            <a:noFill/>
          </p:spPr>
          <p:txBody>
            <a:bodyPr wrap="square" rtlCol="0">
              <a:spAutoFit/>
            </a:bodyPr>
            <a:lstStyle/>
            <a:p>
              <a:pPr algn="ctr"/>
              <a:r>
                <a:rPr lang="en-US" sz="2400" dirty="0">
                  <a:solidFill>
                    <a:schemeClr val="bg1"/>
                  </a:solidFill>
                </a:rPr>
                <a:t>Some roots take place, but many are destroyed by weather because the roots are not deep enough</a:t>
              </a:r>
            </a:p>
          </p:txBody>
        </p:sp>
      </p:grpSp>
      <p:sp>
        <p:nvSpPr>
          <p:cNvPr id="88" name="TextBox 87"/>
          <p:cNvSpPr txBox="1"/>
          <p:nvPr/>
        </p:nvSpPr>
        <p:spPr>
          <a:xfrm>
            <a:off x="7848600" y="533400"/>
            <a:ext cx="1676400" cy="3046988"/>
          </a:xfrm>
          <a:prstGeom prst="rect">
            <a:avLst/>
          </a:prstGeom>
          <a:noFill/>
        </p:spPr>
        <p:txBody>
          <a:bodyPr wrap="square" rtlCol="0">
            <a:spAutoFit/>
          </a:bodyPr>
          <a:lstStyle/>
          <a:p>
            <a:pPr algn="ctr"/>
            <a:r>
              <a:rPr lang="en-US" sz="2400" dirty="0">
                <a:solidFill>
                  <a:schemeClr val="bg1"/>
                </a:solidFill>
              </a:rPr>
              <a:t>These are the people who start out with the word of God and then lose their way</a:t>
            </a:r>
          </a:p>
        </p:txBody>
      </p:sp>
      <p:sp>
        <p:nvSpPr>
          <p:cNvPr id="20" name="Sun 19"/>
          <p:cNvSpPr/>
          <p:nvPr/>
        </p:nvSpPr>
        <p:spPr>
          <a:xfrm>
            <a:off x="5257800" y="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15"/>
                                        </p:tgtEl>
                                        <p:attrNameLst>
                                          <p:attrName>style.color</p:attrName>
                                        </p:attrNameLst>
                                      </p:cBhvr>
                                      <p:by>
                                        <p:hsl h="0" s="-70588" l="0"/>
                                      </p:by>
                                    </p:animClr>
                                    <p:animClr clrSpc="hsl" dir="cw">
                                      <p:cBhvr>
                                        <p:cTn id="7" dur="500" fill="hold"/>
                                        <p:tgtEl>
                                          <p:spTgt spid="15"/>
                                        </p:tgtEl>
                                        <p:attrNameLst>
                                          <p:attrName>fillcolor</p:attrName>
                                        </p:attrNameLst>
                                      </p:cBhvr>
                                      <p:by>
                                        <p:hsl h="0" s="-70588" l="0"/>
                                      </p:by>
                                    </p:animClr>
                                    <p:animClr clrSpc="hsl" dir="cw">
                                      <p:cBhvr>
                                        <p:cTn id="8" dur="500" fill="hold"/>
                                        <p:tgtEl>
                                          <p:spTgt spid="15"/>
                                        </p:tgtEl>
                                        <p:attrNameLst>
                                          <p:attrName>stroke.color</p:attrName>
                                        </p:attrNameLst>
                                      </p:cBhvr>
                                      <p:by>
                                        <p:hsl h="0" s="-70588" l="0"/>
                                      </p:by>
                                    </p:animClr>
                                    <p:set>
                                      <p:cBhvr>
                                        <p:cTn id="9" dur="500" fill="hold"/>
                                        <p:tgtEl>
                                          <p:spTgt spid="15"/>
                                        </p:tgtEl>
                                        <p:attrNameLst>
                                          <p:attrName>fill.type</p:attrName>
                                        </p:attrNameLst>
                                      </p:cBhvr>
                                      <p:to>
                                        <p:strVal val="solid"/>
                                      </p:to>
                                    </p:set>
                                  </p:childTnLst>
                                </p:cTn>
                              </p:par>
                              <p:par>
                                <p:cTn id="10" presetID="25" presetClass="emph" presetSubtype="0" fill="hold" grpId="0" nodeType="withEffect">
                                  <p:stCondLst>
                                    <p:cond delay="0"/>
                                  </p:stCondLst>
                                  <p:childTnLst>
                                    <p:animClr clrSpc="hsl" dir="cw">
                                      <p:cBhvr override="childStyle">
                                        <p:cTn id="11" dur="500" fill="hold"/>
                                        <p:tgtEl>
                                          <p:spTgt spid="14"/>
                                        </p:tgtEl>
                                        <p:attrNameLst>
                                          <p:attrName>style.color</p:attrName>
                                        </p:attrNameLst>
                                      </p:cBhvr>
                                      <p:by>
                                        <p:hsl h="0" s="-70588" l="0"/>
                                      </p:by>
                                    </p:animClr>
                                    <p:animClr clrSpc="hsl" dir="cw">
                                      <p:cBhvr>
                                        <p:cTn id="12" dur="500" fill="hold"/>
                                        <p:tgtEl>
                                          <p:spTgt spid="14"/>
                                        </p:tgtEl>
                                        <p:attrNameLst>
                                          <p:attrName>fillcolor</p:attrName>
                                        </p:attrNameLst>
                                      </p:cBhvr>
                                      <p:by>
                                        <p:hsl h="0" s="-70588" l="0"/>
                                      </p:by>
                                    </p:animClr>
                                    <p:animClr clrSpc="hsl" dir="cw">
                                      <p:cBhvr>
                                        <p:cTn id="13" dur="500" fill="hold"/>
                                        <p:tgtEl>
                                          <p:spTgt spid="14"/>
                                        </p:tgtEl>
                                        <p:attrNameLst>
                                          <p:attrName>stroke.color</p:attrName>
                                        </p:attrNameLst>
                                      </p:cBhvr>
                                      <p:by>
                                        <p:hsl h="0" s="-70588" l="0"/>
                                      </p:by>
                                    </p:animClr>
                                    <p:set>
                                      <p:cBhvr>
                                        <p:cTn id="14" dur="500" fill="hold"/>
                                        <p:tgtEl>
                                          <p:spTgt spid="14"/>
                                        </p:tgtEl>
                                        <p:attrNameLst>
                                          <p:attrName>fill.type</p:attrName>
                                        </p:attrNameLst>
                                      </p:cBhvr>
                                      <p:to>
                                        <p:strVal val="solid"/>
                                      </p:to>
                                    </p:set>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3000" fill="hold"/>
                                        <p:tgtEl>
                                          <p:spTgt spid="18"/>
                                        </p:tgtEl>
                                        <p:attrNameLst>
                                          <p:attrName>ppt_x</p:attrName>
                                        </p:attrNameLst>
                                      </p:cBhvr>
                                      <p:tavLst>
                                        <p:tav tm="0">
                                          <p:val>
                                            <p:strVal val="#ppt_x"/>
                                          </p:val>
                                        </p:tav>
                                        <p:tav tm="100000">
                                          <p:val>
                                            <p:strVal val="#ppt_x"/>
                                          </p:val>
                                        </p:tav>
                                      </p:tavLst>
                                    </p:anim>
                                    <p:anim calcmode="lin" valueType="num">
                                      <p:cBhvr additive="base">
                                        <p:cTn id="18"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2000"/>
                                        <p:tgtEl>
                                          <p:spTgt spid="89"/>
                                        </p:tgtEl>
                                      </p:cBhvr>
                                    </p:animEffect>
                                    <p:anim calcmode="lin" valueType="num">
                                      <p:cBhvr>
                                        <p:cTn id="24" dur="2000" fill="hold"/>
                                        <p:tgtEl>
                                          <p:spTgt spid="89"/>
                                        </p:tgtEl>
                                        <p:attrNameLst>
                                          <p:attrName>ppt_x</p:attrName>
                                        </p:attrNameLst>
                                      </p:cBhvr>
                                      <p:tavLst>
                                        <p:tav tm="0">
                                          <p:val>
                                            <p:strVal val="#ppt_x"/>
                                          </p:val>
                                        </p:tav>
                                        <p:tav tm="100000">
                                          <p:val>
                                            <p:strVal val="#ppt_x"/>
                                          </p:val>
                                        </p:tav>
                                      </p:tavLst>
                                    </p:anim>
                                    <p:anim calcmode="lin" valueType="num">
                                      <p:cBhvr>
                                        <p:cTn id="25" dur="1800" decel="100000" fill="hold"/>
                                        <p:tgtEl>
                                          <p:spTgt spid="89"/>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89"/>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fade">
                                      <p:cBhvr>
                                        <p:cTn id="29" dur="2000"/>
                                        <p:tgtEl>
                                          <p:spTgt spid="88"/>
                                        </p:tgtEl>
                                      </p:cBhvr>
                                    </p:animEffect>
                                    <p:anim calcmode="lin" valueType="num">
                                      <p:cBhvr>
                                        <p:cTn id="30" dur="2000" fill="hold"/>
                                        <p:tgtEl>
                                          <p:spTgt spid="88"/>
                                        </p:tgtEl>
                                        <p:attrNameLst>
                                          <p:attrName>ppt_x</p:attrName>
                                        </p:attrNameLst>
                                      </p:cBhvr>
                                      <p:tavLst>
                                        <p:tav tm="0">
                                          <p:val>
                                            <p:strVal val="#ppt_x"/>
                                          </p:val>
                                        </p:tav>
                                        <p:tav tm="100000">
                                          <p:val>
                                            <p:strVal val="#ppt_x"/>
                                          </p:val>
                                        </p:tav>
                                      </p:tavLst>
                                    </p:anim>
                                    <p:anim calcmode="lin" valueType="num">
                                      <p:cBhvr>
                                        <p:cTn id="31" dur="1800" decel="100000" fill="hold"/>
                                        <p:tgtEl>
                                          <p:spTgt spid="88"/>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88"/>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2000"/>
                                        <p:tgtEl>
                                          <p:spTgt spid="84"/>
                                        </p:tgtEl>
                                      </p:cBhvr>
                                    </p:animEffect>
                                    <p:anim calcmode="lin" valueType="num">
                                      <p:cBhvr>
                                        <p:cTn id="38" dur="2000" fill="hold"/>
                                        <p:tgtEl>
                                          <p:spTgt spid="84"/>
                                        </p:tgtEl>
                                        <p:attrNameLst>
                                          <p:attrName>ppt_x</p:attrName>
                                        </p:attrNameLst>
                                      </p:cBhvr>
                                      <p:tavLst>
                                        <p:tav tm="0">
                                          <p:val>
                                            <p:strVal val="#ppt_x"/>
                                          </p:val>
                                        </p:tav>
                                        <p:tav tm="100000">
                                          <p:val>
                                            <p:strVal val="#ppt_x"/>
                                          </p:val>
                                        </p:tav>
                                      </p:tavLst>
                                    </p:anim>
                                    <p:anim calcmode="lin" valueType="num">
                                      <p:cBhvr>
                                        <p:cTn id="39" dur="1800" decel="100000" fill="hold"/>
                                        <p:tgtEl>
                                          <p:spTgt spid="84"/>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4" grpId="0" animBg="1"/>
      <p:bldP spid="15" grpId="0" animBg="1"/>
      <p:bldP spid="84"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981200" y="609600"/>
            <a:ext cx="1905000" cy="35052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7086600" y="2286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4"/>
          <p:cNvGrpSpPr/>
          <p:nvPr/>
        </p:nvGrpSpPr>
        <p:grpSpPr>
          <a:xfrm>
            <a:off x="5791200" y="2362201"/>
            <a:ext cx="990600" cy="2297471"/>
            <a:chOff x="1712971" y="2198329"/>
            <a:chExt cx="2097029" cy="3440471"/>
          </a:xfrm>
        </p:grpSpPr>
        <p:grpSp>
          <p:nvGrpSpPr>
            <p:cNvPr id="4" name="Group 7"/>
            <p:cNvGrpSpPr/>
            <p:nvPr/>
          </p:nvGrpSpPr>
          <p:grpSpPr>
            <a:xfrm>
              <a:off x="1712971" y="2198329"/>
              <a:ext cx="1895379" cy="3364271"/>
              <a:chOff x="1712971" y="2198329"/>
              <a:chExt cx="1895379" cy="3364271"/>
            </a:xfrm>
          </p:grpSpPr>
          <p:sp>
            <p:nvSpPr>
              <p:cNvPr id="44" name="Moon 43"/>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2"/>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3"/>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5"/>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1"/>
              <p:cNvSpPr/>
              <p:nvPr/>
            </p:nvSpPr>
            <p:spPr>
              <a:xfrm>
                <a:off x="2133600" y="2438400"/>
                <a:ext cx="914401"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rot="1120939">
              <a:off x="2743200" y="3124200"/>
              <a:ext cx="1066800" cy="2514600"/>
              <a:chOff x="1712971" y="2198329"/>
              <a:chExt cx="1895379" cy="3364271"/>
            </a:xfrm>
          </p:grpSpPr>
          <p:sp>
            <p:nvSpPr>
              <p:cNvPr id="38" name="Moon 37"/>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Oval 49"/>
          <p:cNvSpPr/>
          <p:nvPr/>
        </p:nvSpPr>
        <p:spPr>
          <a:xfrm rot="20029661">
            <a:off x="5727262" y="4397944"/>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3480">
            <a:off x="6048476" y="4328243"/>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81200" y="762000"/>
            <a:ext cx="1905000" cy="2677656"/>
          </a:xfrm>
          <a:prstGeom prst="rect">
            <a:avLst/>
          </a:prstGeom>
          <a:noFill/>
        </p:spPr>
        <p:txBody>
          <a:bodyPr wrap="square" rtlCol="0">
            <a:spAutoFit/>
          </a:bodyPr>
          <a:lstStyle/>
          <a:p>
            <a:pPr algn="ctr"/>
            <a:r>
              <a:rPr lang="en-US" sz="2400" dirty="0">
                <a:solidFill>
                  <a:schemeClr val="bg1"/>
                </a:solidFill>
              </a:rPr>
              <a:t>Weeds may grow and take all the nourishment the plants  need to survive</a:t>
            </a:r>
          </a:p>
        </p:txBody>
      </p:sp>
      <p:sp>
        <p:nvSpPr>
          <p:cNvPr id="26" name="Rounded Rectangle 25"/>
          <p:cNvSpPr/>
          <p:nvPr/>
        </p:nvSpPr>
        <p:spPr>
          <a:xfrm>
            <a:off x="8458200" y="228600"/>
            <a:ext cx="1676400" cy="4495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495270" y="310979"/>
            <a:ext cx="1600200" cy="4154984"/>
          </a:xfrm>
          <a:prstGeom prst="rect">
            <a:avLst/>
          </a:prstGeom>
          <a:noFill/>
        </p:spPr>
        <p:txBody>
          <a:bodyPr wrap="square" rtlCol="0">
            <a:spAutoFit/>
          </a:bodyPr>
          <a:lstStyle/>
          <a:p>
            <a:pPr algn="ctr"/>
            <a:r>
              <a:rPr lang="en-US" sz="2400" dirty="0">
                <a:solidFill>
                  <a:schemeClr val="bg1"/>
                </a:solidFill>
              </a:rPr>
              <a:t>The gospel may be planted in our hearts but if not nourished it will be forgotten with the cares of the world</a:t>
            </a:r>
          </a:p>
        </p:txBody>
      </p:sp>
      <p:sp>
        <p:nvSpPr>
          <p:cNvPr id="31" name="TextBox 30"/>
          <p:cNvSpPr txBox="1"/>
          <p:nvPr/>
        </p:nvSpPr>
        <p:spPr>
          <a:xfrm>
            <a:off x="1371600" y="5257800"/>
            <a:ext cx="9144000" cy="1938992"/>
          </a:xfrm>
          <a:prstGeom prst="rect">
            <a:avLst/>
          </a:prstGeom>
          <a:noFill/>
        </p:spPr>
        <p:txBody>
          <a:bodyPr wrap="square" rtlCol="0">
            <a:spAutoFit/>
          </a:bodyPr>
          <a:lstStyle/>
          <a:p>
            <a:pPr algn="ctr"/>
            <a:r>
              <a:rPr lang="en-US" sz="2400" dirty="0">
                <a:solidFill>
                  <a:schemeClr val="bg1"/>
                </a:solidFill>
              </a:rPr>
              <a:t>Matthew 13:7, 22; Luke 8:14</a:t>
            </a:r>
          </a:p>
          <a:p>
            <a:pPr algn="ctr"/>
            <a:r>
              <a:rPr lang="en-US" sz="2400" dirty="0">
                <a:solidFill>
                  <a:schemeClr val="bg1"/>
                </a:solidFill>
              </a:rPr>
              <a:t>“And that which fell among thorns are they, which, when they have heard, go forth, and are choked with the cares and riches and pleasures of this life, and bring no fruit to perfection”</a:t>
            </a:r>
          </a:p>
          <a:p>
            <a:pPr algn="ct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000" fill="hold"/>
                                        <p:tgtEl>
                                          <p:spTgt spid="24"/>
                                        </p:tgtEl>
                                        <p:attrNameLst>
                                          <p:attrName>ppt_x</p:attrName>
                                        </p:attrNameLst>
                                      </p:cBhvr>
                                      <p:tavLst>
                                        <p:tav tm="0">
                                          <p:val>
                                            <p:strVal val="#ppt_x"/>
                                          </p:val>
                                        </p:tav>
                                        <p:tav tm="100000">
                                          <p:val>
                                            <p:strVal val="#ppt_x"/>
                                          </p:val>
                                        </p:tav>
                                      </p:tavLst>
                                    </p:anim>
                                    <p:anim calcmode="lin" valueType="num">
                                      <p:cBhvr additive="base">
                                        <p:cTn id="12" dur="2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2000" fill="hold"/>
                                        <p:tgtEl>
                                          <p:spTgt spid="25"/>
                                        </p:tgtEl>
                                        <p:attrNameLst>
                                          <p:attrName>ppt_x</p:attrName>
                                        </p:attrNameLst>
                                      </p:cBhvr>
                                      <p:tavLst>
                                        <p:tav tm="0">
                                          <p:val>
                                            <p:strVal val="#ppt_x"/>
                                          </p:val>
                                        </p:tav>
                                        <p:tav tm="100000">
                                          <p:val>
                                            <p:strVal val="#ppt_x"/>
                                          </p:val>
                                        </p:tav>
                                      </p:tavLst>
                                    </p:anim>
                                    <p:anim calcmode="lin" valueType="num">
                                      <p:cBhvr additive="base">
                                        <p:cTn id="16"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anim calcmode="lin" valueType="num">
                                      <p:cBhvr>
                                        <p:cTn id="22" dur="2000" fill="hold"/>
                                        <p:tgtEl>
                                          <p:spTgt spid="26"/>
                                        </p:tgtEl>
                                        <p:attrNameLst>
                                          <p:attrName>ppt_x</p:attrName>
                                        </p:attrNameLst>
                                      </p:cBhvr>
                                      <p:tavLst>
                                        <p:tav tm="0">
                                          <p:val>
                                            <p:strVal val="#ppt_x"/>
                                          </p:val>
                                        </p:tav>
                                        <p:tav tm="100000">
                                          <p:val>
                                            <p:strVal val="#ppt_x"/>
                                          </p:val>
                                        </p:tav>
                                      </p:tavLst>
                                    </p:anim>
                                    <p:anim calcmode="lin" valueType="num">
                                      <p:cBhvr>
                                        <p:cTn id="23" dur="1800" decel="100000" fill="hold"/>
                                        <p:tgtEl>
                                          <p:spTgt spid="26"/>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2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ppt_x</p:attrName>
                                        </p:attrNameLst>
                                      </p:cBhvr>
                                      <p:tavLst>
                                        <p:tav tm="0">
                                          <p:val>
                                            <p:strVal val="#ppt_x"/>
                                          </p:val>
                                        </p:tav>
                                        <p:tav tm="100000">
                                          <p:val>
                                            <p:strVal val="#ppt_x"/>
                                          </p:val>
                                        </p:tav>
                                      </p:tavLst>
                                    </p:anim>
                                    <p:anim calcmode="lin" valueType="num">
                                      <p:cBhvr>
                                        <p:cTn id="29" dur="1800" decel="100000" fill="hold"/>
                                        <p:tgtEl>
                                          <p:spTgt spid="28"/>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900" decel="100000" fill="hold"/>
                                        <p:tgtEl>
                                          <p:spTgt spid="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8"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9448800" y="6858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7"/>
          <p:cNvGrpSpPr/>
          <p:nvPr/>
        </p:nvGrpSpPr>
        <p:grpSpPr>
          <a:xfrm>
            <a:off x="5029200" y="1752601"/>
            <a:ext cx="1936664" cy="3033235"/>
            <a:chOff x="6858000" y="1828800"/>
            <a:chExt cx="1936664" cy="3033235"/>
          </a:xfrm>
        </p:grpSpPr>
        <p:grpSp>
          <p:nvGrpSpPr>
            <p:cNvPr id="4" name="Group 51"/>
            <p:cNvGrpSpPr/>
            <p:nvPr/>
          </p:nvGrpSpPr>
          <p:grpSpPr>
            <a:xfrm>
              <a:off x="6858000" y="1828800"/>
              <a:ext cx="1936664" cy="2867189"/>
              <a:chOff x="1143000" y="561811"/>
              <a:chExt cx="2819400" cy="4174060"/>
            </a:xfrm>
          </p:grpSpPr>
          <p:grpSp>
            <p:nvGrpSpPr>
              <p:cNvPr id="5" name="Group 8"/>
              <p:cNvGrpSpPr/>
              <p:nvPr/>
            </p:nvGrpSpPr>
            <p:grpSpPr>
              <a:xfrm rot="1120939">
                <a:off x="2279634" y="561811"/>
                <a:ext cx="1066800" cy="2514600"/>
                <a:chOff x="1712971" y="2198329"/>
                <a:chExt cx="1895379" cy="3364271"/>
              </a:xfrm>
              <a:solidFill>
                <a:srgbClr val="92D050"/>
              </a:solidFill>
            </p:grpSpPr>
            <p:sp>
              <p:nvSpPr>
                <p:cNvPr id="73" name="Moon 72"/>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 Diagonal Corner Rectangle 53"/>
              <p:cNvSpPr/>
              <p:nvPr/>
            </p:nvSpPr>
            <p:spPr>
              <a:xfrm>
                <a:off x="2819400" y="16002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16200000">
                <a:off x="1524000" y="1447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a:off x="2667000" y="36576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2458714">
                <a:off x="1524000" y="3733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a:off x="1944629" y="1611671"/>
                <a:ext cx="914400" cy="312420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134353">
                <a:off x="2646548" y="269789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3308753">
                <a:off x="1143000" y="26670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8"/>
              <p:cNvGrpSpPr/>
              <p:nvPr/>
            </p:nvGrpSpPr>
            <p:grpSpPr>
              <a:xfrm>
                <a:off x="2971800" y="3048000"/>
                <a:ext cx="990600" cy="943326"/>
                <a:chOff x="4898689" y="2743200"/>
                <a:chExt cx="990600" cy="943326"/>
              </a:xfrm>
            </p:grpSpPr>
            <p:sp>
              <p:nvSpPr>
                <p:cNvPr id="71" name="Heart 70"/>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6-Point Star 71"/>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5"/>
              <p:cNvGrpSpPr/>
              <p:nvPr/>
            </p:nvGrpSpPr>
            <p:grpSpPr>
              <a:xfrm>
                <a:off x="1600200" y="1905000"/>
                <a:ext cx="990600" cy="943326"/>
                <a:chOff x="4898689" y="2743200"/>
                <a:chExt cx="990600" cy="943326"/>
              </a:xfrm>
            </p:grpSpPr>
            <p:sp>
              <p:nvSpPr>
                <p:cNvPr id="69" name="Heart 68"/>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6-Point Star 69"/>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8"/>
              <p:cNvGrpSpPr/>
              <p:nvPr/>
            </p:nvGrpSpPr>
            <p:grpSpPr>
              <a:xfrm>
                <a:off x="1143000" y="3657600"/>
                <a:ext cx="800187" cy="762000"/>
                <a:chOff x="4898689" y="2743200"/>
                <a:chExt cx="990600" cy="943326"/>
              </a:xfrm>
            </p:grpSpPr>
            <p:sp>
              <p:nvSpPr>
                <p:cNvPr id="67" name="Heart 66"/>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6-Point Star 67"/>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1"/>
              <p:cNvGrpSpPr/>
              <p:nvPr/>
            </p:nvGrpSpPr>
            <p:grpSpPr>
              <a:xfrm>
                <a:off x="3048000" y="838200"/>
                <a:ext cx="800187" cy="762000"/>
                <a:chOff x="4898689" y="2743200"/>
                <a:chExt cx="990600" cy="943326"/>
              </a:xfrm>
            </p:grpSpPr>
            <p:sp>
              <p:nvSpPr>
                <p:cNvPr id="65" name="Heart 64"/>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6-Point Star 65"/>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Oval 50"/>
            <p:cNvSpPr/>
            <p:nvPr/>
          </p:nvSpPr>
          <p:spPr>
            <a:xfrm rot="20555856">
              <a:off x="7679582" y="4319438"/>
              <a:ext cx="941921" cy="542597"/>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2841130">
              <a:off x="7139585" y="4423739"/>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ed Rectangle 38"/>
          <p:cNvSpPr/>
          <p:nvPr/>
        </p:nvSpPr>
        <p:spPr>
          <a:xfrm>
            <a:off x="2057400" y="533400"/>
            <a:ext cx="1905000" cy="43434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57400" y="838200"/>
            <a:ext cx="1981200" cy="3785652"/>
          </a:xfrm>
          <a:prstGeom prst="rect">
            <a:avLst/>
          </a:prstGeom>
        </p:spPr>
        <p:txBody>
          <a:bodyPr wrap="square">
            <a:spAutoFit/>
          </a:bodyPr>
          <a:lstStyle/>
          <a:p>
            <a:pPr algn="ctr"/>
            <a:r>
              <a:rPr lang="en-US" sz="2400" dirty="0">
                <a:solidFill>
                  <a:schemeClr val="bg1"/>
                </a:solidFill>
              </a:rPr>
              <a:t>The Plants that are deeply rooted and can endure the weather and other destructive forces will bear fruit</a:t>
            </a:r>
          </a:p>
        </p:txBody>
      </p:sp>
      <p:sp>
        <p:nvSpPr>
          <p:cNvPr id="41" name="Rounded Rectangle 40"/>
          <p:cNvSpPr/>
          <p:nvPr/>
        </p:nvSpPr>
        <p:spPr>
          <a:xfrm>
            <a:off x="7620000" y="0"/>
            <a:ext cx="1905000" cy="43434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96200" y="0"/>
            <a:ext cx="1905000" cy="4154984"/>
          </a:xfrm>
          <a:prstGeom prst="rect">
            <a:avLst/>
          </a:prstGeom>
        </p:spPr>
        <p:txBody>
          <a:bodyPr wrap="square">
            <a:spAutoFit/>
          </a:bodyPr>
          <a:lstStyle/>
          <a:p>
            <a:pPr algn="ctr"/>
            <a:r>
              <a:rPr lang="en-US" sz="2400" dirty="0">
                <a:solidFill>
                  <a:schemeClr val="bg1"/>
                </a:solidFill>
              </a:rPr>
              <a:t>These are they that are deeply rooted in the Gospel and the knowledge of Jesus Christ for the blessings will come </a:t>
            </a:r>
          </a:p>
        </p:txBody>
      </p:sp>
      <p:sp>
        <p:nvSpPr>
          <p:cNvPr id="44" name="TextBox 43"/>
          <p:cNvSpPr txBox="1"/>
          <p:nvPr/>
        </p:nvSpPr>
        <p:spPr>
          <a:xfrm>
            <a:off x="0" y="5105400"/>
            <a:ext cx="12192000" cy="1384995"/>
          </a:xfrm>
          <a:prstGeom prst="rect">
            <a:avLst/>
          </a:prstGeom>
          <a:noFill/>
        </p:spPr>
        <p:txBody>
          <a:bodyPr wrap="square" rtlCol="0">
            <a:spAutoFit/>
          </a:bodyPr>
          <a:lstStyle/>
          <a:p>
            <a:pPr algn="ctr"/>
            <a:r>
              <a:rPr lang="en-US" sz="2800" dirty="0">
                <a:solidFill>
                  <a:schemeClr val="bg1"/>
                </a:solidFill>
              </a:rPr>
              <a:t>Matthew 13:8, 23; Luke 8:15</a:t>
            </a:r>
          </a:p>
          <a:p>
            <a:pPr algn="ctr"/>
            <a:r>
              <a:rPr lang="en-US" sz="2800" dirty="0">
                <a:solidFill>
                  <a:schemeClr val="bg1"/>
                </a:solidFill>
              </a:rPr>
              <a:t>“But that on the good ground are they, which in an honest and good heart, having heard the word, keep it, and bring forth fruit with patience.”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3"/>
                                        </p:tgtEl>
                                        <p:attrNameLst>
                                          <p:attrName>style.color</p:attrName>
                                        </p:attrNameLst>
                                      </p:cBhvr>
                                      <p:to>
                                        <a:schemeClr val="accent2"/>
                                      </p:to>
                                    </p:animClr>
                                    <p:animClr clrSpc="rgb" dir="cw">
                                      <p:cBhvr>
                                        <p:cTn id="7" dur="100" fill="hold"/>
                                        <p:tgtEl>
                                          <p:spTgt spid="3"/>
                                        </p:tgtEl>
                                        <p:attrNameLst>
                                          <p:attrName>fillcolor</p:attrName>
                                        </p:attrNameLst>
                                      </p:cBhvr>
                                      <p:to>
                                        <a:schemeClr val="accent2"/>
                                      </p:to>
                                    </p:animClr>
                                    <p:set>
                                      <p:cBhvr>
                                        <p:cTn id="8" dur="100" fill="hold"/>
                                        <p:tgtEl>
                                          <p:spTgt spid="3"/>
                                        </p:tgtEl>
                                        <p:attrNameLst>
                                          <p:attrName>fill.type</p:attrName>
                                        </p:attrNameLst>
                                      </p:cBhvr>
                                      <p:to>
                                        <p:strVal val="solid"/>
                                      </p:to>
                                    </p:set>
                                    <p:set>
                                      <p:cBhvr>
                                        <p:cTn id="9" dur="100" fill="hold"/>
                                        <p:tgtEl>
                                          <p:spTgt spid="3"/>
                                        </p:tgtEl>
                                        <p:attrNameLst>
                                          <p:attrName>fill.on</p:attrName>
                                        </p:attrNameLst>
                                      </p:cBhvr>
                                      <p:to>
                                        <p:strVal val="true"/>
                                      </p:to>
                                    </p:se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2000" fill="hold"/>
                                        <p:tgtEl>
                                          <p:spTgt spid="39"/>
                                        </p:tgtEl>
                                        <p:attrNameLst>
                                          <p:attrName>ppt_x</p:attrName>
                                        </p:attrNameLst>
                                      </p:cBhvr>
                                      <p:tavLst>
                                        <p:tav tm="0">
                                          <p:val>
                                            <p:strVal val="#ppt_x"/>
                                          </p:val>
                                        </p:tav>
                                        <p:tav tm="100000">
                                          <p:val>
                                            <p:strVal val="#ppt_x"/>
                                          </p:val>
                                        </p:tav>
                                      </p:tavLst>
                                    </p:anim>
                                    <p:anim calcmode="lin" valueType="num">
                                      <p:cBhvr additive="base">
                                        <p:cTn id="20" dur="2000" fill="hold"/>
                                        <p:tgtEl>
                                          <p:spTgt spid="39"/>
                                        </p:tgtEl>
                                        <p:attrNameLst>
                                          <p:attrName>ppt_y</p:attrName>
                                        </p:attrNameLst>
                                      </p:cBhvr>
                                      <p:tavLst>
                                        <p:tav tm="0">
                                          <p:val>
                                            <p:strVal val="1+#ppt_h/2"/>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2000"/>
                                        <p:tgtEl>
                                          <p:spTgt spid="40"/>
                                        </p:tgtEl>
                                      </p:cBhvr>
                                    </p:animEffect>
                                    <p:anim calcmode="lin" valueType="num">
                                      <p:cBhvr>
                                        <p:cTn id="24" dur="2000" fill="hold"/>
                                        <p:tgtEl>
                                          <p:spTgt spid="40"/>
                                        </p:tgtEl>
                                        <p:attrNameLst>
                                          <p:attrName>ppt_x</p:attrName>
                                        </p:attrNameLst>
                                      </p:cBhvr>
                                      <p:tavLst>
                                        <p:tav tm="0">
                                          <p:val>
                                            <p:strVal val="#ppt_x"/>
                                          </p:val>
                                        </p:tav>
                                        <p:tav tm="100000">
                                          <p:val>
                                            <p:strVal val="#ppt_x"/>
                                          </p:val>
                                        </p:tav>
                                      </p:tavLst>
                                    </p:anim>
                                    <p:anim calcmode="lin" valueType="num">
                                      <p:cBhvr>
                                        <p:cTn id="25" dur="1800" decel="100000" fill="hold"/>
                                        <p:tgtEl>
                                          <p:spTgt spid="40"/>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2000"/>
                                        <p:tgtEl>
                                          <p:spTgt spid="41"/>
                                        </p:tgtEl>
                                      </p:cBhvr>
                                    </p:animEffect>
                                    <p:anim calcmode="lin" valueType="num">
                                      <p:cBhvr>
                                        <p:cTn id="32" dur="2000" fill="hold"/>
                                        <p:tgtEl>
                                          <p:spTgt spid="41"/>
                                        </p:tgtEl>
                                        <p:attrNameLst>
                                          <p:attrName>ppt_x</p:attrName>
                                        </p:attrNameLst>
                                      </p:cBhvr>
                                      <p:tavLst>
                                        <p:tav tm="0">
                                          <p:val>
                                            <p:strVal val="#ppt_x"/>
                                          </p:val>
                                        </p:tav>
                                        <p:tav tm="100000">
                                          <p:val>
                                            <p:strVal val="#ppt_x"/>
                                          </p:val>
                                        </p:tav>
                                      </p:tavLst>
                                    </p:anim>
                                    <p:anim calcmode="lin" valueType="num">
                                      <p:cBhvr>
                                        <p:cTn id="33" dur="1800" decel="100000" fill="hold"/>
                                        <p:tgtEl>
                                          <p:spTgt spid="41"/>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41"/>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900" decel="100000" fill="hold"/>
                                        <p:tgtEl>
                                          <p:spTgt spid="4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2000"/>
                                        <p:tgtEl>
                                          <p:spTgt spid="44"/>
                                        </p:tgtEl>
                                      </p:cBhvr>
                                    </p:animEffect>
                                    <p:anim calcmode="lin" valueType="num">
                                      <p:cBhvr>
                                        <p:cTn id="46" dur="2000" fill="hold"/>
                                        <p:tgtEl>
                                          <p:spTgt spid="44"/>
                                        </p:tgtEl>
                                        <p:attrNameLst>
                                          <p:attrName>ppt_x</p:attrName>
                                        </p:attrNameLst>
                                      </p:cBhvr>
                                      <p:tavLst>
                                        <p:tav tm="0">
                                          <p:val>
                                            <p:strVal val="#ppt_x"/>
                                          </p:val>
                                        </p:tav>
                                        <p:tav tm="100000">
                                          <p:val>
                                            <p:strVal val="#ppt_x"/>
                                          </p:val>
                                        </p:tav>
                                      </p:tavLst>
                                    </p:anim>
                                    <p:anim calcmode="lin" valueType="num">
                                      <p:cBhvr>
                                        <p:cTn id="47" dur="1800" decel="100000" fill="hold"/>
                                        <p:tgtEl>
                                          <p:spTgt spid="44"/>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animBg="1"/>
      <p:bldP spid="42"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3"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211" y="6473222"/>
            <a:ext cx="3962400" cy="307777"/>
          </a:xfrm>
          <a:prstGeom prst="rect">
            <a:avLst/>
          </a:prstGeom>
          <a:noFill/>
        </p:spPr>
        <p:txBody>
          <a:bodyPr wrap="square" rtlCol="0">
            <a:spAutoFit/>
          </a:bodyPr>
          <a:lstStyle/>
          <a:p>
            <a:r>
              <a:rPr lang="en-US" sz="1400" dirty="0">
                <a:solidFill>
                  <a:schemeClr val="bg1"/>
                </a:solidFill>
              </a:rPr>
              <a:t>Matthew 13:10-13</a:t>
            </a:r>
          </a:p>
        </p:txBody>
      </p:sp>
      <p:sp>
        <p:nvSpPr>
          <p:cNvPr id="4" name="TextBox 3"/>
          <p:cNvSpPr txBox="1"/>
          <p:nvPr/>
        </p:nvSpPr>
        <p:spPr>
          <a:xfrm>
            <a:off x="1524001" y="0"/>
            <a:ext cx="9144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Why Parables?</a:t>
            </a:r>
          </a:p>
        </p:txBody>
      </p:sp>
      <p:sp>
        <p:nvSpPr>
          <p:cNvPr id="51" name="Rectangle 50"/>
          <p:cNvSpPr/>
          <p:nvPr/>
        </p:nvSpPr>
        <p:spPr>
          <a:xfrm>
            <a:off x="1981200" y="1676400"/>
            <a:ext cx="5181600" cy="2677656"/>
          </a:xfrm>
          <a:prstGeom prst="rect">
            <a:avLst/>
          </a:prstGeom>
        </p:spPr>
        <p:txBody>
          <a:bodyPr wrap="square">
            <a:spAutoFit/>
          </a:bodyPr>
          <a:lstStyle/>
          <a:p>
            <a:r>
              <a:rPr lang="en-US" sz="2800" dirty="0">
                <a:solidFill>
                  <a:schemeClr val="bg1"/>
                </a:solidFill>
              </a:rPr>
              <a:t>Parables revealed the mysteries or truths of the kingdom of heaven to those who were ready to receive them, while hiding the meaning from those who were spiritually unprepared. </a:t>
            </a:r>
          </a:p>
        </p:txBody>
      </p:sp>
      <p:grpSp>
        <p:nvGrpSpPr>
          <p:cNvPr id="91" name="Group 90"/>
          <p:cNvGrpSpPr/>
          <p:nvPr/>
        </p:nvGrpSpPr>
        <p:grpSpPr>
          <a:xfrm>
            <a:off x="6400800" y="2667000"/>
            <a:ext cx="2819400" cy="3276600"/>
            <a:chOff x="4876800" y="2667000"/>
            <a:chExt cx="2819400" cy="3276600"/>
          </a:xfrm>
        </p:grpSpPr>
        <p:sp>
          <p:nvSpPr>
            <p:cNvPr id="73" name="Oval 72"/>
            <p:cNvSpPr/>
            <p:nvPr/>
          </p:nvSpPr>
          <p:spPr>
            <a:xfrm>
              <a:off x="4923930" y="2690517"/>
              <a:ext cx="2681025" cy="271297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362282" y="5457845"/>
              <a:ext cx="1813273" cy="322704"/>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descr="star bubbles car wash.jpeg"/>
            <p:cNvPicPr>
              <a:picLocks noChangeAspect="1"/>
            </p:cNvPicPr>
            <p:nvPr/>
          </p:nvPicPr>
          <p:blipFill>
            <a:blip r:embed="rId4" cstate="print"/>
            <a:srcRect l="23636" t="9091" r="14546"/>
            <a:stretch>
              <a:fillRect/>
            </a:stretch>
          </p:blipFill>
          <p:spPr>
            <a:xfrm>
              <a:off x="4876800" y="2667000"/>
              <a:ext cx="2819400" cy="2743200"/>
            </a:xfrm>
            <a:prstGeom prst="ellipse">
              <a:avLst/>
            </a:prstGeom>
            <a:ln>
              <a:noFill/>
            </a:ln>
            <a:effectLst>
              <a:softEdge rad="112500"/>
            </a:effectLst>
          </p:spPr>
        </p:pic>
        <p:sp>
          <p:nvSpPr>
            <p:cNvPr id="76" name="Flowchart: Stored Data 75"/>
            <p:cNvSpPr/>
            <p:nvPr/>
          </p:nvSpPr>
          <p:spPr>
            <a:xfrm rot="16200000">
              <a:off x="6101392" y="4378286"/>
              <a:ext cx="326102" cy="1724316"/>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Stored Data 76"/>
            <p:cNvSpPr/>
            <p:nvPr/>
          </p:nvSpPr>
          <p:spPr>
            <a:xfrm rot="16200000">
              <a:off x="6159324" y="4685642"/>
              <a:ext cx="226459" cy="157157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Stored Data 77"/>
            <p:cNvSpPr/>
            <p:nvPr/>
          </p:nvSpPr>
          <p:spPr>
            <a:xfrm rot="16200000">
              <a:off x="6105868" y="4873912"/>
              <a:ext cx="326102" cy="1813273"/>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6"/>
            <p:cNvGrpSpPr/>
            <p:nvPr/>
          </p:nvGrpSpPr>
          <p:grpSpPr>
            <a:xfrm>
              <a:off x="5622160" y="5358202"/>
              <a:ext cx="1284564" cy="240047"/>
              <a:chOff x="1415144" y="3069771"/>
              <a:chExt cx="3124199" cy="576943"/>
            </a:xfrm>
          </p:grpSpPr>
          <p:sp>
            <p:nvSpPr>
              <p:cNvPr id="80" name="Oval 79"/>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3261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3"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242" y="6541408"/>
            <a:ext cx="3962400" cy="307777"/>
          </a:xfrm>
          <a:prstGeom prst="rect">
            <a:avLst/>
          </a:prstGeom>
          <a:noFill/>
        </p:spPr>
        <p:txBody>
          <a:bodyPr wrap="square" rtlCol="0">
            <a:spAutoFit/>
          </a:bodyPr>
          <a:lstStyle/>
          <a:p>
            <a:r>
              <a:rPr lang="en-US" sz="1400" dirty="0">
                <a:solidFill>
                  <a:schemeClr val="bg1"/>
                </a:solidFill>
              </a:rPr>
              <a:t>Matthew 13:14-15</a:t>
            </a:r>
          </a:p>
        </p:txBody>
      </p:sp>
      <p:sp>
        <p:nvSpPr>
          <p:cNvPr id="4" name="TextBox 3"/>
          <p:cNvSpPr txBox="1"/>
          <p:nvPr/>
        </p:nvSpPr>
        <p:spPr>
          <a:xfrm>
            <a:off x="1524001" y="0"/>
            <a:ext cx="9144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Hearts Are Waxed Gross</a:t>
            </a:r>
          </a:p>
        </p:txBody>
      </p:sp>
      <p:sp>
        <p:nvSpPr>
          <p:cNvPr id="51" name="Rectangle 50"/>
          <p:cNvSpPr/>
          <p:nvPr/>
        </p:nvSpPr>
        <p:spPr>
          <a:xfrm>
            <a:off x="3429000" y="1066800"/>
            <a:ext cx="5181600" cy="369332"/>
          </a:xfrm>
          <a:prstGeom prst="rect">
            <a:avLst/>
          </a:prstGeom>
        </p:spPr>
        <p:txBody>
          <a:bodyPr wrap="square">
            <a:spAutoFit/>
          </a:bodyPr>
          <a:lstStyle/>
          <a:p>
            <a:r>
              <a:rPr lang="en-US" dirty="0">
                <a:solidFill>
                  <a:schemeClr val="bg1"/>
                </a:solidFill>
              </a:rPr>
              <a:t>The people’s hearts had become hard and insensitive</a:t>
            </a:r>
          </a:p>
        </p:txBody>
      </p:sp>
      <p:pic>
        <p:nvPicPr>
          <p:cNvPr id="2050" name="Picture 2" descr="http://green-landscape.com/wp-content/uploads/2013/05/Heart-rock-3.jpg"/>
          <p:cNvPicPr>
            <a:picLocks noChangeAspect="1" noChangeArrowheads="1"/>
          </p:cNvPicPr>
          <p:nvPr/>
        </p:nvPicPr>
        <p:blipFill>
          <a:blip r:embed="rId4" cstate="print"/>
          <a:srcRect/>
          <a:stretch>
            <a:fillRect/>
          </a:stretch>
        </p:blipFill>
        <p:spPr bwMode="auto">
          <a:xfrm>
            <a:off x="2971800" y="1600200"/>
            <a:ext cx="6277858" cy="4076700"/>
          </a:xfrm>
          <a:prstGeom prst="rect">
            <a:avLst/>
          </a:prstGeom>
          <a:noFill/>
        </p:spPr>
      </p:pic>
      <p:grpSp>
        <p:nvGrpSpPr>
          <p:cNvPr id="25" name="Group 24"/>
          <p:cNvGrpSpPr/>
          <p:nvPr/>
        </p:nvGrpSpPr>
        <p:grpSpPr>
          <a:xfrm>
            <a:off x="6781800" y="4162950"/>
            <a:ext cx="3416392" cy="2695050"/>
            <a:chOff x="384206" y="4158361"/>
            <a:chExt cx="3289208" cy="2390250"/>
          </a:xfrm>
        </p:grpSpPr>
        <p:grpSp>
          <p:nvGrpSpPr>
            <p:cNvPr id="26" name="Group 17"/>
            <p:cNvGrpSpPr/>
            <p:nvPr/>
          </p:nvGrpSpPr>
          <p:grpSpPr>
            <a:xfrm>
              <a:off x="384206" y="4158361"/>
              <a:ext cx="3289208" cy="2390250"/>
              <a:chOff x="609599" y="833642"/>
              <a:chExt cx="7941747" cy="5771225"/>
            </a:xfrm>
          </p:grpSpPr>
          <p:grpSp>
            <p:nvGrpSpPr>
              <p:cNvPr id="28" name="Group 14"/>
              <p:cNvGrpSpPr/>
              <p:nvPr/>
            </p:nvGrpSpPr>
            <p:grpSpPr>
              <a:xfrm rot="10800000">
                <a:off x="7696200" y="5257800"/>
                <a:ext cx="621450" cy="1347067"/>
                <a:chOff x="7010400" y="381000"/>
                <a:chExt cx="762000" cy="2033666"/>
              </a:xfrm>
            </p:grpSpPr>
            <p:sp>
              <p:nvSpPr>
                <p:cNvPr id="41" name="Rounded Rectangle 4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1"/>
              <p:cNvGrpSpPr/>
              <p:nvPr/>
            </p:nvGrpSpPr>
            <p:grpSpPr>
              <a:xfrm rot="10800000">
                <a:off x="939238" y="4923502"/>
                <a:ext cx="621450" cy="1347067"/>
                <a:chOff x="7010400" y="381000"/>
                <a:chExt cx="762000" cy="2033666"/>
              </a:xfrm>
            </p:grpSpPr>
            <p:sp>
              <p:nvSpPr>
                <p:cNvPr id="39" name="Rounded Rectangle 3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
              <p:cNvSpPr/>
              <p:nvPr/>
            </p:nvSpPr>
            <p:spPr>
              <a:xfrm>
                <a:off x="7315199" y="1981199"/>
                <a:ext cx="1236147" cy="3840520"/>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23"/>
              <p:cNvGrpSpPr/>
              <p:nvPr/>
            </p:nvGrpSpPr>
            <p:grpSpPr>
              <a:xfrm>
                <a:off x="899460" y="833642"/>
                <a:ext cx="621450" cy="986197"/>
                <a:chOff x="7031201" y="834275"/>
                <a:chExt cx="762000" cy="1488861"/>
              </a:xfrm>
            </p:grpSpPr>
            <p:sp>
              <p:nvSpPr>
                <p:cNvPr id="37" name="Rounded Rectangle 3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4"/>
              <p:cNvGrpSpPr/>
              <p:nvPr/>
            </p:nvGrpSpPr>
            <p:grpSpPr>
              <a:xfrm>
                <a:off x="7646520" y="1148254"/>
                <a:ext cx="621450" cy="1017899"/>
                <a:chOff x="7087348" y="824753"/>
                <a:chExt cx="762000" cy="1536722"/>
              </a:xfrm>
            </p:grpSpPr>
            <p:sp>
              <p:nvSpPr>
                <p:cNvPr id="35" name="Rounded Rectangle 3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le 26"/>
            <p:cNvSpPr/>
            <p:nvPr/>
          </p:nvSpPr>
          <p:spPr>
            <a:xfrm>
              <a:off x="824386" y="4656313"/>
              <a:ext cx="2361559" cy="1392137"/>
            </a:xfrm>
            <a:prstGeom prst="rect">
              <a:avLst/>
            </a:prstGeom>
          </p:spPr>
          <p:txBody>
            <a:bodyPr wrap="square">
              <a:spAutoFit/>
            </a:bodyPr>
            <a:lstStyle/>
            <a:p>
              <a:pPr algn="ctr"/>
              <a:r>
                <a:rPr lang="en-US" sz="1600" dirty="0">
                  <a:solidFill>
                    <a:srgbClr val="333333"/>
                  </a:solidFill>
                  <a:latin typeface="Open Sans"/>
                </a:rPr>
                <a:t> </a:t>
              </a:r>
              <a:r>
                <a:rPr lang="en-US" sz="1600" dirty="0"/>
                <a:t> </a:t>
              </a:r>
              <a:r>
                <a:rPr lang="en-US" sz="1600" b="1" dirty="0"/>
                <a:t>If we harden our hearts, then we will not understand the word of God, be converted to the Savior, and be healed by Him.</a:t>
              </a:r>
              <a:endParaRPr lang="en-US" sz="1600" dirty="0"/>
            </a:p>
          </p:txBody>
        </p:sp>
      </p:grpSp>
    </p:spTree>
    <p:extLst>
      <p:ext uri="{BB962C8B-B14F-4D97-AF65-F5344CB8AC3E}">
        <p14:creationId xmlns:p14="http://schemas.microsoft.com/office/powerpoint/2010/main" val="263430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3"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512964"/>
            <a:ext cx="3962400" cy="307777"/>
          </a:xfrm>
          <a:prstGeom prst="rect">
            <a:avLst/>
          </a:prstGeom>
          <a:noFill/>
        </p:spPr>
        <p:txBody>
          <a:bodyPr wrap="square" rtlCol="0">
            <a:spAutoFit/>
          </a:bodyPr>
          <a:lstStyle/>
          <a:p>
            <a:r>
              <a:rPr lang="en-US" sz="1400" dirty="0">
                <a:solidFill>
                  <a:schemeClr val="bg1"/>
                </a:solidFill>
              </a:rPr>
              <a:t>Matthew 13:16-17</a:t>
            </a:r>
          </a:p>
        </p:txBody>
      </p:sp>
      <p:sp>
        <p:nvSpPr>
          <p:cNvPr id="4" name="TextBox 3"/>
          <p:cNvSpPr txBox="1"/>
          <p:nvPr/>
        </p:nvSpPr>
        <p:spPr>
          <a:xfrm>
            <a:off x="1524001" y="1"/>
            <a:ext cx="9144001"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Eyes to See Ears to Hear</a:t>
            </a:r>
          </a:p>
        </p:txBody>
      </p:sp>
      <p:sp>
        <p:nvSpPr>
          <p:cNvPr id="51" name="Rectangle 50"/>
          <p:cNvSpPr/>
          <p:nvPr/>
        </p:nvSpPr>
        <p:spPr>
          <a:xfrm>
            <a:off x="3429000" y="1066800"/>
            <a:ext cx="5181600" cy="369332"/>
          </a:xfrm>
          <a:prstGeom prst="rect">
            <a:avLst/>
          </a:prstGeom>
        </p:spPr>
        <p:txBody>
          <a:bodyPr wrap="square">
            <a:spAutoFit/>
          </a:bodyPr>
          <a:lstStyle/>
          <a:p>
            <a:r>
              <a:rPr lang="en-US" dirty="0">
                <a:solidFill>
                  <a:schemeClr val="bg1"/>
                </a:solidFill>
              </a:rPr>
              <a:t>The people’s hearts had become hard and insensitive</a:t>
            </a:r>
          </a:p>
        </p:txBody>
      </p:sp>
      <p:sp>
        <p:nvSpPr>
          <p:cNvPr id="6" name="Rectangle 5"/>
          <p:cNvSpPr/>
          <p:nvPr/>
        </p:nvSpPr>
        <p:spPr>
          <a:xfrm>
            <a:off x="5029200" y="1981200"/>
            <a:ext cx="4572000" cy="3416320"/>
          </a:xfrm>
          <a:prstGeom prst="rect">
            <a:avLst/>
          </a:prstGeom>
        </p:spPr>
        <p:txBody>
          <a:bodyPr>
            <a:spAutoFit/>
          </a:bodyPr>
          <a:lstStyle/>
          <a:p>
            <a:r>
              <a:rPr lang="en-US" dirty="0">
                <a:solidFill>
                  <a:schemeClr val="bg1"/>
                </a:solidFill>
              </a:rPr>
              <a:t>"Each of us knows those who do not have sight. We also know many others who walk in darkness at noonday. Those in this latter group may never carry the usual white cane and carefully make their way to the sound of its familiar tap, tap, tap. They may not have a faithful seeing-eye dog by their side nor carry a sign about their neck which reads, 'I am blind.' But blind they surely are. Some have been blinded by anger, others by indifference, by revenge, by hate, by prejudice, by ignorance, by neglect of precious opportunities. (2)</a:t>
            </a:r>
          </a:p>
        </p:txBody>
      </p:sp>
      <p:pic>
        <p:nvPicPr>
          <p:cNvPr id="15362" name="Picture 2" descr="http://img.deseretnews.com/images/top/main/15408/15408.jpg"/>
          <p:cNvPicPr>
            <a:picLocks noChangeAspect="1" noChangeArrowheads="1"/>
          </p:cNvPicPr>
          <p:nvPr/>
        </p:nvPicPr>
        <p:blipFill>
          <a:blip r:embed="rId4" cstate="print"/>
          <a:srcRect r="49081" b="43307"/>
          <a:stretch>
            <a:fillRect/>
          </a:stretch>
        </p:blipFill>
        <p:spPr bwMode="auto">
          <a:xfrm>
            <a:off x="2286000" y="1905000"/>
            <a:ext cx="1524000" cy="2057400"/>
          </a:xfrm>
          <a:prstGeom prst="rect">
            <a:avLst/>
          </a:prstGeom>
          <a:noFill/>
        </p:spPr>
      </p:pic>
    </p:spTree>
    <p:extLst>
      <p:ext uri="{BB962C8B-B14F-4D97-AF65-F5344CB8AC3E}">
        <p14:creationId xmlns:p14="http://schemas.microsoft.com/office/powerpoint/2010/main" val="137005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fade">
                                      <p:cBhvr>
                                        <p:cTn id="10"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0" y="152401"/>
            <a:ext cx="9144000" cy="1200329"/>
          </a:xfrm>
          <a:prstGeom prst="rect">
            <a:avLst/>
          </a:prstGeom>
          <a:noFill/>
        </p:spPr>
        <p:txBody>
          <a:bodyPr wrap="square" rtlCol="0">
            <a:spAutoFit/>
          </a:bodyPr>
          <a:lstStyle/>
          <a:p>
            <a:pPr algn="ctr"/>
            <a:r>
              <a:rPr lang="en-US" sz="7200" dirty="0">
                <a:solidFill>
                  <a:schemeClr val="bg1"/>
                </a:solidFill>
                <a:latin typeface="Abadi" panose="020B0604020104020204" pitchFamily="34" charset="0"/>
                <a:cs typeface="Andalus" pitchFamily="18" charset="-78"/>
              </a:rPr>
              <a:t>Parables of Gathering</a:t>
            </a:r>
          </a:p>
        </p:txBody>
      </p:sp>
      <p:sp>
        <p:nvSpPr>
          <p:cNvPr id="5" name="Rectangle 4"/>
          <p:cNvSpPr/>
          <p:nvPr/>
        </p:nvSpPr>
        <p:spPr>
          <a:xfrm>
            <a:off x="1981200" y="1981200"/>
            <a:ext cx="4572000" cy="3046988"/>
          </a:xfrm>
          <a:prstGeom prst="rect">
            <a:avLst/>
          </a:prstGeom>
        </p:spPr>
        <p:txBody>
          <a:bodyPr>
            <a:spAutoFit/>
          </a:bodyPr>
          <a:lstStyle/>
          <a:p>
            <a:r>
              <a:rPr lang="en-US" sz="2400" dirty="0">
                <a:solidFill>
                  <a:schemeClr val="bg1"/>
                </a:solidFill>
              </a:rPr>
              <a:t>“I have a key by which I understand the scriptures. I enquire, what was the question which drew out the answer, or caused Jesus to utter the parable? … To ascertain its meaning, we must dig up the root and ascertain what it was that drew the saying out of Jesus.”  (3)</a:t>
            </a:r>
          </a:p>
        </p:txBody>
      </p:sp>
      <p:pic>
        <p:nvPicPr>
          <p:cNvPr id="6" name="Picture 5" descr="joseph smith1.jpg"/>
          <p:cNvPicPr>
            <a:picLocks noChangeAspect="1"/>
          </p:cNvPicPr>
          <p:nvPr/>
        </p:nvPicPr>
        <p:blipFill>
          <a:blip r:embed="rId2" cstate="print"/>
          <a:stretch>
            <a:fillRect/>
          </a:stretch>
        </p:blipFill>
        <p:spPr>
          <a:xfrm>
            <a:off x="7086600" y="2133600"/>
            <a:ext cx="2523744" cy="30601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819400" y="76200"/>
            <a:ext cx="6629400" cy="1446550"/>
          </a:xfrm>
          <a:prstGeom prst="rect">
            <a:avLst/>
          </a:prstGeom>
          <a:noFill/>
        </p:spPr>
        <p:txBody>
          <a:bodyPr wrap="square" rtlCol="0">
            <a:spAutoFit/>
          </a:bodyPr>
          <a:lstStyle/>
          <a:p>
            <a:pPr algn="ctr"/>
            <a:r>
              <a:rPr lang="en-US" sz="4400" dirty="0">
                <a:solidFill>
                  <a:schemeClr val="bg1"/>
                </a:solidFill>
              </a:rPr>
              <a:t>The Kingdom of Heaven is like unto….Matthew 13:24</a:t>
            </a:r>
          </a:p>
        </p:txBody>
      </p:sp>
      <p:sp>
        <p:nvSpPr>
          <p:cNvPr id="62" name="Cloud 61"/>
          <p:cNvSpPr/>
          <p:nvPr/>
        </p:nvSpPr>
        <p:spPr>
          <a:xfrm>
            <a:off x="1905000" y="5562600"/>
            <a:ext cx="8229600" cy="990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209800" y="838200"/>
            <a:ext cx="7772400" cy="5257800"/>
            <a:chOff x="914400" y="304800"/>
            <a:chExt cx="7772400" cy="5257800"/>
          </a:xfrm>
        </p:grpSpPr>
        <p:sp>
          <p:nvSpPr>
            <p:cNvPr id="3" name="Rounded Rectangle 2"/>
            <p:cNvSpPr/>
            <p:nvPr/>
          </p:nvSpPr>
          <p:spPr>
            <a:xfrm>
              <a:off x="1600200" y="304800"/>
              <a:ext cx="76200" cy="1524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2"/>
            <p:cNvGrpSpPr/>
            <p:nvPr/>
          </p:nvGrpSpPr>
          <p:grpSpPr>
            <a:xfrm>
              <a:off x="1122405" y="3952103"/>
              <a:ext cx="7346092" cy="1381897"/>
              <a:chOff x="1122405" y="3952103"/>
              <a:chExt cx="7346092" cy="1381897"/>
            </a:xfrm>
          </p:grpSpPr>
          <p:sp>
            <p:nvSpPr>
              <p:cNvPr id="49" name="Rounded Rectangle 1"/>
              <p:cNvSpPr/>
              <p:nvPr/>
            </p:nvSpPr>
            <p:spPr>
              <a:xfrm>
                <a:off x="11430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2"/>
              <p:cNvSpPr/>
              <p:nvPr/>
            </p:nvSpPr>
            <p:spPr>
              <a:xfrm>
                <a:off x="25908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3"/>
              <p:cNvSpPr/>
              <p:nvPr/>
            </p:nvSpPr>
            <p:spPr>
              <a:xfrm>
                <a:off x="40386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p:cNvSpPr/>
              <p:nvPr/>
            </p:nvSpPr>
            <p:spPr>
              <a:xfrm>
                <a:off x="54864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
              <p:cNvSpPr/>
              <p:nvPr/>
            </p:nvSpPr>
            <p:spPr>
              <a:xfrm>
                <a:off x="6934200" y="4648200"/>
                <a:ext cx="1530178"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6"/>
              <p:cNvSpPr/>
              <p:nvPr/>
            </p:nvSpPr>
            <p:spPr>
              <a:xfrm>
                <a:off x="19050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7"/>
              <p:cNvSpPr/>
              <p:nvPr/>
            </p:nvSpPr>
            <p:spPr>
              <a:xfrm>
                <a:off x="33528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8"/>
              <p:cNvSpPr/>
              <p:nvPr/>
            </p:nvSpPr>
            <p:spPr>
              <a:xfrm>
                <a:off x="48006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
              <p:cNvSpPr/>
              <p:nvPr/>
            </p:nvSpPr>
            <p:spPr>
              <a:xfrm>
                <a:off x="62484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0"/>
              <p:cNvSpPr/>
              <p:nvPr/>
            </p:nvSpPr>
            <p:spPr>
              <a:xfrm>
                <a:off x="1122405" y="3960341"/>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1"/>
              <p:cNvSpPr/>
              <p:nvPr/>
            </p:nvSpPr>
            <p:spPr>
              <a:xfrm>
                <a:off x="7663248" y="3952103"/>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3"/>
            <p:cNvGrpSpPr/>
            <p:nvPr/>
          </p:nvGrpSpPr>
          <p:grpSpPr>
            <a:xfrm>
              <a:off x="1089453" y="2584621"/>
              <a:ext cx="7346092" cy="1381897"/>
              <a:chOff x="1122405" y="3952103"/>
              <a:chExt cx="7346092" cy="1381897"/>
            </a:xfrm>
          </p:grpSpPr>
          <p:sp>
            <p:nvSpPr>
              <p:cNvPr id="38" name="Rounded Rectangle 37"/>
              <p:cNvSpPr/>
              <p:nvPr/>
            </p:nvSpPr>
            <p:spPr>
              <a:xfrm>
                <a:off x="11430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5908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0386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4864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934200" y="4648200"/>
                <a:ext cx="1530178"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9050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20"/>
              <p:cNvSpPr/>
              <p:nvPr/>
            </p:nvSpPr>
            <p:spPr>
              <a:xfrm>
                <a:off x="33528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21"/>
              <p:cNvSpPr/>
              <p:nvPr/>
            </p:nvSpPr>
            <p:spPr>
              <a:xfrm>
                <a:off x="48006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2484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1122405" y="3960341"/>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663248" y="3952103"/>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p:cNvSpPr/>
            <p:nvPr/>
          </p:nvSpPr>
          <p:spPr>
            <a:xfrm>
              <a:off x="1060621" y="1919415"/>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518719" y="1919415"/>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991864" y="1894702"/>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558480" y="1907058"/>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2"/>
            <p:cNvGrpSpPr/>
            <p:nvPr/>
          </p:nvGrpSpPr>
          <p:grpSpPr>
            <a:xfrm>
              <a:off x="1099906" y="1231557"/>
              <a:ext cx="2862610" cy="699322"/>
              <a:chOff x="1099906" y="1231557"/>
              <a:chExt cx="2862610" cy="699322"/>
            </a:xfrm>
          </p:grpSpPr>
          <p:sp>
            <p:nvSpPr>
              <p:cNvPr id="35" name="Rounded Rectangle 34"/>
              <p:cNvSpPr/>
              <p:nvPr/>
            </p:nvSpPr>
            <p:spPr>
              <a:xfrm>
                <a:off x="1099906" y="1242358"/>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123302" y="1231557"/>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157267" y="1245079"/>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3"/>
            <p:cNvGrpSpPr/>
            <p:nvPr/>
          </p:nvGrpSpPr>
          <p:grpSpPr>
            <a:xfrm>
              <a:off x="5581291" y="1232840"/>
              <a:ext cx="2829542" cy="690696"/>
              <a:chOff x="1176107" y="1214304"/>
              <a:chExt cx="2829542" cy="690696"/>
            </a:xfrm>
          </p:grpSpPr>
          <p:sp>
            <p:nvSpPr>
              <p:cNvPr id="32" name="Rounded Rectangle 31"/>
              <p:cNvSpPr/>
              <p:nvPr/>
            </p:nvSpPr>
            <p:spPr>
              <a:xfrm>
                <a:off x="1176107" y="1217917"/>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183687" y="1214304"/>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200400" y="1219200"/>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lowchart: Delay 11"/>
            <p:cNvSpPr/>
            <p:nvPr/>
          </p:nvSpPr>
          <p:spPr>
            <a:xfrm rot="16200000">
              <a:off x="3771900" y="3467100"/>
              <a:ext cx="2057400" cy="1676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4324866" y="3521675"/>
              <a:ext cx="86496" cy="1816443"/>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156475" y="3472249"/>
              <a:ext cx="107503" cy="1841156"/>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lay 14"/>
            <p:cNvSpPr/>
            <p:nvPr/>
          </p:nvSpPr>
          <p:spPr>
            <a:xfrm rot="16200000">
              <a:off x="4629669" y="338163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elay 15"/>
            <p:cNvSpPr/>
            <p:nvPr/>
          </p:nvSpPr>
          <p:spPr>
            <a:xfrm rot="16200000">
              <a:off x="4633788" y="3904733"/>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Delay 16"/>
            <p:cNvSpPr/>
            <p:nvPr/>
          </p:nvSpPr>
          <p:spPr>
            <a:xfrm rot="16200000">
              <a:off x="4633788" y="437429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Delay 17"/>
            <p:cNvSpPr/>
            <p:nvPr/>
          </p:nvSpPr>
          <p:spPr>
            <a:xfrm rot="16200000">
              <a:off x="4648204" y="486650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4094207" y="3818237"/>
              <a:ext cx="96793" cy="1515763"/>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420499" y="3785285"/>
              <a:ext cx="82378" cy="1540475"/>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49"/>
            <p:cNvGrpSpPr/>
            <p:nvPr/>
          </p:nvGrpSpPr>
          <p:grpSpPr>
            <a:xfrm>
              <a:off x="5791200" y="3276600"/>
              <a:ext cx="244573" cy="829692"/>
              <a:chOff x="4022627" y="618108"/>
              <a:chExt cx="609600" cy="1328393"/>
            </a:xfrm>
          </p:grpSpPr>
          <p:sp>
            <p:nvSpPr>
              <p:cNvPr id="30" name="Teardrop 29"/>
              <p:cNvSpPr/>
              <p:nvPr/>
            </p:nvSpPr>
            <p:spPr>
              <a:xfrm rot="8535873">
                <a:off x="4139313" y="618108"/>
                <a:ext cx="413420" cy="379278"/>
              </a:xfrm>
              <a:prstGeom prst="teardrop">
                <a:avLst>
                  <a:gd name="adj" fmla="val 19266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Extract 30"/>
              <p:cNvSpPr/>
              <p:nvPr/>
            </p:nvSpPr>
            <p:spPr>
              <a:xfrm rot="10800000">
                <a:off x="4022627" y="1108301"/>
                <a:ext cx="609600" cy="838200"/>
              </a:xfrm>
              <a:prstGeom prst="flowChartExtra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50"/>
            <p:cNvGrpSpPr/>
            <p:nvPr/>
          </p:nvGrpSpPr>
          <p:grpSpPr>
            <a:xfrm>
              <a:off x="3480486" y="3291016"/>
              <a:ext cx="244573" cy="829692"/>
              <a:chOff x="4022627" y="618108"/>
              <a:chExt cx="609600" cy="1328393"/>
            </a:xfrm>
          </p:grpSpPr>
          <p:sp>
            <p:nvSpPr>
              <p:cNvPr id="28" name="Teardrop 27"/>
              <p:cNvSpPr/>
              <p:nvPr/>
            </p:nvSpPr>
            <p:spPr>
              <a:xfrm rot="8535873">
                <a:off x="4139313" y="618108"/>
                <a:ext cx="413420" cy="379278"/>
              </a:xfrm>
              <a:prstGeom prst="teardrop">
                <a:avLst>
                  <a:gd name="adj" fmla="val 19266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Extract 28"/>
              <p:cNvSpPr/>
              <p:nvPr/>
            </p:nvSpPr>
            <p:spPr>
              <a:xfrm rot="10800000">
                <a:off x="4022627" y="1108301"/>
                <a:ext cx="609600" cy="838200"/>
              </a:xfrm>
              <a:prstGeom prst="flowChartExtra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ouble Wave 22"/>
            <p:cNvSpPr/>
            <p:nvPr/>
          </p:nvSpPr>
          <p:spPr>
            <a:xfrm>
              <a:off x="937054" y="304800"/>
              <a:ext cx="838200" cy="381000"/>
            </a:xfrm>
            <a:prstGeom prst="doubleWave">
              <a:avLst>
                <a:gd name="adj1" fmla="val 6250"/>
                <a:gd name="adj2" fmla="val 100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914400" y="4267200"/>
              <a:ext cx="914400"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7772400" y="4267200"/>
              <a:ext cx="914400"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7239000" y="4724400"/>
              <a:ext cx="762000" cy="838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4662359">
              <a:off x="1641171" y="4692893"/>
              <a:ext cx="724457" cy="979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19800" y="3200400"/>
            <a:ext cx="3962400" cy="2308324"/>
          </a:xfrm>
          <a:prstGeom prst="rect">
            <a:avLst/>
          </a:prstGeom>
          <a:noFill/>
        </p:spPr>
        <p:txBody>
          <a:bodyPr wrap="square" rtlCol="0">
            <a:spAutoFit/>
          </a:bodyPr>
          <a:lstStyle/>
          <a:p>
            <a:r>
              <a:rPr lang="en-US" dirty="0">
                <a:solidFill>
                  <a:schemeClr val="bg1"/>
                </a:solidFill>
              </a:rPr>
              <a:t>A simple story used to illustrate and teach a spiritual truth or principle. A parable is based on comparing an ordinary object or event to a truth” </a:t>
            </a:r>
          </a:p>
          <a:p>
            <a:endParaRPr lang="en-US" dirty="0">
              <a:solidFill>
                <a:schemeClr val="bg1"/>
              </a:solidFill>
            </a:endParaRPr>
          </a:p>
          <a:p>
            <a:r>
              <a:rPr lang="en-US" dirty="0">
                <a:solidFill>
                  <a:schemeClr val="bg1"/>
                </a:solidFill>
              </a:rPr>
              <a:t>Thus it is that the parable exhibits the condition of all true knowledge. Only he who seeks finds. (1)</a:t>
            </a:r>
          </a:p>
        </p:txBody>
      </p:sp>
      <p:sp>
        <p:nvSpPr>
          <p:cNvPr id="4" name="TextBox 3"/>
          <p:cNvSpPr txBox="1"/>
          <p:nvPr/>
        </p:nvSpPr>
        <p:spPr>
          <a:xfrm>
            <a:off x="1524001" y="0"/>
            <a:ext cx="9144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Parables</a:t>
            </a:r>
          </a:p>
        </p:txBody>
      </p:sp>
      <p:sp>
        <p:nvSpPr>
          <p:cNvPr id="3" name="Rectangle 2"/>
          <p:cNvSpPr/>
          <p:nvPr/>
        </p:nvSpPr>
        <p:spPr>
          <a:xfrm>
            <a:off x="3810000" y="914400"/>
            <a:ext cx="4572000" cy="400110"/>
          </a:xfrm>
          <a:prstGeom prst="rect">
            <a:avLst/>
          </a:prstGeom>
        </p:spPr>
        <p:txBody>
          <a:bodyPr>
            <a:spAutoFit/>
          </a:bodyPr>
          <a:lstStyle/>
          <a:p>
            <a:r>
              <a:rPr lang="en-US" sz="2000" i="1" dirty="0">
                <a:solidFill>
                  <a:schemeClr val="bg1"/>
                </a:solidFill>
              </a:rPr>
              <a:t>The Lord uses Parables to veil the meaning</a:t>
            </a:r>
          </a:p>
        </p:txBody>
      </p:sp>
      <p:sp>
        <p:nvSpPr>
          <p:cNvPr id="102" name="Rectangle 101"/>
          <p:cNvSpPr/>
          <p:nvPr/>
        </p:nvSpPr>
        <p:spPr>
          <a:xfrm>
            <a:off x="1676400" y="1447800"/>
            <a:ext cx="3429000" cy="923330"/>
          </a:xfrm>
          <a:prstGeom prst="rect">
            <a:avLst/>
          </a:prstGeom>
        </p:spPr>
        <p:txBody>
          <a:bodyPr wrap="square">
            <a:spAutoFit/>
          </a:bodyPr>
          <a:lstStyle/>
          <a:p>
            <a:r>
              <a:rPr lang="en-US" dirty="0">
                <a:solidFill>
                  <a:schemeClr val="bg1"/>
                </a:solidFill>
              </a:rPr>
              <a:t>Greek in origin and means a setting side by side, a comparison—with material things</a:t>
            </a:r>
          </a:p>
        </p:txBody>
      </p:sp>
      <p:sp>
        <p:nvSpPr>
          <p:cNvPr id="103" name="Rectangle 102"/>
          <p:cNvSpPr/>
          <p:nvPr/>
        </p:nvSpPr>
        <p:spPr>
          <a:xfrm>
            <a:off x="6324600" y="1447800"/>
            <a:ext cx="4114800" cy="369332"/>
          </a:xfrm>
          <a:prstGeom prst="rect">
            <a:avLst/>
          </a:prstGeom>
        </p:spPr>
        <p:txBody>
          <a:bodyPr wrap="square">
            <a:spAutoFit/>
          </a:bodyPr>
          <a:lstStyle/>
          <a:p>
            <a:r>
              <a:rPr lang="en-US" dirty="0">
                <a:solidFill>
                  <a:schemeClr val="bg1"/>
                </a:solidFill>
              </a:rPr>
              <a:t>The Hebrew—</a:t>
            </a:r>
            <a:r>
              <a:rPr lang="en-US" i="1" dirty="0" err="1">
                <a:solidFill>
                  <a:schemeClr val="bg1"/>
                </a:solidFill>
              </a:rPr>
              <a:t>Mashal</a:t>
            </a:r>
            <a:r>
              <a:rPr lang="en-US" i="1" dirty="0">
                <a:solidFill>
                  <a:schemeClr val="bg1"/>
                </a:solidFill>
              </a:rPr>
              <a:t> </a:t>
            </a:r>
            <a:r>
              <a:rPr lang="en-US" dirty="0">
                <a:solidFill>
                  <a:schemeClr val="bg1"/>
                </a:solidFill>
              </a:rPr>
              <a:t>used to translate</a:t>
            </a:r>
          </a:p>
        </p:txBody>
      </p:sp>
      <p:grpSp>
        <p:nvGrpSpPr>
          <p:cNvPr id="108" name="Group 22"/>
          <p:cNvGrpSpPr/>
          <p:nvPr/>
        </p:nvGrpSpPr>
        <p:grpSpPr>
          <a:xfrm>
            <a:off x="2502719" y="2591841"/>
            <a:ext cx="2759246" cy="3829643"/>
            <a:chOff x="1125965" y="1135563"/>
            <a:chExt cx="3896498" cy="5408071"/>
          </a:xfrm>
        </p:grpSpPr>
        <p:grpSp>
          <p:nvGrpSpPr>
            <p:cNvPr id="109" name="Group 35"/>
            <p:cNvGrpSpPr/>
            <p:nvPr/>
          </p:nvGrpSpPr>
          <p:grpSpPr>
            <a:xfrm rot="20999686">
              <a:off x="1125965" y="1135563"/>
              <a:ext cx="3896498" cy="5408071"/>
              <a:chOff x="2819400" y="3657600"/>
              <a:chExt cx="1447800" cy="2048762"/>
            </a:xfrm>
          </p:grpSpPr>
          <p:sp>
            <p:nvSpPr>
              <p:cNvPr id="223" name="TextBox 3"/>
              <p:cNvSpPr txBox="1"/>
              <p:nvPr/>
            </p:nvSpPr>
            <p:spPr>
              <a:xfrm>
                <a:off x="3913522" y="5496074"/>
                <a:ext cx="96929" cy="197583"/>
              </a:xfrm>
              <a:prstGeom prst="rect">
                <a:avLst/>
              </a:prstGeom>
              <a:noFill/>
            </p:spPr>
            <p:txBody>
              <a:bodyPr wrap="none" rtlCol="0">
                <a:spAutoFit/>
              </a:bodyPr>
              <a:lstStyle/>
              <a:p>
                <a:pPr algn="ctr"/>
                <a:endParaRPr lang="en-US" dirty="0">
                  <a:latin typeface="Comic Sans MS" pitchFamily="66" charset="0"/>
                </a:endParaRPr>
              </a:p>
            </p:txBody>
          </p:sp>
          <p:sp>
            <p:nvSpPr>
              <p:cNvPr id="224" name="Rectangle 4"/>
              <p:cNvSpPr/>
              <p:nvPr/>
            </p:nvSpPr>
            <p:spPr>
              <a:xfrm>
                <a:off x="2819400" y="3730770"/>
                <a:ext cx="14478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5"/>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6"/>
              <p:cNvSpPr/>
              <p:nvPr/>
            </p:nvSpPr>
            <p:spPr>
              <a:xfrm>
                <a:off x="2819400" y="3657600"/>
                <a:ext cx="12192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27" name="Rectangle 7"/>
              <p:cNvSpPr/>
              <p:nvPr/>
            </p:nvSpPr>
            <p:spPr>
              <a:xfrm>
                <a:off x="2819400" y="3657600"/>
                <a:ext cx="1524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30"/>
            <p:cNvGrpSpPr/>
            <p:nvPr/>
          </p:nvGrpSpPr>
          <p:grpSpPr>
            <a:xfrm rot="20972166">
              <a:off x="2638926" y="4089822"/>
              <a:ext cx="1541489" cy="1510259"/>
              <a:chOff x="2743200" y="2590800"/>
              <a:chExt cx="2133600" cy="2285999"/>
            </a:xfrm>
          </p:grpSpPr>
          <p:sp>
            <p:nvSpPr>
              <p:cNvPr id="184" name="Oval 183"/>
              <p:cNvSpPr/>
              <p:nvPr/>
            </p:nvSpPr>
            <p:spPr>
              <a:xfrm>
                <a:off x="2752165" y="2590800"/>
                <a:ext cx="2106706"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rot="10800000">
                <a:off x="2752165" y="2895600"/>
                <a:ext cx="2106706"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10800000">
                <a:off x="2833192" y="2971800"/>
                <a:ext cx="1944652"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2743200" y="3581400"/>
                <a:ext cx="2133600" cy="77958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2832100" y="3692769"/>
                <a:ext cx="1955800" cy="55684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rot="10800000">
                <a:off x="2743200" y="4360984"/>
                <a:ext cx="2133600" cy="515815"/>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27"/>
              <p:cNvGrpSpPr/>
              <p:nvPr/>
            </p:nvGrpSpPr>
            <p:grpSpPr>
              <a:xfrm>
                <a:off x="3124200" y="3505200"/>
                <a:ext cx="381000" cy="304800"/>
                <a:chOff x="1295400" y="5181600"/>
                <a:chExt cx="1066800" cy="762000"/>
              </a:xfrm>
            </p:grpSpPr>
            <p:sp>
              <p:nvSpPr>
                <p:cNvPr id="216" name="Trapezoid 19"/>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64"/>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2"/>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68"/>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28"/>
              <p:cNvGrpSpPr/>
              <p:nvPr/>
            </p:nvGrpSpPr>
            <p:grpSpPr>
              <a:xfrm>
                <a:off x="3962400" y="3505200"/>
                <a:ext cx="381000" cy="304800"/>
                <a:chOff x="1295400" y="5181600"/>
                <a:chExt cx="1066800" cy="762000"/>
              </a:xfrm>
            </p:grpSpPr>
            <p:sp>
              <p:nvSpPr>
                <p:cNvPr id="209" name="Trapezoid 56"/>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61"/>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62"/>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Trapezoid 191"/>
              <p:cNvSpPr/>
              <p:nvPr/>
            </p:nvSpPr>
            <p:spPr>
              <a:xfrm rot="10800000">
                <a:off x="3276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0800000">
                <a:off x="4038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0800000">
                <a:off x="33528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10800000">
                <a:off x="40386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43"/>
              <p:cNvGrpSpPr/>
              <p:nvPr/>
            </p:nvGrpSpPr>
            <p:grpSpPr>
              <a:xfrm>
                <a:off x="3581400" y="2743200"/>
                <a:ext cx="381000" cy="304800"/>
                <a:chOff x="1066800" y="4495800"/>
                <a:chExt cx="1143000" cy="1044388"/>
              </a:xfrm>
            </p:grpSpPr>
            <p:sp>
              <p:nvSpPr>
                <p:cNvPr id="206" name="Trapezoid 205"/>
                <p:cNvSpPr/>
                <p:nvPr/>
              </p:nvSpPr>
              <p:spPr>
                <a:xfrm rot="10800000">
                  <a:off x="1066800" y="50292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1564341" y="5078506"/>
                  <a:ext cx="152400" cy="381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55"/>
                <p:cNvSpPr/>
                <p:nvPr/>
              </p:nvSpPr>
              <p:spPr>
                <a:xfrm flipH="1">
                  <a:off x="1066800" y="44958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56"/>
              <p:cNvGrpSpPr/>
              <p:nvPr/>
            </p:nvGrpSpPr>
            <p:grpSpPr>
              <a:xfrm>
                <a:off x="3581400" y="4343400"/>
                <a:ext cx="304800" cy="457200"/>
                <a:chOff x="6705600" y="4419600"/>
                <a:chExt cx="838200" cy="1295400"/>
              </a:xfrm>
            </p:grpSpPr>
            <p:sp>
              <p:nvSpPr>
                <p:cNvPr id="198" name="Trapezoid 197"/>
                <p:cNvSpPr/>
                <p:nvPr/>
              </p:nvSpPr>
              <p:spPr>
                <a:xfrm rot="10800000">
                  <a:off x="6705600" y="4419600"/>
                  <a:ext cx="762000" cy="304800"/>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53"/>
                <p:cNvGrpSpPr/>
                <p:nvPr/>
              </p:nvGrpSpPr>
              <p:grpSpPr>
                <a:xfrm>
                  <a:off x="6705600" y="4495800"/>
                  <a:ext cx="838200" cy="1219200"/>
                  <a:chOff x="5715000" y="3294529"/>
                  <a:chExt cx="1066800" cy="1506071"/>
                </a:xfrm>
              </p:grpSpPr>
              <p:sp>
                <p:nvSpPr>
                  <p:cNvPr id="201" name="Block Arc 200"/>
                  <p:cNvSpPr/>
                  <p:nvPr/>
                </p:nvSpPr>
                <p:spPr>
                  <a:xfrm>
                    <a:off x="5827059" y="3294529"/>
                    <a:ext cx="838200"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Rounded Rectangle 201"/>
                  <p:cNvSpPr/>
                  <p:nvPr/>
                </p:nvSpPr>
                <p:spPr>
                  <a:xfrm>
                    <a:off x="5715000" y="3733800"/>
                    <a:ext cx="1066800"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52"/>
                  <p:cNvGrpSpPr/>
                  <p:nvPr/>
                </p:nvGrpSpPr>
                <p:grpSpPr>
                  <a:xfrm>
                    <a:off x="6140824" y="4007224"/>
                    <a:ext cx="228600" cy="493059"/>
                    <a:chOff x="6096000" y="4038600"/>
                    <a:chExt cx="304800" cy="569259"/>
                  </a:xfrm>
                </p:grpSpPr>
                <p:sp>
                  <p:nvSpPr>
                    <p:cNvPr id="204" name="Trapezoid 203"/>
                    <p:cNvSpPr/>
                    <p:nvPr/>
                  </p:nvSpPr>
                  <p:spPr>
                    <a:xfrm>
                      <a:off x="6140824" y="4226859"/>
                      <a:ext cx="228600" cy="381000"/>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096000" y="4038600"/>
                      <a:ext cx="3048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0" name="Rounded Rectangle 199"/>
                <p:cNvSpPr/>
                <p:nvPr/>
              </p:nvSpPr>
              <p:spPr>
                <a:xfrm>
                  <a:off x="7010400" y="4459941"/>
                  <a:ext cx="152399" cy="228600"/>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72"/>
            <p:cNvGrpSpPr/>
            <p:nvPr/>
          </p:nvGrpSpPr>
          <p:grpSpPr>
            <a:xfrm rot="21440480">
              <a:off x="2329967" y="1405413"/>
              <a:ext cx="1502713" cy="1930560"/>
              <a:chOff x="609594" y="914400"/>
              <a:chExt cx="3200406" cy="2133600"/>
            </a:xfrm>
          </p:grpSpPr>
          <p:sp>
            <p:nvSpPr>
              <p:cNvPr id="157" name="Double Wave 156"/>
              <p:cNvSpPr/>
              <p:nvPr/>
            </p:nvSpPr>
            <p:spPr>
              <a:xfrm>
                <a:off x="609600" y="1447800"/>
                <a:ext cx="3200400" cy="1371600"/>
              </a:xfrm>
              <a:prstGeom prst="doubleWav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Double Wave 157"/>
              <p:cNvSpPr/>
              <p:nvPr/>
            </p:nvSpPr>
            <p:spPr>
              <a:xfrm>
                <a:off x="609600" y="1905000"/>
                <a:ext cx="3200400" cy="914400"/>
              </a:xfrm>
              <a:prstGeom prst="doubleWave">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 name="Double Wave 158"/>
              <p:cNvSpPr/>
              <p:nvPr/>
            </p:nvSpPr>
            <p:spPr>
              <a:xfrm>
                <a:off x="609600" y="2286000"/>
                <a:ext cx="3200400" cy="762000"/>
              </a:xfrm>
              <a:prstGeom prst="doubleWav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0" name="Group 19"/>
              <p:cNvGrpSpPr/>
              <p:nvPr/>
            </p:nvGrpSpPr>
            <p:grpSpPr>
              <a:xfrm>
                <a:off x="609594" y="990600"/>
                <a:ext cx="990598" cy="1266193"/>
                <a:chOff x="4028701" y="943609"/>
                <a:chExt cx="1371601" cy="1418591"/>
              </a:xfrm>
              <a:solidFill>
                <a:srgbClr val="FFC000"/>
              </a:solidFill>
            </p:grpSpPr>
            <p:sp>
              <p:nvSpPr>
                <p:cNvPr id="177" name="Teardrop 176"/>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8" name="Teardrop 177"/>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9" name="Teardrop 178"/>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Teardrop 179"/>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Teardrop 180"/>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Teardrop 181"/>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3" name="Rectangle 182"/>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1" name="Group 20"/>
              <p:cNvGrpSpPr/>
              <p:nvPr/>
            </p:nvGrpSpPr>
            <p:grpSpPr>
              <a:xfrm>
                <a:off x="1752603" y="914400"/>
                <a:ext cx="914401" cy="1266193"/>
                <a:chOff x="4028701" y="943609"/>
                <a:chExt cx="1371601" cy="1418591"/>
              </a:xfrm>
              <a:solidFill>
                <a:srgbClr val="FFC000"/>
              </a:solidFill>
            </p:grpSpPr>
            <p:sp>
              <p:nvSpPr>
                <p:cNvPr id="170" name="Teardrop 169"/>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Teardrop 170"/>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2" name="Teardrop 171"/>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Teardrop 172"/>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Teardrop 173"/>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5" name="Teardrop 174"/>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6" name="Rectangle 175"/>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2" name="Group 21"/>
              <p:cNvGrpSpPr/>
              <p:nvPr/>
            </p:nvGrpSpPr>
            <p:grpSpPr>
              <a:xfrm>
                <a:off x="2743203" y="990600"/>
                <a:ext cx="914401" cy="1371599"/>
                <a:chOff x="4028701" y="943609"/>
                <a:chExt cx="1371601" cy="1418591"/>
              </a:xfrm>
              <a:solidFill>
                <a:srgbClr val="FFC000"/>
              </a:solidFill>
            </p:grpSpPr>
            <p:sp>
              <p:nvSpPr>
                <p:cNvPr id="163" name="Teardrop 162"/>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4" name="Teardrop 163"/>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5" name="Teardrop 164"/>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6" name="Teardrop 165"/>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Teardrop 166"/>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Teardrop 167"/>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Rectangle 168"/>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140" name="Group 116"/>
            <p:cNvGrpSpPr/>
            <p:nvPr/>
          </p:nvGrpSpPr>
          <p:grpSpPr>
            <a:xfrm rot="20008982">
              <a:off x="1648964" y="3102620"/>
              <a:ext cx="1206708" cy="1185472"/>
              <a:chOff x="5943600" y="3581400"/>
              <a:chExt cx="2718272" cy="2322370"/>
            </a:xfrm>
          </p:grpSpPr>
          <p:grpSp>
            <p:nvGrpSpPr>
              <p:cNvPr id="141" name="Group 100"/>
              <p:cNvGrpSpPr/>
              <p:nvPr/>
            </p:nvGrpSpPr>
            <p:grpSpPr>
              <a:xfrm>
                <a:off x="5943600" y="3581400"/>
                <a:ext cx="2718272" cy="2322370"/>
                <a:chOff x="1780554" y="3276600"/>
                <a:chExt cx="2718272" cy="2322370"/>
              </a:xfrm>
              <a:solidFill>
                <a:schemeClr val="accent6">
                  <a:lumMod val="60000"/>
                  <a:lumOff val="40000"/>
                </a:schemeClr>
              </a:solidFill>
            </p:grpSpPr>
            <p:sp>
              <p:nvSpPr>
                <p:cNvPr id="143" name="Oval 142"/>
                <p:cNvSpPr/>
                <p:nvPr/>
              </p:nvSpPr>
              <p:spPr>
                <a:xfrm>
                  <a:off x="2590800" y="3276600"/>
                  <a:ext cx="1066800" cy="2133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20055470">
                  <a:off x="2531718" y="3387504"/>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544530" flipH="1">
                  <a:off x="2836518" y="3387505"/>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8999403">
                  <a:off x="2299905" y="3633498"/>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2600597" flipH="1">
                  <a:off x="3061905" y="3633497"/>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7864265">
                  <a:off x="2296872" y="3849874"/>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3735735" flipH="1">
                  <a:off x="3129707" y="3892658"/>
                  <a:ext cx="932835" cy="180540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49"/>
                <p:cNvGrpSpPr/>
                <p:nvPr/>
              </p:nvGrpSpPr>
              <p:grpSpPr>
                <a:xfrm>
                  <a:off x="2133600" y="5105400"/>
                  <a:ext cx="2057400" cy="381000"/>
                  <a:chOff x="1752600" y="6172199"/>
                  <a:chExt cx="2667000" cy="739207"/>
                </a:xfrm>
                <a:grpFill/>
              </p:grpSpPr>
              <p:sp>
                <p:nvSpPr>
                  <p:cNvPr id="153" name="Oval 11"/>
                  <p:cNvSpPr/>
                  <p:nvPr/>
                </p:nvSpPr>
                <p:spPr>
                  <a:xfrm rot="5400000" flipH="1">
                    <a:off x="2830796" y="53988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5400000" flipH="1">
                    <a:off x="2906996" y="52464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5400000" flipH="1">
                    <a:off x="2906996" y="50940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5400000" flipH="1">
                    <a:off x="2857500" y="5448299"/>
                    <a:ext cx="533400" cy="2286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eardrop 150"/>
                <p:cNvSpPr/>
                <p:nvPr/>
              </p:nvSpPr>
              <p:spPr>
                <a:xfrm rot="8006983">
                  <a:off x="2480006" y="3868254"/>
                  <a:ext cx="1362581" cy="13305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62200" y="3581400"/>
                  <a:ext cx="1600200" cy="16002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Oval 141"/>
              <p:cNvSpPr/>
              <p:nvPr/>
            </p:nvSpPr>
            <p:spPr>
              <a:xfrm>
                <a:off x="7239000" y="4953000"/>
                <a:ext cx="533400" cy="4572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17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 grpId="0"/>
      <p:bldP spid="1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0" y="4419600"/>
            <a:ext cx="12192000" cy="2438400"/>
          </a:xfrm>
          <a:prstGeom prst="rect">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752603" y="228603"/>
            <a:ext cx="3733800" cy="3733801"/>
            <a:chOff x="228602" y="228602"/>
            <a:chExt cx="2285167" cy="2285167"/>
          </a:xfrm>
        </p:grpSpPr>
        <p:sp>
          <p:nvSpPr>
            <p:cNvPr id="4" name="Oval 3"/>
            <p:cNvSpPr/>
            <p:nvPr/>
          </p:nvSpPr>
          <p:spPr>
            <a:xfrm>
              <a:off x="228602" y="228602"/>
              <a:ext cx="2285167" cy="2285167"/>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8508" y="648325"/>
              <a:ext cx="2023256" cy="1375071"/>
            </a:xfrm>
            <a:prstGeom prst="rect">
              <a:avLst/>
            </a:prstGeom>
            <a:noFill/>
          </p:spPr>
          <p:txBody>
            <a:bodyPr wrap="square" rtlCol="0">
              <a:spAutoFit/>
            </a:bodyPr>
            <a:lstStyle/>
            <a:p>
              <a:pPr algn="ctr"/>
              <a:r>
                <a:rPr lang="en-US" sz="2800" b="1" dirty="0">
                  <a:solidFill>
                    <a:schemeClr val="bg1"/>
                  </a:solidFill>
                </a:rPr>
                <a:t>The Sowers</a:t>
              </a:r>
              <a:r>
                <a:rPr lang="en-US" sz="2800" dirty="0">
                  <a:solidFill>
                    <a:schemeClr val="bg1"/>
                  </a:solidFill>
                </a:rPr>
                <a:t>…</a:t>
              </a:r>
            </a:p>
            <a:p>
              <a:pPr algn="ctr"/>
              <a:r>
                <a:rPr lang="en-US" sz="2800" dirty="0">
                  <a:solidFill>
                    <a:schemeClr val="bg1"/>
                  </a:solidFill>
                </a:rPr>
                <a:t>the seeds grow differently depending on the ground they fall on.</a:t>
              </a:r>
            </a:p>
          </p:txBody>
        </p:sp>
      </p:gr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648201" y="2514601"/>
            <a:ext cx="2524349" cy="2403235"/>
            <a:chOff x="4629955" y="2016365"/>
            <a:chExt cx="2524349" cy="2403235"/>
          </a:xfrm>
        </p:grpSpPr>
        <p:sp>
          <p:nvSpPr>
            <p:cNvPr id="9" name="Freeform 8"/>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rot="2596225">
              <a:off x="5136037" y="3455344"/>
              <a:ext cx="870754" cy="506016"/>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a:off x="5791200" y="2057400"/>
              <a:ext cx="304800" cy="18288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522435">
              <a:off x="5855684" y="2016365"/>
              <a:ext cx="609600" cy="1905000"/>
            </a:xfrm>
            <a:prstGeom prst="mo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un 15"/>
          <p:cNvSpPr/>
          <p:nvPr/>
        </p:nvSpPr>
        <p:spPr>
          <a:xfrm>
            <a:off x="5562600" y="3810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80"/>
          <p:cNvGrpSpPr/>
          <p:nvPr/>
        </p:nvGrpSpPr>
        <p:grpSpPr>
          <a:xfrm>
            <a:off x="1752600" y="3200400"/>
            <a:ext cx="3048000" cy="1600200"/>
            <a:chOff x="228600" y="3200400"/>
            <a:chExt cx="3048000" cy="1600200"/>
          </a:xfrm>
        </p:grpSpPr>
        <p:sp>
          <p:nvSpPr>
            <p:cNvPr id="7" name="Oval 6"/>
            <p:cNvSpPr/>
            <p:nvPr/>
          </p:nvSpPr>
          <p:spPr>
            <a:xfrm>
              <a:off x="228600" y="41910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0" y="43434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26"/>
            <p:cNvGrpSpPr/>
            <p:nvPr/>
          </p:nvGrpSpPr>
          <p:grpSpPr>
            <a:xfrm flipH="1">
              <a:off x="1524000" y="3200400"/>
              <a:ext cx="1752600" cy="1371600"/>
              <a:chOff x="2694751" y="6436977"/>
              <a:chExt cx="2880370" cy="2097423"/>
            </a:xfrm>
          </p:grpSpPr>
          <p:sp>
            <p:nvSpPr>
              <p:cNvPr id="19" name="Bent-Up Arrow 18"/>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19722594">
                <a:off x="3667814" y="6436977"/>
                <a:ext cx="838200" cy="1447800"/>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18520689">
                <a:off x="3350982" y="6476530"/>
                <a:ext cx="1079546" cy="1856586"/>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ord 22"/>
              <p:cNvSpPr/>
              <p:nvPr/>
            </p:nvSpPr>
            <p:spPr>
              <a:xfrm rot="15886568">
                <a:off x="2945256" y="6811494"/>
                <a:ext cx="662687" cy="1163698"/>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6705600"/>
                <a:ext cx="1066800" cy="10668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5"/>
              <p:cNvGrpSpPr/>
              <p:nvPr/>
            </p:nvGrpSpPr>
            <p:grpSpPr>
              <a:xfrm>
                <a:off x="4876800" y="6705600"/>
                <a:ext cx="381000" cy="381000"/>
                <a:chOff x="4876800" y="6705600"/>
                <a:chExt cx="381000" cy="381000"/>
              </a:xfrm>
            </p:grpSpPr>
            <p:sp>
              <p:nvSpPr>
                <p:cNvPr id="33"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6"/>
              <p:cNvGrpSpPr/>
              <p:nvPr/>
            </p:nvGrpSpPr>
            <p:grpSpPr>
              <a:xfrm>
                <a:off x="4648200" y="6781800"/>
                <a:ext cx="381000" cy="381000"/>
                <a:chOff x="4876800" y="6705600"/>
                <a:chExt cx="381000" cy="381000"/>
              </a:xfrm>
            </p:grpSpPr>
            <p:sp>
              <p:nvSpPr>
                <p:cNvPr id="31" name="Oval 30"/>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 name="Group 34"/>
          <p:cNvGrpSpPr/>
          <p:nvPr/>
        </p:nvGrpSpPr>
        <p:grpSpPr>
          <a:xfrm>
            <a:off x="6934200" y="2438401"/>
            <a:ext cx="990600" cy="2297471"/>
            <a:chOff x="1712971" y="2198329"/>
            <a:chExt cx="2097029" cy="3440471"/>
          </a:xfrm>
        </p:grpSpPr>
        <p:grpSp>
          <p:nvGrpSpPr>
            <p:cNvPr id="37" name="Group 7"/>
            <p:cNvGrpSpPr/>
            <p:nvPr/>
          </p:nvGrpSpPr>
          <p:grpSpPr>
            <a:xfrm>
              <a:off x="1712971" y="2198329"/>
              <a:ext cx="1895379" cy="3364271"/>
              <a:chOff x="1712971" y="2198329"/>
              <a:chExt cx="1895379" cy="3364271"/>
            </a:xfrm>
          </p:grpSpPr>
          <p:sp>
            <p:nvSpPr>
              <p:cNvPr id="44" name="Moon 43"/>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2"/>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3"/>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5"/>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1"/>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
            <p:cNvGrpSpPr/>
            <p:nvPr/>
          </p:nvGrpSpPr>
          <p:grpSpPr>
            <a:xfrm rot="1120939">
              <a:off x="2743200" y="3124200"/>
              <a:ext cx="1066800" cy="2514600"/>
              <a:chOff x="1712971" y="2198329"/>
              <a:chExt cx="1895379" cy="3364271"/>
            </a:xfrm>
          </p:grpSpPr>
          <p:sp>
            <p:nvSpPr>
              <p:cNvPr id="38" name="Moon 37"/>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Oval 49"/>
          <p:cNvSpPr/>
          <p:nvPr/>
        </p:nvSpPr>
        <p:spPr>
          <a:xfrm rot="20029661">
            <a:off x="6970770" y="4341039"/>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1"/>
          <p:cNvGrpSpPr/>
          <p:nvPr/>
        </p:nvGrpSpPr>
        <p:grpSpPr>
          <a:xfrm>
            <a:off x="8382000" y="1905001"/>
            <a:ext cx="1936664" cy="2867189"/>
            <a:chOff x="1143000" y="561811"/>
            <a:chExt cx="2819400" cy="4174060"/>
          </a:xfrm>
        </p:grpSpPr>
        <p:grpSp>
          <p:nvGrpSpPr>
            <p:cNvPr id="61" name="Group 8"/>
            <p:cNvGrpSpPr/>
            <p:nvPr/>
          </p:nvGrpSpPr>
          <p:grpSpPr>
            <a:xfrm rot="1120939">
              <a:off x="2279634" y="561811"/>
              <a:ext cx="1066800" cy="2514600"/>
              <a:chOff x="1712971" y="2198329"/>
              <a:chExt cx="1895379" cy="3364271"/>
            </a:xfrm>
            <a:solidFill>
              <a:srgbClr val="92D050"/>
            </a:solidFill>
          </p:grpSpPr>
          <p:sp>
            <p:nvSpPr>
              <p:cNvPr id="73" name="Moon 72"/>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 Diagonal Corner Rectangle 53"/>
            <p:cNvSpPr/>
            <p:nvPr/>
          </p:nvSpPr>
          <p:spPr>
            <a:xfrm>
              <a:off x="2819400" y="16002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16200000">
              <a:off x="1524000" y="1447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a:off x="2667000" y="36576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2458714">
              <a:off x="1524000" y="3733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a:off x="1944629" y="1611671"/>
              <a:ext cx="914400" cy="312420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134353">
              <a:off x="2646548" y="269789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3308753">
              <a:off x="1143000" y="26670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8"/>
            <p:cNvGrpSpPr/>
            <p:nvPr/>
          </p:nvGrpSpPr>
          <p:grpSpPr>
            <a:xfrm>
              <a:off x="2971800" y="3048000"/>
              <a:ext cx="990600" cy="943326"/>
              <a:chOff x="4898689" y="2743200"/>
              <a:chExt cx="990600" cy="943326"/>
            </a:xfrm>
          </p:grpSpPr>
          <p:sp>
            <p:nvSpPr>
              <p:cNvPr id="71" name="Heart 70"/>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6-Point Star 71"/>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5"/>
            <p:cNvGrpSpPr/>
            <p:nvPr/>
          </p:nvGrpSpPr>
          <p:grpSpPr>
            <a:xfrm>
              <a:off x="1600200" y="1905000"/>
              <a:ext cx="990600" cy="943326"/>
              <a:chOff x="4898689" y="2743200"/>
              <a:chExt cx="990600" cy="943326"/>
            </a:xfrm>
          </p:grpSpPr>
          <p:sp>
            <p:nvSpPr>
              <p:cNvPr id="69" name="Heart 68"/>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6-Point Star 69"/>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8"/>
            <p:cNvGrpSpPr/>
            <p:nvPr/>
          </p:nvGrpSpPr>
          <p:grpSpPr>
            <a:xfrm>
              <a:off x="1143000" y="3657600"/>
              <a:ext cx="800187" cy="762000"/>
              <a:chOff x="4898689" y="2743200"/>
              <a:chExt cx="990600" cy="943326"/>
            </a:xfrm>
          </p:grpSpPr>
          <p:sp>
            <p:nvSpPr>
              <p:cNvPr id="67" name="Heart 66"/>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6-Point Star 67"/>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31"/>
            <p:cNvGrpSpPr/>
            <p:nvPr/>
          </p:nvGrpSpPr>
          <p:grpSpPr>
            <a:xfrm>
              <a:off x="3048000" y="838200"/>
              <a:ext cx="800187" cy="762000"/>
              <a:chOff x="4898689" y="2743200"/>
              <a:chExt cx="990600" cy="943326"/>
            </a:xfrm>
          </p:grpSpPr>
          <p:sp>
            <p:nvSpPr>
              <p:cNvPr id="65" name="Heart 64"/>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6-Point Star 65"/>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Oval 50"/>
          <p:cNvSpPr/>
          <p:nvPr/>
        </p:nvSpPr>
        <p:spPr>
          <a:xfrm rot="20555856">
            <a:off x="9203583" y="4319439"/>
            <a:ext cx="941921" cy="542597"/>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3480">
            <a:off x="7291984" y="4271338"/>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2841130">
            <a:off x="8663585" y="4423740"/>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p:cNvSpPr/>
          <p:nvPr/>
        </p:nvSpPr>
        <p:spPr>
          <a:xfrm>
            <a:off x="0" y="5791200"/>
            <a:ext cx="12192000" cy="1066800"/>
          </a:xfrm>
          <a:prstGeom prst="rect">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1" y="0"/>
            <a:ext cx="12191999" cy="5791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p:cNvSpPr/>
          <p:nvPr/>
        </p:nvSpPr>
        <p:spPr>
          <a:xfrm>
            <a:off x="0" y="3200400"/>
            <a:ext cx="12192000" cy="1828800"/>
          </a:xfrm>
          <a:prstGeom prst="doubleWave">
            <a:avLst/>
          </a:prstGeom>
          <a:solidFill>
            <a:srgbClr val="C89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86200" y="2743201"/>
            <a:ext cx="990600" cy="2297471"/>
            <a:chOff x="1712971" y="2198329"/>
            <a:chExt cx="2097029" cy="3440471"/>
          </a:xfrm>
        </p:grpSpPr>
        <p:grpSp>
          <p:nvGrpSpPr>
            <p:cNvPr id="6" name="Group 7"/>
            <p:cNvGrpSpPr/>
            <p:nvPr/>
          </p:nvGrpSpPr>
          <p:grpSpPr>
            <a:xfrm>
              <a:off x="1712971" y="2198329"/>
              <a:ext cx="1895379" cy="3364271"/>
              <a:chOff x="1712971" y="2198329"/>
              <a:chExt cx="1895379" cy="3364271"/>
            </a:xfrm>
          </p:grpSpPr>
          <p:sp>
            <p:nvSpPr>
              <p:cNvPr id="15" name="Moon 14"/>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2"/>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3"/>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4"/>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5"/>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8"/>
            <p:cNvGrpSpPr/>
            <p:nvPr/>
          </p:nvGrpSpPr>
          <p:grpSpPr>
            <a:xfrm rot="1120939">
              <a:off x="2743200" y="3124200"/>
              <a:ext cx="1066800" cy="2514600"/>
              <a:chOff x="1712971" y="2198329"/>
              <a:chExt cx="1895379" cy="3364271"/>
            </a:xfrm>
          </p:grpSpPr>
          <p:sp>
            <p:nvSpPr>
              <p:cNvPr id="9" name="Moon 8"/>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on 9"/>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on 11"/>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0"/>
          <p:cNvGrpSpPr/>
          <p:nvPr/>
        </p:nvGrpSpPr>
        <p:grpSpPr>
          <a:xfrm>
            <a:off x="2743201" y="1600200"/>
            <a:ext cx="1743805" cy="3733800"/>
            <a:chOff x="7610042" y="1124339"/>
            <a:chExt cx="2183077" cy="4674359"/>
          </a:xfrm>
        </p:grpSpPr>
        <p:grpSp>
          <p:nvGrpSpPr>
            <p:cNvPr id="21" name="Group 58"/>
            <p:cNvGrpSpPr/>
            <p:nvPr/>
          </p:nvGrpSpPr>
          <p:grpSpPr>
            <a:xfrm rot="19650881">
              <a:off x="7610042" y="1912498"/>
              <a:ext cx="560711" cy="1828800"/>
              <a:chOff x="6765584" y="990600"/>
              <a:chExt cx="1083016" cy="3532339"/>
            </a:xfrm>
          </p:grpSpPr>
          <p:sp>
            <p:nvSpPr>
              <p:cNvPr id="72" name="Moon 7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Moon 22"/>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59"/>
            <p:cNvGrpSpPr/>
            <p:nvPr/>
          </p:nvGrpSpPr>
          <p:grpSpPr>
            <a:xfrm rot="19650881">
              <a:off x="7610043" y="2598297"/>
              <a:ext cx="560711" cy="1828800"/>
              <a:chOff x="6765584" y="990600"/>
              <a:chExt cx="1083016" cy="3532339"/>
            </a:xfrm>
          </p:grpSpPr>
          <p:sp>
            <p:nvSpPr>
              <p:cNvPr id="67" name="Moon 6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65"/>
            <p:cNvGrpSpPr/>
            <p:nvPr/>
          </p:nvGrpSpPr>
          <p:grpSpPr>
            <a:xfrm rot="19650881">
              <a:off x="7610042" y="3360298"/>
              <a:ext cx="560711" cy="1828800"/>
              <a:chOff x="6765584" y="990600"/>
              <a:chExt cx="1083016" cy="3532339"/>
            </a:xfrm>
          </p:grpSpPr>
          <p:sp>
            <p:nvSpPr>
              <p:cNvPr id="62" name="Moon 6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71"/>
            <p:cNvGrpSpPr/>
            <p:nvPr/>
          </p:nvGrpSpPr>
          <p:grpSpPr>
            <a:xfrm rot="928600">
              <a:off x="8349452" y="1870455"/>
              <a:ext cx="560711" cy="1828800"/>
              <a:chOff x="6765584" y="990600"/>
              <a:chExt cx="1083016" cy="3532339"/>
            </a:xfrm>
          </p:grpSpPr>
          <p:sp>
            <p:nvSpPr>
              <p:cNvPr id="57" name="Moon 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77"/>
            <p:cNvGrpSpPr/>
            <p:nvPr/>
          </p:nvGrpSpPr>
          <p:grpSpPr>
            <a:xfrm rot="2972959">
              <a:off x="8598363" y="2330596"/>
              <a:ext cx="560711" cy="1828800"/>
              <a:chOff x="6765584" y="990600"/>
              <a:chExt cx="1083016" cy="3532339"/>
            </a:xfrm>
          </p:grpSpPr>
          <p:sp>
            <p:nvSpPr>
              <p:cNvPr id="52" name="Moon 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83"/>
            <p:cNvGrpSpPr/>
            <p:nvPr/>
          </p:nvGrpSpPr>
          <p:grpSpPr>
            <a:xfrm rot="21057775">
              <a:off x="7936516" y="1124339"/>
              <a:ext cx="560711" cy="2493875"/>
              <a:chOff x="6765584" y="990600"/>
              <a:chExt cx="1083016" cy="3532339"/>
            </a:xfrm>
          </p:grpSpPr>
          <p:sp>
            <p:nvSpPr>
              <p:cNvPr id="47" name="Moon 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89"/>
            <p:cNvGrpSpPr/>
            <p:nvPr/>
          </p:nvGrpSpPr>
          <p:grpSpPr>
            <a:xfrm rot="1547556">
              <a:off x="8354077" y="3318090"/>
              <a:ext cx="560711" cy="1828800"/>
              <a:chOff x="6765584" y="990600"/>
              <a:chExt cx="1083016" cy="3532339"/>
            </a:xfrm>
          </p:grpSpPr>
          <p:sp>
            <p:nvSpPr>
              <p:cNvPr id="42" name="Moon 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95"/>
            <p:cNvGrpSpPr/>
            <p:nvPr/>
          </p:nvGrpSpPr>
          <p:grpSpPr>
            <a:xfrm rot="19650881">
              <a:off x="7610042" y="3969898"/>
              <a:ext cx="560711" cy="1828800"/>
              <a:chOff x="6765584" y="990600"/>
              <a:chExt cx="1083016" cy="3532339"/>
            </a:xfrm>
          </p:grpSpPr>
          <p:sp>
            <p:nvSpPr>
              <p:cNvPr id="37" name="Moon 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01"/>
            <p:cNvGrpSpPr/>
            <p:nvPr/>
          </p:nvGrpSpPr>
          <p:grpSpPr>
            <a:xfrm rot="1949119" flipH="1">
              <a:off x="8372043" y="3969897"/>
              <a:ext cx="560711" cy="1828800"/>
              <a:chOff x="6765584" y="990600"/>
              <a:chExt cx="1083016" cy="3532339"/>
            </a:xfrm>
          </p:grpSpPr>
          <p:sp>
            <p:nvSpPr>
              <p:cNvPr id="32" name="Moon 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76"/>
          <p:cNvGrpSpPr/>
          <p:nvPr/>
        </p:nvGrpSpPr>
        <p:grpSpPr>
          <a:xfrm>
            <a:off x="7391401" y="1447800"/>
            <a:ext cx="1743805" cy="3733800"/>
            <a:chOff x="7610042" y="1124339"/>
            <a:chExt cx="2183077" cy="4674359"/>
          </a:xfrm>
        </p:grpSpPr>
        <p:grpSp>
          <p:nvGrpSpPr>
            <p:cNvPr id="77" name="Group 58"/>
            <p:cNvGrpSpPr/>
            <p:nvPr/>
          </p:nvGrpSpPr>
          <p:grpSpPr>
            <a:xfrm rot="19650881">
              <a:off x="7610042" y="1912498"/>
              <a:ext cx="560711" cy="1828800"/>
              <a:chOff x="6765584" y="990600"/>
              <a:chExt cx="1083016" cy="3532339"/>
            </a:xfrm>
          </p:grpSpPr>
          <p:sp>
            <p:nvSpPr>
              <p:cNvPr id="128" name="Moon 12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Moon 78"/>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59"/>
            <p:cNvGrpSpPr/>
            <p:nvPr/>
          </p:nvGrpSpPr>
          <p:grpSpPr>
            <a:xfrm rot="19650881">
              <a:off x="7610043" y="2598297"/>
              <a:ext cx="560711" cy="1828800"/>
              <a:chOff x="6765584" y="990600"/>
              <a:chExt cx="1083016" cy="3532339"/>
            </a:xfrm>
          </p:grpSpPr>
          <p:sp>
            <p:nvSpPr>
              <p:cNvPr id="123" name="Moon 12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65"/>
            <p:cNvGrpSpPr/>
            <p:nvPr/>
          </p:nvGrpSpPr>
          <p:grpSpPr>
            <a:xfrm rot="19650881">
              <a:off x="7610042" y="3360298"/>
              <a:ext cx="560711" cy="1828800"/>
              <a:chOff x="6765584" y="990600"/>
              <a:chExt cx="1083016" cy="3532339"/>
            </a:xfrm>
          </p:grpSpPr>
          <p:sp>
            <p:nvSpPr>
              <p:cNvPr id="118" name="Moon 11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71"/>
            <p:cNvGrpSpPr/>
            <p:nvPr/>
          </p:nvGrpSpPr>
          <p:grpSpPr>
            <a:xfrm rot="928600">
              <a:off x="8349452" y="1870455"/>
              <a:ext cx="560711" cy="1828800"/>
              <a:chOff x="6765584" y="990600"/>
              <a:chExt cx="1083016" cy="3532339"/>
            </a:xfrm>
          </p:grpSpPr>
          <p:sp>
            <p:nvSpPr>
              <p:cNvPr id="113" name="Moon 11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77"/>
            <p:cNvGrpSpPr/>
            <p:nvPr/>
          </p:nvGrpSpPr>
          <p:grpSpPr>
            <a:xfrm rot="2972959">
              <a:off x="8598363" y="2330596"/>
              <a:ext cx="560711" cy="1828800"/>
              <a:chOff x="6765584" y="990600"/>
              <a:chExt cx="1083016" cy="3532339"/>
            </a:xfrm>
          </p:grpSpPr>
          <p:sp>
            <p:nvSpPr>
              <p:cNvPr id="108" name="Moon 10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3"/>
            <p:cNvGrpSpPr/>
            <p:nvPr/>
          </p:nvGrpSpPr>
          <p:grpSpPr>
            <a:xfrm rot="21057775">
              <a:off x="7936516" y="1124339"/>
              <a:ext cx="560711" cy="2493875"/>
              <a:chOff x="6765584" y="990600"/>
              <a:chExt cx="1083016" cy="3532339"/>
            </a:xfrm>
          </p:grpSpPr>
          <p:sp>
            <p:nvSpPr>
              <p:cNvPr id="103" name="Moon 10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9"/>
            <p:cNvGrpSpPr/>
            <p:nvPr/>
          </p:nvGrpSpPr>
          <p:grpSpPr>
            <a:xfrm rot="1547556">
              <a:off x="8354077" y="3318090"/>
              <a:ext cx="560711" cy="1828800"/>
              <a:chOff x="6765584" y="990600"/>
              <a:chExt cx="1083016" cy="3532339"/>
            </a:xfrm>
          </p:grpSpPr>
          <p:sp>
            <p:nvSpPr>
              <p:cNvPr id="98" name="Moon 9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95"/>
            <p:cNvGrpSpPr/>
            <p:nvPr/>
          </p:nvGrpSpPr>
          <p:grpSpPr>
            <a:xfrm rot="19650881">
              <a:off x="7610042" y="3969898"/>
              <a:ext cx="560711" cy="1828800"/>
              <a:chOff x="6765584" y="990600"/>
              <a:chExt cx="1083016" cy="3532339"/>
            </a:xfrm>
          </p:grpSpPr>
          <p:sp>
            <p:nvSpPr>
              <p:cNvPr id="93" name="Moon 9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01"/>
            <p:cNvGrpSpPr/>
            <p:nvPr/>
          </p:nvGrpSpPr>
          <p:grpSpPr>
            <a:xfrm rot="1949119" flipH="1">
              <a:off x="8372043" y="3969897"/>
              <a:ext cx="560711" cy="1828800"/>
              <a:chOff x="6765584" y="990600"/>
              <a:chExt cx="1083016" cy="3532339"/>
            </a:xfrm>
          </p:grpSpPr>
          <p:sp>
            <p:nvSpPr>
              <p:cNvPr id="88" name="Moon 8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132"/>
          <p:cNvGrpSpPr/>
          <p:nvPr/>
        </p:nvGrpSpPr>
        <p:grpSpPr>
          <a:xfrm>
            <a:off x="7010400" y="3505200"/>
            <a:ext cx="609600" cy="1524000"/>
            <a:chOff x="1712971" y="2198329"/>
            <a:chExt cx="2097029" cy="3440471"/>
          </a:xfrm>
        </p:grpSpPr>
        <p:grpSp>
          <p:nvGrpSpPr>
            <p:cNvPr id="133" name="Group 7"/>
            <p:cNvGrpSpPr/>
            <p:nvPr/>
          </p:nvGrpSpPr>
          <p:grpSpPr>
            <a:xfrm>
              <a:off x="1712971" y="2198329"/>
              <a:ext cx="1895379" cy="3364271"/>
              <a:chOff x="1712971" y="2198329"/>
              <a:chExt cx="1895379" cy="3364271"/>
            </a:xfrm>
          </p:grpSpPr>
          <p:sp>
            <p:nvSpPr>
              <p:cNvPr id="142" name="Moon 141"/>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2"/>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3"/>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4"/>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5"/>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8"/>
            <p:cNvGrpSpPr/>
            <p:nvPr/>
          </p:nvGrpSpPr>
          <p:grpSpPr>
            <a:xfrm rot="1120939">
              <a:off x="2743200" y="3124200"/>
              <a:ext cx="1066800" cy="2514600"/>
              <a:chOff x="1712971" y="2198329"/>
              <a:chExt cx="1895379" cy="3364271"/>
            </a:xfrm>
          </p:grpSpPr>
          <p:sp>
            <p:nvSpPr>
              <p:cNvPr id="136" name="Moon 135"/>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147"/>
          <p:cNvGrpSpPr/>
          <p:nvPr/>
        </p:nvGrpSpPr>
        <p:grpSpPr>
          <a:xfrm rot="316807">
            <a:off x="9224316" y="2264406"/>
            <a:ext cx="1316751" cy="2819400"/>
            <a:chOff x="7610042" y="1124339"/>
            <a:chExt cx="2183077" cy="4674359"/>
          </a:xfrm>
        </p:grpSpPr>
        <p:grpSp>
          <p:nvGrpSpPr>
            <p:cNvPr id="148" name="Group 58"/>
            <p:cNvGrpSpPr/>
            <p:nvPr/>
          </p:nvGrpSpPr>
          <p:grpSpPr>
            <a:xfrm rot="19650881">
              <a:off x="7610042" y="1912498"/>
              <a:ext cx="560711" cy="1828800"/>
              <a:chOff x="6765584" y="990600"/>
              <a:chExt cx="1083016" cy="3532339"/>
            </a:xfrm>
          </p:grpSpPr>
          <p:sp>
            <p:nvSpPr>
              <p:cNvPr id="199" name="Moon 19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Moon 149"/>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59"/>
            <p:cNvGrpSpPr/>
            <p:nvPr/>
          </p:nvGrpSpPr>
          <p:grpSpPr>
            <a:xfrm rot="19650881">
              <a:off x="7610043" y="2598297"/>
              <a:ext cx="560711" cy="1828800"/>
              <a:chOff x="6765584" y="990600"/>
              <a:chExt cx="1083016" cy="3532339"/>
            </a:xfrm>
          </p:grpSpPr>
          <p:sp>
            <p:nvSpPr>
              <p:cNvPr id="194" name="Moon 19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65"/>
            <p:cNvGrpSpPr/>
            <p:nvPr/>
          </p:nvGrpSpPr>
          <p:grpSpPr>
            <a:xfrm rot="19650881">
              <a:off x="7610042" y="3360298"/>
              <a:ext cx="560711" cy="1828800"/>
              <a:chOff x="6765584" y="990600"/>
              <a:chExt cx="1083016" cy="3532339"/>
            </a:xfrm>
          </p:grpSpPr>
          <p:sp>
            <p:nvSpPr>
              <p:cNvPr id="189" name="Moon 18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71"/>
            <p:cNvGrpSpPr/>
            <p:nvPr/>
          </p:nvGrpSpPr>
          <p:grpSpPr>
            <a:xfrm rot="928600">
              <a:off x="8349452" y="1870455"/>
              <a:ext cx="560711" cy="1828800"/>
              <a:chOff x="6765584" y="990600"/>
              <a:chExt cx="1083016" cy="3532339"/>
            </a:xfrm>
          </p:grpSpPr>
          <p:sp>
            <p:nvSpPr>
              <p:cNvPr id="184" name="Moon 18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77"/>
            <p:cNvGrpSpPr/>
            <p:nvPr/>
          </p:nvGrpSpPr>
          <p:grpSpPr>
            <a:xfrm rot="2972959">
              <a:off x="8598363" y="2330596"/>
              <a:ext cx="560711" cy="1828800"/>
              <a:chOff x="6765584" y="990600"/>
              <a:chExt cx="1083016" cy="3532339"/>
            </a:xfrm>
          </p:grpSpPr>
          <p:sp>
            <p:nvSpPr>
              <p:cNvPr id="179" name="Moon 17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83"/>
            <p:cNvGrpSpPr/>
            <p:nvPr/>
          </p:nvGrpSpPr>
          <p:grpSpPr>
            <a:xfrm rot="21057775">
              <a:off x="7936516" y="1124339"/>
              <a:ext cx="560711" cy="2493875"/>
              <a:chOff x="6765584" y="990600"/>
              <a:chExt cx="1083016" cy="3532339"/>
            </a:xfrm>
          </p:grpSpPr>
          <p:sp>
            <p:nvSpPr>
              <p:cNvPr id="174" name="Moon 17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89"/>
            <p:cNvGrpSpPr/>
            <p:nvPr/>
          </p:nvGrpSpPr>
          <p:grpSpPr>
            <a:xfrm rot="1547556">
              <a:off x="8354077" y="3318090"/>
              <a:ext cx="560711" cy="1828800"/>
              <a:chOff x="6765584" y="990600"/>
              <a:chExt cx="1083016" cy="3532339"/>
            </a:xfrm>
          </p:grpSpPr>
          <p:sp>
            <p:nvSpPr>
              <p:cNvPr id="169" name="Moon 1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95"/>
            <p:cNvGrpSpPr/>
            <p:nvPr/>
          </p:nvGrpSpPr>
          <p:grpSpPr>
            <a:xfrm rot="19650881">
              <a:off x="7610042" y="3969898"/>
              <a:ext cx="560711" cy="1828800"/>
              <a:chOff x="6765584" y="990600"/>
              <a:chExt cx="1083016" cy="3532339"/>
            </a:xfrm>
          </p:grpSpPr>
          <p:sp>
            <p:nvSpPr>
              <p:cNvPr id="164" name="Moon 16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01"/>
            <p:cNvGrpSpPr/>
            <p:nvPr/>
          </p:nvGrpSpPr>
          <p:grpSpPr>
            <a:xfrm rot="1949119" flipH="1">
              <a:off x="8372043" y="3969897"/>
              <a:ext cx="560711" cy="1828800"/>
              <a:chOff x="6765584" y="990600"/>
              <a:chExt cx="1083016" cy="3532339"/>
            </a:xfrm>
          </p:grpSpPr>
          <p:sp>
            <p:nvSpPr>
              <p:cNvPr id="159" name="Moon 15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4" name="Double Wave 203"/>
          <p:cNvSpPr/>
          <p:nvPr/>
        </p:nvSpPr>
        <p:spPr>
          <a:xfrm>
            <a:off x="0" y="4724400"/>
            <a:ext cx="12192000" cy="1447800"/>
          </a:xfrm>
          <a:prstGeom prst="doubleWave">
            <a:avLst/>
          </a:prstGeom>
          <a:solidFill>
            <a:srgbClr val="A97B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
          <p:cNvGrpSpPr/>
          <p:nvPr/>
        </p:nvGrpSpPr>
        <p:grpSpPr>
          <a:xfrm>
            <a:off x="3810001" y="-1"/>
            <a:ext cx="3569711" cy="3504189"/>
            <a:chOff x="228601" y="228601"/>
            <a:chExt cx="2362200" cy="2382953"/>
          </a:xfrm>
        </p:grpSpPr>
        <p:sp>
          <p:nvSpPr>
            <p:cNvPr id="3" name="Oval 2"/>
            <p:cNvSpPr/>
            <p:nvPr/>
          </p:nvSpPr>
          <p:spPr>
            <a:xfrm>
              <a:off x="228601" y="228601"/>
              <a:ext cx="2362200" cy="2362200"/>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9449" y="539511"/>
              <a:ext cx="2209800" cy="2072043"/>
            </a:xfrm>
            <a:prstGeom prst="rect">
              <a:avLst/>
            </a:prstGeom>
            <a:noFill/>
          </p:spPr>
          <p:txBody>
            <a:bodyPr wrap="square" rtlCol="0">
              <a:spAutoFit/>
            </a:bodyPr>
            <a:lstStyle/>
            <a:p>
              <a:pPr algn="ctr"/>
              <a:r>
                <a:rPr lang="en-US" sz="2400" b="1" dirty="0">
                  <a:solidFill>
                    <a:schemeClr val="bg1"/>
                  </a:solidFill>
                </a:rPr>
                <a:t>The Wheat and Tares</a:t>
              </a:r>
            </a:p>
            <a:p>
              <a:pPr algn="ctr"/>
              <a:r>
                <a:rPr lang="en-US" sz="2400" b="1" dirty="0">
                  <a:solidFill>
                    <a:schemeClr val="bg1"/>
                  </a:solidFill>
                </a:rPr>
                <a:t>An enemy plants tares in a wheat field. The householder tell his servants to let the wheat and tares grow together until the harvest</a:t>
              </a:r>
              <a:endParaRPr lang="en-US" sz="2400" dirty="0">
                <a:solidFill>
                  <a:schemeClr val="bg1"/>
                </a:solidFill>
              </a:endParaRPr>
            </a:p>
          </p:txBody>
        </p:sp>
      </p:grpSp>
      <p:sp>
        <p:nvSpPr>
          <p:cNvPr id="207" name="TextBox 206"/>
          <p:cNvSpPr txBox="1"/>
          <p:nvPr/>
        </p:nvSpPr>
        <p:spPr>
          <a:xfrm>
            <a:off x="161181" y="6477398"/>
            <a:ext cx="2590800" cy="369332"/>
          </a:xfrm>
          <a:prstGeom prst="rect">
            <a:avLst/>
          </a:prstGeom>
          <a:noFill/>
        </p:spPr>
        <p:txBody>
          <a:bodyPr wrap="square" rtlCol="0">
            <a:spAutoFit/>
          </a:bodyPr>
          <a:lstStyle/>
          <a:p>
            <a:r>
              <a:rPr lang="en-US" dirty="0">
                <a:solidFill>
                  <a:schemeClr val="bg1"/>
                </a:solidFill>
              </a:rPr>
              <a:t>Matthew 13:24-30</a:t>
            </a:r>
          </a:p>
        </p:txBody>
      </p:sp>
      <p:sp>
        <p:nvSpPr>
          <p:cNvPr id="208" name="Rectangle 207"/>
          <p:cNvSpPr/>
          <p:nvPr/>
        </p:nvSpPr>
        <p:spPr>
          <a:xfrm>
            <a:off x="7391400" y="5181601"/>
            <a:ext cx="2743200" cy="1200329"/>
          </a:xfrm>
          <a:prstGeom prst="rect">
            <a:avLst/>
          </a:prstGeom>
          <a:solidFill>
            <a:srgbClr val="7030A0"/>
          </a:solidFill>
          <a:ln>
            <a:solidFill>
              <a:schemeClr val="tx1"/>
            </a:solidFill>
          </a:ln>
        </p:spPr>
        <p:txBody>
          <a:bodyPr wrap="square">
            <a:spAutoFit/>
          </a:bodyPr>
          <a:lstStyle/>
          <a:p>
            <a:r>
              <a:rPr lang="en-US" dirty="0">
                <a:solidFill>
                  <a:schemeClr val="bg1"/>
                </a:solidFill>
              </a:rPr>
              <a:t>The tares were gathered first, bundled then burned. The wheat was gathered to the barn </a:t>
            </a:r>
          </a:p>
        </p:txBody>
      </p:sp>
      <p:sp>
        <p:nvSpPr>
          <p:cNvPr id="209" name="Rectangle 208"/>
          <p:cNvSpPr/>
          <p:nvPr/>
        </p:nvSpPr>
        <p:spPr>
          <a:xfrm>
            <a:off x="2057400" y="4953000"/>
            <a:ext cx="2743200" cy="1477328"/>
          </a:xfrm>
          <a:prstGeom prst="rect">
            <a:avLst/>
          </a:prstGeom>
          <a:solidFill>
            <a:srgbClr val="7030A0"/>
          </a:solidFill>
          <a:ln>
            <a:solidFill>
              <a:schemeClr val="tx1"/>
            </a:solidFill>
          </a:ln>
        </p:spPr>
        <p:txBody>
          <a:bodyPr wrap="square">
            <a:spAutoFit/>
          </a:bodyPr>
          <a:lstStyle/>
          <a:p>
            <a:r>
              <a:rPr lang="en-US" dirty="0">
                <a:solidFill>
                  <a:schemeClr val="bg1"/>
                </a:solidFill>
              </a:rPr>
              <a:t>If reapers tried to pull out the tares before the wheat and tares matured, they would likely destroy much of the wheat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9" presetClass="exit" presetSubtype="0" fill="hold" nodeType="withEffect">
                                  <p:stCondLst>
                                    <p:cond delay="0"/>
                                  </p:stCondLst>
                                  <p:childTnLst>
                                    <p:animEffect transition="out" filter="dissolve">
                                      <p:cBhvr>
                                        <p:cTn id="13" dur="500"/>
                                        <p:tgtEl>
                                          <p:spTgt spid="87"/>
                                        </p:tgtEl>
                                      </p:cBhvr>
                                    </p:animEffect>
                                    <p:set>
                                      <p:cBhvr>
                                        <p:cTn id="14" dur="1" fill="hold">
                                          <p:stCondLst>
                                            <p:cond delay="499"/>
                                          </p:stCondLst>
                                        </p:cTn>
                                        <p:tgtEl>
                                          <p:spTgt spid="8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304801"/>
            <a:ext cx="6477000" cy="2246769"/>
          </a:xfrm>
          <a:prstGeom prst="rect">
            <a:avLst/>
          </a:prstGeom>
        </p:spPr>
        <p:txBody>
          <a:bodyPr wrap="square">
            <a:spAutoFit/>
          </a:bodyPr>
          <a:lstStyle/>
          <a:p>
            <a:r>
              <a:rPr lang="en-US" sz="2000" dirty="0">
                <a:solidFill>
                  <a:schemeClr val="bg1"/>
                </a:solidFill>
              </a:rPr>
              <a:t>“We learn by this parable [of wheat and tares], not only the setting up of the Kingdom in the days of the Savior, which is represented by the good seed, which produced fruit, but also the corruptions of the Church, which are represented by the tares, which were sown by the enemy, which His disciples would fain have plucked up, or cleansed the Church of, if their views had been favored by the Savior. </a:t>
            </a:r>
          </a:p>
        </p:txBody>
      </p:sp>
      <p:pic>
        <p:nvPicPr>
          <p:cNvPr id="6" name="Picture 5" descr="joseph smith1.jpg"/>
          <p:cNvPicPr>
            <a:picLocks noChangeAspect="1"/>
          </p:cNvPicPr>
          <p:nvPr/>
        </p:nvPicPr>
        <p:blipFill>
          <a:blip r:embed="rId3" cstate="print"/>
          <a:stretch>
            <a:fillRect/>
          </a:stretch>
        </p:blipFill>
        <p:spPr>
          <a:xfrm>
            <a:off x="8763001" y="304800"/>
            <a:ext cx="1445371" cy="1752600"/>
          </a:xfrm>
          <a:prstGeom prst="rect">
            <a:avLst/>
          </a:prstGeom>
        </p:spPr>
      </p:pic>
      <p:sp>
        <p:nvSpPr>
          <p:cNvPr id="8" name="Rectangle 7"/>
          <p:cNvSpPr/>
          <p:nvPr/>
        </p:nvSpPr>
        <p:spPr>
          <a:xfrm>
            <a:off x="5257800" y="3276600"/>
            <a:ext cx="5029200" cy="2862322"/>
          </a:xfrm>
          <a:prstGeom prst="rect">
            <a:avLst/>
          </a:prstGeom>
        </p:spPr>
        <p:txBody>
          <a:bodyPr wrap="square">
            <a:spAutoFit/>
          </a:bodyPr>
          <a:lstStyle/>
          <a:p>
            <a:r>
              <a:rPr lang="en-US" sz="2000" dirty="0">
                <a:solidFill>
                  <a:schemeClr val="bg1"/>
                </a:solidFill>
              </a:rPr>
              <a:t>But He, knowing all things, says, Not so. As much as to say, your views are not correct, the Church is in its infancy, and if you take this rash step, you will destroy the wheat, or the Church, with the tares; therefore it is better to let them grow together until the harvest, or the end of the world, which means the destruction of the wicked, which is not yet fulfilled” (3)</a:t>
            </a:r>
          </a:p>
        </p:txBody>
      </p:sp>
      <p:pic>
        <p:nvPicPr>
          <p:cNvPr id="9" name="Picture 8" descr="jesus and wheat.jpg"/>
          <p:cNvPicPr>
            <a:picLocks noChangeAspect="1"/>
          </p:cNvPicPr>
          <p:nvPr/>
        </p:nvPicPr>
        <p:blipFill>
          <a:blip r:embed="rId4" cstate="print"/>
          <a:srcRect r="71667" b="51448"/>
          <a:stretch>
            <a:fillRect/>
          </a:stretch>
        </p:blipFill>
        <p:spPr>
          <a:xfrm>
            <a:off x="1981200" y="3352800"/>
            <a:ext cx="2590800" cy="25553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12192000" cy="57912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uble Wave 3"/>
          <p:cNvSpPr/>
          <p:nvPr/>
        </p:nvSpPr>
        <p:spPr>
          <a:xfrm>
            <a:off x="0" y="3200400"/>
            <a:ext cx="12192000" cy="1828800"/>
          </a:xfrm>
          <a:prstGeom prst="doubleWave">
            <a:avLst/>
          </a:prstGeom>
          <a:solidFill>
            <a:srgbClr val="C89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81200" y="154104"/>
            <a:ext cx="2895600" cy="2817696"/>
            <a:chOff x="228601" y="228601"/>
            <a:chExt cx="2362200" cy="2362200"/>
          </a:xfrm>
        </p:grpSpPr>
        <p:sp>
          <p:nvSpPr>
            <p:cNvPr id="6" name="Oval 5"/>
            <p:cNvSpPr/>
            <p:nvPr/>
          </p:nvSpPr>
          <p:spPr>
            <a:xfrm>
              <a:off x="228601" y="228601"/>
              <a:ext cx="2362200" cy="2362200"/>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49" y="539511"/>
              <a:ext cx="2209800" cy="387034"/>
            </a:xfrm>
            <a:prstGeom prst="rect">
              <a:avLst/>
            </a:prstGeom>
            <a:noFill/>
          </p:spPr>
          <p:txBody>
            <a:bodyPr wrap="square" rtlCol="0">
              <a:spAutoFit/>
            </a:bodyPr>
            <a:lstStyle/>
            <a:p>
              <a:pPr algn="ctr"/>
              <a:endParaRPr lang="en-US" sz="2400" dirty="0">
                <a:solidFill>
                  <a:schemeClr val="bg1"/>
                </a:solidFill>
              </a:endParaRPr>
            </a:p>
          </p:txBody>
        </p:sp>
      </p:grpSp>
      <p:sp>
        <p:nvSpPr>
          <p:cNvPr id="8" name="TextBox 7"/>
          <p:cNvSpPr txBox="1"/>
          <p:nvPr/>
        </p:nvSpPr>
        <p:spPr>
          <a:xfrm>
            <a:off x="2133600" y="685800"/>
            <a:ext cx="2743200" cy="1569660"/>
          </a:xfrm>
          <a:prstGeom prst="rect">
            <a:avLst/>
          </a:prstGeom>
          <a:noFill/>
        </p:spPr>
        <p:txBody>
          <a:bodyPr wrap="square" rtlCol="0">
            <a:spAutoFit/>
          </a:bodyPr>
          <a:lstStyle/>
          <a:p>
            <a:r>
              <a:rPr lang="en-US" sz="2400" b="1" dirty="0">
                <a:solidFill>
                  <a:schemeClr val="bg1"/>
                </a:solidFill>
              </a:rPr>
              <a:t>The Mustard Seed-</a:t>
            </a:r>
          </a:p>
          <a:p>
            <a:r>
              <a:rPr lang="en-US" sz="2400" b="1" dirty="0">
                <a:solidFill>
                  <a:schemeClr val="bg1"/>
                </a:solidFill>
              </a:rPr>
              <a:t>The smallest seed grows into the largest of herbs</a:t>
            </a:r>
            <a:endParaRPr lang="en-US" sz="2400" dirty="0">
              <a:solidFill>
                <a:schemeClr val="bg1"/>
              </a:solidFill>
            </a:endParaRPr>
          </a:p>
        </p:txBody>
      </p:sp>
      <p:sp>
        <p:nvSpPr>
          <p:cNvPr id="9" name="Oval 8"/>
          <p:cNvSpPr/>
          <p:nvPr/>
        </p:nvSpPr>
        <p:spPr>
          <a:xfrm rot="1193924">
            <a:off x="6366011" y="4613434"/>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p:nvSpPr>
        <p:spPr>
          <a:xfrm>
            <a:off x="0" y="4724400"/>
            <a:ext cx="12192000" cy="1447800"/>
          </a:xfrm>
          <a:prstGeom prst="doubleWave">
            <a:avLst/>
          </a:prstGeom>
          <a:solidFill>
            <a:srgbClr val="A97B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248400" y="280994"/>
            <a:ext cx="3962400" cy="4611304"/>
            <a:chOff x="4724400" y="280994"/>
            <a:chExt cx="3962400" cy="4611304"/>
          </a:xfrm>
        </p:grpSpPr>
        <p:sp>
          <p:nvSpPr>
            <p:cNvPr id="12" name="Oval 11"/>
            <p:cNvSpPr/>
            <p:nvPr/>
          </p:nvSpPr>
          <p:spPr>
            <a:xfrm>
              <a:off x="5257800" y="4495800"/>
              <a:ext cx="457200" cy="2286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10"/>
            <p:cNvGrpSpPr/>
            <p:nvPr/>
          </p:nvGrpSpPr>
          <p:grpSpPr>
            <a:xfrm>
              <a:off x="4724400" y="381000"/>
              <a:ext cx="3962400" cy="4511298"/>
              <a:chOff x="2895600" y="685800"/>
              <a:chExt cx="4495800" cy="5715000"/>
            </a:xfrm>
          </p:grpSpPr>
          <p:sp>
            <p:nvSpPr>
              <p:cNvPr id="131" name="Double Wave 130"/>
              <p:cNvSpPr/>
              <p:nvPr/>
            </p:nvSpPr>
            <p:spPr>
              <a:xfrm rot="16200000">
                <a:off x="3276600" y="4191000"/>
                <a:ext cx="3657600" cy="7620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ouble Wave 131"/>
              <p:cNvSpPr/>
              <p:nvPr/>
            </p:nvSpPr>
            <p:spPr>
              <a:xfrm rot="14132626">
                <a:off x="2784980" y="269279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ouble Wave 132"/>
              <p:cNvSpPr/>
              <p:nvPr/>
            </p:nvSpPr>
            <p:spPr>
              <a:xfrm rot="17924385">
                <a:off x="4266338" y="321212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ouble Wave 133"/>
              <p:cNvSpPr/>
              <p:nvPr/>
            </p:nvSpPr>
            <p:spPr>
              <a:xfrm rot="17365274">
                <a:off x="3901239" y="2215703"/>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ouble Wave 134"/>
              <p:cNvSpPr/>
              <p:nvPr/>
            </p:nvSpPr>
            <p:spPr>
              <a:xfrm rot="15146068">
                <a:off x="3323075" y="2148804"/>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876800" y="3352800"/>
                <a:ext cx="533400" cy="21336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136"/>
              <p:cNvSpPr/>
              <p:nvPr/>
            </p:nvSpPr>
            <p:spPr>
              <a:xfrm>
                <a:off x="28956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3048000" y="13716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a:off x="56388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a:off x="5181600" y="1524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a:off x="4572000" y="762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a:off x="3810000" y="6858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a:off x="4038600" y="1905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50"/>
            <p:cNvGrpSpPr/>
            <p:nvPr/>
          </p:nvGrpSpPr>
          <p:grpSpPr>
            <a:xfrm>
              <a:off x="5105401" y="1752600"/>
              <a:ext cx="609600" cy="752191"/>
              <a:chOff x="3560303" y="2066474"/>
              <a:chExt cx="2648109" cy="3267526"/>
            </a:xfrm>
          </p:grpSpPr>
          <p:sp>
            <p:nvSpPr>
              <p:cNvPr id="123" name="Round Diagonal Corner Rectangle 122"/>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3"/>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Diagonal Corner Rectangle 124"/>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128"/>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129"/>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59"/>
            <p:cNvGrpSpPr/>
            <p:nvPr/>
          </p:nvGrpSpPr>
          <p:grpSpPr>
            <a:xfrm rot="3132869">
              <a:off x="5384294" y="1055268"/>
              <a:ext cx="633067" cy="781148"/>
              <a:chOff x="3560303" y="2066474"/>
              <a:chExt cx="2648109" cy="3267526"/>
            </a:xfrm>
          </p:grpSpPr>
          <p:sp>
            <p:nvSpPr>
              <p:cNvPr id="115" name="Round Diagonal Corner Rectangle 114"/>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8"/>
            <p:cNvGrpSpPr/>
            <p:nvPr/>
          </p:nvGrpSpPr>
          <p:grpSpPr>
            <a:xfrm rot="2660748">
              <a:off x="6098406" y="280994"/>
              <a:ext cx="569875" cy="703174"/>
              <a:chOff x="3560303" y="2066474"/>
              <a:chExt cx="2648109" cy="3267526"/>
            </a:xfrm>
          </p:grpSpPr>
          <p:sp>
            <p:nvSpPr>
              <p:cNvPr id="107" name="Round Diagonal Corner Rectangle 106"/>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77"/>
            <p:cNvGrpSpPr/>
            <p:nvPr/>
          </p:nvGrpSpPr>
          <p:grpSpPr>
            <a:xfrm rot="6318400">
              <a:off x="6491384" y="700928"/>
              <a:ext cx="536931" cy="662524"/>
              <a:chOff x="3560303" y="2066474"/>
              <a:chExt cx="2648109" cy="3267526"/>
            </a:xfrm>
          </p:grpSpPr>
          <p:sp>
            <p:nvSpPr>
              <p:cNvPr id="99" name="Round Diagonal Corner Rectangle 98"/>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 Diagonal Corner Rectangle 100"/>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104"/>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105"/>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86"/>
            <p:cNvGrpSpPr/>
            <p:nvPr/>
          </p:nvGrpSpPr>
          <p:grpSpPr>
            <a:xfrm rot="1723543">
              <a:off x="7226923" y="961162"/>
              <a:ext cx="527807" cy="651267"/>
              <a:chOff x="3560303" y="2066474"/>
              <a:chExt cx="2648109" cy="3267526"/>
            </a:xfrm>
          </p:grpSpPr>
          <p:sp>
            <p:nvSpPr>
              <p:cNvPr id="91" name="Round Diagonal Corner Rectangle 90"/>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95"/>
            <p:cNvGrpSpPr/>
            <p:nvPr/>
          </p:nvGrpSpPr>
          <p:grpSpPr>
            <a:xfrm>
              <a:off x="6019801" y="1371600"/>
              <a:ext cx="457200" cy="564143"/>
              <a:chOff x="3560303" y="2066474"/>
              <a:chExt cx="2648109" cy="3267526"/>
            </a:xfrm>
          </p:grpSpPr>
          <p:sp>
            <p:nvSpPr>
              <p:cNvPr id="83" name="Round Diagonal Corner Rectangle 82"/>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04"/>
            <p:cNvGrpSpPr/>
            <p:nvPr/>
          </p:nvGrpSpPr>
          <p:grpSpPr>
            <a:xfrm>
              <a:off x="7467601" y="1828800"/>
              <a:ext cx="533400" cy="658167"/>
              <a:chOff x="3560303" y="2066474"/>
              <a:chExt cx="2648109" cy="3267526"/>
            </a:xfrm>
          </p:grpSpPr>
          <p:sp>
            <p:nvSpPr>
              <p:cNvPr id="75" name="Round Diagonal Corner Rectangle 74"/>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13"/>
            <p:cNvGrpSpPr/>
            <p:nvPr/>
          </p:nvGrpSpPr>
          <p:grpSpPr>
            <a:xfrm rot="18907175">
              <a:off x="7473752" y="575590"/>
              <a:ext cx="510330" cy="629701"/>
              <a:chOff x="3560303" y="2066474"/>
              <a:chExt cx="2648109" cy="3267526"/>
            </a:xfrm>
          </p:grpSpPr>
          <p:sp>
            <p:nvSpPr>
              <p:cNvPr id="67" name="Round Diagonal Corner Rectangle 66"/>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22"/>
            <p:cNvGrpSpPr/>
            <p:nvPr/>
          </p:nvGrpSpPr>
          <p:grpSpPr>
            <a:xfrm rot="18907175">
              <a:off x="8188155" y="1672248"/>
              <a:ext cx="416414" cy="513817"/>
              <a:chOff x="3560303" y="2066474"/>
              <a:chExt cx="2648109" cy="3267526"/>
            </a:xfrm>
          </p:grpSpPr>
          <p:sp>
            <p:nvSpPr>
              <p:cNvPr id="59" name="Round Diagonal Corner Rectangle 58"/>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31"/>
            <p:cNvGrpSpPr/>
            <p:nvPr/>
          </p:nvGrpSpPr>
          <p:grpSpPr>
            <a:xfrm rot="18907175">
              <a:off x="7893006" y="1977049"/>
              <a:ext cx="416414" cy="513817"/>
              <a:chOff x="3560303" y="2066474"/>
              <a:chExt cx="2648109" cy="3267526"/>
            </a:xfrm>
          </p:grpSpPr>
          <p:sp>
            <p:nvSpPr>
              <p:cNvPr id="51" name="Round Diagonal Corner Rectangle 50"/>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40"/>
            <p:cNvGrpSpPr/>
            <p:nvPr/>
          </p:nvGrpSpPr>
          <p:grpSpPr>
            <a:xfrm rot="18907175">
              <a:off x="5759407" y="605449"/>
              <a:ext cx="416414" cy="513817"/>
              <a:chOff x="3560303" y="2066474"/>
              <a:chExt cx="2648109" cy="3267526"/>
            </a:xfrm>
          </p:grpSpPr>
          <p:sp>
            <p:nvSpPr>
              <p:cNvPr id="43" name="Round Diagonal Corner Rectangle 42"/>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48"/>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49"/>
            <p:cNvGrpSpPr/>
            <p:nvPr/>
          </p:nvGrpSpPr>
          <p:grpSpPr>
            <a:xfrm rot="18907175">
              <a:off x="4997406" y="986449"/>
              <a:ext cx="416414" cy="513817"/>
              <a:chOff x="3560303" y="2066474"/>
              <a:chExt cx="2648109" cy="3267526"/>
            </a:xfrm>
          </p:grpSpPr>
          <p:sp>
            <p:nvSpPr>
              <p:cNvPr id="35" name="Round Diagonal Corner Rectangle 34"/>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8"/>
            <p:cNvGrpSpPr/>
            <p:nvPr/>
          </p:nvGrpSpPr>
          <p:grpSpPr>
            <a:xfrm rot="18907175">
              <a:off x="6216607" y="1824649"/>
              <a:ext cx="416414" cy="513817"/>
              <a:chOff x="3560303" y="2066474"/>
              <a:chExt cx="2648109" cy="3267526"/>
            </a:xfrm>
          </p:grpSpPr>
          <p:sp>
            <p:nvSpPr>
              <p:cNvPr id="27" name="Round Diagonal Corner Rectangle 26"/>
              <p:cNvSpPr/>
              <p:nvPr/>
            </p:nvSpPr>
            <p:spPr>
              <a:xfrm rot="1625975">
                <a:off x="3560303" y="2774843"/>
                <a:ext cx="1371600" cy="64272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1625975">
                <a:off x="4827016" y="3335898"/>
                <a:ext cx="1371600" cy="446528"/>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3946911">
                <a:off x="3812996" y="2583018"/>
                <a:ext cx="1371600" cy="33851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a:off x="4343400" y="32004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20072559">
                <a:off x="4800600" y="312420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490203">
                <a:off x="3845378" y="2940960"/>
                <a:ext cx="685800" cy="2133600"/>
              </a:xfrm>
              <a:prstGeom prst="moon">
                <a:avLst>
                  <a:gd name="adj" fmla="val 87500"/>
                </a:avLst>
              </a:prstGeom>
              <a:solidFill>
                <a:srgbClr val="FF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18044465">
                <a:off x="4329963" y="2476715"/>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559715">
                <a:off x="4836812" y="2850671"/>
                <a:ext cx="1371600" cy="5587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1" name="TextBox 160"/>
          <p:cNvSpPr txBox="1"/>
          <p:nvPr/>
        </p:nvSpPr>
        <p:spPr>
          <a:xfrm>
            <a:off x="137962" y="6461972"/>
            <a:ext cx="2590800" cy="369332"/>
          </a:xfrm>
          <a:prstGeom prst="rect">
            <a:avLst/>
          </a:prstGeom>
          <a:noFill/>
        </p:spPr>
        <p:txBody>
          <a:bodyPr wrap="square" rtlCol="0">
            <a:spAutoFit/>
          </a:bodyPr>
          <a:lstStyle/>
          <a:p>
            <a:r>
              <a:rPr lang="en-US" dirty="0">
                <a:solidFill>
                  <a:schemeClr val="bg1"/>
                </a:solidFill>
              </a:rPr>
              <a:t>Matthew 13:31-32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05400" y="838201"/>
            <a:ext cx="5261008" cy="4401205"/>
          </a:xfrm>
          <a:prstGeom prst="rect">
            <a:avLst/>
          </a:prstGeom>
        </p:spPr>
        <p:txBody>
          <a:bodyPr wrap="square">
            <a:spAutoFit/>
          </a:bodyPr>
          <a:lstStyle/>
          <a:p>
            <a:r>
              <a:rPr lang="en-US" sz="2000" dirty="0">
                <a:solidFill>
                  <a:schemeClr val="bg1"/>
                </a:solidFill>
              </a:rPr>
              <a:t>This figure is given to represent the Church as it shall come forth in the last days. … Let us take the Book of Mormon, which a man took and hid in his field, securing it by his faith, to spring up in the last days, or in due time; let us behold it coming forth out of the ground, which is indeed accounted the least of all seeds, but behold it branching forth, yea, even towering with lofty branches and Godlike majesty, until it, like the mustard seed, becomes the greatest of all herbs. … </a:t>
            </a:r>
          </a:p>
          <a:p>
            <a:endParaRPr lang="en-US" sz="2000" dirty="0">
              <a:solidFill>
                <a:schemeClr val="bg1"/>
              </a:solidFill>
            </a:endParaRPr>
          </a:p>
          <a:p>
            <a:r>
              <a:rPr lang="en-US" sz="2000" dirty="0">
                <a:solidFill>
                  <a:schemeClr val="bg1"/>
                </a:solidFill>
              </a:rPr>
              <a:t>God is sending down His powers, gifts, and angels to lodge in the branches thereof” (3)</a:t>
            </a:r>
          </a:p>
        </p:txBody>
      </p:sp>
      <p:pic>
        <p:nvPicPr>
          <p:cNvPr id="6" name="Picture 5" descr="joseph smith1.jpg"/>
          <p:cNvPicPr>
            <a:picLocks noChangeAspect="1"/>
          </p:cNvPicPr>
          <p:nvPr/>
        </p:nvPicPr>
        <p:blipFill>
          <a:blip r:embed="rId3" cstate="print"/>
          <a:stretch>
            <a:fillRect/>
          </a:stretch>
        </p:blipFill>
        <p:spPr>
          <a:xfrm>
            <a:off x="10990447" y="76200"/>
            <a:ext cx="1005475" cy="1219200"/>
          </a:xfrm>
          <a:prstGeom prst="rect">
            <a:avLst/>
          </a:prstGeom>
        </p:spPr>
      </p:pic>
      <p:pic>
        <p:nvPicPr>
          <p:cNvPr id="3074" name="Picture 2" descr="http://dalachfam.net/luke/wp-content/uploads/2007/11/oak.jpg"/>
          <p:cNvPicPr>
            <a:picLocks noChangeAspect="1" noChangeArrowheads="1"/>
          </p:cNvPicPr>
          <p:nvPr/>
        </p:nvPicPr>
        <p:blipFill>
          <a:blip r:embed="rId4" cstate="print"/>
          <a:srcRect/>
          <a:stretch>
            <a:fillRect/>
          </a:stretch>
        </p:blipFill>
        <p:spPr bwMode="auto">
          <a:xfrm>
            <a:off x="1752600" y="3581400"/>
            <a:ext cx="2743200" cy="2057400"/>
          </a:xfrm>
          <a:prstGeom prst="rect">
            <a:avLst/>
          </a:prstGeom>
          <a:noFill/>
        </p:spPr>
      </p:pic>
      <p:pic>
        <p:nvPicPr>
          <p:cNvPr id="3076" name="Picture 4" descr="https://cacina.files.wordpress.com/2015/06/mustard-seed.jpg"/>
          <p:cNvPicPr>
            <a:picLocks noChangeAspect="1" noChangeArrowheads="1"/>
          </p:cNvPicPr>
          <p:nvPr/>
        </p:nvPicPr>
        <p:blipFill>
          <a:blip r:embed="rId5" cstate="print"/>
          <a:srcRect/>
          <a:stretch>
            <a:fillRect/>
          </a:stretch>
        </p:blipFill>
        <p:spPr bwMode="auto">
          <a:xfrm>
            <a:off x="1676401" y="685800"/>
            <a:ext cx="3165475" cy="2080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A97B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095966" y="1173440"/>
            <a:ext cx="3538767" cy="3538767"/>
            <a:chOff x="1905000" y="2514600"/>
            <a:chExt cx="2680741" cy="2680741"/>
          </a:xfrm>
        </p:grpSpPr>
        <p:sp>
          <p:nvSpPr>
            <p:cNvPr id="3" name="Oval 2"/>
            <p:cNvSpPr/>
            <p:nvPr/>
          </p:nvSpPr>
          <p:spPr>
            <a:xfrm>
              <a:off x="1905000" y="2514600"/>
              <a:ext cx="2680741" cy="2680741"/>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20448" y="2803221"/>
              <a:ext cx="2424416" cy="2028419"/>
            </a:xfrm>
            <a:prstGeom prst="rect">
              <a:avLst/>
            </a:prstGeom>
            <a:noFill/>
          </p:spPr>
          <p:txBody>
            <a:bodyPr wrap="square" rtlCol="0">
              <a:spAutoFit/>
            </a:bodyPr>
            <a:lstStyle/>
            <a:p>
              <a:pPr algn="ctr"/>
              <a:r>
                <a:rPr lang="en-US" sz="2800" b="1" dirty="0">
                  <a:solidFill>
                    <a:schemeClr val="bg1"/>
                  </a:solidFill>
                </a:rPr>
                <a:t>The Leaven</a:t>
              </a:r>
            </a:p>
            <a:p>
              <a:pPr algn="ctr"/>
              <a:r>
                <a:rPr lang="en-US" sz="2800" b="1" dirty="0">
                  <a:solidFill>
                    <a:schemeClr val="bg1"/>
                  </a:solidFill>
                </a:rPr>
                <a:t>a small amount of yeast in 3 measures of flour grows until it leavens all the dough</a:t>
              </a:r>
            </a:p>
          </p:txBody>
        </p:sp>
      </p:grpSp>
      <p:sp>
        <p:nvSpPr>
          <p:cNvPr id="6" name="Rectangle 5"/>
          <p:cNvSpPr/>
          <p:nvPr/>
        </p:nvSpPr>
        <p:spPr>
          <a:xfrm>
            <a:off x="5638800" y="2209801"/>
            <a:ext cx="6553200" cy="41847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3505201"/>
            <a:ext cx="6553200" cy="41847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38800" y="4800601"/>
            <a:ext cx="6553200" cy="41847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153400" y="1219200"/>
            <a:ext cx="1295400" cy="1239078"/>
            <a:chOff x="2133600" y="1905000"/>
            <a:chExt cx="4572000" cy="4419600"/>
          </a:xfrm>
        </p:grpSpPr>
        <p:sp>
          <p:nvSpPr>
            <p:cNvPr id="10" name="Parallelogram 9"/>
            <p:cNvSpPr/>
            <p:nvPr/>
          </p:nvSpPr>
          <p:spPr>
            <a:xfrm rot="16200000">
              <a:off x="5295900" y="2552700"/>
              <a:ext cx="2057400" cy="762000"/>
            </a:xfrm>
            <a:prstGeom prst="parallelogram">
              <a:avLst>
                <a:gd name="adj" fmla="val 8382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2133600" y="1905000"/>
              <a:ext cx="3810000" cy="38100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2895600" y="2514600"/>
              <a:ext cx="3810000" cy="38100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rot="16200000">
              <a:off x="304800" y="3733800"/>
              <a:ext cx="4419600" cy="762000"/>
            </a:xfrm>
            <a:prstGeom prst="parallelogram">
              <a:avLst>
                <a:gd name="adj" fmla="val 8382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2166" y="2743202"/>
              <a:ext cx="651992" cy="2744477"/>
            </a:xfrm>
            <a:prstGeom prst="rect">
              <a:avLst/>
            </a:prstGeom>
            <a:noFill/>
          </p:spPr>
          <p:txBody>
            <a:bodyPr wrap="none" lIns="91440" tIns="45720" rIns="91440" bIns="45720">
              <a:spAutoFit/>
            </a:bodyPr>
            <a:lstStyle/>
            <a:p>
              <a:pPr algn="ctr"/>
              <a:endParaRPr lang="en-US" sz="4400" b="1" spc="50" dirty="0">
                <a:ln w="12700" cmpd="sng">
                  <a:solidFill>
                    <a:schemeClr val="accent6">
                      <a:satMod val="120000"/>
                      <a:shade val="80000"/>
                    </a:schemeClr>
                  </a:solidFill>
                  <a:prstDash val="solid"/>
                </a:ln>
                <a:solidFill>
                  <a:srgbClr val="92D050"/>
                </a:solidFill>
                <a:effectLst>
                  <a:glow rad="53100">
                    <a:schemeClr val="accent6">
                      <a:satMod val="180000"/>
                      <a:alpha val="30000"/>
                    </a:schemeClr>
                  </a:glow>
                </a:effectLst>
                <a:latin typeface="Comic Sans MS" pitchFamily="66" charset="0"/>
              </a:endParaRPr>
            </a:p>
          </p:txBody>
        </p:sp>
      </p:grpSp>
      <p:grpSp>
        <p:nvGrpSpPr>
          <p:cNvPr id="15" name="Group 21"/>
          <p:cNvGrpSpPr/>
          <p:nvPr/>
        </p:nvGrpSpPr>
        <p:grpSpPr>
          <a:xfrm>
            <a:off x="11047949" y="943660"/>
            <a:ext cx="762000" cy="1619250"/>
            <a:chOff x="3200400" y="3581400"/>
            <a:chExt cx="1219200" cy="2590800"/>
          </a:xfrm>
        </p:grpSpPr>
        <p:sp>
          <p:nvSpPr>
            <p:cNvPr id="16" name="Oval 15"/>
            <p:cNvSpPr/>
            <p:nvPr/>
          </p:nvSpPr>
          <p:spPr>
            <a:xfrm>
              <a:off x="3276600" y="5562600"/>
              <a:ext cx="1143000" cy="609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07764" y="5632554"/>
              <a:ext cx="858187" cy="43096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716311" y="4738141"/>
              <a:ext cx="228600" cy="1143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rot="5400000">
              <a:off x="3162300" y="3619500"/>
              <a:ext cx="1295400" cy="12192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436080" y="4590685"/>
            <a:ext cx="1710129" cy="550808"/>
            <a:chOff x="838200" y="5791200"/>
            <a:chExt cx="1710129" cy="550808"/>
          </a:xfrm>
        </p:grpSpPr>
        <p:sp>
          <p:nvSpPr>
            <p:cNvPr id="21" name="Flowchart: Magnetic Disk 20"/>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9"/>
          <p:cNvGrpSpPr/>
          <p:nvPr/>
        </p:nvGrpSpPr>
        <p:grpSpPr>
          <a:xfrm>
            <a:off x="6019800" y="457200"/>
            <a:ext cx="685800" cy="1907204"/>
            <a:chOff x="1603947" y="889774"/>
            <a:chExt cx="1948721" cy="5615957"/>
          </a:xfrm>
        </p:grpSpPr>
        <p:sp>
          <p:nvSpPr>
            <p:cNvPr id="29" name="Oval 28"/>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Wave 30"/>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249197" y="2629185"/>
            <a:ext cx="1042219" cy="1172929"/>
            <a:chOff x="2809019" y="3343211"/>
            <a:chExt cx="1855207" cy="2253207"/>
          </a:xfrm>
        </p:grpSpPr>
        <p:sp>
          <p:nvSpPr>
            <p:cNvPr id="38" name="Snip Same Side Corner Rectangle 37"/>
            <p:cNvSpPr/>
            <p:nvPr/>
          </p:nvSpPr>
          <p:spPr>
            <a:xfrm rot="10800000">
              <a:off x="2851780" y="3925068"/>
              <a:ext cx="1679771" cy="1671350"/>
            </a:xfrm>
            <a:prstGeom prst="snip2SameRect">
              <a:avLst>
                <a:gd name="adj1" fmla="val 16667"/>
                <a:gd name="adj2" fmla="val 2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13"/>
            <p:cNvSpPr/>
            <p:nvPr/>
          </p:nvSpPr>
          <p:spPr>
            <a:xfrm>
              <a:off x="2837925" y="3714622"/>
              <a:ext cx="1679771" cy="371411"/>
            </a:xfrm>
            <a:prstGeom prst="roundRect">
              <a:avLst>
                <a:gd name="adj" fmla="val 5000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14"/>
            <p:cNvSpPr/>
            <p:nvPr/>
          </p:nvSpPr>
          <p:spPr>
            <a:xfrm rot="16200000">
              <a:off x="3445679" y="2735457"/>
              <a:ext cx="464264" cy="1679771"/>
            </a:xfrm>
            <a:prstGeom prst="flowChartDelay">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809019" y="4396832"/>
              <a:ext cx="1855207" cy="768615"/>
            </a:xfrm>
            <a:prstGeom prst="rect">
              <a:avLst/>
            </a:prstGeom>
            <a:noFill/>
            <a:ln w="12700">
              <a:noFill/>
            </a:ln>
          </p:spPr>
          <p:txBody>
            <a:bodyPr wrap="square" rtlCol="0">
              <a:spAutoFit/>
            </a:bodyPr>
            <a:lstStyle/>
            <a:p>
              <a:r>
                <a:rPr lang="en-US" sz="2000" dirty="0">
                  <a:latin typeface="AR CHRISTY" pitchFamily="2" charset="0"/>
                </a:rPr>
                <a:t>Leaven</a:t>
              </a:r>
            </a:p>
          </p:txBody>
        </p:sp>
      </p:grpSp>
      <p:grpSp>
        <p:nvGrpSpPr>
          <p:cNvPr id="41" name="Group 19"/>
          <p:cNvGrpSpPr/>
          <p:nvPr/>
        </p:nvGrpSpPr>
        <p:grpSpPr>
          <a:xfrm>
            <a:off x="6934200" y="457200"/>
            <a:ext cx="685800" cy="1907204"/>
            <a:chOff x="1603947" y="889774"/>
            <a:chExt cx="1948721" cy="5615957"/>
          </a:xfrm>
        </p:grpSpPr>
        <p:sp>
          <p:nvSpPr>
            <p:cNvPr id="44" name="Oval 43"/>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Wave 45"/>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5638800" y="4648200"/>
            <a:ext cx="2438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324600" y="4191001"/>
            <a:ext cx="1176728" cy="712033"/>
          </a:xfrm>
          <a:prstGeom prst="roundRect">
            <a:avLst>
              <a:gd name="adj" fmla="val 21844"/>
            </a:avLst>
          </a:prstGeom>
          <a:solidFill>
            <a:srgbClr val="ECD26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16200000">
            <a:off x="2171700" y="3238502"/>
            <a:ext cx="6858002" cy="38099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57"/>
          <p:cNvGrpSpPr/>
          <p:nvPr/>
        </p:nvGrpSpPr>
        <p:grpSpPr>
          <a:xfrm>
            <a:off x="8484635" y="2629185"/>
            <a:ext cx="1102180" cy="1172929"/>
            <a:chOff x="2837925" y="3343211"/>
            <a:chExt cx="1961941" cy="2253207"/>
          </a:xfrm>
        </p:grpSpPr>
        <p:sp>
          <p:nvSpPr>
            <p:cNvPr id="59" name="Snip Same Side Corner Rectangle 58"/>
            <p:cNvSpPr/>
            <p:nvPr/>
          </p:nvSpPr>
          <p:spPr>
            <a:xfrm rot="10800000">
              <a:off x="2851780" y="3925068"/>
              <a:ext cx="1679771" cy="1671350"/>
            </a:xfrm>
            <a:prstGeom prst="snip2SameRect">
              <a:avLst>
                <a:gd name="adj1" fmla="val 16667"/>
                <a:gd name="adj2" fmla="val 2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13"/>
            <p:cNvSpPr/>
            <p:nvPr/>
          </p:nvSpPr>
          <p:spPr>
            <a:xfrm>
              <a:off x="2837925" y="3714622"/>
              <a:ext cx="1679771" cy="371411"/>
            </a:xfrm>
            <a:prstGeom prst="roundRect">
              <a:avLst>
                <a:gd name="adj" fmla="val 5000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14"/>
            <p:cNvSpPr/>
            <p:nvPr/>
          </p:nvSpPr>
          <p:spPr>
            <a:xfrm rot="16200000">
              <a:off x="3445679" y="2735457"/>
              <a:ext cx="464264" cy="1679771"/>
            </a:xfrm>
            <a:prstGeom prst="flowChartDelay">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944659" y="4367877"/>
              <a:ext cx="1855207" cy="768615"/>
            </a:xfrm>
            <a:prstGeom prst="rect">
              <a:avLst/>
            </a:prstGeom>
            <a:noFill/>
            <a:ln w="12700">
              <a:noFill/>
            </a:ln>
          </p:spPr>
          <p:txBody>
            <a:bodyPr wrap="square" rtlCol="0">
              <a:spAutoFit/>
            </a:bodyPr>
            <a:lstStyle/>
            <a:p>
              <a:r>
                <a:rPr lang="en-US" sz="2000" dirty="0">
                  <a:latin typeface="AR CHRISTY" pitchFamily="2" charset="0"/>
                </a:rPr>
                <a:t>Leaven</a:t>
              </a:r>
            </a:p>
          </p:txBody>
        </p:sp>
      </p:grpSp>
      <p:grpSp>
        <p:nvGrpSpPr>
          <p:cNvPr id="52" name="Group 62"/>
          <p:cNvGrpSpPr/>
          <p:nvPr/>
        </p:nvGrpSpPr>
        <p:grpSpPr>
          <a:xfrm>
            <a:off x="9780035" y="2629185"/>
            <a:ext cx="1102180" cy="1172929"/>
            <a:chOff x="2837925" y="3343211"/>
            <a:chExt cx="1961941" cy="2253207"/>
          </a:xfrm>
        </p:grpSpPr>
        <p:sp>
          <p:nvSpPr>
            <p:cNvPr id="64" name="Snip Same Side Corner Rectangle 63"/>
            <p:cNvSpPr/>
            <p:nvPr/>
          </p:nvSpPr>
          <p:spPr>
            <a:xfrm rot="10800000">
              <a:off x="2851780" y="3925068"/>
              <a:ext cx="1679771" cy="1671350"/>
            </a:xfrm>
            <a:prstGeom prst="snip2SameRect">
              <a:avLst>
                <a:gd name="adj1" fmla="val 16667"/>
                <a:gd name="adj2" fmla="val 2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13"/>
            <p:cNvSpPr/>
            <p:nvPr/>
          </p:nvSpPr>
          <p:spPr>
            <a:xfrm>
              <a:off x="2837925" y="3714622"/>
              <a:ext cx="1679771" cy="371411"/>
            </a:xfrm>
            <a:prstGeom prst="roundRect">
              <a:avLst>
                <a:gd name="adj" fmla="val 5000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14"/>
            <p:cNvSpPr/>
            <p:nvPr/>
          </p:nvSpPr>
          <p:spPr>
            <a:xfrm rot="16200000">
              <a:off x="3445679" y="2735457"/>
              <a:ext cx="464264" cy="1679771"/>
            </a:xfrm>
            <a:prstGeom prst="flowChartDelay">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944659" y="4367877"/>
              <a:ext cx="1855207" cy="768615"/>
            </a:xfrm>
            <a:prstGeom prst="rect">
              <a:avLst/>
            </a:prstGeom>
            <a:noFill/>
            <a:ln w="12700">
              <a:noFill/>
            </a:ln>
          </p:spPr>
          <p:txBody>
            <a:bodyPr wrap="square" rtlCol="0">
              <a:spAutoFit/>
            </a:bodyPr>
            <a:lstStyle/>
            <a:p>
              <a:r>
                <a:rPr lang="en-US" sz="2000" dirty="0">
                  <a:latin typeface="AR CHRISTY" pitchFamily="2" charset="0"/>
                </a:rPr>
                <a:t>Leaven</a:t>
              </a:r>
            </a:p>
          </p:txBody>
        </p:sp>
      </p:grpSp>
      <p:sp>
        <p:nvSpPr>
          <p:cNvPr id="63" name="TextBox 62"/>
          <p:cNvSpPr txBox="1"/>
          <p:nvPr/>
        </p:nvSpPr>
        <p:spPr>
          <a:xfrm>
            <a:off x="0" y="6488668"/>
            <a:ext cx="2590800" cy="369332"/>
          </a:xfrm>
          <a:prstGeom prst="rect">
            <a:avLst/>
          </a:prstGeom>
          <a:noFill/>
        </p:spPr>
        <p:txBody>
          <a:bodyPr wrap="square" rtlCol="0">
            <a:spAutoFit/>
          </a:bodyPr>
          <a:lstStyle/>
          <a:p>
            <a:r>
              <a:rPr lang="en-US" dirty="0">
                <a:solidFill>
                  <a:schemeClr val="bg1"/>
                </a:solidFill>
              </a:rPr>
              <a:t>Matthew 13:33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304801"/>
            <a:ext cx="6477000" cy="1015663"/>
          </a:xfrm>
          <a:prstGeom prst="rect">
            <a:avLst/>
          </a:prstGeom>
        </p:spPr>
        <p:txBody>
          <a:bodyPr wrap="square">
            <a:spAutoFit/>
          </a:bodyPr>
          <a:lstStyle/>
          <a:p>
            <a:r>
              <a:rPr lang="en-US" sz="2000" dirty="0">
                <a:solidFill>
                  <a:schemeClr val="bg1"/>
                </a:solidFill>
              </a:rPr>
              <a:t>The latter-day Church will spread throughout the earth, aided by the leaven of the testimonies of the Three Witnesses and the latter-day scriptures.</a:t>
            </a:r>
          </a:p>
        </p:txBody>
      </p:sp>
      <p:sp>
        <p:nvSpPr>
          <p:cNvPr id="11" name="Rectangle 10"/>
          <p:cNvSpPr/>
          <p:nvPr/>
        </p:nvSpPr>
        <p:spPr>
          <a:xfrm>
            <a:off x="5638800" y="3048001"/>
            <a:ext cx="4876800" cy="3170099"/>
          </a:xfrm>
          <a:prstGeom prst="rect">
            <a:avLst/>
          </a:prstGeom>
        </p:spPr>
        <p:txBody>
          <a:bodyPr wrap="square">
            <a:spAutoFit/>
          </a:bodyPr>
          <a:lstStyle/>
          <a:p>
            <a:r>
              <a:rPr lang="en-US" sz="2000" dirty="0">
                <a:solidFill>
                  <a:schemeClr val="bg1"/>
                </a:solidFill>
              </a:rPr>
              <a:t>These were, according to the Book of Mormon, the Jews in Palestine [who produced the Bible], the seed of Joseph on the Western hemisphere [who produced the Book of Mormon], and the ten tribes in the North country [whose leavening record is yet to come]. These all were visited by the Savior. They heard His voice and were taught of Him 'one Lord, one faith, one baptism,' that there might be 'one fold and one shepherd.'“ (4)</a:t>
            </a:r>
          </a:p>
        </p:txBody>
      </p:sp>
      <p:sp>
        <p:nvSpPr>
          <p:cNvPr id="2050" name="AutoShape 2" descr="Image result for matthias f. cowle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Matthias F. Cowley.jpg"/>
          <p:cNvPicPr>
            <a:picLocks noChangeAspect="1" noChangeArrowheads="1"/>
          </p:cNvPicPr>
          <p:nvPr/>
        </p:nvPicPr>
        <p:blipFill>
          <a:blip r:embed="rId3" cstate="print"/>
          <a:srcRect/>
          <a:stretch>
            <a:fillRect/>
          </a:stretch>
        </p:blipFill>
        <p:spPr bwMode="auto">
          <a:xfrm>
            <a:off x="8915401" y="304800"/>
            <a:ext cx="1343025" cy="1781176"/>
          </a:xfrm>
          <a:prstGeom prst="rect">
            <a:avLst/>
          </a:prstGeom>
          <a:noFill/>
        </p:spPr>
      </p:pic>
      <p:pic>
        <p:nvPicPr>
          <p:cNvPr id="2054" name="Picture 6" descr="https://www.lds.org/bc/content/ldsorg/content/images/SBT-Scriptures-Home-P%23561D8-220x180.jpg"/>
          <p:cNvPicPr>
            <a:picLocks noChangeAspect="1" noChangeArrowheads="1"/>
          </p:cNvPicPr>
          <p:nvPr/>
        </p:nvPicPr>
        <p:blipFill>
          <a:blip r:embed="rId4" cstate="print"/>
          <a:srcRect/>
          <a:stretch>
            <a:fillRect/>
          </a:stretch>
        </p:blipFill>
        <p:spPr bwMode="auto">
          <a:xfrm>
            <a:off x="2057400" y="2286000"/>
            <a:ext cx="3166533"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791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6"/>
          <p:cNvGrpSpPr/>
          <p:nvPr/>
        </p:nvGrpSpPr>
        <p:grpSpPr>
          <a:xfrm>
            <a:off x="9372600" y="1524000"/>
            <a:ext cx="925284" cy="1981200"/>
            <a:chOff x="7610042" y="1124339"/>
            <a:chExt cx="2183077" cy="4674359"/>
          </a:xfrm>
        </p:grpSpPr>
        <p:grpSp>
          <p:nvGrpSpPr>
            <p:cNvPr id="9" name="Group 58"/>
            <p:cNvGrpSpPr/>
            <p:nvPr/>
          </p:nvGrpSpPr>
          <p:grpSpPr>
            <a:xfrm rot="19650881">
              <a:off x="7610042" y="1912498"/>
              <a:ext cx="560711" cy="1828800"/>
              <a:chOff x="6765584" y="990600"/>
              <a:chExt cx="1083016" cy="3532339"/>
            </a:xfrm>
          </p:grpSpPr>
          <p:sp>
            <p:nvSpPr>
              <p:cNvPr id="108" name="Moon 10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Moon 58"/>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9"/>
            <p:cNvGrpSpPr/>
            <p:nvPr/>
          </p:nvGrpSpPr>
          <p:grpSpPr>
            <a:xfrm rot="19650881">
              <a:off x="7610043" y="2598297"/>
              <a:ext cx="560711" cy="1828800"/>
              <a:chOff x="6765584" y="990600"/>
              <a:chExt cx="1083016" cy="3532339"/>
            </a:xfrm>
          </p:grpSpPr>
          <p:sp>
            <p:nvSpPr>
              <p:cNvPr id="103" name="Moon 10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65"/>
            <p:cNvGrpSpPr/>
            <p:nvPr/>
          </p:nvGrpSpPr>
          <p:grpSpPr>
            <a:xfrm rot="19650881">
              <a:off x="7610042" y="3360298"/>
              <a:ext cx="560711" cy="1828800"/>
              <a:chOff x="6765584" y="990600"/>
              <a:chExt cx="1083016" cy="3532339"/>
            </a:xfrm>
          </p:grpSpPr>
          <p:sp>
            <p:nvSpPr>
              <p:cNvPr id="98" name="Moon 9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71"/>
            <p:cNvGrpSpPr/>
            <p:nvPr/>
          </p:nvGrpSpPr>
          <p:grpSpPr>
            <a:xfrm rot="928600">
              <a:off x="8349452" y="1870455"/>
              <a:ext cx="560711" cy="1828800"/>
              <a:chOff x="6765584" y="990600"/>
              <a:chExt cx="1083016" cy="3532339"/>
            </a:xfrm>
          </p:grpSpPr>
          <p:sp>
            <p:nvSpPr>
              <p:cNvPr id="93" name="Moon 9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77"/>
            <p:cNvGrpSpPr/>
            <p:nvPr/>
          </p:nvGrpSpPr>
          <p:grpSpPr>
            <a:xfrm rot="2972959">
              <a:off x="8598363" y="2330596"/>
              <a:ext cx="560711" cy="1828800"/>
              <a:chOff x="6765584" y="990600"/>
              <a:chExt cx="1083016" cy="3532339"/>
            </a:xfrm>
          </p:grpSpPr>
          <p:sp>
            <p:nvSpPr>
              <p:cNvPr id="88" name="Moon 8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3"/>
            <p:cNvGrpSpPr/>
            <p:nvPr/>
          </p:nvGrpSpPr>
          <p:grpSpPr>
            <a:xfrm rot="21057775">
              <a:off x="7936516" y="1124339"/>
              <a:ext cx="560711" cy="2493875"/>
              <a:chOff x="6765584" y="990600"/>
              <a:chExt cx="1083016" cy="3532339"/>
            </a:xfrm>
          </p:grpSpPr>
          <p:sp>
            <p:nvSpPr>
              <p:cNvPr id="83" name="Moon 8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89"/>
            <p:cNvGrpSpPr/>
            <p:nvPr/>
          </p:nvGrpSpPr>
          <p:grpSpPr>
            <a:xfrm rot="1547556">
              <a:off x="8354077" y="3318090"/>
              <a:ext cx="560711" cy="1828800"/>
              <a:chOff x="6765584" y="990600"/>
              <a:chExt cx="1083016" cy="3532339"/>
            </a:xfrm>
          </p:grpSpPr>
          <p:sp>
            <p:nvSpPr>
              <p:cNvPr id="78" name="Moon 7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95"/>
            <p:cNvGrpSpPr/>
            <p:nvPr/>
          </p:nvGrpSpPr>
          <p:grpSpPr>
            <a:xfrm rot="19650881">
              <a:off x="7610042" y="3969898"/>
              <a:ext cx="560711" cy="1828800"/>
              <a:chOff x="6765584" y="990600"/>
              <a:chExt cx="1083016" cy="3532339"/>
            </a:xfrm>
          </p:grpSpPr>
          <p:sp>
            <p:nvSpPr>
              <p:cNvPr id="73" name="Moon 7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01"/>
            <p:cNvGrpSpPr/>
            <p:nvPr/>
          </p:nvGrpSpPr>
          <p:grpSpPr>
            <a:xfrm rot="1949119" flipH="1">
              <a:off x="8372043" y="3969897"/>
              <a:ext cx="560711" cy="1828800"/>
              <a:chOff x="6765584" y="990600"/>
              <a:chExt cx="1083016" cy="3532339"/>
            </a:xfrm>
          </p:grpSpPr>
          <p:sp>
            <p:nvSpPr>
              <p:cNvPr id="68" name="Moon 6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113"/>
          <p:cNvGrpSpPr/>
          <p:nvPr/>
        </p:nvGrpSpPr>
        <p:grpSpPr>
          <a:xfrm>
            <a:off x="8458200" y="1447800"/>
            <a:ext cx="960872" cy="2057400"/>
            <a:chOff x="7610042" y="1124339"/>
            <a:chExt cx="2183077" cy="4674359"/>
          </a:xfrm>
        </p:grpSpPr>
        <p:grpSp>
          <p:nvGrpSpPr>
            <p:cNvPr id="58" name="Group 58"/>
            <p:cNvGrpSpPr/>
            <p:nvPr/>
          </p:nvGrpSpPr>
          <p:grpSpPr>
            <a:xfrm rot="19650881">
              <a:off x="7610042" y="1912498"/>
              <a:ext cx="560711" cy="1828800"/>
              <a:chOff x="6765584" y="990600"/>
              <a:chExt cx="1083016" cy="3532339"/>
            </a:xfrm>
          </p:grpSpPr>
          <p:sp>
            <p:nvSpPr>
              <p:cNvPr id="165" name="Moon 16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Moon 115"/>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rot="19650881">
              <a:off x="7610043" y="2598297"/>
              <a:ext cx="560711" cy="1828800"/>
              <a:chOff x="6765584" y="990600"/>
              <a:chExt cx="1083016" cy="3532339"/>
            </a:xfrm>
          </p:grpSpPr>
          <p:sp>
            <p:nvSpPr>
              <p:cNvPr id="160" name="Moon 15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5"/>
            <p:cNvGrpSpPr/>
            <p:nvPr/>
          </p:nvGrpSpPr>
          <p:grpSpPr>
            <a:xfrm rot="19650881">
              <a:off x="7610042" y="3360298"/>
              <a:ext cx="560711" cy="1828800"/>
              <a:chOff x="6765584" y="990600"/>
              <a:chExt cx="1083016" cy="3532339"/>
            </a:xfrm>
          </p:grpSpPr>
          <p:sp>
            <p:nvSpPr>
              <p:cNvPr id="155" name="Moon 15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71"/>
            <p:cNvGrpSpPr/>
            <p:nvPr/>
          </p:nvGrpSpPr>
          <p:grpSpPr>
            <a:xfrm rot="928600">
              <a:off x="8349452" y="1870455"/>
              <a:ext cx="560711" cy="1828800"/>
              <a:chOff x="6765584" y="990600"/>
              <a:chExt cx="1083016" cy="3532339"/>
            </a:xfrm>
          </p:grpSpPr>
          <p:sp>
            <p:nvSpPr>
              <p:cNvPr id="150" name="Moon 14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77"/>
            <p:cNvGrpSpPr/>
            <p:nvPr/>
          </p:nvGrpSpPr>
          <p:grpSpPr>
            <a:xfrm rot="2972959">
              <a:off x="8598363" y="2330596"/>
              <a:ext cx="560711" cy="1828800"/>
              <a:chOff x="6765584" y="990600"/>
              <a:chExt cx="1083016" cy="3532339"/>
            </a:xfrm>
          </p:grpSpPr>
          <p:sp>
            <p:nvSpPr>
              <p:cNvPr id="145" name="Moon 14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83"/>
            <p:cNvGrpSpPr/>
            <p:nvPr/>
          </p:nvGrpSpPr>
          <p:grpSpPr>
            <a:xfrm rot="21057775">
              <a:off x="7936516" y="1124339"/>
              <a:ext cx="560711" cy="2493875"/>
              <a:chOff x="6765584" y="990600"/>
              <a:chExt cx="1083016" cy="3532339"/>
            </a:xfrm>
          </p:grpSpPr>
          <p:sp>
            <p:nvSpPr>
              <p:cNvPr id="140" name="Moon 13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89"/>
            <p:cNvGrpSpPr/>
            <p:nvPr/>
          </p:nvGrpSpPr>
          <p:grpSpPr>
            <a:xfrm rot="1547556">
              <a:off x="8354077" y="3318090"/>
              <a:ext cx="560711" cy="1828800"/>
              <a:chOff x="6765584" y="990600"/>
              <a:chExt cx="1083016" cy="3532339"/>
            </a:xfrm>
          </p:grpSpPr>
          <p:sp>
            <p:nvSpPr>
              <p:cNvPr id="135" name="Moon 13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95"/>
            <p:cNvGrpSpPr/>
            <p:nvPr/>
          </p:nvGrpSpPr>
          <p:grpSpPr>
            <a:xfrm rot="19650881">
              <a:off x="7610042" y="3969898"/>
              <a:ext cx="560711" cy="1828800"/>
              <a:chOff x="6765584" y="990600"/>
              <a:chExt cx="1083016" cy="3532339"/>
            </a:xfrm>
          </p:grpSpPr>
          <p:sp>
            <p:nvSpPr>
              <p:cNvPr id="130" name="Moon 12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01"/>
            <p:cNvGrpSpPr/>
            <p:nvPr/>
          </p:nvGrpSpPr>
          <p:grpSpPr>
            <a:xfrm rot="1949119" flipH="1">
              <a:off x="8372043" y="3969897"/>
              <a:ext cx="560711" cy="1828800"/>
              <a:chOff x="6765584" y="990600"/>
              <a:chExt cx="1083016" cy="3532339"/>
            </a:xfrm>
          </p:grpSpPr>
          <p:sp>
            <p:nvSpPr>
              <p:cNvPr id="125" name="Moon 12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69"/>
          <p:cNvGrpSpPr/>
          <p:nvPr/>
        </p:nvGrpSpPr>
        <p:grpSpPr>
          <a:xfrm>
            <a:off x="7543801" y="1524000"/>
            <a:ext cx="889697" cy="1905000"/>
            <a:chOff x="7610042" y="1124339"/>
            <a:chExt cx="2183077" cy="4674359"/>
          </a:xfrm>
        </p:grpSpPr>
        <p:grpSp>
          <p:nvGrpSpPr>
            <p:cNvPr id="115" name="Group 58"/>
            <p:cNvGrpSpPr/>
            <p:nvPr/>
          </p:nvGrpSpPr>
          <p:grpSpPr>
            <a:xfrm rot="19650881">
              <a:off x="7610042" y="1912498"/>
              <a:ext cx="560711" cy="1828800"/>
              <a:chOff x="6765584" y="990600"/>
              <a:chExt cx="1083016" cy="3532339"/>
            </a:xfrm>
          </p:grpSpPr>
          <p:sp>
            <p:nvSpPr>
              <p:cNvPr id="221" name="Moon 22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Moon 171"/>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59"/>
            <p:cNvGrpSpPr/>
            <p:nvPr/>
          </p:nvGrpSpPr>
          <p:grpSpPr>
            <a:xfrm rot="19650881">
              <a:off x="7610043" y="2598297"/>
              <a:ext cx="560711" cy="1828800"/>
              <a:chOff x="6765584" y="990600"/>
              <a:chExt cx="1083016" cy="3532339"/>
            </a:xfrm>
          </p:grpSpPr>
          <p:sp>
            <p:nvSpPr>
              <p:cNvPr id="216" name="Moon 21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65"/>
            <p:cNvGrpSpPr/>
            <p:nvPr/>
          </p:nvGrpSpPr>
          <p:grpSpPr>
            <a:xfrm rot="19650881">
              <a:off x="7610042" y="3360298"/>
              <a:ext cx="560711" cy="1828800"/>
              <a:chOff x="6765584" y="990600"/>
              <a:chExt cx="1083016" cy="3532339"/>
            </a:xfrm>
          </p:grpSpPr>
          <p:sp>
            <p:nvSpPr>
              <p:cNvPr id="211" name="Moon 21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71"/>
            <p:cNvGrpSpPr/>
            <p:nvPr/>
          </p:nvGrpSpPr>
          <p:grpSpPr>
            <a:xfrm rot="928600">
              <a:off x="8349452" y="1870455"/>
              <a:ext cx="560711" cy="1828800"/>
              <a:chOff x="6765584" y="990600"/>
              <a:chExt cx="1083016" cy="3532339"/>
            </a:xfrm>
          </p:grpSpPr>
          <p:sp>
            <p:nvSpPr>
              <p:cNvPr id="206" name="Moon 20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77"/>
            <p:cNvGrpSpPr/>
            <p:nvPr/>
          </p:nvGrpSpPr>
          <p:grpSpPr>
            <a:xfrm rot="2972959">
              <a:off x="8598363" y="2330596"/>
              <a:ext cx="560711" cy="1828800"/>
              <a:chOff x="6765584" y="990600"/>
              <a:chExt cx="1083016" cy="3532339"/>
            </a:xfrm>
          </p:grpSpPr>
          <p:sp>
            <p:nvSpPr>
              <p:cNvPr id="201" name="Moon 20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83"/>
            <p:cNvGrpSpPr/>
            <p:nvPr/>
          </p:nvGrpSpPr>
          <p:grpSpPr>
            <a:xfrm rot="21057775">
              <a:off x="7936516" y="1124339"/>
              <a:ext cx="560711" cy="2493875"/>
              <a:chOff x="6765584" y="990600"/>
              <a:chExt cx="1083016" cy="3532339"/>
            </a:xfrm>
          </p:grpSpPr>
          <p:sp>
            <p:nvSpPr>
              <p:cNvPr id="196" name="Moon 19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89"/>
            <p:cNvGrpSpPr/>
            <p:nvPr/>
          </p:nvGrpSpPr>
          <p:grpSpPr>
            <a:xfrm rot="1547556">
              <a:off x="8354077" y="3318090"/>
              <a:ext cx="560711" cy="1828800"/>
              <a:chOff x="6765584" y="990600"/>
              <a:chExt cx="1083016" cy="3532339"/>
            </a:xfrm>
          </p:grpSpPr>
          <p:sp>
            <p:nvSpPr>
              <p:cNvPr id="191" name="Moon 19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95"/>
            <p:cNvGrpSpPr/>
            <p:nvPr/>
          </p:nvGrpSpPr>
          <p:grpSpPr>
            <a:xfrm rot="19650881">
              <a:off x="7610042" y="3969898"/>
              <a:ext cx="560711" cy="1828800"/>
              <a:chOff x="6765584" y="990600"/>
              <a:chExt cx="1083016" cy="3532339"/>
            </a:xfrm>
          </p:grpSpPr>
          <p:sp>
            <p:nvSpPr>
              <p:cNvPr id="186" name="Moon 18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01"/>
            <p:cNvGrpSpPr/>
            <p:nvPr/>
          </p:nvGrpSpPr>
          <p:grpSpPr>
            <a:xfrm rot="1949119" flipH="1">
              <a:off x="8372043" y="3969897"/>
              <a:ext cx="560711" cy="1828800"/>
              <a:chOff x="6765584" y="990600"/>
              <a:chExt cx="1083016" cy="3532339"/>
            </a:xfrm>
          </p:grpSpPr>
          <p:sp>
            <p:nvSpPr>
              <p:cNvPr id="181" name="Moon 18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225"/>
          <p:cNvGrpSpPr/>
          <p:nvPr/>
        </p:nvGrpSpPr>
        <p:grpSpPr>
          <a:xfrm>
            <a:off x="3124200" y="1600200"/>
            <a:ext cx="955848" cy="1828800"/>
            <a:chOff x="7610042" y="1124339"/>
            <a:chExt cx="2183077" cy="4674359"/>
          </a:xfrm>
        </p:grpSpPr>
        <p:grpSp>
          <p:nvGrpSpPr>
            <p:cNvPr id="171" name="Group 58"/>
            <p:cNvGrpSpPr/>
            <p:nvPr/>
          </p:nvGrpSpPr>
          <p:grpSpPr>
            <a:xfrm rot="19650881">
              <a:off x="7610042" y="1912498"/>
              <a:ext cx="560711" cy="1828800"/>
              <a:chOff x="6765584" y="990600"/>
              <a:chExt cx="1083016" cy="3532339"/>
            </a:xfrm>
          </p:grpSpPr>
          <p:sp>
            <p:nvSpPr>
              <p:cNvPr id="277" name="Moon 27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Moon 227"/>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59"/>
            <p:cNvGrpSpPr/>
            <p:nvPr/>
          </p:nvGrpSpPr>
          <p:grpSpPr>
            <a:xfrm rot="19650881">
              <a:off x="7610043" y="2598297"/>
              <a:ext cx="560711" cy="1828800"/>
              <a:chOff x="6765584" y="990600"/>
              <a:chExt cx="1083016" cy="3532339"/>
            </a:xfrm>
          </p:grpSpPr>
          <p:sp>
            <p:nvSpPr>
              <p:cNvPr id="272" name="Moon 27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65"/>
            <p:cNvGrpSpPr/>
            <p:nvPr/>
          </p:nvGrpSpPr>
          <p:grpSpPr>
            <a:xfrm rot="19650881">
              <a:off x="7610042" y="3360298"/>
              <a:ext cx="560711" cy="1828800"/>
              <a:chOff x="6765584" y="990600"/>
              <a:chExt cx="1083016" cy="3532339"/>
            </a:xfrm>
          </p:grpSpPr>
          <p:sp>
            <p:nvSpPr>
              <p:cNvPr id="267" name="Moon 26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71"/>
            <p:cNvGrpSpPr/>
            <p:nvPr/>
          </p:nvGrpSpPr>
          <p:grpSpPr>
            <a:xfrm rot="928600">
              <a:off x="8349452" y="1870455"/>
              <a:ext cx="560711" cy="1828800"/>
              <a:chOff x="6765584" y="990600"/>
              <a:chExt cx="1083016" cy="3532339"/>
            </a:xfrm>
          </p:grpSpPr>
          <p:sp>
            <p:nvSpPr>
              <p:cNvPr id="262" name="Moon 26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77"/>
            <p:cNvGrpSpPr/>
            <p:nvPr/>
          </p:nvGrpSpPr>
          <p:grpSpPr>
            <a:xfrm rot="2972959">
              <a:off x="8598363" y="2330596"/>
              <a:ext cx="560711" cy="1828800"/>
              <a:chOff x="6765584" y="990600"/>
              <a:chExt cx="1083016" cy="3532339"/>
            </a:xfrm>
          </p:grpSpPr>
          <p:sp>
            <p:nvSpPr>
              <p:cNvPr id="257" name="Moon 25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83"/>
            <p:cNvGrpSpPr/>
            <p:nvPr/>
          </p:nvGrpSpPr>
          <p:grpSpPr>
            <a:xfrm rot="21057775">
              <a:off x="7936516" y="1124339"/>
              <a:ext cx="560711" cy="2493875"/>
              <a:chOff x="6765584" y="990600"/>
              <a:chExt cx="1083016" cy="3532339"/>
            </a:xfrm>
          </p:grpSpPr>
          <p:sp>
            <p:nvSpPr>
              <p:cNvPr id="252" name="Moon 25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89"/>
            <p:cNvGrpSpPr/>
            <p:nvPr/>
          </p:nvGrpSpPr>
          <p:grpSpPr>
            <a:xfrm rot="1547556">
              <a:off x="8354077" y="3318090"/>
              <a:ext cx="560711" cy="1828800"/>
              <a:chOff x="6765584" y="990600"/>
              <a:chExt cx="1083016" cy="3532339"/>
            </a:xfrm>
          </p:grpSpPr>
          <p:sp>
            <p:nvSpPr>
              <p:cNvPr id="247" name="Moon 24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95"/>
            <p:cNvGrpSpPr/>
            <p:nvPr/>
          </p:nvGrpSpPr>
          <p:grpSpPr>
            <a:xfrm rot="19650881">
              <a:off x="7610042" y="3969898"/>
              <a:ext cx="560711" cy="1828800"/>
              <a:chOff x="6765584" y="990600"/>
              <a:chExt cx="1083016" cy="3532339"/>
            </a:xfrm>
          </p:grpSpPr>
          <p:sp>
            <p:nvSpPr>
              <p:cNvPr id="242" name="Moon 24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01"/>
            <p:cNvGrpSpPr/>
            <p:nvPr/>
          </p:nvGrpSpPr>
          <p:grpSpPr>
            <a:xfrm rot="1949119" flipH="1">
              <a:off x="8372043" y="3969897"/>
              <a:ext cx="560711" cy="1828800"/>
              <a:chOff x="6765584" y="990600"/>
              <a:chExt cx="1083016" cy="3532339"/>
            </a:xfrm>
          </p:grpSpPr>
          <p:sp>
            <p:nvSpPr>
              <p:cNvPr id="237" name="Moon 23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81"/>
          <p:cNvGrpSpPr/>
          <p:nvPr/>
        </p:nvGrpSpPr>
        <p:grpSpPr>
          <a:xfrm>
            <a:off x="2438400" y="1752600"/>
            <a:ext cx="609600" cy="1600200"/>
            <a:chOff x="7610042" y="1124339"/>
            <a:chExt cx="2183077" cy="4674359"/>
          </a:xfrm>
        </p:grpSpPr>
        <p:grpSp>
          <p:nvGrpSpPr>
            <p:cNvPr id="227" name="Group 58"/>
            <p:cNvGrpSpPr/>
            <p:nvPr/>
          </p:nvGrpSpPr>
          <p:grpSpPr>
            <a:xfrm rot="19650881">
              <a:off x="7610042" y="1912498"/>
              <a:ext cx="560711" cy="1828800"/>
              <a:chOff x="6765584" y="990600"/>
              <a:chExt cx="1083016" cy="3532339"/>
            </a:xfrm>
          </p:grpSpPr>
          <p:sp>
            <p:nvSpPr>
              <p:cNvPr id="333" name="Moon 33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33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4" name="Moon 283"/>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59"/>
            <p:cNvGrpSpPr/>
            <p:nvPr/>
          </p:nvGrpSpPr>
          <p:grpSpPr>
            <a:xfrm rot="19650881">
              <a:off x="7610043" y="2598297"/>
              <a:ext cx="560711" cy="1828800"/>
              <a:chOff x="6765584" y="990600"/>
              <a:chExt cx="1083016" cy="3532339"/>
            </a:xfrm>
          </p:grpSpPr>
          <p:sp>
            <p:nvSpPr>
              <p:cNvPr id="328" name="Moon 32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32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65"/>
            <p:cNvGrpSpPr/>
            <p:nvPr/>
          </p:nvGrpSpPr>
          <p:grpSpPr>
            <a:xfrm rot="19650881">
              <a:off x="7610042" y="3360298"/>
              <a:ext cx="560711" cy="1828800"/>
              <a:chOff x="6765584" y="990600"/>
              <a:chExt cx="1083016" cy="3532339"/>
            </a:xfrm>
          </p:grpSpPr>
          <p:sp>
            <p:nvSpPr>
              <p:cNvPr id="323" name="Moon 32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32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71"/>
            <p:cNvGrpSpPr/>
            <p:nvPr/>
          </p:nvGrpSpPr>
          <p:grpSpPr>
            <a:xfrm rot="928600">
              <a:off x="8349452" y="1870455"/>
              <a:ext cx="560711" cy="1828800"/>
              <a:chOff x="6765584" y="990600"/>
              <a:chExt cx="1083016" cy="3532339"/>
            </a:xfrm>
          </p:grpSpPr>
          <p:sp>
            <p:nvSpPr>
              <p:cNvPr id="318" name="Moon 31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77"/>
            <p:cNvGrpSpPr/>
            <p:nvPr/>
          </p:nvGrpSpPr>
          <p:grpSpPr>
            <a:xfrm rot="2972959">
              <a:off x="8598363" y="2330596"/>
              <a:ext cx="560711" cy="1828800"/>
              <a:chOff x="6765584" y="990600"/>
              <a:chExt cx="1083016" cy="3532339"/>
            </a:xfrm>
          </p:grpSpPr>
          <p:sp>
            <p:nvSpPr>
              <p:cNvPr id="313" name="Moon 31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1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83"/>
            <p:cNvGrpSpPr/>
            <p:nvPr/>
          </p:nvGrpSpPr>
          <p:grpSpPr>
            <a:xfrm rot="21057775">
              <a:off x="7936516" y="1124339"/>
              <a:ext cx="560711" cy="2493875"/>
              <a:chOff x="6765584" y="990600"/>
              <a:chExt cx="1083016" cy="3532339"/>
            </a:xfrm>
          </p:grpSpPr>
          <p:sp>
            <p:nvSpPr>
              <p:cNvPr id="308" name="Moon 30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89"/>
            <p:cNvGrpSpPr/>
            <p:nvPr/>
          </p:nvGrpSpPr>
          <p:grpSpPr>
            <a:xfrm rot="1547556">
              <a:off x="8354077" y="3318090"/>
              <a:ext cx="560711" cy="1828800"/>
              <a:chOff x="6765584" y="990600"/>
              <a:chExt cx="1083016" cy="3532339"/>
            </a:xfrm>
          </p:grpSpPr>
          <p:sp>
            <p:nvSpPr>
              <p:cNvPr id="303" name="Moon 30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95"/>
            <p:cNvGrpSpPr/>
            <p:nvPr/>
          </p:nvGrpSpPr>
          <p:grpSpPr>
            <a:xfrm rot="19650881">
              <a:off x="7610042" y="3969898"/>
              <a:ext cx="560711" cy="1828800"/>
              <a:chOff x="6765584" y="990600"/>
              <a:chExt cx="1083016" cy="3532339"/>
            </a:xfrm>
          </p:grpSpPr>
          <p:sp>
            <p:nvSpPr>
              <p:cNvPr id="298" name="Moon 29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101"/>
            <p:cNvGrpSpPr/>
            <p:nvPr/>
          </p:nvGrpSpPr>
          <p:grpSpPr>
            <a:xfrm rot="1949119" flipH="1">
              <a:off x="8372043" y="3969897"/>
              <a:ext cx="560711" cy="1828800"/>
              <a:chOff x="6765584" y="990600"/>
              <a:chExt cx="1083016" cy="3532339"/>
            </a:xfrm>
          </p:grpSpPr>
          <p:sp>
            <p:nvSpPr>
              <p:cNvPr id="293" name="Moon 29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337"/>
          <p:cNvGrpSpPr/>
          <p:nvPr/>
        </p:nvGrpSpPr>
        <p:grpSpPr>
          <a:xfrm>
            <a:off x="1905000" y="1752600"/>
            <a:ext cx="533400" cy="1676400"/>
            <a:chOff x="7610042" y="1124339"/>
            <a:chExt cx="2183077" cy="4674359"/>
          </a:xfrm>
        </p:grpSpPr>
        <p:grpSp>
          <p:nvGrpSpPr>
            <p:cNvPr id="283" name="Group 58"/>
            <p:cNvGrpSpPr/>
            <p:nvPr/>
          </p:nvGrpSpPr>
          <p:grpSpPr>
            <a:xfrm rot="19650881">
              <a:off x="7610042" y="1912498"/>
              <a:ext cx="560711" cy="1828800"/>
              <a:chOff x="6765584" y="990600"/>
              <a:chExt cx="1083016" cy="3532339"/>
            </a:xfrm>
          </p:grpSpPr>
          <p:sp>
            <p:nvSpPr>
              <p:cNvPr id="389" name="Moon 38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39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0" name="Moon 339"/>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59"/>
            <p:cNvGrpSpPr/>
            <p:nvPr/>
          </p:nvGrpSpPr>
          <p:grpSpPr>
            <a:xfrm rot="19650881">
              <a:off x="7610043" y="2598297"/>
              <a:ext cx="560711" cy="1828800"/>
              <a:chOff x="6765584" y="990600"/>
              <a:chExt cx="1083016" cy="3532339"/>
            </a:xfrm>
          </p:grpSpPr>
          <p:sp>
            <p:nvSpPr>
              <p:cNvPr id="384" name="Moon 38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65"/>
            <p:cNvGrpSpPr/>
            <p:nvPr/>
          </p:nvGrpSpPr>
          <p:grpSpPr>
            <a:xfrm rot="19650881">
              <a:off x="7610042" y="3360298"/>
              <a:ext cx="560711" cy="1828800"/>
              <a:chOff x="6765584" y="990600"/>
              <a:chExt cx="1083016" cy="3532339"/>
            </a:xfrm>
          </p:grpSpPr>
          <p:sp>
            <p:nvSpPr>
              <p:cNvPr id="379" name="Moon 37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71"/>
            <p:cNvGrpSpPr/>
            <p:nvPr/>
          </p:nvGrpSpPr>
          <p:grpSpPr>
            <a:xfrm rot="928600">
              <a:off x="8349452" y="1870455"/>
              <a:ext cx="560711" cy="1828800"/>
              <a:chOff x="6765584" y="990600"/>
              <a:chExt cx="1083016" cy="3532339"/>
            </a:xfrm>
          </p:grpSpPr>
          <p:sp>
            <p:nvSpPr>
              <p:cNvPr id="374" name="Moon 37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77"/>
            <p:cNvGrpSpPr/>
            <p:nvPr/>
          </p:nvGrpSpPr>
          <p:grpSpPr>
            <a:xfrm rot="2972959">
              <a:off x="8598363" y="2330596"/>
              <a:ext cx="560711" cy="1828800"/>
              <a:chOff x="6765584" y="990600"/>
              <a:chExt cx="1083016" cy="3532339"/>
            </a:xfrm>
          </p:grpSpPr>
          <p:sp>
            <p:nvSpPr>
              <p:cNvPr id="369" name="Moon 36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37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83"/>
            <p:cNvGrpSpPr/>
            <p:nvPr/>
          </p:nvGrpSpPr>
          <p:grpSpPr>
            <a:xfrm rot="21057775">
              <a:off x="7936516" y="1124339"/>
              <a:ext cx="560711" cy="2493875"/>
              <a:chOff x="6765584" y="990600"/>
              <a:chExt cx="1083016" cy="3532339"/>
            </a:xfrm>
          </p:grpSpPr>
          <p:sp>
            <p:nvSpPr>
              <p:cNvPr id="364" name="Moon 36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89"/>
            <p:cNvGrpSpPr/>
            <p:nvPr/>
          </p:nvGrpSpPr>
          <p:grpSpPr>
            <a:xfrm rot="1547556">
              <a:off x="8354077" y="3318090"/>
              <a:ext cx="560711" cy="1828800"/>
              <a:chOff x="6765584" y="990600"/>
              <a:chExt cx="1083016" cy="3532339"/>
            </a:xfrm>
          </p:grpSpPr>
          <p:sp>
            <p:nvSpPr>
              <p:cNvPr id="359" name="Moon 35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95"/>
            <p:cNvGrpSpPr/>
            <p:nvPr/>
          </p:nvGrpSpPr>
          <p:grpSpPr>
            <a:xfrm rot="19650881">
              <a:off x="7610042" y="3969898"/>
              <a:ext cx="560711" cy="1828800"/>
              <a:chOff x="6765584" y="990600"/>
              <a:chExt cx="1083016" cy="3532339"/>
            </a:xfrm>
          </p:grpSpPr>
          <p:sp>
            <p:nvSpPr>
              <p:cNvPr id="354" name="Moon 35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35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01"/>
            <p:cNvGrpSpPr/>
            <p:nvPr/>
          </p:nvGrpSpPr>
          <p:grpSpPr>
            <a:xfrm rot="1949119" flipH="1">
              <a:off x="8372043" y="3969897"/>
              <a:ext cx="560711" cy="1828800"/>
              <a:chOff x="6765584" y="990600"/>
              <a:chExt cx="1083016" cy="3532339"/>
            </a:xfrm>
          </p:grpSpPr>
          <p:sp>
            <p:nvSpPr>
              <p:cNvPr id="349" name="Moon 34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0" y="5638800"/>
            <a:ext cx="12192000" cy="1219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Wave 5"/>
          <p:cNvSpPr/>
          <p:nvPr/>
        </p:nvSpPr>
        <p:spPr>
          <a:xfrm>
            <a:off x="0" y="3200400"/>
            <a:ext cx="12192000" cy="1828800"/>
          </a:xfrm>
          <a:prstGeom prst="doubleWave">
            <a:avLst/>
          </a:prstGeom>
          <a:solidFill>
            <a:srgbClr val="C89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8" name="Group 1"/>
          <p:cNvGrpSpPr/>
          <p:nvPr/>
        </p:nvGrpSpPr>
        <p:grpSpPr>
          <a:xfrm>
            <a:off x="4648201" y="228601"/>
            <a:ext cx="2680741" cy="2680741"/>
            <a:chOff x="152400" y="3962400"/>
            <a:chExt cx="2680741" cy="2680741"/>
          </a:xfrm>
        </p:grpSpPr>
        <p:sp>
          <p:nvSpPr>
            <p:cNvPr id="3" name="Oval 2"/>
            <p:cNvSpPr/>
            <p:nvPr/>
          </p:nvSpPr>
          <p:spPr>
            <a:xfrm>
              <a:off x="152400" y="3962400"/>
              <a:ext cx="2680741" cy="2680741"/>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Hidden Treasure…a man sells all he has to buy a field with a hidden treasure</a:t>
              </a:r>
              <a:endParaRPr lang="en-US" sz="2000" dirty="0">
                <a:solidFill>
                  <a:schemeClr val="bg1"/>
                </a:solidFill>
              </a:endParaRPr>
            </a:p>
            <a:p>
              <a:pPr algn="ctr"/>
              <a:endParaRPr lang="en-US" dirty="0"/>
            </a:p>
          </p:txBody>
        </p:sp>
        <p:sp>
          <p:nvSpPr>
            <p:cNvPr id="4" name="TextBox 3"/>
            <p:cNvSpPr txBox="1"/>
            <p:nvPr/>
          </p:nvSpPr>
          <p:spPr>
            <a:xfrm>
              <a:off x="228600" y="4800600"/>
              <a:ext cx="2560637" cy="400110"/>
            </a:xfrm>
            <a:prstGeom prst="rect">
              <a:avLst/>
            </a:prstGeom>
            <a:noFill/>
          </p:spPr>
          <p:txBody>
            <a:bodyPr wrap="square" rtlCol="0">
              <a:spAutoFit/>
            </a:bodyPr>
            <a:lstStyle/>
            <a:p>
              <a:endParaRPr lang="en-US" sz="2000" dirty="0">
                <a:solidFill>
                  <a:schemeClr val="bg1"/>
                </a:solidFill>
              </a:endParaRPr>
            </a:p>
          </p:txBody>
        </p:sp>
      </p:grpSp>
      <p:grpSp>
        <p:nvGrpSpPr>
          <p:cNvPr id="339" name="Group 21"/>
          <p:cNvGrpSpPr/>
          <p:nvPr/>
        </p:nvGrpSpPr>
        <p:grpSpPr>
          <a:xfrm rot="20878134">
            <a:off x="2272216" y="2940462"/>
            <a:ext cx="2133600" cy="2285999"/>
            <a:chOff x="2743200" y="2590800"/>
            <a:chExt cx="2133600" cy="2285999"/>
          </a:xfrm>
        </p:grpSpPr>
        <p:sp>
          <p:nvSpPr>
            <p:cNvPr id="10" name="Oval 9"/>
            <p:cNvSpPr/>
            <p:nvPr/>
          </p:nvSpPr>
          <p:spPr>
            <a:xfrm>
              <a:off x="2752165" y="2590800"/>
              <a:ext cx="2106706"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0800000">
              <a:off x="2752165" y="2895600"/>
              <a:ext cx="2106706"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0800000">
              <a:off x="2833192" y="2971800"/>
              <a:ext cx="1944652"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2743200" y="3581400"/>
              <a:ext cx="2133600" cy="77958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2832100" y="3692769"/>
              <a:ext cx="1955800" cy="55684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2743200" y="4360984"/>
              <a:ext cx="2133600" cy="515815"/>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1" name="Group 27"/>
            <p:cNvGrpSpPr/>
            <p:nvPr/>
          </p:nvGrpSpPr>
          <p:grpSpPr>
            <a:xfrm>
              <a:off x="3124200" y="3505200"/>
              <a:ext cx="381000" cy="304800"/>
              <a:chOff x="1295400" y="5181600"/>
              <a:chExt cx="1066800" cy="762000"/>
            </a:xfrm>
          </p:grpSpPr>
          <p:sp>
            <p:nvSpPr>
              <p:cNvPr id="42" name="Trapezoid 19"/>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22"/>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28"/>
            <p:cNvGrpSpPr/>
            <p:nvPr/>
          </p:nvGrpSpPr>
          <p:grpSpPr>
            <a:xfrm>
              <a:off x="3962400" y="3505200"/>
              <a:ext cx="381000" cy="304800"/>
              <a:chOff x="1295400" y="5181600"/>
              <a:chExt cx="1066800" cy="762000"/>
            </a:xfrm>
          </p:grpSpPr>
          <p:sp>
            <p:nvSpPr>
              <p:cNvPr id="35" name="Trapezoid 34"/>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rapezoid 17"/>
            <p:cNvSpPr/>
            <p:nvPr/>
          </p:nvSpPr>
          <p:spPr>
            <a:xfrm rot="10800000">
              <a:off x="3276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4038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33528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0800000">
              <a:off x="40386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43"/>
            <p:cNvGrpSpPr/>
            <p:nvPr/>
          </p:nvGrpSpPr>
          <p:grpSpPr>
            <a:xfrm>
              <a:off x="3581400" y="2743200"/>
              <a:ext cx="381000" cy="304800"/>
              <a:chOff x="1066800" y="4495800"/>
              <a:chExt cx="1143000" cy="1044388"/>
            </a:xfrm>
          </p:grpSpPr>
          <p:sp>
            <p:nvSpPr>
              <p:cNvPr id="32" name="Trapezoid 31"/>
              <p:cNvSpPr/>
              <p:nvPr/>
            </p:nvSpPr>
            <p:spPr>
              <a:xfrm rot="10800000">
                <a:off x="1066800" y="50292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564341" y="5078506"/>
                <a:ext cx="152400" cy="381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H="1">
                <a:off x="1066800" y="44958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56"/>
            <p:cNvGrpSpPr/>
            <p:nvPr/>
          </p:nvGrpSpPr>
          <p:grpSpPr>
            <a:xfrm>
              <a:off x="3581400" y="4343400"/>
              <a:ext cx="304800" cy="457200"/>
              <a:chOff x="6705600" y="4419600"/>
              <a:chExt cx="838200" cy="1295400"/>
            </a:xfrm>
          </p:grpSpPr>
          <p:sp>
            <p:nvSpPr>
              <p:cNvPr id="24" name="Trapezoid 23"/>
              <p:cNvSpPr/>
              <p:nvPr/>
            </p:nvSpPr>
            <p:spPr>
              <a:xfrm rot="10800000">
                <a:off x="6705600" y="4419600"/>
                <a:ext cx="762000" cy="304800"/>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53"/>
              <p:cNvGrpSpPr/>
              <p:nvPr/>
            </p:nvGrpSpPr>
            <p:grpSpPr>
              <a:xfrm>
                <a:off x="6705600" y="4495800"/>
                <a:ext cx="838200" cy="1219200"/>
                <a:chOff x="5715000" y="3294529"/>
                <a:chExt cx="1066800" cy="1506071"/>
              </a:xfrm>
            </p:grpSpPr>
            <p:sp>
              <p:nvSpPr>
                <p:cNvPr id="27" name="Block Arc 26"/>
                <p:cNvSpPr/>
                <p:nvPr/>
              </p:nvSpPr>
              <p:spPr>
                <a:xfrm>
                  <a:off x="5827059" y="3294529"/>
                  <a:ext cx="838200"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27"/>
                <p:cNvSpPr/>
                <p:nvPr/>
              </p:nvSpPr>
              <p:spPr>
                <a:xfrm>
                  <a:off x="5715000" y="3733800"/>
                  <a:ext cx="1066800"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52"/>
                <p:cNvGrpSpPr/>
                <p:nvPr/>
              </p:nvGrpSpPr>
              <p:grpSpPr>
                <a:xfrm>
                  <a:off x="6140824" y="4007224"/>
                  <a:ext cx="228600" cy="493059"/>
                  <a:chOff x="6096000" y="4038600"/>
                  <a:chExt cx="304800" cy="569259"/>
                </a:xfrm>
              </p:grpSpPr>
              <p:sp>
                <p:nvSpPr>
                  <p:cNvPr id="30" name="Trapezoid 29"/>
                  <p:cNvSpPr/>
                  <p:nvPr/>
                </p:nvSpPr>
                <p:spPr>
                  <a:xfrm>
                    <a:off x="6140824" y="4226859"/>
                    <a:ext cx="228600" cy="381000"/>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096000" y="4038600"/>
                    <a:ext cx="3048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ounded Rectangle 25"/>
              <p:cNvSpPr/>
              <p:nvPr/>
            </p:nvSpPr>
            <p:spPr>
              <a:xfrm>
                <a:off x="7010400" y="4459941"/>
                <a:ext cx="152399" cy="228600"/>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Double Wave 6"/>
          <p:cNvSpPr/>
          <p:nvPr/>
        </p:nvSpPr>
        <p:spPr>
          <a:xfrm>
            <a:off x="0" y="4724400"/>
            <a:ext cx="12192000" cy="1447800"/>
          </a:xfrm>
          <a:prstGeom prst="doubleWave">
            <a:avLst/>
          </a:prstGeom>
          <a:solidFill>
            <a:srgbClr val="A97B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393"/>
          <p:cNvGrpSpPr/>
          <p:nvPr/>
        </p:nvGrpSpPr>
        <p:grpSpPr>
          <a:xfrm>
            <a:off x="1886756" y="4302366"/>
            <a:ext cx="2676749" cy="2250835"/>
            <a:chOff x="362755" y="4302365"/>
            <a:chExt cx="2676749" cy="2250835"/>
          </a:xfrm>
        </p:grpSpPr>
        <p:sp>
          <p:nvSpPr>
            <p:cNvPr id="50" name="Freeform 49"/>
            <p:cNvSpPr/>
            <p:nvPr/>
          </p:nvSpPr>
          <p:spPr>
            <a:xfrm>
              <a:off x="762000" y="51054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rot="1392903">
              <a:off x="1744104" y="56408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rot="1392903">
              <a:off x="362755" y="5466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Moon 54"/>
            <p:cNvSpPr/>
            <p:nvPr/>
          </p:nvSpPr>
          <p:spPr>
            <a:xfrm>
              <a:off x="1219200" y="4495800"/>
              <a:ext cx="304800" cy="18288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522435">
              <a:off x="902682" y="4302365"/>
              <a:ext cx="609600" cy="1905000"/>
            </a:xfrm>
            <a:prstGeom prst="mo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1744874">
              <a:off x="1512283" y="4302365"/>
              <a:ext cx="609600" cy="1905000"/>
            </a:xfrm>
            <a:prstGeom prst="mo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1219200" y="60198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8" name="Group 25"/>
          <p:cNvGrpSpPr/>
          <p:nvPr/>
        </p:nvGrpSpPr>
        <p:grpSpPr>
          <a:xfrm rot="1022026">
            <a:off x="8550249" y="3694278"/>
            <a:ext cx="1576189" cy="1904999"/>
            <a:chOff x="3124200" y="3339059"/>
            <a:chExt cx="3169098" cy="2604541"/>
          </a:xfrm>
        </p:grpSpPr>
        <p:sp>
          <p:nvSpPr>
            <p:cNvPr id="396" name="Oval 395"/>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rapezoid 396"/>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28"/>
            <p:cNvGrpSpPr/>
            <p:nvPr/>
          </p:nvGrpSpPr>
          <p:grpSpPr>
            <a:xfrm>
              <a:off x="3342807" y="3901190"/>
              <a:ext cx="2230868" cy="191125"/>
              <a:chOff x="2819400" y="1600200"/>
              <a:chExt cx="5029200" cy="381000"/>
            </a:xfrm>
          </p:grpSpPr>
          <p:sp>
            <p:nvSpPr>
              <p:cNvPr id="406" name="Flowchart: Summing Junction 405"/>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lowchart: Summing Junction 406"/>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lowchart: Summing Junction 407"/>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lowchart: Summing Junction 408"/>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 name="Flowchart: Summing Junction 398"/>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lowchart: Summing Junction 399"/>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lowchart: Summing Junction 400"/>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lowchart: Summing Junction 401"/>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lowchart: Summing Junction 402"/>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lowchart: Summing Junction 403"/>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lowchart: Summing Junction 404"/>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 name="TextBox 409"/>
          <p:cNvSpPr txBox="1"/>
          <p:nvPr/>
        </p:nvSpPr>
        <p:spPr>
          <a:xfrm>
            <a:off x="177147" y="6528372"/>
            <a:ext cx="2590800" cy="369332"/>
          </a:xfrm>
          <a:prstGeom prst="rect">
            <a:avLst/>
          </a:prstGeom>
          <a:noFill/>
        </p:spPr>
        <p:txBody>
          <a:bodyPr wrap="square" rtlCol="0">
            <a:spAutoFit/>
          </a:bodyPr>
          <a:lstStyle/>
          <a:p>
            <a:r>
              <a:rPr lang="en-US" dirty="0">
                <a:solidFill>
                  <a:schemeClr val="bg1"/>
                </a:solidFill>
              </a:rPr>
              <a:t>Matthew 13:44-46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503596"/>
          </a:xfrm>
          <a:prstGeom prst="rect">
            <a:avLst/>
          </a:prstGeom>
          <a:solidFill>
            <a:srgbClr val="D37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057400" y="228600"/>
            <a:ext cx="3429000" cy="3429000"/>
            <a:chOff x="533400" y="228600"/>
            <a:chExt cx="2680741" cy="2680741"/>
          </a:xfrm>
        </p:grpSpPr>
        <p:sp>
          <p:nvSpPr>
            <p:cNvPr id="2" name="Oval 1"/>
            <p:cNvSpPr/>
            <p:nvPr/>
          </p:nvSpPr>
          <p:spPr>
            <a:xfrm>
              <a:off x="533400" y="228600"/>
              <a:ext cx="2680741" cy="2680741"/>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838200"/>
              <a:ext cx="2560637" cy="1227137"/>
            </a:xfrm>
            <a:prstGeom prst="rect">
              <a:avLst/>
            </a:prstGeom>
            <a:noFill/>
          </p:spPr>
          <p:txBody>
            <a:bodyPr wrap="square" rtlCol="0">
              <a:spAutoFit/>
            </a:bodyPr>
            <a:lstStyle/>
            <a:p>
              <a:pPr algn="ctr"/>
              <a:r>
                <a:rPr lang="en-US" sz="2400" b="1" dirty="0">
                  <a:solidFill>
                    <a:schemeClr val="bg1"/>
                  </a:solidFill>
                </a:rPr>
                <a:t>Pearl of Great Price-</a:t>
              </a:r>
            </a:p>
            <a:p>
              <a:pPr algn="ctr"/>
              <a:r>
                <a:rPr lang="en-US" sz="2400" b="1" dirty="0">
                  <a:solidFill>
                    <a:schemeClr val="bg1"/>
                  </a:solidFill>
                </a:rPr>
                <a:t>a merchant sells all he has to buy the most valuable pearl.</a:t>
              </a:r>
              <a:endParaRPr lang="en-US" sz="2400" dirty="0">
                <a:solidFill>
                  <a:schemeClr val="bg1"/>
                </a:solidFill>
              </a:endParaRPr>
            </a:p>
          </p:txBody>
        </p:sp>
      </p:grpSp>
      <p:sp>
        <p:nvSpPr>
          <p:cNvPr id="6" name="Double Wave 5"/>
          <p:cNvSpPr/>
          <p:nvPr/>
        </p:nvSpPr>
        <p:spPr>
          <a:xfrm>
            <a:off x="0" y="3200400"/>
            <a:ext cx="12192000" cy="1581060"/>
          </a:xfrm>
          <a:prstGeom prst="double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181600"/>
            <a:ext cx="12192000" cy="1676400"/>
          </a:xfrm>
          <a:prstGeom prst="rect">
            <a:avLst/>
          </a:prstGeom>
          <a:solidFill>
            <a:srgbClr val="D0C7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419600"/>
            <a:ext cx="12192000" cy="988163"/>
          </a:xfrm>
          <a:prstGeom prst="doubleWav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rot="20090452">
            <a:off x="3922732" y="4297350"/>
            <a:ext cx="2425254" cy="2146963"/>
            <a:chOff x="1780554" y="3276600"/>
            <a:chExt cx="2718272" cy="2322370"/>
          </a:xfrm>
          <a:solidFill>
            <a:schemeClr val="accent6">
              <a:lumMod val="60000"/>
              <a:lumOff val="40000"/>
            </a:schemeClr>
          </a:solidFill>
        </p:grpSpPr>
        <p:sp>
          <p:nvSpPr>
            <p:cNvPr id="10" name="Oval 9"/>
            <p:cNvSpPr/>
            <p:nvPr/>
          </p:nvSpPr>
          <p:spPr>
            <a:xfrm>
              <a:off x="2590800" y="3276600"/>
              <a:ext cx="1066800" cy="2133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55470">
              <a:off x="2531718" y="3387504"/>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544530" flipH="1">
              <a:off x="2836518" y="3387505"/>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999403">
              <a:off x="2299905" y="3633498"/>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00597" flipH="1">
              <a:off x="3061905" y="3633497"/>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864265">
              <a:off x="2296872" y="3849874"/>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3735735" flipH="1">
              <a:off x="3129707" y="3892658"/>
              <a:ext cx="932835" cy="180540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5"/>
            <p:cNvGrpSpPr/>
            <p:nvPr/>
          </p:nvGrpSpPr>
          <p:grpSpPr>
            <a:xfrm>
              <a:off x="2133600" y="5105400"/>
              <a:ext cx="2057400" cy="381000"/>
              <a:chOff x="1752600" y="6172199"/>
              <a:chExt cx="2667000" cy="739207"/>
            </a:xfrm>
            <a:grpFill/>
          </p:grpSpPr>
          <p:sp>
            <p:nvSpPr>
              <p:cNvPr id="20" name="Oval 11"/>
              <p:cNvSpPr/>
              <p:nvPr/>
            </p:nvSpPr>
            <p:spPr>
              <a:xfrm rot="5400000" flipH="1">
                <a:off x="2830796" y="53988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400000" flipH="1">
                <a:off x="2906996" y="52464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5400000" flipH="1">
                <a:off x="2906996" y="50940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400000" flipH="1">
                <a:off x="2857500" y="5448299"/>
                <a:ext cx="533400" cy="2286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ardrop 17"/>
            <p:cNvSpPr/>
            <p:nvPr/>
          </p:nvSpPr>
          <p:spPr>
            <a:xfrm rot="8006983">
              <a:off x="2480006" y="3868254"/>
              <a:ext cx="1362581" cy="13305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200" y="3581400"/>
              <a:ext cx="1600200" cy="16002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Double Wave 23"/>
          <p:cNvSpPr/>
          <p:nvPr/>
        </p:nvSpPr>
        <p:spPr>
          <a:xfrm>
            <a:off x="0" y="5715000"/>
            <a:ext cx="12192000" cy="988163"/>
          </a:xfrm>
          <a:prstGeom prst="doubleWav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257800" y="54102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rot="1022026">
            <a:off x="8847363" y="4763925"/>
            <a:ext cx="1576189" cy="1904999"/>
            <a:chOff x="3124200" y="3339059"/>
            <a:chExt cx="3169098" cy="2604541"/>
          </a:xfrm>
        </p:grpSpPr>
        <p:sp>
          <p:nvSpPr>
            <p:cNvPr id="27" name="Oval 26"/>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342807" y="3901190"/>
              <a:ext cx="2230868" cy="191125"/>
              <a:chOff x="2819400" y="1600200"/>
              <a:chExt cx="5029200" cy="381000"/>
            </a:xfrm>
          </p:grpSpPr>
          <p:sp>
            <p:nvSpPr>
              <p:cNvPr id="37" name="Flowchart: Summing Junction 36"/>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umming Junction 37"/>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Summing Junction 38"/>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Summing Junction 39"/>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lowchart: Summing Junction 29"/>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1092200" y="6488668"/>
            <a:ext cx="3022600" cy="369332"/>
          </a:xfrm>
          <a:prstGeom prst="rect">
            <a:avLst/>
          </a:prstGeom>
          <a:noFill/>
        </p:spPr>
        <p:txBody>
          <a:bodyPr wrap="square" rtlCol="0">
            <a:spAutoFit/>
          </a:bodyPr>
          <a:lstStyle/>
          <a:p>
            <a:r>
              <a:rPr lang="en-US" dirty="0">
                <a:solidFill>
                  <a:schemeClr val="bg1"/>
                </a:solidFill>
              </a:rPr>
              <a:t>Matthew 13:44-46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304800"/>
            <a:ext cx="6477000" cy="1631216"/>
          </a:xfrm>
          <a:prstGeom prst="rect">
            <a:avLst/>
          </a:prstGeom>
        </p:spPr>
        <p:txBody>
          <a:bodyPr wrap="square">
            <a:spAutoFit/>
          </a:bodyPr>
          <a:lstStyle/>
          <a:p>
            <a:r>
              <a:rPr lang="en-US" sz="2000" dirty="0">
                <a:solidFill>
                  <a:schemeClr val="bg1"/>
                </a:solidFill>
              </a:rPr>
              <a:t>“While the treasure in the field was accidentally discovered, the pearl of great price was deliberately sought.</a:t>
            </a:r>
          </a:p>
          <a:p>
            <a:endParaRPr lang="en-US" sz="2000" dirty="0">
              <a:solidFill>
                <a:schemeClr val="bg1"/>
              </a:solidFill>
            </a:endParaRPr>
          </a:p>
          <a:p>
            <a:r>
              <a:rPr lang="en-US" sz="2000" dirty="0">
                <a:solidFill>
                  <a:schemeClr val="bg1"/>
                </a:solidFill>
              </a:rPr>
              <a:t>Similarly, some stumble upon the gospel as if by accident; others find it by searching.</a:t>
            </a:r>
          </a:p>
        </p:txBody>
      </p:sp>
      <p:sp>
        <p:nvSpPr>
          <p:cNvPr id="11" name="Rectangle 10"/>
          <p:cNvSpPr/>
          <p:nvPr/>
        </p:nvSpPr>
        <p:spPr>
          <a:xfrm>
            <a:off x="6629400" y="3962400"/>
            <a:ext cx="3505200" cy="707886"/>
          </a:xfrm>
          <a:prstGeom prst="rect">
            <a:avLst/>
          </a:prstGeom>
        </p:spPr>
        <p:txBody>
          <a:bodyPr wrap="square">
            <a:spAutoFit/>
          </a:bodyPr>
          <a:lstStyle/>
          <a:p>
            <a:pPr algn="ctr"/>
            <a:r>
              <a:rPr lang="en-US" sz="2000" dirty="0">
                <a:solidFill>
                  <a:schemeClr val="bg1"/>
                </a:solidFill>
              </a:rPr>
              <a:t>Earthly treasure is no match for treasure in heaven. </a:t>
            </a:r>
          </a:p>
        </p:txBody>
      </p:sp>
      <p:sp>
        <p:nvSpPr>
          <p:cNvPr id="2050" name="AutoShape 2" descr="Image result for matthias f. cowle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667000" y="5105401"/>
            <a:ext cx="7239000" cy="1323439"/>
          </a:xfrm>
          <a:prstGeom prst="rect">
            <a:avLst/>
          </a:prstGeom>
        </p:spPr>
        <p:txBody>
          <a:bodyPr wrap="square">
            <a:spAutoFit/>
          </a:bodyPr>
          <a:lstStyle/>
          <a:p>
            <a:pPr algn="ctr"/>
            <a:r>
              <a:rPr lang="en-US" sz="4000" dirty="0">
                <a:solidFill>
                  <a:srgbClr val="FFFF00"/>
                </a:solidFill>
              </a:rPr>
              <a:t>What am I will to give for the kingdom of God? </a:t>
            </a:r>
          </a:p>
        </p:txBody>
      </p:sp>
      <p:pic>
        <p:nvPicPr>
          <p:cNvPr id="52226" name="Picture 2" descr="https://s-media-cache-ak0.pinimg.com/236x/d3/34/22/d33422c2b13843934d261c1f084a4b5c.jpg"/>
          <p:cNvPicPr>
            <a:picLocks noChangeAspect="1" noChangeArrowheads="1"/>
          </p:cNvPicPr>
          <p:nvPr/>
        </p:nvPicPr>
        <p:blipFill>
          <a:blip r:embed="rId3" cstate="print"/>
          <a:srcRect/>
          <a:stretch>
            <a:fillRect/>
          </a:stretch>
        </p:blipFill>
        <p:spPr bwMode="auto">
          <a:xfrm>
            <a:off x="7086600" y="1676401"/>
            <a:ext cx="2247900" cy="2247901"/>
          </a:xfrm>
          <a:prstGeom prst="rect">
            <a:avLst/>
          </a:prstGeom>
          <a:noFill/>
        </p:spPr>
      </p:pic>
      <p:pic>
        <p:nvPicPr>
          <p:cNvPr id="52228" name="Picture 4" descr="http://a.abcnews.com/images/Business/HT_forrest_fenn_treasure_chest_jtm_150428_12x5_1600.jpg"/>
          <p:cNvPicPr>
            <a:picLocks noChangeAspect="1" noChangeArrowheads="1"/>
          </p:cNvPicPr>
          <p:nvPr/>
        </p:nvPicPr>
        <p:blipFill>
          <a:blip r:embed="rId4" cstate="print"/>
          <a:srcRect/>
          <a:stretch>
            <a:fillRect/>
          </a:stretch>
        </p:blipFill>
        <p:spPr bwMode="auto">
          <a:xfrm>
            <a:off x="1981200" y="2362200"/>
            <a:ext cx="4373812"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0" y="1371600"/>
            <a:ext cx="4876800" cy="4093428"/>
          </a:xfrm>
          <a:prstGeom prst="rect">
            <a:avLst/>
          </a:prstGeom>
          <a:noFill/>
        </p:spPr>
        <p:txBody>
          <a:bodyPr wrap="square" rtlCol="0">
            <a:spAutoFit/>
          </a:bodyPr>
          <a:lstStyle/>
          <a:p>
            <a:r>
              <a:rPr lang="en-US" sz="2000" dirty="0">
                <a:solidFill>
                  <a:schemeClr val="bg1"/>
                </a:solidFill>
              </a:rPr>
              <a:t>It is important to distinguish between the interpretation of a parable and the application of a parable. </a:t>
            </a:r>
          </a:p>
          <a:p>
            <a:endParaRPr lang="en-US" sz="2000" dirty="0">
              <a:solidFill>
                <a:schemeClr val="bg1"/>
              </a:solidFill>
            </a:endParaRPr>
          </a:p>
          <a:p>
            <a:r>
              <a:rPr lang="en-US" sz="2000" dirty="0">
                <a:solidFill>
                  <a:schemeClr val="bg1"/>
                </a:solidFill>
              </a:rPr>
              <a:t>The only true interpretation is the meaning the parable conveyed, or was meant to convey, when first spoken. </a:t>
            </a:r>
          </a:p>
          <a:p>
            <a:endParaRPr lang="en-US" sz="2000" dirty="0">
              <a:solidFill>
                <a:schemeClr val="bg1"/>
              </a:solidFill>
            </a:endParaRPr>
          </a:p>
          <a:p>
            <a:r>
              <a:rPr lang="en-US" sz="2000" dirty="0">
                <a:solidFill>
                  <a:schemeClr val="bg1"/>
                </a:solidFill>
              </a:rPr>
              <a:t>The application of a parable may vary in every age and circumstance. But if the original meaning is to be grasped, it is important to consider its context and setting. (1) </a:t>
            </a:r>
          </a:p>
        </p:txBody>
      </p:sp>
      <p:sp>
        <p:nvSpPr>
          <p:cNvPr id="4" name="TextBox 3"/>
          <p:cNvSpPr txBox="1"/>
          <p:nvPr/>
        </p:nvSpPr>
        <p:spPr>
          <a:xfrm>
            <a:off x="1524001" y="0"/>
            <a:ext cx="9144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Interpretation of Parables</a:t>
            </a:r>
          </a:p>
        </p:txBody>
      </p:sp>
      <p:grpSp>
        <p:nvGrpSpPr>
          <p:cNvPr id="100" name="Group 79"/>
          <p:cNvGrpSpPr/>
          <p:nvPr/>
        </p:nvGrpSpPr>
        <p:grpSpPr>
          <a:xfrm>
            <a:off x="7848600" y="2743200"/>
            <a:ext cx="2184814" cy="3448050"/>
            <a:chOff x="5054186" y="1066800"/>
            <a:chExt cx="2184814" cy="3448050"/>
          </a:xfrm>
        </p:grpSpPr>
        <p:sp>
          <p:nvSpPr>
            <p:cNvPr id="101" name="Oval 100"/>
            <p:cNvSpPr/>
            <p:nvPr/>
          </p:nvSpPr>
          <p:spPr>
            <a:xfrm rot="1527900">
              <a:off x="5054186" y="3882142"/>
              <a:ext cx="475037" cy="17813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257800" y="3886201"/>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34"/>
            <p:cNvGrpSpPr/>
            <p:nvPr/>
          </p:nvGrpSpPr>
          <p:grpSpPr>
            <a:xfrm>
              <a:off x="5715000" y="1066800"/>
              <a:ext cx="1524000" cy="3326299"/>
              <a:chOff x="2438400" y="609600"/>
              <a:chExt cx="2140198" cy="4671220"/>
            </a:xfrm>
          </p:grpSpPr>
          <p:sp>
            <p:nvSpPr>
              <p:cNvPr id="107" name="Cloud 106"/>
              <p:cNvSpPr/>
              <p:nvPr/>
            </p:nvSpPr>
            <p:spPr>
              <a:xfrm rot="10454674">
                <a:off x="2770921" y="681191"/>
                <a:ext cx="1652278" cy="1835845"/>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0516082">
                <a:off x="3590213" y="4632522"/>
                <a:ext cx="489875" cy="6261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607219">
                <a:off x="3120000" y="4654653"/>
                <a:ext cx="489875" cy="6261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755392">
                <a:off x="4171907" y="3007839"/>
                <a:ext cx="359811" cy="514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808905">
                <a:off x="2771745" y="3103588"/>
                <a:ext cx="359811" cy="514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2971800" y="2438400"/>
                <a:ext cx="1295400" cy="243840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0518649">
                <a:off x="3737025" y="2009530"/>
                <a:ext cx="654908" cy="135377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992742">
                <a:off x="2905040" y="2125149"/>
                <a:ext cx="654908" cy="123182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a:off x="3048000" y="2133600"/>
                <a:ext cx="1143000" cy="17526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p:cNvSpPr/>
              <p:nvPr/>
            </p:nvSpPr>
            <p:spPr>
              <a:xfrm rot="10800000">
                <a:off x="3455773" y="2121243"/>
                <a:ext cx="3048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rot="806324">
                <a:off x="3200177" y="2075490"/>
                <a:ext cx="235976" cy="6816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rot="20793676" flipH="1">
                <a:off x="3809776" y="2075490"/>
                <a:ext cx="235976" cy="6816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099487" y="799070"/>
                <a:ext cx="1066800" cy="1524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6"/>
              <p:cNvGrpSpPr/>
              <p:nvPr/>
            </p:nvGrpSpPr>
            <p:grpSpPr>
              <a:xfrm rot="10800000">
                <a:off x="4190999" y="1295400"/>
                <a:ext cx="380999" cy="3810000"/>
                <a:chOff x="5172127" y="1004117"/>
                <a:chExt cx="862086" cy="3090773"/>
              </a:xfrm>
            </p:grpSpPr>
            <p:sp>
              <p:nvSpPr>
                <p:cNvPr id="160" name="Rounded Rectangle 11"/>
                <p:cNvSpPr/>
                <p:nvPr/>
              </p:nvSpPr>
              <p:spPr>
                <a:xfrm>
                  <a:off x="5424616" y="1664043"/>
                  <a:ext cx="290384" cy="243084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2"/>
                <p:cNvSpPr/>
                <p:nvPr/>
              </p:nvSpPr>
              <p:spPr>
                <a:xfrm>
                  <a:off x="5172127"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3"/>
                <p:cNvSpPr/>
                <p:nvPr/>
              </p:nvSpPr>
              <p:spPr>
                <a:xfrm>
                  <a:off x="5514819" y="1004117"/>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4"/>
                <p:cNvSpPr/>
                <p:nvPr/>
              </p:nvSpPr>
              <p:spPr>
                <a:xfrm>
                  <a:off x="5900348"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5"/>
                <p:cNvSpPr/>
                <p:nvPr/>
              </p:nvSpPr>
              <p:spPr>
                <a:xfrm rot="5400000">
                  <a:off x="5484374" y="1245426"/>
                  <a:ext cx="232235" cy="85673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25"/>
              <p:cNvGrpSpPr/>
              <p:nvPr/>
            </p:nvGrpSpPr>
            <p:grpSpPr>
              <a:xfrm>
                <a:off x="2438400" y="3352800"/>
                <a:ext cx="914400" cy="1066800"/>
                <a:chOff x="3124200" y="3339059"/>
                <a:chExt cx="3169098" cy="2745328"/>
              </a:xfrm>
            </p:grpSpPr>
            <p:sp>
              <p:nvSpPr>
                <p:cNvPr id="129" name="Oval 128"/>
                <p:cNvSpPr/>
                <p:nvPr/>
              </p:nvSpPr>
              <p:spPr>
                <a:xfrm>
                  <a:off x="3124200" y="3798386"/>
                  <a:ext cx="2743200" cy="2286001"/>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28"/>
                <p:cNvGrpSpPr/>
                <p:nvPr/>
              </p:nvGrpSpPr>
              <p:grpSpPr>
                <a:xfrm>
                  <a:off x="3342807" y="3901190"/>
                  <a:ext cx="2230868" cy="191125"/>
                  <a:chOff x="2819400" y="1600200"/>
                  <a:chExt cx="5029200" cy="381000"/>
                </a:xfrm>
              </p:grpSpPr>
              <p:sp>
                <p:nvSpPr>
                  <p:cNvPr id="139" name="Flowchart: Summing Junction 138"/>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umming Junction 139"/>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Summing Junction 140"/>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Summing Junction 149"/>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Flowchart: Summing Junction 131"/>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Summing Junction 132"/>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Summing Junction 133"/>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Summing Junction 134"/>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Summing Junction 135"/>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Summing Junction 26"/>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Summing Junction 137"/>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Oval 121"/>
              <p:cNvSpPr/>
              <p:nvPr/>
            </p:nvSpPr>
            <p:spPr>
              <a:xfrm rot="20755392">
                <a:off x="2586044" y="3224136"/>
                <a:ext cx="237454" cy="3424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20755392">
                <a:off x="4306752" y="3228072"/>
                <a:ext cx="271846" cy="3588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a:off x="2971800" y="609600"/>
                <a:ext cx="12954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3124200" y="1828800"/>
                <a:ext cx="9906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429000" y="1905000"/>
                <a:ext cx="405713"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7749413">
                <a:off x="2790053" y="1362125"/>
                <a:ext cx="405713" cy="178147"/>
              </a:xfrm>
              <a:prstGeom prst="ellipse">
                <a:avLst/>
              </a:prstGeom>
              <a:solidFill>
                <a:srgbClr val="FAE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5400000">
                <a:off x="3543299" y="342901"/>
                <a:ext cx="152400" cy="1295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rot="21023498">
              <a:off x="5562600" y="4343400"/>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99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edge">
                                      <p:cBhvr>
                                        <p:cTn id="7" dur="2000"/>
                                        <p:tgtEl>
                                          <p:spTgt spid="100"/>
                                        </p:tgtEl>
                                      </p:cBhvr>
                                    </p:animEffect>
                                  </p:childTnLst>
                                </p:cTn>
                              </p:par>
                              <p:par>
                                <p:cTn id="8" presetID="1"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Rectangle 348"/>
          <p:cNvSpPr/>
          <p:nvPr/>
        </p:nvSpPr>
        <p:spPr>
          <a:xfrm>
            <a:off x="0" y="0"/>
            <a:ext cx="12192000" cy="36576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ouble Wave 349"/>
          <p:cNvSpPr/>
          <p:nvPr/>
        </p:nvSpPr>
        <p:spPr>
          <a:xfrm>
            <a:off x="0" y="3200400"/>
            <a:ext cx="12192000" cy="1828800"/>
          </a:xfrm>
          <a:prstGeom prst="double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a:off x="0" y="5181600"/>
            <a:ext cx="12192000" cy="1676400"/>
          </a:xfrm>
          <a:prstGeom prst="rect">
            <a:avLst/>
          </a:prstGeom>
          <a:solidFill>
            <a:srgbClr val="D0C7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ouble Wave 350"/>
          <p:cNvSpPr/>
          <p:nvPr/>
        </p:nvSpPr>
        <p:spPr>
          <a:xfrm>
            <a:off x="0" y="4419600"/>
            <a:ext cx="12192000" cy="1143000"/>
          </a:xfrm>
          <a:prstGeom prst="doubleWav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55"/>
          <p:cNvGrpSpPr/>
          <p:nvPr/>
        </p:nvGrpSpPr>
        <p:grpSpPr>
          <a:xfrm rot="160093">
            <a:off x="3065429" y="394798"/>
            <a:ext cx="3962400" cy="4114800"/>
            <a:chOff x="5181600" y="2057400"/>
            <a:chExt cx="2438400" cy="3200400"/>
          </a:xfrm>
        </p:grpSpPr>
        <p:sp>
          <p:nvSpPr>
            <p:cNvPr id="357" name="Right Triangle 356"/>
            <p:cNvSpPr/>
            <p:nvPr/>
          </p:nvSpPr>
          <p:spPr>
            <a:xfrm>
              <a:off x="6248400" y="2362200"/>
              <a:ext cx="1143000" cy="1981200"/>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ight Triangle 357"/>
            <p:cNvSpPr/>
            <p:nvPr/>
          </p:nvSpPr>
          <p:spPr>
            <a:xfrm flipH="1">
              <a:off x="5486400" y="2590800"/>
              <a:ext cx="609600" cy="1676400"/>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a:off x="6172200" y="2057400"/>
              <a:ext cx="76200" cy="3124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lowchart: Manual Operation 359"/>
            <p:cNvSpPr/>
            <p:nvPr/>
          </p:nvSpPr>
          <p:spPr>
            <a:xfrm>
              <a:off x="5181600" y="4648200"/>
              <a:ext cx="2438400" cy="609600"/>
            </a:xfrm>
            <a:prstGeom prst="flowChartManualOperation">
              <a:avLst/>
            </a:prstGeom>
            <a:solidFill>
              <a:srgbClr val="D37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63"/>
          <p:cNvGrpSpPr/>
          <p:nvPr/>
        </p:nvGrpSpPr>
        <p:grpSpPr>
          <a:xfrm>
            <a:off x="5715001" y="4343400"/>
            <a:ext cx="1104899" cy="533400"/>
            <a:chOff x="8382000" y="990600"/>
            <a:chExt cx="1104899" cy="762000"/>
          </a:xfrm>
        </p:grpSpPr>
        <p:sp>
          <p:nvSpPr>
            <p:cNvPr id="365" name="Isosceles Triangle 364"/>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66"/>
          <p:cNvGrpSpPr/>
          <p:nvPr/>
        </p:nvGrpSpPr>
        <p:grpSpPr>
          <a:xfrm rot="1098456">
            <a:off x="6781801" y="4114800"/>
            <a:ext cx="1104899" cy="533400"/>
            <a:chOff x="8382000" y="990600"/>
            <a:chExt cx="1104899" cy="762000"/>
          </a:xfrm>
        </p:grpSpPr>
        <p:sp>
          <p:nvSpPr>
            <p:cNvPr id="368" name="Isosceles Triangle 367"/>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69"/>
          <p:cNvGrpSpPr/>
          <p:nvPr/>
        </p:nvGrpSpPr>
        <p:grpSpPr>
          <a:xfrm rot="1369629">
            <a:off x="7571909" y="4124417"/>
            <a:ext cx="1104899" cy="514074"/>
            <a:chOff x="8382000" y="990600"/>
            <a:chExt cx="1104899" cy="762000"/>
          </a:xfrm>
        </p:grpSpPr>
        <p:sp>
          <p:nvSpPr>
            <p:cNvPr id="371" name="Isosceles Triangle 370"/>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47"/>
          <p:cNvGrpSpPr/>
          <p:nvPr/>
        </p:nvGrpSpPr>
        <p:grpSpPr>
          <a:xfrm>
            <a:off x="5181600" y="2743200"/>
            <a:ext cx="4249832" cy="2590800"/>
            <a:chOff x="381000" y="228600"/>
            <a:chExt cx="7977949" cy="4863550"/>
          </a:xfrm>
        </p:grpSpPr>
        <p:grpSp>
          <p:nvGrpSpPr>
            <p:cNvPr id="42" name="Group 165"/>
            <p:cNvGrpSpPr/>
            <p:nvPr/>
          </p:nvGrpSpPr>
          <p:grpSpPr>
            <a:xfrm>
              <a:off x="381000" y="228600"/>
              <a:ext cx="7804836" cy="2811257"/>
              <a:chOff x="533400" y="2971800"/>
              <a:chExt cx="7804836" cy="2811257"/>
            </a:xfrm>
          </p:grpSpPr>
          <p:grpSp>
            <p:nvGrpSpPr>
              <p:cNvPr id="43" name="Group 49"/>
              <p:cNvGrpSpPr/>
              <p:nvPr/>
            </p:nvGrpSpPr>
            <p:grpSpPr>
              <a:xfrm>
                <a:off x="533400" y="3352800"/>
                <a:ext cx="2318436" cy="2430257"/>
                <a:chOff x="1110564" y="792455"/>
                <a:chExt cx="4739687" cy="4968287"/>
              </a:xfrm>
            </p:grpSpPr>
            <p:grpSp>
              <p:nvGrpSpPr>
                <p:cNvPr id="44" name="Group 1"/>
                <p:cNvGrpSpPr/>
                <p:nvPr/>
              </p:nvGrpSpPr>
              <p:grpSpPr>
                <a:xfrm rot="18433119">
                  <a:off x="916210" y="2135953"/>
                  <a:ext cx="3063287" cy="376292"/>
                  <a:chOff x="2819400" y="1600200"/>
                  <a:chExt cx="8458200" cy="381000"/>
                </a:xfrm>
              </p:grpSpPr>
              <p:sp>
                <p:nvSpPr>
                  <p:cNvPr id="3"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9"/>
                <p:cNvGrpSpPr/>
                <p:nvPr/>
              </p:nvGrpSpPr>
              <p:grpSpPr>
                <a:xfrm rot="2494695">
                  <a:off x="2786964" y="2035859"/>
                  <a:ext cx="3063287" cy="376292"/>
                  <a:chOff x="2819400" y="1600200"/>
                  <a:chExt cx="8458200" cy="381000"/>
                </a:xfrm>
              </p:grpSpPr>
              <p:sp>
                <p:nvSpPr>
                  <p:cNvPr id="11"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rot="18433119">
                  <a:off x="2897410" y="4040953"/>
                  <a:ext cx="3063287" cy="376292"/>
                  <a:chOff x="2819400" y="1600200"/>
                  <a:chExt cx="8458200" cy="381000"/>
                </a:xfrm>
              </p:grpSpPr>
              <p:sp>
                <p:nvSpPr>
                  <p:cNvPr id="19" name="Flowchart: Summing Junction 1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umming Junction 2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5"/>
                <p:cNvGrpSpPr/>
                <p:nvPr/>
              </p:nvGrpSpPr>
              <p:grpSpPr>
                <a:xfrm rot="2494695">
                  <a:off x="1110564" y="4169459"/>
                  <a:ext cx="3063287" cy="376292"/>
                  <a:chOff x="2819400" y="1600200"/>
                  <a:chExt cx="8458200" cy="381000"/>
                </a:xfrm>
              </p:grpSpPr>
              <p:sp>
                <p:nvSpPr>
                  <p:cNvPr id="27" name="Flowchart: Summing Junction 2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umming Junction 2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33"/>
              <p:cNvGrpSpPr/>
              <p:nvPr/>
            </p:nvGrpSpPr>
            <p:grpSpPr>
              <a:xfrm>
                <a:off x="1524000" y="3429000"/>
                <a:ext cx="2000937" cy="245794"/>
                <a:chOff x="2819400" y="1600200"/>
                <a:chExt cx="8458200" cy="381000"/>
              </a:xfrm>
            </p:grpSpPr>
            <p:sp>
              <p:nvSpPr>
                <p:cNvPr id="35" name="Flowchart: Summing Junction 3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umming Junction 3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umming Junction 3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Summing Junction 3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Summing Junction 3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umming Junction 4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50"/>
              <p:cNvGrpSpPr/>
              <p:nvPr/>
            </p:nvGrpSpPr>
            <p:grpSpPr>
              <a:xfrm>
                <a:off x="2438400" y="3352800"/>
                <a:ext cx="2318436" cy="2430257"/>
                <a:chOff x="1110564" y="792455"/>
                <a:chExt cx="4739687" cy="4968287"/>
              </a:xfrm>
            </p:grpSpPr>
            <p:grpSp>
              <p:nvGrpSpPr>
                <p:cNvPr id="50" name="Group 1"/>
                <p:cNvGrpSpPr/>
                <p:nvPr/>
              </p:nvGrpSpPr>
              <p:grpSpPr>
                <a:xfrm rot="18433119">
                  <a:off x="916210" y="2135953"/>
                  <a:ext cx="3063287" cy="376292"/>
                  <a:chOff x="2819400" y="1600200"/>
                  <a:chExt cx="8458200" cy="381000"/>
                </a:xfrm>
              </p:grpSpPr>
              <p:sp>
                <p:nvSpPr>
                  <p:cNvPr id="77"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9"/>
                <p:cNvGrpSpPr/>
                <p:nvPr/>
              </p:nvGrpSpPr>
              <p:grpSpPr>
                <a:xfrm rot="2494695">
                  <a:off x="2786964" y="2035859"/>
                  <a:ext cx="3063287" cy="376292"/>
                  <a:chOff x="2819400" y="1600200"/>
                  <a:chExt cx="8458200" cy="381000"/>
                </a:xfrm>
              </p:grpSpPr>
              <p:sp>
                <p:nvSpPr>
                  <p:cNvPr id="70" name="Flowchart: Summing Junction 6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umming Junction 7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Summing Junction 7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Summing Junction 7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Summing Junction 7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Summing Junction 7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7"/>
                <p:cNvGrpSpPr/>
                <p:nvPr/>
              </p:nvGrpSpPr>
              <p:grpSpPr>
                <a:xfrm rot="18433119">
                  <a:off x="2897410" y="4040953"/>
                  <a:ext cx="3063287" cy="376292"/>
                  <a:chOff x="2819400" y="1600200"/>
                  <a:chExt cx="8458200" cy="381000"/>
                </a:xfrm>
              </p:grpSpPr>
              <p:sp>
                <p:nvSpPr>
                  <p:cNvPr id="63" name="Flowchart: Summing Junction 6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umming Junction 6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umming Junction 6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Summing Junction 6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Summing Junction 6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umming Junction 6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5"/>
                <p:cNvGrpSpPr/>
                <p:nvPr/>
              </p:nvGrpSpPr>
              <p:grpSpPr>
                <a:xfrm rot="2494695">
                  <a:off x="1110564" y="4169459"/>
                  <a:ext cx="3063287" cy="376292"/>
                  <a:chOff x="2819400" y="1600200"/>
                  <a:chExt cx="8458200" cy="381000"/>
                </a:xfrm>
              </p:grpSpPr>
              <p:sp>
                <p:nvSpPr>
                  <p:cNvPr id="56" name="Flowchart: Summing Junction 5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Summing Junction 5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umming Junction 6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Summing Junction 6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83"/>
              <p:cNvGrpSpPr/>
              <p:nvPr/>
            </p:nvGrpSpPr>
            <p:grpSpPr>
              <a:xfrm>
                <a:off x="4267200" y="3124200"/>
                <a:ext cx="2318436" cy="2430257"/>
                <a:chOff x="1110564" y="792455"/>
                <a:chExt cx="4739687" cy="4968287"/>
              </a:xfrm>
            </p:grpSpPr>
            <p:grpSp>
              <p:nvGrpSpPr>
                <p:cNvPr id="55" name="Group 1"/>
                <p:cNvGrpSpPr/>
                <p:nvPr/>
              </p:nvGrpSpPr>
              <p:grpSpPr>
                <a:xfrm rot="18433119">
                  <a:off x="916210" y="2135953"/>
                  <a:ext cx="3063287" cy="376292"/>
                  <a:chOff x="2819400" y="1600200"/>
                  <a:chExt cx="8458200" cy="381000"/>
                </a:xfrm>
              </p:grpSpPr>
              <p:sp>
                <p:nvSpPr>
                  <p:cNvPr id="110"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9"/>
                <p:cNvGrpSpPr/>
                <p:nvPr/>
              </p:nvGrpSpPr>
              <p:grpSpPr>
                <a:xfrm rot="2494695">
                  <a:off x="2786964" y="2035859"/>
                  <a:ext cx="3063287" cy="376292"/>
                  <a:chOff x="2819400" y="1600200"/>
                  <a:chExt cx="8458200" cy="381000"/>
                </a:xfrm>
              </p:grpSpPr>
              <p:sp>
                <p:nvSpPr>
                  <p:cNvPr id="103" name="Flowchart: Summing Junction 10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Summing Junction 10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Summing Junction 10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Summing Junction 10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Summing Junction 10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Summing Junction 10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Summing Junction 10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7"/>
                <p:cNvGrpSpPr/>
                <p:nvPr/>
              </p:nvGrpSpPr>
              <p:grpSpPr>
                <a:xfrm rot="18433119">
                  <a:off x="2897410" y="4040953"/>
                  <a:ext cx="3063287" cy="376292"/>
                  <a:chOff x="2819400" y="1600200"/>
                  <a:chExt cx="8458200" cy="381000"/>
                </a:xfrm>
              </p:grpSpPr>
              <p:sp>
                <p:nvSpPr>
                  <p:cNvPr id="96" name="Flowchart: Summing Junction 9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Summing Junction 9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Summing Junction 9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Summing Junction 9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Summing Junction 9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Summing Junction 10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Summing Junction 10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5"/>
                <p:cNvGrpSpPr/>
                <p:nvPr/>
              </p:nvGrpSpPr>
              <p:grpSpPr>
                <a:xfrm rot="2494695">
                  <a:off x="1110564" y="4169459"/>
                  <a:ext cx="3063287" cy="376292"/>
                  <a:chOff x="2819400" y="1600200"/>
                  <a:chExt cx="8458200" cy="381000"/>
                </a:xfrm>
              </p:grpSpPr>
              <p:sp>
                <p:nvSpPr>
                  <p:cNvPr id="89" name="Flowchart: Summing Junction 8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Summing Junction 8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Summing Junction 9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Summing Junction 9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Summing Junction 9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Summing Junction 9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Summing Junction 9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116"/>
              <p:cNvGrpSpPr/>
              <p:nvPr/>
            </p:nvGrpSpPr>
            <p:grpSpPr>
              <a:xfrm>
                <a:off x="6019800" y="2971800"/>
                <a:ext cx="2318436" cy="2430257"/>
                <a:chOff x="1110564" y="792455"/>
                <a:chExt cx="4739687" cy="4968287"/>
              </a:xfrm>
            </p:grpSpPr>
            <p:grpSp>
              <p:nvGrpSpPr>
                <p:cNvPr id="88" name="Group 1"/>
                <p:cNvGrpSpPr/>
                <p:nvPr/>
              </p:nvGrpSpPr>
              <p:grpSpPr>
                <a:xfrm rot="18433119">
                  <a:off x="916210" y="2135953"/>
                  <a:ext cx="3063287" cy="376292"/>
                  <a:chOff x="2819400" y="1600200"/>
                  <a:chExt cx="8458200" cy="381000"/>
                </a:xfrm>
              </p:grpSpPr>
              <p:sp>
                <p:nvSpPr>
                  <p:cNvPr id="143"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9"/>
                <p:cNvGrpSpPr/>
                <p:nvPr/>
              </p:nvGrpSpPr>
              <p:grpSpPr>
                <a:xfrm rot="2494695">
                  <a:off x="2786964" y="2035859"/>
                  <a:ext cx="3063287" cy="376292"/>
                  <a:chOff x="2819400" y="1600200"/>
                  <a:chExt cx="8458200" cy="381000"/>
                </a:xfrm>
              </p:grpSpPr>
              <p:sp>
                <p:nvSpPr>
                  <p:cNvPr id="136" name="Flowchart: Summing Junction 13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Summing Junction 13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Summing Junction 13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Summing Junction 13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umming Junction 13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Summing Junction 14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Summing Junction 14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7"/>
                <p:cNvGrpSpPr/>
                <p:nvPr/>
              </p:nvGrpSpPr>
              <p:grpSpPr>
                <a:xfrm rot="18433119">
                  <a:off x="2897410" y="4040953"/>
                  <a:ext cx="3063287" cy="376292"/>
                  <a:chOff x="2819400" y="1600200"/>
                  <a:chExt cx="8458200" cy="381000"/>
                </a:xfrm>
              </p:grpSpPr>
              <p:sp>
                <p:nvSpPr>
                  <p:cNvPr id="129" name="Flowchart: Summing Junction 12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Summing Junction 12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Summing Junction 13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Summing Junction 13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Summing Junction 13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Summing Junction 13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Summing Junction 13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25"/>
                <p:cNvGrpSpPr/>
                <p:nvPr/>
              </p:nvGrpSpPr>
              <p:grpSpPr>
                <a:xfrm rot="2494695">
                  <a:off x="1110564" y="4169459"/>
                  <a:ext cx="3063287" cy="376292"/>
                  <a:chOff x="2819400" y="1600200"/>
                  <a:chExt cx="8458200" cy="381000"/>
                </a:xfrm>
              </p:grpSpPr>
              <p:sp>
                <p:nvSpPr>
                  <p:cNvPr id="122" name="Flowchart: Summing Junction 12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Summing Junction 12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Summing Junction 12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Summing Junction 12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Summing Junction 12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Summing Junction 12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Summing Junction 12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49"/>
              <p:cNvGrpSpPr/>
              <p:nvPr/>
            </p:nvGrpSpPr>
            <p:grpSpPr>
              <a:xfrm rot="21046076">
                <a:off x="3352800" y="3352800"/>
                <a:ext cx="2000937" cy="245794"/>
                <a:chOff x="2819400" y="1600200"/>
                <a:chExt cx="8458200" cy="381000"/>
              </a:xfrm>
            </p:grpSpPr>
            <p:sp>
              <p:nvSpPr>
                <p:cNvPr id="151" name="Flowchart: Summing Junction 15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Summing Junction 15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Summing Junction 15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Summing Junction 15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Summing Junction 15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Summing Junction 15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Summing Junction 15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57"/>
              <p:cNvGrpSpPr/>
              <p:nvPr/>
            </p:nvGrpSpPr>
            <p:grpSpPr>
              <a:xfrm rot="21046076">
                <a:off x="5188357" y="3130716"/>
                <a:ext cx="2000937" cy="245794"/>
                <a:chOff x="2819400" y="1600200"/>
                <a:chExt cx="8458200" cy="381000"/>
              </a:xfrm>
            </p:grpSpPr>
            <p:sp>
              <p:nvSpPr>
                <p:cNvPr id="159" name="Flowchart: Summing Junction 15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Summing Junction 15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Summing Junction 16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Summing Junction 16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Summing Junction 16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Summing Junction 16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Summing Junction 16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49"/>
            <p:cNvGrpSpPr/>
            <p:nvPr/>
          </p:nvGrpSpPr>
          <p:grpSpPr>
            <a:xfrm rot="10800000">
              <a:off x="6040513" y="2280893"/>
              <a:ext cx="2318436" cy="2430257"/>
              <a:chOff x="1110564" y="792455"/>
              <a:chExt cx="4739687" cy="4968287"/>
            </a:xfrm>
          </p:grpSpPr>
          <p:grpSp>
            <p:nvGrpSpPr>
              <p:cNvPr id="158" name="Group 1"/>
              <p:cNvGrpSpPr/>
              <p:nvPr/>
            </p:nvGrpSpPr>
            <p:grpSpPr>
              <a:xfrm rot="18433119">
                <a:off x="916210" y="2135953"/>
                <a:ext cx="3063287" cy="376292"/>
                <a:chOff x="2819400" y="1600200"/>
                <a:chExt cx="8458200" cy="381000"/>
              </a:xfrm>
            </p:grpSpPr>
            <p:sp>
              <p:nvSpPr>
                <p:cNvPr id="317"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9"/>
              <p:cNvGrpSpPr/>
              <p:nvPr/>
            </p:nvGrpSpPr>
            <p:grpSpPr>
              <a:xfrm rot="2494695">
                <a:off x="2786964" y="2035859"/>
                <a:ext cx="3063287" cy="376292"/>
                <a:chOff x="2819400" y="1600200"/>
                <a:chExt cx="8458200" cy="381000"/>
              </a:xfrm>
            </p:grpSpPr>
            <p:sp>
              <p:nvSpPr>
                <p:cNvPr id="310"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7"/>
              <p:cNvGrpSpPr/>
              <p:nvPr/>
            </p:nvGrpSpPr>
            <p:grpSpPr>
              <a:xfrm rot="18433119">
                <a:off x="2897410" y="4040953"/>
                <a:ext cx="3063287" cy="376292"/>
                <a:chOff x="2819400" y="1600200"/>
                <a:chExt cx="8458200" cy="381000"/>
              </a:xfrm>
            </p:grpSpPr>
            <p:sp>
              <p:nvSpPr>
                <p:cNvPr id="303" name="Flowchart: Summing Junction 30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Summing Junction 30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lowchart: Summing Junction 30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Summing Junction 30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lowchart: Summing Junction 30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25"/>
              <p:cNvGrpSpPr/>
              <p:nvPr/>
            </p:nvGrpSpPr>
            <p:grpSpPr>
              <a:xfrm rot="2494695">
                <a:off x="1110564" y="4169459"/>
                <a:ext cx="3063287" cy="376292"/>
                <a:chOff x="2819400" y="1600200"/>
                <a:chExt cx="8458200" cy="381000"/>
              </a:xfrm>
            </p:grpSpPr>
            <p:sp>
              <p:nvSpPr>
                <p:cNvPr id="296" name="Flowchart: Summing Junction 2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lowchart: Summing Junction 29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Summing Junction 29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Summing Junction 29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lowchart: Summing Junction 29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Summing Junction 30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lowchart: Summing Junction 30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9" name="Group 33"/>
            <p:cNvGrpSpPr/>
            <p:nvPr/>
          </p:nvGrpSpPr>
          <p:grpSpPr>
            <a:xfrm rot="10800000">
              <a:off x="5367412" y="4389156"/>
              <a:ext cx="2000937" cy="245794"/>
              <a:chOff x="2819400" y="1600200"/>
              <a:chExt cx="8458200" cy="381000"/>
            </a:xfrm>
          </p:grpSpPr>
          <p:sp>
            <p:nvSpPr>
              <p:cNvPr id="285" name="Flowchart: Summing Junction 28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lowchart: Summing Junction 28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lowchart: Summing Junction 28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Summing Junction 28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lowchart: Summing Junction 28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lowchart: Summing Junction 28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Summing Junction 29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50"/>
            <p:cNvGrpSpPr/>
            <p:nvPr/>
          </p:nvGrpSpPr>
          <p:grpSpPr>
            <a:xfrm rot="10800000">
              <a:off x="4135513" y="2280893"/>
              <a:ext cx="2318436" cy="2430257"/>
              <a:chOff x="1110564" y="792455"/>
              <a:chExt cx="4739687" cy="4968287"/>
            </a:xfrm>
          </p:grpSpPr>
          <p:grpSp>
            <p:nvGrpSpPr>
              <p:cNvPr id="171" name="Group 1"/>
              <p:cNvGrpSpPr/>
              <p:nvPr/>
            </p:nvGrpSpPr>
            <p:grpSpPr>
              <a:xfrm rot="18433119">
                <a:off x="916210" y="2135953"/>
                <a:ext cx="3063287" cy="376292"/>
                <a:chOff x="2819400" y="1600200"/>
                <a:chExt cx="8458200" cy="381000"/>
              </a:xfrm>
            </p:grpSpPr>
            <p:sp>
              <p:nvSpPr>
                <p:cNvPr id="278"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9"/>
              <p:cNvGrpSpPr/>
              <p:nvPr/>
            </p:nvGrpSpPr>
            <p:grpSpPr>
              <a:xfrm rot="2494695">
                <a:off x="2786964" y="2035859"/>
                <a:ext cx="3063287" cy="376292"/>
                <a:chOff x="2819400" y="1600200"/>
                <a:chExt cx="8458200" cy="381000"/>
              </a:xfrm>
            </p:grpSpPr>
            <p:sp>
              <p:nvSpPr>
                <p:cNvPr id="271" name="Flowchart: Summing Junction 27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Summing Junction 27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lowchart: Summing Junction 27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Summing Junction 27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lowchart: Summing Junction 27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lowchart: Summing Junction 27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Summing Junction 27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
              <p:cNvGrpSpPr/>
              <p:nvPr/>
            </p:nvGrpSpPr>
            <p:grpSpPr>
              <a:xfrm rot="18433119">
                <a:off x="2897410" y="4040953"/>
                <a:ext cx="3063287" cy="376292"/>
                <a:chOff x="2819400" y="1600200"/>
                <a:chExt cx="8458200" cy="381000"/>
              </a:xfrm>
            </p:grpSpPr>
            <p:sp>
              <p:nvSpPr>
                <p:cNvPr id="264" name="Flowchart: Summing Junction 26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lowchart: Summing Junction 26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Summing Junction 26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Summing Junction 26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Summing Junction 26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lowchart: Summing Junction 26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Summing Junction 26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25"/>
              <p:cNvGrpSpPr/>
              <p:nvPr/>
            </p:nvGrpSpPr>
            <p:grpSpPr>
              <a:xfrm rot="2494695">
                <a:off x="1110564" y="4169459"/>
                <a:ext cx="3063287" cy="376292"/>
                <a:chOff x="2819400" y="1600200"/>
                <a:chExt cx="8458200" cy="381000"/>
              </a:xfrm>
            </p:grpSpPr>
            <p:sp>
              <p:nvSpPr>
                <p:cNvPr id="257" name="Flowchart: Summing Junction 5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lowchart: Summing Junction 5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Summing Junction 5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Summing Junction 5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lowchart: Summing Junction 26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Summing Junction 26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Summing Junction 26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 name="Group 83"/>
            <p:cNvGrpSpPr/>
            <p:nvPr/>
          </p:nvGrpSpPr>
          <p:grpSpPr>
            <a:xfrm rot="10800000">
              <a:off x="2306713" y="2509493"/>
              <a:ext cx="2318436" cy="2430257"/>
              <a:chOff x="1110564" y="792455"/>
              <a:chExt cx="4739687" cy="4968287"/>
            </a:xfrm>
          </p:grpSpPr>
          <p:grpSp>
            <p:nvGrpSpPr>
              <p:cNvPr id="190" name="Group 1"/>
              <p:cNvGrpSpPr/>
              <p:nvPr/>
            </p:nvGrpSpPr>
            <p:grpSpPr>
              <a:xfrm rot="18433119">
                <a:off x="916210" y="2135953"/>
                <a:ext cx="3063287" cy="376292"/>
                <a:chOff x="2819400" y="1600200"/>
                <a:chExt cx="8458200" cy="381000"/>
              </a:xfrm>
            </p:grpSpPr>
            <p:sp>
              <p:nvSpPr>
                <p:cNvPr id="246"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9"/>
              <p:cNvGrpSpPr/>
              <p:nvPr/>
            </p:nvGrpSpPr>
            <p:grpSpPr>
              <a:xfrm rot="2494695">
                <a:off x="2786964" y="2035859"/>
                <a:ext cx="3063287" cy="376292"/>
                <a:chOff x="2819400" y="1600200"/>
                <a:chExt cx="8458200" cy="381000"/>
              </a:xfrm>
            </p:grpSpPr>
            <p:sp>
              <p:nvSpPr>
                <p:cNvPr id="239" name="Flowchart: Summing Junction 23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Summing Junction 23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lowchart: Summing Junction 24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Summing Junction 24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Summing Junction 24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Summing Junction 24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Summing Junction 24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7"/>
              <p:cNvGrpSpPr/>
              <p:nvPr/>
            </p:nvGrpSpPr>
            <p:grpSpPr>
              <a:xfrm rot="18433119">
                <a:off x="2897410" y="4040953"/>
                <a:ext cx="3063287" cy="376292"/>
                <a:chOff x="2819400" y="1600200"/>
                <a:chExt cx="8458200" cy="381000"/>
              </a:xfrm>
            </p:grpSpPr>
            <p:sp>
              <p:nvSpPr>
                <p:cNvPr id="232" name="Flowchart: Summing Junction 23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Summing Junction 23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lowchart: Summing Junction 23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Summing Junction 23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lowchart: Summing Junction 23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Summing Junction 23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Summing Junction 23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5"/>
              <p:cNvGrpSpPr/>
              <p:nvPr/>
            </p:nvGrpSpPr>
            <p:grpSpPr>
              <a:xfrm rot="2494695">
                <a:off x="1110564" y="4169459"/>
                <a:ext cx="3063287" cy="376292"/>
                <a:chOff x="2819400" y="1600200"/>
                <a:chExt cx="8458200" cy="381000"/>
              </a:xfrm>
            </p:grpSpPr>
            <p:sp>
              <p:nvSpPr>
                <p:cNvPr id="225" name="Flowchart: Summing Junction 22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Summing Junction 22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lowchart: Summing Junction 22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Summing Junction 22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lowchart: Summing Junction 22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Summing Junction 22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Summing Junction 23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116"/>
            <p:cNvGrpSpPr/>
            <p:nvPr/>
          </p:nvGrpSpPr>
          <p:grpSpPr>
            <a:xfrm rot="10800000">
              <a:off x="554113" y="2661893"/>
              <a:ext cx="2318436" cy="2430257"/>
              <a:chOff x="1110564" y="792455"/>
              <a:chExt cx="4739687" cy="4968287"/>
            </a:xfrm>
          </p:grpSpPr>
          <p:grpSp>
            <p:nvGrpSpPr>
              <p:cNvPr id="223" name="Group 1"/>
              <p:cNvGrpSpPr/>
              <p:nvPr/>
            </p:nvGrpSpPr>
            <p:grpSpPr>
              <a:xfrm rot="18433119">
                <a:off x="916210" y="2135953"/>
                <a:ext cx="3063287" cy="376292"/>
                <a:chOff x="2819400" y="1600200"/>
                <a:chExt cx="8458200" cy="381000"/>
              </a:xfrm>
            </p:grpSpPr>
            <p:sp>
              <p:nvSpPr>
                <p:cNvPr id="214"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2494695">
                <a:off x="2786964" y="2035859"/>
                <a:ext cx="3063287" cy="376292"/>
                <a:chOff x="2819400" y="1600200"/>
                <a:chExt cx="8458200" cy="381000"/>
              </a:xfrm>
            </p:grpSpPr>
            <p:sp>
              <p:nvSpPr>
                <p:cNvPr id="207" name="Flowchart: Summing Junction 20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Summing Junction 20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Summing Junction 20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Summing Junction 20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Summing Junction 21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21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lowchart: Summing Junction 21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17"/>
              <p:cNvGrpSpPr/>
              <p:nvPr/>
            </p:nvGrpSpPr>
            <p:grpSpPr>
              <a:xfrm rot="18433119">
                <a:off x="2897410" y="4040953"/>
                <a:ext cx="3063287" cy="376292"/>
                <a:chOff x="2819400" y="1600200"/>
                <a:chExt cx="8458200" cy="381000"/>
              </a:xfrm>
            </p:grpSpPr>
            <p:sp>
              <p:nvSpPr>
                <p:cNvPr id="200" name="Flowchart: Summing Junction 19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Summing Junction 20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Summing Junction 20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Summing Junction 20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Summing Junction 20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Summing Junction 20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Summing Junction 20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
              <p:cNvGrpSpPr/>
              <p:nvPr/>
            </p:nvGrpSpPr>
            <p:grpSpPr>
              <a:xfrm rot="2494695">
                <a:off x="1110564" y="4169459"/>
                <a:ext cx="3063287" cy="376292"/>
                <a:chOff x="2819400" y="1600200"/>
                <a:chExt cx="8458200" cy="381000"/>
              </a:xfrm>
            </p:grpSpPr>
            <p:sp>
              <p:nvSpPr>
                <p:cNvPr id="193" name="Flowchart: Summing Junction 19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Summing Junction 19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Summing Junction 19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Summing Junction 19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Summing Junction 19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Summing Junction 19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Summing Junction 19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5" name="Group 149"/>
            <p:cNvGrpSpPr/>
            <p:nvPr/>
          </p:nvGrpSpPr>
          <p:grpSpPr>
            <a:xfrm rot="10246076">
              <a:off x="3538612" y="4465356"/>
              <a:ext cx="2000937" cy="245794"/>
              <a:chOff x="2819400" y="1600200"/>
              <a:chExt cx="8458200" cy="381000"/>
            </a:xfrm>
          </p:grpSpPr>
          <p:sp>
            <p:nvSpPr>
              <p:cNvPr id="182" name="Flowchart: Summing Junction 18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Summing Junction 18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Summing Junction 18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Summing Junction 18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Summing Junction 18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Summing Junction 18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Summing Junction 18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57"/>
            <p:cNvGrpSpPr/>
            <p:nvPr/>
          </p:nvGrpSpPr>
          <p:grpSpPr>
            <a:xfrm rot="10246076">
              <a:off x="1703055" y="4687440"/>
              <a:ext cx="2000937" cy="245794"/>
              <a:chOff x="2819400" y="1600200"/>
              <a:chExt cx="8458200" cy="381000"/>
            </a:xfrm>
          </p:grpSpPr>
          <p:sp>
            <p:nvSpPr>
              <p:cNvPr id="175" name="Flowchart: Summing Junction 17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Summing Junction 17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Summing Junction 17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Summing Junction 17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Summing Junction 17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Summing Junction 17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Summing Junction 18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57"/>
            <p:cNvGrpSpPr/>
            <p:nvPr/>
          </p:nvGrpSpPr>
          <p:grpSpPr>
            <a:xfrm rot="16200000">
              <a:off x="-267970" y="2782572"/>
              <a:ext cx="2000937" cy="245794"/>
              <a:chOff x="2819400" y="1600200"/>
              <a:chExt cx="8458200" cy="381000"/>
            </a:xfrm>
          </p:grpSpPr>
          <p:sp>
            <p:nvSpPr>
              <p:cNvPr id="325" name="Flowchart: Summing Junction 32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Summing Junction 32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Summing Junction 32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Summing Junction 32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lowchart: Summing Junction 32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Summing Junction 32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Summing Junction 33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157"/>
            <p:cNvGrpSpPr/>
            <p:nvPr/>
          </p:nvGrpSpPr>
          <p:grpSpPr>
            <a:xfrm rot="16200000">
              <a:off x="7047230" y="2249172"/>
              <a:ext cx="2000937" cy="245794"/>
              <a:chOff x="2819400" y="1600200"/>
              <a:chExt cx="8458200" cy="381000"/>
            </a:xfrm>
          </p:grpSpPr>
          <p:sp>
            <p:nvSpPr>
              <p:cNvPr id="333" name="Flowchart: Summing Junction 33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Summing Junction 33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lowchart: Summing Junction 33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owchart: Summing Junction 33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lowchart: Summing Junction 33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lowchart: Summing Junction 33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Summing Junction 33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 name="Group 372"/>
          <p:cNvGrpSpPr/>
          <p:nvPr/>
        </p:nvGrpSpPr>
        <p:grpSpPr>
          <a:xfrm rot="161380">
            <a:off x="1774197" y="5294313"/>
            <a:ext cx="1578586" cy="957469"/>
            <a:chOff x="3124200" y="3339059"/>
            <a:chExt cx="2743200" cy="2604541"/>
          </a:xfrm>
        </p:grpSpPr>
        <p:sp>
          <p:nvSpPr>
            <p:cNvPr id="374" name="Oval 373"/>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387"/>
          <p:cNvGrpSpPr/>
          <p:nvPr/>
        </p:nvGrpSpPr>
        <p:grpSpPr>
          <a:xfrm rot="161380">
            <a:off x="3679196" y="5370512"/>
            <a:ext cx="1578586" cy="957469"/>
            <a:chOff x="3124200" y="3339059"/>
            <a:chExt cx="2743200" cy="2604541"/>
          </a:xfrm>
        </p:grpSpPr>
        <p:sp>
          <p:nvSpPr>
            <p:cNvPr id="389" name="Oval 388"/>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389"/>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90"/>
          <p:cNvGrpSpPr/>
          <p:nvPr/>
        </p:nvGrpSpPr>
        <p:grpSpPr>
          <a:xfrm rot="161380">
            <a:off x="5431795" y="5370513"/>
            <a:ext cx="1578586" cy="957469"/>
            <a:chOff x="3124200" y="3339059"/>
            <a:chExt cx="2743200" cy="2604541"/>
          </a:xfrm>
        </p:grpSpPr>
        <p:sp>
          <p:nvSpPr>
            <p:cNvPr id="392" name="Oval 391"/>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93"/>
          <p:cNvGrpSpPr/>
          <p:nvPr/>
        </p:nvGrpSpPr>
        <p:grpSpPr>
          <a:xfrm>
            <a:off x="7772401" y="304801"/>
            <a:ext cx="2680741" cy="2680741"/>
            <a:chOff x="6172200" y="4177259"/>
            <a:chExt cx="2680741" cy="2680741"/>
          </a:xfrm>
        </p:grpSpPr>
        <p:sp>
          <p:nvSpPr>
            <p:cNvPr id="395" name="Oval 394"/>
            <p:cNvSpPr/>
            <p:nvPr/>
          </p:nvSpPr>
          <p:spPr>
            <a:xfrm>
              <a:off x="6172200" y="4177259"/>
              <a:ext cx="2680741" cy="2680741"/>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TextBox 395"/>
            <p:cNvSpPr txBox="1"/>
            <p:nvPr/>
          </p:nvSpPr>
          <p:spPr>
            <a:xfrm>
              <a:off x="6248400" y="4482059"/>
              <a:ext cx="2560637" cy="2308324"/>
            </a:xfrm>
            <a:prstGeom prst="rect">
              <a:avLst/>
            </a:prstGeom>
            <a:noFill/>
          </p:spPr>
          <p:txBody>
            <a:bodyPr wrap="square" rtlCol="0">
              <a:spAutoFit/>
            </a:bodyPr>
            <a:lstStyle/>
            <a:p>
              <a:pPr algn="ctr"/>
              <a:r>
                <a:rPr lang="en-US" sz="2400" b="1" dirty="0">
                  <a:solidFill>
                    <a:schemeClr val="bg1"/>
                  </a:solidFill>
                </a:rPr>
                <a:t>The Fish Net- fishers catch all kinds of fish in their net, and they separate them later.</a:t>
              </a:r>
              <a:endParaRPr lang="en-US" sz="2400" dirty="0">
                <a:solidFill>
                  <a:schemeClr val="bg1"/>
                </a:solidFill>
              </a:endParaRPr>
            </a:p>
          </p:txBody>
        </p:sp>
      </p:grpSp>
      <p:sp>
        <p:nvSpPr>
          <p:cNvPr id="362" name="TextBox 361"/>
          <p:cNvSpPr txBox="1"/>
          <p:nvPr/>
        </p:nvSpPr>
        <p:spPr>
          <a:xfrm>
            <a:off x="137962" y="6478265"/>
            <a:ext cx="2590800" cy="369332"/>
          </a:xfrm>
          <a:prstGeom prst="rect">
            <a:avLst/>
          </a:prstGeom>
          <a:noFill/>
        </p:spPr>
        <p:txBody>
          <a:bodyPr wrap="square" rtlCol="0">
            <a:spAutoFit/>
          </a:bodyPr>
          <a:lstStyle/>
          <a:p>
            <a:r>
              <a:rPr lang="en-US" dirty="0"/>
              <a:t>Matthew 13:47-50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27221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304800"/>
            <a:ext cx="6477000" cy="1938992"/>
          </a:xfrm>
          <a:prstGeom prst="rect">
            <a:avLst/>
          </a:prstGeom>
        </p:spPr>
        <p:txBody>
          <a:bodyPr wrap="square">
            <a:spAutoFit/>
          </a:bodyPr>
          <a:lstStyle/>
          <a:p>
            <a:r>
              <a:rPr lang="en-US" sz="2000" dirty="0">
                <a:solidFill>
                  <a:schemeClr val="bg1"/>
                </a:solidFill>
              </a:rPr>
              <a:t>“The net here meant is draw net or a seine, which may be as much as half a mile in length; it is leaded below so it will sweep the bottom of the sea, while corks keep the top floating near the surface. As it is swept along the beach it gathers in fish of every sort without reference to their ultimate use or worth. (5)</a:t>
            </a:r>
          </a:p>
        </p:txBody>
      </p:sp>
      <p:sp>
        <p:nvSpPr>
          <p:cNvPr id="11" name="Rectangle 10"/>
          <p:cNvSpPr/>
          <p:nvPr/>
        </p:nvSpPr>
        <p:spPr>
          <a:xfrm>
            <a:off x="7239000" y="2819400"/>
            <a:ext cx="2895600" cy="4093428"/>
          </a:xfrm>
          <a:prstGeom prst="rect">
            <a:avLst/>
          </a:prstGeom>
        </p:spPr>
        <p:txBody>
          <a:bodyPr wrap="square">
            <a:spAutoFit/>
          </a:bodyPr>
          <a:lstStyle/>
          <a:p>
            <a:r>
              <a:rPr lang="en-US" sz="2000" dirty="0">
                <a:solidFill>
                  <a:schemeClr val="bg1"/>
                </a:solidFill>
              </a:rPr>
              <a:t>For the work of this pattern, behold the seed of Joseph, spreading forth the Gospel net upon the face of the earth, gathering of every kind, that the good may be saved in vessels</a:t>
            </a:r>
          </a:p>
          <a:p>
            <a:r>
              <a:rPr lang="en-US" sz="2000" dirty="0">
                <a:solidFill>
                  <a:schemeClr val="bg1"/>
                </a:solidFill>
              </a:rPr>
              <a:t>prepared for that purpose, and the </a:t>
            </a:r>
          </a:p>
          <a:p>
            <a:r>
              <a:rPr lang="en-US" sz="2000" dirty="0">
                <a:solidFill>
                  <a:schemeClr val="bg1"/>
                </a:solidFill>
              </a:rPr>
              <a:t>angels will take </a:t>
            </a:r>
          </a:p>
          <a:p>
            <a:r>
              <a:rPr lang="en-US" sz="2000" dirty="0">
                <a:solidFill>
                  <a:schemeClr val="bg1"/>
                </a:solidFill>
              </a:rPr>
              <a:t>care of the bad” </a:t>
            </a:r>
          </a:p>
          <a:p>
            <a:r>
              <a:rPr lang="en-US" sz="2000" dirty="0">
                <a:solidFill>
                  <a:schemeClr val="bg1"/>
                </a:solidFill>
              </a:rPr>
              <a:t>(2)</a:t>
            </a:r>
          </a:p>
        </p:txBody>
      </p:sp>
      <p:sp>
        <p:nvSpPr>
          <p:cNvPr id="2050" name="AutoShape 2" descr="Image result for matthias f. cowle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250" name="Picture 2" descr="http://joncatron.com/wp-content/uploads/2014/10/fishing-nets-on-the-beach-kendal-brenneman.jpg"/>
          <p:cNvPicPr>
            <a:picLocks noChangeAspect="1" noChangeArrowheads="1"/>
          </p:cNvPicPr>
          <p:nvPr/>
        </p:nvPicPr>
        <p:blipFill>
          <a:blip r:embed="rId3" cstate="print"/>
          <a:srcRect/>
          <a:stretch>
            <a:fillRect/>
          </a:stretch>
        </p:blipFill>
        <p:spPr bwMode="auto">
          <a:xfrm>
            <a:off x="1905000" y="2743200"/>
            <a:ext cx="4840940" cy="3200400"/>
          </a:xfrm>
          <a:prstGeom prst="rect">
            <a:avLst/>
          </a:prstGeom>
          <a:noFill/>
        </p:spPr>
      </p:pic>
      <p:pic>
        <p:nvPicPr>
          <p:cNvPr id="10" name="Picture 9" descr="bruce R. McConkie.jpg"/>
          <p:cNvPicPr>
            <a:picLocks noChangeAspect="1"/>
          </p:cNvPicPr>
          <p:nvPr/>
        </p:nvPicPr>
        <p:blipFill>
          <a:blip r:embed="rId4" cstate="print"/>
          <a:stretch>
            <a:fillRect/>
          </a:stretch>
        </p:blipFill>
        <p:spPr>
          <a:xfrm>
            <a:off x="10797941" y="160338"/>
            <a:ext cx="990600" cy="1382713"/>
          </a:xfrm>
          <a:prstGeom prst="rect">
            <a:avLst/>
          </a:prstGeom>
        </p:spPr>
      </p:pic>
      <p:pic>
        <p:nvPicPr>
          <p:cNvPr id="12" name="Picture 11" descr="joseph smith1.jpg"/>
          <p:cNvPicPr>
            <a:picLocks noChangeAspect="1"/>
          </p:cNvPicPr>
          <p:nvPr/>
        </p:nvPicPr>
        <p:blipFill>
          <a:blip r:embed="rId5" cstate="print"/>
          <a:stretch>
            <a:fillRect/>
          </a:stretch>
        </p:blipFill>
        <p:spPr>
          <a:xfrm>
            <a:off x="9296400" y="5181600"/>
            <a:ext cx="1107072" cy="1342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10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876800"/>
            <a:ext cx="12192000" cy="1981200"/>
          </a:xfrm>
          <a:prstGeom prst="rect">
            <a:avLst/>
          </a:prstGeom>
          <a:solidFill>
            <a:srgbClr val="A97B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0" y="3276600"/>
            <a:ext cx="12192000" cy="1905000"/>
          </a:xfrm>
          <a:prstGeom prst="doubleWave">
            <a:avLst/>
          </a:prstGeom>
          <a:solidFill>
            <a:srgbClr val="C89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74"/>
          <p:cNvGrpSpPr/>
          <p:nvPr/>
        </p:nvGrpSpPr>
        <p:grpSpPr>
          <a:xfrm>
            <a:off x="2209800" y="1143000"/>
            <a:ext cx="4648200" cy="4208488"/>
            <a:chOff x="685800" y="1143000"/>
            <a:chExt cx="4648200" cy="4208488"/>
          </a:xfrm>
        </p:grpSpPr>
        <p:sp>
          <p:nvSpPr>
            <p:cNvPr id="5" name="Rounded Rectangle 4"/>
            <p:cNvSpPr/>
            <p:nvPr/>
          </p:nvSpPr>
          <p:spPr>
            <a:xfrm>
              <a:off x="685800" y="2057400"/>
              <a:ext cx="4648200" cy="3276600"/>
            </a:xfrm>
            <a:prstGeom prst="roundRect">
              <a:avLst/>
            </a:prstGeom>
            <a:solidFill>
              <a:srgbClr val="D0C7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403423" y="3522688"/>
              <a:ext cx="1143000" cy="1828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810000" y="2971800"/>
              <a:ext cx="990600" cy="158496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66800" y="2971800"/>
              <a:ext cx="990600" cy="158496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p:cNvSpPr/>
            <p:nvPr/>
          </p:nvSpPr>
          <p:spPr>
            <a:xfrm rot="16200000">
              <a:off x="2400300" y="-495300"/>
              <a:ext cx="1219200" cy="44958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1"/>
          <p:cNvGrpSpPr/>
          <p:nvPr/>
        </p:nvGrpSpPr>
        <p:grpSpPr>
          <a:xfrm>
            <a:off x="5323010" y="4757012"/>
            <a:ext cx="1486303" cy="1592467"/>
            <a:chOff x="2743200" y="2590800"/>
            <a:chExt cx="2133600" cy="2285999"/>
          </a:xfrm>
        </p:grpSpPr>
        <p:sp>
          <p:nvSpPr>
            <p:cNvPr id="11" name="Oval 10"/>
            <p:cNvSpPr/>
            <p:nvPr/>
          </p:nvSpPr>
          <p:spPr>
            <a:xfrm>
              <a:off x="2752165" y="2590800"/>
              <a:ext cx="2106706"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0800000">
              <a:off x="2752165" y="2895600"/>
              <a:ext cx="2106706"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800000">
              <a:off x="2833192" y="2971800"/>
              <a:ext cx="1944652"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2743200" y="3581400"/>
              <a:ext cx="2133600" cy="77958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832100" y="3692769"/>
              <a:ext cx="1955800" cy="55684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a:off x="2743200" y="4360984"/>
              <a:ext cx="2133600" cy="515815"/>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7"/>
            <p:cNvGrpSpPr/>
            <p:nvPr/>
          </p:nvGrpSpPr>
          <p:grpSpPr>
            <a:xfrm>
              <a:off x="3124200" y="3505200"/>
              <a:ext cx="381000" cy="304800"/>
              <a:chOff x="1295400" y="5181600"/>
              <a:chExt cx="1066800" cy="762000"/>
            </a:xfrm>
          </p:grpSpPr>
          <p:sp>
            <p:nvSpPr>
              <p:cNvPr id="43" name="Trapezoid 19"/>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2"/>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8"/>
            <p:cNvGrpSpPr/>
            <p:nvPr/>
          </p:nvGrpSpPr>
          <p:grpSpPr>
            <a:xfrm>
              <a:off x="3962400" y="3505200"/>
              <a:ext cx="381000" cy="304800"/>
              <a:chOff x="1295400" y="5181600"/>
              <a:chExt cx="1066800" cy="762000"/>
            </a:xfrm>
          </p:grpSpPr>
          <p:sp>
            <p:nvSpPr>
              <p:cNvPr id="36" name="Trapezoid 35"/>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rapezoid 18"/>
            <p:cNvSpPr/>
            <p:nvPr/>
          </p:nvSpPr>
          <p:spPr>
            <a:xfrm rot="10800000">
              <a:off x="3276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4038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0800000">
              <a:off x="33528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0800000">
              <a:off x="40386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43"/>
            <p:cNvGrpSpPr/>
            <p:nvPr/>
          </p:nvGrpSpPr>
          <p:grpSpPr>
            <a:xfrm>
              <a:off x="3581400" y="2743200"/>
              <a:ext cx="381000" cy="304800"/>
              <a:chOff x="1066800" y="4495800"/>
              <a:chExt cx="1143000" cy="1044388"/>
            </a:xfrm>
          </p:grpSpPr>
          <p:sp>
            <p:nvSpPr>
              <p:cNvPr id="33" name="Trapezoid 32"/>
              <p:cNvSpPr/>
              <p:nvPr/>
            </p:nvSpPr>
            <p:spPr>
              <a:xfrm rot="10800000">
                <a:off x="1066800" y="50292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564341" y="5078506"/>
                <a:ext cx="152400" cy="381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flipH="1">
                <a:off x="1066800" y="44958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56"/>
            <p:cNvGrpSpPr/>
            <p:nvPr/>
          </p:nvGrpSpPr>
          <p:grpSpPr>
            <a:xfrm>
              <a:off x="3581400" y="4343400"/>
              <a:ext cx="304800" cy="457200"/>
              <a:chOff x="6705600" y="4419600"/>
              <a:chExt cx="838200" cy="1295400"/>
            </a:xfrm>
          </p:grpSpPr>
          <p:sp>
            <p:nvSpPr>
              <p:cNvPr id="25" name="Trapezoid 24"/>
              <p:cNvSpPr/>
              <p:nvPr/>
            </p:nvSpPr>
            <p:spPr>
              <a:xfrm rot="10800000">
                <a:off x="6705600" y="4419600"/>
                <a:ext cx="762000" cy="304800"/>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3"/>
              <p:cNvGrpSpPr/>
              <p:nvPr/>
            </p:nvGrpSpPr>
            <p:grpSpPr>
              <a:xfrm>
                <a:off x="6705600" y="4495800"/>
                <a:ext cx="838200" cy="1219200"/>
                <a:chOff x="5715000" y="3294529"/>
                <a:chExt cx="1066800" cy="1506071"/>
              </a:xfrm>
            </p:grpSpPr>
            <p:sp>
              <p:nvSpPr>
                <p:cNvPr id="28" name="Block Arc 27"/>
                <p:cNvSpPr/>
                <p:nvPr/>
              </p:nvSpPr>
              <p:spPr>
                <a:xfrm>
                  <a:off x="5827059" y="3294529"/>
                  <a:ext cx="838200"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28"/>
                <p:cNvSpPr/>
                <p:nvPr/>
              </p:nvSpPr>
              <p:spPr>
                <a:xfrm>
                  <a:off x="5715000" y="3733800"/>
                  <a:ext cx="1066800"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52"/>
                <p:cNvGrpSpPr/>
                <p:nvPr/>
              </p:nvGrpSpPr>
              <p:grpSpPr>
                <a:xfrm>
                  <a:off x="6140824" y="4007224"/>
                  <a:ext cx="228600" cy="493059"/>
                  <a:chOff x="6096000" y="4038600"/>
                  <a:chExt cx="304800" cy="569259"/>
                </a:xfrm>
              </p:grpSpPr>
              <p:sp>
                <p:nvSpPr>
                  <p:cNvPr id="31" name="Trapezoid 30"/>
                  <p:cNvSpPr/>
                  <p:nvPr/>
                </p:nvSpPr>
                <p:spPr>
                  <a:xfrm>
                    <a:off x="6140824" y="4226859"/>
                    <a:ext cx="228600" cy="381000"/>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4038600"/>
                    <a:ext cx="3048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ounded Rectangle 26"/>
              <p:cNvSpPr/>
              <p:nvPr/>
            </p:nvSpPr>
            <p:spPr>
              <a:xfrm>
                <a:off x="7010400" y="4459941"/>
                <a:ext cx="152399" cy="228600"/>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15"/>
          <p:cNvGrpSpPr/>
          <p:nvPr/>
        </p:nvGrpSpPr>
        <p:grpSpPr>
          <a:xfrm rot="21157948">
            <a:off x="7035422" y="3215076"/>
            <a:ext cx="2236483" cy="2743200"/>
            <a:chOff x="838200" y="1371600"/>
            <a:chExt cx="1656654" cy="1752600"/>
          </a:xfrm>
        </p:grpSpPr>
        <p:sp>
          <p:nvSpPr>
            <p:cNvPr id="51" name="Rounded Rectangle 50"/>
            <p:cNvSpPr/>
            <p:nvPr/>
          </p:nvSpPr>
          <p:spPr>
            <a:xfrm>
              <a:off x="9906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0668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143000" y="13716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nut 53"/>
            <p:cNvSpPr/>
            <p:nvPr/>
          </p:nvSpPr>
          <p:spPr>
            <a:xfrm>
              <a:off x="838200" y="2057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a:off x="838200" y="2438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838200" y="1676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Plaque 56"/>
            <p:cNvSpPr/>
            <p:nvPr/>
          </p:nvSpPr>
          <p:spPr>
            <a:xfrm>
              <a:off x="914400" y="1676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914400" y="2057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aque 58"/>
            <p:cNvSpPr/>
            <p:nvPr/>
          </p:nvSpPr>
          <p:spPr>
            <a:xfrm>
              <a:off x="914400" y="25146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233310" y="1822909"/>
              <a:ext cx="1261544" cy="452260"/>
            </a:xfrm>
            <a:prstGeom prst="rect">
              <a:avLst/>
            </a:prstGeom>
            <a:noFill/>
            <a:ln>
              <a:noFill/>
            </a:ln>
          </p:spPr>
          <p:txBody>
            <a:bodyPr wrap="square" rtlCol="0">
              <a:spAutoFit/>
            </a:bodyPr>
            <a:lstStyle/>
            <a:p>
              <a:pPr algn="ctr"/>
              <a:r>
                <a:rPr lang="en-US" sz="2000" b="1" dirty="0">
                  <a:solidFill>
                    <a:schemeClr val="bg2">
                      <a:lumMod val="25000"/>
                    </a:schemeClr>
                  </a:solidFill>
                  <a:latin typeface="Rod" pitchFamily="49" charset="-79"/>
                  <a:cs typeface="Rod" pitchFamily="49" charset="-79"/>
                </a:rPr>
                <a:t>The Old Testament</a:t>
              </a:r>
            </a:p>
          </p:txBody>
        </p:sp>
      </p:grpSp>
      <p:grpSp>
        <p:nvGrpSpPr>
          <p:cNvPr id="72" name="Group 15"/>
          <p:cNvGrpSpPr/>
          <p:nvPr/>
        </p:nvGrpSpPr>
        <p:grpSpPr>
          <a:xfrm rot="1782728">
            <a:off x="8305204" y="3740882"/>
            <a:ext cx="2236483" cy="2743200"/>
            <a:chOff x="838200" y="1371600"/>
            <a:chExt cx="1656654" cy="1752600"/>
          </a:xfrm>
        </p:grpSpPr>
        <p:sp>
          <p:nvSpPr>
            <p:cNvPr id="62" name="Rounded Rectangle 61"/>
            <p:cNvSpPr/>
            <p:nvPr/>
          </p:nvSpPr>
          <p:spPr>
            <a:xfrm>
              <a:off x="9906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0668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143000" y="13716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nut 64"/>
            <p:cNvSpPr/>
            <p:nvPr/>
          </p:nvSpPr>
          <p:spPr>
            <a:xfrm>
              <a:off x="838200" y="2057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a:off x="838200" y="2438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838200" y="1676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Plaque 67"/>
            <p:cNvSpPr/>
            <p:nvPr/>
          </p:nvSpPr>
          <p:spPr>
            <a:xfrm>
              <a:off x="914400" y="1676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laque 68"/>
            <p:cNvSpPr/>
            <p:nvPr/>
          </p:nvSpPr>
          <p:spPr>
            <a:xfrm>
              <a:off x="914400" y="2057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laque 69"/>
            <p:cNvSpPr/>
            <p:nvPr/>
          </p:nvSpPr>
          <p:spPr>
            <a:xfrm>
              <a:off x="914400" y="25146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233310" y="1822909"/>
              <a:ext cx="1261544" cy="452260"/>
            </a:xfrm>
            <a:prstGeom prst="rect">
              <a:avLst/>
            </a:prstGeom>
            <a:noFill/>
            <a:ln>
              <a:noFill/>
            </a:ln>
          </p:spPr>
          <p:txBody>
            <a:bodyPr wrap="square" rtlCol="0">
              <a:spAutoFit/>
            </a:bodyPr>
            <a:lstStyle/>
            <a:p>
              <a:pPr algn="ctr"/>
              <a:r>
                <a:rPr lang="en-US" sz="2000" b="1" dirty="0">
                  <a:solidFill>
                    <a:schemeClr val="bg2">
                      <a:lumMod val="25000"/>
                    </a:schemeClr>
                  </a:solidFill>
                  <a:latin typeface="Rod" pitchFamily="49" charset="-79"/>
                  <a:cs typeface="Rod" pitchFamily="49" charset="-79"/>
                </a:rPr>
                <a:t>The New Testament</a:t>
              </a:r>
            </a:p>
          </p:txBody>
        </p:sp>
      </p:grpSp>
      <p:grpSp>
        <p:nvGrpSpPr>
          <p:cNvPr id="75" name="Group 71"/>
          <p:cNvGrpSpPr/>
          <p:nvPr/>
        </p:nvGrpSpPr>
        <p:grpSpPr>
          <a:xfrm>
            <a:off x="7010401" y="304801"/>
            <a:ext cx="2680741" cy="2680741"/>
            <a:chOff x="6463259" y="2362200"/>
            <a:chExt cx="2680741" cy="2680741"/>
          </a:xfrm>
        </p:grpSpPr>
        <p:sp>
          <p:nvSpPr>
            <p:cNvPr id="73" name="Oval 72"/>
            <p:cNvSpPr/>
            <p:nvPr/>
          </p:nvSpPr>
          <p:spPr>
            <a:xfrm>
              <a:off x="6463259" y="2362200"/>
              <a:ext cx="2680741" cy="2680741"/>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539459" y="2590800"/>
              <a:ext cx="2560637" cy="2308324"/>
            </a:xfrm>
            <a:prstGeom prst="rect">
              <a:avLst/>
            </a:prstGeom>
            <a:noFill/>
          </p:spPr>
          <p:txBody>
            <a:bodyPr wrap="square" rtlCol="0">
              <a:spAutoFit/>
            </a:bodyPr>
            <a:lstStyle/>
            <a:p>
              <a:pPr algn="ctr"/>
              <a:r>
                <a:rPr lang="en-US" sz="2400" b="1" dirty="0">
                  <a:solidFill>
                    <a:schemeClr val="bg1"/>
                  </a:solidFill>
                </a:rPr>
                <a:t>New and Old Treasures-</a:t>
              </a:r>
            </a:p>
            <a:p>
              <a:pPr algn="ctr"/>
              <a:r>
                <a:rPr lang="en-US" sz="2400" b="1" dirty="0">
                  <a:solidFill>
                    <a:schemeClr val="bg1"/>
                  </a:solidFill>
                </a:rPr>
                <a:t>a righteous scribe brings out both old and new treasures</a:t>
              </a:r>
              <a:endParaRPr lang="en-US" sz="2400" dirty="0">
                <a:solidFill>
                  <a:schemeClr val="bg1"/>
                </a:solidFill>
              </a:endParaRPr>
            </a:p>
          </p:txBody>
        </p:sp>
      </p:grpSp>
      <p:sp>
        <p:nvSpPr>
          <p:cNvPr id="76" name="TextBox 75"/>
          <p:cNvSpPr txBox="1"/>
          <p:nvPr/>
        </p:nvSpPr>
        <p:spPr>
          <a:xfrm>
            <a:off x="44673" y="6533587"/>
            <a:ext cx="2590800" cy="369332"/>
          </a:xfrm>
          <a:prstGeom prst="rect">
            <a:avLst/>
          </a:prstGeom>
          <a:noFill/>
        </p:spPr>
        <p:txBody>
          <a:bodyPr wrap="square" rtlCol="0">
            <a:spAutoFit/>
          </a:bodyPr>
          <a:lstStyle/>
          <a:p>
            <a:r>
              <a:rPr lang="en-US" dirty="0">
                <a:solidFill>
                  <a:schemeClr val="bg1"/>
                </a:solidFill>
              </a:rPr>
              <a:t>Matthew 13:51-52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304800"/>
            <a:ext cx="6477000" cy="1631216"/>
          </a:xfrm>
          <a:prstGeom prst="rect">
            <a:avLst/>
          </a:prstGeom>
        </p:spPr>
        <p:txBody>
          <a:bodyPr wrap="square">
            <a:spAutoFit/>
          </a:bodyPr>
          <a:lstStyle/>
          <a:p>
            <a:r>
              <a:rPr lang="en-US" sz="2000" dirty="0">
                <a:solidFill>
                  <a:schemeClr val="bg1"/>
                </a:solidFill>
              </a:rPr>
              <a:t>“For the works of this example, see the Book of Mormon coming forth out of the treasure of the heart. Also the covenants given to the latter-day Saints, also the translation of the bible—thus bringing forth out of the heart things new and old.” (2)</a:t>
            </a:r>
          </a:p>
        </p:txBody>
      </p:sp>
      <p:sp>
        <p:nvSpPr>
          <p:cNvPr id="11" name="Rectangle 10"/>
          <p:cNvSpPr/>
          <p:nvPr/>
        </p:nvSpPr>
        <p:spPr>
          <a:xfrm>
            <a:off x="7772400" y="2362200"/>
            <a:ext cx="2895600" cy="3908762"/>
          </a:xfrm>
          <a:prstGeom prst="rect">
            <a:avLst/>
          </a:prstGeom>
        </p:spPr>
        <p:txBody>
          <a:bodyPr wrap="square">
            <a:spAutoFit/>
          </a:bodyPr>
          <a:lstStyle/>
          <a:p>
            <a:r>
              <a:rPr lang="en-US" sz="2800" dirty="0">
                <a:solidFill>
                  <a:srgbClr val="FFFF00"/>
                </a:solidFill>
              </a:rPr>
              <a:t>“scribes”—</a:t>
            </a:r>
            <a:r>
              <a:rPr lang="en-US" sz="2000" dirty="0">
                <a:solidFill>
                  <a:schemeClr val="bg1"/>
                </a:solidFill>
              </a:rPr>
              <a:t>not in the sense that they were doctors of the law, but that “their aim was to reproduce and reach others to reproduce accurately the words of the wise.” (6) </a:t>
            </a:r>
          </a:p>
          <a:p>
            <a:endParaRPr lang="en-US" sz="2000" dirty="0">
              <a:solidFill>
                <a:schemeClr val="bg1"/>
              </a:solidFill>
            </a:endParaRPr>
          </a:p>
          <a:p>
            <a:r>
              <a:rPr lang="en-US" sz="2000" dirty="0">
                <a:solidFill>
                  <a:schemeClr val="bg1"/>
                </a:solidFill>
              </a:rPr>
              <a:t>Scribes should try to teach accurately what Jesus taught.</a:t>
            </a:r>
          </a:p>
        </p:txBody>
      </p:sp>
      <p:sp>
        <p:nvSpPr>
          <p:cNvPr id="2050" name="AutoShape 2" descr="Image result for matthias f. cowle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joseph smith1.jpg"/>
          <p:cNvPicPr>
            <a:picLocks noChangeAspect="1"/>
          </p:cNvPicPr>
          <p:nvPr/>
        </p:nvPicPr>
        <p:blipFill>
          <a:blip r:embed="rId3" cstate="print"/>
          <a:stretch>
            <a:fillRect/>
          </a:stretch>
        </p:blipFill>
        <p:spPr>
          <a:xfrm>
            <a:off x="8610600" y="228600"/>
            <a:ext cx="1107072" cy="1342392"/>
          </a:xfrm>
          <a:prstGeom prst="rect">
            <a:avLst/>
          </a:prstGeom>
        </p:spPr>
      </p:pic>
      <p:sp>
        <p:nvSpPr>
          <p:cNvPr id="9" name="Rectangle 8"/>
          <p:cNvSpPr/>
          <p:nvPr/>
        </p:nvSpPr>
        <p:spPr>
          <a:xfrm>
            <a:off x="490888" y="2391486"/>
            <a:ext cx="3276600" cy="2862322"/>
          </a:xfrm>
          <a:prstGeom prst="rect">
            <a:avLst/>
          </a:prstGeom>
        </p:spPr>
        <p:txBody>
          <a:bodyPr wrap="square">
            <a:spAutoFit/>
          </a:bodyPr>
          <a:lstStyle/>
          <a:p>
            <a:r>
              <a:rPr lang="en-US" sz="2000" dirty="0">
                <a:solidFill>
                  <a:schemeClr val="bg1"/>
                </a:solidFill>
              </a:rPr>
              <a:t>A householder is the head of the household whose duty is to clothe, feed, and govern the inhabitants.</a:t>
            </a:r>
          </a:p>
          <a:p>
            <a:endParaRPr lang="en-US" sz="2000" dirty="0">
              <a:solidFill>
                <a:schemeClr val="bg1"/>
              </a:solidFill>
            </a:endParaRPr>
          </a:p>
          <a:p>
            <a:r>
              <a:rPr lang="en-US" sz="2000" dirty="0">
                <a:solidFill>
                  <a:schemeClr val="bg1"/>
                </a:solidFill>
              </a:rPr>
              <a:t>Also one who loves, cares for, and reveals the gospel to his children in all dispensations.</a:t>
            </a:r>
          </a:p>
          <a:p>
            <a:r>
              <a:rPr lang="en-US" sz="2000" dirty="0">
                <a:solidFill>
                  <a:schemeClr val="bg1"/>
                </a:solidFill>
              </a:rPr>
              <a:t>(7)</a:t>
            </a:r>
          </a:p>
        </p:txBody>
      </p:sp>
      <p:pic>
        <p:nvPicPr>
          <p:cNvPr id="54274" name="Picture 2" descr="http://img.deseretnews.com/images/article/midres2/943057/943057.jpg"/>
          <p:cNvPicPr>
            <a:picLocks noChangeAspect="1" noChangeArrowheads="1"/>
          </p:cNvPicPr>
          <p:nvPr/>
        </p:nvPicPr>
        <p:blipFill>
          <a:blip r:embed="rId4" cstate="print"/>
          <a:srcRect/>
          <a:stretch>
            <a:fillRect/>
          </a:stretch>
        </p:blipFill>
        <p:spPr bwMode="auto">
          <a:xfrm>
            <a:off x="4114801" y="1981200"/>
            <a:ext cx="3521117"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0" presetClass="exit" presetSubtype="0" fill="hold" grpId="1" nodeType="withEffect">
                                  <p:stCondLst>
                                    <p:cond delay="0"/>
                                  </p:stCondLst>
                                  <p:childTnLst>
                                    <p:animEffect transition="out" filter="fade">
                                      <p:cBhvr>
                                        <p:cTn id="14" dur="2000"/>
                                        <p:tgtEl>
                                          <p:spTgt spid="11"/>
                                        </p:tgtEl>
                                      </p:cBhvr>
                                    </p:animEffect>
                                    <p:set>
                                      <p:cBhvr>
                                        <p:cTn id="15" dur="1" fill="hold">
                                          <p:stCondLst>
                                            <p:cond delay="1999"/>
                                          </p:stCondLst>
                                        </p:cTn>
                                        <p:tgtEl>
                                          <p:spTgt spid="11"/>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12"/>
                                        </p:tgtEl>
                                      </p:cBhvr>
                                    </p:animEffect>
                                    <p:set>
                                      <p:cBhvr>
                                        <p:cTn id="21"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1" grpId="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AutoShape 2" descr="Image result for matthias f. cowle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545" name="Group 544"/>
          <p:cNvGrpSpPr/>
          <p:nvPr/>
        </p:nvGrpSpPr>
        <p:grpSpPr>
          <a:xfrm>
            <a:off x="1752600" y="381000"/>
            <a:ext cx="2209800" cy="3744218"/>
            <a:chOff x="228600" y="381000"/>
            <a:chExt cx="2209800" cy="3744218"/>
          </a:xfrm>
        </p:grpSpPr>
        <p:grpSp>
          <p:nvGrpSpPr>
            <p:cNvPr id="10" name="Group 79"/>
            <p:cNvGrpSpPr/>
            <p:nvPr/>
          </p:nvGrpSpPr>
          <p:grpSpPr>
            <a:xfrm>
              <a:off x="228600" y="381000"/>
              <a:ext cx="1524000" cy="2405160"/>
              <a:chOff x="5054186" y="1066800"/>
              <a:chExt cx="2184814" cy="3448050"/>
            </a:xfrm>
          </p:grpSpPr>
          <p:sp>
            <p:nvSpPr>
              <p:cNvPr id="13" name="Oval 12"/>
              <p:cNvSpPr/>
              <p:nvPr/>
            </p:nvSpPr>
            <p:spPr>
              <a:xfrm rot="1527900">
                <a:off x="5054186" y="3882142"/>
                <a:ext cx="475037" cy="17813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257800" y="3886201"/>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34"/>
              <p:cNvGrpSpPr/>
              <p:nvPr/>
            </p:nvGrpSpPr>
            <p:grpSpPr>
              <a:xfrm>
                <a:off x="5715000" y="1066800"/>
                <a:ext cx="1524000" cy="3326299"/>
                <a:chOff x="2438400" y="609600"/>
                <a:chExt cx="2140198" cy="4671220"/>
              </a:xfrm>
            </p:grpSpPr>
            <p:sp>
              <p:nvSpPr>
                <p:cNvPr id="17" name="Cloud 16"/>
                <p:cNvSpPr/>
                <p:nvPr/>
              </p:nvSpPr>
              <p:spPr>
                <a:xfrm rot="10454674">
                  <a:off x="2770921" y="681191"/>
                  <a:ext cx="1652278" cy="1835845"/>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516082">
                  <a:off x="3590213" y="4632522"/>
                  <a:ext cx="489875" cy="6261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607219">
                  <a:off x="3120000" y="4654653"/>
                  <a:ext cx="489875" cy="6261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755392">
                  <a:off x="4171907" y="3007839"/>
                  <a:ext cx="359811" cy="514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08905">
                  <a:off x="2771745" y="3103588"/>
                  <a:ext cx="359811" cy="514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2971800" y="2438400"/>
                  <a:ext cx="1295400" cy="243840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518649">
                  <a:off x="3737025" y="2009530"/>
                  <a:ext cx="654908" cy="135377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992742">
                  <a:off x="2905040" y="2125149"/>
                  <a:ext cx="654908" cy="123182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3048000" y="2133600"/>
                  <a:ext cx="1143000" cy="17526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800000">
                  <a:off x="3455773" y="2121243"/>
                  <a:ext cx="3048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806324">
                  <a:off x="3200177" y="2075490"/>
                  <a:ext cx="235976" cy="6816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0793676" flipH="1">
                  <a:off x="3809776" y="2075490"/>
                  <a:ext cx="235976" cy="6816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099487" y="799070"/>
                  <a:ext cx="1066800" cy="1524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6"/>
                <p:cNvGrpSpPr/>
                <p:nvPr/>
              </p:nvGrpSpPr>
              <p:grpSpPr>
                <a:xfrm rot="10800000">
                  <a:off x="4190999" y="1295400"/>
                  <a:ext cx="380999" cy="3810000"/>
                  <a:chOff x="5172127" y="1004117"/>
                  <a:chExt cx="862086" cy="3090773"/>
                </a:xfrm>
              </p:grpSpPr>
              <p:sp>
                <p:nvSpPr>
                  <p:cNvPr id="53" name="Rounded Rectangle 11"/>
                  <p:cNvSpPr/>
                  <p:nvPr/>
                </p:nvSpPr>
                <p:spPr>
                  <a:xfrm>
                    <a:off x="5424616" y="1664043"/>
                    <a:ext cx="290384" cy="243084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12"/>
                  <p:cNvSpPr/>
                  <p:nvPr/>
                </p:nvSpPr>
                <p:spPr>
                  <a:xfrm>
                    <a:off x="5172127"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3"/>
                  <p:cNvSpPr/>
                  <p:nvPr/>
                </p:nvSpPr>
                <p:spPr>
                  <a:xfrm>
                    <a:off x="5514819" y="1004117"/>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4"/>
                  <p:cNvSpPr/>
                  <p:nvPr/>
                </p:nvSpPr>
                <p:spPr>
                  <a:xfrm>
                    <a:off x="5900348"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5"/>
                  <p:cNvSpPr/>
                  <p:nvPr/>
                </p:nvSpPr>
                <p:spPr>
                  <a:xfrm rot="5400000">
                    <a:off x="5484374" y="1245426"/>
                    <a:ext cx="232235" cy="85673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5"/>
                <p:cNvGrpSpPr/>
                <p:nvPr/>
              </p:nvGrpSpPr>
              <p:grpSpPr>
                <a:xfrm>
                  <a:off x="2438400" y="3352800"/>
                  <a:ext cx="914400" cy="1066800"/>
                  <a:chOff x="3124200" y="3339059"/>
                  <a:chExt cx="3169098" cy="2745328"/>
                </a:xfrm>
              </p:grpSpPr>
              <p:sp>
                <p:nvSpPr>
                  <p:cNvPr id="39" name="Oval 38"/>
                  <p:cNvSpPr/>
                  <p:nvPr/>
                </p:nvSpPr>
                <p:spPr>
                  <a:xfrm>
                    <a:off x="3124200" y="3798386"/>
                    <a:ext cx="2743200" cy="2286001"/>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8"/>
                  <p:cNvGrpSpPr/>
                  <p:nvPr/>
                </p:nvGrpSpPr>
                <p:grpSpPr>
                  <a:xfrm>
                    <a:off x="3342807" y="3901190"/>
                    <a:ext cx="2230868" cy="191125"/>
                    <a:chOff x="2819400" y="1600200"/>
                    <a:chExt cx="5029200" cy="381000"/>
                  </a:xfrm>
                </p:grpSpPr>
                <p:sp>
                  <p:nvSpPr>
                    <p:cNvPr id="49" name="Flowchart: Summing Junction 48"/>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Summing Junction 50"/>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umming Junction 51"/>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lowchart: Summing Junction 41"/>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Summing Junction 42"/>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umming Junction 43"/>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umming Junction 44"/>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Summing Junction 45"/>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26"/>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p:cNvSpPr/>
                <p:nvPr/>
              </p:nvSpPr>
              <p:spPr>
                <a:xfrm rot="20755392">
                  <a:off x="2586044" y="3224136"/>
                  <a:ext cx="237454" cy="3424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755392">
                  <a:off x="4306752" y="3228072"/>
                  <a:ext cx="271846" cy="3588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a:off x="2971800" y="609600"/>
                  <a:ext cx="12954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a:off x="3124200" y="1828800"/>
                  <a:ext cx="9906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429000" y="1905000"/>
                  <a:ext cx="405713"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7749413">
                  <a:off x="2790053" y="1362125"/>
                  <a:ext cx="405713" cy="178147"/>
                </a:xfrm>
                <a:prstGeom prst="ellipse">
                  <a:avLst/>
                </a:prstGeom>
                <a:solidFill>
                  <a:srgbClr val="FAE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5400000">
                  <a:off x="3543299" y="342901"/>
                  <a:ext cx="152400" cy="1295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rot="21023498">
                <a:off x="5562600" y="4343400"/>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381000" y="3048000"/>
              <a:ext cx="2057400" cy="1077218"/>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Jesus Christ and His Apostles sowed the seeds of the gospel in their day.</a:t>
              </a:r>
            </a:p>
          </p:txBody>
        </p:sp>
      </p:grpSp>
      <p:grpSp>
        <p:nvGrpSpPr>
          <p:cNvPr id="544" name="Group 543"/>
          <p:cNvGrpSpPr/>
          <p:nvPr/>
        </p:nvGrpSpPr>
        <p:grpSpPr>
          <a:xfrm>
            <a:off x="4419600" y="228600"/>
            <a:ext cx="3200400" cy="3949482"/>
            <a:chOff x="2895600" y="228600"/>
            <a:chExt cx="3200400" cy="3949482"/>
          </a:xfrm>
        </p:grpSpPr>
        <p:grpSp>
          <p:nvGrpSpPr>
            <p:cNvPr id="130" name="Group 129"/>
            <p:cNvGrpSpPr/>
            <p:nvPr/>
          </p:nvGrpSpPr>
          <p:grpSpPr>
            <a:xfrm>
              <a:off x="4038600" y="228600"/>
              <a:ext cx="1219200" cy="2133600"/>
              <a:chOff x="1219200" y="1600200"/>
              <a:chExt cx="2133600" cy="3733800"/>
            </a:xfrm>
          </p:grpSpPr>
          <p:grpSp>
            <p:nvGrpSpPr>
              <p:cNvPr id="59" name="Group 5"/>
              <p:cNvGrpSpPr/>
              <p:nvPr/>
            </p:nvGrpSpPr>
            <p:grpSpPr>
              <a:xfrm>
                <a:off x="2362200" y="2743200"/>
                <a:ext cx="990600" cy="2297471"/>
                <a:chOff x="1712971" y="2198329"/>
                <a:chExt cx="2097029" cy="3440471"/>
              </a:xfrm>
            </p:grpSpPr>
            <p:grpSp>
              <p:nvGrpSpPr>
                <p:cNvPr id="60" name="Group 7"/>
                <p:cNvGrpSpPr/>
                <p:nvPr/>
              </p:nvGrpSpPr>
              <p:grpSpPr>
                <a:xfrm>
                  <a:off x="1712971" y="2198329"/>
                  <a:ext cx="1895379" cy="3364271"/>
                  <a:chOff x="1712971" y="2198329"/>
                  <a:chExt cx="1895379" cy="3364271"/>
                </a:xfrm>
              </p:grpSpPr>
              <p:sp>
                <p:nvSpPr>
                  <p:cNvPr id="68" name="Moon 67"/>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2"/>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3"/>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4"/>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5"/>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1"/>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8"/>
                <p:cNvGrpSpPr/>
                <p:nvPr/>
              </p:nvGrpSpPr>
              <p:grpSpPr>
                <a:xfrm rot="1120939">
                  <a:off x="2743200" y="3124200"/>
                  <a:ext cx="1066800" cy="2514600"/>
                  <a:chOff x="1712971" y="2198329"/>
                  <a:chExt cx="1895379" cy="3364271"/>
                </a:xfrm>
              </p:grpSpPr>
              <p:sp>
                <p:nvSpPr>
                  <p:cNvPr id="62" name="Moon 61"/>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20"/>
              <p:cNvGrpSpPr/>
              <p:nvPr/>
            </p:nvGrpSpPr>
            <p:grpSpPr>
              <a:xfrm>
                <a:off x="1219200" y="1600200"/>
                <a:ext cx="1743805" cy="3733800"/>
                <a:chOff x="7610042" y="1124339"/>
                <a:chExt cx="2183077" cy="4674359"/>
              </a:xfrm>
            </p:grpSpPr>
            <p:grpSp>
              <p:nvGrpSpPr>
                <p:cNvPr id="75" name="Group 58"/>
                <p:cNvGrpSpPr/>
                <p:nvPr/>
              </p:nvGrpSpPr>
              <p:grpSpPr>
                <a:xfrm rot="19650881">
                  <a:off x="7610042" y="1912498"/>
                  <a:ext cx="560711" cy="1828800"/>
                  <a:chOff x="6765584" y="990600"/>
                  <a:chExt cx="1083016" cy="3532339"/>
                </a:xfrm>
              </p:grpSpPr>
              <p:sp>
                <p:nvSpPr>
                  <p:cNvPr id="125" name="Moon 1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Moon 75"/>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59"/>
                <p:cNvGrpSpPr/>
                <p:nvPr/>
              </p:nvGrpSpPr>
              <p:grpSpPr>
                <a:xfrm rot="19650881">
                  <a:off x="7610043" y="2598297"/>
                  <a:ext cx="560711" cy="1828800"/>
                  <a:chOff x="6765584" y="990600"/>
                  <a:chExt cx="1083016" cy="3532339"/>
                </a:xfrm>
              </p:grpSpPr>
              <p:sp>
                <p:nvSpPr>
                  <p:cNvPr id="120" name="Moon 1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65"/>
                <p:cNvGrpSpPr/>
                <p:nvPr/>
              </p:nvGrpSpPr>
              <p:grpSpPr>
                <a:xfrm rot="19650881">
                  <a:off x="7610042" y="3360298"/>
                  <a:ext cx="560711" cy="1828800"/>
                  <a:chOff x="6765584" y="990600"/>
                  <a:chExt cx="1083016" cy="3532339"/>
                </a:xfrm>
              </p:grpSpPr>
              <p:sp>
                <p:nvSpPr>
                  <p:cNvPr id="115" name="Moon 11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1"/>
                <p:cNvGrpSpPr/>
                <p:nvPr/>
              </p:nvGrpSpPr>
              <p:grpSpPr>
                <a:xfrm rot="928600">
                  <a:off x="8349452" y="1870455"/>
                  <a:ext cx="560711" cy="1828800"/>
                  <a:chOff x="6765584" y="990600"/>
                  <a:chExt cx="1083016" cy="3532339"/>
                </a:xfrm>
              </p:grpSpPr>
              <p:sp>
                <p:nvSpPr>
                  <p:cNvPr id="110" name="Moon 10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7"/>
                <p:cNvGrpSpPr/>
                <p:nvPr/>
              </p:nvGrpSpPr>
              <p:grpSpPr>
                <a:xfrm rot="2972959">
                  <a:off x="8598363" y="2330596"/>
                  <a:ext cx="560711" cy="1828800"/>
                  <a:chOff x="6765584" y="990600"/>
                  <a:chExt cx="1083016" cy="3532339"/>
                </a:xfrm>
              </p:grpSpPr>
              <p:sp>
                <p:nvSpPr>
                  <p:cNvPr id="105" name="Moon 10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3"/>
                <p:cNvGrpSpPr/>
                <p:nvPr/>
              </p:nvGrpSpPr>
              <p:grpSpPr>
                <a:xfrm rot="21057775">
                  <a:off x="7936516" y="1124339"/>
                  <a:ext cx="560711" cy="2493875"/>
                  <a:chOff x="6765584" y="990600"/>
                  <a:chExt cx="1083016" cy="3532339"/>
                </a:xfrm>
              </p:grpSpPr>
              <p:sp>
                <p:nvSpPr>
                  <p:cNvPr id="100" name="Moon 9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9"/>
                <p:cNvGrpSpPr/>
                <p:nvPr/>
              </p:nvGrpSpPr>
              <p:grpSpPr>
                <a:xfrm rot="1547556">
                  <a:off x="8354077" y="3318090"/>
                  <a:ext cx="560711" cy="1828800"/>
                  <a:chOff x="6765584" y="990600"/>
                  <a:chExt cx="1083016" cy="3532339"/>
                </a:xfrm>
              </p:grpSpPr>
              <p:sp>
                <p:nvSpPr>
                  <p:cNvPr id="95" name="Moon 9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5"/>
                <p:cNvGrpSpPr/>
                <p:nvPr/>
              </p:nvGrpSpPr>
              <p:grpSpPr>
                <a:xfrm rot="19650881">
                  <a:off x="7610042" y="3969898"/>
                  <a:ext cx="560711" cy="1828800"/>
                  <a:chOff x="6765584" y="990600"/>
                  <a:chExt cx="1083016" cy="3532339"/>
                </a:xfrm>
              </p:grpSpPr>
              <p:sp>
                <p:nvSpPr>
                  <p:cNvPr id="90" name="Moon 8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01"/>
                <p:cNvGrpSpPr/>
                <p:nvPr/>
              </p:nvGrpSpPr>
              <p:grpSpPr>
                <a:xfrm rot="1949119" flipH="1">
                  <a:off x="8372043" y="3969897"/>
                  <a:ext cx="560711" cy="1828800"/>
                  <a:chOff x="6765584" y="990600"/>
                  <a:chExt cx="1083016" cy="3532339"/>
                </a:xfrm>
              </p:grpSpPr>
              <p:sp>
                <p:nvSpPr>
                  <p:cNvPr id="85" name="Moon 8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1" name="Rectangle 130"/>
            <p:cNvSpPr/>
            <p:nvPr/>
          </p:nvSpPr>
          <p:spPr>
            <a:xfrm>
              <a:off x="2895600" y="2362200"/>
              <a:ext cx="3200400" cy="1815882"/>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The righteous and wicked grew together in New Testament times, eventually leading to the Great Apostasy. In the latter days, the righteous will be gathered into the Church and the wicked will be destroyed.</a:t>
              </a:r>
            </a:p>
          </p:txBody>
        </p:sp>
      </p:grpSp>
      <p:grpSp>
        <p:nvGrpSpPr>
          <p:cNvPr id="543" name="Group 542"/>
          <p:cNvGrpSpPr/>
          <p:nvPr/>
        </p:nvGrpSpPr>
        <p:grpSpPr>
          <a:xfrm>
            <a:off x="7848600" y="228600"/>
            <a:ext cx="2667000" cy="2865060"/>
            <a:chOff x="6324600" y="228600"/>
            <a:chExt cx="2667000" cy="2865060"/>
          </a:xfrm>
        </p:grpSpPr>
        <p:grpSp>
          <p:nvGrpSpPr>
            <p:cNvPr id="132" name="Group 131"/>
            <p:cNvGrpSpPr/>
            <p:nvPr/>
          </p:nvGrpSpPr>
          <p:grpSpPr>
            <a:xfrm>
              <a:off x="7315200" y="228600"/>
              <a:ext cx="1042219" cy="1172929"/>
              <a:chOff x="2809019" y="3343211"/>
              <a:chExt cx="1855207" cy="2253207"/>
            </a:xfrm>
          </p:grpSpPr>
          <p:sp>
            <p:nvSpPr>
              <p:cNvPr id="133" name="Snip Same Side Corner Rectangle 132"/>
              <p:cNvSpPr/>
              <p:nvPr/>
            </p:nvSpPr>
            <p:spPr>
              <a:xfrm rot="10800000">
                <a:off x="2851780" y="3925068"/>
                <a:ext cx="1679771" cy="1671350"/>
              </a:xfrm>
              <a:prstGeom prst="snip2SameRect">
                <a:avLst>
                  <a:gd name="adj1" fmla="val 16667"/>
                  <a:gd name="adj2" fmla="val 2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ounded Rectangle 13"/>
              <p:cNvSpPr/>
              <p:nvPr/>
            </p:nvSpPr>
            <p:spPr>
              <a:xfrm>
                <a:off x="2837925" y="3714622"/>
                <a:ext cx="1679771" cy="371411"/>
              </a:xfrm>
              <a:prstGeom prst="roundRect">
                <a:avLst>
                  <a:gd name="adj" fmla="val 5000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Delay 14"/>
              <p:cNvSpPr/>
              <p:nvPr/>
            </p:nvSpPr>
            <p:spPr>
              <a:xfrm rot="16200000">
                <a:off x="3445679" y="2735457"/>
                <a:ext cx="464264" cy="1679771"/>
              </a:xfrm>
              <a:prstGeom prst="flowChartDelay">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2809019" y="4396832"/>
                <a:ext cx="1855207" cy="768615"/>
              </a:xfrm>
              <a:prstGeom prst="rect">
                <a:avLst/>
              </a:prstGeom>
              <a:noFill/>
              <a:ln w="12700">
                <a:noFill/>
              </a:ln>
            </p:spPr>
            <p:txBody>
              <a:bodyPr wrap="square" rtlCol="0">
                <a:spAutoFit/>
              </a:bodyPr>
              <a:lstStyle/>
              <a:p>
                <a:r>
                  <a:rPr lang="en-US" sz="2000" dirty="0">
                    <a:latin typeface="AR CHRISTY" pitchFamily="2" charset="0"/>
                  </a:rPr>
                  <a:t>Leaven</a:t>
                </a:r>
              </a:p>
            </p:txBody>
          </p:sp>
        </p:grpSp>
        <p:sp>
          <p:nvSpPr>
            <p:cNvPr id="137" name="Rectangle 136"/>
            <p:cNvSpPr/>
            <p:nvPr/>
          </p:nvSpPr>
          <p:spPr>
            <a:xfrm>
              <a:off x="6324600" y="1524000"/>
              <a:ext cx="2667000" cy="1569660"/>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The latter-day Church will spread throughout the earth, aided by the leaven of the testimonies of the Three Witnesses and the latter-day scriptures.</a:t>
              </a:r>
            </a:p>
          </p:txBody>
        </p:sp>
      </p:grpSp>
      <p:grpSp>
        <p:nvGrpSpPr>
          <p:cNvPr id="541" name="Group 540"/>
          <p:cNvGrpSpPr/>
          <p:nvPr/>
        </p:nvGrpSpPr>
        <p:grpSpPr>
          <a:xfrm>
            <a:off x="1828800" y="4343400"/>
            <a:ext cx="2057400" cy="2349282"/>
            <a:chOff x="304800" y="4343400"/>
            <a:chExt cx="2057400" cy="2349282"/>
          </a:xfrm>
        </p:grpSpPr>
        <p:sp>
          <p:nvSpPr>
            <p:cNvPr id="138" name="Oval 137"/>
            <p:cNvSpPr/>
            <p:nvPr/>
          </p:nvSpPr>
          <p:spPr>
            <a:xfrm>
              <a:off x="990600" y="4343400"/>
              <a:ext cx="457200" cy="2286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04800" y="4876800"/>
              <a:ext cx="2057400" cy="1815882"/>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The Church of Jesus Christ will be restored. From small beginnings it will grow, spread, and become a majestic worldwide Church.</a:t>
              </a:r>
            </a:p>
          </p:txBody>
        </p:sp>
      </p:grpSp>
      <p:grpSp>
        <p:nvGrpSpPr>
          <p:cNvPr id="542" name="Group 541"/>
          <p:cNvGrpSpPr/>
          <p:nvPr/>
        </p:nvGrpSpPr>
        <p:grpSpPr>
          <a:xfrm>
            <a:off x="4876800" y="4495800"/>
            <a:ext cx="2667000" cy="2220218"/>
            <a:chOff x="3352800" y="4495800"/>
            <a:chExt cx="2667000" cy="2220218"/>
          </a:xfrm>
        </p:grpSpPr>
        <p:grpSp>
          <p:nvGrpSpPr>
            <p:cNvPr id="540" name="Group 539"/>
            <p:cNvGrpSpPr/>
            <p:nvPr/>
          </p:nvGrpSpPr>
          <p:grpSpPr>
            <a:xfrm>
              <a:off x="3733800" y="4495800"/>
              <a:ext cx="1642133" cy="1000597"/>
              <a:chOff x="320283" y="5215424"/>
              <a:chExt cx="1642133" cy="1000597"/>
            </a:xfrm>
          </p:grpSpPr>
          <p:grpSp>
            <p:nvGrpSpPr>
              <p:cNvPr id="140" name="Group 21"/>
              <p:cNvGrpSpPr/>
              <p:nvPr/>
            </p:nvGrpSpPr>
            <p:grpSpPr>
              <a:xfrm rot="20878134">
                <a:off x="320283" y="5215424"/>
                <a:ext cx="1147268" cy="1000597"/>
                <a:chOff x="2743200" y="2590800"/>
                <a:chExt cx="2133600" cy="2285999"/>
              </a:xfrm>
            </p:grpSpPr>
            <p:sp>
              <p:nvSpPr>
                <p:cNvPr id="141" name="Oval 140"/>
                <p:cNvSpPr/>
                <p:nvPr/>
              </p:nvSpPr>
              <p:spPr>
                <a:xfrm>
                  <a:off x="2752165" y="2590800"/>
                  <a:ext cx="2106706"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0800000">
                  <a:off x="2752165" y="2895600"/>
                  <a:ext cx="2106706"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0800000">
                  <a:off x="2833192" y="2971800"/>
                  <a:ext cx="1944652"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2743200" y="3581400"/>
                  <a:ext cx="2133600" cy="77958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a:off x="2832100" y="3692769"/>
                  <a:ext cx="1955800" cy="55684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10800000">
                  <a:off x="2743200" y="4360984"/>
                  <a:ext cx="2133600" cy="515815"/>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27"/>
                <p:cNvGrpSpPr/>
                <p:nvPr/>
              </p:nvGrpSpPr>
              <p:grpSpPr>
                <a:xfrm>
                  <a:off x="3124200" y="3505200"/>
                  <a:ext cx="381000" cy="304800"/>
                  <a:chOff x="1295400" y="5181600"/>
                  <a:chExt cx="1066800" cy="762000"/>
                </a:xfrm>
              </p:grpSpPr>
              <p:sp>
                <p:nvSpPr>
                  <p:cNvPr id="173" name="Trapezoid 19"/>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22"/>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28"/>
                <p:cNvGrpSpPr/>
                <p:nvPr/>
              </p:nvGrpSpPr>
              <p:grpSpPr>
                <a:xfrm>
                  <a:off x="3962400" y="3505200"/>
                  <a:ext cx="381000" cy="304800"/>
                  <a:chOff x="1295400" y="5181600"/>
                  <a:chExt cx="1066800" cy="762000"/>
                </a:xfrm>
              </p:grpSpPr>
              <p:sp>
                <p:nvSpPr>
                  <p:cNvPr id="166" name="Trapezoid 165"/>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rapezoid 148"/>
                <p:cNvSpPr/>
                <p:nvPr/>
              </p:nvSpPr>
              <p:spPr>
                <a:xfrm rot="10800000">
                  <a:off x="3276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0800000">
                  <a:off x="4038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10800000">
                  <a:off x="33528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10800000">
                  <a:off x="40386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43"/>
                <p:cNvGrpSpPr/>
                <p:nvPr/>
              </p:nvGrpSpPr>
              <p:grpSpPr>
                <a:xfrm>
                  <a:off x="3581400" y="2743200"/>
                  <a:ext cx="381000" cy="304800"/>
                  <a:chOff x="1066800" y="4495800"/>
                  <a:chExt cx="1143000" cy="1044388"/>
                </a:xfrm>
              </p:grpSpPr>
              <p:sp>
                <p:nvSpPr>
                  <p:cNvPr id="163" name="Trapezoid 162"/>
                  <p:cNvSpPr/>
                  <p:nvPr/>
                </p:nvSpPr>
                <p:spPr>
                  <a:xfrm rot="10800000">
                    <a:off x="1066800" y="50292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1564341" y="5078506"/>
                    <a:ext cx="152400" cy="381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flipH="1">
                    <a:off x="1066800" y="44958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56"/>
                <p:cNvGrpSpPr/>
                <p:nvPr/>
              </p:nvGrpSpPr>
              <p:grpSpPr>
                <a:xfrm>
                  <a:off x="3581400" y="4343400"/>
                  <a:ext cx="304800" cy="457200"/>
                  <a:chOff x="6705600" y="4419600"/>
                  <a:chExt cx="838200" cy="1295400"/>
                </a:xfrm>
              </p:grpSpPr>
              <p:sp>
                <p:nvSpPr>
                  <p:cNvPr id="155" name="Trapezoid 154"/>
                  <p:cNvSpPr/>
                  <p:nvPr/>
                </p:nvSpPr>
                <p:spPr>
                  <a:xfrm rot="10800000">
                    <a:off x="6705600" y="4419600"/>
                    <a:ext cx="762000" cy="304800"/>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53"/>
                  <p:cNvGrpSpPr/>
                  <p:nvPr/>
                </p:nvGrpSpPr>
                <p:grpSpPr>
                  <a:xfrm>
                    <a:off x="6705600" y="4495800"/>
                    <a:ext cx="838200" cy="1219200"/>
                    <a:chOff x="5715000" y="3294529"/>
                    <a:chExt cx="1066800" cy="1506071"/>
                  </a:xfrm>
                </p:grpSpPr>
                <p:sp>
                  <p:nvSpPr>
                    <p:cNvPr id="158" name="Block Arc 157"/>
                    <p:cNvSpPr/>
                    <p:nvPr/>
                  </p:nvSpPr>
                  <p:spPr>
                    <a:xfrm>
                      <a:off x="5827059" y="3294529"/>
                      <a:ext cx="838200"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Rounded Rectangle 158"/>
                    <p:cNvSpPr/>
                    <p:nvPr/>
                  </p:nvSpPr>
                  <p:spPr>
                    <a:xfrm>
                      <a:off x="5715000" y="3733800"/>
                      <a:ext cx="1066800"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52"/>
                    <p:cNvGrpSpPr/>
                    <p:nvPr/>
                  </p:nvGrpSpPr>
                  <p:grpSpPr>
                    <a:xfrm>
                      <a:off x="6140824" y="4007224"/>
                      <a:ext cx="228600" cy="493059"/>
                      <a:chOff x="6096000" y="4038600"/>
                      <a:chExt cx="304800" cy="569259"/>
                    </a:xfrm>
                  </p:grpSpPr>
                  <p:sp>
                    <p:nvSpPr>
                      <p:cNvPr id="161" name="Trapezoid 160"/>
                      <p:cNvSpPr/>
                      <p:nvPr/>
                    </p:nvSpPr>
                    <p:spPr>
                      <a:xfrm>
                        <a:off x="6140824" y="4226859"/>
                        <a:ext cx="228600" cy="381000"/>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6096000" y="4038600"/>
                        <a:ext cx="3048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7" name="Rounded Rectangle 156"/>
                  <p:cNvSpPr/>
                  <p:nvPr/>
                </p:nvSpPr>
                <p:spPr>
                  <a:xfrm>
                    <a:off x="7010400" y="4459941"/>
                    <a:ext cx="152399" cy="228600"/>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196"/>
              <p:cNvGrpSpPr/>
              <p:nvPr/>
            </p:nvGrpSpPr>
            <p:grpSpPr>
              <a:xfrm rot="2865227">
                <a:off x="1341123" y="5544611"/>
                <a:ext cx="632986" cy="609600"/>
                <a:chOff x="2398732" y="4297349"/>
                <a:chExt cx="2425254" cy="2146963"/>
              </a:xfrm>
            </p:grpSpPr>
            <p:grpSp>
              <p:nvGrpSpPr>
                <p:cNvPr id="180" name="Group 179"/>
                <p:cNvGrpSpPr/>
                <p:nvPr/>
              </p:nvGrpSpPr>
              <p:grpSpPr>
                <a:xfrm rot="20090452">
                  <a:off x="2398732" y="4297349"/>
                  <a:ext cx="2425254" cy="2146963"/>
                  <a:chOff x="1780554" y="3276600"/>
                  <a:chExt cx="2718272" cy="2322370"/>
                </a:xfrm>
                <a:solidFill>
                  <a:schemeClr val="accent6">
                    <a:lumMod val="60000"/>
                    <a:lumOff val="40000"/>
                  </a:schemeClr>
                </a:solidFill>
              </p:grpSpPr>
              <p:sp>
                <p:nvSpPr>
                  <p:cNvPr id="181" name="Oval 180"/>
                  <p:cNvSpPr/>
                  <p:nvPr/>
                </p:nvSpPr>
                <p:spPr>
                  <a:xfrm>
                    <a:off x="2590800" y="3276600"/>
                    <a:ext cx="1066800" cy="2133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0055470">
                    <a:off x="2531718" y="3387504"/>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544530" flipH="1">
                    <a:off x="2836518" y="3387505"/>
                    <a:ext cx="980817"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8999403">
                    <a:off x="2299905" y="3633498"/>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2600597" flipH="1">
                    <a:off x="3061905" y="3633497"/>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7864265">
                    <a:off x="2296872" y="3849874"/>
                    <a:ext cx="932835" cy="196547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3735735" flipH="1">
                    <a:off x="3129707" y="3892658"/>
                    <a:ext cx="932835" cy="180540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5"/>
                  <p:cNvGrpSpPr/>
                  <p:nvPr/>
                </p:nvGrpSpPr>
                <p:grpSpPr>
                  <a:xfrm>
                    <a:off x="2133600" y="5105400"/>
                    <a:ext cx="2057400" cy="381000"/>
                    <a:chOff x="1752600" y="6172199"/>
                    <a:chExt cx="2667000" cy="739207"/>
                  </a:xfrm>
                  <a:grpFill/>
                </p:grpSpPr>
                <p:sp>
                  <p:nvSpPr>
                    <p:cNvPr id="191" name="Oval 11"/>
                    <p:cNvSpPr/>
                    <p:nvPr/>
                  </p:nvSpPr>
                  <p:spPr>
                    <a:xfrm rot="5400000" flipH="1">
                      <a:off x="2830796" y="53988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5400000" flipH="1">
                      <a:off x="2906996" y="52464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5400000" flipH="1">
                      <a:off x="2906996" y="5094003"/>
                      <a:ext cx="434407" cy="259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5400000" flipH="1">
                      <a:off x="2857500" y="5448299"/>
                      <a:ext cx="533400" cy="22860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Teardrop 188"/>
                  <p:cNvSpPr/>
                  <p:nvPr/>
                </p:nvSpPr>
                <p:spPr>
                  <a:xfrm rot="8006983">
                    <a:off x="2480006" y="3868254"/>
                    <a:ext cx="1362581" cy="13305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362200" y="3581400"/>
                    <a:ext cx="1600200" cy="16002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Oval 195"/>
                <p:cNvSpPr/>
                <p:nvPr/>
              </p:nvSpPr>
              <p:spPr>
                <a:xfrm rot="2226187" flipH="1">
                  <a:off x="3855017" y="5235220"/>
                  <a:ext cx="543407" cy="108950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352800" y="57912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8" name="Rectangle 197"/>
            <p:cNvSpPr/>
            <p:nvPr/>
          </p:nvSpPr>
          <p:spPr>
            <a:xfrm>
              <a:off x="3352800" y="5638800"/>
              <a:ext cx="2667000" cy="1077218"/>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The righteous will gather to the kingdom of God. Latter-day Saints will sacrifice and work to build Zion.</a:t>
              </a:r>
            </a:p>
          </p:txBody>
        </p:sp>
      </p:grpSp>
      <p:grpSp>
        <p:nvGrpSpPr>
          <p:cNvPr id="546" name="Group 545"/>
          <p:cNvGrpSpPr/>
          <p:nvPr/>
        </p:nvGrpSpPr>
        <p:grpSpPr>
          <a:xfrm>
            <a:off x="8001000" y="3505200"/>
            <a:ext cx="2268632" cy="3093660"/>
            <a:chOff x="6477000" y="3505200"/>
            <a:chExt cx="2268632" cy="3093660"/>
          </a:xfrm>
        </p:grpSpPr>
        <p:grpSp>
          <p:nvGrpSpPr>
            <p:cNvPr id="538" name="Group 537"/>
            <p:cNvGrpSpPr/>
            <p:nvPr/>
          </p:nvGrpSpPr>
          <p:grpSpPr>
            <a:xfrm>
              <a:off x="6477000" y="3505200"/>
              <a:ext cx="2268632" cy="1383013"/>
              <a:chOff x="3657600" y="2743200"/>
              <a:chExt cx="4249832" cy="2590800"/>
            </a:xfrm>
          </p:grpSpPr>
          <p:grpSp>
            <p:nvGrpSpPr>
              <p:cNvPr id="199" name="Group 363"/>
              <p:cNvGrpSpPr/>
              <p:nvPr/>
            </p:nvGrpSpPr>
            <p:grpSpPr>
              <a:xfrm>
                <a:off x="4191000" y="4343400"/>
                <a:ext cx="1104899" cy="533400"/>
                <a:chOff x="8382000" y="990600"/>
                <a:chExt cx="1104899" cy="762000"/>
              </a:xfrm>
            </p:grpSpPr>
            <p:sp>
              <p:nvSpPr>
                <p:cNvPr id="200" name="Isosceles Triangle 199"/>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366"/>
              <p:cNvGrpSpPr/>
              <p:nvPr/>
            </p:nvGrpSpPr>
            <p:grpSpPr>
              <a:xfrm rot="1098456">
                <a:off x="5257800" y="4114800"/>
                <a:ext cx="1104899" cy="533400"/>
                <a:chOff x="8382000" y="990600"/>
                <a:chExt cx="1104899" cy="762000"/>
              </a:xfrm>
            </p:grpSpPr>
            <p:sp>
              <p:nvSpPr>
                <p:cNvPr id="203" name="Isosceles Triangle 202"/>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369"/>
              <p:cNvGrpSpPr/>
              <p:nvPr/>
            </p:nvGrpSpPr>
            <p:grpSpPr>
              <a:xfrm rot="1369629">
                <a:off x="6047908" y="4124417"/>
                <a:ext cx="1104899" cy="514074"/>
                <a:chOff x="8382000" y="990600"/>
                <a:chExt cx="1104899" cy="762000"/>
              </a:xfrm>
            </p:grpSpPr>
            <p:sp>
              <p:nvSpPr>
                <p:cNvPr id="206" name="Isosceles Triangle 205"/>
                <p:cNvSpPr/>
                <p:nvPr/>
              </p:nvSpPr>
              <p:spPr>
                <a:xfrm rot="15933779">
                  <a:off x="8801099" y="1016099"/>
                  <a:ext cx="685800" cy="685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382000" y="990600"/>
                  <a:ext cx="990600" cy="7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347"/>
              <p:cNvGrpSpPr/>
              <p:nvPr/>
            </p:nvGrpSpPr>
            <p:grpSpPr>
              <a:xfrm>
                <a:off x="3657600" y="2743200"/>
                <a:ext cx="4249832" cy="2590800"/>
                <a:chOff x="381000" y="228600"/>
                <a:chExt cx="7977949" cy="4863550"/>
              </a:xfrm>
            </p:grpSpPr>
            <p:grpSp>
              <p:nvGrpSpPr>
                <p:cNvPr id="209" name="Group 165"/>
                <p:cNvGrpSpPr/>
                <p:nvPr/>
              </p:nvGrpSpPr>
              <p:grpSpPr>
                <a:xfrm>
                  <a:off x="381000" y="228600"/>
                  <a:ext cx="7804836" cy="2811257"/>
                  <a:chOff x="533400" y="2971800"/>
                  <a:chExt cx="7804836" cy="2811257"/>
                </a:xfrm>
              </p:grpSpPr>
              <p:grpSp>
                <p:nvGrpSpPr>
                  <p:cNvPr id="382" name="Group 49"/>
                  <p:cNvGrpSpPr/>
                  <p:nvPr/>
                </p:nvGrpSpPr>
                <p:grpSpPr>
                  <a:xfrm>
                    <a:off x="533400" y="3352800"/>
                    <a:ext cx="2318436" cy="2430257"/>
                    <a:chOff x="1110564" y="792455"/>
                    <a:chExt cx="4739687" cy="4968287"/>
                  </a:xfrm>
                </p:grpSpPr>
                <p:grpSp>
                  <p:nvGrpSpPr>
                    <p:cNvPr id="506" name="Group 1"/>
                    <p:cNvGrpSpPr/>
                    <p:nvPr/>
                  </p:nvGrpSpPr>
                  <p:grpSpPr>
                    <a:xfrm rot="18433119">
                      <a:off x="916210" y="2135953"/>
                      <a:ext cx="3063287" cy="376292"/>
                      <a:chOff x="2819400" y="1600200"/>
                      <a:chExt cx="8458200" cy="381000"/>
                    </a:xfrm>
                  </p:grpSpPr>
                  <p:sp>
                    <p:nvSpPr>
                      <p:cNvPr id="531"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9"/>
                    <p:cNvGrpSpPr/>
                    <p:nvPr/>
                  </p:nvGrpSpPr>
                  <p:grpSpPr>
                    <a:xfrm rot="2494695">
                      <a:off x="2786964" y="2035859"/>
                      <a:ext cx="3063287" cy="376292"/>
                      <a:chOff x="2819400" y="1600200"/>
                      <a:chExt cx="8458200" cy="381000"/>
                    </a:xfrm>
                  </p:grpSpPr>
                  <p:sp>
                    <p:nvSpPr>
                      <p:cNvPr id="524"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17"/>
                    <p:cNvGrpSpPr/>
                    <p:nvPr/>
                  </p:nvGrpSpPr>
                  <p:grpSpPr>
                    <a:xfrm rot="18433119">
                      <a:off x="2897410" y="4040953"/>
                      <a:ext cx="3063287" cy="376292"/>
                      <a:chOff x="2819400" y="1600200"/>
                      <a:chExt cx="8458200" cy="381000"/>
                    </a:xfrm>
                  </p:grpSpPr>
                  <p:sp>
                    <p:nvSpPr>
                      <p:cNvPr id="517" name="Flowchart: Summing Junction 1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lowchart: Summing Junction 1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Summing Junction 2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lowchart: Summing Junction 2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lowchart: Summing Junction 2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9" name="Group 25"/>
                    <p:cNvGrpSpPr/>
                    <p:nvPr/>
                  </p:nvGrpSpPr>
                  <p:grpSpPr>
                    <a:xfrm rot="2494695">
                      <a:off x="1110564" y="4169459"/>
                      <a:ext cx="3063287" cy="376292"/>
                      <a:chOff x="2819400" y="1600200"/>
                      <a:chExt cx="8458200" cy="381000"/>
                    </a:xfrm>
                  </p:grpSpPr>
                  <p:sp>
                    <p:nvSpPr>
                      <p:cNvPr id="510" name="Flowchart: Summing Junction 50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lowchart: Summing Junction 51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lowchart: Summing Junction 51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lowchart: Summing Junction 51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lowchart: Summing Junction 51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lowchart: Summing Junction 51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lowchart: Summing Junction 51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3" name="Group 33"/>
                  <p:cNvGrpSpPr/>
                  <p:nvPr/>
                </p:nvGrpSpPr>
                <p:grpSpPr>
                  <a:xfrm>
                    <a:off x="1524000" y="3429000"/>
                    <a:ext cx="2000937" cy="245794"/>
                    <a:chOff x="2819400" y="1600200"/>
                    <a:chExt cx="8458200" cy="381000"/>
                  </a:xfrm>
                </p:grpSpPr>
                <p:sp>
                  <p:nvSpPr>
                    <p:cNvPr id="499" name="Flowchart: Summing Junction 49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lowchart: Summing Junction 49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lowchart: Summing Junction 50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lowchart: Summing Junction 50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lowchart: Summing Junction 50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lowchart: Summing Junction 50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lowchart: Summing Junction 50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50"/>
                  <p:cNvGrpSpPr/>
                  <p:nvPr/>
                </p:nvGrpSpPr>
                <p:grpSpPr>
                  <a:xfrm>
                    <a:off x="2438400" y="3352800"/>
                    <a:ext cx="2318436" cy="2430257"/>
                    <a:chOff x="1110564" y="792455"/>
                    <a:chExt cx="4739687" cy="4968287"/>
                  </a:xfrm>
                </p:grpSpPr>
                <p:grpSp>
                  <p:nvGrpSpPr>
                    <p:cNvPr id="467" name="Group 1"/>
                    <p:cNvGrpSpPr/>
                    <p:nvPr/>
                  </p:nvGrpSpPr>
                  <p:grpSpPr>
                    <a:xfrm rot="18433119">
                      <a:off x="916210" y="2135953"/>
                      <a:ext cx="3063287" cy="376292"/>
                      <a:chOff x="2819400" y="1600200"/>
                      <a:chExt cx="8458200" cy="381000"/>
                    </a:xfrm>
                  </p:grpSpPr>
                  <p:sp>
                    <p:nvSpPr>
                      <p:cNvPr id="492"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9"/>
                    <p:cNvGrpSpPr/>
                    <p:nvPr/>
                  </p:nvGrpSpPr>
                  <p:grpSpPr>
                    <a:xfrm rot="2494695">
                      <a:off x="2786964" y="2035859"/>
                      <a:ext cx="3063287" cy="376292"/>
                      <a:chOff x="2819400" y="1600200"/>
                      <a:chExt cx="8458200" cy="381000"/>
                    </a:xfrm>
                  </p:grpSpPr>
                  <p:sp>
                    <p:nvSpPr>
                      <p:cNvPr id="485" name="Flowchart: Summing Junction 48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lowchart: Summing Junction 48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lowchart: Summing Junction 48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lowchart: Summing Junction 48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lowchart: Summing Junction 48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lowchart: Summing Junction 48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lowchart: Summing Junction 49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17"/>
                    <p:cNvGrpSpPr/>
                    <p:nvPr/>
                  </p:nvGrpSpPr>
                  <p:grpSpPr>
                    <a:xfrm rot="18433119">
                      <a:off x="2897410" y="4040953"/>
                      <a:ext cx="3063287" cy="376292"/>
                      <a:chOff x="2819400" y="1600200"/>
                      <a:chExt cx="8458200" cy="381000"/>
                    </a:xfrm>
                  </p:grpSpPr>
                  <p:sp>
                    <p:nvSpPr>
                      <p:cNvPr id="478" name="Flowchart: Summing Junction 47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lowchart: Summing Junction 47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lowchart: Summing Junction 47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lowchart: Summing Junction 48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lowchart: Summing Junction 48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lowchart: Summing Junction 48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lowchart: Summing Junction 48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25"/>
                    <p:cNvGrpSpPr/>
                    <p:nvPr/>
                  </p:nvGrpSpPr>
                  <p:grpSpPr>
                    <a:xfrm rot="2494695">
                      <a:off x="1110564" y="4169459"/>
                      <a:ext cx="3063287" cy="376292"/>
                      <a:chOff x="2819400" y="1600200"/>
                      <a:chExt cx="8458200" cy="381000"/>
                    </a:xfrm>
                  </p:grpSpPr>
                  <p:sp>
                    <p:nvSpPr>
                      <p:cNvPr id="471" name="Flowchart: Summing Junction 47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lowchart: Summing Junction 47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lowchart: Summing Junction 47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lowchart: Summing Junction 47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lowchart: Summing Junction 47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lowchart: Summing Junction 47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lowchart: Summing Junction 47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5" name="Group 83"/>
                  <p:cNvGrpSpPr/>
                  <p:nvPr/>
                </p:nvGrpSpPr>
                <p:grpSpPr>
                  <a:xfrm>
                    <a:off x="4267200" y="3124200"/>
                    <a:ext cx="2318436" cy="2430257"/>
                    <a:chOff x="1110564" y="792455"/>
                    <a:chExt cx="4739687" cy="4968287"/>
                  </a:xfrm>
                </p:grpSpPr>
                <p:grpSp>
                  <p:nvGrpSpPr>
                    <p:cNvPr id="435" name="Group 1"/>
                    <p:cNvGrpSpPr/>
                    <p:nvPr/>
                  </p:nvGrpSpPr>
                  <p:grpSpPr>
                    <a:xfrm rot="18433119">
                      <a:off x="916210" y="2135953"/>
                      <a:ext cx="3063287" cy="376292"/>
                      <a:chOff x="2819400" y="1600200"/>
                      <a:chExt cx="8458200" cy="381000"/>
                    </a:xfrm>
                  </p:grpSpPr>
                  <p:sp>
                    <p:nvSpPr>
                      <p:cNvPr id="460"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9"/>
                    <p:cNvGrpSpPr/>
                    <p:nvPr/>
                  </p:nvGrpSpPr>
                  <p:grpSpPr>
                    <a:xfrm rot="2494695">
                      <a:off x="2786964" y="2035859"/>
                      <a:ext cx="3063287" cy="376292"/>
                      <a:chOff x="2819400" y="1600200"/>
                      <a:chExt cx="8458200" cy="381000"/>
                    </a:xfrm>
                  </p:grpSpPr>
                  <p:sp>
                    <p:nvSpPr>
                      <p:cNvPr id="453" name="Flowchart: Summing Junction 45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lowchart: Summing Junction 45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lowchart: Summing Junction 45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lowchart: Summing Junction 45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lowchart: Summing Junction 45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lowchart: Summing Junction 45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Summing Junction 45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17"/>
                    <p:cNvGrpSpPr/>
                    <p:nvPr/>
                  </p:nvGrpSpPr>
                  <p:grpSpPr>
                    <a:xfrm rot="18433119">
                      <a:off x="2897410" y="4040953"/>
                      <a:ext cx="3063287" cy="376292"/>
                      <a:chOff x="2819400" y="1600200"/>
                      <a:chExt cx="8458200" cy="381000"/>
                    </a:xfrm>
                  </p:grpSpPr>
                  <p:sp>
                    <p:nvSpPr>
                      <p:cNvPr id="446" name="Flowchart: Summing Junction 44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Summing Junction 44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lowchart: Summing Junction 44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lowchart: Summing Junction 44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lowchart: Summing Junction 44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lowchart: Summing Junction 45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lowchart: Summing Junction 45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25"/>
                    <p:cNvGrpSpPr/>
                    <p:nvPr/>
                  </p:nvGrpSpPr>
                  <p:grpSpPr>
                    <a:xfrm rot="2494695">
                      <a:off x="1110564" y="4169459"/>
                      <a:ext cx="3063287" cy="376292"/>
                      <a:chOff x="2819400" y="1600200"/>
                      <a:chExt cx="8458200" cy="381000"/>
                    </a:xfrm>
                  </p:grpSpPr>
                  <p:sp>
                    <p:nvSpPr>
                      <p:cNvPr id="439" name="Flowchart: Summing Junction 43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lowchart: Summing Junction 43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lowchart: Summing Junction 44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lowchart: Summing Junction 44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lowchart: Summing Junction 44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lowchart: Summing Junction 44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lowchart: Summing Junction 44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116"/>
                  <p:cNvGrpSpPr/>
                  <p:nvPr/>
                </p:nvGrpSpPr>
                <p:grpSpPr>
                  <a:xfrm>
                    <a:off x="6019800" y="2971800"/>
                    <a:ext cx="2318436" cy="2430257"/>
                    <a:chOff x="1110564" y="792455"/>
                    <a:chExt cx="4739687" cy="4968287"/>
                  </a:xfrm>
                </p:grpSpPr>
                <p:grpSp>
                  <p:nvGrpSpPr>
                    <p:cNvPr id="403" name="Group 1"/>
                    <p:cNvGrpSpPr/>
                    <p:nvPr/>
                  </p:nvGrpSpPr>
                  <p:grpSpPr>
                    <a:xfrm rot="18433119">
                      <a:off x="916210" y="2135953"/>
                      <a:ext cx="3063287" cy="376292"/>
                      <a:chOff x="2819400" y="1600200"/>
                      <a:chExt cx="8458200" cy="381000"/>
                    </a:xfrm>
                  </p:grpSpPr>
                  <p:sp>
                    <p:nvSpPr>
                      <p:cNvPr id="428"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9"/>
                    <p:cNvGrpSpPr/>
                    <p:nvPr/>
                  </p:nvGrpSpPr>
                  <p:grpSpPr>
                    <a:xfrm rot="2494695">
                      <a:off x="2786964" y="2035859"/>
                      <a:ext cx="3063287" cy="376292"/>
                      <a:chOff x="2819400" y="1600200"/>
                      <a:chExt cx="8458200" cy="381000"/>
                    </a:xfrm>
                  </p:grpSpPr>
                  <p:sp>
                    <p:nvSpPr>
                      <p:cNvPr id="421" name="Flowchart: Summing Junction 42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lowchart: Summing Junction 42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Summing Junction 42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lowchart: Summing Junction 42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lowchart: Summing Junction 42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lowchart: Summing Junction 42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lowchart: Summing Junction 42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17"/>
                    <p:cNvGrpSpPr/>
                    <p:nvPr/>
                  </p:nvGrpSpPr>
                  <p:grpSpPr>
                    <a:xfrm rot="18433119">
                      <a:off x="2897410" y="4040953"/>
                      <a:ext cx="3063287" cy="376292"/>
                      <a:chOff x="2819400" y="1600200"/>
                      <a:chExt cx="8458200" cy="381000"/>
                    </a:xfrm>
                  </p:grpSpPr>
                  <p:sp>
                    <p:nvSpPr>
                      <p:cNvPr id="414" name="Flowchart: Summing Junction 41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lowchart: Summing Junction 41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lowchart: Summing Junction 41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lowchart: Summing Junction 41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lowchart: Summing Junction 41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lowchart: Summing Junction 41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lowchart: Summing Junction 41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25"/>
                    <p:cNvGrpSpPr/>
                    <p:nvPr/>
                  </p:nvGrpSpPr>
                  <p:grpSpPr>
                    <a:xfrm rot="2494695">
                      <a:off x="1110564" y="4169459"/>
                      <a:ext cx="3063287" cy="376292"/>
                      <a:chOff x="2819400" y="1600200"/>
                      <a:chExt cx="8458200" cy="381000"/>
                    </a:xfrm>
                  </p:grpSpPr>
                  <p:sp>
                    <p:nvSpPr>
                      <p:cNvPr id="407" name="Flowchart: Summing Junction 40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lowchart: Summing Junction 40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lowchart: Summing Junction 40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lowchart: Summing Junction 40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Summing Junction 41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lowchart: Summing Junction 41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lowchart: Summing Junction 41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7" name="Group 149"/>
                  <p:cNvGrpSpPr/>
                  <p:nvPr/>
                </p:nvGrpSpPr>
                <p:grpSpPr>
                  <a:xfrm rot="21046076">
                    <a:off x="3352800" y="3352800"/>
                    <a:ext cx="2000937" cy="245794"/>
                    <a:chOff x="2819400" y="1600200"/>
                    <a:chExt cx="8458200" cy="381000"/>
                  </a:xfrm>
                </p:grpSpPr>
                <p:sp>
                  <p:nvSpPr>
                    <p:cNvPr id="396" name="Flowchart: Summing Junction 39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lowchart: Summing Junction 39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lowchart: Summing Junction 15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Summing Junction 15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lowchart: Summing Junction 15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lowchart: Summing Junction 15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lowchart: Summing Junction 40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157"/>
                  <p:cNvGrpSpPr/>
                  <p:nvPr/>
                </p:nvGrpSpPr>
                <p:grpSpPr>
                  <a:xfrm rot="21046076">
                    <a:off x="5188357" y="3130716"/>
                    <a:ext cx="2000937" cy="245794"/>
                    <a:chOff x="2819400" y="1600200"/>
                    <a:chExt cx="8458200" cy="381000"/>
                  </a:xfrm>
                </p:grpSpPr>
                <p:sp>
                  <p:nvSpPr>
                    <p:cNvPr id="389" name="Flowchart: Summing Junction 38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lowchart: Summing Junction 38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Summing Junction 39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Summing Junction 39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lowchart: Summing Junction 39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lowchart: Summing Junction 39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lowchart: Summing Junction 39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49"/>
                <p:cNvGrpSpPr/>
                <p:nvPr/>
              </p:nvGrpSpPr>
              <p:grpSpPr>
                <a:xfrm rot="10800000">
                  <a:off x="6040513" y="2280893"/>
                  <a:ext cx="2318436" cy="2430257"/>
                  <a:chOff x="1110564" y="792455"/>
                  <a:chExt cx="4739687" cy="4968287"/>
                </a:xfrm>
              </p:grpSpPr>
              <p:grpSp>
                <p:nvGrpSpPr>
                  <p:cNvPr id="350" name="Group 1"/>
                  <p:cNvGrpSpPr/>
                  <p:nvPr/>
                </p:nvGrpSpPr>
                <p:grpSpPr>
                  <a:xfrm rot="18433119">
                    <a:off x="916210" y="2135953"/>
                    <a:ext cx="3063287" cy="376292"/>
                    <a:chOff x="2819400" y="1600200"/>
                    <a:chExt cx="8458200" cy="381000"/>
                  </a:xfrm>
                </p:grpSpPr>
                <p:sp>
                  <p:nvSpPr>
                    <p:cNvPr id="375"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9"/>
                  <p:cNvGrpSpPr/>
                  <p:nvPr/>
                </p:nvGrpSpPr>
                <p:grpSpPr>
                  <a:xfrm rot="2494695">
                    <a:off x="2786964" y="2035859"/>
                    <a:ext cx="3063287" cy="376292"/>
                    <a:chOff x="2819400" y="1600200"/>
                    <a:chExt cx="8458200" cy="381000"/>
                  </a:xfrm>
                </p:grpSpPr>
                <p:sp>
                  <p:nvSpPr>
                    <p:cNvPr id="368"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17"/>
                  <p:cNvGrpSpPr/>
                  <p:nvPr/>
                </p:nvGrpSpPr>
                <p:grpSpPr>
                  <a:xfrm rot="18433119">
                    <a:off x="2897410" y="4040953"/>
                    <a:ext cx="3063287" cy="376292"/>
                    <a:chOff x="2819400" y="1600200"/>
                    <a:chExt cx="8458200" cy="381000"/>
                  </a:xfrm>
                </p:grpSpPr>
                <p:sp>
                  <p:nvSpPr>
                    <p:cNvPr id="361" name="Flowchart: Summing Junction 36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Summing Junction 36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Summing Junction 36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Summing Junction 36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Summing Junction 36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25"/>
                  <p:cNvGrpSpPr/>
                  <p:nvPr/>
                </p:nvGrpSpPr>
                <p:grpSpPr>
                  <a:xfrm rot="2494695">
                    <a:off x="1110564" y="4169459"/>
                    <a:ext cx="3063287" cy="376292"/>
                    <a:chOff x="2819400" y="1600200"/>
                    <a:chExt cx="8458200" cy="381000"/>
                  </a:xfrm>
                </p:grpSpPr>
                <p:sp>
                  <p:nvSpPr>
                    <p:cNvPr id="354" name="Flowchart: Summing Junction 2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lowchart: Summing Junction 35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lowchart: Summing Junction 35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lowchart: Summing Junction 35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lowchart: Summing Junction 35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Summing Junction 35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lowchart: Summing Junction 35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33"/>
                <p:cNvGrpSpPr/>
                <p:nvPr/>
              </p:nvGrpSpPr>
              <p:grpSpPr>
                <a:xfrm rot="10800000">
                  <a:off x="5367412" y="4389156"/>
                  <a:ext cx="2000937" cy="245794"/>
                  <a:chOff x="2819400" y="1600200"/>
                  <a:chExt cx="8458200" cy="381000"/>
                </a:xfrm>
              </p:grpSpPr>
              <p:sp>
                <p:nvSpPr>
                  <p:cNvPr id="343" name="Flowchart: Summing Junction 34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lowchart: Summing Junction 34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lowchart: Summing Junction 34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lowchart: Summing Junction 34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lowchart: Summing Junction 34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lowchart: Summing Junction 34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lowchart: Summing Junction 34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50"/>
                <p:cNvGrpSpPr/>
                <p:nvPr/>
              </p:nvGrpSpPr>
              <p:grpSpPr>
                <a:xfrm rot="10800000">
                  <a:off x="4135513" y="2280893"/>
                  <a:ext cx="2318436" cy="2430257"/>
                  <a:chOff x="1110564" y="792455"/>
                  <a:chExt cx="4739687" cy="4968287"/>
                </a:xfrm>
              </p:grpSpPr>
              <p:grpSp>
                <p:nvGrpSpPr>
                  <p:cNvPr id="311" name="Group 1"/>
                  <p:cNvGrpSpPr/>
                  <p:nvPr/>
                </p:nvGrpSpPr>
                <p:grpSpPr>
                  <a:xfrm rot="18433119">
                    <a:off x="916210" y="2135953"/>
                    <a:ext cx="3063287" cy="376292"/>
                    <a:chOff x="2819400" y="1600200"/>
                    <a:chExt cx="8458200" cy="381000"/>
                  </a:xfrm>
                </p:grpSpPr>
                <p:sp>
                  <p:nvSpPr>
                    <p:cNvPr id="336"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9"/>
                  <p:cNvGrpSpPr/>
                  <p:nvPr/>
                </p:nvGrpSpPr>
                <p:grpSpPr>
                  <a:xfrm rot="2494695">
                    <a:off x="2786964" y="2035859"/>
                    <a:ext cx="3063287" cy="376292"/>
                    <a:chOff x="2819400" y="1600200"/>
                    <a:chExt cx="8458200" cy="381000"/>
                  </a:xfrm>
                </p:grpSpPr>
                <p:sp>
                  <p:nvSpPr>
                    <p:cNvPr id="329" name="Flowchart: Summing Junction 32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Summing Junction 32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Summing Junction 33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lowchart: Summing Junction 33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Summing Junction 33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Summing Junction 33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lowchart: Summing Junction 33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17"/>
                  <p:cNvGrpSpPr/>
                  <p:nvPr/>
                </p:nvGrpSpPr>
                <p:grpSpPr>
                  <a:xfrm rot="18433119">
                    <a:off x="2897410" y="4040953"/>
                    <a:ext cx="3063287" cy="376292"/>
                    <a:chOff x="2819400" y="1600200"/>
                    <a:chExt cx="8458200" cy="381000"/>
                  </a:xfrm>
                </p:grpSpPr>
                <p:sp>
                  <p:nvSpPr>
                    <p:cNvPr id="322" name="Flowchart: Summing Junction 32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lowchart: Summing Junction 32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lowchart: Summing Junction 32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lowchart: Summing Junction 32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Summing Junction 32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Summing Junction 32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Summing Junction 32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25"/>
                  <p:cNvGrpSpPr/>
                  <p:nvPr/>
                </p:nvGrpSpPr>
                <p:grpSpPr>
                  <a:xfrm rot="2494695">
                    <a:off x="1110564" y="4169459"/>
                    <a:ext cx="3063287" cy="376292"/>
                    <a:chOff x="2819400" y="1600200"/>
                    <a:chExt cx="8458200" cy="381000"/>
                  </a:xfrm>
                </p:grpSpPr>
                <p:sp>
                  <p:nvSpPr>
                    <p:cNvPr id="315" name="Flowchart: Summing Junction 5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Summing Junction 5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lowchart: Summing Junction 5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Summing Junction 5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lowchart: Summing Junction 31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lowchart: Summing Junction 31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lowchart: Summing Junction 32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83"/>
                <p:cNvGrpSpPr/>
                <p:nvPr/>
              </p:nvGrpSpPr>
              <p:grpSpPr>
                <a:xfrm rot="10800000">
                  <a:off x="2306713" y="2509493"/>
                  <a:ext cx="2318436" cy="2430257"/>
                  <a:chOff x="1110564" y="792455"/>
                  <a:chExt cx="4739687" cy="4968287"/>
                </a:xfrm>
              </p:grpSpPr>
              <p:grpSp>
                <p:nvGrpSpPr>
                  <p:cNvPr id="279" name="Group 1"/>
                  <p:cNvGrpSpPr/>
                  <p:nvPr/>
                </p:nvGrpSpPr>
                <p:grpSpPr>
                  <a:xfrm rot="18433119">
                    <a:off x="916210" y="2135953"/>
                    <a:ext cx="3063287" cy="376292"/>
                    <a:chOff x="2819400" y="1600200"/>
                    <a:chExt cx="8458200" cy="381000"/>
                  </a:xfrm>
                </p:grpSpPr>
                <p:sp>
                  <p:nvSpPr>
                    <p:cNvPr id="304"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9"/>
                  <p:cNvGrpSpPr/>
                  <p:nvPr/>
                </p:nvGrpSpPr>
                <p:grpSpPr>
                  <a:xfrm rot="2494695">
                    <a:off x="2786964" y="2035859"/>
                    <a:ext cx="3063287" cy="376292"/>
                    <a:chOff x="2819400" y="1600200"/>
                    <a:chExt cx="8458200" cy="381000"/>
                  </a:xfrm>
                </p:grpSpPr>
                <p:sp>
                  <p:nvSpPr>
                    <p:cNvPr id="297" name="Flowchart: Summing Junction 29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Summing Junction 29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Summing Junction 29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lowchart: Summing Junction 29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Summing Junction 30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lowchart: Summing Junction 30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lowchart: Summing Junction 30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7"/>
                  <p:cNvGrpSpPr/>
                  <p:nvPr/>
                </p:nvGrpSpPr>
                <p:grpSpPr>
                  <a:xfrm rot="18433119">
                    <a:off x="2897410" y="4040953"/>
                    <a:ext cx="3063287" cy="376292"/>
                    <a:chOff x="2819400" y="1600200"/>
                    <a:chExt cx="8458200" cy="381000"/>
                  </a:xfrm>
                </p:grpSpPr>
                <p:sp>
                  <p:nvSpPr>
                    <p:cNvPr id="290" name="Flowchart: Summing Junction 28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Summing Junction 29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lowchart: Summing Junction 29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lowchart: Summing Junction 29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lowchart: Summing Junction 29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Summing Junction 29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Summing Junction 29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5"/>
                  <p:cNvGrpSpPr/>
                  <p:nvPr/>
                </p:nvGrpSpPr>
                <p:grpSpPr>
                  <a:xfrm rot="2494695">
                    <a:off x="1110564" y="4169459"/>
                    <a:ext cx="3063287" cy="376292"/>
                    <a:chOff x="2819400" y="1600200"/>
                    <a:chExt cx="8458200" cy="381000"/>
                  </a:xfrm>
                </p:grpSpPr>
                <p:sp>
                  <p:nvSpPr>
                    <p:cNvPr id="283" name="Flowchart: Summing Junction 28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lowchart: Summing Junction 28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lowchart: Summing Junction 28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lowchart: Summing Junction 28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lowchart: Summing Junction 28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Summing Junction 28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lowchart: Summing Junction 28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4" name="Group 116"/>
                <p:cNvGrpSpPr/>
                <p:nvPr/>
              </p:nvGrpSpPr>
              <p:grpSpPr>
                <a:xfrm rot="10800000">
                  <a:off x="554113" y="2661893"/>
                  <a:ext cx="2318436" cy="2430257"/>
                  <a:chOff x="1110564" y="792455"/>
                  <a:chExt cx="4739687" cy="4968287"/>
                </a:xfrm>
              </p:grpSpPr>
              <p:grpSp>
                <p:nvGrpSpPr>
                  <p:cNvPr id="247" name="Group 1"/>
                  <p:cNvGrpSpPr/>
                  <p:nvPr/>
                </p:nvGrpSpPr>
                <p:grpSpPr>
                  <a:xfrm rot="18433119">
                    <a:off x="916210" y="2135953"/>
                    <a:ext cx="3063287" cy="376292"/>
                    <a:chOff x="2819400" y="1600200"/>
                    <a:chExt cx="8458200" cy="381000"/>
                  </a:xfrm>
                </p:grpSpPr>
                <p:sp>
                  <p:nvSpPr>
                    <p:cNvPr id="272"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9"/>
                  <p:cNvGrpSpPr/>
                  <p:nvPr/>
                </p:nvGrpSpPr>
                <p:grpSpPr>
                  <a:xfrm rot="2494695">
                    <a:off x="2786964" y="2035859"/>
                    <a:ext cx="3063287" cy="376292"/>
                    <a:chOff x="2819400" y="1600200"/>
                    <a:chExt cx="8458200" cy="381000"/>
                  </a:xfrm>
                </p:grpSpPr>
                <p:sp>
                  <p:nvSpPr>
                    <p:cNvPr id="265" name="Flowchart: Summing Junction 26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Summing Junction 26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Summing Junction 26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Summing Junction 26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lowchart: Summing Junction 26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Summing Junction 26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lowchart: Summing Junction 27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7"/>
                  <p:cNvGrpSpPr/>
                  <p:nvPr/>
                </p:nvGrpSpPr>
                <p:grpSpPr>
                  <a:xfrm rot="18433119">
                    <a:off x="2897410" y="4040953"/>
                    <a:ext cx="3063287" cy="376292"/>
                    <a:chOff x="2819400" y="1600200"/>
                    <a:chExt cx="8458200" cy="381000"/>
                  </a:xfrm>
                </p:grpSpPr>
                <p:sp>
                  <p:nvSpPr>
                    <p:cNvPr id="258" name="Flowchart: Summing Junction 25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Summing Junction 25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Summing Junction 25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lowchart: Summing Junction 26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Summing Junction 26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Summing Junction 26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Summing Junction 26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5"/>
                  <p:cNvGrpSpPr/>
                  <p:nvPr/>
                </p:nvGrpSpPr>
                <p:grpSpPr>
                  <a:xfrm rot="2494695">
                    <a:off x="1110564" y="4169459"/>
                    <a:ext cx="3063287" cy="376292"/>
                    <a:chOff x="2819400" y="1600200"/>
                    <a:chExt cx="8458200" cy="381000"/>
                  </a:xfrm>
                </p:grpSpPr>
                <p:sp>
                  <p:nvSpPr>
                    <p:cNvPr id="251" name="Flowchart: Summing Junction 25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Summing Junction 25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Summing Junction 25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Summing Junction 25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Summing Junction 25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Summing Junction 25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Summing Junction 25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 name="Group 149"/>
                <p:cNvGrpSpPr/>
                <p:nvPr/>
              </p:nvGrpSpPr>
              <p:grpSpPr>
                <a:xfrm rot="10246076">
                  <a:off x="3538612" y="4465356"/>
                  <a:ext cx="2000937" cy="245794"/>
                  <a:chOff x="2819400" y="1600200"/>
                  <a:chExt cx="8458200" cy="381000"/>
                </a:xfrm>
              </p:grpSpPr>
              <p:sp>
                <p:nvSpPr>
                  <p:cNvPr id="240" name="Flowchart: Summing Junction 23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lowchart: Summing Junction 24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Summing Junction 24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Summing Junction 24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Summing Junction 24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Summing Junction 24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Summing Junction 24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57"/>
                <p:cNvGrpSpPr/>
                <p:nvPr/>
              </p:nvGrpSpPr>
              <p:grpSpPr>
                <a:xfrm rot="10246076">
                  <a:off x="1703055" y="4687440"/>
                  <a:ext cx="2000937" cy="245794"/>
                  <a:chOff x="2819400" y="1600200"/>
                  <a:chExt cx="8458200" cy="381000"/>
                </a:xfrm>
              </p:grpSpPr>
              <p:sp>
                <p:nvSpPr>
                  <p:cNvPr id="233" name="Flowchart: Summing Junction 23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lowchart: Summing Junction 23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Summing Junction 23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lowchart: Summing Junction 23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Summing Junction 23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Summing Junction 23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Summing Junction 23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157"/>
                <p:cNvGrpSpPr/>
                <p:nvPr/>
              </p:nvGrpSpPr>
              <p:grpSpPr>
                <a:xfrm rot="16200000">
                  <a:off x="-267970" y="2782572"/>
                  <a:ext cx="2000937" cy="245794"/>
                  <a:chOff x="2819400" y="1600200"/>
                  <a:chExt cx="8458200" cy="381000"/>
                </a:xfrm>
              </p:grpSpPr>
              <p:sp>
                <p:nvSpPr>
                  <p:cNvPr id="226" name="Flowchart: Summing Junction 22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lowchart: Summing Junction 22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Summing Junction 22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lowchart: Summing Junction 22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Summing Junction 22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Summing Junction 23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Summing Junction 23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157"/>
                <p:cNvGrpSpPr/>
                <p:nvPr/>
              </p:nvGrpSpPr>
              <p:grpSpPr>
                <a:xfrm rot="16200000">
                  <a:off x="7047230" y="2249172"/>
                  <a:ext cx="2000937" cy="245794"/>
                  <a:chOff x="2819400" y="1600200"/>
                  <a:chExt cx="8458200" cy="381000"/>
                </a:xfrm>
              </p:grpSpPr>
              <p:sp>
                <p:nvSpPr>
                  <p:cNvPr id="219" name="Flowchart: Summing Junction 21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Summing Junction 21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Summing Junction 22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Summing Junction 22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Summing Junction 22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Summing Junction 2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lowchart: Summing Junction 2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39" name="Rectangle 538"/>
            <p:cNvSpPr/>
            <p:nvPr/>
          </p:nvSpPr>
          <p:spPr>
            <a:xfrm>
              <a:off x="6629400" y="5029200"/>
              <a:ext cx="2057400" cy="1569660"/>
            </a:xfrm>
            <a:prstGeom prst="rect">
              <a:avLst/>
            </a:prstGeom>
            <a:solidFill>
              <a:schemeClr val="accent4">
                <a:lumMod val="75000"/>
              </a:schemeClr>
            </a:solidFill>
            <a:ln>
              <a:solidFill>
                <a:schemeClr val="tx1"/>
              </a:solidFill>
            </a:ln>
          </p:spPr>
          <p:txBody>
            <a:bodyPr wrap="square">
              <a:spAutoFit/>
            </a:bodyPr>
            <a:lstStyle/>
            <a:p>
              <a:pPr fontAlgn="base"/>
              <a:r>
                <a:rPr lang="en-US" sz="1600" dirty="0">
                  <a:solidFill>
                    <a:schemeClr val="bg1"/>
                  </a:solidFill>
                </a:rPr>
                <a:t>All types of people will be gathered into the Church. At the end of the world, the wicked will be cast out and destroyed.</a:t>
              </a:r>
            </a:p>
          </p:txBody>
        </p:sp>
      </p:grpSp>
      <p:sp>
        <p:nvSpPr>
          <p:cNvPr id="547" name="TextBox 546"/>
          <p:cNvSpPr txBox="1"/>
          <p:nvPr/>
        </p:nvSpPr>
        <p:spPr>
          <a:xfrm>
            <a:off x="3048000" y="1"/>
            <a:ext cx="3048000" cy="769441"/>
          </a:xfrm>
          <a:prstGeom prst="rect">
            <a:avLst/>
          </a:prstGeom>
          <a:noFill/>
        </p:spPr>
        <p:txBody>
          <a:bodyPr wrap="square" rtlCol="0">
            <a:spAutoFit/>
          </a:bodyPr>
          <a:lstStyle/>
          <a:p>
            <a:r>
              <a:rPr lang="en-US" sz="4400" dirty="0">
                <a:solidFill>
                  <a:schemeClr val="bg1"/>
                </a:solidFill>
                <a:latin typeface="AR JULIAN" pitchFamily="2" charset="0"/>
              </a:rPr>
              <a:t>Gathering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 y="125129"/>
            <a:ext cx="9067800"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#216 </a:t>
            </a:r>
            <a:r>
              <a:rPr lang="en-US" i="1" dirty="0">
                <a:solidFill>
                  <a:schemeClr val="bg1"/>
                </a:solidFill>
              </a:rPr>
              <a:t>We Are Sowing</a:t>
            </a:r>
            <a:endParaRPr lang="en-US" dirty="0">
              <a:solidFill>
                <a:schemeClr val="bg1"/>
              </a:solidFill>
            </a:endParaRPr>
          </a:p>
          <a:p>
            <a:endParaRPr lang="en-US" dirty="0">
              <a:solidFill>
                <a:schemeClr val="bg1"/>
              </a:solidFill>
            </a:endParaRPr>
          </a:p>
          <a:p>
            <a:r>
              <a:rPr lang="en-US" dirty="0">
                <a:solidFill>
                  <a:schemeClr val="bg1"/>
                </a:solidFill>
              </a:rPr>
              <a:t>Video: The Gospel Shall Roll Forth (2:45)</a:t>
            </a:r>
          </a:p>
          <a:p>
            <a:r>
              <a:rPr lang="en-US" dirty="0">
                <a:solidFill>
                  <a:schemeClr val="bg1"/>
                </a:solidFill>
              </a:rPr>
              <a:t>Parable of the </a:t>
            </a:r>
            <a:r>
              <a:rPr lang="en-US" dirty="0" err="1">
                <a:solidFill>
                  <a:schemeClr val="bg1"/>
                </a:solidFill>
              </a:rPr>
              <a:t>Sower</a:t>
            </a:r>
            <a:r>
              <a:rPr lang="en-US" dirty="0">
                <a:solidFill>
                  <a:schemeClr val="bg1"/>
                </a:solidFill>
              </a:rPr>
              <a:t> (4:37)</a:t>
            </a:r>
          </a:p>
          <a:p>
            <a:endParaRPr lang="en-US" dirty="0">
              <a:solidFill>
                <a:schemeClr val="bg1"/>
              </a:solidFill>
            </a:endParaRPr>
          </a:p>
          <a:p>
            <a:pPr marL="342900" indent="-342900">
              <a:buAutoNum type="arabicPeriod"/>
            </a:pPr>
            <a:r>
              <a:rPr lang="en-US" dirty="0">
                <a:solidFill>
                  <a:schemeClr val="bg1"/>
                </a:solidFill>
              </a:rPr>
              <a:t>Guide to the Scriptures</a:t>
            </a:r>
          </a:p>
          <a:p>
            <a:pPr marL="342900" indent="-342900">
              <a:buAutoNum type="arabicPeriod"/>
            </a:pPr>
            <a:r>
              <a:rPr lang="en-US" dirty="0">
                <a:solidFill>
                  <a:schemeClr val="bg1"/>
                </a:solidFill>
              </a:rPr>
              <a:t>Elder Thomas S. Monson </a:t>
            </a:r>
            <a:r>
              <a:rPr lang="en-US" i="1" dirty="0">
                <a:solidFill>
                  <a:schemeClr val="bg1"/>
                </a:solidFill>
              </a:rPr>
              <a:t>Conference Report, April 1965</a:t>
            </a:r>
            <a:r>
              <a:rPr lang="en-US" dirty="0">
                <a:solidFill>
                  <a:schemeClr val="bg1"/>
                </a:solidFill>
              </a:rPr>
              <a:t>, Second Day-Morning Meeting 48</a:t>
            </a:r>
          </a:p>
          <a:p>
            <a:pPr marL="342900" indent="-342900">
              <a:buAutoNum type="arabicPeriod"/>
            </a:pPr>
            <a:r>
              <a:rPr lang="en-US" dirty="0">
                <a:solidFill>
                  <a:schemeClr val="bg1"/>
                </a:solidFill>
              </a:rPr>
              <a:t>Joseph Smith (in </a:t>
            </a:r>
            <a:r>
              <a:rPr lang="en-US" i="1" dirty="0">
                <a:solidFill>
                  <a:schemeClr val="bg1"/>
                </a:solidFill>
              </a:rPr>
              <a:t>History of the Church,</a:t>
            </a:r>
            <a:r>
              <a:rPr lang="en-US" dirty="0">
                <a:solidFill>
                  <a:schemeClr val="bg1"/>
                </a:solidFill>
              </a:rPr>
              <a:t>5:261). Teachings of Joseph Smith p. 102, 299-303</a:t>
            </a:r>
          </a:p>
          <a:p>
            <a:pPr marL="342900" indent="-342900">
              <a:buAutoNum type="arabicPeriod"/>
            </a:pPr>
            <a:r>
              <a:rPr lang="en-US" dirty="0">
                <a:solidFill>
                  <a:schemeClr val="bg1"/>
                </a:solidFill>
              </a:rPr>
              <a:t>Matthias F. Cowley </a:t>
            </a:r>
            <a:r>
              <a:rPr lang="en-US" i="1" dirty="0">
                <a:solidFill>
                  <a:schemeClr val="bg1"/>
                </a:solidFill>
              </a:rPr>
              <a:t>Talks on Doctrine p. 179</a:t>
            </a:r>
          </a:p>
          <a:p>
            <a:pPr marL="342900" indent="-342900">
              <a:buAutoNum type="arabicPeriod"/>
            </a:pPr>
            <a:r>
              <a:rPr lang="en-US" dirty="0">
                <a:solidFill>
                  <a:schemeClr val="bg1"/>
                </a:solidFill>
              </a:rPr>
              <a:t>Elder Bruce R. McConkie </a:t>
            </a:r>
            <a:r>
              <a:rPr lang="en-US" i="1" dirty="0">
                <a:solidFill>
                  <a:schemeClr val="bg1"/>
                </a:solidFill>
              </a:rPr>
              <a:t>Mortal Messiah </a:t>
            </a:r>
            <a:r>
              <a:rPr lang="en-US" dirty="0">
                <a:solidFill>
                  <a:schemeClr val="bg1"/>
                </a:solidFill>
              </a:rPr>
              <a:t>2:266</a:t>
            </a:r>
          </a:p>
          <a:p>
            <a:pPr marL="342900" indent="-342900">
              <a:buAutoNum type="arabicPeriod"/>
            </a:pPr>
            <a:r>
              <a:rPr lang="en-US" i="1" dirty="0">
                <a:solidFill>
                  <a:schemeClr val="bg1"/>
                </a:solidFill>
              </a:rPr>
              <a:t>Bible dictionary</a:t>
            </a:r>
          </a:p>
          <a:p>
            <a:pPr marL="342900" indent="-342900">
              <a:buAutoNum type="arabicPeriod"/>
            </a:pPr>
            <a:r>
              <a:rPr lang="en-US" dirty="0">
                <a:solidFill>
                  <a:schemeClr val="bg1"/>
                </a:solidFill>
              </a:rPr>
              <a:t>John </a:t>
            </a:r>
            <a:r>
              <a:rPr lang="en-US" dirty="0" err="1">
                <a:solidFill>
                  <a:schemeClr val="bg1"/>
                </a:solidFill>
              </a:rPr>
              <a:t>Bythway</a:t>
            </a:r>
            <a:r>
              <a:rPr lang="en-US" dirty="0">
                <a:solidFill>
                  <a:schemeClr val="bg1"/>
                </a:solidFill>
              </a:rPr>
              <a:t> </a:t>
            </a:r>
            <a:r>
              <a:rPr lang="en-US" i="1" dirty="0">
                <a:solidFill>
                  <a:schemeClr val="bg1"/>
                </a:solidFill>
              </a:rPr>
              <a:t>Of Pigs, Pearls &amp; Prodigals </a:t>
            </a:r>
            <a:r>
              <a:rPr lang="en-US" dirty="0">
                <a:solidFill>
                  <a:schemeClr val="bg1"/>
                </a:solidFill>
              </a:rPr>
              <a:t>p. 46</a:t>
            </a:r>
          </a:p>
        </p:txBody>
      </p:sp>
      <p:sp>
        <p:nvSpPr>
          <p:cNvPr id="4" name="Footer Placeholder 14">
            <a:extLst>
              <a:ext uri="{FF2B5EF4-FFF2-40B4-BE49-F238E27FC236}">
                <a16:creationId xmlns:a16="http://schemas.microsoft.com/office/drawing/2014/main" id="{FCABCB6F-B928-4864-B711-ABC57DB3D5C3}"/>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5" name="Group 4">
            <a:extLst>
              <a:ext uri="{FF2B5EF4-FFF2-40B4-BE49-F238E27FC236}">
                <a16:creationId xmlns:a16="http://schemas.microsoft.com/office/drawing/2014/main" id="{80048DA3-9F08-4A5A-9E5C-80E98FA10F9D}"/>
              </a:ext>
            </a:extLst>
          </p:cNvPr>
          <p:cNvGrpSpPr/>
          <p:nvPr/>
        </p:nvGrpSpPr>
        <p:grpSpPr>
          <a:xfrm>
            <a:off x="4455433" y="1187919"/>
            <a:ext cx="1013861" cy="823762"/>
            <a:chOff x="5305110" y="533400"/>
            <a:chExt cx="1705290" cy="1545145"/>
          </a:xfrm>
        </p:grpSpPr>
        <p:sp>
          <p:nvSpPr>
            <p:cNvPr id="6" name="Right Arrow Callout 6">
              <a:extLst>
                <a:ext uri="{FF2B5EF4-FFF2-40B4-BE49-F238E27FC236}">
                  <a16:creationId xmlns:a16="http://schemas.microsoft.com/office/drawing/2014/main" id="{22039859-61F8-408F-98AE-8E150853373E}"/>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
              <a:extLst>
                <a:ext uri="{FF2B5EF4-FFF2-40B4-BE49-F238E27FC236}">
                  <a16:creationId xmlns:a16="http://schemas.microsoft.com/office/drawing/2014/main" id="{8AC404E5-AEC1-49FD-9D3F-CCBD28C74A0E}"/>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3EA6E84-B6FC-46D2-819D-A030DD804A75}"/>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7B40AE23-3D0C-4BBF-9F72-BCBF3D3D5ACD}"/>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935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8" y="0"/>
            <a:ext cx="3352800" cy="4524315"/>
          </a:xfrm>
          <a:prstGeom prst="rect">
            <a:avLst/>
          </a:prstGeom>
          <a:ln>
            <a:solidFill>
              <a:schemeClr val="tx1"/>
            </a:solidFill>
          </a:ln>
        </p:spPr>
        <p:txBody>
          <a:bodyPr wrap="square">
            <a:spAutoFit/>
          </a:bodyPr>
          <a:lstStyle/>
          <a:p>
            <a:r>
              <a:rPr lang="en-US" sz="1200" b="1" dirty="0"/>
              <a:t>Parables: Other rules of interpretation are: </a:t>
            </a:r>
          </a:p>
          <a:p>
            <a:r>
              <a:rPr lang="en-US" sz="1200" i="1" dirty="0"/>
              <a:t>(a)</a:t>
            </a:r>
            <a:r>
              <a:rPr lang="en-US" sz="1200" dirty="0"/>
              <a:t> Do not force a meaning on subordinate incidents. </a:t>
            </a:r>
          </a:p>
          <a:p>
            <a:r>
              <a:rPr lang="en-US" sz="1200" i="1" dirty="0"/>
              <a:t>(b)</a:t>
            </a:r>
            <a:r>
              <a:rPr lang="en-US" sz="1200" dirty="0"/>
              <a:t> Do not regard as parallel parables that are connected by superficial likeness of imagery. </a:t>
            </a:r>
          </a:p>
          <a:p>
            <a:r>
              <a:rPr lang="en-US" sz="1200" i="1" dirty="0"/>
              <a:t>(c)</a:t>
            </a:r>
            <a:r>
              <a:rPr lang="en-US" sz="1200" dirty="0"/>
              <a:t> Bear in mind that the same illustration does not always have the same significance—for example, leaven signifies a principle of good as well as a principle of evil. </a:t>
            </a:r>
          </a:p>
          <a:p>
            <a:r>
              <a:rPr lang="en-US" sz="1200" i="1" dirty="0"/>
              <a:t>(d)</a:t>
            </a:r>
            <a:r>
              <a:rPr lang="en-US" sz="1200" dirty="0"/>
              <a:t> Remember that the comparison in a parable is not complete, does not touch at every point. Thus, the characters of the unjust judge or the unjust steward or the nobleman who went into a far country—possibly referring to the infamous </a:t>
            </a:r>
            <a:r>
              <a:rPr lang="en-US" sz="1200" dirty="0" err="1"/>
              <a:t>Archelaus</a:t>
            </a:r>
            <a:r>
              <a:rPr lang="en-US" sz="1200" dirty="0"/>
              <a:t>—do not concern the interpretation of the parable.</a:t>
            </a:r>
          </a:p>
          <a:p>
            <a:r>
              <a:rPr lang="en-US" sz="1200" dirty="0"/>
              <a:t>The parable draws a picture of life as it is, not as it ought to be, and compares certain points in this picture with heavenly doctrine. </a:t>
            </a:r>
          </a:p>
          <a:p>
            <a:endParaRPr lang="en-US" sz="1200" i="1" dirty="0"/>
          </a:p>
          <a:p>
            <a:r>
              <a:rPr lang="en-US" sz="1200" i="1" dirty="0"/>
              <a:t>(e)</a:t>
            </a:r>
            <a:r>
              <a:rPr lang="en-US" sz="1200" dirty="0"/>
              <a:t> Observe the proper proportions of a parable, and do not make the episode more prominent than the main line of teaching.</a:t>
            </a:r>
          </a:p>
          <a:p>
            <a:r>
              <a:rPr lang="en-US" sz="1200" dirty="0"/>
              <a:t>Bible Dictionary</a:t>
            </a:r>
          </a:p>
        </p:txBody>
      </p:sp>
      <p:graphicFrame>
        <p:nvGraphicFramePr>
          <p:cNvPr id="4" name="Table 3"/>
          <p:cNvGraphicFramePr>
            <a:graphicFrameLocks noGrp="1"/>
          </p:cNvGraphicFramePr>
          <p:nvPr/>
        </p:nvGraphicFramePr>
        <p:xfrm>
          <a:off x="4953000" y="457200"/>
          <a:ext cx="5257800" cy="301752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370840">
                <a:tc>
                  <a:txBody>
                    <a:bodyPr/>
                    <a:lstStyle/>
                    <a:p>
                      <a:pPr algn="ctr"/>
                      <a:r>
                        <a:rPr lang="en-US" sz="1200" baseline="0" dirty="0"/>
                        <a:t>Matthew 13:4-23</a:t>
                      </a:r>
                    </a:p>
                  </a:txBody>
                  <a:tcPr/>
                </a:tc>
                <a:tc>
                  <a:txBody>
                    <a:bodyPr/>
                    <a:lstStyle/>
                    <a:p>
                      <a:pPr algn="ctr"/>
                      <a:r>
                        <a:rPr lang="en-US" sz="1200" dirty="0"/>
                        <a:t>Lehi’s Dream</a:t>
                      </a:r>
                    </a:p>
                    <a:p>
                      <a:pPr algn="ctr"/>
                      <a:endParaRPr lang="en-US" sz="1200" dirty="0"/>
                    </a:p>
                  </a:txBody>
                  <a:tcPr/>
                </a:tc>
                <a:extLst>
                  <a:ext uri="{0D108BD9-81ED-4DB2-BD59-A6C34878D82A}">
                    <a16:rowId xmlns:a16="http://schemas.microsoft.com/office/drawing/2014/main" val="10000"/>
                  </a:ext>
                </a:extLst>
              </a:tr>
              <a:tr h="370840">
                <a:tc>
                  <a:txBody>
                    <a:bodyPr/>
                    <a:lstStyle/>
                    <a:p>
                      <a:r>
                        <a:rPr lang="en-US" sz="1200" dirty="0"/>
                        <a:t>Some seeds fell by the way side</a:t>
                      </a:r>
                    </a:p>
                    <a:p>
                      <a:r>
                        <a:rPr lang="en-US" sz="1200" baseline="0" dirty="0"/>
                        <a:t>Matthew 13:4, 19</a:t>
                      </a:r>
                    </a:p>
                  </a:txBody>
                  <a:tcPr/>
                </a:tc>
                <a:tc>
                  <a:txBody>
                    <a:bodyPr/>
                    <a:lstStyle/>
                    <a:p>
                      <a:r>
                        <a:rPr lang="en-US" sz="1200" dirty="0"/>
                        <a:t>Some went directly to the great and spacious building </a:t>
                      </a:r>
                    </a:p>
                    <a:p>
                      <a:r>
                        <a:rPr lang="en-US" sz="1200" dirty="0"/>
                        <a:t>1 Nephi 8:31-32</a:t>
                      </a:r>
                    </a:p>
                  </a:txBody>
                  <a:tcPr/>
                </a:tc>
                <a:extLst>
                  <a:ext uri="{0D108BD9-81ED-4DB2-BD59-A6C34878D82A}">
                    <a16:rowId xmlns:a16="http://schemas.microsoft.com/office/drawing/2014/main" val="10001"/>
                  </a:ext>
                </a:extLst>
              </a:tr>
              <a:tr h="370840">
                <a:tc>
                  <a:txBody>
                    <a:bodyPr/>
                    <a:lstStyle/>
                    <a:p>
                      <a:r>
                        <a:rPr lang="en-US" sz="1200" dirty="0"/>
                        <a:t>Some</a:t>
                      </a:r>
                      <a:r>
                        <a:rPr lang="en-US" sz="1200" baseline="0" dirty="0"/>
                        <a:t> seeds grew, then withered in the sun</a:t>
                      </a:r>
                    </a:p>
                    <a:p>
                      <a:r>
                        <a:rPr lang="en-US" sz="1200" baseline="0" dirty="0"/>
                        <a:t>Matthew 13:5-6; 20-21</a:t>
                      </a:r>
                      <a:endParaRPr lang="en-US" sz="1200" dirty="0"/>
                    </a:p>
                  </a:txBody>
                  <a:tcPr/>
                </a:tc>
                <a:tc>
                  <a:txBody>
                    <a:bodyPr/>
                    <a:lstStyle/>
                    <a:p>
                      <a:r>
                        <a:rPr lang="en-US" sz="1200" dirty="0"/>
                        <a:t>Some partook of the fruit, then fell</a:t>
                      </a:r>
                      <a:r>
                        <a:rPr lang="en-US" sz="1200" baseline="0" dirty="0"/>
                        <a:t> away</a:t>
                      </a:r>
                    </a:p>
                    <a:p>
                      <a:r>
                        <a:rPr lang="en-US" sz="1200" baseline="0" dirty="0"/>
                        <a:t>1 Nephi 8;25</a:t>
                      </a:r>
                      <a:endParaRPr lang="en-US" sz="1200" dirty="0"/>
                    </a:p>
                  </a:txBody>
                  <a:tcPr/>
                </a:tc>
                <a:extLst>
                  <a:ext uri="{0D108BD9-81ED-4DB2-BD59-A6C34878D82A}">
                    <a16:rowId xmlns:a16="http://schemas.microsoft.com/office/drawing/2014/main" val="10002"/>
                  </a:ext>
                </a:extLst>
              </a:tr>
              <a:tr h="370840">
                <a:tc>
                  <a:txBody>
                    <a:bodyPr/>
                    <a:lstStyle/>
                    <a:p>
                      <a:r>
                        <a:rPr lang="en-US" sz="1200" dirty="0"/>
                        <a:t>Some grew among thorns and choked</a:t>
                      </a:r>
                    </a:p>
                    <a:p>
                      <a:r>
                        <a:rPr lang="en-US" sz="1200" dirty="0"/>
                        <a:t>Matthew 13:7,</a:t>
                      </a:r>
                      <a:r>
                        <a:rPr lang="en-US" sz="1200" baseline="0" dirty="0"/>
                        <a:t> 22</a:t>
                      </a:r>
                      <a:endParaRPr lang="en-US" sz="1200" dirty="0"/>
                    </a:p>
                  </a:txBody>
                  <a:tcPr/>
                </a:tc>
                <a:tc>
                  <a:txBody>
                    <a:bodyPr/>
                    <a:lstStyle/>
                    <a:p>
                      <a:r>
                        <a:rPr lang="en-US" sz="1200" dirty="0"/>
                        <a:t>Some started on the path, then wandered off</a:t>
                      </a:r>
                    </a:p>
                    <a:p>
                      <a:r>
                        <a:rPr lang="en-US" sz="1200" dirty="0"/>
                        <a:t>1 Nephi 8:23</a:t>
                      </a:r>
                    </a:p>
                  </a:txBody>
                  <a:tcPr/>
                </a:tc>
                <a:extLst>
                  <a:ext uri="{0D108BD9-81ED-4DB2-BD59-A6C34878D82A}">
                    <a16:rowId xmlns:a16="http://schemas.microsoft.com/office/drawing/2014/main" val="10003"/>
                  </a:ext>
                </a:extLst>
              </a:tr>
              <a:tr h="370840">
                <a:tc>
                  <a:txBody>
                    <a:bodyPr/>
                    <a:lstStyle/>
                    <a:p>
                      <a:r>
                        <a:rPr lang="en-US" sz="1200" dirty="0"/>
                        <a:t>Some grew in good soil and brought forth fruit</a:t>
                      </a:r>
                    </a:p>
                    <a:p>
                      <a:r>
                        <a:rPr lang="en-US" sz="1200" dirty="0"/>
                        <a:t>Matthew 13:8, 23</a:t>
                      </a:r>
                    </a:p>
                  </a:txBody>
                  <a:tcPr/>
                </a:tc>
                <a:tc>
                  <a:txBody>
                    <a:bodyPr/>
                    <a:lstStyle/>
                    <a:p>
                      <a:r>
                        <a:rPr lang="en-US" sz="1200" dirty="0"/>
                        <a:t>Some partook of the fruit and stayed by the tree</a:t>
                      </a:r>
                    </a:p>
                    <a:p>
                      <a:r>
                        <a:rPr lang="en-US" sz="1200" dirty="0"/>
                        <a:t>1 Nephi 8:30</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5867400" y="0"/>
            <a:ext cx="3657600" cy="369332"/>
          </a:xfrm>
          <a:prstGeom prst="rect">
            <a:avLst/>
          </a:prstGeom>
          <a:noFill/>
        </p:spPr>
        <p:txBody>
          <a:bodyPr wrap="square" rtlCol="0">
            <a:spAutoFit/>
          </a:bodyPr>
          <a:lstStyle/>
          <a:p>
            <a:r>
              <a:rPr lang="en-US" dirty="0"/>
              <a:t>Parable Comparison to Lehi’s dream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52600" y="152400"/>
          <a:ext cx="8763000" cy="6258560"/>
        </p:xfrm>
        <a:graphic>
          <a:graphicData uri="http://schemas.openxmlformats.org/drawingml/2006/table">
            <a:tbl>
              <a:tblPr firstRow="1" bandRow="1">
                <a:tableStyleId>{5940675A-B579-460E-94D1-54222C63F5DA}</a:tableStyleId>
              </a:tblPr>
              <a:tblGrid>
                <a:gridCol w="2921000">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228600">
                <a:tc>
                  <a:txBody>
                    <a:bodyPr/>
                    <a:lstStyle/>
                    <a:p>
                      <a:pPr algn="ctr"/>
                      <a:r>
                        <a:rPr lang="en-US" sz="1200" dirty="0"/>
                        <a:t>Matthew</a:t>
                      </a:r>
                    </a:p>
                  </a:txBody>
                  <a:tcPr/>
                </a:tc>
                <a:tc>
                  <a:txBody>
                    <a:bodyPr/>
                    <a:lstStyle/>
                    <a:p>
                      <a:pPr algn="ctr"/>
                      <a:r>
                        <a:rPr lang="en-US" sz="1200" dirty="0"/>
                        <a:t>Mark</a:t>
                      </a:r>
                    </a:p>
                  </a:txBody>
                  <a:tcPr/>
                </a:tc>
                <a:tc>
                  <a:txBody>
                    <a:bodyPr/>
                    <a:lstStyle/>
                    <a:p>
                      <a:pPr algn="ctr"/>
                      <a:r>
                        <a:rPr lang="en-US" sz="1200" dirty="0"/>
                        <a:t>Luke</a:t>
                      </a:r>
                    </a:p>
                  </a:txBody>
                  <a:tcPr/>
                </a:tc>
                <a:extLst>
                  <a:ext uri="{0D108BD9-81ED-4DB2-BD59-A6C34878D82A}">
                    <a16:rowId xmlns:a16="http://schemas.microsoft.com/office/drawing/2014/main" val="10000"/>
                  </a:ext>
                </a:extLst>
              </a:tr>
              <a:tr h="370840">
                <a:tc>
                  <a:txBody>
                    <a:bodyPr/>
                    <a:lstStyle/>
                    <a:p>
                      <a:r>
                        <a:rPr lang="en-US" sz="1000" dirty="0"/>
                        <a:t>The House Built Upon a Rock (7:24-27)</a:t>
                      </a:r>
                    </a:p>
                  </a:txBody>
                  <a:tcPr/>
                </a:tc>
                <a:tc>
                  <a:txBody>
                    <a:bodyPr/>
                    <a:lstStyle/>
                    <a:p>
                      <a:r>
                        <a:rPr lang="en-US" sz="1000" dirty="0"/>
                        <a:t>The seed growing secretly (4:26-29)</a:t>
                      </a:r>
                    </a:p>
                  </a:txBody>
                  <a:tcPr/>
                </a:tc>
                <a:tc>
                  <a:txBody>
                    <a:bodyPr/>
                    <a:lstStyle/>
                    <a:p>
                      <a:r>
                        <a:rPr lang="en-US" sz="1000" dirty="0"/>
                        <a:t>The</a:t>
                      </a:r>
                      <a:r>
                        <a:rPr lang="en-US" sz="1000" baseline="0" dirty="0"/>
                        <a:t> Two Debtors (7:36-50)</a:t>
                      </a:r>
                      <a:endParaRPr lang="en-US" sz="1000" dirty="0"/>
                    </a:p>
                  </a:txBody>
                  <a:tcPr/>
                </a:tc>
                <a:extLst>
                  <a:ext uri="{0D108BD9-81ED-4DB2-BD59-A6C34878D82A}">
                    <a16:rowId xmlns:a16="http://schemas.microsoft.com/office/drawing/2014/main" val="10001"/>
                  </a:ext>
                </a:extLst>
              </a:tr>
              <a:tr h="370840">
                <a:tc>
                  <a:txBody>
                    <a:bodyPr/>
                    <a:lstStyle/>
                    <a:p>
                      <a:r>
                        <a:rPr lang="en-US" sz="1000" dirty="0"/>
                        <a:t>The </a:t>
                      </a:r>
                      <a:r>
                        <a:rPr lang="en-US" sz="1000" dirty="0" err="1"/>
                        <a:t>Sower</a:t>
                      </a:r>
                      <a:r>
                        <a:rPr lang="en-US" sz="1000" dirty="0"/>
                        <a:t> (4</a:t>
                      </a:r>
                      <a:r>
                        <a:rPr lang="en-US" sz="1000" baseline="0" dirty="0"/>
                        <a:t> kinds of soil) (13:3-9, 18-23)</a:t>
                      </a:r>
                      <a:endParaRPr lang="en-US" sz="1000" dirty="0"/>
                    </a:p>
                  </a:txBody>
                  <a:tcPr/>
                </a:tc>
                <a:tc>
                  <a:txBody>
                    <a:bodyPr/>
                    <a:lstStyle/>
                    <a:p>
                      <a:endParaRPr lang="en-US" sz="1000" dirty="0"/>
                    </a:p>
                  </a:txBody>
                  <a:tcPr/>
                </a:tc>
                <a:tc>
                  <a:txBody>
                    <a:bodyPr/>
                    <a:lstStyle/>
                    <a:p>
                      <a:r>
                        <a:rPr lang="en-US" sz="1000" dirty="0"/>
                        <a:t>The</a:t>
                      </a:r>
                      <a:r>
                        <a:rPr lang="en-US" sz="1000" baseline="0" dirty="0"/>
                        <a:t> </a:t>
                      </a:r>
                      <a:r>
                        <a:rPr lang="en-US" sz="1000" baseline="0" dirty="0" err="1"/>
                        <a:t>Sower</a:t>
                      </a:r>
                      <a:r>
                        <a:rPr lang="en-US" sz="1000" baseline="0" dirty="0"/>
                        <a:t> (8:4-15)</a:t>
                      </a:r>
                      <a:endParaRPr lang="en-US" sz="1000" dirty="0"/>
                    </a:p>
                  </a:txBody>
                  <a:tcPr/>
                </a:tc>
                <a:extLst>
                  <a:ext uri="{0D108BD9-81ED-4DB2-BD59-A6C34878D82A}">
                    <a16:rowId xmlns:a16="http://schemas.microsoft.com/office/drawing/2014/main" val="10002"/>
                  </a:ext>
                </a:extLst>
              </a:tr>
              <a:tr h="370840">
                <a:tc>
                  <a:txBody>
                    <a:bodyPr/>
                    <a:lstStyle/>
                    <a:p>
                      <a:r>
                        <a:rPr lang="en-US" sz="1000" dirty="0"/>
                        <a:t>The Wheat and Tares (13:24-30;</a:t>
                      </a:r>
                      <a:r>
                        <a:rPr lang="en-US" sz="1000" baseline="0" dirty="0"/>
                        <a:t> 36-43)</a:t>
                      </a:r>
                      <a:endParaRPr lang="en-US" sz="1000" dirty="0"/>
                    </a:p>
                  </a:txBody>
                  <a:tcPr/>
                </a:tc>
                <a:tc>
                  <a:txBody>
                    <a:bodyPr/>
                    <a:lstStyle/>
                    <a:p>
                      <a:endParaRPr lang="en-US" sz="1000" dirty="0"/>
                    </a:p>
                  </a:txBody>
                  <a:tcPr/>
                </a:tc>
                <a:tc>
                  <a:txBody>
                    <a:bodyPr/>
                    <a:lstStyle/>
                    <a:p>
                      <a:r>
                        <a:rPr lang="en-US" sz="1000" dirty="0"/>
                        <a:t>The Good Samaritan (10:25-37)</a:t>
                      </a:r>
                    </a:p>
                  </a:txBody>
                  <a:tcPr/>
                </a:tc>
                <a:extLst>
                  <a:ext uri="{0D108BD9-81ED-4DB2-BD59-A6C34878D82A}">
                    <a16:rowId xmlns:a16="http://schemas.microsoft.com/office/drawing/2014/main" val="10003"/>
                  </a:ext>
                </a:extLst>
              </a:tr>
              <a:tr h="370840">
                <a:tc>
                  <a:txBody>
                    <a:bodyPr/>
                    <a:lstStyle/>
                    <a:p>
                      <a:r>
                        <a:rPr lang="en-US" sz="1000" dirty="0"/>
                        <a:t>The Mustard Seed (13:31-32)</a:t>
                      </a:r>
                    </a:p>
                  </a:txBody>
                  <a:tcPr/>
                </a:tc>
                <a:tc>
                  <a:txBody>
                    <a:bodyPr/>
                    <a:lstStyle/>
                    <a:p>
                      <a:endParaRPr lang="en-US" sz="1000"/>
                    </a:p>
                  </a:txBody>
                  <a:tcPr/>
                </a:tc>
                <a:tc>
                  <a:txBody>
                    <a:bodyPr/>
                    <a:lstStyle/>
                    <a:p>
                      <a:r>
                        <a:rPr lang="en-US" sz="1000" dirty="0"/>
                        <a:t>The Foolish Rich Man (12:16-21)</a:t>
                      </a:r>
                    </a:p>
                  </a:txBody>
                  <a:tcPr/>
                </a:tc>
                <a:extLst>
                  <a:ext uri="{0D108BD9-81ED-4DB2-BD59-A6C34878D82A}">
                    <a16:rowId xmlns:a16="http://schemas.microsoft.com/office/drawing/2014/main" val="10004"/>
                  </a:ext>
                </a:extLst>
              </a:tr>
              <a:tr h="370840">
                <a:tc>
                  <a:txBody>
                    <a:bodyPr/>
                    <a:lstStyle/>
                    <a:p>
                      <a:r>
                        <a:rPr lang="en-US" sz="1000" dirty="0"/>
                        <a:t>The Leaven (13:33)</a:t>
                      </a:r>
                    </a:p>
                  </a:txBody>
                  <a:tcPr/>
                </a:tc>
                <a:tc>
                  <a:txBody>
                    <a:bodyPr/>
                    <a:lstStyle/>
                    <a:p>
                      <a:endParaRPr lang="en-US" sz="1000"/>
                    </a:p>
                  </a:txBody>
                  <a:tcPr/>
                </a:tc>
                <a:tc>
                  <a:txBody>
                    <a:bodyPr/>
                    <a:lstStyle/>
                    <a:p>
                      <a:r>
                        <a:rPr lang="en-US" sz="1000" dirty="0"/>
                        <a:t>The Barren Fig Tree (13:6-9)</a:t>
                      </a:r>
                    </a:p>
                  </a:txBody>
                  <a:tcPr/>
                </a:tc>
                <a:extLst>
                  <a:ext uri="{0D108BD9-81ED-4DB2-BD59-A6C34878D82A}">
                    <a16:rowId xmlns:a16="http://schemas.microsoft.com/office/drawing/2014/main" val="10005"/>
                  </a:ext>
                </a:extLst>
              </a:tr>
              <a:tr h="370840">
                <a:tc>
                  <a:txBody>
                    <a:bodyPr/>
                    <a:lstStyle/>
                    <a:p>
                      <a:r>
                        <a:rPr lang="en-US" sz="1000" dirty="0"/>
                        <a:t>The Hidden Treasure and the Pearl of Great Price (13:44-46)</a:t>
                      </a:r>
                    </a:p>
                  </a:txBody>
                  <a:tcPr/>
                </a:tc>
                <a:tc>
                  <a:txBody>
                    <a:bodyPr/>
                    <a:lstStyle/>
                    <a:p>
                      <a:endParaRPr lang="en-US" sz="1000" dirty="0"/>
                    </a:p>
                  </a:txBody>
                  <a:tcPr/>
                </a:tc>
                <a:tc>
                  <a:txBody>
                    <a:bodyPr/>
                    <a:lstStyle/>
                    <a:p>
                      <a:r>
                        <a:rPr lang="en-US" sz="1000" dirty="0"/>
                        <a:t>The</a:t>
                      </a:r>
                      <a:r>
                        <a:rPr lang="en-US" sz="1000" baseline="0" dirty="0"/>
                        <a:t> Chief Seats (14:7-11)</a:t>
                      </a:r>
                      <a:endParaRPr lang="en-US" sz="1000" dirty="0"/>
                    </a:p>
                  </a:txBody>
                  <a:tcPr/>
                </a:tc>
                <a:extLst>
                  <a:ext uri="{0D108BD9-81ED-4DB2-BD59-A6C34878D82A}">
                    <a16:rowId xmlns:a16="http://schemas.microsoft.com/office/drawing/2014/main" val="10006"/>
                  </a:ext>
                </a:extLst>
              </a:tr>
              <a:tr h="370840">
                <a:tc>
                  <a:txBody>
                    <a:bodyPr/>
                    <a:lstStyle/>
                    <a:p>
                      <a:r>
                        <a:rPr lang="en-US" sz="1000" dirty="0"/>
                        <a:t>The draw-net (13:47-50)</a:t>
                      </a:r>
                    </a:p>
                  </a:txBody>
                  <a:tcPr/>
                </a:tc>
                <a:tc>
                  <a:txBody>
                    <a:bodyPr/>
                    <a:lstStyle/>
                    <a:p>
                      <a:endParaRPr lang="en-US" sz="1000" dirty="0"/>
                    </a:p>
                  </a:txBody>
                  <a:tcPr/>
                </a:tc>
                <a:tc>
                  <a:txBody>
                    <a:bodyPr/>
                    <a:lstStyle/>
                    <a:p>
                      <a:r>
                        <a:rPr lang="en-US" sz="1000" dirty="0"/>
                        <a:t>The</a:t>
                      </a:r>
                      <a:r>
                        <a:rPr lang="en-US" sz="1000" baseline="0" dirty="0"/>
                        <a:t> Great Supper (14:16-24)</a:t>
                      </a:r>
                      <a:endParaRPr lang="en-US" sz="1000" dirty="0"/>
                    </a:p>
                  </a:txBody>
                  <a:tcPr/>
                </a:tc>
                <a:extLst>
                  <a:ext uri="{0D108BD9-81ED-4DB2-BD59-A6C34878D82A}">
                    <a16:rowId xmlns:a16="http://schemas.microsoft.com/office/drawing/2014/main" val="10007"/>
                  </a:ext>
                </a:extLst>
              </a:tr>
              <a:tr h="370840">
                <a:tc>
                  <a:txBody>
                    <a:bodyPr/>
                    <a:lstStyle/>
                    <a:p>
                      <a:r>
                        <a:rPr lang="en-US" sz="1000" dirty="0"/>
                        <a:t>The Householder (13:51-52)</a:t>
                      </a:r>
                    </a:p>
                  </a:txBody>
                  <a:tcPr/>
                </a:tc>
                <a:tc>
                  <a:txBody>
                    <a:bodyPr/>
                    <a:lstStyle/>
                    <a:p>
                      <a:endParaRPr lang="en-US" sz="1000" dirty="0"/>
                    </a:p>
                  </a:txBody>
                  <a:tcPr/>
                </a:tc>
                <a:tc>
                  <a:txBody>
                    <a:bodyPr/>
                    <a:lstStyle/>
                    <a:p>
                      <a:r>
                        <a:rPr lang="en-US" sz="1000" dirty="0"/>
                        <a:t>The Uncompleted Tower</a:t>
                      </a:r>
                      <a:r>
                        <a:rPr lang="en-US" sz="1000" baseline="0" dirty="0"/>
                        <a:t> and the King’s Warfare (14:28-33)</a:t>
                      </a:r>
                      <a:endParaRPr lang="en-US" sz="1000" dirty="0"/>
                    </a:p>
                  </a:txBody>
                  <a:tcPr/>
                </a:tc>
                <a:extLst>
                  <a:ext uri="{0D108BD9-81ED-4DB2-BD59-A6C34878D82A}">
                    <a16:rowId xmlns:a16="http://schemas.microsoft.com/office/drawing/2014/main" val="10008"/>
                  </a:ext>
                </a:extLst>
              </a:tr>
              <a:tr h="370840">
                <a:tc>
                  <a:txBody>
                    <a:bodyPr/>
                    <a:lstStyle/>
                    <a:p>
                      <a:r>
                        <a:rPr lang="en-US" sz="1000" dirty="0"/>
                        <a:t>The Unmerciful Servant (18:23-35)</a:t>
                      </a:r>
                    </a:p>
                  </a:txBody>
                  <a:tcPr/>
                </a:tc>
                <a:tc>
                  <a:txBody>
                    <a:bodyPr/>
                    <a:lstStyle/>
                    <a:p>
                      <a:endParaRPr lang="en-US" sz="1000" dirty="0"/>
                    </a:p>
                  </a:txBody>
                  <a:tcPr/>
                </a:tc>
                <a:tc>
                  <a:txBody>
                    <a:bodyPr/>
                    <a:lstStyle/>
                    <a:p>
                      <a:r>
                        <a:rPr lang="en-US" sz="1000" dirty="0"/>
                        <a:t>The</a:t>
                      </a:r>
                      <a:r>
                        <a:rPr lang="en-US" sz="1000" baseline="0" dirty="0"/>
                        <a:t> Lost Sheep (15:3-7)</a:t>
                      </a:r>
                      <a:endParaRPr lang="en-US" sz="1000" dirty="0"/>
                    </a:p>
                  </a:txBody>
                  <a:tcPr/>
                </a:tc>
                <a:extLst>
                  <a:ext uri="{0D108BD9-81ED-4DB2-BD59-A6C34878D82A}">
                    <a16:rowId xmlns:a16="http://schemas.microsoft.com/office/drawing/2014/main" val="10009"/>
                  </a:ext>
                </a:extLst>
              </a:tr>
              <a:tr h="370840">
                <a:tc>
                  <a:txBody>
                    <a:bodyPr/>
                    <a:lstStyle/>
                    <a:p>
                      <a:r>
                        <a:rPr lang="en-US" sz="1000" dirty="0"/>
                        <a:t>The Laborers in the Vineyard (20:1-16)</a:t>
                      </a:r>
                    </a:p>
                  </a:txBody>
                  <a:tcPr/>
                </a:tc>
                <a:tc>
                  <a:txBody>
                    <a:bodyPr/>
                    <a:lstStyle/>
                    <a:p>
                      <a:endParaRPr lang="en-US" sz="1000" dirty="0"/>
                    </a:p>
                  </a:txBody>
                  <a:tcPr/>
                </a:tc>
                <a:tc>
                  <a:txBody>
                    <a:bodyPr/>
                    <a:lstStyle/>
                    <a:p>
                      <a:r>
                        <a:rPr lang="en-US" sz="1000" dirty="0"/>
                        <a:t>The</a:t>
                      </a:r>
                      <a:r>
                        <a:rPr lang="en-US" sz="1000" baseline="0" dirty="0"/>
                        <a:t> Lost Coin (15:8-10)</a:t>
                      </a:r>
                      <a:endParaRPr lang="en-US" sz="1000" dirty="0"/>
                    </a:p>
                  </a:txBody>
                  <a:tcPr/>
                </a:tc>
                <a:extLst>
                  <a:ext uri="{0D108BD9-81ED-4DB2-BD59-A6C34878D82A}">
                    <a16:rowId xmlns:a16="http://schemas.microsoft.com/office/drawing/2014/main" val="10010"/>
                  </a:ext>
                </a:extLst>
              </a:tr>
              <a:tr h="370840">
                <a:tc>
                  <a:txBody>
                    <a:bodyPr/>
                    <a:lstStyle/>
                    <a:p>
                      <a:r>
                        <a:rPr lang="en-US" sz="1000" dirty="0"/>
                        <a:t>The Two Sons (21:28-31)</a:t>
                      </a:r>
                    </a:p>
                  </a:txBody>
                  <a:tcPr/>
                </a:tc>
                <a:tc>
                  <a:txBody>
                    <a:bodyPr/>
                    <a:lstStyle/>
                    <a:p>
                      <a:endParaRPr lang="en-US" sz="1000" dirty="0"/>
                    </a:p>
                  </a:txBody>
                  <a:tcPr/>
                </a:tc>
                <a:tc>
                  <a:txBody>
                    <a:bodyPr/>
                    <a:lstStyle/>
                    <a:p>
                      <a:r>
                        <a:rPr lang="en-US" sz="1000" dirty="0"/>
                        <a:t>The Lost</a:t>
                      </a:r>
                      <a:r>
                        <a:rPr lang="en-US" sz="1000" baseline="0" dirty="0"/>
                        <a:t> Prodigal Son (15:11-32)</a:t>
                      </a:r>
                      <a:endParaRPr lang="en-US" sz="1000" dirty="0"/>
                    </a:p>
                  </a:txBody>
                  <a:tcPr/>
                </a:tc>
                <a:extLst>
                  <a:ext uri="{0D108BD9-81ED-4DB2-BD59-A6C34878D82A}">
                    <a16:rowId xmlns:a16="http://schemas.microsoft.com/office/drawing/2014/main" val="10011"/>
                  </a:ext>
                </a:extLst>
              </a:tr>
              <a:tr h="370840">
                <a:tc>
                  <a:txBody>
                    <a:bodyPr/>
                    <a:lstStyle/>
                    <a:p>
                      <a:r>
                        <a:rPr lang="en-US" sz="1000" dirty="0"/>
                        <a:t>The Wicked Husbandmen (21:33-46)</a:t>
                      </a:r>
                    </a:p>
                  </a:txBody>
                  <a:tcPr/>
                </a:tc>
                <a:tc>
                  <a:txBody>
                    <a:bodyPr/>
                    <a:lstStyle/>
                    <a:p>
                      <a:endParaRPr lang="en-US" sz="1000" dirty="0"/>
                    </a:p>
                  </a:txBody>
                  <a:tcPr/>
                </a:tc>
                <a:tc>
                  <a:txBody>
                    <a:bodyPr/>
                    <a:lstStyle/>
                    <a:p>
                      <a:r>
                        <a:rPr lang="en-US" sz="1000" dirty="0"/>
                        <a:t>The Unjust Steward (16:19-31)</a:t>
                      </a:r>
                    </a:p>
                  </a:txBody>
                  <a:tcPr/>
                </a:tc>
                <a:extLst>
                  <a:ext uri="{0D108BD9-81ED-4DB2-BD59-A6C34878D82A}">
                    <a16:rowId xmlns:a16="http://schemas.microsoft.com/office/drawing/2014/main" val="10012"/>
                  </a:ext>
                </a:extLst>
              </a:tr>
              <a:tr h="370840">
                <a:tc>
                  <a:txBody>
                    <a:bodyPr/>
                    <a:lstStyle/>
                    <a:p>
                      <a:r>
                        <a:rPr lang="en-US" sz="1000" dirty="0"/>
                        <a:t>The Royal Marriage(22:1-14)</a:t>
                      </a:r>
                    </a:p>
                  </a:txBody>
                  <a:tcPr/>
                </a:tc>
                <a:tc>
                  <a:txBody>
                    <a:bodyPr/>
                    <a:lstStyle/>
                    <a:p>
                      <a:endParaRPr lang="en-US" sz="1000" dirty="0"/>
                    </a:p>
                  </a:txBody>
                  <a:tcPr/>
                </a:tc>
                <a:tc>
                  <a:txBody>
                    <a:bodyPr/>
                    <a:lstStyle/>
                    <a:p>
                      <a:r>
                        <a:rPr lang="en-US" sz="1000" dirty="0"/>
                        <a:t>The</a:t>
                      </a:r>
                      <a:r>
                        <a:rPr lang="en-US" sz="1000" baseline="0" dirty="0"/>
                        <a:t> Rich Man and Lazarus (18:1-8)</a:t>
                      </a:r>
                      <a:endParaRPr lang="en-US" sz="1000" dirty="0"/>
                    </a:p>
                  </a:txBody>
                  <a:tcPr/>
                </a:tc>
                <a:extLst>
                  <a:ext uri="{0D108BD9-81ED-4DB2-BD59-A6C34878D82A}">
                    <a16:rowId xmlns:a16="http://schemas.microsoft.com/office/drawing/2014/main" val="10013"/>
                  </a:ext>
                </a:extLst>
              </a:tr>
              <a:tr h="370840">
                <a:tc>
                  <a:txBody>
                    <a:bodyPr/>
                    <a:lstStyle/>
                    <a:p>
                      <a:r>
                        <a:rPr lang="en-US" sz="1000" dirty="0"/>
                        <a:t>The 10 Virgins (25:1-13)</a:t>
                      </a:r>
                    </a:p>
                  </a:txBody>
                  <a:tcPr/>
                </a:tc>
                <a:tc>
                  <a:txBody>
                    <a:bodyPr/>
                    <a:lstStyle/>
                    <a:p>
                      <a:endParaRPr lang="en-US" sz="1000"/>
                    </a:p>
                  </a:txBody>
                  <a:tcPr/>
                </a:tc>
                <a:tc>
                  <a:txBody>
                    <a:bodyPr/>
                    <a:lstStyle/>
                    <a:p>
                      <a:r>
                        <a:rPr lang="en-US" sz="1000" dirty="0"/>
                        <a:t>The</a:t>
                      </a:r>
                      <a:r>
                        <a:rPr lang="en-US" sz="1000" baseline="0" dirty="0"/>
                        <a:t> Pharisee and the Publican (18:9-14)</a:t>
                      </a:r>
                      <a:endParaRPr lang="en-US" sz="1000" dirty="0"/>
                    </a:p>
                  </a:txBody>
                  <a:tcPr/>
                </a:tc>
                <a:extLst>
                  <a:ext uri="{0D108BD9-81ED-4DB2-BD59-A6C34878D82A}">
                    <a16:rowId xmlns:a16="http://schemas.microsoft.com/office/drawing/2014/main" val="10014"/>
                  </a:ext>
                </a:extLst>
              </a:tr>
              <a:tr h="370840">
                <a:tc>
                  <a:txBody>
                    <a:bodyPr/>
                    <a:lstStyle/>
                    <a:p>
                      <a:r>
                        <a:rPr lang="en-US" sz="1000" dirty="0"/>
                        <a:t>The Talents 25:14-30)</a:t>
                      </a:r>
                    </a:p>
                  </a:txBody>
                  <a:tcPr/>
                </a:tc>
                <a:tc>
                  <a:txBody>
                    <a:bodyPr/>
                    <a:lstStyle/>
                    <a:p>
                      <a:endParaRPr lang="en-US" sz="1000" dirty="0"/>
                    </a:p>
                  </a:txBody>
                  <a:tcPr/>
                </a:tc>
                <a:tc>
                  <a:txBody>
                    <a:bodyPr/>
                    <a:lstStyle/>
                    <a:p>
                      <a:r>
                        <a:rPr lang="en-US" sz="1000" dirty="0"/>
                        <a:t>The</a:t>
                      </a:r>
                      <a:r>
                        <a:rPr lang="en-US" sz="1000" baseline="0" dirty="0"/>
                        <a:t> Pounds (19:12-27)</a:t>
                      </a:r>
                      <a:endParaRPr lang="en-US" sz="1000" dirty="0"/>
                    </a:p>
                  </a:txBody>
                  <a:tcPr/>
                </a:tc>
                <a:extLst>
                  <a:ext uri="{0D108BD9-81ED-4DB2-BD59-A6C34878D82A}">
                    <a16:rowId xmlns:a16="http://schemas.microsoft.com/office/drawing/2014/main" val="10015"/>
                  </a:ext>
                </a:extLst>
              </a:tr>
              <a:tr h="370840">
                <a:tc>
                  <a:txBody>
                    <a:bodyPr/>
                    <a:lstStyle/>
                    <a:p>
                      <a:r>
                        <a:rPr lang="en-US" sz="1000" dirty="0"/>
                        <a:t>The Sheep and the Goats (25:31-46)</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16"/>
                  </a:ext>
                </a:extLst>
              </a:tr>
            </a:tbl>
          </a:graphicData>
        </a:graphic>
      </p:graphicFrame>
      <p:sp>
        <p:nvSpPr>
          <p:cNvPr id="5" name="Rectangle 4"/>
          <p:cNvSpPr/>
          <p:nvPr/>
        </p:nvSpPr>
        <p:spPr>
          <a:xfrm>
            <a:off x="4724400" y="4876800"/>
            <a:ext cx="2819400" cy="1477328"/>
          </a:xfrm>
          <a:prstGeom prst="rect">
            <a:avLst/>
          </a:prstGeom>
          <a:solidFill>
            <a:schemeClr val="bg1"/>
          </a:solidFill>
          <a:ln>
            <a:solidFill>
              <a:schemeClr val="tx1"/>
            </a:solidFill>
          </a:ln>
          <a:effectLst>
            <a:outerShdw blurRad="50800" dist="38100" algn="l" rotWithShape="0">
              <a:prstClr val="black">
                <a:alpha val="40000"/>
              </a:prstClr>
            </a:outerShdw>
          </a:effectLst>
        </p:spPr>
        <p:txBody>
          <a:bodyPr wrap="square">
            <a:spAutoFit/>
          </a:bodyPr>
          <a:lstStyle/>
          <a:p>
            <a:r>
              <a:rPr lang="en-US" dirty="0"/>
              <a:t>John has no true parables but presents two allegories: the good shepherd (John 10:1–16) and the vine and the branches (15:17). (1)</a:t>
            </a:r>
          </a:p>
        </p:txBody>
      </p:sp>
      <p:sp>
        <p:nvSpPr>
          <p:cNvPr id="6" name="Rectangle 5"/>
          <p:cNvSpPr/>
          <p:nvPr/>
        </p:nvSpPr>
        <p:spPr>
          <a:xfrm>
            <a:off x="4724401" y="1981201"/>
            <a:ext cx="2803585" cy="646331"/>
          </a:xfrm>
          <a:prstGeom prst="rect">
            <a:avLst/>
          </a:prstGeom>
          <a:solidFill>
            <a:schemeClr val="bg1"/>
          </a:solidFill>
          <a:ln w="38100">
            <a:solidFill>
              <a:schemeClr val="tx1"/>
            </a:solidFill>
          </a:ln>
          <a:effectLst/>
        </p:spPr>
        <p:txBody>
          <a:bodyPr wrap="square">
            <a:spAutoFit/>
          </a:bodyPr>
          <a:lstStyle/>
          <a:p>
            <a:pPr algn="ctr"/>
            <a:r>
              <a:rPr lang="en-US" dirty="0"/>
              <a:t>Parables in the </a:t>
            </a:r>
          </a:p>
          <a:p>
            <a:pPr algn="ctr"/>
            <a:r>
              <a:rPr lang="en-US" dirty="0"/>
              <a:t>New Testament</a:t>
            </a:r>
          </a:p>
        </p:txBody>
      </p:sp>
      <p:sp>
        <p:nvSpPr>
          <p:cNvPr id="7" name="Rectangle 6"/>
          <p:cNvSpPr/>
          <p:nvPr/>
        </p:nvSpPr>
        <p:spPr>
          <a:xfrm>
            <a:off x="1752600" y="6477000"/>
            <a:ext cx="2844048" cy="230832"/>
          </a:xfrm>
          <a:prstGeom prst="rect">
            <a:avLst/>
          </a:prstGeom>
        </p:spPr>
        <p:txBody>
          <a:bodyPr wrap="none">
            <a:spAutoFit/>
          </a:bodyPr>
          <a:lstStyle/>
          <a:p>
            <a:r>
              <a:rPr lang="en-US" sz="900" dirty="0"/>
              <a:t>Listed in </a:t>
            </a:r>
            <a:r>
              <a:rPr lang="en-US" sz="900" i="1" dirty="0"/>
              <a:t>of Pigs, Pearls, and Prodigals </a:t>
            </a:r>
            <a:r>
              <a:rPr lang="en-US" sz="900" dirty="0"/>
              <a:t> by John </a:t>
            </a:r>
            <a:r>
              <a:rPr lang="en-US" sz="900" dirty="0" err="1"/>
              <a:t>Bytheway</a:t>
            </a:r>
            <a:endParaRPr lang="en-US" sz="9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8249" y="4061012"/>
            <a:ext cx="5029200" cy="2677656"/>
          </a:xfrm>
          <a:prstGeom prst="rect">
            <a:avLst/>
          </a:prstGeom>
          <a:ln>
            <a:solidFill>
              <a:schemeClr val="tx1"/>
            </a:solidFill>
          </a:ln>
        </p:spPr>
        <p:txBody>
          <a:bodyPr wrap="square">
            <a:spAutoFit/>
          </a:bodyPr>
          <a:lstStyle/>
          <a:p>
            <a:r>
              <a:rPr lang="en-US" sz="1200" b="1" dirty="0"/>
              <a:t>Leaven Matthew 13:33</a:t>
            </a:r>
          </a:p>
          <a:p>
            <a:r>
              <a:rPr lang="en-US" sz="1200" dirty="0"/>
              <a:t>“For the works of this example, see the Book of Mormon coming forth out of the treasure of the heart. Also the covenants given to the Latter-day Saints [the Doctrine and Covenants], also the translation of the Bible—thus bringing forth out of the heart things new and old, thus answering to three measures of meal undergoing the purifying touch by a revelation of Jesus Christ, … which will answer to the leaven which leavened the whole lump” (</a:t>
            </a:r>
            <a:r>
              <a:rPr lang="en-US" sz="1200" i="1" dirty="0"/>
              <a:t>Teachings: Joseph Smith,</a:t>
            </a:r>
            <a:r>
              <a:rPr lang="en-US" sz="1200" dirty="0"/>
              <a:t> 302–3).</a:t>
            </a:r>
          </a:p>
          <a:p>
            <a:endParaRPr lang="en-US" sz="1200" dirty="0"/>
          </a:p>
          <a:p>
            <a:r>
              <a:rPr lang="en-US" sz="1200" b="1" dirty="0"/>
              <a:t>Bread, </a:t>
            </a:r>
            <a:r>
              <a:rPr lang="en-US" sz="1200" dirty="0"/>
              <a:t>along with water, was considered an essential of life. Except for the Sabbath, all mornings began with the women grinding wheat. Each family ad a courtyard oven for baking bread. Bread was often dipped in olive oil or pureed legumes, or used as a spoon to scoop up and eat other food. Joel Kauffman (</a:t>
            </a:r>
            <a:r>
              <a:rPr lang="en-US" sz="1200" i="1" dirty="0"/>
              <a:t>Nazareth Jesus Knew, </a:t>
            </a:r>
            <a:r>
              <a:rPr lang="en-US" sz="1200" dirty="0"/>
              <a:t>28)</a:t>
            </a:r>
          </a:p>
        </p:txBody>
      </p:sp>
      <p:sp>
        <p:nvSpPr>
          <p:cNvPr id="3" name="Rectangle 2"/>
          <p:cNvSpPr/>
          <p:nvPr/>
        </p:nvSpPr>
        <p:spPr>
          <a:xfrm>
            <a:off x="6553200" y="1"/>
            <a:ext cx="4114800" cy="4662815"/>
          </a:xfrm>
          <a:prstGeom prst="rect">
            <a:avLst/>
          </a:prstGeom>
          <a:ln>
            <a:solidFill>
              <a:schemeClr val="tx1"/>
            </a:solidFill>
          </a:ln>
        </p:spPr>
        <p:txBody>
          <a:bodyPr wrap="square">
            <a:spAutoFit/>
          </a:bodyPr>
          <a:lstStyle/>
          <a:p>
            <a:r>
              <a:rPr lang="en-US" sz="1100" b="1" dirty="0"/>
              <a:t>Treasures and Pearl of Great Price Matthew 13:44-46</a:t>
            </a:r>
          </a:p>
          <a:p>
            <a:r>
              <a:rPr lang="en-US" sz="1100" dirty="0"/>
              <a:t>Through its entire history, Palestine has been a land where its inhabitants have often buried treasure in its ground. Foreign foes have many times swept through the land to plunder.</a:t>
            </a:r>
          </a:p>
          <a:p>
            <a:r>
              <a:rPr lang="en-US" sz="1100" dirty="0"/>
              <a:t>Many times have valuable possessions been buried in secret places. This was often done by men before leaving for battle, or before going on a long journey. If they returned safely they would be able to reclaim their buried treasure. But if they died in battle, or for any other reason failed to return, the place where the valuables were hidden would remain a lost secret. Because of this situation, there always has been a looking for hidden treasure by certain people all over the Holy Land  Fred H. Wight(Manners and Customs, 249) found in </a:t>
            </a:r>
            <a:r>
              <a:rPr lang="en-US" sz="1100" i="1" dirty="0"/>
              <a:t>Of Pigs, Pearls &amp; Prodigals </a:t>
            </a:r>
            <a:r>
              <a:rPr lang="en-US" sz="1100" dirty="0"/>
              <a:t> by John </a:t>
            </a:r>
            <a:r>
              <a:rPr lang="en-US" sz="1100" dirty="0" err="1"/>
              <a:t>Bytheway</a:t>
            </a:r>
            <a:endParaRPr lang="en-US" sz="1100" dirty="0"/>
          </a:p>
          <a:p>
            <a:endParaRPr lang="en-US" sz="1100" dirty="0"/>
          </a:p>
          <a:p>
            <a:r>
              <a:rPr lang="en-US" sz="1100" b="1" dirty="0"/>
              <a:t>Rabbinic law of the time: </a:t>
            </a:r>
            <a:r>
              <a:rPr lang="en-US" sz="1100" dirty="0"/>
              <a:t>If one finds a treasure on another’s property, he cannot take it on the spot but must purchase the land in order to obtain the treasure. This man, then, purchased the field and obtained title to the land. In other words, he did not receive the gospel outside the covenant; instead, be became a legal member of the Church (Understanding the Parable, 43 by Jay A. and Donald W. Parry</a:t>
            </a:r>
          </a:p>
          <a:p>
            <a:endParaRPr lang="en-US" sz="1100" dirty="0"/>
          </a:p>
          <a:p>
            <a:r>
              <a:rPr lang="en-US" sz="1100" b="1" dirty="0"/>
              <a:t>Pearls</a:t>
            </a:r>
            <a:r>
              <a:rPr lang="en-US" sz="1100" dirty="0"/>
              <a:t> were the costliest of gems, and wealthy people purchased them as investments. The Talmud </a:t>
            </a:r>
            <a:r>
              <a:rPr lang="en-US" sz="1100" dirty="0" err="1"/>
              <a:t>speks</a:t>
            </a:r>
            <a:r>
              <a:rPr lang="en-US" sz="1100" dirty="0"/>
              <a:t> of pearls as being beyond price. The Egyptians actually worshiped them. John refers them in Rev. 21:21 as in the vision of the heavenly city revealed gates that are giant pearls.</a:t>
            </a:r>
          </a:p>
        </p:txBody>
      </p:sp>
      <p:sp>
        <p:nvSpPr>
          <p:cNvPr id="4" name="Rectangle 3"/>
          <p:cNvSpPr/>
          <p:nvPr/>
        </p:nvSpPr>
        <p:spPr>
          <a:xfrm>
            <a:off x="1513936" y="2869722"/>
            <a:ext cx="5029200" cy="1200329"/>
          </a:xfrm>
          <a:prstGeom prst="rect">
            <a:avLst/>
          </a:prstGeom>
          <a:ln>
            <a:solidFill>
              <a:schemeClr val="tx1"/>
            </a:solidFill>
          </a:ln>
        </p:spPr>
        <p:txBody>
          <a:bodyPr wrap="square">
            <a:spAutoFit/>
          </a:bodyPr>
          <a:lstStyle/>
          <a:p>
            <a:r>
              <a:rPr lang="en-US" sz="1200" b="1" dirty="0"/>
              <a:t>Mustard Seed Matthew 13:31-32</a:t>
            </a:r>
          </a:p>
          <a:p>
            <a:r>
              <a:rPr lang="en-US" sz="1200" dirty="0"/>
              <a:t>Jesus compares it to a tiny mustard seed that grows into a plant large enough for a bird to build its nest. Jesus’ audiences also knew that mustard plants would appear as a splotch of yellow on a hillside one day, and quickly spread across the entire hill, cloaking it with a brilliant yellow. In this annual act of nature, listeners could envision the spread of god’s kingdom. </a:t>
            </a:r>
          </a:p>
        </p:txBody>
      </p:sp>
      <p:sp>
        <p:nvSpPr>
          <p:cNvPr id="5" name="Rectangle 4"/>
          <p:cNvSpPr/>
          <p:nvPr/>
        </p:nvSpPr>
        <p:spPr>
          <a:xfrm>
            <a:off x="1506747" y="0"/>
            <a:ext cx="5029200" cy="2862322"/>
          </a:xfrm>
          <a:prstGeom prst="rect">
            <a:avLst/>
          </a:prstGeom>
          <a:ln>
            <a:solidFill>
              <a:schemeClr val="tx1"/>
            </a:solidFill>
          </a:ln>
        </p:spPr>
        <p:txBody>
          <a:bodyPr wrap="square">
            <a:spAutoFit/>
          </a:bodyPr>
          <a:lstStyle/>
          <a:p>
            <a:r>
              <a:rPr lang="en-US" sz="1200" b="1" dirty="0"/>
              <a:t>Wheat and Tares Matthew 13:36-43</a:t>
            </a:r>
          </a:p>
          <a:p>
            <a:r>
              <a:rPr lang="en-US" sz="1200" dirty="0"/>
              <a:t>Tares occurs in the New Testament only in this one parable. The Greek word </a:t>
            </a:r>
            <a:r>
              <a:rPr lang="en-US" sz="1200" i="1" dirty="0" err="1"/>
              <a:t>zizanion</a:t>
            </a:r>
            <a:r>
              <a:rPr lang="en-US" sz="1200" i="1" dirty="0"/>
              <a:t>,</a:t>
            </a:r>
            <a:r>
              <a:rPr lang="en-US" sz="1200" dirty="0"/>
              <a:t> translated as ‘tares,’ is said to come from a Semitic root and refers to weeds in grain . Most assume it is the somewhat poisonous bearded darnel, or weed grass (Ogden and Skinner, </a:t>
            </a:r>
            <a:r>
              <a:rPr lang="en-US" sz="1200" i="1" dirty="0"/>
              <a:t>Verse by Verse, </a:t>
            </a:r>
            <a:r>
              <a:rPr lang="en-US" sz="1200" dirty="0"/>
              <a:t>219-92)</a:t>
            </a:r>
          </a:p>
          <a:p>
            <a:endParaRPr lang="en-US" sz="1200" dirty="0"/>
          </a:p>
          <a:p>
            <a:r>
              <a:rPr lang="en-US" sz="1200" dirty="0"/>
              <a:t>If there are dandelions among the wheat, it’s easy to tell the good and bad pants apart. But tares look like wheat in their early stages of growth. The roots of the two plants often grow together and intertwine, making it difficult to remove the tares without damaging the wheat.  [planted in spring, grown in summer and harvested in fall] </a:t>
            </a:r>
            <a:r>
              <a:rPr lang="en-US" sz="1200" i="1" dirty="0"/>
              <a:t>Of Pigs, Pearls &amp; Prodigals </a:t>
            </a:r>
            <a:r>
              <a:rPr lang="en-US" sz="1200" dirty="0"/>
              <a:t> by John </a:t>
            </a:r>
            <a:r>
              <a:rPr lang="en-US" sz="1200" dirty="0" err="1"/>
              <a:t>Bytheway</a:t>
            </a:r>
            <a:r>
              <a:rPr lang="en-US" sz="1200" dirty="0"/>
              <a:t> p. 20-21</a:t>
            </a:r>
          </a:p>
          <a:p>
            <a:r>
              <a:rPr lang="en-US" sz="1200" b="1" dirty="0"/>
              <a:t>Parallels:    Son of Man = The sower; Field= the world; Good seed= children of the kingdom; the enemy = the devil; harvest = end of world; Reapers = angels</a:t>
            </a:r>
          </a:p>
        </p:txBody>
      </p:sp>
      <p:sp>
        <p:nvSpPr>
          <p:cNvPr id="6" name="Rectangle 5"/>
          <p:cNvSpPr/>
          <p:nvPr/>
        </p:nvSpPr>
        <p:spPr>
          <a:xfrm>
            <a:off x="6553200" y="4648200"/>
            <a:ext cx="4114800" cy="1754326"/>
          </a:xfrm>
          <a:prstGeom prst="rect">
            <a:avLst/>
          </a:prstGeom>
          <a:ln>
            <a:solidFill>
              <a:schemeClr val="tx1"/>
            </a:solidFill>
          </a:ln>
        </p:spPr>
        <p:txBody>
          <a:bodyPr wrap="square">
            <a:spAutoFit/>
          </a:bodyPr>
          <a:lstStyle/>
          <a:p>
            <a:r>
              <a:rPr lang="en-US" sz="1200" b="1" dirty="0"/>
              <a:t>Draw-nets Matthew 13:47-50</a:t>
            </a:r>
          </a:p>
          <a:p>
            <a:r>
              <a:rPr lang="en-US" sz="1200" dirty="0"/>
              <a:t>This way of fishing illustrates the value of co-operative effort. A number of men will work together. Some of them will row the boats, some will pull the rope with great strength, and some will throw stones or in other ways seek to keep the fish from getting away by frightening them. As they get close to the shore, the edges of the net are held, and it is dragged to land and the fish must be seized. Afterward the fish caught are sorted. Fred h. Wight (</a:t>
            </a:r>
            <a:r>
              <a:rPr lang="en-US" sz="1200" i="1" dirty="0"/>
              <a:t>Manners and Customs</a:t>
            </a:r>
            <a:r>
              <a:rPr lang="en-US" sz="1200" dirty="0"/>
              <a:t>, 216)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676400" y="6096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276600" y="0"/>
            <a:ext cx="5105400" cy="2123658"/>
          </a:xfrm>
          <a:prstGeom prst="rect">
            <a:avLst/>
          </a:prstGeom>
          <a:noFill/>
        </p:spPr>
        <p:txBody>
          <a:bodyPr wrap="square" rtlCol="0">
            <a:spAutoFit/>
          </a:bodyPr>
          <a:lstStyle/>
          <a:p>
            <a:pPr algn="ctr"/>
            <a:r>
              <a:rPr lang="en-US" sz="4000" dirty="0">
                <a:solidFill>
                  <a:schemeClr val="bg1"/>
                </a:solidFill>
              </a:rPr>
              <a:t>The Parable of the </a:t>
            </a:r>
            <a:r>
              <a:rPr lang="en-US" sz="4000" dirty="0" err="1">
                <a:solidFill>
                  <a:schemeClr val="bg1"/>
                </a:solidFill>
              </a:rPr>
              <a:t>Sower</a:t>
            </a:r>
            <a:endParaRPr lang="en-US" sz="4000" dirty="0">
              <a:solidFill>
                <a:schemeClr val="bg1"/>
              </a:solidFill>
            </a:endParaRPr>
          </a:p>
          <a:p>
            <a:pPr algn="ctr"/>
            <a:r>
              <a:rPr lang="en-US" sz="2800" dirty="0">
                <a:solidFill>
                  <a:schemeClr val="bg1"/>
                </a:solidFill>
              </a:rPr>
              <a:t>Matthew 13:3-9, 19-23</a:t>
            </a:r>
          </a:p>
          <a:p>
            <a:pPr algn="ctr"/>
            <a:endParaRPr lang="en-US" sz="2400" dirty="0">
              <a:solidFill>
                <a:schemeClr val="bg1"/>
              </a:solidFill>
            </a:endParaRPr>
          </a:p>
        </p:txBody>
      </p:sp>
      <p:sp>
        <p:nvSpPr>
          <p:cNvPr id="30" name="TextBox 29"/>
          <p:cNvSpPr txBox="1"/>
          <p:nvPr/>
        </p:nvSpPr>
        <p:spPr>
          <a:xfrm>
            <a:off x="0" y="4953000"/>
            <a:ext cx="10668000" cy="1815882"/>
          </a:xfrm>
          <a:prstGeom prst="rect">
            <a:avLst/>
          </a:prstGeom>
          <a:noFill/>
        </p:spPr>
        <p:txBody>
          <a:bodyPr wrap="square" rtlCol="0">
            <a:spAutoFit/>
          </a:bodyPr>
          <a:lstStyle/>
          <a:p>
            <a:pPr algn="ctr"/>
            <a:r>
              <a:rPr lang="en-US" sz="2800" dirty="0">
                <a:solidFill>
                  <a:schemeClr val="bg1"/>
                </a:solidFill>
              </a:rPr>
              <a:t>Matthew 13:4, 19; Luke 8:5-8</a:t>
            </a:r>
          </a:p>
          <a:p>
            <a:pPr algn="ctr"/>
            <a:r>
              <a:rPr lang="en-US" sz="2800" dirty="0">
                <a:solidFill>
                  <a:schemeClr val="bg1"/>
                </a:solidFill>
              </a:rPr>
              <a:t>“A </a:t>
            </a:r>
            <a:r>
              <a:rPr lang="en-US" sz="2800" dirty="0" err="1">
                <a:solidFill>
                  <a:schemeClr val="bg1"/>
                </a:solidFill>
              </a:rPr>
              <a:t>sower</a:t>
            </a:r>
            <a:r>
              <a:rPr lang="en-US" sz="2800" dirty="0">
                <a:solidFill>
                  <a:schemeClr val="bg1"/>
                </a:solidFill>
              </a:rPr>
              <a:t> went out to sow his seed; and as he sowed, some fell by the way side…some fell upon a rock…some fell among thorns…and other fell on good ground…”</a:t>
            </a:r>
          </a:p>
        </p:txBody>
      </p:sp>
      <p:grpSp>
        <p:nvGrpSpPr>
          <p:cNvPr id="3" name="Group 79"/>
          <p:cNvGrpSpPr/>
          <p:nvPr/>
        </p:nvGrpSpPr>
        <p:grpSpPr>
          <a:xfrm>
            <a:off x="6578186" y="1066800"/>
            <a:ext cx="2184814" cy="3448050"/>
            <a:chOff x="5054186" y="1066800"/>
            <a:chExt cx="2184814" cy="3448050"/>
          </a:xfrm>
        </p:grpSpPr>
        <p:sp>
          <p:nvSpPr>
            <p:cNvPr id="7" name="Oval 6"/>
            <p:cNvSpPr/>
            <p:nvPr/>
          </p:nvSpPr>
          <p:spPr>
            <a:xfrm rot="1527900">
              <a:off x="5054186" y="3882142"/>
              <a:ext cx="475037" cy="17813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57800" y="3886201"/>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4"/>
            <p:cNvGrpSpPr/>
            <p:nvPr/>
          </p:nvGrpSpPr>
          <p:grpSpPr>
            <a:xfrm>
              <a:off x="5715000" y="1066800"/>
              <a:ext cx="1524000" cy="3326299"/>
              <a:chOff x="2438400" y="609600"/>
              <a:chExt cx="2140198" cy="4671220"/>
            </a:xfrm>
          </p:grpSpPr>
          <p:sp>
            <p:nvSpPr>
              <p:cNvPr id="36" name="Cloud 35"/>
              <p:cNvSpPr/>
              <p:nvPr/>
            </p:nvSpPr>
            <p:spPr>
              <a:xfrm rot="10454674">
                <a:off x="2770921" y="681191"/>
                <a:ext cx="1652278" cy="1835845"/>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516082">
                <a:off x="3590213" y="4632522"/>
                <a:ext cx="489875" cy="6261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607219">
                <a:off x="3120000" y="4654653"/>
                <a:ext cx="489875" cy="6261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755392">
                <a:off x="4171907" y="3007839"/>
                <a:ext cx="359811" cy="514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08905">
                <a:off x="2771745" y="3103588"/>
                <a:ext cx="359811" cy="514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2971800" y="2438400"/>
                <a:ext cx="1295400" cy="243840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518649">
                <a:off x="3737025" y="2009530"/>
                <a:ext cx="654908" cy="135377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992742">
                <a:off x="2905040" y="2125149"/>
                <a:ext cx="654908" cy="123182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3048000" y="2133600"/>
                <a:ext cx="1143000" cy="17526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10800000">
                <a:off x="3455773" y="2121243"/>
                <a:ext cx="3048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806324">
                <a:off x="3200177" y="2075490"/>
                <a:ext cx="235976" cy="6816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20793676" flipH="1">
                <a:off x="3809776" y="2075490"/>
                <a:ext cx="235976" cy="6816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99487" y="799070"/>
                <a:ext cx="1066800" cy="1524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6"/>
              <p:cNvGrpSpPr/>
              <p:nvPr/>
            </p:nvGrpSpPr>
            <p:grpSpPr>
              <a:xfrm rot="10800000">
                <a:off x="4190999" y="1295400"/>
                <a:ext cx="380999" cy="3810000"/>
                <a:chOff x="5172127" y="1004117"/>
                <a:chExt cx="862086" cy="3090773"/>
              </a:xfrm>
            </p:grpSpPr>
            <p:sp>
              <p:nvSpPr>
                <p:cNvPr id="74" name="Rounded Rectangle 11"/>
                <p:cNvSpPr/>
                <p:nvPr/>
              </p:nvSpPr>
              <p:spPr>
                <a:xfrm>
                  <a:off x="5424616" y="1664043"/>
                  <a:ext cx="290384" cy="243084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2"/>
                <p:cNvSpPr/>
                <p:nvPr/>
              </p:nvSpPr>
              <p:spPr>
                <a:xfrm>
                  <a:off x="5172127"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3"/>
                <p:cNvSpPr/>
                <p:nvPr/>
              </p:nvSpPr>
              <p:spPr>
                <a:xfrm>
                  <a:off x="5514819" y="1004117"/>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4"/>
                <p:cNvSpPr/>
                <p:nvPr/>
              </p:nvSpPr>
              <p:spPr>
                <a:xfrm>
                  <a:off x="5900348"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15"/>
                <p:cNvSpPr/>
                <p:nvPr/>
              </p:nvSpPr>
              <p:spPr>
                <a:xfrm rot="5400000">
                  <a:off x="5484374" y="1245426"/>
                  <a:ext cx="232235" cy="85673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5"/>
              <p:cNvGrpSpPr/>
              <p:nvPr/>
            </p:nvGrpSpPr>
            <p:grpSpPr>
              <a:xfrm>
                <a:off x="2438400" y="3352800"/>
                <a:ext cx="914400" cy="1066800"/>
                <a:chOff x="3124200" y="3339059"/>
                <a:chExt cx="3169098" cy="2745328"/>
              </a:xfrm>
            </p:grpSpPr>
            <p:sp>
              <p:nvSpPr>
                <p:cNvPr id="58" name="Oval 57"/>
                <p:cNvSpPr/>
                <p:nvPr/>
              </p:nvSpPr>
              <p:spPr>
                <a:xfrm>
                  <a:off x="3124200" y="3798386"/>
                  <a:ext cx="2743200" cy="2286001"/>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8"/>
                <p:cNvGrpSpPr/>
                <p:nvPr/>
              </p:nvGrpSpPr>
              <p:grpSpPr>
                <a:xfrm>
                  <a:off x="3342807" y="3901190"/>
                  <a:ext cx="2230868" cy="191125"/>
                  <a:chOff x="2819400" y="1600200"/>
                  <a:chExt cx="5029200" cy="381000"/>
                </a:xfrm>
              </p:grpSpPr>
              <p:sp>
                <p:nvSpPr>
                  <p:cNvPr id="70" name="Flowchart: Summing Junction 69"/>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umming Junction 70"/>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1"/>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Summing Junction 72"/>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lowchart: Summing Junction 60"/>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Summing Junction 61"/>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Summing Junction 62"/>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Summing Junction 66"/>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Summing Junction 26"/>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umming Junction 68"/>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rot="20755392">
                <a:off x="2586044" y="3224136"/>
                <a:ext cx="237454" cy="3424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0755392">
                <a:off x="4306752" y="3228072"/>
                <a:ext cx="271846" cy="3588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a:off x="2971800" y="609600"/>
                <a:ext cx="12954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a:off x="3124200" y="1828800"/>
                <a:ext cx="9906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429000" y="1905000"/>
                <a:ext cx="405713"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7749413">
                <a:off x="2790053" y="1362125"/>
                <a:ext cx="405713" cy="178147"/>
              </a:xfrm>
              <a:prstGeom prst="ellipse">
                <a:avLst/>
              </a:prstGeom>
              <a:solidFill>
                <a:srgbClr val="FAE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5400000">
                <a:off x="3543299" y="342901"/>
                <a:ext cx="152400" cy="1295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p:cNvSpPr/>
            <p:nvPr/>
          </p:nvSpPr>
          <p:spPr>
            <a:xfrm rot="21023498">
              <a:off x="5562600" y="4343400"/>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000" fill="hold"/>
                                        <p:tgtEl>
                                          <p:spTgt spid="30"/>
                                        </p:tgtEl>
                                        <p:attrNameLst>
                                          <p:attrName>ppt_x</p:attrName>
                                        </p:attrNameLst>
                                      </p:cBhvr>
                                      <p:tavLst>
                                        <p:tav tm="0">
                                          <p:val>
                                            <p:strVal val="#ppt_x"/>
                                          </p:val>
                                        </p:tav>
                                        <p:tav tm="100000">
                                          <p:val>
                                            <p:strVal val="#ppt_x"/>
                                          </p:val>
                                        </p:tav>
                                      </p:tavLst>
                                    </p:anim>
                                    <p:anim calcmode="lin" valueType="num">
                                      <p:cBhvr additive="base">
                                        <p:cTn id="13"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676400" y="6096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886200" y="304801"/>
            <a:ext cx="3352800" cy="2923877"/>
          </a:xfrm>
          <a:prstGeom prst="rect">
            <a:avLst/>
          </a:prstGeom>
          <a:noFill/>
        </p:spPr>
        <p:txBody>
          <a:bodyPr wrap="square" rtlCol="0">
            <a:spAutoFit/>
          </a:bodyPr>
          <a:lstStyle/>
          <a:p>
            <a:pPr algn="ctr"/>
            <a:r>
              <a:rPr lang="en-US" sz="4000" dirty="0">
                <a:solidFill>
                  <a:schemeClr val="bg1"/>
                </a:solidFill>
              </a:rPr>
              <a:t>The </a:t>
            </a:r>
            <a:r>
              <a:rPr lang="en-US" sz="4000" dirty="0" err="1">
                <a:solidFill>
                  <a:schemeClr val="bg1"/>
                </a:solidFill>
              </a:rPr>
              <a:t>Sower</a:t>
            </a:r>
            <a:r>
              <a:rPr lang="en-US" sz="4000" dirty="0">
                <a:solidFill>
                  <a:schemeClr val="bg1"/>
                </a:solidFill>
              </a:rPr>
              <a:t> represents one who preaches the gospel</a:t>
            </a:r>
            <a:endParaRPr lang="en-US" sz="2800" dirty="0">
              <a:solidFill>
                <a:schemeClr val="bg1"/>
              </a:solidFill>
            </a:endParaRPr>
          </a:p>
          <a:p>
            <a:pPr algn="ctr"/>
            <a:endParaRPr lang="en-US" sz="2400" dirty="0">
              <a:solidFill>
                <a:schemeClr val="bg1"/>
              </a:solidFill>
            </a:endParaRPr>
          </a:p>
        </p:txBody>
      </p:sp>
      <p:sp>
        <p:nvSpPr>
          <p:cNvPr id="7" name="Oval 6"/>
          <p:cNvSpPr/>
          <p:nvPr/>
        </p:nvSpPr>
        <p:spPr>
          <a:xfrm rot="1527900">
            <a:off x="6578187" y="3882143"/>
            <a:ext cx="475037" cy="17813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81800" y="3886201"/>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4"/>
          <p:cNvGrpSpPr/>
          <p:nvPr/>
        </p:nvGrpSpPr>
        <p:grpSpPr>
          <a:xfrm>
            <a:off x="7239000" y="1066801"/>
            <a:ext cx="1524000" cy="3326299"/>
            <a:chOff x="2438400" y="609600"/>
            <a:chExt cx="2140198" cy="4671220"/>
          </a:xfrm>
        </p:grpSpPr>
        <p:sp>
          <p:nvSpPr>
            <p:cNvPr id="36" name="Cloud 35"/>
            <p:cNvSpPr/>
            <p:nvPr/>
          </p:nvSpPr>
          <p:spPr>
            <a:xfrm rot="10454674">
              <a:off x="2770921" y="681191"/>
              <a:ext cx="1652278" cy="1835845"/>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516082">
              <a:off x="3590213" y="4632522"/>
              <a:ext cx="489875" cy="6261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607219">
              <a:off x="3120000" y="4654653"/>
              <a:ext cx="489875" cy="6261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755392">
              <a:off x="4171907" y="3007839"/>
              <a:ext cx="359811" cy="514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08905">
              <a:off x="2771745" y="3103588"/>
              <a:ext cx="359811" cy="514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2971800" y="2438400"/>
              <a:ext cx="1295400" cy="243840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518649">
              <a:off x="3737025" y="2009530"/>
              <a:ext cx="654908" cy="135377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992742">
              <a:off x="2905040" y="2125149"/>
              <a:ext cx="654908" cy="123182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3048000" y="2133600"/>
              <a:ext cx="1143000" cy="17526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10800000">
              <a:off x="3455773" y="2121243"/>
              <a:ext cx="3048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806324">
              <a:off x="3200177" y="2075490"/>
              <a:ext cx="235976" cy="6816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20793676" flipH="1">
              <a:off x="3809776" y="2075490"/>
              <a:ext cx="235976" cy="6816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99487" y="799070"/>
              <a:ext cx="1066800" cy="1524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
            <p:cNvGrpSpPr/>
            <p:nvPr/>
          </p:nvGrpSpPr>
          <p:grpSpPr>
            <a:xfrm rot="10800000">
              <a:off x="4190999" y="1295400"/>
              <a:ext cx="380999" cy="3810000"/>
              <a:chOff x="5172127" y="1004117"/>
              <a:chExt cx="862086" cy="3090773"/>
            </a:xfrm>
          </p:grpSpPr>
          <p:sp>
            <p:nvSpPr>
              <p:cNvPr id="74" name="Rounded Rectangle 11"/>
              <p:cNvSpPr/>
              <p:nvPr/>
            </p:nvSpPr>
            <p:spPr>
              <a:xfrm>
                <a:off x="5424616" y="1664043"/>
                <a:ext cx="290384" cy="243084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2"/>
              <p:cNvSpPr/>
              <p:nvPr/>
            </p:nvSpPr>
            <p:spPr>
              <a:xfrm>
                <a:off x="5172127"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3"/>
              <p:cNvSpPr/>
              <p:nvPr/>
            </p:nvSpPr>
            <p:spPr>
              <a:xfrm>
                <a:off x="5514819" y="1004117"/>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4"/>
              <p:cNvSpPr/>
              <p:nvPr/>
            </p:nvSpPr>
            <p:spPr>
              <a:xfrm>
                <a:off x="5900348" y="1056503"/>
                <a:ext cx="133865" cy="64255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15"/>
              <p:cNvSpPr/>
              <p:nvPr/>
            </p:nvSpPr>
            <p:spPr>
              <a:xfrm rot="5400000">
                <a:off x="5484374" y="1245426"/>
                <a:ext cx="232235" cy="85673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5"/>
            <p:cNvGrpSpPr/>
            <p:nvPr/>
          </p:nvGrpSpPr>
          <p:grpSpPr>
            <a:xfrm>
              <a:off x="2438400" y="3352800"/>
              <a:ext cx="914400" cy="1066800"/>
              <a:chOff x="3124200" y="3339059"/>
              <a:chExt cx="3169098" cy="2745328"/>
            </a:xfrm>
          </p:grpSpPr>
          <p:sp>
            <p:nvSpPr>
              <p:cNvPr id="58" name="Oval 57"/>
              <p:cNvSpPr/>
              <p:nvPr/>
            </p:nvSpPr>
            <p:spPr>
              <a:xfrm>
                <a:off x="3124200" y="3798386"/>
                <a:ext cx="2743200" cy="2286001"/>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8"/>
              <p:cNvGrpSpPr/>
              <p:nvPr/>
            </p:nvGrpSpPr>
            <p:grpSpPr>
              <a:xfrm>
                <a:off x="3342807" y="3901190"/>
                <a:ext cx="2230868" cy="191125"/>
                <a:chOff x="2819400" y="1600200"/>
                <a:chExt cx="5029200" cy="381000"/>
              </a:xfrm>
            </p:grpSpPr>
            <p:sp>
              <p:nvSpPr>
                <p:cNvPr id="70" name="Flowchart: Summing Junction 69"/>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umming Junction 70"/>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1"/>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Summing Junction 72"/>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lowchart: Summing Junction 60"/>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Summing Junction 61"/>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Summing Junction 62"/>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Summing Junction 66"/>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Summing Junction 26"/>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umming Junction 68"/>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rot="20755392">
              <a:off x="2586044" y="3224136"/>
              <a:ext cx="237454" cy="3424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0755392">
              <a:off x="4306752" y="3228072"/>
              <a:ext cx="271846" cy="3588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a:off x="2971800" y="609600"/>
              <a:ext cx="12954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a:off x="3124200" y="1828800"/>
              <a:ext cx="9906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429000" y="1905000"/>
              <a:ext cx="405713"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7749413">
              <a:off x="2790053" y="1362125"/>
              <a:ext cx="405713" cy="178147"/>
            </a:xfrm>
            <a:prstGeom prst="ellipse">
              <a:avLst/>
            </a:prstGeom>
            <a:solidFill>
              <a:srgbClr val="FAE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5400000">
              <a:off x="3543299" y="342901"/>
              <a:ext cx="152400" cy="1295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p:cNvSpPr/>
          <p:nvPr/>
        </p:nvSpPr>
        <p:spPr>
          <a:xfrm rot="21023498">
            <a:off x="7086600" y="4343400"/>
            <a:ext cx="457200" cy="17145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819400" y="5334001"/>
            <a:ext cx="5410200" cy="1323439"/>
          </a:xfrm>
          <a:prstGeom prst="rect">
            <a:avLst/>
          </a:prstGeom>
          <a:noFill/>
        </p:spPr>
        <p:txBody>
          <a:bodyPr wrap="square" rtlCol="0">
            <a:spAutoFit/>
          </a:bodyPr>
          <a:lstStyle/>
          <a:p>
            <a:pPr algn="ctr"/>
            <a:r>
              <a:rPr lang="en-US" sz="4000" dirty="0">
                <a:solidFill>
                  <a:schemeClr val="bg1"/>
                </a:solidFill>
              </a:rPr>
              <a:t>The Field represents the world</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2000"/>
                                        <p:tgtEl>
                                          <p:spTgt spid="60"/>
                                        </p:tgtEl>
                                      </p:cBhvr>
                                    </p:animEffect>
                                    <p:anim calcmode="lin" valueType="num">
                                      <p:cBhvr>
                                        <p:cTn id="14" dur="2000" fill="hold"/>
                                        <p:tgtEl>
                                          <p:spTgt spid="60"/>
                                        </p:tgtEl>
                                        <p:attrNameLst>
                                          <p:attrName>ppt_x</p:attrName>
                                        </p:attrNameLst>
                                      </p:cBhvr>
                                      <p:tavLst>
                                        <p:tav tm="0">
                                          <p:val>
                                            <p:strVal val="#ppt_x"/>
                                          </p:val>
                                        </p:tav>
                                        <p:tav tm="100000">
                                          <p:val>
                                            <p:strVal val="#ppt_x"/>
                                          </p:val>
                                        </p:tav>
                                      </p:tavLst>
                                    </p:anim>
                                    <p:anim calcmode="lin" valueType="num">
                                      <p:cBhvr>
                                        <p:cTn id="15" dur="1800" decel="100000" fill="hold"/>
                                        <p:tgtEl>
                                          <p:spTgt spid="60"/>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676400" y="6096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6800" y="38100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39624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6"/>
          <p:cNvGrpSpPr/>
          <p:nvPr/>
        </p:nvGrpSpPr>
        <p:grpSpPr>
          <a:xfrm rot="21038345" flipH="1">
            <a:off x="7900022" y="856256"/>
            <a:ext cx="2239434" cy="1752600"/>
            <a:chOff x="2694751" y="6436977"/>
            <a:chExt cx="2880370" cy="2097423"/>
          </a:xfrm>
        </p:grpSpPr>
        <p:sp>
          <p:nvSpPr>
            <p:cNvPr id="19" name="Bent-Up Arrow 18"/>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19722594">
              <a:off x="3667814" y="6436977"/>
              <a:ext cx="838200" cy="1447800"/>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18520689">
              <a:off x="3350982" y="6476530"/>
              <a:ext cx="1079546" cy="1856586"/>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ord 22"/>
            <p:cNvSpPr/>
            <p:nvPr/>
          </p:nvSpPr>
          <p:spPr>
            <a:xfrm rot="15886568">
              <a:off x="2945256" y="6811494"/>
              <a:ext cx="662687" cy="1163698"/>
            </a:xfrm>
            <a:prstGeom prst="chord">
              <a:avLst>
                <a:gd name="adj1" fmla="val 2700000"/>
                <a:gd name="adj2" fmla="val 16873168"/>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6705600"/>
              <a:ext cx="1066800" cy="1066800"/>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5"/>
            <p:cNvGrpSpPr/>
            <p:nvPr/>
          </p:nvGrpSpPr>
          <p:grpSpPr>
            <a:xfrm>
              <a:off x="4876800" y="6705600"/>
              <a:ext cx="381000" cy="381000"/>
              <a:chOff x="4876800" y="6705600"/>
              <a:chExt cx="381000" cy="381000"/>
            </a:xfrm>
          </p:grpSpPr>
          <p:sp>
            <p:nvSpPr>
              <p:cNvPr id="33"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6"/>
            <p:cNvGrpSpPr/>
            <p:nvPr/>
          </p:nvGrpSpPr>
          <p:grpSpPr>
            <a:xfrm>
              <a:off x="4648200" y="6781800"/>
              <a:ext cx="381000" cy="381000"/>
              <a:chOff x="4876800" y="6705600"/>
              <a:chExt cx="381000" cy="381000"/>
            </a:xfrm>
          </p:grpSpPr>
          <p:sp>
            <p:nvSpPr>
              <p:cNvPr id="31" name="Oval 30"/>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TextBox 88"/>
          <p:cNvSpPr txBox="1"/>
          <p:nvPr/>
        </p:nvSpPr>
        <p:spPr>
          <a:xfrm>
            <a:off x="0" y="5562600"/>
            <a:ext cx="10668000" cy="1077218"/>
          </a:xfrm>
          <a:prstGeom prst="rect">
            <a:avLst/>
          </a:prstGeom>
          <a:noFill/>
        </p:spPr>
        <p:txBody>
          <a:bodyPr wrap="square" rtlCol="0">
            <a:spAutoFit/>
          </a:bodyPr>
          <a:lstStyle/>
          <a:p>
            <a:pPr algn="ctr"/>
            <a:r>
              <a:rPr lang="en-US" sz="3200" dirty="0">
                <a:solidFill>
                  <a:schemeClr val="bg1"/>
                </a:solidFill>
              </a:rPr>
              <a:t>The Seeds represent the Word of God</a:t>
            </a:r>
          </a:p>
          <a:p>
            <a:pPr algn="ctr"/>
            <a:endParaRPr lang="en-US" sz="3200" dirty="0">
              <a:solidFill>
                <a:schemeClr val="bg1"/>
              </a:solidFill>
            </a:endParaRPr>
          </a:p>
        </p:txBody>
      </p:sp>
      <p:sp>
        <p:nvSpPr>
          <p:cNvPr id="90" name="TextBox 89"/>
          <p:cNvSpPr txBox="1"/>
          <p:nvPr/>
        </p:nvSpPr>
        <p:spPr>
          <a:xfrm>
            <a:off x="0" y="4495800"/>
            <a:ext cx="10668000" cy="1077218"/>
          </a:xfrm>
          <a:prstGeom prst="rect">
            <a:avLst/>
          </a:prstGeom>
          <a:noFill/>
        </p:spPr>
        <p:txBody>
          <a:bodyPr wrap="square" rtlCol="0">
            <a:spAutoFit/>
          </a:bodyPr>
          <a:lstStyle/>
          <a:p>
            <a:pPr algn="ctr"/>
            <a:r>
              <a:rPr lang="en-US" sz="3200" dirty="0">
                <a:solidFill>
                  <a:schemeClr val="bg1"/>
                </a:solidFill>
              </a:rPr>
              <a:t>The soil represents your Testimony</a:t>
            </a:r>
          </a:p>
          <a:p>
            <a:pPr algn="ctr"/>
            <a:endParaRPr lang="en-US" sz="3200" dirty="0">
              <a:solidFill>
                <a:schemeClr val="bg1"/>
              </a:solidFill>
            </a:endParaRPr>
          </a:p>
        </p:txBody>
      </p:sp>
      <p:sp>
        <p:nvSpPr>
          <p:cNvPr id="91" name="TextBox 90"/>
          <p:cNvSpPr txBox="1"/>
          <p:nvPr/>
        </p:nvSpPr>
        <p:spPr>
          <a:xfrm>
            <a:off x="5029200" y="609601"/>
            <a:ext cx="2514600" cy="2062103"/>
          </a:xfrm>
          <a:prstGeom prst="rect">
            <a:avLst/>
          </a:prstGeom>
          <a:noFill/>
        </p:spPr>
        <p:txBody>
          <a:bodyPr wrap="square" rtlCol="0">
            <a:spAutoFit/>
          </a:bodyPr>
          <a:lstStyle/>
          <a:p>
            <a:pPr algn="ctr"/>
            <a:r>
              <a:rPr lang="en-US" sz="3200" dirty="0">
                <a:solidFill>
                  <a:schemeClr val="bg1"/>
                </a:solidFill>
              </a:rPr>
              <a:t>The Fowl represents Satan</a:t>
            </a:r>
          </a:p>
          <a:p>
            <a:pPr algn="ctr"/>
            <a:endParaRPr lang="en-US" sz="3200" dirty="0">
              <a:solidFill>
                <a:schemeClr val="bg1"/>
              </a:solidFill>
            </a:endParaRPr>
          </a:p>
        </p:txBody>
      </p:sp>
      <p:sp>
        <p:nvSpPr>
          <p:cNvPr id="65" name="Oval 64"/>
          <p:cNvSpPr/>
          <p:nvPr/>
        </p:nvSpPr>
        <p:spPr>
          <a:xfrm>
            <a:off x="1524000" y="58674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592952">
            <a:off x="1790495" y="5582365"/>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4.21965E-6 L -0.24167 0.23306 " pathEditMode="relative" ptsTypes="AA">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000" fill="hold"/>
                                        <p:tgtEl>
                                          <p:spTgt spid="90"/>
                                        </p:tgtEl>
                                        <p:attrNameLst>
                                          <p:attrName>ppt_x</p:attrName>
                                        </p:attrNameLst>
                                      </p:cBhvr>
                                      <p:tavLst>
                                        <p:tav tm="0">
                                          <p:val>
                                            <p:strVal val="#ppt_x"/>
                                          </p:val>
                                        </p:tav>
                                        <p:tav tm="100000">
                                          <p:val>
                                            <p:strVal val="#ppt_x"/>
                                          </p:val>
                                        </p:tav>
                                      </p:tavLst>
                                    </p:anim>
                                    <p:anim calcmode="lin" valueType="num">
                                      <p:cBhvr additive="base">
                                        <p:cTn id="12" dur="20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2000" fill="hold"/>
                                        <p:tgtEl>
                                          <p:spTgt spid="89"/>
                                        </p:tgtEl>
                                        <p:attrNameLst>
                                          <p:attrName>ppt_x</p:attrName>
                                        </p:attrNameLst>
                                      </p:cBhvr>
                                      <p:tavLst>
                                        <p:tav tm="0">
                                          <p:val>
                                            <p:strVal val="#ppt_x"/>
                                          </p:val>
                                        </p:tav>
                                        <p:tav tm="100000">
                                          <p:val>
                                            <p:strVal val="#ppt_x"/>
                                          </p:val>
                                        </p:tav>
                                      </p:tavLst>
                                    </p:anim>
                                    <p:anim calcmode="lin" valueType="num">
                                      <p:cBhvr additive="base">
                                        <p:cTn id="18" dur="2000" fill="hold"/>
                                        <p:tgtEl>
                                          <p:spTgt spid="89"/>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2000" fill="hold"/>
                                        <p:tgtEl>
                                          <p:spTgt spid="66"/>
                                        </p:tgtEl>
                                        <p:attrNameLst>
                                          <p:attrName>ppt_x</p:attrName>
                                        </p:attrNameLst>
                                      </p:cBhvr>
                                      <p:tavLst>
                                        <p:tav tm="0">
                                          <p:val>
                                            <p:strVal val="#ppt_x"/>
                                          </p:val>
                                        </p:tav>
                                        <p:tav tm="100000">
                                          <p:val>
                                            <p:strVal val="#ppt_x"/>
                                          </p:val>
                                        </p:tav>
                                      </p:tavLst>
                                    </p:anim>
                                    <p:anim calcmode="lin" valueType="num">
                                      <p:cBhvr additive="base">
                                        <p:cTn id="22" dur="2000" fill="hold"/>
                                        <p:tgtEl>
                                          <p:spTgt spid="66"/>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2000" fill="hold"/>
                                        <p:tgtEl>
                                          <p:spTgt spid="65"/>
                                        </p:tgtEl>
                                        <p:attrNameLst>
                                          <p:attrName>ppt_x</p:attrName>
                                        </p:attrNameLst>
                                      </p:cBhvr>
                                      <p:tavLst>
                                        <p:tav tm="0">
                                          <p:val>
                                            <p:strVal val="#ppt_x"/>
                                          </p:val>
                                        </p:tav>
                                        <p:tav tm="100000">
                                          <p:val>
                                            <p:strVal val="#ppt_x"/>
                                          </p:val>
                                        </p:tav>
                                      </p:tavLst>
                                    </p:anim>
                                    <p:anim calcmode="lin" valueType="num">
                                      <p:cBhvr additive="base">
                                        <p:cTn id="26" dur="2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1"/>
          <p:cNvGrpSpPr/>
          <p:nvPr/>
        </p:nvGrpSpPr>
        <p:grpSpPr>
          <a:xfrm>
            <a:off x="4724401" y="2438401"/>
            <a:ext cx="2524349" cy="2403235"/>
            <a:chOff x="4629955" y="2016365"/>
            <a:chExt cx="2524349" cy="2403235"/>
          </a:xfrm>
        </p:grpSpPr>
        <p:sp>
          <p:nvSpPr>
            <p:cNvPr id="93" name="Freeform 92"/>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Oval 96"/>
            <p:cNvSpPr/>
            <p:nvPr/>
          </p:nvSpPr>
          <p:spPr>
            <a:xfrm rot="2596225">
              <a:off x="5136037" y="3455344"/>
              <a:ext cx="870754" cy="506016"/>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a:off x="5791200" y="2057400"/>
              <a:ext cx="304800" cy="18288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522435">
              <a:off x="5855684" y="2016365"/>
              <a:ext cx="609600" cy="1905000"/>
            </a:xfrm>
            <a:prstGeom prst="mo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p:cNvSpPr txBox="1"/>
          <p:nvPr/>
        </p:nvSpPr>
        <p:spPr>
          <a:xfrm>
            <a:off x="5029200" y="228601"/>
            <a:ext cx="2514600" cy="2246769"/>
          </a:xfrm>
          <a:prstGeom prst="rect">
            <a:avLst/>
          </a:prstGeom>
          <a:noFill/>
        </p:spPr>
        <p:txBody>
          <a:bodyPr wrap="square" rtlCol="0">
            <a:spAutoFit/>
          </a:bodyPr>
          <a:lstStyle/>
          <a:p>
            <a:pPr algn="ctr"/>
            <a:r>
              <a:rPr lang="en-US" sz="2800" dirty="0">
                <a:solidFill>
                  <a:schemeClr val="bg1"/>
                </a:solidFill>
              </a:rPr>
              <a:t>The Stones represent the strength needed to survive</a:t>
            </a:r>
          </a:p>
        </p:txBody>
      </p:sp>
      <p:sp>
        <p:nvSpPr>
          <p:cNvPr id="65" name="Sun 64"/>
          <p:cNvSpPr/>
          <p:nvPr/>
        </p:nvSpPr>
        <p:spPr>
          <a:xfrm>
            <a:off x="1524000" y="7620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0" presetClass="path" presetSubtype="0" accel="50000" decel="50000" fill="hold" grpId="0" nodeType="withEffect">
                                  <p:stCondLst>
                                    <p:cond delay="0"/>
                                  </p:stCondLst>
                                  <p:childTnLst>
                                    <p:animMotion origin="layout" path="M -3.33333E-6 2.94798E-6 L 0.19167 -0.09989 " pathEditMode="relative" ptsTypes="AA">
                                      <p:cBhvr>
                                        <p:cTn id="9" dur="2000" fill="hold"/>
                                        <p:tgtEl>
                                          <p:spTgt spid="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3505200" y="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4"/>
          <p:cNvGrpSpPr/>
          <p:nvPr/>
        </p:nvGrpSpPr>
        <p:grpSpPr>
          <a:xfrm>
            <a:off x="5334000" y="2590801"/>
            <a:ext cx="990600" cy="2297471"/>
            <a:chOff x="1712971" y="2198329"/>
            <a:chExt cx="2097029" cy="3440471"/>
          </a:xfrm>
        </p:grpSpPr>
        <p:grpSp>
          <p:nvGrpSpPr>
            <p:cNvPr id="4" name="Group 7"/>
            <p:cNvGrpSpPr/>
            <p:nvPr/>
          </p:nvGrpSpPr>
          <p:grpSpPr>
            <a:xfrm>
              <a:off x="1712971" y="2198329"/>
              <a:ext cx="1895379" cy="3364271"/>
              <a:chOff x="1712971" y="2198329"/>
              <a:chExt cx="1895379" cy="3364271"/>
            </a:xfrm>
          </p:grpSpPr>
          <p:sp>
            <p:nvSpPr>
              <p:cNvPr id="74" name="Moon 73"/>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2"/>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3"/>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4"/>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5"/>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1"/>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rot="1120939">
              <a:off x="2743200" y="3124200"/>
              <a:ext cx="1066800" cy="2514600"/>
              <a:chOff x="1712971" y="2198329"/>
              <a:chExt cx="1895379" cy="3364271"/>
            </a:xfrm>
          </p:grpSpPr>
          <p:sp>
            <p:nvSpPr>
              <p:cNvPr id="68" name="Moon 67"/>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Oval 79"/>
          <p:cNvSpPr/>
          <p:nvPr/>
        </p:nvSpPr>
        <p:spPr>
          <a:xfrm rot="20029661">
            <a:off x="5234585" y="4576139"/>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543480">
            <a:off x="5743677" y="4556843"/>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4648200" y="1"/>
            <a:ext cx="2819400" cy="2616101"/>
          </a:xfrm>
          <a:prstGeom prst="rect">
            <a:avLst/>
          </a:prstGeom>
          <a:noFill/>
        </p:spPr>
        <p:txBody>
          <a:bodyPr wrap="square" rtlCol="0">
            <a:spAutoFit/>
          </a:bodyPr>
          <a:lstStyle/>
          <a:p>
            <a:pPr algn="ctr"/>
            <a:r>
              <a:rPr lang="en-US" sz="2800" dirty="0">
                <a:solidFill>
                  <a:schemeClr val="bg1"/>
                </a:solidFill>
              </a:rPr>
              <a:t>The Thorns </a:t>
            </a:r>
          </a:p>
          <a:p>
            <a:pPr algn="ctr"/>
            <a:r>
              <a:rPr lang="en-US" sz="2800" dirty="0">
                <a:solidFill>
                  <a:schemeClr val="bg1"/>
                </a:solidFill>
              </a:rPr>
              <a:t>represent Satan’s temptations and the cares of the world</a:t>
            </a:r>
          </a:p>
          <a:p>
            <a:pPr algn="ct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diamond(in)">
                                      <p:cBhvr>
                                        <p:cTn id="10" dur="2000"/>
                                        <p:tgtEl>
                                          <p:spTgt spid="8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diamond(in)">
                                      <p:cBhvr>
                                        <p:cTn id="13" dur="2000"/>
                                        <p:tgtEl>
                                          <p:spTgt spid="80"/>
                                        </p:tgtEl>
                                      </p:cBhvr>
                                    </p:animEffect>
                                  </p:childTnLst>
                                </p:cTn>
                              </p:par>
                              <p:par>
                                <p:cTn id="14" presetID="0" presetClass="path" presetSubtype="0" accel="50000" decel="50000" fill="hold" grpId="0" nodeType="withEffect">
                                  <p:stCondLst>
                                    <p:cond delay="0"/>
                                  </p:stCondLst>
                                  <p:childTnLst>
                                    <p:animMotion origin="layout" path="M 2.77778E-6 8.90173E-6 C 0.0059 -0.00531 0.00851 -0.01179 0.01458 -0.0171 C 0.02049 -0.02936 0.02743 -0.03352 0.03629 -0.04115 C 0.04323 -0.05502 0.03594 -0.04393 0.04549 -0.05086 C 0.05695 -0.05919 0.06563 -0.06982 0.07813 -0.07514 C 0.08507 -0.08138 0.09271 -0.08485 0.1 -0.08971 C 0.11302 -0.09849 0.09792 -0.09156 0.11094 -0.09687 C 0.1184 -0.10335 0.12587 -0.10566 0.13455 -0.10913 C 0.14514 -0.11352 0.15469 -0.11838 0.16545 -0.12115 C 0.2092 -0.11976 0.23108 -0.12069 0.26719 -0.11398 C 0.27691 -0.10959 0.28663 -0.10612 0.29635 -0.10173 C 0.30382 -0.09826 0.31285 -0.0971 0.31997 -0.09202 C 0.32934 -0.08508 0.33698 -0.07722 0.34722 -0.07283 C 0.34896 -0.07121 0.3507 -0.06936 0.3526 -0.06797 C 0.35434 -0.06682 0.3566 -0.06682 0.35816 -0.06543 C 0.37188 -0.05317 0.35573 -0.06173 0.3691 -0.05572 C 0.37656 -0.04092 0.36823 -0.05549 0.37813 -0.04369 C 0.3967 -0.0215 0.38229 -0.03537 0.39445 -0.02427 C 0.39792 -0.01757 0.39931 -0.00832 0.40365 -0.00254 C 0.40521 -0.00046 0.40903 0.00232 0.40903 0.00232 " pathEditMode="relative" ptsTypes="fffffffffffffffffffA">
                                      <p:cBhvr>
                                        <p:cTn id="15"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0"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4648200"/>
            <a:ext cx="12192000" cy="2209800"/>
          </a:xfrm>
          <a:prstGeom prst="rect">
            <a:avLst/>
          </a:prstGeom>
          <a:solidFill>
            <a:srgbClr val="602E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7391400" y="3048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1"/>
          <p:cNvGrpSpPr/>
          <p:nvPr/>
        </p:nvGrpSpPr>
        <p:grpSpPr>
          <a:xfrm>
            <a:off x="4953000" y="2133601"/>
            <a:ext cx="1784264" cy="2714789"/>
            <a:chOff x="1143000" y="561811"/>
            <a:chExt cx="2819400" cy="4174060"/>
          </a:xfrm>
        </p:grpSpPr>
        <p:grpSp>
          <p:nvGrpSpPr>
            <p:cNvPr id="4" name="Group 8"/>
            <p:cNvGrpSpPr/>
            <p:nvPr/>
          </p:nvGrpSpPr>
          <p:grpSpPr>
            <a:xfrm rot="1120939">
              <a:off x="2279634" y="561811"/>
              <a:ext cx="1066800" cy="2514600"/>
              <a:chOff x="1712971" y="2198329"/>
              <a:chExt cx="1895379" cy="3364271"/>
            </a:xfrm>
            <a:solidFill>
              <a:srgbClr val="92D050"/>
            </a:solidFill>
          </p:grpSpPr>
          <p:sp>
            <p:nvSpPr>
              <p:cNvPr id="122" name="Moon 121"/>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ound Diagonal Corner Rectangle 102"/>
            <p:cNvSpPr/>
            <p:nvPr/>
          </p:nvSpPr>
          <p:spPr>
            <a:xfrm>
              <a:off x="2819400" y="16002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 Diagonal Corner Rectangle 103"/>
            <p:cNvSpPr/>
            <p:nvPr/>
          </p:nvSpPr>
          <p:spPr>
            <a:xfrm rot="16200000">
              <a:off x="1524000" y="1447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104"/>
            <p:cNvSpPr/>
            <p:nvPr/>
          </p:nvSpPr>
          <p:spPr>
            <a:xfrm>
              <a:off x="2667000" y="36576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105"/>
            <p:cNvSpPr/>
            <p:nvPr/>
          </p:nvSpPr>
          <p:spPr>
            <a:xfrm rot="2458714">
              <a:off x="1524000" y="3733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a:off x="1944629" y="1611671"/>
              <a:ext cx="914400" cy="312420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1134353">
              <a:off x="2646548" y="269789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3308753">
              <a:off x="1143000" y="26670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8"/>
            <p:cNvGrpSpPr/>
            <p:nvPr/>
          </p:nvGrpSpPr>
          <p:grpSpPr>
            <a:xfrm>
              <a:off x="2971800" y="3048000"/>
              <a:ext cx="990600" cy="943326"/>
              <a:chOff x="4898689" y="2743200"/>
              <a:chExt cx="990600" cy="943326"/>
            </a:xfrm>
          </p:grpSpPr>
          <p:sp>
            <p:nvSpPr>
              <p:cNvPr id="120" name="Heart 119"/>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6-Point Star 120"/>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5"/>
            <p:cNvGrpSpPr/>
            <p:nvPr/>
          </p:nvGrpSpPr>
          <p:grpSpPr>
            <a:xfrm>
              <a:off x="1600200" y="1905000"/>
              <a:ext cx="990600" cy="943326"/>
              <a:chOff x="4898689" y="2743200"/>
              <a:chExt cx="990600" cy="943326"/>
            </a:xfrm>
          </p:grpSpPr>
          <p:sp>
            <p:nvSpPr>
              <p:cNvPr id="118" name="Heart 117"/>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6-Point Star 118"/>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8"/>
            <p:cNvGrpSpPr/>
            <p:nvPr/>
          </p:nvGrpSpPr>
          <p:grpSpPr>
            <a:xfrm>
              <a:off x="1143000" y="3657600"/>
              <a:ext cx="800187" cy="762000"/>
              <a:chOff x="4898689" y="2743200"/>
              <a:chExt cx="990600" cy="943326"/>
            </a:xfrm>
          </p:grpSpPr>
          <p:sp>
            <p:nvSpPr>
              <p:cNvPr id="116" name="Heart 115"/>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6-Point Star 116"/>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3048000" y="838200"/>
              <a:ext cx="800187" cy="762000"/>
              <a:chOff x="4898689" y="2743200"/>
              <a:chExt cx="990600" cy="943326"/>
            </a:xfrm>
          </p:grpSpPr>
          <p:sp>
            <p:nvSpPr>
              <p:cNvPr id="114" name="Heart 113"/>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6-Point Star 114"/>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8" name="Rectangle 127"/>
          <p:cNvSpPr/>
          <p:nvPr/>
        </p:nvSpPr>
        <p:spPr>
          <a:xfrm>
            <a:off x="4800600" y="0"/>
            <a:ext cx="2819400" cy="1815882"/>
          </a:xfrm>
          <a:prstGeom prst="rect">
            <a:avLst/>
          </a:prstGeom>
        </p:spPr>
        <p:txBody>
          <a:bodyPr wrap="square">
            <a:spAutoFit/>
          </a:bodyPr>
          <a:lstStyle/>
          <a:p>
            <a:pPr algn="ctr"/>
            <a:r>
              <a:rPr lang="en-US" sz="2800" dirty="0">
                <a:solidFill>
                  <a:schemeClr val="bg1"/>
                </a:solidFill>
              </a:rPr>
              <a:t>The Fruit</a:t>
            </a:r>
          </a:p>
          <a:p>
            <a:pPr algn="ctr"/>
            <a:r>
              <a:rPr lang="en-US" sz="2800" dirty="0">
                <a:solidFill>
                  <a:schemeClr val="bg1"/>
                </a:solidFill>
              </a:rPr>
              <a:t>represent our knowledge of the gospel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0" presetClass="path" presetSubtype="0" accel="50000" decel="50000" fill="hold" grpId="0" nodeType="withEffect">
                                  <p:stCondLst>
                                    <p:cond delay="0"/>
                                  </p:stCondLst>
                                  <p:childTnLst>
                                    <p:animMotion origin="layout" path="M -3.33333E-6 -1.7341E-6 L 0.20834 0.11098 " pathEditMode="relative" ptsTypes="AA">
                                      <p:cBhvr>
                                        <p:cTn id="9"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3594</Words>
  <Application>Microsoft Office PowerPoint</Application>
  <PresentationFormat>Widescreen</PresentationFormat>
  <Paragraphs>232</Paragraphs>
  <Slides>38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Calibri</vt:lpstr>
      <vt:lpstr>Comic Sans MS</vt:lpstr>
      <vt:lpstr>AR CHRISTY</vt:lpstr>
      <vt:lpstr>Open Sans</vt:lpstr>
      <vt:lpstr>Abadi</vt:lpstr>
      <vt:lpstr>Rod</vt:lpstr>
      <vt:lpstr>Arial</vt:lpstr>
      <vt:lpstr>AR JULIAN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cp:revision>
  <dcterms:created xsi:type="dcterms:W3CDTF">2019-05-20T14:46:40Z</dcterms:created>
  <dcterms:modified xsi:type="dcterms:W3CDTF">2020-08-20T14:09:08Z</dcterms:modified>
</cp:coreProperties>
</file>