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96" r:id="rId2"/>
    <p:sldId id="297" r:id="rId3"/>
    <p:sldId id="310" r:id="rId4"/>
    <p:sldId id="300" r:id="rId5"/>
    <p:sldId id="301" r:id="rId6"/>
    <p:sldId id="307" r:id="rId7"/>
    <p:sldId id="308" r:id="rId8"/>
    <p:sldId id="309" r:id="rId9"/>
    <p:sldId id="298" r:id="rId10"/>
    <p:sldId id="302" r:id="rId11"/>
    <p:sldId id="303" r:id="rId12"/>
    <p:sldId id="304" r:id="rId13"/>
    <p:sldId id="305" r:id="rId14"/>
    <p:sldId id="306" r:id="rId15"/>
    <p:sldId id="284" r:id="rId16"/>
    <p:sldId id="286" r:id="rId17"/>
  </p:sldIdLst>
  <p:sldSz cx="12192000" cy="6858000"/>
  <p:notesSz cx="6858000" cy="9144000"/>
  <p:embeddedFontLst>
    <p:embeddedFont>
      <p:font typeface="AR ESSENCE" panose="02000000000000000000" pitchFamily="2" charset="0"/>
      <p:regular r:id="rId19"/>
    </p:embeddedFont>
    <p:embeddedFont>
      <p:font typeface="Bradley Hand ITC" panose="03070402050302030203" pitchFamily="66"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Lucida Sans" panose="020B060203050402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Palatino" pitchFamily="2"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tiff"/><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8D2AC5-C23B-4CDF-A3FE-ADA21B479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7611" y="720630"/>
            <a:ext cx="12581965" cy="1569660"/>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ea typeface="Wednesday" pitchFamily="2" charset="0"/>
              </a:rPr>
              <a:t>Earnestly Contend For The Gospel</a:t>
            </a:r>
          </a:p>
          <a:p>
            <a:pPr algn="ctr"/>
            <a:r>
              <a:rPr lang="en-US" sz="4800" dirty="0">
                <a:solidFill>
                  <a:schemeClr val="bg1"/>
                </a:solidFill>
                <a:latin typeface="AR ESSENCE" panose="02000000000000000000" pitchFamily="2" charset="0"/>
                <a:ea typeface="Wednesday" pitchFamily="2" charset="0"/>
              </a:rPr>
              <a:t>Jude</a:t>
            </a:r>
          </a:p>
        </p:txBody>
      </p:sp>
      <p:sp>
        <p:nvSpPr>
          <p:cNvPr id="79" name="TextBox 78"/>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150</a:t>
            </a:r>
          </a:p>
        </p:txBody>
      </p:sp>
      <p:grpSp>
        <p:nvGrpSpPr>
          <p:cNvPr id="182" name="Group 181"/>
          <p:cNvGrpSpPr/>
          <p:nvPr/>
        </p:nvGrpSpPr>
        <p:grpSpPr>
          <a:xfrm>
            <a:off x="1627093" y="1769889"/>
            <a:ext cx="2096561" cy="4022039"/>
            <a:chOff x="3063167" y="1623133"/>
            <a:chExt cx="1944495" cy="4084898"/>
          </a:xfrm>
        </p:grpSpPr>
        <p:sp>
          <p:nvSpPr>
            <p:cNvPr id="183" name="Cloud 182"/>
            <p:cNvSpPr/>
            <p:nvPr/>
          </p:nvSpPr>
          <p:spPr>
            <a:xfrm rot="7971735" flipH="1">
              <a:off x="3175150" y="2115706"/>
              <a:ext cx="1647824" cy="1621302"/>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9980598">
              <a:off x="4598836" y="3906834"/>
              <a:ext cx="408826" cy="6123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803814">
              <a:off x="3063167" y="3906566"/>
              <a:ext cx="357722" cy="6123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3616478" y="5156906"/>
              <a:ext cx="511032" cy="55112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3974201" y="5156906"/>
              <a:ext cx="511032" cy="55112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rot="1996156">
              <a:off x="3140156" y="3168079"/>
              <a:ext cx="677259" cy="115991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rot="2041752">
              <a:off x="3241854" y="3027010"/>
              <a:ext cx="673261" cy="104989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19870960">
              <a:off x="4256710" y="3171302"/>
              <a:ext cx="636149" cy="115991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20036208">
              <a:off x="4132446" y="3044654"/>
              <a:ext cx="673261" cy="104989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a:off x="3565375" y="3074878"/>
              <a:ext cx="970961" cy="232697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834296" y="2891169"/>
              <a:ext cx="402122" cy="489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21335299">
              <a:off x="4088286" y="2951858"/>
              <a:ext cx="468847" cy="232963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rot="353417">
              <a:off x="3553930" y="3037030"/>
              <a:ext cx="468847" cy="222686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572189" y="1895277"/>
              <a:ext cx="970961" cy="12408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loud 196"/>
            <p:cNvSpPr/>
            <p:nvPr/>
          </p:nvSpPr>
          <p:spPr>
            <a:xfrm rot="3069450" flipH="1">
              <a:off x="3447222" y="1633722"/>
              <a:ext cx="591915" cy="1040555"/>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loud 197"/>
            <p:cNvSpPr/>
            <p:nvPr/>
          </p:nvSpPr>
          <p:spPr>
            <a:xfrm rot="9042752" flipH="1">
              <a:off x="4065196" y="1627678"/>
              <a:ext cx="570839" cy="1039913"/>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3894093" y="1719218"/>
              <a:ext cx="472359" cy="524844"/>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8978978">
              <a:off x="3392860" y="2312596"/>
              <a:ext cx="276692" cy="331252"/>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8978978">
              <a:off x="4495032" y="2346247"/>
              <a:ext cx="276692" cy="331252"/>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loud 201"/>
            <p:cNvSpPr/>
            <p:nvPr/>
          </p:nvSpPr>
          <p:spPr>
            <a:xfrm rot="7971735" flipH="1">
              <a:off x="3740653" y="2686058"/>
              <a:ext cx="602221" cy="58557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3894094" y="2834819"/>
              <a:ext cx="262422" cy="1574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188"/>
            <p:cNvGrpSpPr/>
            <p:nvPr/>
          </p:nvGrpSpPr>
          <p:grpSpPr>
            <a:xfrm rot="16598504">
              <a:off x="3033005" y="4331550"/>
              <a:ext cx="1447800" cy="289560"/>
              <a:chOff x="2286000" y="6019800"/>
              <a:chExt cx="3048000" cy="609600"/>
            </a:xfrm>
          </p:grpSpPr>
          <p:grpSp>
            <p:nvGrpSpPr>
              <p:cNvPr id="222" name="Group 175"/>
              <p:cNvGrpSpPr/>
              <p:nvPr/>
            </p:nvGrpSpPr>
            <p:grpSpPr>
              <a:xfrm>
                <a:off x="2286000" y="6019800"/>
                <a:ext cx="609600" cy="609600"/>
                <a:chOff x="2286000" y="6019800"/>
                <a:chExt cx="609600" cy="609600"/>
              </a:xfrm>
            </p:grpSpPr>
            <p:sp>
              <p:nvSpPr>
                <p:cNvPr id="235" name="Quad Arrow Callout 10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ross 23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176"/>
              <p:cNvGrpSpPr/>
              <p:nvPr/>
            </p:nvGrpSpPr>
            <p:grpSpPr>
              <a:xfrm>
                <a:off x="2895600" y="6019800"/>
                <a:ext cx="609600" cy="609600"/>
                <a:chOff x="2286000" y="6019800"/>
                <a:chExt cx="609600" cy="609600"/>
              </a:xfrm>
            </p:grpSpPr>
            <p:sp>
              <p:nvSpPr>
                <p:cNvPr id="233" name="Quad Arrow Callout 9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ross 23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179"/>
              <p:cNvGrpSpPr/>
              <p:nvPr/>
            </p:nvGrpSpPr>
            <p:grpSpPr>
              <a:xfrm>
                <a:off x="3505200" y="6019800"/>
                <a:ext cx="609600" cy="609600"/>
                <a:chOff x="2286000" y="6019800"/>
                <a:chExt cx="609600" cy="609600"/>
              </a:xfrm>
            </p:grpSpPr>
            <p:sp>
              <p:nvSpPr>
                <p:cNvPr id="231" name="Quad Arrow Callout 9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ross 23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82"/>
              <p:cNvGrpSpPr/>
              <p:nvPr/>
            </p:nvGrpSpPr>
            <p:grpSpPr>
              <a:xfrm>
                <a:off x="4114800" y="6019800"/>
                <a:ext cx="609600" cy="609600"/>
                <a:chOff x="2286000" y="6019800"/>
                <a:chExt cx="609600" cy="609600"/>
              </a:xfrm>
            </p:grpSpPr>
            <p:sp>
              <p:nvSpPr>
                <p:cNvPr id="229" name="Quad Arrow Callout 9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ross 22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85"/>
              <p:cNvGrpSpPr/>
              <p:nvPr/>
            </p:nvGrpSpPr>
            <p:grpSpPr>
              <a:xfrm>
                <a:off x="4724400" y="6019800"/>
                <a:ext cx="609600" cy="609600"/>
                <a:chOff x="2286000" y="6019800"/>
                <a:chExt cx="609600" cy="609600"/>
              </a:xfrm>
            </p:grpSpPr>
            <p:sp>
              <p:nvSpPr>
                <p:cNvPr id="227" name="Quad Arrow Callout 9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ross 22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5" name="Group 188"/>
            <p:cNvGrpSpPr/>
            <p:nvPr/>
          </p:nvGrpSpPr>
          <p:grpSpPr>
            <a:xfrm rot="15901814">
              <a:off x="3630706" y="4350458"/>
              <a:ext cx="1447800" cy="289560"/>
              <a:chOff x="2286000" y="6019800"/>
              <a:chExt cx="3048000" cy="609600"/>
            </a:xfrm>
          </p:grpSpPr>
          <p:grpSp>
            <p:nvGrpSpPr>
              <p:cNvPr id="207" name="Group 175"/>
              <p:cNvGrpSpPr/>
              <p:nvPr/>
            </p:nvGrpSpPr>
            <p:grpSpPr>
              <a:xfrm>
                <a:off x="2286000" y="6019800"/>
                <a:ext cx="609600" cy="609600"/>
                <a:chOff x="2286000" y="6019800"/>
                <a:chExt cx="609600" cy="609600"/>
              </a:xfrm>
            </p:grpSpPr>
            <p:sp>
              <p:nvSpPr>
                <p:cNvPr id="220" name="Quad Arrow Callout 11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ross 22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176"/>
              <p:cNvGrpSpPr/>
              <p:nvPr/>
            </p:nvGrpSpPr>
            <p:grpSpPr>
              <a:xfrm>
                <a:off x="2895600" y="6019800"/>
                <a:ext cx="609600" cy="609600"/>
                <a:chOff x="2286000" y="6019800"/>
                <a:chExt cx="609600" cy="609600"/>
              </a:xfrm>
            </p:grpSpPr>
            <p:sp>
              <p:nvSpPr>
                <p:cNvPr id="218" name="Quad Arrow Callout 11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ross 21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79"/>
              <p:cNvGrpSpPr/>
              <p:nvPr/>
            </p:nvGrpSpPr>
            <p:grpSpPr>
              <a:xfrm>
                <a:off x="3505200" y="6019800"/>
                <a:ext cx="609600" cy="609600"/>
                <a:chOff x="2286000" y="6019800"/>
                <a:chExt cx="609600" cy="609600"/>
              </a:xfrm>
            </p:grpSpPr>
            <p:sp>
              <p:nvSpPr>
                <p:cNvPr id="216" name="Quad Arrow Callout 11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ross 21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182"/>
              <p:cNvGrpSpPr/>
              <p:nvPr/>
            </p:nvGrpSpPr>
            <p:grpSpPr>
              <a:xfrm>
                <a:off x="4114800" y="6019800"/>
                <a:ext cx="609600" cy="609600"/>
                <a:chOff x="2286000" y="6019800"/>
                <a:chExt cx="609600" cy="609600"/>
              </a:xfrm>
            </p:grpSpPr>
            <p:sp>
              <p:nvSpPr>
                <p:cNvPr id="214" name="Quad Arrow Callout 11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ross 21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85"/>
              <p:cNvGrpSpPr/>
              <p:nvPr/>
            </p:nvGrpSpPr>
            <p:grpSpPr>
              <a:xfrm>
                <a:off x="4724400" y="6019800"/>
                <a:ext cx="609600" cy="609600"/>
                <a:chOff x="2286000" y="6019800"/>
                <a:chExt cx="609600" cy="609600"/>
              </a:xfrm>
            </p:grpSpPr>
            <p:sp>
              <p:nvSpPr>
                <p:cNvPr id="212" name="Quad Arrow Callout 10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Cross 21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6" name="Moon 205"/>
            <p:cNvSpPr/>
            <p:nvPr/>
          </p:nvSpPr>
          <p:spPr>
            <a:xfrm rot="5598382">
              <a:off x="3739518" y="1276690"/>
              <a:ext cx="636642" cy="1329527"/>
            </a:xfrm>
            <a:prstGeom prst="moon">
              <a:avLst>
                <a:gd name="adj" fmla="val 6013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59654" y="4185272"/>
            <a:ext cx="3593829" cy="1569660"/>
          </a:xfrm>
          <a:prstGeom prst="rect">
            <a:avLst/>
          </a:prstGeom>
        </p:spPr>
        <p:txBody>
          <a:bodyPr wrap="square">
            <a:spAutoFit/>
          </a:bodyPr>
          <a:lstStyle/>
          <a:p>
            <a:r>
              <a:rPr lang="en-US" sz="2400" i="1" dirty="0">
                <a:solidFill>
                  <a:schemeClr val="bg1"/>
                </a:solidFill>
                <a:latin typeface="Palatino"/>
              </a:rPr>
              <a:t>They stand fast for ever and ever, and are done in truth and uprightness.</a:t>
            </a:r>
          </a:p>
          <a:p>
            <a:r>
              <a:rPr lang="en-US" sz="2400" i="1" dirty="0">
                <a:solidFill>
                  <a:schemeClr val="bg1"/>
                </a:solidFill>
                <a:latin typeface="Palatino"/>
              </a:rPr>
              <a:t>Psalms 111:8</a:t>
            </a:r>
            <a:endParaRPr lang="en-US" sz="2400" i="1" dirty="0">
              <a:solidFill>
                <a:schemeClr val="bg1"/>
              </a:solidFill>
            </a:endParaRPr>
          </a:p>
        </p:txBody>
      </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background"/>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676400" y="152400"/>
            <a:ext cx="8991600" cy="6400800"/>
          </a:xfrm>
          <a:prstGeom prst="ellipse">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00500" y="838200"/>
            <a:ext cx="4565984" cy="1200329"/>
          </a:xfrm>
          <a:prstGeom prst="rect">
            <a:avLst/>
          </a:prstGeom>
          <a:noFill/>
        </p:spPr>
        <p:txBody>
          <a:bodyPr wrap="square" rtlCol="0">
            <a:spAutoFit/>
          </a:bodyPr>
          <a:lstStyle/>
          <a:p>
            <a:r>
              <a:rPr lang="en-US" dirty="0"/>
              <a:t>“These are </a:t>
            </a:r>
            <a:r>
              <a:rPr lang="en-US" dirty="0" err="1"/>
              <a:t>murmurers</a:t>
            </a:r>
            <a:r>
              <a:rPr lang="en-US" dirty="0"/>
              <a:t>, complainers, walking after their own lusts; and their mouth </a:t>
            </a:r>
            <a:r>
              <a:rPr lang="en-US" dirty="0" err="1"/>
              <a:t>speaketh</a:t>
            </a:r>
            <a:r>
              <a:rPr lang="en-US" dirty="0"/>
              <a:t> great swelling words, having men’s persons in admiration because of advantage.”</a:t>
            </a:r>
          </a:p>
        </p:txBody>
      </p:sp>
      <p:sp>
        <p:nvSpPr>
          <p:cNvPr id="8" name="TextBox 7"/>
          <p:cNvSpPr txBox="1"/>
          <p:nvPr/>
        </p:nvSpPr>
        <p:spPr>
          <a:xfrm>
            <a:off x="152400" y="6482460"/>
            <a:ext cx="3657600" cy="369332"/>
          </a:xfrm>
          <a:prstGeom prst="rect">
            <a:avLst/>
          </a:prstGeom>
          <a:noFill/>
        </p:spPr>
        <p:txBody>
          <a:bodyPr wrap="square" rtlCol="0">
            <a:spAutoFit/>
          </a:bodyPr>
          <a:lstStyle/>
          <a:p>
            <a:r>
              <a:rPr lang="en-US" dirty="0">
                <a:solidFill>
                  <a:schemeClr val="bg1"/>
                </a:solidFill>
              </a:rPr>
              <a:t>Jude 1:15</a:t>
            </a:r>
          </a:p>
        </p:txBody>
      </p:sp>
      <p:pic>
        <p:nvPicPr>
          <p:cNvPr id="3" name="Picture 2">
            <a:extLst>
              <a:ext uri="{FF2B5EF4-FFF2-40B4-BE49-F238E27FC236}">
                <a16:creationId xmlns:a16="http://schemas.microsoft.com/office/drawing/2014/main" id="{BA687FFE-B64B-4D7A-87DF-A39ADF327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555" y="2239837"/>
            <a:ext cx="5639289" cy="2975106"/>
          </a:xfrm>
          <a:prstGeom prst="rect">
            <a:avLst/>
          </a:prstGeom>
        </p:spPr>
      </p:pic>
    </p:spTree>
    <p:extLst>
      <p:ext uri="{BB962C8B-B14F-4D97-AF65-F5344CB8AC3E}">
        <p14:creationId xmlns:p14="http://schemas.microsoft.com/office/powerpoint/2010/main" val="298800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background"/>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676400" y="152400"/>
            <a:ext cx="8991600" cy="6400800"/>
          </a:xfrm>
          <a:prstGeom prst="ellipse">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38600" y="533400"/>
            <a:ext cx="4343400" cy="1200329"/>
          </a:xfrm>
          <a:prstGeom prst="rect">
            <a:avLst/>
          </a:prstGeom>
          <a:noFill/>
        </p:spPr>
        <p:txBody>
          <a:bodyPr wrap="square" rtlCol="0">
            <a:spAutoFit/>
          </a:bodyPr>
          <a:lstStyle/>
          <a:p>
            <a:r>
              <a:rPr lang="en-US" sz="2400" i="1" dirty="0"/>
              <a:t>“But ye, beloved, building up yourselves on your most holy faith, praying in the Holy Ghost,”</a:t>
            </a:r>
          </a:p>
        </p:txBody>
      </p:sp>
      <p:sp>
        <p:nvSpPr>
          <p:cNvPr id="8" name="TextBox 7"/>
          <p:cNvSpPr txBox="1"/>
          <p:nvPr/>
        </p:nvSpPr>
        <p:spPr>
          <a:xfrm>
            <a:off x="152400" y="6482460"/>
            <a:ext cx="3657600" cy="369332"/>
          </a:xfrm>
          <a:prstGeom prst="rect">
            <a:avLst/>
          </a:prstGeom>
          <a:noFill/>
        </p:spPr>
        <p:txBody>
          <a:bodyPr wrap="square" rtlCol="0">
            <a:spAutoFit/>
          </a:bodyPr>
          <a:lstStyle/>
          <a:p>
            <a:r>
              <a:rPr lang="en-US" dirty="0">
                <a:solidFill>
                  <a:schemeClr val="bg1"/>
                </a:solidFill>
              </a:rPr>
              <a:t>Jude 1:20</a:t>
            </a:r>
          </a:p>
        </p:txBody>
      </p:sp>
      <p:pic>
        <p:nvPicPr>
          <p:cNvPr id="3" name="Picture 2">
            <a:extLst>
              <a:ext uri="{FF2B5EF4-FFF2-40B4-BE49-F238E27FC236}">
                <a16:creationId xmlns:a16="http://schemas.microsoft.com/office/drawing/2014/main" id="{EFC6462C-1CF6-4E04-B1CF-3DEAE68E5D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935" y="2010591"/>
            <a:ext cx="5398730" cy="3683839"/>
          </a:xfrm>
          <a:prstGeom prst="rect">
            <a:avLst/>
          </a:prstGeom>
        </p:spPr>
      </p:pic>
    </p:spTree>
    <p:extLst>
      <p:ext uri="{BB962C8B-B14F-4D97-AF65-F5344CB8AC3E}">
        <p14:creationId xmlns:p14="http://schemas.microsoft.com/office/powerpoint/2010/main" val="48368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background"/>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676400" y="152400"/>
            <a:ext cx="8991600" cy="6400800"/>
          </a:xfrm>
          <a:prstGeom prst="ellipse">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38600" y="729595"/>
            <a:ext cx="4849906" cy="1200329"/>
          </a:xfrm>
          <a:prstGeom prst="rect">
            <a:avLst/>
          </a:prstGeom>
          <a:noFill/>
        </p:spPr>
        <p:txBody>
          <a:bodyPr wrap="square" rtlCol="0">
            <a:spAutoFit/>
          </a:bodyPr>
          <a:lstStyle/>
          <a:p>
            <a:r>
              <a:rPr lang="en-US" sz="2400" dirty="0"/>
              <a:t>“Keep yourselves in the love of God, looking for the mercy of our Lord Jesus Christ unto eternal life.”</a:t>
            </a:r>
          </a:p>
        </p:txBody>
      </p:sp>
      <p:sp>
        <p:nvSpPr>
          <p:cNvPr id="8" name="TextBox 7"/>
          <p:cNvSpPr txBox="1"/>
          <p:nvPr/>
        </p:nvSpPr>
        <p:spPr>
          <a:xfrm>
            <a:off x="152400" y="6488668"/>
            <a:ext cx="3657600" cy="369332"/>
          </a:xfrm>
          <a:prstGeom prst="rect">
            <a:avLst/>
          </a:prstGeom>
          <a:noFill/>
        </p:spPr>
        <p:txBody>
          <a:bodyPr wrap="square" rtlCol="0">
            <a:spAutoFit/>
          </a:bodyPr>
          <a:lstStyle/>
          <a:p>
            <a:r>
              <a:rPr lang="en-US" dirty="0">
                <a:solidFill>
                  <a:schemeClr val="bg1"/>
                </a:solidFill>
              </a:rPr>
              <a:t>Jude 1:21</a:t>
            </a:r>
          </a:p>
        </p:txBody>
      </p:sp>
      <p:pic>
        <p:nvPicPr>
          <p:cNvPr id="3" name="Picture 2">
            <a:extLst>
              <a:ext uri="{FF2B5EF4-FFF2-40B4-BE49-F238E27FC236}">
                <a16:creationId xmlns:a16="http://schemas.microsoft.com/office/drawing/2014/main" id="{AEEAD5EF-9E47-4E4F-A7DC-A337D615CF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447" y="1929924"/>
            <a:ext cx="3391373" cy="4344006"/>
          </a:xfrm>
          <a:prstGeom prst="rect">
            <a:avLst/>
          </a:prstGeom>
        </p:spPr>
      </p:pic>
    </p:spTree>
    <p:extLst>
      <p:ext uri="{BB962C8B-B14F-4D97-AF65-F5344CB8AC3E}">
        <p14:creationId xmlns:p14="http://schemas.microsoft.com/office/powerpoint/2010/main" val="3453343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background"/>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676400" y="152400"/>
            <a:ext cx="8991600" cy="6400800"/>
          </a:xfrm>
          <a:prstGeom prst="ellipse">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38600" y="533401"/>
            <a:ext cx="4343400" cy="2308324"/>
          </a:xfrm>
          <a:prstGeom prst="rect">
            <a:avLst/>
          </a:prstGeom>
          <a:noFill/>
        </p:spPr>
        <p:txBody>
          <a:bodyPr wrap="square" rtlCol="0">
            <a:spAutoFit/>
          </a:bodyPr>
          <a:lstStyle/>
          <a:p>
            <a:r>
              <a:rPr lang="en-US" sz="2400" i="1" dirty="0"/>
              <a:t>“The example of our living will carry a greater influence than will all the preaching in which we might indulge. We cannot expect to lift others unless we stand on higher ground ourselves.”</a:t>
            </a:r>
          </a:p>
        </p:txBody>
      </p:sp>
      <p:sp>
        <p:nvSpPr>
          <p:cNvPr id="8" name="TextBox 7"/>
          <p:cNvSpPr txBox="1"/>
          <p:nvPr/>
        </p:nvSpPr>
        <p:spPr>
          <a:xfrm>
            <a:off x="80962" y="6435661"/>
            <a:ext cx="3657600" cy="369332"/>
          </a:xfrm>
          <a:prstGeom prst="rect">
            <a:avLst/>
          </a:prstGeom>
          <a:noFill/>
        </p:spPr>
        <p:txBody>
          <a:bodyPr wrap="square" rtlCol="0">
            <a:spAutoFit/>
          </a:bodyPr>
          <a:lstStyle/>
          <a:p>
            <a:r>
              <a:rPr lang="en-US" dirty="0">
                <a:solidFill>
                  <a:schemeClr val="bg1"/>
                </a:solidFill>
              </a:rPr>
              <a:t>Jude 1:20-21</a:t>
            </a:r>
          </a:p>
        </p:txBody>
      </p:sp>
      <p:sp>
        <p:nvSpPr>
          <p:cNvPr id="10" name="TextBox 9"/>
          <p:cNvSpPr txBox="1"/>
          <p:nvPr/>
        </p:nvSpPr>
        <p:spPr>
          <a:xfrm>
            <a:off x="8563676" y="6447271"/>
            <a:ext cx="3657600" cy="369332"/>
          </a:xfrm>
          <a:prstGeom prst="rect">
            <a:avLst/>
          </a:prstGeom>
          <a:noFill/>
        </p:spPr>
        <p:txBody>
          <a:bodyPr wrap="square" rtlCol="0">
            <a:spAutoFit/>
          </a:bodyPr>
          <a:lstStyle/>
          <a:p>
            <a:pPr algn="r"/>
            <a:r>
              <a:rPr lang="en-US" dirty="0">
                <a:solidFill>
                  <a:schemeClr val="bg1"/>
                </a:solidFill>
              </a:rPr>
              <a:t>(5)</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2476" y="152400"/>
            <a:ext cx="1543050" cy="1924050"/>
          </a:xfrm>
          <a:prstGeom prst="rect">
            <a:avLst/>
          </a:prstGeom>
        </p:spPr>
      </p:pic>
      <p:pic>
        <p:nvPicPr>
          <p:cNvPr id="5" name="Picture 4">
            <a:extLst>
              <a:ext uri="{FF2B5EF4-FFF2-40B4-BE49-F238E27FC236}">
                <a16:creationId xmlns:a16="http://schemas.microsoft.com/office/drawing/2014/main" id="{C58381E3-984A-4F93-A25E-99CDEBBA9B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8562" y="2841725"/>
            <a:ext cx="4944165" cy="3286584"/>
          </a:xfrm>
          <a:prstGeom prst="rect">
            <a:avLst/>
          </a:prstGeom>
        </p:spPr>
      </p:pic>
    </p:spTree>
    <p:extLst>
      <p:ext uri="{BB962C8B-B14F-4D97-AF65-F5344CB8AC3E}">
        <p14:creationId xmlns:p14="http://schemas.microsoft.com/office/powerpoint/2010/main" val="3530542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result for blue background"/>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676400" y="152400"/>
            <a:ext cx="8991600" cy="6400800"/>
          </a:xfrm>
          <a:prstGeom prst="ellipse">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38600" y="533400"/>
            <a:ext cx="4419600" cy="1938992"/>
          </a:xfrm>
          <a:prstGeom prst="rect">
            <a:avLst/>
          </a:prstGeom>
          <a:noFill/>
        </p:spPr>
        <p:txBody>
          <a:bodyPr wrap="square" rtlCol="0">
            <a:spAutoFit/>
          </a:bodyPr>
          <a:lstStyle/>
          <a:p>
            <a:r>
              <a:rPr lang="en-US" sz="2400" i="1" dirty="0"/>
              <a:t>“It is your friendliness, your concern for others, and the good examples of your lives that result in the opinions held by others concerning the Latter-day Saints.”</a:t>
            </a:r>
          </a:p>
        </p:txBody>
      </p:sp>
      <p:sp>
        <p:nvSpPr>
          <p:cNvPr id="8" name="TextBox 7"/>
          <p:cNvSpPr txBox="1"/>
          <p:nvPr/>
        </p:nvSpPr>
        <p:spPr>
          <a:xfrm>
            <a:off x="152400" y="6400800"/>
            <a:ext cx="3657600" cy="369332"/>
          </a:xfrm>
          <a:prstGeom prst="rect">
            <a:avLst/>
          </a:prstGeom>
          <a:noFill/>
        </p:spPr>
        <p:txBody>
          <a:bodyPr wrap="square" rtlCol="0">
            <a:spAutoFit/>
          </a:bodyPr>
          <a:lstStyle/>
          <a:p>
            <a:r>
              <a:rPr lang="en-US" dirty="0">
                <a:solidFill>
                  <a:schemeClr val="bg1"/>
                </a:solidFill>
              </a:rPr>
              <a:t>Jude 1:20-21</a:t>
            </a:r>
          </a:p>
        </p:txBody>
      </p:sp>
      <p:pic>
        <p:nvPicPr>
          <p:cNvPr id="10" name="Picture 9" descr="bryan104.JPG"/>
          <p:cNvPicPr>
            <a:picLocks noChangeAspect="1"/>
          </p:cNvPicPr>
          <p:nvPr/>
        </p:nvPicPr>
        <p:blipFill>
          <a:blip r:embed="rId4" cstate="print"/>
          <a:stretch>
            <a:fillRect/>
          </a:stretch>
        </p:blipFill>
        <p:spPr>
          <a:xfrm>
            <a:off x="2286001" y="2286000"/>
            <a:ext cx="1602881" cy="1981200"/>
          </a:xfrm>
          <a:prstGeom prst="rect">
            <a:avLst/>
          </a:prstGeom>
        </p:spPr>
      </p:pic>
      <p:pic>
        <p:nvPicPr>
          <p:cNvPr id="11" name="Picture 10" descr="Brendon Mission Photo.jpg"/>
          <p:cNvPicPr>
            <a:picLocks noChangeAspect="1"/>
          </p:cNvPicPr>
          <p:nvPr/>
        </p:nvPicPr>
        <p:blipFill>
          <a:blip r:embed="rId5" cstate="print"/>
          <a:stretch>
            <a:fillRect/>
          </a:stretch>
        </p:blipFill>
        <p:spPr>
          <a:xfrm>
            <a:off x="4114800" y="3200400"/>
            <a:ext cx="1714500" cy="2286000"/>
          </a:xfrm>
          <a:prstGeom prst="rect">
            <a:avLst/>
          </a:prstGeom>
        </p:spPr>
      </p:pic>
      <p:pic>
        <p:nvPicPr>
          <p:cNvPr id="12" name="Picture 11" descr="jamie12.TIF"/>
          <p:cNvPicPr>
            <a:picLocks noChangeAspect="1"/>
          </p:cNvPicPr>
          <p:nvPr/>
        </p:nvPicPr>
        <p:blipFill>
          <a:blip r:embed="rId6" cstate="print"/>
          <a:stretch>
            <a:fillRect/>
          </a:stretch>
        </p:blipFill>
        <p:spPr>
          <a:xfrm>
            <a:off x="8458200" y="1905001"/>
            <a:ext cx="1408176" cy="1930309"/>
          </a:xfrm>
          <a:prstGeom prst="rect">
            <a:avLst/>
          </a:prstGeom>
        </p:spPr>
      </p:pic>
      <p:pic>
        <p:nvPicPr>
          <p:cNvPr id="13" name="Picture 12" descr="Baby.jpg"/>
          <p:cNvPicPr>
            <a:picLocks noChangeAspect="1"/>
          </p:cNvPicPr>
          <p:nvPr/>
        </p:nvPicPr>
        <p:blipFill>
          <a:blip r:embed="rId7" cstate="print"/>
          <a:stretch>
            <a:fillRect/>
          </a:stretch>
        </p:blipFill>
        <p:spPr>
          <a:xfrm>
            <a:off x="6096000" y="2895600"/>
            <a:ext cx="2226564" cy="2968752"/>
          </a:xfrm>
          <a:prstGeom prst="rect">
            <a:avLst/>
          </a:prstGeom>
        </p:spPr>
      </p:pic>
      <p:sp>
        <p:nvSpPr>
          <p:cNvPr id="15" name="TextBox 14"/>
          <p:cNvSpPr txBox="1"/>
          <p:nvPr/>
        </p:nvSpPr>
        <p:spPr>
          <a:xfrm>
            <a:off x="8458200" y="6433066"/>
            <a:ext cx="3657600" cy="369332"/>
          </a:xfrm>
          <a:prstGeom prst="rect">
            <a:avLst/>
          </a:prstGeom>
          <a:noFill/>
        </p:spPr>
        <p:txBody>
          <a:bodyPr wrap="square" rtlCol="0">
            <a:spAutoFit/>
          </a:bodyPr>
          <a:lstStyle/>
          <a:p>
            <a:pPr algn="r"/>
            <a:r>
              <a:rPr lang="en-US" dirty="0">
                <a:solidFill>
                  <a:schemeClr val="bg1"/>
                </a:solidFill>
              </a:rPr>
              <a:t>(5)</a:t>
            </a:r>
          </a:p>
        </p:txBody>
      </p:sp>
    </p:spTree>
    <p:extLst>
      <p:ext uri="{BB962C8B-B14F-4D97-AF65-F5344CB8AC3E}">
        <p14:creationId xmlns:p14="http://schemas.microsoft.com/office/powerpoint/2010/main" val="714109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Image result for blue background"/>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#239 </a:t>
            </a:r>
            <a:r>
              <a:rPr lang="en-US" i="1" dirty="0">
                <a:solidFill>
                  <a:schemeClr val="bg1"/>
                </a:solidFill>
              </a:rPr>
              <a:t>Choose the Right</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Spiritual Whirlwinds</a:t>
            </a:r>
            <a:r>
              <a:rPr lang="en-US" dirty="0">
                <a:solidFill>
                  <a:schemeClr val="bg1"/>
                </a:solidFill>
              </a:rPr>
              <a:t> (1:48)</a:t>
            </a:r>
          </a:p>
          <a:p>
            <a:r>
              <a:rPr lang="en-US" b="1" dirty="0">
                <a:solidFill>
                  <a:schemeClr val="bg1"/>
                </a:solidFill>
              </a:rPr>
              <a:t>Dangerous Tides</a:t>
            </a:r>
            <a:r>
              <a:rPr lang="en-US" dirty="0">
                <a:solidFill>
                  <a:schemeClr val="bg1"/>
                </a:solidFill>
              </a:rPr>
              <a:t> (3:28)</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51</a:t>
            </a:r>
          </a:p>
          <a:p>
            <a:pPr marL="342900" indent="-342900">
              <a:buFontTx/>
              <a:buAutoNum type="arabicPeriod"/>
            </a:pPr>
            <a:r>
              <a:rPr lang="en-US" dirty="0">
                <a:solidFill>
                  <a:schemeClr val="bg1"/>
                </a:solidFill>
              </a:rPr>
              <a:t>Bible Dictionary</a:t>
            </a:r>
          </a:p>
          <a:p>
            <a:pPr marL="342900" indent="-342900">
              <a:buFontTx/>
              <a:buAutoNum type="arabicPeriod"/>
            </a:pPr>
            <a:r>
              <a:rPr lang="en-US" dirty="0">
                <a:solidFill>
                  <a:schemeClr val="bg1"/>
                </a:solidFill>
              </a:rPr>
              <a:t>Life and Teachings of Jesus and His Apostles Chapter 53</a:t>
            </a:r>
          </a:p>
          <a:p>
            <a:pPr marL="342900" indent="-342900">
              <a:buFontTx/>
              <a:buAutoNum type="arabicPeriod"/>
            </a:pPr>
            <a:r>
              <a:rPr lang="en-US" dirty="0">
                <a:solidFill>
                  <a:schemeClr val="bg1"/>
                </a:solidFill>
              </a:rPr>
              <a:t>Elder Bruce R. McConkie (McConkie, </a:t>
            </a:r>
            <a:r>
              <a:rPr lang="en-US" i="1" dirty="0">
                <a:solidFill>
                  <a:schemeClr val="bg1"/>
                </a:solidFill>
              </a:rPr>
              <a:t>DNTC,</a:t>
            </a:r>
            <a:r>
              <a:rPr lang="en-US" dirty="0">
                <a:solidFill>
                  <a:schemeClr val="bg1"/>
                </a:solidFill>
              </a:rPr>
              <a:t> 3:415.)</a:t>
            </a:r>
          </a:p>
          <a:p>
            <a:pPr marL="342900" indent="-342900">
              <a:buFontTx/>
              <a:buAutoNum type="arabicPeriod"/>
            </a:pPr>
            <a:r>
              <a:rPr lang="en-US" i="1" dirty="0">
                <a:solidFill>
                  <a:schemeClr val="bg1"/>
                </a:solidFill>
              </a:rPr>
              <a:t>President Gordon B. Hinckley Oct. 1975 Conference Report</a:t>
            </a:r>
          </a:p>
          <a:p>
            <a:pPr marL="342900" indent="-342900">
              <a:buFontTx/>
              <a:buAutoNum type="arabicPeriod"/>
            </a:pPr>
            <a:r>
              <a:rPr lang="en-US" dirty="0">
                <a:solidFill>
                  <a:schemeClr val="bg1"/>
                </a:solidFill>
              </a:rPr>
              <a:t>Elder M. Russell Ballard (“Beware of False Prophets and False Teachers,”</a:t>
            </a:r>
            <a:r>
              <a:rPr lang="en-US" i="1" dirty="0">
                <a:solidFill>
                  <a:schemeClr val="bg1"/>
                </a:solidFill>
              </a:rPr>
              <a:t> Ensign,</a:t>
            </a:r>
            <a:r>
              <a:rPr lang="en-US" dirty="0">
                <a:solidFill>
                  <a:schemeClr val="bg1"/>
                </a:solidFill>
              </a:rPr>
              <a:t> Nov. 1999, 62).</a:t>
            </a:r>
            <a:endParaRPr lang="en-US" i="1" dirty="0">
              <a:solidFill>
                <a:schemeClr val="bg1"/>
              </a:solidFill>
            </a:endParaRPr>
          </a:p>
          <a:p>
            <a:pPr marL="342900" indent="-342900">
              <a:buFontTx/>
              <a:buAutoNum type="arabicPeriod"/>
            </a:pPr>
            <a:endParaRPr lang="en-US" dirty="0">
              <a:solidFill>
                <a:schemeClr val="bg1"/>
              </a:solidFill>
            </a:endParaRPr>
          </a:p>
        </p:txBody>
      </p:sp>
      <p:grpSp>
        <p:nvGrpSpPr>
          <p:cNvPr id="2" name="Group 7"/>
          <p:cNvGrpSpPr/>
          <p:nvPr/>
        </p:nvGrpSpPr>
        <p:grpSpPr>
          <a:xfrm>
            <a:off x="2954466" y="1408682"/>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7EAA38CC-572C-44D2-8081-4D100635D926}"/>
              </a:ext>
            </a:extLst>
          </p:cNvPr>
          <p:cNvSpPr>
            <a:spLocks noGrp="1"/>
          </p:cNvSpPr>
          <p:nvPr/>
        </p:nvSpPr>
        <p:spPr>
          <a:xfrm>
            <a:off x="5373" y="64662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931" y="3830806"/>
            <a:ext cx="3992578" cy="246221"/>
          </a:xfrm>
          <a:prstGeom prst="rect">
            <a:avLst/>
          </a:prstGeom>
          <a:noFill/>
        </p:spPr>
        <p:txBody>
          <a:bodyPr wrap="square" rtlCol="0">
            <a:spAutoFit/>
          </a:bodyPr>
          <a:lstStyle/>
          <a:p>
            <a:r>
              <a:rPr lang="en-US" sz="1000" dirty="0"/>
              <a:t>Life and Teachings of Jesus and His Apostles Chapter 53 </a:t>
            </a:r>
          </a:p>
        </p:txBody>
      </p:sp>
      <p:sp>
        <p:nvSpPr>
          <p:cNvPr id="5" name="Rectangle 4"/>
          <p:cNvSpPr/>
          <p:nvPr/>
        </p:nvSpPr>
        <p:spPr>
          <a:xfrm>
            <a:off x="0" y="4077027"/>
            <a:ext cx="4945954" cy="2677656"/>
          </a:xfrm>
          <a:prstGeom prst="rect">
            <a:avLst/>
          </a:prstGeom>
          <a:ln>
            <a:solidFill>
              <a:schemeClr val="tx1"/>
            </a:solidFill>
          </a:ln>
        </p:spPr>
        <p:txBody>
          <a:bodyPr wrap="square">
            <a:spAutoFit/>
          </a:bodyPr>
          <a:lstStyle/>
          <a:p>
            <a:r>
              <a:rPr lang="en-US" sz="1200" b="1" dirty="0">
                <a:latin typeface="Open Sans"/>
              </a:rPr>
              <a:t>The Angels Who Did Not Keep Their First Estate Jude 1:6:</a:t>
            </a:r>
          </a:p>
          <a:p>
            <a:r>
              <a:rPr lang="en-US" sz="1200" dirty="0">
                <a:latin typeface="Open Sans"/>
              </a:rPr>
              <a:t>Both Abraham and Jude speak of the premortal world as our “first estate” (Abraham 3:26). Those spirits who were faithful in that initial stage of eternal progression qualified for the privilege of coming into mortality, our second estate, while those who rebelled against God and followed Lucifer are they of whom Jude speaks, “angels which kept not their first estate.’’ The Prophet Joseph Smith explains their condition:</a:t>
            </a:r>
          </a:p>
          <a:p>
            <a:r>
              <a:rPr lang="en-US" sz="1200" dirty="0"/>
              <a:t>“The spirits in the eternal world are like the spirits in this world. When those have come into this world and received tabernacles, then died and again have risen and received glorified bodies, they will have an ascendancy over the spirits who have received no bodies, or kept not their first estate, like the devil. The punishment of the devil was that he should not have a habitation like men.” (Smith, </a:t>
            </a:r>
            <a:r>
              <a:rPr lang="en-US" sz="1200" i="1" dirty="0"/>
              <a:t>Teachings,</a:t>
            </a:r>
            <a:r>
              <a:rPr lang="en-US" sz="1200" dirty="0"/>
              <a:t> pp. 305–6.)</a:t>
            </a:r>
          </a:p>
        </p:txBody>
      </p:sp>
      <p:sp>
        <p:nvSpPr>
          <p:cNvPr id="6" name="Rectangle 5"/>
          <p:cNvSpPr/>
          <p:nvPr/>
        </p:nvSpPr>
        <p:spPr>
          <a:xfrm>
            <a:off x="4945954" y="23491"/>
            <a:ext cx="7246046" cy="2677656"/>
          </a:xfrm>
          <a:prstGeom prst="rect">
            <a:avLst/>
          </a:prstGeom>
          <a:ln>
            <a:solidFill>
              <a:schemeClr val="tx1"/>
            </a:solidFill>
          </a:ln>
        </p:spPr>
        <p:txBody>
          <a:bodyPr wrap="square">
            <a:spAutoFit/>
          </a:bodyPr>
          <a:lstStyle/>
          <a:p>
            <a:r>
              <a:rPr lang="en-US" sz="1400" b="1" dirty="0">
                <a:latin typeface="Open Sans"/>
              </a:rPr>
              <a:t>Jude’s words </a:t>
            </a:r>
            <a:r>
              <a:rPr lang="en-US" sz="1400" dirty="0">
                <a:latin typeface="Open Sans"/>
              </a:rPr>
              <a:t>are sharp and incisive against the particular form of apostasy with which he was concerned. In graphic style, he cites three scriptural precedents to show how God has dealt in times past with disbelievers: the destruction of those who came out of Egypt and were not permitted to enter the Promised Land, the angels “who kept not their first estate,” and the inhabitants of Sodom and Gomorrah. These Jude likens to apostates of his own day, and he predicts that the same fateful calamity which befell those in other eras will come to modern apostates as well. They err, he contends, in the same way that Cain, Balaam, and </a:t>
            </a:r>
            <a:r>
              <a:rPr lang="en-US" sz="1400" dirty="0" err="1">
                <a:latin typeface="Open Sans"/>
              </a:rPr>
              <a:t>Korah</a:t>
            </a:r>
            <a:r>
              <a:rPr lang="en-US" sz="1400" dirty="0">
                <a:latin typeface="Open Sans"/>
              </a:rPr>
              <a:t> of old erred—they trust in themselves rather than God. The only solution for those who would avoid such calamities is to call to mind the source of their blessings and to continue in prayer and good works. (See vss. 20, 21.) Having preserved </a:t>
            </a:r>
            <a:r>
              <a:rPr lang="en-US" sz="1400" dirty="0"/>
              <a:t>themselves from apostasy, faithful members should be active in helping to avoid a similar fate (vss. 22, 23).</a:t>
            </a:r>
          </a:p>
        </p:txBody>
      </p:sp>
      <p:graphicFrame>
        <p:nvGraphicFramePr>
          <p:cNvPr id="9" name="Table 8"/>
          <p:cNvGraphicFramePr>
            <a:graphicFrameLocks noGrp="1"/>
          </p:cNvGraphicFramePr>
          <p:nvPr>
            <p:extLst>
              <p:ext uri="{D42A27DB-BD31-4B8C-83A1-F6EECF244321}">
                <p14:modId xmlns:p14="http://schemas.microsoft.com/office/powerpoint/2010/main" val="2418540939"/>
              </p:ext>
            </p:extLst>
          </p:nvPr>
        </p:nvGraphicFramePr>
        <p:xfrm>
          <a:off x="158800" y="969496"/>
          <a:ext cx="4787154" cy="2861310"/>
        </p:xfrm>
        <a:graphic>
          <a:graphicData uri="http://schemas.openxmlformats.org/drawingml/2006/table">
            <a:tbl>
              <a:tblPr firstRow="1" bandRow="1">
                <a:tableStyleId>{5940675A-B579-460E-94D1-54222C63F5DA}</a:tableStyleId>
              </a:tblPr>
              <a:tblGrid>
                <a:gridCol w="3455896">
                  <a:extLst>
                    <a:ext uri="{9D8B030D-6E8A-4147-A177-3AD203B41FA5}">
                      <a16:colId xmlns:a16="http://schemas.microsoft.com/office/drawing/2014/main" val="483733474"/>
                    </a:ext>
                  </a:extLst>
                </a:gridCol>
                <a:gridCol w="1331258">
                  <a:extLst>
                    <a:ext uri="{9D8B030D-6E8A-4147-A177-3AD203B41FA5}">
                      <a16:colId xmlns:a16="http://schemas.microsoft.com/office/drawing/2014/main" val="1860460900"/>
                    </a:ext>
                  </a:extLst>
                </a:gridCol>
              </a:tblGrid>
              <a:tr h="407670">
                <a:tc>
                  <a:txBody>
                    <a:bodyPr/>
                    <a:lstStyle/>
                    <a:p>
                      <a:pPr algn="l" fontAlgn="base"/>
                      <a:r>
                        <a:rPr lang="en-US" dirty="0">
                          <a:solidFill>
                            <a:srgbClr val="434444"/>
                          </a:solidFill>
                          <a:effectLst/>
                        </a:rPr>
                        <a:t>Jude</a:t>
                      </a:r>
                    </a:p>
                  </a:txBody>
                  <a:tcPr marL="95250" marR="95250" marT="66675" marB="66675" anchor="ctr"/>
                </a:tc>
                <a:tc>
                  <a:txBody>
                    <a:bodyPr/>
                    <a:lstStyle/>
                    <a:p>
                      <a:pPr algn="l" fontAlgn="base"/>
                      <a:endParaRPr lang="en-US" dirty="0">
                        <a:solidFill>
                          <a:srgbClr val="434444"/>
                        </a:solidFill>
                        <a:effectLst/>
                      </a:endParaRPr>
                    </a:p>
                  </a:txBody>
                  <a:tcPr marL="95250" marR="95250" marT="66675" marB="66675" anchor="ctr"/>
                </a:tc>
                <a:extLst>
                  <a:ext uri="{0D108BD9-81ED-4DB2-BD59-A6C34878D82A}">
                    <a16:rowId xmlns:a16="http://schemas.microsoft.com/office/drawing/2014/main" val="2731888460"/>
                  </a:ext>
                </a:extLst>
              </a:tr>
              <a:tr h="407670">
                <a:tc>
                  <a:txBody>
                    <a:bodyPr/>
                    <a:lstStyle/>
                    <a:p>
                      <a:pPr algn="l" fontAlgn="base"/>
                      <a:r>
                        <a:rPr lang="en-US">
                          <a:solidFill>
                            <a:srgbClr val="434444"/>
                          </a:solidFill>
                          <a:effectLst/>
                        </a:rPr>
                        <a:t>“Contend for the Faith”</a:t>
                      </a:r>
                    </a:p>
                  </a:txBody>
                  <a:tcPr marL="95250" marR="95250" marT="66675" marB="66675" anchor="ctr"/>
                </a:tc>
                <a:tc>
                  <a:txBody>
                    <a:bodyPr/>
                    <a:lstStyle/>
                    <a:p>
                      <a:pPr algn="l" fontAlgn="base"/>
                      <a:r>
                        <a:rPr lang="en-US">
                          <a:solidFill>
                            <a:srgbClr val="434444"/>
                          </a:solidFill>
                          <a:effectLst/>
                        </a:rPr>
                        <a:t>1:1–5</a:t>
                      </a:r>
                    </a:p>
                  </a:txBody>
                  <a:tcPr marL="95250" marR="95250" marT="66675" marB="66675" anchor="ctr"/>
                </a:tc>
                <a:extLst>
                  <a:ext uri="{0D108BD9-81ED-4DB2-BD59-A6C34878D82A}">
                    <a16:rowId xmlns:a16="http://schemas.microsoft.com/office/drawing/2014/main" val="1334830233"/>
                  </a:ext>
                </a:extLst>
              </a:tr>
              <a:tr h="681990">
                <a:tc>
                  <a:txBody>
                    <a:bodyPr/>
                    <a:lstStyle/>
                    <a:p>
                      <a:pPr algn="l" fontAlgn="base"/>
                      <a:r>
                        <a:rPr lang="en-US" dirty="0">
                          <a:solidFill>
                            <a:srgbClr val="434444"/>
                          </a:solidFill>
                          <a:effectLst/>
                        </a:rPr>
                        <a:t>Certain Angels Kept Not their First Estate</a:t>
                      </a:r>
                    </a:p>
                  </a:txBody>
                  <a:tcPr marL="95250" marR="95250" marT="66675" marB="66675" anchor="ctr"/>
                </a:tc>
                <a:tc>
                  <a:txBody>
                    <a:bodyPr/>
                    <a:lstStyle/>
                    <a:p>
                      <a:pPr rtl="0" eaLnBrk="1" fontAlgn="base" latinLnBrk="0" hangingPunct="1"/>
                      <a:r>
                        <a:rPr lang="en-US" sz="1800" kern="1200" dirty="0">
                          <a:solidFill>
                            <a:schemeClr val="tx1"/>
                          </a:solidFill>
                          <a:effectLst/>
                          <a:latin typeface="+mn-lt"/>
                          <a:ea typeface="+mn-ea"/>
                          <a:cs typeface="+mn-cs"/>
                        </a:rPr>
                        <a:t>1:7–13</a:t>
                      </a:r>
                      <a:endParaRPr lang="en-US" dirty="0">
                        <a:effectLst/>
                      </a:endParaRPr>
                    </a:p>
                  </a:txBody>
                  <a:tcPr marL="95250" marR="95250" marT="66675" marB="66675" anchor="ctr"/>
                </a:tc>
                <a:extLst>
                  <a:ext uri="{0D108BD9-81ED-4DB2-BD59-A6C34878D82A}">
                    <a16:rowId xmlns:a16="http://schemas.microsoft.com/office/drawing/2014/main" val="398069816"/>
                  </a:ext>
                </a:extLst>
              </a:tr>
              <a:tr h="681990">
                <a:tc>
                  <a:txBody>
                    <a:bodyPr/>
                    <a:lstStyle/>
                    <a:p>
                      <a:pPr algn="l" fontAlgn="base"/>
                      <a:r>
                        <a:rPr lang="en-US">
                          <a:solidFill>
                            <a:srgbClr val="434444"/>
                          </a:solidFill>
                          <a:effectLst/>
                        </a:rPr>
                        <a:t>The Disputation of Michael the Archangel</a:t>
                      </a:r>
                    </a:p>
                  </a:txBody>
                  <a:tcPr marL="95250" marR="95250" marT="66675" marB="66675" anchor="ctr"/>
                </a:tc>
                <a:tc>
                  <a:txBody>
                    <a:bodyPr/>
                    <a:lstStyle/>
                    <a:p>
                      <a:pPr algn="l" fontAlgn="base"/>
                      <a:r>
                        <a:rPr lang="en-US">
                          <a:solidFill>
                            <a:srgbClr val="434444"/>
                          </a:solidFill>
                          <a:effectLst/>
                        </a:rPr>
                        <a:t>1:7–13</a:t>
                      </a:r>
                    </a:p>
                  </a:txBody>
                  <a:tcPr marL="95250" marR="95250" marT="66675" marB="66675" anchor="ctr"/>
                </a:tc>
                <a:extLst>
                  <a:ext uri="{0D108BD9-81ED-4DB2-BD59-A6C34878D82A}">
                    <a16:rowId xmlns:a16="http://schemas.microsoft.com/office/drawing/2014/main" val="316569081"/>
                  </a:ext>
                </a:extLst>
              </a:tr>
              <a:tr h="681990">
                <a:tc>
                  <a:txBody>
                    <a:bodyPr/>
                    <a:lstStyle/>
                    <a:p>
                      <a:pPr algn="l" fontAlgn="base"/>
                      <a:r>
                        <a:rPr lang="en-US">
                          <a:solidFill>
                            <a:srgbClr val="434444"/>
                          </a:solidFill>
                          <a:effectLst/>
                        </a:rPr>
                        <a:t>Enoch Prophesied of Christ’s Second Coming</a:t>
                      </a:r>
                    </a:p>
                  </a:txBody>
                  <a:tcPr marL="95250" marR="95250" marT="66675" marB="66675" anchor="ctr"/>
                </a:tc>
                <a:tc>
                  <a:txBody>
                    <a:bodyPr/>
                    <a:lstStyle/>
                    <a:p>
                      <a:pPr algn="l" fontAlgn="base"/>
                      <a:r>
                        <a:rPr lang="en-US" dirty="0">
                          <a:solidFill>
                            <a:srgbClr val="434444"/>
                          </a:solidFill>
                          <a:effectLst/>
                        </a:rPr>
                        <a:t>1:14–16</a:t>
                      </a:r>
                    </a:p>
                  </a:txBody>
                  <a:tcPr marL="95250" marR="95250" marT="66675" marB="66675" anchor="ctr"/>
                </a:tc>
                <a:extLst>
                  <a:ext uri="{0D108BD9-81ED-4DB2-BD59-A6C34878D82A}">
                    <a16:rowId xmlns:a16="http://schemas.microsoft.com/office/drawing/2014/main" val="3370582480"/>
                  </a:ext>
                </a:extLst>
              </a:tr>
            </a:tbl>
          </a:graphicData>
        </a:graphic>
      </p:graphicFrame>
      <p:sp>
        <p:nvSpPr>
          <p:cNvPr id="10" name="Rectangle 9"/>
          <p:cNvSpPr/>
          <p:nvPr/>
        </p:nvSpPr>
        <p:spPr>
          <a:xfrm>
            <a:off x="92931" y="65438"/>
            <a:ext cx="4853023" cy="923330"/>
          </a:xfrm>
          <a:prstGeom prst="rect">
            <a:avLst/>
          </a:prstGeom>
        </p:spPr>
        <p:txBody>
          <a:bodyPr wrap="square">
            <a:spAutoFit/>
          </a:bodyPr>
          <a:lstStyle/>
          <a:p>
            <a:pPr fontAlgn="base"/>
            <a:r>
              <a:rPr lang="en-US" cap="all" dirty="0"/>
              <a:t>THE LETTER OF JUDE, A BROTHER OF THE LORD, TO JEWISH CHRISTIANS FROM JERUSALEM, CA. A.D. 70–90 (JUDE)</a:t>
            </a:r>
            <a:endParaRPr lang="en-US" b="0" i="0" cap="all" dirty="0">
              <a:effectLst/>
              <a:latin typeface="Lucida Sans" panose="020B0602030504020204" pitchFamily="34" charset="0"/>
            </a:endParaRPr>
          </a:p>
        </p:txBody>
      </p:sp>
      <p:sp>
        <p:nvSpPr>
          <p:cNvPr id="2" name="Rectangle 1"/>
          <p:cNvSpPr/>
          <p:nvPr/>
        </p:nvSpPr>
        <p:spPr>
          <a:xfrm>
            <a:off x="4945954" y="2701147"/>
            <a:ext cx="7246046" cy="3539430"/>
          </a:xfrm>
          <a:prstGeom prst="rect">
            <a:avLst/>
          </a:prstGeom>
          <a:ln>
            <a:solidFill>
              <a:schemeClr val="tx1"/>
            </a:solidFill>
          </a:ln>
        </p:spPr>
        <p:txBody>
          <a:bodyPr wrap="square">
            <a:spAutoFit/>
          </a:bodyPr>
          <a:lstStyle/>
          <a:p>
            <a:pPr fontAlgn="base"/>
            <a:r>
              <a:rPr lang="en-US" sz="1400" b="1" dirty="0"/>
              <a:t>Earnestly Contend for the Gospel Jude 1:6:</a:t>
            </a:r>
          </a:p>
          <a:p>
            <a:pPr fontAlgn="base"/>
            <a:r>
              <a:rPr lang="en-US" sz="1400" dirty="0"/>
              <a:t>“When evil wants to strike out and disrupt the essence of God’s work, it attacks the family. It does so by attempting to disregard the law of chastity, to confuse gender, to desensitize violence, to make crude and blasphemous language the norm, and to make immoral and deviant behavior seem like the rule rather than the exception.</a:t>
            </a:r>
          </a:p>
          <a:p>
            <a:pPr fontAlgn="base"/>
            <a:r>
              <a:rPr lang="en-US" sz="1400" dirty="0"/>
              <a:t>“We need to remember Edmund Burke’s statement: ‘The only thing necessary for the triumph of evil is for good men to do nothing’ [attributed in John Bartlett, comp., </a:t>
            </a:r>
            <a:r>
              <a:rPr lang="en-US" sz="1400" i="1" dirty="0"/>
              <a:t>Familiar Quotations,</a:t>
            </a:r>
            <a:r>
              <a:rPr lang="en-US" sz="1400" dirty="0"/>
              <a:t>15th ed. (1980), ix]. We need to raise our voices with other concerned citizens throughout the world in opposition to current trends” Elder M. Russel Ballard (“Let Our Voice Be Heard”</a:t>
            </a:r>
            <a:r>
              <a:rPr lang="en-US" sz="1400" i="1" dirty="0"/>
              <a:t> Ensign</a:t>
            </a:r>
            <a:r>
              <a:rPr lang="en-US" sz="1400" dirty="0"/>
              <a:t> or </a:t>
            </a:r>
            <a:r>
              <a:rPr lang="en-US" sz="1400" i="1" dirty="0" err="1"/>
              <a:t>Liahona,</a:t>
            </a:r>
            <a:r>
              <a:rPr lang="en-US" sz="1400" dirty="0" err="1"/>
              <a:t>Nov</a:t>
            </a:r>
            <a:r>
              <a:rPr lang="en-US" sz="1400" dirty="0"/>
              <a:t>. 2003, 18).</a:t>
            </a:r>
          </a:p>
          <a:p>
            <a:pPr fontAlgn="base"/>
            <a:endParaRPr lang="en-US" sz="1400" dirty="0"/>
          </a:p>
          <a:p>
            <a:pPr fontAlgn="base"/>
            <a:r>
              <a:rPr lang="en-US" sz="1400" dirty="0"/>
              <a:t>Modern Apostles have instructed Church members on how to contend for the gospel without being contentious. For example, see Elder Robert D. Hales, “Christian Courage: The Price of Discipleship,”</a:t>
            </a:r>
            <a:r>
              <a:rPr lang="en-US" sz="1400" i="1" dirty="0"/>
              <a:t> Ensign</a:t>
            </a:r>
            <a:r>
              <a:rPr lang="en-US" sz="1400" dirty="0"/>
              <a:t> or </a:t>
            </a:r>
            <a:r>
              <a:rPr lang="en-US" sz="1400" i="1" dirty="0"/>
              <a:t>Liahona,</a:t>
            </a:r>
            <a:r>
              <a:rPr lang="en-US" sz="1400" dirty="0"/>
              <a:t> Nov. 2008, 72–75; Elder Jeffrey R. Holland, “The Cost—and Blessings—of Discipleship,”</a:t>
            </a:r>
            <a:r>
              <a:rPr lang="en-US" sz="1400" i="1" dirty="0"/>
              <a:t> Ensign</a:t>
            </a:r>
            <a:r>
              <a:rPr lang="en-US" sz="1400" dirty="0"/>
              <a:t> or </a:t>
            </a:r>
            <a:r>
              <a:rPr lang="en-US" sz="1400" i="1" dirty="0"/>
              <a:t>Liahona,</a:t>
            </a:r>
            <a:r>
              <a:rPr lang="en-US" sz="1400" dirty="0"/>
              <a:t> May 2014, 6–9; and Elder Dallin H. Oaks, “Loving Others and Living with Differences,”</a:t>
            </a:r>
            <a:r>
              <a:rPr lang="en-US" sz="1400" i="1" dirty="0"/>
              <a:t> Ensign</a:t>
            </a:r>
            <a:r>
              <a:rPr lang="en-US" sz="1400" dirty="0"/>
              <a:t> or </a:t>
            </a:r>
            <a:r>
              <a:rPr lang="en-US" sz="1400" i="1" dirty="0"/>
              <a:t>Liahona,</a:t>
            </a:r>
            <a:r>
              <a:rPr lang="en-US" sz="1400" dirty="0"/>
              <a:t> Nov. 2014, 25–28.</a:t>
            </a:r>
            <a:endParaRPr lang="en-US" sz="1400" b="0" i="0" dirty="0">
              <a:effectLst/>
            </a:endParaRPr>
          </a:p>
        </p:txBody>
      </p:sp>
    </p:spTree>
    <p:extLst>
      <p:ext uri="{BB962C8B-B14F-4D97-AF65-F5344CB8AC3E}">
        <p14:creationId xmlns:p14="http://schemas.microsoft.com/office/powerpoint/2010/main" val="150760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background"/>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4489" y="-4729"/>
            <a:ext cx="10797766"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ea typeface="Wednesday" pitchFamily="2" charset="0"/>
              </a:rPr>
              <a:t>Jude</a:t>
            </a:r>
          </a:p>
        </p:txBody>
      </p:sp>
      <p:sp>
        <p:nvSpPr>
          <p:cNvPr id="79" name="TextBox 78"/>
          <p:cNvSpPr txBox="1"/>
          <p:nvPr/>
        </p:nvSpPr>
        <p:spPr>
          <a:xfrm>
            <a:off x="302744" y="950707"/>
            <a:ext cx="8424013" cy="5355312"/>
          </a:xfrm>
          <a:prstGeom prst="rect">
            <a:avLst/>
          </a:prstGeom>
          <a:noFill/>
        </p:spPr>
        <p:txBody>
          <a:bodyPr wrap="square" rtlCol="0">
            <a:spAutoFit/>
          </a:bodyPr>
          <a:lstStyle/>
          <a:p>
            <a:r>
              <a:rPr lang="en-US" dirty="0">
                <a:solidFill>
                  <a:schemeClr val="bg1"/>
                </a:solidFill>
              </a:rPr>
              <a:t>He was one of the brethren of the Lord and probable author of the epistle of Jude</a:t>
            </a:r>
          </a:p>
          <a:p>
            <a:endParaRPr lang="en-US" dirty="0">
              <a:solidFill>
                <a:schemeClr val="bg1"/>
              </a:solidFill>
            </a:endParaRPr>
          </a:p>
          <a:p>
            <a:r>
              <a:rPr lang="en-US" dirty="0">
                <a:solidFill>
                  <a:schemeClr val="bg1"/>
                </a:solidFill>
              </a:rPr>
              <a:t>Although the question of authorship has been much debated, no solid evidence has been produced to show that anyone other than Jude, brother of Jesus and James, wrote the letter</a:t>
            </a:r>
          </a:p>
          <a:p>
            <a:endParaRPr lang="en-US" dirty="0">
              <a:solidFill>
                <a:schemeClr val="bg1"/>
              </a:solidFill>
            </a:endParaRPr>
          </a:p>
          <a:p>
            <a:r>
              <a:rPr lang="en-US" dirty="0">
                <a:solidFill>
                  <a:schemeClr val="bg1"/>
                </a:solidFill>
              </a:rPr>
              <a:t>We have no indication that Jude held any office of importance in the early church, but the epistle seems to suggest that he eventually attained to a position wherein a letter from him would carry some weight</a:t>
            </a:r>
          </a:p>
          <a:p>
            <a:endParaRPr lang="en-US" dirty="0">
              <a:solidFill>
                <a:schemeClr val="bg1"/>
              </a:solidFill>
            </a:endParaRPr>
          </a:p>
          <a:p>
            <a:r>
              <a:rPr lang="en-US" dirty="0">
                <a:solidFill>
                  <a:schemeClr val="bg1"/>
                </a:solidFill>
              </a:rPr>
              <a:t>Jude was evidently a Church member of high esteem in Jerusalem, and he may have traveled as a missionary </a:t>
            </a:r>
          </a:p>
          <a:p>
            <a:endParaRPr lang="en-US" dirty="0">
              <a:solidFill>
                <a:schemeClr val="bg1"/>
              </a:solidFill>
            </a:endParaRPr>
          </a:p>
          <a:p>
            <a:r>
              <a:rPr lang="en-US" dirty="0">
                <a:solidFill>
                  <a:schemeClr val="bg1"/>
                </a:solidFill>
              </a:rPr>
              <a:t>Jude is the shortest letter in the New Testament. Like the other general epistles, little is known concerning the group or groups to which the epistle was directed. Jude merely addresses his writing “to them that are sanctified by God the Father, and preserved in Jesus Christ, and called.” (Jude 1:1)</a:t>
            </a:r>
          </a:p>
          <a:p>
            <a:endParaRPr lang="en-US" dirty="0">
              <a:solidFill>
                <a:schemeClr val="bg1"/>
              </a:solidFill>
            </a:endParaRPr>
          </a:p>
          <a:p>
            <a:r>
              <a:rPr lang="en-US" dirty="0">
                <a:solidFill>
                  <a:schemeClr val="bg1"/>
                </a:solidFill>
              </a:rPr>
              <a:t>The Epistle of Jude contains information that is not found anywhere else in the Bible</a:t>
            </a:r>
          </a:p>
        </p:txBody>
      </p:sp>
      <p:grpSp>
        <p:nvGrpSpPr>
          <p:cNvPr id="182" name="Group 181"/>
          <p:cNvGrpSpPr/>
          <p:nvPr/>
        </p:nvGrpSpPr>
        <p:grpSpPr>
          <a:xfrm>
            <a:off x="8794375" y="1568183"/>
            <a:ext cx="2096561" cy="4022039"/>
            <a:chOff x="3063167" y="1623133"/>
            <a:chExt cx="1944495" cy="4084898"/>
          </a:xfrm>
        </p:grpSpPr>
        <p:sp>
          <p:nvSpPr>
            <p:cNvPr id="183" name="Cloud 182"/>
            <p:cNvSpPr/>
            <p:nvPr/>
          </p:nvSpPr>
          <p:spPr>
            <a:xfrm rot="7971735" flipH="1">
              <a:off x="3175150" y="2115706"/>
              <a:ext cx="1647824" cy="1621302"/>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9980598">
              <a:off x="4598836" y="3906834"/>
              <a:ext cx="408826" cy="6123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803814">
              <a:off x="3063167" y="3906566"/>
              <a:ext cx="357722" cy="6123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3616478" y="5156906"/>
              <a:ext cx="511032" cy="55112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3974201" y="5156906"/>
              <a:ext cx="511032" cy="55112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rot="1996156">
              <a:off x="3140156" y="3168079"/>
              <a:ext cx="677259" cy="115991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rot="2041752">
              <a:off x="3241854" y="3027010"/>
              <a:ext cx="673261" cy="104989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19870960">
              <a:off x="4256710" y="3171302"/>
              <a:ext cx="636149" cy="115991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20036208">
              <a:off x="4132446" y="3044654"/>
              <a:ext cx="673261" cy="104989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a:off x="3565375" y="3074878"/>
              <a:ext cx="970961" cy="232697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834296" y="2891169"/>
              <a:ext cx="402122" cy="489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21335299">
              <a:off x="4088286" y="2951858"/>
              <a:ext cx="468847" cy="232963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rot="353417">
              <a:off x="3553930" y="3037030"/>
              <a:ext cx="468847" cy="222686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572189" y="1895277"/>
              <a:ext cx="970961" cy="12408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loud 196"/>
            <p:cNvSpPr/>
            <p:nvPr/>
          </p:nvSpPr>
          <p:spPr>
            <a:xfrm rot="3069450" flipH="1">
              <a:off x="3447222" y="1633722"/>
              <a:ext cx="591915" cy="1040555"/>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loud 197"/>
            <p:cNvSpPr/>
            <p:nvPr/>
          </p:nvSpPr>
          <p:spPr>
            <a:xfrm rot="9042752" flipH="1">
              <a:off x="4065196" y="1627678"/>
              <a:ext cx="570839" cy="1039913"/>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3894093" y="1719218"/>
              <a:ext cx="472359" cy="524844"/>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8978978">
              <a:off x="3392860" y="2312596"/>
              <a:ext cx="276692" cy="331252"/>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8978978">
              <a:off x="4495032" y="2346247"/>
              <a:ext cx="276692" cy="331252"/>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loud 201"/>
            <p:cNvSpPr/>
            <p:nvPr/>
          </p:nvSpPr>
          <p:spPr>
            <a:xfrm rot="7971735" flipH="1">
              <a:off x="3740653" y="2686058"/>
              <a:ext cx="602221" cy="58557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3894094" y="2834819"/>
              <a:ext cx="262422" cy="1574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188"/>
            <p:cNvGrpSpPr/>
            <p:nvPr/>
          </p:nvGrpSpPr>
          <p:grpSpPr>
            <a:xfrm rot="16598504">
              <a:off x="3033005" y="4331550"/>
              <a:ext cx="1447800" cy="289560"/>
              <a:chOff x="2286000" y="6019800"/>
              <a:chExt cx="3048000" cy="609600"/>
            </a:xfrm>
          </p:grpSpPr>
          <p:grpSp>
            <p:nvGrpSpPr>
              <p:cNvPr id="222" name="Group 175"/>
              <p:cNvGrpSpPr/>
              <p:nvPr/>
            </p:nvGrpSpPr>
            <p:grpSpPr>
              <a:xfrm>
                <a:off x="2286000" y="6019800"/>
                <a:ext cx="609600" cy="609600"/>
                <a:chOff x="2286000" y="6019800"/>
                <a:chExt cx="609600" cy="609600"/>
              </a:xfrm>
            </p:grpSpPr>
            <p:sp>
              <p:nvSpPr>
                <p:cNvPr id="235" name="Quad Arrow Callout 10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ross 23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176"/>
              <p:cNvGrpSpPr/>
              <p:nvPr/>
            </p:nvGrpSpPr>
            <p:grpSpPr>
              <a:xfrm>
                <a:off x="2895600" y="6019800"/>
                <a:ext cx="609600" cy="609600"/>
                <a:chOff x="2286000" y="6019800"/>
                <a:chExt cx="609600" cy="609600"/>
              </a:xfrm>
            </p:grpSpPr>
            <p:sp>
              <p:nvSpPr>
                <p:cNvPr id="233" name="Quad Arrow Callout 9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ross 23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179"/>
              <p:cNvGrpSpPr/>
              <p:nvPr/>
            </p:nvGrpSpPr>
            <p:grpSpPr>
              <a:xfrm>
                <a:off x="3505200" y="6019800"/>
                <a:ext cx="609600" cy="609600"/>
                <a:chOff x="2286000" y="6019800"/>
                <a:chExt cx="609600" cy="609600"/>
              </a:xfrm>
            </p:grpSpPr>
            <p:sp>
              <p:nvSpPr>
                <p:cNvPr id="231" name="Quad Arrow Callout 9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ross 23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82"/>
              <p:cNvGrpSpPr/>
              <p:nvPr/>
            </p:nvGrpSpPr>
            <p:grpSpPr>
              <a:xfrm>
                <a:off x="4114800" y="6019800"/>
                <a:ext cx="609600" cy="609600"/>
                <a:chOff x="2286000" y="6019800"/>
                <a:chExt cx="609600" cy="609600"/>
              </a:xfrm>
            </p:grpSpPr>
            <p:sp>
              <p:nvSpPr>
                <p:cNvPr id="229" name="Quad Arrow Callout 9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ross 22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85"/>
              <p:cNvGrpSpPr/>
              <p:nvPr/>
            </p:nvGrpSpPr>
            <p:grpSpPr>
              <a:xfrm>
                <a:off x="4724400" y="6019800"/>
                <a:ext cx="609600" cy="609600"/>
                <a:chOff x="2286000" y="6019800"/>
                <a:chExt cx="609600" cy="609600"/>
              </a:xfrm>
            </p:grpSpPr>
            <p:sp>
              <p:nvSpPr>
                <p:cNvPr id="227" name="Quad Arrow Callout 9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ross 22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5" name="Group 188"/>
            <p:cNvGrpSpPr/>
            <p:nvPr/>
          </p:nvGrpSpPr>
          <p:grpSpPr>
            <a:xfrm rot="15901814">
              <a:off x="3630706" y="4350458"/>
              <a:ext cx="1447800" cy="289560"/>
              <a:chOff x="2286000" y="6019800"/>
              <a:chExt cx="3048000" cy="609600"/>
            </a:xfrm>
          </p:grpSpPr>
          <p:grpSp>
            <p:nvGrpSpPr>
              <p:cNvPr id="207" name="Group 175"/>
              <p:cNvGrpSpPr/>
              <p:nvPr/>
            </p:nvGrpSpPr>
            <p:grpSpPr>
              <a:xfrm>
                <a:off x="2286000" y="6019800"/>
                <a:ext cx="609600" cy="609600"/>
                <a:chOff x="2286000" y="6019800"/>
                <a:chExt cx="609600" cy="609600"/>
              </a:xfrm>
            </p:grpSpPr>
            <p:sp>
              <p:nvSpPr>
                <p:cNvPr id="220" name="Quad Arrow Callout 11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ross 22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176"/>
              <p:cNvGrpSpPr/>
              <p:nvPr/>
            </p:nvGrpSpPr>
            <p:grpSpPr>
              <a:xfrm>
                <a:off x="2895600" y="6019800"/>
                <a:ext cx="609600" cy="609600"/>
                <a:chOff x="2286000" y="6019800"/>
                <a:chExt cx="609600" cy="609600"/>
              </a:xfrm>
            </p:grpSpPr>
            <p:sp>
              <p:nvSpPr>
                <p:cNvPr id="218" name="Quad Arrow Callout 11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ross 21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79"/>
              <p:cNvGrpSpPr/>
              <p:nvPr/>
            </p:nvGrpSpPr>
            <p:grpSpPr>
              <a:xfrm>
                <a:off x="3505200" y="6019800"/>
                <a:ext cx="609600" cy="609600"/>
                <a:chOff x="2286000" y="6019800"/>
                <a:chExt cx="609600" cy="609600"/>
              </a:xfrm>
            </p:grpSpPr>
            <p:sp>
              <p:nvSpPr>
                <p:cNvPr id="216" name="Quad Arrow Callout 11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ross 21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182"/>
              <p:cNvGrpSpPr/>
              <p:nvPr/>
            </p:nvGrpSpPr>
            <p:grpSpPr>
              <a:xfrm>
                <a:off x="4114800" y="6019800"/>
                <a:ext cx="609600" cy="609600"/>
                <a:chOff x="2286000" y="6019800"/>
                <a:chExt cx="609600" cy="609600"/>
              </a:xfrm>
            </p:grpSpPr>
            <p:sp>
              <p:nvSpPr>
                <p:cNvPr id="214" name="Quad Arrow Callout 11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ross 21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85"/>
              <p:cNvGrpSpPr/>
              <p:nvPr/>
            </p:nvGrpSpPr>
            <p:grpSpPr>
              <a:xfrm>
                <a:off x="4724400" y="6019800"/>
                <a:ext cx="609600" cy="609600"/>
                <a:chOff x="2286000" y="6019800"/>
                <a:chExt cx="609600" cy="609600"/>
              </a:xfrm>
            </p:grpSpPr>
            <p:sp>
              <p:nvSpPr>
                <p:cNvPr id="212" name="Quad Arrow Callout 10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Cross 21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6" name="Moon 205"/>
            <p:cNvSpPr/>
            <p:nvPr/>
          </p:nvSpPr>
          <p:spPr>
            <a:xfrm rot="5598382">
              <a:off x="3739518" y="1276690"/>
              <a:ext cx="636642" cy="1329527"/>
            </a:xfrm>
            <a:prstGeom prst="moon">
              <a:avLst>
                <a:gd name="adj" fmla="val 6013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1277600" y="6488668"/>
            <a:ext cx="914400" cy="369332"/>
          </a:xfrm>
          <a:prstGeom prst="rect">
            <a:avLst/>
          </a:prstGeom>
          <a:noFill/>
        </p:spPr>
        <p:txBody>
          <a:bodyPr wrap="square" rtlCol="0">
            <a:spAutoFit/>
          </a:bodyPr>
          <a:lstStyle/>
          <a:p>
            <a:pPr algn="r"/>
            <a:r>
              <a:rPr lang="en-US" dirty="0">
                <a:solidFill>
                  <a:schemeClr val="bg1"/>
                </a:solidFill>
              </a:rPr>
              <a:t>(2,3)</a:t>
            </a:r>
          </a:p>
        </p:txBody>
      </p:sp>
    </p:spTree>
    <p:extLst>
      <p:ext uri="{BB962C8B-B14F-4D97-AF65-F5344CB8AC3E}">
        <p14:creationId xmlns:p14="http://schemas.microsoft.com/office/powerpoint/2010/main" val="32148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82"/>
                                        </p:tgtEl>
                                        <p:attrNameLst>
                                          <p:attrName>style.visibility</p:attrName>
                                        </p:attrNameLst>
                                      </p:cBhvr>
                                      <p:to>
                                        <p:strVal val="visible"/>
                                      </p:to>
                                    </p:set>
                                    <p:animEffect transition="in" filter="wipe(down)">
                                      <p:cBhvr>
                                        <p:cTn id="9" dur="580">
                                          <p:stCondLst>
                                            <p:cond delay="0"/>
                                          </p:stCondLst>
                                        </p:cTn>
                                        <p:tgtEl>
                                          <p:spTgt spid="182"/>
                                        </p:tgtEl>
                                      </p:cBhvr>
                                    </p:animEffect>
                                    <p:anim calcmode="lin" valueType="num">
                                      <p:cBhvr>
                                        <p:cTn id="10" dur="1822" tmFilter="0,0; 0.14,0.36; 0.43,0.73; 0.71,0.91; 1.0,1.0">
                                          <p:stCondLst>
                                            <p:cond delay="0"/>
                                          </p:stCondLst>
                                        </p:cTn>
                                        <p:tgtEl>
                                          <p:spTgt spid="18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8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8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8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82"/>
                                        </p:tgtEl>
                                        <p:attrNameLst>
                                          <p:attrName>ppt_y</p:attrName>
                                        </p:attrNameLst>
                                      </p:cBhvr>
                                      <p:tavLst>
                                        <p:tav tm="0" fmla="#ppt_y-sin(pi*$)/81">
                                          <p:val>
                                            <p:fltVal val="0"/>
                                          </p:val>
                                        </p:tav>
                                        <p:tav tm="100000">
                                          <p:val>
                                            <p:fltVal val="1"/>
                                          </p:val>
                                        </p:tav>
                                      </p:tavLst>
                                    </p:anim>
                                    <p:animScale>
                                      <p:cBhvr>
                                        <p:cTn id="15" dur="26">
                                          <p:stCondLst>
                                            <p:cond delay="650"/>
                                          </p:stCondLst>
                                        </p:cTn>
                                        <p:tgtEl>
                                          <p:spTgt spid="182"/>
                                        </p:tgtEl>
                                      </p:cBhvr>
                                      <p:to x="100000" y="60000"/>
                                    </p:animScale>
                                    <p:animScale>
                                      <p:cBhvr>
                                        <p:cTn id="16" dur="166" decel="50000">
                                          <p:stCondLst>
                                            <p:cond delay="676"/>
                                          </p:stCondLst>
                                        </p:cTn>
                                        <p:tgtEl>
                                          <p:spTgt spid="182"/>
                                        </p:tgtEl>
                                      </p:cBhvr>
                                      <p:to x="100000" y="100000"/>
                                    </p:animScale>
                                    <p:animScale>
                                      <p:cBhvr>
                                        <p:cTn id="17" dur="26">
                                          <p:stCondLst>
                                            <p:cond delay="1312"/>
                                          </p:stCondLst>
                                        </p:cTn>
                                        <p:tgtEl>
                                          <p:spTgt spid="182"/>
                                        </p:tgtEl>
                                      </p:cBhvr>
                                      <p:to x="100000" y="80000"/>
                                    </p:animScale>
                                    <p:animScale>
                                      <p:cBhvr>
                                        <p:cTn id="18" dur="166" decel="50000">
                                          <p:stCondLst>
                                            <p:cond delay="1338"/>
                                          </p:stCondLst>
                                        </p:cTn>
                                        <p:tgtEl>
                                          <p:spTgt spid="182"/>
                                        </p:tgtEl>
                                      </p:cBhvr>
                                      <p:to x="100000" y="100000"/>
                                    </p:animScale>
                                    <p:animScale>
                                      <p:cBhvr>
                                        <p:cTn id="19" dur="26">
                                          <p:stCondLst>
                                            <p:cond delay="1642"/>
                                          </p:stCondLst>
                                        </p:cTn>
                                        <p:tgtEl>
                                          <p:spTgt spid="182"/>
                                        </p:tgtEl>
                                      </p:cBhvr>
                                      <p:to x="100000" y="90000"/>
                                    </p:animScale>
                                    <p:animScale>
                                      <p:cBhvr>
                                        <p:cTn id="20" dur="166" decel="50000">
                                          <p:stCondLst>
                                            <p:cond delay="1668"/>
                                          </p:stCondLst>
                                        </p:cTn>
                                        <p:tgtEl>
                                          <p:spTgt spid="182"/>
                                        </p:tgtEl>
                                      </p:cBhvr>
                                      <p:to x="100000" y="100000"/>
                                    </p:animScale>
                                    <p:animScale>
                                      <p:cBhvr>
                                        <p:cTn id="21" dur="26">
                                          <p:stCondLst>
                                            <p:cond delay="1808"/>
                                          </p:stCondLst>
                                        </p:cTn>
                                        <p:tgtEl>
                                          <p:spTgt spid="182"/>
                                        </p:tgtEl>
                                      </p:cBhvr>
                                      <p:to x="100000" y="95000"/>
                                    </p:animScale>
                                    <p:animScale>
                                      <p:cBhvr>
                                        <p:cTn id="22" dur="166" decel="50000">
                                          <p:stCondLst>
                                            <p:cond delay="1834"/>
                                          </p:stCondLst>
                                        </p:cTn>
                                        <p:tgtEl>
                                          <p:spTgt spid="18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background"/>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4489" y="-4729"/>
            <a:ext cx="10797766"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ea typeface="Wednesday" pitchFamily="2" charset="0"/>
              </a:rPr>
              <a:t>Pre-existence</a:t>
            </a:r>
          </a:p>
        </p:txBody>
      </p:sp>
      <p:sp>
        <p:nvSpPr>
          <p:cNvPr id="79" name="TextBox 78"/>
          <p:cNvSpPr txBox="1"/>
          <p:nvPr/>
        </p:nvSpPr>
        <p:spPr>
          <a:xfrm>
            <a:off x="2622643" y="1164177"/>
            <a:ext cx="6318936" cy="5262979"/>
          </a:xfrm>
          <a:prstGeom prst="rect">
            <a:avLst/>
          </a:prstGeom>
          <a:noFill/>
        </p:spPr>
        <p:txBody>
          <a:bodyPr wrap="square" rtlCol="0">
            <a:spAutoFit/>
          </a:bodyPr>
          <a:lstStyle/>
          <a:p>
            <a:pPr fontAlgn="base"/>
            <a:r>
              <a:rPr lang="en-US" sz="2400" dirty="0">
                <a:solidFill>
                  <a:schemeClr val="bg1"/>
                </a:solidFill>
              </a:rPr>
              <a:t>“In the whole Bible, it is Jude only who preserves for us the concept that pre-existence was our first estate and that certain angels failed to pass its tests.</a:t>
            </a:r>
          </a:p>
          <a:p>
            <a:pPr fontAlgn="base"/>
            <a:endParaRPr lang="en-US" sz="2400" dirty="0">
              <a:solidFill>
                <a:schemeClr val="bg1"/>
              </a:solidFill>
            </a:endParaRPr>
          </a:p>
          <a:p>
            <a:pPr fontAlgn="base"/>
            <a:r>
              <a:rPr lang="en-US" sz="2400" dirty="0">
                <a:solidFill>
                  <a:schemeClr val="bg1"/>
                </a:solidFill>
              </a:rPr>
              <a:t>“It is to him that we turn for our meager knowledge of the disputation between Michael and Lucifer about the body of Moses.</a:t>
            </a:r>
          </a:p>
          <a:p>
            <a:pPr fontAlgn="base"/>
            <a:endParaRPr lang="en-US" sz="2400" dirty="0">
              <a:solidFill>
                <a:schemeClr val="bg1"/>
              </a:solidFill>
            </a:endParaRPr>
          </a:p>
          <a:p>
            <a:pPr fontAlgn="base"/>
            <a:r>
              <a:rPr lang="en-US" sz="2400" dirty="0">
                <a:solidFill>
                  <a:schemeClr val="bg1"/>
                </a:solidFill>
              </a:rPr>
              <a:t>“He alone records Enoch’s glorious prophecy about the Second Coming of the Son of Man.</a:t>
            </a:r>
          </a:p>
          <a:p>
            <a:pPr fontAlgn="base"/>
            <a:r>
              <a:rPr lang="en-US" sz="2400" dirty="0">
                <a:solidFill>
                  <a:schemeClr val="bg1"/>
                </a:solidFill>
              </a:rPr>
              <a:t>“And he is the only inspired writer to express the counsel that the saints should hate even the garments spotted with the flesh.”</a:t>
            </a:r>
          </a:p>
        </p:txBody>
      </p:sp>
      <p:sp>
        <p:nvSpPr>
          <p:cNvPr id="3" name="TextBox 2"/>
          <p:cNvSpPr txBox="1"/>
          <p:nvPr/>
        </p:nvSpPr>
        <p:spPr>
          <a:xfrm>
            <a:off x="11277600" y="6488668"/>
            <a:ext cx="914400" cy="369332"/>
          </a:xfrm>
          <a:prstGeom prst="rect">
            <a:avLst/>
          </a:prstGeom>
          <a:noFill/>
        </p:spPr>
        <p:txBody>
          <a:bodyPr wrap="square" rtlCol="0">
            <a:spAutoFit/>
          </a:bodyPr>
          <a:lstStyle/>
          <a:p>
            <a:pPr algn="r"/>
            <a:r>
              <a:rPr lang="en-US" dirty="0">
                <a:solidFill>
                  <a:schemeClr val="bg1"/>
                </a:solidFill>
              </a:rPr>
              <a:t>(2,3)</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1354" y="95054"/>
            <a:ext cx="1134035" cy="1582924"/>
          </a:xfrm>
          <a:prstGeom prst="rect">
            <a:avLst/>
          </a:prstGeom>
        </p:spPr>
      </p:pic>
      <p:grpSp>
        <p:nvGrpSpPr>
          <p:cNvPr id="62" name="Group 61"/>
          <p:cNvGrpSpPr/>
          <p:nvPr/>
        </p:nvGrpSpPr>
        <p:grpSpPr>
          <a:xfrm>
            <a:off x="9242486" y="2195466"/>
            <a:ext cx="2648607" cy="3200400"/>
            <a:chOff x="6324600" y="304800"/>
            <a:chExt cx="2133600" cy="2743200"/>
          </a:xfrm>
        </p:grpSpPr>
        <p:grpSp>
          <p:nvGrpSpPr>
            <p:cNvPr id="63" name="Group 62"/>
            <p:cNvGrpSpPr/>
            <p:nvPr/>
          </p:nvGrpSpPr>
          <p:grpSpPr>
            <a:xfrm>
              <a:off x="6324600" y="304800"/>
              <a:ext cx="2133600" cy="2743200"/>
              <a:chOff x="1676400" y="685800"/>
              <a:chExt cx="2133600" cy="2743200"/>
            </a:xfrm>
          </p:grpSpPr>
          <p:sp>
            <p:nvSpPr>
              <p:cNvPr id="65" name="Rounded Rectangle 2"/>
              <p:cNvSpPr/>
              <p:nvPr/>
            </p:nvSpPr>
            <p:spPr>
              <a:xfrm>
                <a:off x="1981200" y="698269"/>
                <a:ext cx="1828800" cy="2730731"/>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3"/>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4"/>
              <p:cNvSpPr/>
              <p:nvPr/>
            </p:nvSpPr>
            <p:spPr>
              <a:xfrm>
                <a:off x="1676400" y="685800"/>
                <a:ext cx="1828800" cy="272241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6493933" y="762000"/>
              <a:ext cx="1473200" cy="1925802"/>
            </a:xfrm>
            <a:prstGeom prst="rect">
              <a:avLst/>
            </a:prstGeom>
            <a:noFill/>
          </p:spPr>
          <p:txBody>
            <a:bodyPr wrap="square" rtlCol="0">
              <a:spAutoFit/>
            </a:bodyPr>
            <a:lstStyle/>
            <a:p>
              <a:pPr algn="ctr"/>
              <a:r>
                <a:rPr lang="en-US" sz="2800" b="1" dirty="0">
                  <a:latin typeface="Bradley Hand ITC" pitchFamily="66" charset="0"/>
                </a:rPr>
                <a:t>The General Epistle  </a:t>
              </a:r>
            </a:p>
            <a:p>
              <a:pPr algn="ctr"/>
              <a:r>
                <a:rPr lang="en-US" sz="2800" b="1" dirty="0">
                  <a:latin typeface="Bradley Hand ITC" pitchFamily="66" charset="0"/>
                </a:rPr>
                <a:t>Of</a:t>
              </a:r>
            </a:p>
            <a:p>
              <a:pPr algn="ctr"/>
              <a:r>
                <a:rPr lang="en-US" sz="2800" b="1" dirty="0">
                  <a:latin typeface="Bradley Hand ITC" pitchFamily="66" charset="0"/>
                </a:rPr>
                <a:t>Jude</a:t>
              </a:r>
            </a:p>
          </p:txBody>
        </p:sp>
      </p:grpSp>
      <p:grpSp>
        <p:nvGrpSpPr>
          <p:cNvPr id="68" name="Group 45"/>
          <p:cNvGrpSpPr/>
          <p:nvPr/>
        </p:nvGrpSpPr>
        <p:grpSpPr>
          <a:xfrm>
            <a:off x="349020" y="2018136"/>
            <a:ext cx="2273623" cy="4114800"/>
            <a:chOff x="838200" y="533400"/>
            <a:chExt cx="2959423" cy="5091789"/>
          </a:xfrm>
        </p:grpSpPr>
        <p:sp>
          <p:nvSpPr>
            <p:cNvPr id="69" name="Oval 68"/>
            <p:cNvSpPr/>
            <p:nvPr/>
          </p:nvSpPr>
          <p:spPr>
            <a:xfrm>
              <a:off x="3040505" y="3517692"/>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17"/>
            <p:cNvGrpSpPr/>
            <p:nvPr/>
          </p:nvGrpSpPr>
          <p:grpSpPr>
            <a:xfrm rot="2754858">
              <a:off x="1366669" y="5020454"/>
              <a:ext cx="451567" cy="757903"/>
              <a:chOff x="1676400" y="2133600"/>
              <a:chExt cx="1447800" cy="2088845"/>
            </a:xfrm>
          </p:grpSpPr>
          <p:sp>
            <p:nvSpPr>
              <p:cNvPr id="101" name="Oval 1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8"/>
            <p:cNvGrpSpPr/>
            <p:nvPr/>
          </p:nvGrpSpPr>
          <p:grpSpPr>
            <a:xfrm rot="18845142" flipH="1">
              <a:off x="2094336" y="4964730"/>
              <a:ext cx="451567" cy="757903"/>
              <a:chOff x="1676400" y="2133600"/>
              <a:chExt cx="1447800" cy="2088845"/>
            </a:xfrm>
          </p:grpSpPr>
          <p:sp>
            <p:nvSpPr>
              <p:cNvPr id="98" name="Oval 97"/>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2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p:nvPr/>
          </p:nvSpPr>
          <p:spPr>
            <a:xfrm>
              <a:off x="838200" y="3436266"/>
              <a:ext cx="463611" cy="6494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0102191">
              <a:off x="2329123" y="2114459"/>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327004">
              <a:off x="1022568" y="2090641"/>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1207073" y="2146900"/>
              <a:ext cx="1721407" cy="3164809"/>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452988" y="3905127"/>
              <a:ext cx="1229577" cy="175823"/>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366654" flipH="1">
              <a:off x="1261466" y="2108753"/>
              <a:ext cx="570223" cy="2982106"/>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21233346">
              <a:off x="2294540" y="2096242"/>
              <a:ext cx="570223" cy="29892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1206386">
              <a:off x="1854037" y="1955866"/>
              <a:ext cx="374708" cy="2400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43"/>
            <p:cNvGrpSpPr/>
            <p:nvPr/>
          </p:nvGrpSpPr>
          <p:grpSpPr>
            <a:xfrm rot="19025436">
              <a:off x="2146207" y="3548341"/>
              <a:ext cx="1651416" cy="462197"/>
              <a:chOff x="3505200" y="1981200"/>
              <a:chExt cx="2138597" cy="749508"/>
            </a:xfrm>
          </p:grpSpPr>
          <p:grpSp>
            <p:nvGrpSpPr>
              <p:cNvPr id="90" name="Group 38"/>
              <p:cNvGrpSpPr/>
              <p:nvPr/>
            </p:nvGrpSpPr>
            <p:grpSpPr>
              <a:xfrm>
                <a:off x="3505200" y="1981200"/>
                <a:ext cx="2133600" cy="381000"/>
                <a:chOff x="3505200" y="1981200"/>
                <a:chExt cx="2133600" cy="381000"/>
              </a:xfrm>
            </p:grpSpPr>
            <p:sp>
              <p:nvSpPr>
                <p:cNvPr id="95" name="Rounded Rectangle 32"/>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39"/>
              <p:cNvGrpSpPr/>
              <p:nvPr/>
            </p:nvGrpSpPr>
            <p:grpSpPr>
              <a:xfrm>
                <a:off x="3510197" y="2349708"/>
                <a:ext cx="2133600" cy="381000"/>
                <a:chOff x="3505200" y="1981200"/>
                <a:chExt cx="2133600" cy="381000"/>
              </a:xfrm>
            </p:grpSpPr>
            <p:sp>
              <p:nvSpPr>
                <p:cNvPr id="92" name="Rounded Rectangle 29"/>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Oval 88"/>
            <p:cNvSpPr/>
            <p:nvPr/>
          </p:nvSpPr>
          <p:spPr>
            <a:xfrm>
              <a:off x="2895600" y="3657600"/>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292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xEl>
                                              <p:pRg st="5" end="5"/>
                                            </p:txEl>
                                          </p:spTgt>
                                        </p:tgtEl>
                                        <p:attrNameLst>
                                          <p:attrName>style.visibility</p:attrName>
                                        </p:attrNameLst>
                                      </p:cBhvr>
                                      <p:to>
                                        <p:strVal val="visible"/>
                                      </p:to>
                                    </p:set>
                                  </p:childTnLst>
                                </p:cTn>
                              </p:par>
                              <p:par>
                                <p:cTn id="13" presetID="26"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down)">
                                      <p:cBhvr>
                                        <p:cTn id="15" dur="580">
                                          <p:stCondLst>
                                            <p:cond delay="0"/>
                                          </p:stCondLst>
                                        </p:cTn>
                                        <p:tgtEl>
                                          <p:spTgt spid="68"/>
                                        </p:tgtEl>
                                      </p:cBhvr>
                                    </p:animEffect>
                                    <p:anim calcmode="lin" valueType="num">
                                      <p:cBhvr>
                                        <p:cTn id="16"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21" dur="26">
                                          <p:stCondLst>
                                            <p:cond delay="650"/>
                                          </p:stCondLst>
                                        </p:cTn>
                                        <p:tgtEl>
                                          <p:spTgt spid="68"/>
                                        </p:tgtEl>
                                      </p:cBhvr>
                                      <p:to x="100000" y="60000"/>
                                    </p:animScale>
                                    <p:animScale>
                                      <p:cBhvr>
                                        <p:cTn id="22" dur="166" decel="50000">
                                          <p:stCondLst>
                                            <p:cond delay="676"/>
                                          </p:stCondLst>
                                        </p:cTn>
                                        <p:tgtEl>
                                          <p:spTgt spid="68"/>
                                        </p:tgtEl>
                                      </p:cBhvr>
                                      <p:to x="100000" y="100000"/>
                                    </p:animScale>
                                    <p:animScale>
                                      <p:cBhvr>
                                        <p:cTn id="23" dur="26">
                                          <p:stCondLst>
                                            <p:cond delay="1312"/>
                                          </p:stCondLst>
                                        </p:cTn>
                                        <p:tgtEl>
                                          <p:spTgt spid="68"/>
                                        </p:tgtEl>
                                      </p:cBhvr>
                                      <p:to x="100000" y="80000"/>
                                    </p:animScale>
                                    <p:animScale>
                                      <p:cBhvr>
                                        <p:cTn id="24" dur="166" decel="50000">
                                          <p:stCondLst>
                                            <p:cond delay="1338"/>
                                          </p:stCondLst>
                                        </p:cTn>
                                        <p:tgtEl>
                                          <p:spTgt spid="68"/>
                                        </p:tgtEl>
                                      </p:cBhvr>
                                      <p:to x="100000" y="100000"/>
                                    </p:animScale>
                                    <p:animScale>
                                      <p:cBhvr>
                                        <p:cTn id="25" dur="26">
                                          <p:stCondLst>
                                            <p:cond delay="1642"/>
                                          </p:stCondLst>
                                        </p:cTn>
                                        <p:tgtEl>
                                          <p:spTgt spid="68"/>
                                        </p:tgtEl>
                                      </p:cBhvr>
                                      <p:to x="100000" y="90000"/>
                                    </p:animScale>
                                    <p:animScale>
                                      <p:cBhvr>
                                        <p:cTn id="26" dur="166" decel="50000">
                                          <p:stCondLst>
                                            <p:cond delay="1668"/>
                                          </p:stCondLst>
                                        </p:cTn>
                                        <p:tgtEl>
                                          <p:spTgt spid="68"/>
                                        </p:tgtEl>
                                      </p:cBhvr>
                                      <p:to x="100000" y="100000"/>
                                    </p:animScale>
                                    <p:animScale>
                                      <p:cBhvr>
                                        <p:cTn id="27" dur="26">
                                          <p:stCondLst>
                                            <p:cond delay="1808"/>
                                          </p:stCondLst>
                                        </p:cTn>
                                        <p:tgtEl>
                                          <p:spTgt spid="68"/>
                                        </p:tgtEl>
                                      </p:cBhvr>
                                      <p:to x="100000" y="95000"/>
                                    </p:animScale>
                                    <p:animScale>
                                      <p:cBhvr>
                                        <p:cTn id="28" dur="166" decel="50000">
                                          <p:stCondLst>
                                            <p:cond delay="1834"/>
                                          </p:stCondLst>
                                        </p:cTn>
                                        <p:tgtEl>
                                          <p:spTgt spid="6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background"/>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676400" y="152400"/>
            <a:ext cx="8991600" cy="6400800"/>
          </a:xfrm>
          <a:prstGeom prst="ellipse">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00500" y="588521"/>
            <a:ext cx="4343400" cy="1569660"/>
          </a:xfrm>
          <a:prstGeom prst="rect">
            <a:avLst/>
          </a:prstGeom>
          <a:noFill/>
        </p:spPr>
        <p:txBody>
          <a:bodyPr wrap="square" rtlCol="0">
            <a:spAutoFit/>
          </a:bodyPr>
          <a:lstStyle/>
          <a:p>
            <a:r>
              <a:rPr lang="en-US" sz="2400" i="1" dirty="0"/>
              <a:t>“And Enoch also, the seventh from Adam, prophesied of these, saying, Behold, the Lord cometh with ten thousands of his saints,”</a:t>
            </a:r>
          </a:p>
        </p:txBody>
      </p:sp>
      <p:sp>
        <p:nvSpPr>
          <p:cNvPr id="8" name="TextBox 7"/>
          <p:cNvSpPr txBox="1"/>
          <p:nvPr/>
        </p:nvSpPr>
        <p:spPr>
          <a:xfrm>
            <a:off x="152400" y="6482460"/>
            <a:ext cx="3657600" cy="369332"/>
          </a:xfrm>
          <a:prstGeom prst="rect">
            <a:avLst/>
          </a:prstGeom>
          <a:noFill/>
        </p:spPr>
        <p:txBody>
          <a:bodyPr wrap="square" rtlCol="0">
            <a:spAutoFit/>
          </a:bodyPr>
          <a:lstStyle/>
          <a:p>
            <a:r>
              <a:rPr lang="en-US" dirty="0">
                <a:solidFill>
                  <a:schemeClr val="bg1"/>
                </a:solidFill>
              </a:rPr>
              <a:t>Jude 1:14</a:t>
            </a:r>
          </a:p>
        </p:txBody>
      </p:sp>
      <p:pic>
        <p:nvPicPr>
          <p:cNvPr id="3" name="Picture 2">
            <a:extLst>
              <a:ext uri="{FF2B5EF4-FFF2-40B4-BE49-F238E27FC236}">
                <a16:creationId xmlns:a16="http://schemas.microsoft.com/office/drawing/2014/main" id="{575DC502-E1F7-483B-B603-6F8599915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264" y="2158181"/>
            <a:ext cx="2972215" cy="3896269"/>
          </a:xfrm>
          <a:prstGeom prst="rect">
            <a:avLst/>
          </a:prstGeom>
        </p:spPr>
      </p:pic>
    </p:spTree>
    <p:extLst>
      <p:ext uri="{BB962C8B-B14F-4D97-AF65-F5344CB8AC3E}">
        <p14:creationId xmlns:p14="http://schemas.microsoft.com/office/powerpoint/2010/main" val="37120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background"/>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676400" y="152400"/>
            <a:ext cx="8991600" cy="6400800"/>
          </a:xfrm>
          <a:prstGeom prst="ellipse">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21665" y="830034"/>
            <a:ext cx="6242875" cy="1938992"/>
          </a:xfrm>
          <a:prstGeom prst="rect">
            <a:avLst/>
          </a:prstGeom>
          <a:noFill/>
        </p:spPr>
        <p:txBody>
          <a:bodyPr wrap="square" rtlCol="0">
            <a:spAutoFit/>
          </a:bodyPr>
          <a:lstStyle/>
          <a:p>
            <a:r>
              <a:rPr lang="en-US" sz="2400" i="1" dirty="0"/>
              <a:t>“To execute judgment upon all, and to convince all that are ungodly among them of all their ungodly deeds which they have ungodly committed, and of all their hard speeches which ungodly sinners have spoken against him.”</a:t>
            </a:r>
          </a:p>
        </p:txBody>
      </p:sp>
      <p:sp>
        <p:nvSpPr>
          <p:cNvPr id="8" name="TextBox 7"/>
          <p:cNvSpPr txBox="1"/>
          <p:nvPr/>
        </p:nvSpPr>
        <p:spPr>
          <a:xfrm>
            <a:off x="152400" y="6482460"/>
            <a:ext cx="3657600" cy="369332"/>
          </a:xfrm>
          <a:prstGeom prst="rect">
            <a:avLst/>
          </a:prstGeom>
          <a:noFill/>
        </p:spPr>
        <p:txBody>
          <a:bodyPr wrap="square" rtlCol="0">
            <a:spAutoFit/>
          </a:bodyPr>
          <a:lstStyle/>
          <a:p>
            <a:r>
              <a:rPr lang="en-US" dirty="0">
                <a:solidFill>
                  <a:schemeClr val="bg1"/>
                </a:solidFill>
              </a:rPr>
              <a:t>Jude 1:15</a:t>
            </a:r>
          </a:p>
        </p:txBody>
      </p:sp>
      <p:pic>
        <p:nvPicPr>
          <p:cNvPr id="3" name="Picture 2">
            <a:extLst>
              <a:ext uri="{FF2B5EF4-FFF2-40B4-BE49-F238E27FC236}">
                <a16:creationId xmlns:a16="http://schemas.microsoft.com/office/drawing/2014/main" id="{EBAEB93B-F335-4B69-A54F-7DC178B6E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114" y="2769026"/>
            <a:ext cx="4268172" cy="3302752"/>
          </a:xfrm>
          <a:prstGeom prst="rect">
            <a:avLst/>
          </a:prstGeom>
        </p:spPr>
      </p:pic>
    </p:spTree>
    <p:extLst>
      <p:ext uri="{BB962C8B-B14F-4D97-AF65-F5344CB8AC3E}">
        <p14:creationId xmlns:p14="http://schemas.microsoft.com/office/powerpoint/2010/main" val="206044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background"/>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4489" y="-4729"/>
            <a:ext cx="10797766" cy="707886"/>
          </a:xfrm>
          <a:prstGeom prst="rect">
            <a:avLst/>
          </a:prstGeom>
          <a:noFill/>
        </p:spPr>
        <p:txBody>
          <a:bodyPr wrap="square" rtlCol="0">
            <a:spAutoFit/>
          </a:bodyPr>
          <a:lstStyle/>
          <a:p>
            <a:pPr algn="ctr"/>
            <a:r>
              <a:rPr lang="en-US" sz="4000" dirty="0">
                <a:solidFill>
                  <a:schemeClr val="bg1"/>
                </a:solidFill>
                <a:latin typeface="AR ESSENCE" panose="02000000000000000000" pitchFamily="2" charset="0"/>
                <a:ea typeface="Wednesday" pitchFamily="2" charset="0"/>
              </a:rPr>
              <a:t>Ungodly Men With False Teachings</a:t>
            </a:r>
          </a:p>
        </p:txBody>
      </p:sp>
      <p:sp>
        <p:nvSpPr>
          <p:cNvPr id="79" name="TextBox 78"/>
          <p:cNvSpPr txBox="1"/>
          <p:nvPr/>
        </p:nvSpPr>
        <p:spPr>
          <a:xfrm>
            <a:off x="558982" y="1182576"/>
            <a:ext cx="5070852" cy="1938992"/>
          </a:xfrm>
          <a:prstGeom prst="rect">
            <a:avLst/>
          </a:prstGeom>
          <a:noFill/>
        </p:spPr>
        <p:txBody>
          <a:bodyPr wrap="square" rtlCol="0">
            <a:spAutoFit/>
          </a:bodyPr>
          <a:lstStyle/>
          <a:p>
            <a:r>
              <a:rPr lang="en-US" sz="2400" dirty="0">
                <a:solidFill>
                  <a:schemeClr val="bg1"/>
                </a:solidFill>
              </a:rPr>
              <a:t>These Church members promoted corrupt, immoral practices by teaching that the doctrine of grace allowed for a complete license to sin because God would mercifully forgive. </a:t>
            </a:r>
          </a:p>
        </p:txBody>
      </p:sp>
      <p:sp>
        <p:nvSpPr>
          <p:cNvPr id="4" name="Rectangle 3"/>
          <p:cNvSpPr/>
          <p:nvPr/>
        </p:nvSpPr>
        <p:spPr>
          <a:xfrm>
            <a:off x="0" y="6488668"/>
            <a:ext cx="966931" cy="369332"/>
          </a:xfrm>
          <a:prstGeom prst="rect">
            <a:avLst/>
          </a:prstGeom>
        </p:spPr>
        <p:txBody>
          <a:bodyPr wrap="none">
            <a:spAutoFit/>
          </a:bodyPr>
          <a:lstStyle/>
          <a:p>
            <a:r>
              <a:rPr lang="en-US" dirty="0">
                <a:solidFill>
                  <a:schemeClr val="bg1"/>
                </a:solidFill>
              </a:rPr>
              <a:t>Jude 1:4</a:t>
            </a:r>
            <a:endParaRPr lang="en-US" dirty="0"/>
          </a:p>
        </p:txBody>
      </p:sp>
      <p:sp>
        <p:nvSpPr>
          <p:cNvPr id="6" name="Rectangle 5"/>
          <p:cNvSpPr/>
          <p:nvPr/>
        </p:nvSpPr>
        <p:spPr>
          <a:xfrm>
            <a:off x="5629834" y="4299955"/>
            <a:ext cx="6203577" cy="2308324"/>
          </a:xfrm>
          <a:prstGeom prst="rect">
            <a:avLst/>
          </a:prstGeom>
        </p:spPr>
        <p:txBody>
          <a:bodyPr wrap="square">
            <a:spAutoFit/>
          </a:bodyPr>
          <a:lstStyle/>
          <a:p>
            <a:r>
              <a:rPr lang="en-US" sz="2400" dirty="0">
                <a:solidFill>
                  <a:schemeClr val="bg1"/>
                </a:solidFill>
              </a:rPr>
              <a:t>They also rejected certain truths about Heavenly Father and Jesus Christ. </a:t>
            </a:r>
          </a:p>
          <a:p>
            <a:endParaRPr lang="en-US" sz="2400" dirty="0">
              <a:solidFill>
                <a:schemeClr val="bg1"/>
              </a:solidFill>
            </a:endParaRPr>
          </a:p>
          <a:p>
            <a:r>
              <a:rPr lang="en-US" sz="2400" dirty="0">
                <a:solidFill>
                  <a:schemeClr val="bg1"/>
                </a:solidFill>
              </a:rPr>
              <a:t>The phrase “who were before of old ordained to this condemnation”  =  the condemnation of such people had been written about long ago.</a:t>
            </a:r>
          </a:p>
        </p:txBody>
      </p:sp>
      <p:pic>
        <p:nvPicPr>
          <p:cNvPr id="1026" name="Picture 2" descr="Image result for false teachings in new testa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549" y="3437113"/>
            <a:ext cx="338137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4072" y="1116509"/>
            <a:ext cx="3693459" cy="277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69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background"/>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4489" y="-4729"/>
            <a:ext cx="10797766" cy="707886"/>
          </a:xfrm>
          <a:prstGeom prst="rect">
            <a:avLst/>
          </a:prstGeom>
          <a:noFill/>
        </p:spPr>
        <p:txBody>
          <a:bodyPr wrap="square" rtlCol="0">
            <a:spAutoFit/>
          </a:bodyPr>
          <a:lstStyle/>
          <a:p>
            <a:pPr algn="ctr"/>
            <a:r>
              <a:rPr lang="en-US" sz="4000" dirty="0">
                <a:solidFill>
                  <a:schemeClr val="bg1"/>
                </a:solidFill>
                <a:latin typeface="AR ESSENCE" panose="02000000000000000000" pitchFamily="2" charset="0"/>
                <a:ea typeface="Wednesday" pitchFamily="2" charset="0"/>
              </a:rPr>
              <a:t>Earnestly Contend For Their Faith</a:t>
            </a:r>
          </a:p>
        </p:txBody>
      </p:sp>
      <p:sp>
        <p:nvSpPr>
          <p:cNvPr id="79" name="TextBox 78"/>
          <p:cNvSpPr txBox="1"/>
          <p:nvPr/>
        </p:nvSpPr>
        <p:spPr>
          <a:xfrm>
            <a:off x="558982" y="1182576"/>
            <a:ext cx="5070852" cy="3046988"/>
          </a:xfrm>
          <a:prstGeom prst="rect">
            <a:avLst/>
          </a:prstGeom>
          <a:noFill/>
        </p:spPr>
        <p:txBody>
          <a:bodyPr wrap="square" rtlCol="0">
            <a:spAutoFit/>
          </a:bodyPr>
          <a:lstStyle/>
          <a:p>
            <a:r>
              <a:rPr lang="en-US" sz="2400" dirty="0">
                <a:solidFill>
                  <a:schemeClr val="bg1"/>
                </a:solidFill>
              </a:rPr>
              <a:t>Jude was referring to the faith that was taught originally by Christ Himself and then by His Apostles. </a:t>
            </a:r>
          </a:p>
          <a:p>
            <a:endParaRPr lang="en-US" sz="2400" dirty="0">
              <a:solidFill>
                <a:schemeClr val="bg1"/>
              </a:solidFill>
            </a:endParaRPr>
          </a:p>
          <a:p>
            <a:r>
              <a:rPr lang="en-US" sz="2400" dirty="0">
                <a:solidFill>
                  <a:schemeClr val="bg1"/>
                </a:solidFill>
              </a:rPr>
              <a:t>The same faith that we read about in the New Testament has been restored in our day and is found in The Church of Jesus Christ of Latter-day Saints.</a:t>
            </a:r>
          </a:p>
        </p:txBody>
      </p:sp>
      <p:sp>
        <p:nvSpPr>
          <p:cNvPr id="4" name="Rectangle 3"/>
          <p:cNvSpPr/>
          <p:nvPr/>
        </p:nvSpPr>
        <p:spPr>
          <a:xfrm>
            <a:off x="0" y="6488668"/>
            <a:ext cx="966931" cy="369332"/>
          </a:xfrm>
          <a:prstGeom prst="rect">
            <a:avLst/>
          </a:prstGeom>
        </p:spPr>
        <p:txBody>
          <a:bodyPr wrap="none">
            <a:spAutoFit/>
          </a:bodyPr>
          <a:lstStyle/>
          <a:p>
            <a:r>
              <a:rPr lang="en-US" dirty="0">
                <a:solidFill>
                  <a:schemeClr val="bg1"/>
                </a:solidFill>
              </a:rPr>
              <a:t>Jude 1:3</a:t>
            </a:r>
            <a:endParaRPr lang="en-US" dirty="0"/>
          </a:p>
        </p:txBody>
      </p:sp>
      <p:sp>
        <p:nvSpPr>
          <p:cNvPr id="9" name="TextBox 8"/>
          <p:cNvSpPr txBox="1"/>
          <p:nvPr/>
        </p:nvSpPr>
        <p:spPr>
          <a:xfrm>
            <a:off x="11277600" y="6488668"/>
            <a:ext cx="914400" cy="369332"/>
          </a:xfrm>
          <a:prstGeom prst="rect">
            <a:avLst/>
          </a:prstGeom>
          <a:noFill/>
        </p:spPr>
        <p:txBody>
          <a:bodyPr wrap="square" rtlCol="0">
            <a:spAutoFit/>
          </a:bodyPr>
          <a:lstStyle/>
          <a:p>
            <a:pPr algn="r"/>
            <a:r>
              <a:rPr lang="en-US" dirty="0">
                <a:solidFill>
                  <a:schemeClr val="bg1"/>
                </a:solidFill>
              </a:rPr>
              <a:t>(1)</a:t>
            </a:r>
          </a:p>
        </p:txBody>
      </p:sp>
      <p:grpSp>
        <p:nvGrpSpPr>
          <p:cNvPr id="10" name="Group 9"/>
          <p:cNvGrpSpPr/>
          <p:nvPr/>
        </p:nvGrpSpPr>
        <p:grpSpPr>
          <a:xfrm>
            <a:off x="5629834" y="3632790"/>
            <a:ext cx="4227971" cy="3072444"/>
            <a:chOff x="384206" y="4158361"/>
            <a:chExt cx="3289208" cy="2390250"/>
          </a:xfrm>
        </p:grpSpPr>
        <p:grpSp>
          <p:nvGrpSpPr>
            <p:cNvPr id="11" name="Group 10"/>
            <p:cNvGrpSpPr/>
            <p:nvPr/>
          </p:nvGrpSpPr>
          <p:grpSpPr>
            <a:xfrm>
              <a:off x="384206" y="4158361"/>
              <a:ext cx="3289208" cy="2390250"/>
              <a:chOff x="609599" y="833642"/>
              <a:chExt cx="7941747" cy="5771225"/>
            </a:xfrm>
          </p:grpSpPr>
          <p:grpSp>
            <p:nvGrpSpPr>
              <p:cNvPr id="13" name="Group 14"/>
              <p:cNvGrpSpPr/>
              <p:nvPr/>
            </p:nvGrpSpPr>
            <p:grpSpPr>
              <a:xfrm rot="10800000">
                <a:off x="7696200" y="5257800"/>
                <a:ext cx="621450" cy="1347067"/>
                <a:chOff x="7010400" y="381000"/>
                <a:chExt cx="762000" cy="2033666"/>
              </a:xfrm>
            </p:grpSpPr>
            <p:sp>
              <p:nvSpPr>
                <p:cNvPr id="26"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99460" y="833642"/>
                <a:ext cx="621450" cy="986197"/>
                <a:chOff x="7031201" y="834275"/>
                <a:chExt cx="762000" cy="1488861"/>
              </a:xfrm>
            </p:grpSpPr>
            <p:sp>
              <p:nvSpPr>
                <p:cNvPr id="22"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646520" y="1148254"/>
                <a:ext cx="621450" cy="1017899"/>
                <a:chOff x="7087348" y="824753"/>
                <a:chExt cx="762000" cy="1536722"/>
              </a:xfrm>
            </p:grpSpPr>
            <p:sp>
              <p:nvSpPr>
                <p:cNvPr id="20"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29972" y="4711508"/>
              <a:ext cx="2331471" cy="1476177"/>
            </a:xfrm>
            <a:prstGeom prst="rect">
              <a:avLst/>
            </a:prstGeom>
          </p:spPr>
          <p:txBody>
            <a:bodyPr wrap="square">
              <a:spAutoFit/>
            </a:bodyPr>
            <a:lstStyle/>
            <a:p>
              <a:pPr algn="ctr"/>
              <a:r>
                <a:rPr lang="en-US" b="1" dirty="0"/>
                <a:t>Disciples of Jesus Christ should earnestly contend for the gospel of Jesus Christ against false teachings and corrupt practices</a:t>
              </a:r>
              <a:endParaRPr lang="en-US" sz="1600" dirty="0"/>
            </a:p>
          </p:txBody>
        </p:sp>
      </p:grpSp>
      <p:pic>
        <p:nvPicPr>
          <p:cNvPr id="2050" name="Picture 2" descr="Image result for jesus and discip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068" y="885284"/>
            <a:ext cx="4437769" cy="296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71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background"/>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488668"/>
            <a:ext cx="1271502" cy="369332"/>
          </a:xfrm>
          <a:prstGeom prst="rect">
            <a:avLst/>
          </a:prstGeom>
        </p:spPr>
        <p:txBody>
          <a:bodyPr wrap="none">
            <a:spAutoFit/>
          </a:bodyPr>
          <a:lstStyle/>
          <a:p>
            <a:r>
              <a:rPr lang="en-US" dirty="0">
                <a:solidFill>
                  <a:schemeClr val="bg1"/>
                </a:solidFill>
              </a:rPr>
              <a:t>Jude 1:8-19</a:t>
            </a:r>
            <a:endParaRPr lang="en-US" dirty="0"/>
          </a:p>
        </p:txBody>
      </p:sp>
      <p:sp>
        <p:nvSpPr>
          <p:cNvPr id="9" name="TextBox 8"/>
          <p:cNvSpPr txBox="1"/>
          <p:nvPr/>
        </p:nvSpPr>
        <p:spPr>
          <a:xfrm>
            <a:off x="11277600" y="6488668"/>
            <a:ext cx="914400" cy="369332"/>
          </a:xfrm>
          <a:prstGeom prst="rect">
            <a:avLst/>
          </a:prstGeom>
          <a:noFill/>
        </p:spPr>
        <p:txBody>
          <a:bodyPr wrap="square" rtlCol="0">
            <a:spAutoFit/>
          </a:bodyPr>
          <a:lstStyle/>
          <a:p>
            <a:pPr algn="r"/>
            <a:r>
              <a:rPr lang="en-US" dirty="0">
                <a:solidFill>
                  <a:schemeClr val="bg1"/>
                </a:solidFill>
              </a:rPr>
              <a:t>(1)</a:t>
            </a:r>
          </a:p>
        </p:txBody>
      </p:sp>
      <p:grpSp>
        <p:nvGrpSpPr>
          <p:cNvPr id="28" name="Group 18"/>
          <p:cNvGrpSpPr/>
          <p:nvPr/>
        </p:nvGrpSpPr>
        <p:grpSpPr>
          <a:xfrm>
            <a:off x="416858" y="731828"/>
            <a:ext cx="11470341" cy="5756840"/>
            <a:chOff x="965200" y="2286000"/>
            <a:chExt cx="7302500" cy="2743200"/>
          </a:xfrm>
        </p:grpSpPr>
        <p:sp>
          <p:nvSpPr>
            <p:cNvPr id="29" name="Rectangle 28"/>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0" idx="1"/>
              <a:endCxn id="3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684489" y="758722"/>
            <a:ext cx="10797766" cy="707886"/>
          </a:xfrm>
          <a:prstGeom prst="rect">
            <a:avLst/>
          </a:prstGeom>
          <a:noFill/>
        </p:spPr>
        <p:txBody>
          <a:bodyPr wrap="square" rtlCol="0">
            <a:spAutoFit/>
          </a:bodyPr>
          <a:lstStyle/>
          <a:p>
            <a:pPr algn="ctr"/>
            <a:r>
              <a:rPr lang="en-US" sz="4000" dirty="0">
                <a:solidFill>
                  <a:schemeClr val="bg1"/>
                </a:solidFill>
                <a:latin typeface="AR ESSENCE" panose="02000000000000000000" pitchFamily="2" charset="0"/>
                <a:ea typeface="Wednesday" pitchFamily="2" charset="0"/>
              </a:rPr>
              <a:t>Characteristics of False Teachers</a:t>
            </a:r>
          </a:p>
        </p:txBody>
      </p:sp>
      <p:sp>
        <p:nvSpPr>
          <p:cNvPr id="6" name="TextBox 5"/>
          <p:cNvSpPr txBox="1"/>
          <p:nvPr/>
        </p:nvSpPr>
        <p:spPr>
          <a:xfrm>
            <a:off x="3163980" y="1559334"/>
            <a:ext cx="8017141" cy="4708981"/>
          </a:xfrm>
          <a:prstGeom prst="rect">
            <a:avLst/>
          </a:prstGeom>
          <a:noFill/>
        </p:spPr>
        <p:txBody>
          <a:bodyPr wrap="square" rtlCol="0">
            <a:spAutoFit/>
          </a:bodyPr>
          <a:lstStyle/>
          <a:p>
            <a:pPr fontAlgn="base"/>
            <a:r>
              <a:rPr lang="en-US" sz="2000" dirty="0">
                <a:solidFill>
                  <a:schemeClr val="bg1"/>
                </a:solidFill>
              </a:rPr>
              <a:t>Defile their bodies with immorality </a:t>
            </a:r>
          </a:p>
          <a:p>
            <a:pPr fontAlgn="base"/>
            <a:r>
              <a:rPr lang="en-US" sz="2000" dirty="0">
                <a:solidFill>
                  <a:schemeClr val="bg1"/>
                </a:solidFill>
              </a:rPr>
              <a:t>Despise authority and speak evil of dignities </a:t>
            </a:r>
          </a:p>
          <a:p>
            <a:pPr fontAlgn="base"/>
            <a:r>
              <a:rPr lang="en-US" sz="2000" dirty="0">
                <a:solidFill>
                  <a:schemeClr val="bg1"/>
                </a:solidFill>
              </a:rPr>
              <a:t>Speak evil of things they do not understand </a:t>
            </a:r>
          </a:p>
          <a:p>
            <a:pPr fontAlgn="base"/>
            <a:r>
              <a:rPr lang="en-US" sz="2000" dirty="0">
                <a:solidFill>
                  <a:schemeClr val="bg1"/>
                </a:solidFill>
              </a:rPr>
              <a:t>Corrupt themselves by living by the carnal knowledge they possess </a:t>
            </a:r>
          </a:p>
          <a:p>
            <a:pPr fontAlgn="base"/>
            <a:r>
              <a:rPr lang="en-US" sz="2000" dirty="0">
                <a:solidFill>
                  <a:schemeClr val="bg1"/>
                </a:solidFill>
              </a:rPr>
              <a:t>Act in ungodly ways </a:t>
            </a:r>
          </a:p>
          <a:p>
            <a:pPr fontAlgn="base"/>
            <a:r>
              <a:rPr lang="en-US" sz="2000" dirty="0">
                <a:solidFill>
                  <a:schemeClr val="bg1"/>
                </a:solidFill>
              </a:rPr>
              <a:t>Speak harsh words against God </a:t>
            </a:r>
          </a:p>
          <a:p>
            <a:pPr fontAlgn="base"/>
            <a:r>
              <a:rPr lang="en-US" sz="2000" dirty="0">
                <a:solidFill>
                  <a:schemeClr val="bg1"/>
                </a:solidFill>
              </a:rPr>
              <a:t>Murmur and complain </a:t>
            </a:r>
          </a:p>
          <a:p>
            <a:pPr fontAlgn="base"/>
            <a:r>
              <a:rPr lang="en-US" sz="2000" dirty="0">
                <a:solidFill>
                  <a:schemeClr val="bg1"/>
                </a:solidFill>
              </a:rPr>
              <a:t>Follow and act upon their lusts </a:t>
            </a:r>
          </a:p>
          <a:p>
            <a:pPr fontAlgn="base"/>
            <a:r>
              <a:rPr lang="en-US" sz="2000" dirty="0">
                <a:solidFill>
                  <a:schemeClr val="bg1"/>
                </a:solidFill>
              </a:rPr>
              <a:t>Boast </a:t>
            </a:r>
          </a:p>
          <a:p>
            <a:pPr fontAlgn="base"/>
            <a:r>
              <a:rPr lang="en-US" sz="2000" dirty="0">
                <a:solidFill>
                  <a:schemeClr val="bg1"/>
                </a:solidFill>
              </a:rPr>
              <a:t>Express admiration for others for the sake of personal advantage</a:t>
            </a:r>
          </a:p>
          <a:p>
            <a:pPr fontAlgn="base"/>
            <a:r>
              <a:rPr lang="en-US" sz="2000" dirty="0">
                <a:solidFill>
                  <a:schemeClr val="bg1"/>
                </a:solidFill>
              </a:rPr>
              <a:t>Mock the Lord’s Church and its standards </a:t>
            </a:r>
          </a:p>
          <a:p>
            <a:pPr fontAlgn="base"/>
            <a:r>
              <a:rPr lang="en-US" sz="2000" dirty="0">
                <a:solidFill>
                  <a:schemeClr val="bg1"/>
                </a:solidFill>
              </a:rPr>
              <a:t>Separate themselves from the believers </a:t>
            </a:r>
          </a:p>
          <a:p>
            <a:pPr fontAlgn="base"/>
            <a:r>
              <a:rPr lang="en-US" sz="2000" dirty="0">
                <a:solidFill>
                  <a:schemeClr val="bg1"/>
                </a:solidFill>
              </a:rPr>
              <a:t>Think and act in sensual ways </a:t>
            </a:r>
          </a:p>
          <a:p>
            <a:pPr fontAlgn="base"/>
            <a:r>
              <a:rPr lang="en-US" sz="2000" dirty="0">
                <a:solidFill>
                  <a:schemeClr val="bg1"/>
                </a:solidFill>
              </a:rPr>
              <a:t>Do not have the Spirit </a:t>
            </a:r>
          </a:p>
          <a:p>
            <a:pPr fontAlgn="base"/>
            <a:r>
              <a:rPr lang="en-US" sz="2000" dirty="0">
                <a:solidFill>
                  <a:schemeClr val="bg1"/>
                </a:solidFill>
              </a:rPr>
              <a:t> </a:t>
            </a:r>
          </a:p>
        </p:txBody>
      </p:sp>
      <p:grpSp>
        <p:nvGrpSpPr>
          <p:cNvPr id="34" name="Group 33"/>
          <p:cNvGrpSpPr/>
          <p:nvPr/>
        </p:nvGrpSpPr>
        <p:grpSpPr>
          <a:xfrm>
            <a:off x="10529048" y="3280084"/>
            <a:ext cx="1077158" cy="2850784"/>
            <a:chOff x="3140265" y="990599"/>
            <a:chExt cx="1383599" cy="3661805"/>
          </a:xfrm>
          <a:solidFill>
            <a:schemeClr val="bg1"/>
          </a:solidFill>
        </p:grpSpPr>
        <p:sp>
          <p:nvSpPr>
            <p:cNvPr id="35" name="Rounded Rectangle 20"/>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21"/>
            <p:cNvSpPr/>
            <p:nvPr/>
          </p:nvSpPr>
          <p:spPr>
            <a:xfrm rot="11242789">
              <a:off x="3140265" y="2054125"/>
              <a:ext cx="381276" cy="12191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22"/>
            <p:cNvSpPr/>
            <p:nvPr/>
          </p:nvSpPr>
          <p:spPr>
            <a:xfrm rot="16200000">
              <a:off x="3630370" y="1616616"/>
              <a:ext cx="279103" cy="109703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23"/>
            <p:cNvSpPr/>
            <p:nvPr/>
          </p:nvSpPr>
          <p:spPr>
            <a:xfrm rot="1069183">
              <a:off x="3840449" y="3300154"/>
              <a:ext cx="274796" cy="132254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24"/>
            <p:cNvSpPr/>
            <p:nvPr/>
          </p:nvSpPr>
          <p:spPr>
            <a:xfrm rot="10800000">
              <a:off x="4128473" y="3367756"/>
              <a:ext cx="281739" cy="128464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828296" y="990599"/>
              <a:ext cx="695568" cy="81403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26"/>
            <p:cNvSpPr/>
            <p:nvPr/>
          </p:nvSpPr>
          <p:spPr>
            <a:xfrm rot="6617978">
              <a:off x="3418804" y="2493282"/>
              <a:ext cx="1349509" cy="25884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84489" y="3141429"/>
            <a:ext cx="1177714" cy="2850784"/>
            <a:chOff x="6889643" y="206722"/>
            <a:chExt cx="1177714" cy="2850784"/>
          </a:xfrm>
          <a:solidFill>
            <a:schemeClr val="bg1"/>
          </a:solidFill>
        </p:grpSpPr>
        <p:grpSp>
          <p:nvGrpSpPr>
            <p:cNvPr id="43" name="Group 42"/>
            <p:cNvGrpSpPr/>
            <p:nvPr/>
          </p:nvGrpSpPr>
          <p:grpSpPr>
            <a:xfrm flipH="1">
              <a:off x="7038564" y="206722"/>
              <a:ext cx="1028793" cy="2850784"/>
              <a:chOff x="3323464" y="990599"/>
              <a:chExt cx="1321474" cy="3661805"/>
            </a:xfrm>
            <a:grpFill/>
          </p:grpSpPr>
          <p:sp>
            <p:nvSpPr>
              <p:cNvPr id="46" name="Rounded Rectangle 28"/>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29"/>
              <p:cNvSpPr/>
              <p:nvPr/>
            </p:nvSpPr>
            <p:spPr>
              <a:xfrm rot="13135743">
                <a:off x="3323464" y="2414441"/>
                <a:ext cx="381276" cy="16653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30"/>
              <p:cNvSpPr/>
              <p:nvPr/>
            </p:nvSpPr>
            <p:spPr>
              <a:xfrm rot="13316615">
                <a:off x="3743325" y="1859351"/>
                <a:ext cx="206004" cy="845362"/>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31"/>
              <p:cNvSpPr/>
              <p:nvPr/>
            </p:nvSpPr>
            <p:spPr>
              <a:xfrm rot="1069183">
                <a:off x="3840449" y="3300154"/>
                <a:ext cx="274796" cy="132254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32"/>
              <p:cNvSpPr/>
              <p:nvPr/>
            </p:nvSpPr>
            <p:spPr>
              <a:xfrm rot="10800000">
                <a:off x="4128473" y="3367756"/>
                <a:ext cx="281739" cy="128464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828296" y="990599"/>
                <a:ext cx="695568" cy="81403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34"/>
              <p:cNvSpPr/>
              <p:nvPr/>
            </p:nvSpPr>
            <p:spPr>
              <a:xfrm rot="3212962">
                <a:off x="4159157" y="2256653"/>
                <a:ext cx="744906" cy="226656"/>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rapezoid 43"/>
            <p:cNvSpPr/>
            <p:nvPr/>
          </p:nvSpPr>
          <p:spPr>
            <a:xfrm>
              <a:off x="7079808" y="1774481"/>
              <a:ext cx="606583" cy="633742"/>
            </a:xfrm>
            <a:prstGeom prst="trapezoi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35"/>
            <p:cNvSpPr/>
            <p:nvPr/>
          </p:nvSpPr>
          <p:spPr>
            <a:xfrm rot="13237172" flipH="1">
              <a:off x="6889643" y="1498677"/>
              <a:ext cx="579923" cy="176456"/>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1679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background"/>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277600" y="6488668"/>
            <a:ext cx="914400" cy="369332"/>
          </a:xfrm>
          <a:prstGeom prst="rect">
            <a:avLst/>
          </a:prstGeom>
          <a:noFill/>
        </p:spPr>
        <p:txBody>
          <a:bodyPr wrap="square" rtlCol="0">
            <a:spAutoFit/>
          </a:bodyPr>
          <a:lstStyle/>
          <a:p>
            <a:pPr algn="r"/>
            <a:r>
              <a:rPr lang="en-US" dirty="0">
                <a:solidFill>
                  <a:schemeClr val="bg1"/>
                </a:solidFill>
              </a:rPr>
              <a:t>(6)</a:t>
            </a:r>
          </a:p>
        </p:txBody>
      </p:sp>
      <p:grpSp>
        <p:nvGrpSpPr>
          <p:cNvPr id="104" name="Group 103"/>
          <p:cNvGrpSpPr/>
          <p:nvPr/>
        </p:nvGrpSpPr>
        <p:grpSpPr>
          <a:xfrm>
            <a:off x="1924048" y="440527"/>
            <a:ext cx="3960595" cy="2949009"/>
            <a:chOff x="384206" y="4158361"/>
            <a:chExt cx="3289208" cy="2390250"/>
          </a:xfrm>
        </p:grpSpPr>
        <p:grpSp>
          <p:nvGrpSpPr>
            <p:cNvPr id="105" name="Group 104"/>
            <p:cNvGrpSpPr/>
            <p:nvPr/>
          </p:nvGrpSpPr>
          <p:grpSpPr>
            <a:xfrm>
              <a:off x="384206" y="4158361"/>
              <a:ext cx="3289208" cy="2390250"/>
              <a:chOff x="609599" y="833642"/>
              <a:chExt cx="7941747" cy="5771225"/>
            </a:xfrm>
          </p:grpSpPr>
          <p:grpSp>
            <p:nvGrpSpPr>
              <p:cNvPr id="107" name="Group 14"/>
              <p:cNvGrpSpPr/>
              <p:nvPr/>
            </p:nvGrpSpPr>
            <p:grpSpPr>
              <a:xfrm rot="10800000">
                <a:off x="7696200" y="5257800"/>
                <a:ext cx="621450" cy="1347067"/>
                <a:chOff x="7010400" y="381000"/>
                <a:chExt cx="762000" cy="2033666"/>
              </a:xfrm>
            </p:grpSpPr>
            <p:sp>
              <p:nvSpPr>
                <p:cNvPr id="12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1"/>
              <p:cNvGrpSpPr/>
              <p:nvPr/>
            </p:nvGrpSpPr>
            <p:grpSpPr>
              <a:xfrm rot="10800000">
                <a:off x="939238" y="4923502"/>
                <a:ext cx="621450" cy="1347067"/>
                <a:chOff x="7010400" y="381000"/>
                <a:chExt cx="762000" cy="2033666"/>
              </a:xfrm>
            </p:grpSpPr>
            <p:sp>
              <p:nvSpPr>
                <p:cNvPr id="11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899460" y="833642"/>
                <a:ext cx="621450" cy="986197"/>
                <a:chOff x="7031201" y="834275"/>
                <a:chExt cx="762000" cy="1488861"/>
              </a:xfrm>
            </p:grpSpPr>
            <p:sp>
              <p:nvSpPr>
                <p:cNvPr id="11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7646520" y="1148254"/>
                <a:ext cx="621450" cy="1017899"/>
                <a:chOff x="7087348" y="824753"/>
                <a:chExt cx="762000" cy="1536722"/>
              </a:xfrm>
            </p:grpSpPr>
            <p:sp>
              <p:nvSpPr>
                <p:cNvPr id="11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6" name="Rectangle 105"/>
            <p:cNvSpPr/>
            <p:nvPr/>
          </p:nvSpPr>
          <p:spPr>
            <a:xfrm>
              <a:off x="919880" y="4762823"/>
              <a:ext cx="2243713" cy="1197414"/>
            </a:xfrm>
            <a:prstGeom prst="rect">
              <a:avLst/>
            </a:prstGeom>
          </p:spPr>
          <p:txBody>
            <a:bodyPr wrap="square">
              <a:spAutoFit/>
            </a:bodyPr>
            <a:lstStyle/>
            <a:p>
              <a:pPr algn="ctr"/>
              <a:r>
                <a:rPr lang="en-US" b="1" dirty="0"/>
                <a:t>Apostles and prophets warn us of and help us recognize those who seek to weaken our faith and obedience</a:t>
              </a:r>
              <a:endParaRPr lang="en-US" sz="1600" dirty="0"/>
            </a:p>
          </p:txBody>
        </p:sp>
      </p:grpSp>
      <p:grpSp>
        <p:nvGrpSpPr>
          <p:cNvPr id="8" name="Group 7"/>
          <p:cNvGrpSpPr/>
          <p:nvPr/>
        </p:nvGrpSpPr>
        <p:grpSpPr>
          <a:xfrm>
            <a:off x="2272553" y="4294094"/>
            <a:ext cx="8198594" cy="1938992"/>
            <a:chOff x="2272553" y="4294094"/>
            <a:chExt cx="8198594" cy="1938992"/>
          </a:xfrm>
        </p:grpSpPr>
        <p:sp>
          <p:nvSpPr>
            <p:cNvPr id="79" name="TextBox 78"/>
            <p:cNvSpPr txBox="1"/>
            <p:nvPr/>
          </p:nvSpPr>
          <p:spPr>
            <a:xfrm>
              <a:off x="4152211" y="4294094"/>
              <a:ext cx="6318936" cy="1938992"/>
            </a:xfrm>
            <a:prstGeom prst="rect">
              <a:avLst/>
            </a:prstGeom>
            <a:noFill/>
          </p:spPr>
          <p:txBody>
            <a:bodyPr wrap="square" rtlCol="0">
              <a:spAutoFit/>
            </a:bodyPr>
            <a:lstStyle/>
            <a:p>
              <a:pPr fontAlgn="base"/>
              <a:r>
                <a:rPr lang="en-US" sz="2400" dirty="0">
                  <a:solidFill>
                    <a:schemeClr val="bg1"/>
                  </a:solidFill>
                </a:rPr>
                <a:t>“Today we warn you that there are false prophets and false teachers arising; and if we are not careful, even those who are among the faithful members of The Church of Jesus Christ of Latter-day Saints will fall victim to their deception.”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2553" y="4667586"/>
              <a:ext cx="1219200" cy="1524000"/>
            </a:xfrm>
            <a:prstGeom prst="rect">
              <a:avLst/>
            </a:prstGeom>
          </p:spPr>
        </p:pic>
      </p:grpSp>
      <p:pic>
        <p:nvPicPr>
          <p:cNvPr id="3074" name="Picture 2" descr="Image result for warning sign 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33946" y="767867"/>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7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TotalTime>
  <Words>1655</Words>
  <Application>Microsoft Office PowerPoint</Application>
  <PresentationFormat>Widescreen</PresentationFormat>
  <Paragraphs>116</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Palatino</vt:lpstr>
      <vt:lpstr>Bradley Hand ITC</vt:lpstr>
      <vt:lpstr>Arial</vt:lpstr>
      <vt:lpstr>Lucida Sans</vt:lpstr>
      <vt:lpstr>Calibri Light</vt:lpstr>
      <vt:lpstr>Calibri</vt:lpstr>
      <vt:lpstr>Open Sans</vt:lpstr>
      <vt:lpstr>AR ESSENCE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147</cp:revision>
  <dcterms:created xsi:type="dcterms:W3CDTF">2016-05-16T13:36:31Z</dcterms:created>
  <dcterms:modified xsi:type="dcterms:W3CDTF">2020-09-13T15:13:09Z</dcterms:modified>
</cp:coreProperties>
</file>