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96" r:id="rId2"/>
    <p:sldId id="298" r:id="rId3"/>
    <p:sldId id="299" r:id="rId4"/>
    <p:sldId id="300" r:id="rId5"/>
    <p:sldId id="302" r:id="rId6"/>
    <p:sldId id="303" r:id="rId7"/>
    <p:sldId id="304" r:id="rId8"/>
    <p:sldId id="305" r:id="rId9"/>
    <p:sldId id="307" r:id="rId10"/>
    <p:sldId id="308" r:id="rId11"/>
    <p:sldId id="309" r:id="rId12"/>
    <p:sldId id="324" r:id="rId13"/>
    <p:sldId id="310" r:id="rId14"/>
    <p:sldId id="315" r:id="rId15"/>
    <p:sldId id="316" r:id="rId16"/>
    <p:sldId id="317" r:id="rId17"/>
    <p:sldId id="318" r:id="rId18"/>
    <p:sldId id="319" r:id="rId19"/>
    <p:sldId id="320" r:id="rId20"/>
    <p:sldId id="321" r:id="rId21"/>
    <p:sldId id="327" r:id="rId22"/>
    <p:sldId id="322" r:id="rId23"/>
    <p:sldId id="326" r:id="rId24"/>
    <p:sldId id="323" r:id="rId25"/>
    <p:sldId id="284" r:id="rId26"/>
    <p:sldId id="286" r:id="rId27"/>
    <p:sldId id="325"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Open Sans" panose="020B0606030504020204" pitchFamily="34" charset="0"/>
      <p:regular r:id="rId36"/>
      <p:bold r:id="rId37"/>
      <p:italic r:id="rId38"/>
      <p:boldItalic r:id="rId39"/>
    </p:embeddedFont>
    <p:embeddedFont>
      <p:font typeface="Palatino" pitchFamily="2" charset="0"/>
      <p:regular r:id="rId40"/>
    </p:embeddedFont>
    <p:embeddedFont>
      <p:font typeface="Papyrus" panose="03070502060502030205" pitchFamily="66"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9/13/2020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9/13/2020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9/13/2020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9/13/2020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9/13/2020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9/13/2020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2.gif"/></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7.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EA75AF-149F-4A8D-AB68-5290ACBCEA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63919" y="654112"/>
            <a:ext cx="10797766" cy="1569660"/>
          </a:xfrm>
          <a:prstGeom prst="rect">
            <a:avLst/>
          </a:prstGeom>
          <a:noFill/>
        </p:spPr>
        <p:txBody>
          <a:bodyPr wrap="square" rtlCol="0">
            <a:spAutoFit/>
          </a:bodyPr>
          <a:lstStyle/>
          <a:p>
            <a:pPr algn="ctr"/>
            <a:r>
              <a:rPr lang="en-US" sz="4800" dirty="0">
                <a:solidFill>
                  <a:schemeClr val="bg1"/>
                </a:solidFill>
                <a:latin typeface="Papyrus" panose="03070502060502030205" pitchFamily="66" charset="0"/>
                <a:ea typeface="Wednesday" pitchFamily="2" charset="0"/>
              </a:rPr>
              <a:t>Apostle of the Lamb</a:t>
            </a:r>
          </a:p>
          <a:p>
            <a:pPr algn="ctr"/>
            <a:r>
              <a:rPr lang="en-US" sz="4800" dirty="0">
                <a:solidFill>
                  <a:schemeClr val="bg1"/>
                </a:solidFill>
                <a:latin typeface="Papyrus" panose="03070502060502030205" pitchFamily="66" charset="0"/>
                <a:ea typeface="Wednesday" pitchFamily="2" charset="0"/>
              </a:rPr>
              <a:t>Revelation 1</a:t>
            </a:r>
          </a:p>
        </p:txBody>
      </p:sp>
      <p:sp>
        <p:nvSpPr>
          <p:cNvPr id="79" name="TextBox 78"/>
          <p:cNvSpPr txBox="1"/>
          <p:nvPr/>
        </p:nvSpPr>
        <p:spPr>
          <a:xfrm>
            <a:off x="0" y="0"/>
            <a:ext cx="2286000" cy="369332"/>
          </a:xfrm>
          <a:prstGeom prst="rect">
            <a:avLst/>
          </a:prstGeom>
          <a:noFill/>
        </p:spPr>
        <p:txBody>
          <a:bodyPr wrap="square" rtlCol="0">
            <a:spAutoFit/>
          </a:bodyPr>
          <a:lstStyle/>
          <a:p>
            <a:r>
              <a:rPr lang="en-US">
                <a:solidFill>
                  <a:schemeClr val="bg1"/>
                </a:solidFill>
              </a:rPr>
              <a:t>Lesson 151</a:t>
            </a:r>
            <a:endParaRPr lang="en-US" dirty="0">
              <a:solidFill>
                <a:schemeClr val="bg1"/>
              </a:solidFill>
            </a:endParaRPr>
          </a:p>
        </p:txBody>
      </p:sp>
      <p:grpSp>
        <p:nvGrpSpPr>
          <p:cNvPr id="102" name="Group 101"/>
          <p:cNvGrpSpPr/>
          <p:nvPr/>
        </p:nvGrpSpPr>
        <p:grpSpPr>
          <a:xfrm>
            <a:off x="2090361" y="1838539"/>
            <a:ext cx="2026911" cy="4422497"/>
            <a:chOff x="1991831" y="1178829"/>
            <a:chExt cx="2026911" cy="4422497"/>
          </a:xfrm>
        </p:grpSpPr>
        <p:sp>
          <p:nvSpPr>
            <p:cNvPr id="103" name="Oval 102"/>
            <p:cNvSpPr/>
            <p:nvPr/>
          </p:nvSpPr>
          <p:spPr>
            <a:xfrm rot="649721" flipH="1">
              <a:off x="3016382" y="5231726"/>
              <a:ext cx="600221" cy="3696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649721" flipH="1">
              <a:off x="2467117" y="5231726"/>
              <a:ext cx="600221" cy="3696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flipH="1">
              <a:off x="2369481" y="2677698"/>
              <a:ext cx="1400491" cy="2701222"/>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rot="6724914" flipH="1">
              <a:off x="1930416" y="3613547"/>
              <a:ext cx="607165" cy="35319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3549535" flipH="1">
              <a:off x="3538562" y="3594652"/>
              <a:ext cx="607165" cy="35319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p:cNvSpPr/>
            <p:nvPr/>
          </p:nvSpPr>
          <p:spPr>
            <a:xfrm rot="1217087" flipH="1">
              <a:off x="2234158" y="2595622"/>
              <a:ext cx="537618" cy="1186354"/>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p:cNvSpPr/>
            <p:nvPr/>
          </p:nvSpPr>
          <p:spPr>
            <a:xfrm rot="20382913">
              <a:off x="3342924" y="2601919"/>
              <a:ext cx="585228" cy="1229355"/>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p:cNvSpPr/>
            <p:nvPr/>
          </p:nvSpPr>
          <p:spPr>
            <a:xfrm rot="20706537">
              <a:off x="1991831" y="1178829"/>
              <a:ext cx="1998758" cy="1879517"/>
            </a:xfrm>
            <a:custGeom>
              <a:avLst/>
              <a:gdLst>
                <a:gd name="connsiteX0" fmla="*/ 1806500 w 1998758"/>
                <a:gd name="connsiteY0" fmla="*/ 682869 h 1879517"/>
                <a:gd name="connsiteX1" fmla="*/ 1765588 w 1998758"/>
                <a:gd name="connsiteY1" fmla="*/ 685304 h 1879517"/>
                <a:gd name="connsiteX2" fmla="*/ 1787925 w 1998758"/>
                <a:gd name="connsiteY2" fmla="*/ 714229 h 1879517"/>
                <a:gd name="connsiteX3" fmla="*/ 1795965 w 1998758"/>
                <a:gd name="connsiteY3" fmla="*/ 696654 h 1879517"/>
                <a:gd name="connsiteX4" fmla="*/ 1208171 w 1998758"/>
                <a:gd name="connsiteY4" fmla="*/ 66778 h 1879517"/>
                <a:gd name="connsiteX5" fmla="*/ 1346280 w 1998758"/>
                <a:gd name="connsiteY5" fmla="*/ 104615 h 1879517"/>
                <a:gd name="connsiteX6" fmla="*/ 1552921 w 1998758"/>
                <a:gd name="connsiteY6" fmla="*/ 258790 h 1879517"/>
                <a:gd name="connsiteX7" fmla="*/ 1742281 w 1998758"/>
                <a:gd name="connsiteY7" fmla="*/ 344665 h 1879517"/>
                <a:gd name="connsiteX8" fmla="*/ 1736241 w 1998758"/>
                <a:gd name="connsiteY8" fmla="*/ 463998 h 1879517"/>
                <a:gd name="connsiteX9" fmla="*/ 1926199 w 1998758"/>
                <a:gd name="connsiteY9" fmla="*/ 600937 h 1879517"/>
                <a:gd name="connsiteX10" fmla="*/ 1895702 w 1998758"/>
                <a:gd name="connsiteY10" fmla="*/ 664169 h 1879517"/>
                <a:gd name="connsiteX11" fmla="*/ 1866832 w 1998758"/>
                <a:gd name="connsiteY11" fmla="*/ 673034 h 1879517"/>
                <a:gd name="connsiteX12" fmla="*/ 1873137 w 1998758"/>
                <a:gd name="connsiteY12" fmla="*/ 676782 h 1879517"/>
                <a:gd name="connsiteX13" fmla="*/ 1919373 w 1998758"/>
                <a:gd name="connsiteY13" fmla="*/ 814502 h 1879517"/>
                <a:gd name="connsiteX14" fmla="*/ 1919628 w 1998758"/>
                <a:gd name="connsiteY14" fmla="*/ 814842 h 1879517"/>
                <a:gd name="connsiteX15" fmla="*/ 1956134 w 1998758"/>
                <a:gd name="connsiteY15" fmla="*/ 863596 h 1879517"/>
                <a:gd name="connsiteX16" fmla="*/ 1978709 w 1998758"/>
                <a:gd name="connsiteY16" fmla="*/ 948163 h 1879517"/>
                <a:gd name="connsiteX17" fmla="*/ 1976053 w 1998758"/>
                <a:gd name="connsiteY17" fmla="*/ 1093099 h 1879517"/>
                <a:gd name="connsiteX18" fmla="*/ 1995454 w 1998758"/>
                <a:gd name="connsiteY18" fmla="*/ 1314703 h 1879517"/>
                <a:gd name="connsiteX19" fmla="*/ 1904571 w 1998758"/>
                <a:gd name="connsiteY19" fmla="*/ 1508684 h 1879517"/>
                <a:gd name="connsiteX20" fmla="*/ 1872036 w 1998758"/>
                <a:gd name="connsiteY20" fmla="*/ 1674901 h 1879517"/>
                <a:gd name="connsiteX21" fmla="*/ 1761266 w 1998758"/>
                <a:gd name="connsiteY21" fmla="*/ 1695026 h 1879517"/>
                <a:gd name="connsiteX22" fmla="*/ 1682107 w 1998758"/>
                <a:gd name="connsiteY22" fmla="*/ 1872349 h 1879517"/>
                <a:gd name="connsiteX23" fmla="*/ 1565718 w 1998758"/>
                <a:gd name="connsiteY23" fmla="*/ 1764112 h 1879517"/>
                <a:gd name="connsiteX24" fmla="*/ 1392826 w 1998758"/>
                <a:gd name="connsiteY24" fmla="*/ 1657171 h 1879517"/>
                <a:gd name="connsiteX25" fmla="*/ 1316809 w 1998758"/>
                <a:gd name="connsiteY25" fmla="*/ 1538167 h 1879517"/>
                <a:gd name="connsiteX26" fmla="*/ 1333052 w 1998758"/>
                <a:gd name="connsiteY26" fmla="*/ 1377531 h 1879517"/>
                <a:gd name="connsiteX27" fmla="*/ 1298752 w 1998758"/>
                <a:gd name="connsiteY27" fmla="*/ 1212724 h 1879517"/>
                <a:gd name="connsiteX28" fmla="*/ 1361392 w 1998758"/>
                <a:gd name="connsiteY28" fmla="*/ 1066237 h 1879517"/>
                <a:gd name="connsiteX29" fmla="*/ 1361992 w 1998758"/>
                <a:gd name="connsiteY29" fmla="*/ 1062376 h 1879517"/>
                <a:gd name="connsiteX30" fmla="*/ 1366026 w 1998758"/>
                <a:gd name="connsiteY30" fmla="*/ 949809 h 1879517"/>
                <a:gd name="connsiteX31" fmla="*/ 1388628 w 1998758"/>
                <a:gd name="connsiteY31" fmla="*/ 857208 h 1879517"/>
                <a:gd name="connsiteX32" fmla="*/ 1326634 w 1998758"/>
                <a:gd name="connsiteY32" fmla="*/ 841314 h 1879517"/>
                <a:gd name="connsiteX33" fmla="*/ 1241579 w 1998758"/>
                <a:gd name="connsiteY33" fmla="*/ 799990 h 1879517"/>
                <a:gd name="connsiteX34" fmla="*/ 1035777 w 1998758"/>
                <a:gd name="connsiteY34" fmla="*/ 782713 h 1879517"/>
                <a:gd name="connsiteX35" fmla="*/ 878106 w 1998758"/>
                <a:gd name="connsiteY35" fmla="*/ 672395 h 1879517"/>
                <a:gd name="connsiteX36" fmla="*/ 873665 w 1998758"/>
                <a:gd name="connsiteY36" fmla="*/ 670560 h 1879517"/>
                <a:gd name="connsiteX37" fmla="*/ 847574 w 1998758"/>
                <a:gd name="connsiteY37" fmla="*/ 662760 h 1879517"/>
                <a:gd name="connsiteX38" fmla="*/ 840617 w 1998758"/>
                <a:gd name="connsiteY38" fmla="*/ 700029 h 1879517"/>
                <a:gd name="connsiteX39" fmla="*/ 825723 w 1998758"/>
                <a:gd name="connsiteY39" fmla="*/ 748679 h 1879517"/>
                <a:gd name="connsiteX40" fmla="*/ 753916 w 1998758"/>
                <a:gd name="connsiteY40" fmla="*/ 890058 h 1879517"/>
                <a:gd name="connsiteX41" fmla="*/ 662558 w 1998758"/>
                <a:gd name="connsiteY41" fmla="*/ 1115250 h 1879517"/>
                <a:gd name="connsiteX42" fmla="*/ 497837 w 1998758"/>
                <a:gd name="connsiteY42" fmla="*/ 1270877 h 1879517"/>
                <a:gd name="connsiteX43" fmla="*/ 392316 w 1998758"/>
                <a:gd name="connsiteY43" fmla="*/ 1421671 h 1879517"/>
                <a:gd name="connsiteX44" fmla="*/ 295602 w 1998758"/>
                <a:gd name="connsiteY44" fmla="*/ 1398833 h 1879517"/>
                <a:gd name="connsiteX45" fmla="*/ 148107 w 1998758"/>
                <a:gd name="connsiteY45" fmla="*/ 1542602 h 1879517"/>
                <a:gd name="connsiteX46" fmla="*/ 108726 w 1998758"/>
                <a:gd name="connsiteY46" fmla="*/ 1391485 h 1879517"/>
                <a:gd name="connsiteX47" fmla="*/ 24325 w 1998758"/>
                <a:gd name="connsiteY47" fmla="*/ 1219906 h 1879517"/>
                <a:gd name="connsiteX48" fmla="*/ 21845 w 1998758"/>
                <a:gd name="connsiteY48" fmla="*/ 1073740 h 1879517"/>
                <a:gd name="connsiteX49" fmla="*/ 111881 w 1998758"/>
                <a:gd name="connsiteY49" fmla="*/ 922162 h 1879517"/>
                <a:gd name="connsiteX50" fmla="*/ 164210 w 1998758"/>
                <a:gd name="connsiteY50" fmla="*/ 747042 h 1879517"/>
                <a:gd name="connsiteX51" fmla="*/ 283894 w 1998758"/>
                <a:gd name="connsiteY51" fmla="*/ 627214 h 1879517"/>
                <a:gd name="connsiteX52" fmla="*/ 286223 w 1998758"/>
                <a:gd name="connsiteY52" fmla="*/ 623650 h 1879517"/>
                <a:gd name="connsiteX53" fmla="*/ 409337 w 1998758"/>
                <a:gd name="connsiteY53" fmla="*/ 427706 h 1879517"/>
                <a:gd name="connsiteX54" fmla="*/ 539109 w 1998758"/>
                <a:gd name="connsiteY54" fmla="*/ 432706 h 1879517"/>
                <a:gd name="connsiteX55" fmla="*/ 539171 w 1998758"/>
                <a:gd name="connsiteY55" fmla="*/ 432638 h 1879517"/>
                <a:gd name="connsiteX56" fmla="*/ 571757 w 1998758"/>
                <a:gd name="connsiteY56" fmla="*/ 397345 h 1879517"/>
                <a:gd name="connsiteX57" fmla="*/ 530979 w 1998758"/>
                <a:gd name="connsiteY57" fmla="*/ 371260 h 1879517"/>
                <a:gd name="connsiteX58" fmla="*/ 587553 w 1998758"/>
                <a:gd name="connsiteY58" fmla="*/ 266386 h 1879517"/>
                <a:gd name="connsiteX59" fmla="*/ 586063 w 1998758"/>
                <a:gd name="connsiteY59" fmla="*/ 265457 h 1879517"/>
                <a:gd name="connsiteX60" fmla="*/ 520600 w 1998758"/>
                <a:gd name="connsiteY60" fmla="*/ 224642 h 1879517"/>
                <a:gd name="connsiteX61" fmla="*/ 493395 w 1998758"/>
                <a:gd name="connsiteY61" fmla="*/ 183124 h 1879517"/>
                <a:gd name="connsiteX62" fmla="*/ 516319 w 1998758"/>
                <a:gd name="connsiteY62" fmla="*/ 149097 h 1879517"/>
                <a:gd name="connsiteX63" fmla="*/ 585909 w 1998758"/>
                <a:gd name="connsiteY63" fmla="*/ 136445 h 1879517"/>
                <a:gd name="connsiteX64" fmla="*/ 587986 w 1998758"/>
                <a:gd name="connsiteY64" fmla="*/ 136067 h 1879517"/>
                <a:gd name="connsiteX65" fmla="*/ 528510 w 1998758"/>
                <a:gd name="connsiteY65" fmla="*/ 47459 h 1879517"/>
                <a:gd name="connsiteX66" fmla="*/ 552518 w 1998758"/>
                <a:gd name="connsiteY66" fmla="*/ 27090 h 1879517"/>
                <a:gd name="connsiteX67" fmla="*/ 729259 w 1998758"/>
                <a:gd name="connsiteY67" fmla="*/ 23607 h 1879517"/>
                <a:gd name="connsiteX68" fmla="*/ 729734 w 1998758"/>
                <a:gd name="connsiteY68" fmla="*/ 23456 h 1879517"/>
                <a:gd name="connsiteX69" fmla="*/ 797762 w 1998758"/>
                <a:gd name="connsiteY69" fmla="*/ 1687 h 1879517"/>
                <a:gd name="connsiteX70" fmla="*/ 904713 w 1998758"/>
                <a:gd name="connsiteY70" fmla="*/ 5479 h 1879517"/>
                <a:gd name="connsiteX71" fmla="*/ 1076800 w 1998758"/>
                <a:gd name="connsiteY71" fmla="*/ 54139 h 1879517"/>
                <a:gd name="connsiteX72" fmla="*/ 1208171 w 1998758"/>
                <a:gd name="connsiteY72" fmla="*/ 66778 h 187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98758" h="1879517">
                  <a:moveTo>
                    <a:pt x="1806500" y="682869"/>
                  </a:moveTo>
                  <a:lnTo>
                    <a:pt x="1765588" y="685304"/>
                  </a:lnTo>
                  <a:lnTo>
                    <a:pt x="1787925" y="714229"/>
                  </a:lnTo>
                  <a:lnTo>
                    <a:pt x="1795965" y="696654"/>
                  </a:lnTo>
                  <a:close/>
                  <a:moveTo>
                    <a:pt x="1208171" y="66778"/>
                  </a:moveTo>
                  <a:cubicBezTo>
                    <a:pt x="1254264" y="75412"/>
                    <a:pt x="1301479" y="88246"/>
                    <a:pt x="1346280" y="104615"/>
                  </a:cubicBezTo>
                  <a:cubicBezTo>
                    <a:pt x="1465399" y="148136"/>
                    <a:pt x="1547072" y="209071"/>
                    <a:pt x="1552921" y="258790"/>
                  </a:cubicBezTo>
                  <a:cubicBezTo>
                    <a:pt x="1629052" y="279264"/>
                    <a:pt x="1698088" y="310582"/>
                    <a:pt x="1742281" y="344665"/>
                  </a:cubicBezTo>
                  <a:cubicBezTo>
                    <a:pt x="1809436" y="396453"/>
                    <a:pt x="1806977" y="444811"/>
                    <a:pt x="1736241" y="463998"/>
                  </a:cubicBezTo>
                  <a:cubicBezTo>
                    <a:pt x="1838480" y="503473"/>
                    <a:pt x="1910797" y="555608"/>
                    <a:pt x="1926199" y="600937"/>
                  </a:cubicBezTo>
                  <a:cubicBezTo>
                    <a:pt x="1935272" y="627643"/>
                    <a:pt x="1923788" y="649414"/>
                    <a:pt x="1895702" y="664169"/>
                  </a:cubicBezTo>
                  <a:lnTo>
                    <a:pt x="1866832" y="673034"/>
                  </a:lnTo>
                  <a:lnTo>
                    <a:pt x="1873137" y="676782"/>
                  </a:lnTo>
                  <a:cubicBezTo>
                    <a:pt x="1897348" y="701473"/>
                    <a:pt x="1914709" y="753168"/>
                    <a:pt x="1919373" y="814502"/>
                  </a:cubicBezTo>
                  <a:lnTo>
                    <a:pt x="1919628" y="814842"/>
                  </a:lnTo>
                  <a:lnTo>
                    <a:pt x="1956134" y="863596"/>
                  </a:lnTo>
                  <a:cubicBezTo>
                    <a:pt x="1966337" y="886575"/>
                    <a:pt x="1974175" y="915467"/>
                    <a:pt x="1978709" y="948163"/>
                  </a:cubicBezTo>
                  <a:cubicBezTo>
                    <a:pt x="1985300" y="995630"/>
                    <a:pt x="1984361" y="1047183"/>
                    <a:pt x="1976053" y="1093099"/>
                  </a:cubicBezTo>
                  <a:cubicBezTo>
                    <a:pt x="1996475" y="1156068"/>
                    <a:pt x="2003616" y="1237697"/>
                    <a:pt x="1995454" y="1314703"/>
                  </a:cubicBezTo>
                  <a:cubicBezTo>
                    <a:pt x="1984604" y="1417077"/>
                    <a:pt x="1948685" y="1493745"/>
                    <a:pt x="1904571" y="1508684"/>
                  </a:cubicBezTo>
                  <a:cubicBezTo>
                    <a:pt x="1904360" y="1572583"/>
                    <a:pt x="1892490" y="1633184"/>
                    <a:pt x="1872036" y="1674901"/>
                  </a:cubicBezTo>
                  <a:cubicBezTo>
                    <a:pt x="1840959" y="1738292"/>
                    <a:pt x="1796068" y="1746439"/>
                    <a:pt x="1761266" y="1695026"/>
                  </a:cubicBezTo>
                  <a:cubicBezTo>
                    <a:pt x="1750011" y="1783335"/>
                    <a:pt x="1719873" y="1850842"/>
                    <a:pt x="1682107" y="1872349"/>
                  </a:cubicBezTo>
                  <a:cubicBezTo>
                    <a:pt x="1637605" y="1897688"/>
                    <a:pt x="1591159" y="1854506"/>
                    <a:pt x="1565718" y="1764112"/>
                  </a:cubicBezTo>
                  <a:cubicBezTo>
                    <a:pt x="1505669" y="1849912"/>
                    <a:pt x="1427676" y="1801685"/>
                    <a:pt x="1392826" y="1657171"/>
                  </a:cubicBezTo>
                  <a:cubicBezTo>
                    <a:pt x="1358591" y="1666670"/>
                    <a:pt x="1326445" y="1616357"/>
                    <a:pt x="1316809" y="1538167"/>
                  </a:cubicBezTo>
                  <a:cubicBezTo>
                    <a:pt x="1309829" y="1481596"/>
                    <a:pt x="1315999" y="1420544"/>
                    <a:pt x="1333052" y="1377531"/>
                  </a:cubicBezTo>
                  <a:cubicBezTo>
                    <a:pt x="1308857" y="1343792"/>
                    <a:pt x="1295384" y="1279047"/>
                    <a:pt x="1298752" y="1212724"/>
                  </a:cubicBezTo>
                  <a:cubicBezTo>
                    <a:pt x="1302703" y="1135069"/>
                    <a:pt x="1328712" y="1074242"/>
                    <a:pt x="1361392" y="1066237"/>
                  </a:cubicBezTo>
                  <a:cubicBezTo>
                    <a:pt x="1361586" y="1064941"/>
                    <a:pt x="1361797" y="1063672"/>
                    <a:pt x="1361992" y="1062376"/>
                  </a:cubicBezTo>
                  <a:cubicBezTo>
                    <a:pt x="1359797" y="1024140"/>
                    <a:pt x="1361259" y="985743"/>
                    <a:pt x="1366026" y="949809"/>
                  </a:cubicBezTo>
                  <a:lnTo>
                    <a:pt x="1388628" y="857208"/>
                  </a:lnTo>
                  <a:lnTo>
                    <a:pt x="1326634" y="841314"/>
                  </a:lnTo>
                  <a:cubicBezTo>
                    <a:pt x="1294354" y="829671"/>
                    <a:pt x="1264909" y="815503"/>
                    <a:pt x="1241579" y="799990"/>
                  </a:cubicBezTo>
                  <a:cubicBezTo>
                    <a:pt x="1194791" y="813964"/>
                    <a:pt x="1113941" y="807176"/>
                    <a:pt x="1035777" y="782713"/>
                  </a:cubicBezTo>
                  <a:cubicBezTo>
                    <a:pt x="944261" y="754064"/>
                    <a:pt x="878790" y="708258"/>
                    <a:pt x="878106" y="672395"/>
                  </a:cubicBezTo>
                  <a:cubicBezTo>
                    <a:pt x="876614" y="671787"/>
                    <a:pt x="875158" y="671170"/>
                    <a:pt x="873665" y="670560"/>
                  </a:cubicBezTo>
                  <a:lnTo>
                    <a:pt x="847574" y="662760"/>
                  </a:lnTo>
                  <a:lnTo>
                    <a:pt x="840617" y="700029"/>
                  </a:lnTo>
                  <a:cubicBezTo>
                    <a:pt x="836782" y="715426"/>
                    <a:pt x="831806" y="731745"/>
                    <a:pt x="825723" y="748679"/>
                  </a:cubicBezTo>
                  <a:cubicBezTo>
                    <a:pt x="808068" y="797850"/>
                    <a:pt x="782531" y="848141"/>
                    <a:pt x="753916" y="890058"/>
                  </a:cubicBezTo>
                  <a:cubicBezTo>
                    <a:pt x="739670" y="959782"/>
                    <a:pt x="706014" y="1042730"/>
                    <a:pt x="662558" y="1115250"/>
                  </a:cubicBezTo>
                  <a:cubicBezTo>
                    <a:pt x="604786" y="1211660"/>
                    <a:pt x="539683" y="1273169"/>
                    <a:pt x="497837" y="1270877"/>
                  </a:cubicBezTo>
                  <a:cubicBezTo>
                    <a:pt x="466933" y="1333578"/>
                    <a:pt x="428454" y="1388553"/>
                    <a:pt x="392316" y="1421671"/>
                  </a:cubicBezTo>
                  <a:cubicBezTo>
                    <a:pt x="337404" y="1472000"/>
                    <a:pt x="298215" y="1462734"/>
                    <a:pt x="295602" y="1398833"/>
                  </a:cubicBezTo>
                  <a:cubicBezTo>
                    <a:pt x="244278" y="1481268"/>
                    <a:pt x="188125" y="1536001"/>
                    <a:pt x="148107" y="1542602"/>
                  </a:cubicBezTo>
                  <a:cubicBezTo>
                    <a:pt x="100952" y="1550380"/>
                    <a:pt x="85231" y="1490086"/>
                    <a:pt x="108726" y="1391485"/>
                  </a:cubicBezTo>
                  <a:cubicBezTo>
                    <a:pt x="20270" y="1452685"/>
                    <a:pt x="-17809" y="1375298"/>
                    <a:pt x="24325" y="1219906"/>
                  </a:cubicBezTo>
                  <a:cubicBezTo>
                    <a:pt x="-7143" y="1216069"/>
                    <a:pt x="-8197" y="1154269"/>
                    <a:pt x="21845" y="1073740"/>
                  </a:cubicBezTo>
                  <a:cubicBezTo>
                    <a:pt x="43574" y="1015474"/>
                    <a:pt x="77791" y="957862"/>
                    <a:pt x="111881" y="922162"/>
                  </a:cubicBezTo>
                  <a:cubicBezTo>
                    <a:pt x="109101" y="879705"/>
                    <a:pt x="129659" y="810909"/>
                    <a:pt x="164210" y="747042"/>
                  </a:cubicBezTo>
                  <a:cubicBezTo>
                    <a:pt x="204670" y="672265"/>
                    <a:pt x="254366" y="622507"/>
                    <a:pt x="283894" y="627214"/>
                  </a:cubicBezTo>
                  <a:cubicBezTo>
                    <a:pt x="284670" y="626014"/>
                    <a:pt x="285446" y="624849"/>
                    <a:pt x="286223" y="623650"/>
                  </a:cubicBezTo>
                  <a:cubicBezTo>
                    <a:pt x="319559" y="546829"/>
                    <a:pt x="364699" y="474995"/>
                    <a:pt x="409337" y="427706"/>
                  </a:cubicBezTo>
                  <a:cubicBezTo>
                    <a:pt x="479851" y="353018"/>
                    <a:pt x="533859" y="355119"/>
                    <a:pt x="539109" y="432706"/>
                  </a:cubicBezTo>
                  <a:lnTo>
                    <a:pt x="539171" y="432638"/>
                  </a:lnTo>
                  <a:lnTo>
                    <a:pt x="571757" y="397345"/>
                  </a:lnTo>
                  <a:lnTo>
                    <a:pt x="530979" y="371260"/>
                  </a:lnTo>
                  <a:cubicBezTo>
                    <a:pt x="475955" y="320978"/>
                    <a:pt x="493231" y="275015"/>
                    <a:pt x="587553" y="266386"/>
                  </a:cubicBezTo>
                  <a:lnTo>
                    <a:pt x="586063" y="265457"/>
                  </a:lnTo>
                  <a:lnTo>
                    <a:pt x="520600" y="224642"/>
                  </a:lnTo>
                  <a:cubicBezTo>
                    <a:pt x="504428" y="210343"/>
                    <a:pt x="494879" y="196082"/>
                    <a:pt x="493395" y="183124"/>
                  </a:cubicBezTo>
                  <a:cubicBezTo>
                    <a:pt x="491753" y="168861"/>
                    <a:pt x="499975" y="157229"/>
                    <a:pt x="516319" y="149097"/>
                  </a:cubicBezTo>
                  <a:lnTo>
                    <a:pt x="585909" y="136445"/>
                  </a:lnTo>
                  <a:lnTo>
                    <a:pt x="587986" y="136067"/>
                  </a:lnTo>
                  <a:cubicBezTo>
                    <a:pt x="536733" y="104112"/>
                    <a:pt x="515823" y="71234"/>
                    <a:pt x="528510" y="47459"/>
                  </a:cubicBezTo>
                  <a:cubicBezTo>
                    <a:pt x="532739" y="39534"/>
                    <a:pt x="540702" y="32620"/>
                    <a:pt x="552518" y="27090"/>
                  </a:cubicBezTo>
                  <a:cubicBezTo>
                    <a:pt x="588523" y="10231"/>
                    <a:pt x="654866" y="8918"/>
                    <a:pt x="729259" y="23607"/>
                  </a:cubicBezTo>
                  <a:lnTo>
                    <a:pt x="729734" y="23456"/>
                  </a:lnTo>
                  <a:lnTo>
                    <a:pt x="797762" y="1687"/>
                  </a:lnTo>
                  <a:cubicBezTo>
                    <a:pt x="827927" y="-1431"/>
                    <a:pt x="864499" y="-264"/>
                    <a:pt x="904713" y="5479"/>
                  </a:cubicBezTo>
                  <a:cubicBezTo>
                    <a:pt x="963095" y="13807"/>
                    <a:pt x="1024307" y="31109"/>
                    <a:pt x="1076800" y="54139"/>
                  </a:cubicBezTo>
                  <a:cubicBezTo>
                    <a:pt x="1117108" y="53709"/>
                    <a:pt x="1162078" y="58143"/>
                    <a:pt x="1208171" y="66778"/>
                  </a:cubicBezTo>
                  <a:close/>
                </a:path>
              </a:pathLst>
            </a:cu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1" name="Trapezoid 110"/>
            <p:cNvSpPr/>
            <p:nvPr/>
          </p:nvSpPr>
          <p:spPr>
            <a:xfrm flipH="1">
              <a:off x="2400702" y="2546211"/>
              <a:ext cx="1300613" cy="2353961"/>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Isosceles Triangle 140"/>
            <p:cNvSpPr/>
            <p:nvPr/>
          </p:nvSpPr>
          <p:spPr>
            <a:xfrm rot="10800000" flipH="1">
              <a:off x="2834241" y="2746708"/>
              <a:ext cx="433538" cy="601486"/>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2" name="Group 24"/>
            <p:cNvGrpSpPr/>
            <p:nvPr/>
          </p:nvGrpSpPr>
          <p:grpSpPr>
            <a:xfrm>
              <a:off x="2232165" y="2330437"/>
              <a:ext cx="1527476" cy="2222475"/>
              <a:chOff x="4553132" y="914400"/>
              <a:chExt cx="2152468" cy="3437345"/>
            </a:xfrm>
          </p:grpSpPr>
          <p:sp>
            <p:nvSpPr>
              <p:cNvPr id="208" name="Double Wave 207"/>
              <p:cNvSpPr/>
              <p:nvPr/>
            </p:nvSpPr>
            <p:spPr>
              <a:xfrm rot="16997920">
                <a:off x="3382792" y="2343203"/>
                <a:ext cx="3178882" cy="838201"/>
              </a:xfrm>
              <a:prstGeom prst="doubleWave">
                <a:avLst>
                  <a:gd name="adj1" fmla="val 6250"/>
                  <a:gd name="adj2" fmla="val -100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9" name="Group 16"/>
              <p:cNvGrpSpPr/>
              <p:nvPr/>
            </p:nvGrpSpPr>
            <p:grpSpPr>
              <a:xfrm>
                <a:off x="4724400" y="914400"/>
                <a:ext cx="1981200" cy="2070031"/>
                <a:chOff x="2624682" y="2226017"/>
                <a:chExt cx="1981200" cy="2070031"/>
              </a:xfrm>
              <a:solidFill>
                <a:srgbClr val="E0C13C"/>
              </a:solidFill>
            </p:grpSpPr>
            <p:sp>
              <p:nvSpPr>
                <p:cNvPr id="210" name="Pie 17"/>
                <p:cNvSpPr/>
                <p:nvPr/>
              </p:nvSpPr>
              <p:spPr>
                <a:xfrm rot="18695073">
                  <a:off x="2580266" y="2270433"/>
                  <a:ext cx="2070031" cy="1981200"/>
                </a:xfrm>
                <a:prstGeom prst="pi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11" name="Group 5"/>
                <p:cNvGrpSpPr/>
                <p:nvPr/>
              </p:nvGrpSpPr>
              <p:grpSpPr>
                <a:xfrm>
                  <a:off x="2888157" y="2404569"/>
                  <a:ext cx="1538266" cy="1563370"/>
                  <a:chOff x="2885895" y="2404569"/>
                  <a:chExt cx="1538266" cy="1563370"/>
                </a:xfrm>
                <a:grpFill/>
              </p:grpSpPr>
              <p:sp>
                <p:nvSpPr>
                  <p:cNvPr id="212" name="Moon 3"/>
                  <p:cNvSpPr/>
                  <p:nvPr/>
                </p:nvSpPr>
                <p:spPr>
                  <a:xfrm rot="16200000">
                    <a:off x="2894411" y="2438188"/>
                    <a:ext cx="1521236" cy="1538265"/>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Moon 20"/>
                  <p:cNvSpPr/>
                  <p:nvPr/>
                </p:nvSpPr>
                <p:spPr>
                  <a:xfrm rot="16200000">
                    <a:off x="3064331" y="2226133"/>
                    <a:ext cx="1100633" cy="1457505"/>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43" name="Oval 142"/>
            <p:cNvSpPr/>
            <p:nvPr/>
          </p:nvSpPr>
          <p:spPr>
            <a:xfrm flipH="1">
              <a:off x="2502764" y="1343243"/>
              <a:ext cx="1198552" cy="15037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4" name="Group 58"/>
            <p:cNvGrpSpPr/>
            <p:nvPr/>
          </p:nvGrpSpPr>
          <p:grpSpPr>
            <a:xfrm>
              <a:off x="2316581" y="4892202"/>
              <a:ext cx="1429436" cy="533987"/>
              <a:chOff x="3810000" y="1677648"/>
              <a:chExt cx="4705061" cy="1827552"/>
            </a:xfrm>
          </p:grpSpPr>
          <p:grpSp>
            <p:nvGrpSpPr>
              <p:cNvPr id="178" name="Group 37"/>
              <p:cNvGrpSpPr/>
              <p:nvPr/>
            </p:nvGrpSpPr>
            <p:grpSpPr>
              <a:xfrm>
                <a:off x="3810000" y="1828800"/>
                <a:ext cx="1776984" cy="1676400"/>
                <a:chOff x="3810000" y="1828800"/>
                <a:chExt cx="4038600" cy="3810000"/>
              </a:xfrm>
            </p:grpSpPr>
            <p:sp>
              <p:nvSpPr>
                <p:cNvPr id="199" name="Half Frame 198"/>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0" name="Half Frame 199"/>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1" name="Half Frame 200"/>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2" name="Half Frame 201"/>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3" name="Donut 133"/>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4" name="Diamond 203"/>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Diamond 204"/>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Diamond 205"/>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Diamond 206"/>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38"/>
              <p:cNvGrpSpPr/>
              <p:nvPr/>
            </p:nvGrpSpPr>
            <p:grpSpPr>
              <a:xfrm>
                <a:off x="5314014" y="1757596"/>
                <a:ext cx="1776984" cy="1676400"/>
                <a:chOff x="3810000" y="1828800"/>
                <a:chExt cx="4038600" cy="3810000"/>
              </a:xfrm>
            </p:grpSpPr>
            <p:sp>
              <p:nvSpPr>
                <p:cNvPr id="190" name="Half Frame 189"/>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1" name="Half Frame 19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2" name="Half Frame 19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Half Frame 19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4" name="Donut 124"/>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5" name="Diamond 194"/>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Diamond 195"/>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Diamond 196"/>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Diamond 197"/>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48"/>
              <p:cNvGrpSpPr/>
              <p:nvPr/>
            </p:nvGrpSpPr>
            <p:grpSpPr>
              <a:xfrm>
                <a:off x="6738077" y="1677648"/>
                <a:ext cx="1776984" cy="1676400"/>
                <a:chOff x="3810000" y="1828800"/>
                <a:chExt cx="4038600" cy="3810000"/>
              </a:xfrm>
            </p:grpSpPr>
            <p:sp>
              <p:nvSpPr>
                <p:cNvPr id="181" name="Half Frame 180"/>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2" name="Half Frame 5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Half Frame 5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4" name="Half Frame 5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5" name="Donut 115"/>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6" name="Diamond 185"/>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Diamond 186"/>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Diamond 187"/>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Diamond 188"/>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5" name="Group 144"/>
            <p:cNvGrpSpPr/>
            <p:nvPr/>
          </p:nvGrpSpPr>
          <p:grpSpPr>
            <a:xfrm>
              <a:off x="2229729" y="1402670"/>
              <a:ext cx="1552120" cy="248171"/>
              <a:chOff x="2229729" y="1483884"/>
              <a:chExt cx="1552120" cy="334263"/>
            </a:xfrm>
          </p:grpSpPr>
          <p:sp>
            <p:nvSpPr>
              <p:cNvPr id="146" name="Rounded Rectangle 15"/>
              <p:cNvSpPr/>
              <p:nvPr/>
            </p:nvSpPr>
            <p:spPr>
              <a:xfrm>
                <a:off x="2229729" y="1492136"/>
                <a:ext cx="1552120" cy="308023"/>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7" name="Group 59"/>
              <p:cNvGrpSpPr/>
              <p:nvPr/>
            </p:nvGrpSpPr>
            <p:grpSpPr>
              <a:xfrm rot="246631">
                <a:off x="2370444" y="1483884"/>
                <a:ext cx="1275564" cy="334263"/>
                <a:chOff x="3810000" y="1677648"/>
                <a:chExt cx="4705061" cy="1827552"/>
              </a:xfrm>
            </p:grpSpPr>
            <p:grpSp>
              <p:nvGrpSpPr>
                <p:cNvPr id="148" name="Group 37"/>
                <p:cNvGrpSpPr/>
                <p:nvPr/>
              </p:nvGrpSpPr>
              <p:grpSpPr>
                <a:xfrm>
                  <a:off x="3810000" y="1828800"/>
                  <a:ext cx="1776984" cy="1676400"/>
                  <a:chOff x="3810000" y="1828800"/>
                  <a:chExt cx="4038600" cy="3810000"/>
                </a:xfrm>
              </p:grpSpPr>
              <p:sp>
                <p:nvSpPr>
                  <p:cNvPr id="169" name="Half Frame 168"/>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Half Frame 169"/>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1" name="Half Frame 170"/>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2" name="Half Frame 171"/>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3" name="Donut 103"/>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4" name="Diamond 173"/>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Diamond 174"/>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Diamond 175"/>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Diamond 176"/>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38"/>
                <p:cNvGrpSpPr/>
                <p:nvPr/>
              </p:nvGrpSpPr>
              <p:grpSpPr>
                <a:xfrm>
                  <a:off x="5314014" y="1757596"/>
                  <a:ext cx="1776984" cy="1676400"/>
                  <a:chOff x="3810000" y="1828800"/>
                  <a:chExt cx="4038600" cy="3810000"/>
                </a:xfrm>
              </p:grpSpPr>
              <p:sp>
                <p:nvSpPr>
                  <p:cNvPr id="160" name="Half Frame 159"/>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Half Frame 16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2" name="Half Frame 16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Half Frame 16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4" name="Donut 94"/>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Diamond 164"/>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Diamond 165"/>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Diamond 166"/>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Diamond 167"/>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48"/>
                <p:cNvGrpSpPr/>
                <p:nvPr/>
              </p:nvGrpSpPr>
              <p:grpSpPr>
                <a:xfrm>
                  <a:off x="6738077" y="1677648"/>
                  <a:ext cx="1776984" cy="1676400"/>
                  <a:chOff x="3810000" y="1828800"/>
                  <a:chExt cx="4038600" cy="3810000"/>
                </a:xfrm>
              </p:grpSpPr>
              <p:sp>
                <p:nvSpPr>
                  <p:cNvPr id="151" name="Half Frame 150"/>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2" name="Half Frame 151"/>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3" name="Half Frame 152"/>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4" name="Half Frame 153"/>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5" name="Donut 85"/>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Diamond 155"/>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Diamond 156"/>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Diamond 157"/>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Diamond 158"/>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15" name="Group 19"/>
          <p:cNvGrpSpPr/>
          <p:nvPr/>
        </p:nvGrpSpPr>
        <p:grpSpPr>
          <a:xfrm>
            <a:off x="6843285" y="3094008"/>
            <a:ext cx="525905" cy="1462537"/>
            <a:chOff x="1603947" y="889774"/>
            <a:chExt cx="1948721" cy="5615957"/>
          </a:xfrm>
        </p:grpSpPr>
        <p:sp>
          <p:nvSpPr>
            <p:cNvPr id="216" name="Oval 215"/>
            <p:cNvSpPr/>
            <p:nvPr/>
          </p:nvSpPr>
          <p:spPr>
            <a:xfrm>
              <a:off x="1603947" y="6027296"/>
              <a:ext cx="1948721" cy="478435"/>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92"/>
            <p:cNvSpPr/>
            <p:nvPr/>
          </p:nvSpPr>
          <p:spPr>
            <a:xfrm>
              <a:off x="2375941" y="2971800"/>
              <a:ext cx="457200" cy="2971800"/>
            </a:xfrm>
            <a:prstGeom prst="roundRect">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Wave 217"/>
            <p:cNvSpPr/>
            <p:nvPr/>
          </p:nvSpPr>
          <p:spPr>
            <a:xfrm rot="17141728">
              <a:off x="1783286" y="1140122"/>
              <a:ext cx="1676400" cy="1175704"/>
            </a:xfrm>
            <a:prstGeom prst="wave">
              <a:avLst>
                <a:gd name="adj1" fmla="val 20000"/>
                <a:gd name="adj2" fmla="val -1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1723869" y="2667000"/>
              <a:ext cx="1663908" cy="480934"/>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ounded Rectangle 95"/>
            <p:cNvSpPr/>
            <p:nvPr/>
          </p:nvSpPr>
          <p:spPr>
            <a:xfrm>
              <a:off x="2057400" y="2362200"/>
              <a:ext cx="990600" cy="533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Trapezoid 220"/>
            <p:cNvSpPr/>
            <p:nvPr/>
          </p:nvSpPr>
          <p:spPr>
            <a:xfrm>
              <a:off x="2209800" y="4343400"/>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Trapezoid 221"/>
            <p:cNvSpPr/>
            <p:nvPr/>
          </p:nvSpPr>
          <p:spPr>
            <a:xfrm>
              <a:off x="2166077" y="5947347"/>
              <a:ext cx="891915" cy="408481"/>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rapezoid 222"/>
            <p:cNvSpPr/>
            <p:nvPr/>
          </p:nvSpPr>
          <p:spPr>
            <a:xfrm>
              <a:off x="2197308" y="3131695"/>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19"/>
          <p:cNvGrpSpPr/>
          <p:nvPr/>
        </p:nvGrpSpPr>
        <p:grpSpPr>
          <a:xfrm>
            <a:off x="10560243" y="3074783"/>
            <a:ext cx="525905" cy="1462537"/>
            <a:chOff x="1603947" y="889774"/>
            <a:chExt cx="1948721" cy="5615957"/>
          </a:xfrm>
        </p:grpSpPr>
        <p:sp>
          <p:nvSpPr>
            <p:cNvPr id="225" name="Oval 224"/>
            <p:cNvSpPr/>
            <p:nvPr/>
          </p:nvSpPr>
          <p:spPr>
            <a:xfrm>
              <a:off x="1603947" y="6027296"/>
              <a:ext cx="1948721" cy="478435"/>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ounded Rectangle 101"/>
            <p:cNvSpPr/>
            <p:nvPr/>
          </p:nvSpPr>
          <p:spPr>
            <a:xfrm>
              <a:off x="2375941" y="2971800"/>
              <a:ext cx="457200" cy="2971800"/>
            </a:xfrm>
            <a:prstGeom prst="roundRect">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Wave 226"/>
            <p:cNvSpPr/>
            <p:nvPr/>
          </p:nvSpPr>
          <p:spPr>
            <a:xfrm rot="17141728">
              <a:off x="1783286" y="1140122"/>
              <a:ext cx="1676400" cy="1175704"/>
            </a:xfrm>
            <a:prstGeom prst="wave">
              <a:avLst>
                <a:gd name="adj1" fmla="val 20000"/>
                <a:gd name="adj2" fmla="val -1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1723869" y="2667000"/>
              <a:ext cx="1663908" cy="480934"/>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ounded Rectangle 104"/>
            <p:cNvSpPr/>
            <p:nvPr/>
          </p:nvSpPr>
          <p:spPr>
            <a:xfrm>
              <a:off x="2057400" y="2362200"/>
              <a:ext cx="990600" cy="533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rapezoid 229"/>
            <p:cNvSpPr/>
            <p:nvPr/>
          </p:nvSpPr>
          <p:spPr>
            <a:xfrm>
              <a:off x="2209800" y="4343400"/>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Trapezoid 230"/>
            <p:cNvSpPr/>
            <p:nvPr/>
          </p:nvSpPr>
          <p:spPr>
            <a:xfrm>
              <a:off x="2166077" y="5947347"/>
              <a:ext cx="891915" cy="408481"/>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Trapezoid 231"/>
            <p:cNvSpPr/>
            <p:nvPr/>
          </p:nvSpPr>
          <p:spPr>
            <a:xfrm>
              <a:off x="2197308" y="3131695"/>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19"/>
          <p:cNvGrpSpPr/>
          <p:nvPr/>
        </p:nvGrpSpPr>
        <p:grpSpPr>
          <a:xfrm>
            <a:off x="9957705" y="2691326"/>
            <a:ext cx="525905" cy="1462537"/>
            <a:chOff x="1603947" y="889774"/>
            <a:chExt cx="1948721" cy="5615957"/>
          </a:xfrm>
        </p:grpSpPr>
        <p:sp>
          <p:nvSpPr>
            <p:cNvPr id="234" name="Oval 233"/>
            <p:cNvSpPr/>
            <p:nvPr/>
          </p:nvSpPr>
          <p:spPr>
            <a:xfrm>
              <a:off x="1603947" y="6027296"/>
              <a:ext cx="1948721" cy="478435"/>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ounded Rectangle 110"/>
            <p:cNvSpPr/>
            <p:nvPr/>
          </p:nvSpPr>
          <p:spPr>
            <a:xfrm>
              <a:off x="2375941" y="2971800"/>
              <a:ext cx="457200" cy="2971800"/>
            </a:xfrm>
            <a:prstGeom prst="roundRect">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Wave 235"/>
            <p:cNvSpPr/>
            <p:nvPr/>
          </p:nvSpPr>
          <p:spPr>
            <a:xfrm rot="17141728">
              <a:off x="1783286" y="1140122"/>
              <a:ext cx="1676400" cy="1175704"/>
            </a:xfrm>
            <a:prstGeom prst="wave">
              <a:avLst>
                <a:gd name="adj1" fmla="val 20000"/>
                <a:gd name="adj2" fmla="val -1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1723869" y="2667000"/>
              <a:ext cx="1663908" cy="480934"/>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ounded Rectangle 113"/>
            <p:cNvSpPr/>
            <p:nvPr/>
          </p:nvSpPr>
          <p:spPr>
            <a:xfrm>
              <a:off x="2057400" y="2362200"/>
              <a:ext cx="990600" cy="533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Trapezoid 238"/>
            <p:cNvSpPr/>
            <p:nvPr/>
          </p:nvSpPr>
          <p:spPr>
            <a:xfrm>
              <a:off x="2209800" y="4343400"/>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Trapezoid 239"/>
            <p:cNvSpPr/>
            <p:nvPr/>
          </p:nvSpPr>
          <p:spPr>
            <a:xfrm>
              <a:off x="2166077" y="5947347"/>
              <a:ext cx="891915" cy="408481"/>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Trapezoid 240"/>
            <p:cNvSpPr/>
            <p:nvPr/>
          </p:nvSpPr>
          <p:spPr>
            <a:xfrm>
              <a:off x="2197308" y="3131695"/>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 name="Group 19"/>
          <p:cNvGrpSpPr/>
          <p:nvPr/>
        </p:nvGrpSpPr>
        <p:grpSpPr>
          <a:xfrm>
            <a:off x="8699025" y="2251876"/>
            <a:ext cx="525905" cy="1462537"/>
            <a:chOff x="1603947" y="889774"/>
            <a:chExt cx="1948721" cy="5615957"/>
          </a:xfrm>
        </p:grpSpPr>
        <p:sp>
          <p:nvSpPr>
            <p:cNvPr id="243" name="Oval 242"/>
            <p:cNvSpPr/>
            <p:nvPr/>
          </p:nvSpPr>
          <p:spPr>
            <a:xfrm>
              <a:off x="1603947" y="6027296"/>
              <a:ext cx="1948721" cy="478435"/>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ounded Rectangle 119"/>
            <p:cNvSpPr/>
            <p:nvPr/>
          </p:nvSpPr>
          <p:spPr>
            <a:xfrm>
              <a:off x="2375941" y="2971800"/>
              <a:ext cx="457200" cy="2971800"/>
            </a:xfrm>
            <a:prstGeom prst="roundRect">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Wave 244"/>
            <p:cNvSpPr/>
            <p:nvPr/>
          </p:nvSpPr>
          <p:spPr>
            <a:xfrm rot="17141728">
              <a:off x="1783286" y="1140122"/>
              <a:ext cx="1676400" cy="1175704"/>
            </a:xfrm>
            <a:prstGeom prst="wave">
              <a:avLst>
                <a:gd name="adj1" fmla="val 20000"/>
                <a:gd name="adj2" fmla="val -1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1723869" y="2667000"/>
              <a:ext cx="1663908" cy="480934"/>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ounded Rectangle 122"/>
            <p:cNvSpPr/>
            <p:nvPr/>
          </p:nvSpPr>
          <p:spPr>
            <a:xfrm>
              <a:off x="2057400" y="2362200"/>
              <a:ext cx="990600" cy="533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Trapezoid 247"/>
            <p:cNvSpPr/>
            <p:nvPr/>
          </p:nvSpPr>
          <p:spPr>
            <a:xfrm>
              <a:off x="2209800" y="4343400"/>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Trapezoid 248"/>
            <p:cNvSpPr/>
            <p:nvPr/>
          </p:nvSpPr>
          <p:spPr>
            <a:xfrm>
              <a:off x="2166077" y="5947347"/>
              <a:ext cx="891915" cy="408481"/>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Trapezoid 249"/>
            <p:cNvSpPr/>
            <p:nvPr/>
          </p:nvSpPr>
          <p:spPr>
            <a:xfrm>
              <a:off x="2197308" y="3131695"/>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 name="Group 19"/>
          <p:cNvGrpSpPr/>
          <p:nvPr/>
        </p:nvGrpSpPr>
        <p:grpSpPr>
          <a:xfrm>
            <a:off x="9277292" y="2473573"/>
            <a:ext cx="525905" cy="1462537"/>
            <a:chOff x="1603947" y="889774"/>
            <a:chExt cx="1948721" cy="5615957"/>
          </a:xfrm>
        </p:grpSpPr>
        <p:sp>
          <p:nvSpPr>
            <p:cNvPr id="252" name="Oval 251"/>
            <p:cNvSpPr/>
            <p:nvPr/>
          </p:nvSpPr>
          <p:spPr>
            <a:xfrm>
              <a:off x="1603947" y="6027296"/>
              <a:ext cx="1948721" cy="478435"/>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ounded Rectangle 128"/>
            <p:cNvSpPr/>
            <p:nvPr/>
          </p:nvSpPr>
          <p:spPr>
            <a:xfrm>
              <a:off x="2375941" y="2971800"/>
              <a:ext cx="457200" cy="2971800"/>
            </a:xfrm>
            <a:prstGeom prst="roundRect">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Wave 253"/>
            <p:cNvSpPr/>
            <p:nvPr/>
          </p:nvSpPr>
          <p:spPr>
            <a:xfrm rot="17141728">
              <a:off x="1783286" y="1140122"/>
              <a:ext cx="1676400" cy="1175704"/>
            </a:xfrm>
            <a:prstGeom prst="wave">
              <a:avLst>
                <a:gd name="adj1" fmla="val 20000"/>
                <a:gd name="adj2" fmla="val -1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a:off x="1723869" y="2667000"/>
              <a:ext cx="1663908" cy="480934"/>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ounded Rectangle 131"/>
            <p:cNvSpPr/>
            <p:nvPr/>
          </p:nvSpPr>
          <p:spPr>
            <a:xfrm>
              <a:off x="2057400" y="2362200"/>
              <a:ext cx="990600" cy="533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Trapezoid 256"/>
            <p:cNvSpPr/>
            <p:nvPr/>
          </p:nvSpPr>
          <p:spPr>
            <a:xfrm>
              <a:off x="2209800" y="4343400"/>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Trapezoid 257"/>
            <p:cNvSpPr/>
            <p:nvPr/>
          </p:nvSpPr>
          <p:spPr>
            <a:xfrm>
              <a:off x="2166077" y="5947347"/>
              <a:ext cx="891915" cy="408481"/>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Trapezoid 258"/>
            <p:cNvSpPr/>
            <p:nvPr/>
          </p:nvSpPr>
          <p:spPr>
            <a:xfrm>
              <a:off x="2197308" y="3131695"/>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0" name="Group 19"/>
          <p:cNvGrpSpPr/>
          <p:nvPr/>
        </p:nvGrpSpPr>
        <p:grpSpPr>
          <a:xfrm>
            <a:off x="8107026" y="2534572"/>
            <a:ext cx="525905" cy="1462537"/>
            <a:chOff x="1603947" y="889774"/>
            <a:chExt cx="1948721" cy="5615957"/>
          </a:xfrm>
        </p:grpSpPr>
        <p:sp>
          <p:nvSpPr>
            <p:cNvPr id="261" name="Oval 260"/>
            <p:cNvSpPr/>
            <p:nvPr/>
          </p:nvSpPr>
          <p:spPr>
            <a:xfrm>
              <a:off x="1603947" y="6027296"/>
              <a:ext cx="1948721" cy="478435"/>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ounded Rectangle 137"/>
            <p:cNvSpPr/>
            <p:nvPr/>
          </p:nvSpPr>
          <p:spPr>
            <a:xfrm>
              <a:off x="2375941" y="2971800"/>
              <a:ext cx="457200" cy="2971800"/>
            </a:xfrm>
            <a:prstGeom prst="roundRect">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Wave 262"/>
            <p:cNvSpPr/>
            <p:nvPr/>
          </p:nvSpPr>
          <p:spPr>
            <a:xfrm rot="17141728">
              <a:off x="1783286" y="1140122"/>
              <a:ext cx="1676400" cy="1175704"/>
            </a:xfrm>
            <a:prstGeom prst="wave">
              <a:avLst>
                <a:gd name="adj1" fmla="val 20000"/>
                <a:gd name="adj2" fmla="val -1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a:off x="1723869" y="2667000"/>
              <a:ext cx="1663908" cy="480934"/>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ounded Rectangle 140"/>
            <p:cNvSpPr/>
            <p:nvPr/>
          </p:nvSpPr>
          <p:spPr>
            <a:xfrm>
              <a:off x="2057400" y="2362200"/>
              <a:ext cx="990600" cy="533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Trapezoid 265"/>
            <p:cNvSpPr/>
            <p:nvPr/>
          </p:nvSpPr>
          <p:spPr>
            <a:xfrm>
              <a:off x="2209800" y="4343400"/>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Trapezoid 266"/>
            <p:cNvSpPr/>
            <p:nvPr/>
          </p:nvSpPr>
          <p:spPr>
            <a:xfrm>
              <a:off x="2166077" y="5947347"/>
              <a:ext cx="891915" cy="408481"/>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Trapezoid 267"/>
            <p:cNvSpPr/>
            <p:nvPr/>
          </p:nvSpPr>
          <p:spPr>
            <a:xfrm>
              <a:off x="2197308" y="3131695"/>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19"/>
          <p:cNvGrpSpPr/>
          <p:nvPr/>
        </p:nvGrpSpPr>
        <p:grpSpPr>
          <a:xfrm>
            <a:off x="7487966" y="2750256"/>
            <a:ext cx="525905" cy="1462537"/>
            <a:chOff x="1603947" y="889774"/>
            <a:chExt cx="1948721" cy="5615957"/>
          </a:xfrm>
        </p:grpSpPr>
        <p:sp>
          <p:nvSpPr>
            <p:cNvPr id="270" name="Oval 269"/>
            <p:cNvSpPr/>
            <p:nvPr/>
          </p:nvSpPr>
          <p:spPr>
            <a:xfrm>
              <a:off x="1603947" y="6027296"/>
              <a:ext cx="1948721" cy="478435"/>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ounded Rectangle 146"/>
            <p:cNvSpPr/>
            <p:nvPr/>
          </p:nvSpPr>
          <p:spPr>
            <a:xfrm>
              <a:off x="2375941" y="2971800"/>
              <a:ext cx="457200" cy="2971800"/>
            </a:xfrm>
            <a:prstGeom prst="roundRect">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Wave 271"/>
            <p:cNvSpPr/>
            <p:nvPr/>
          </p:nvSpPr>
          <p:spPr>
            <a:xfrm rot="17141728">
              <a:off x="1783286" y="1140122"/>
              <a:ext cx="1676400" cy="1175704"/>
            </a:xfrm>
            <a:prstGeom prst="wave">
              <a:avLst>
                <a:gd name="adj1" fmla="val 20000"/>
                <a:gd name="adj2" fmla="val -1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a:off x="1723869" y="2667000"/>
              <a:ext cx="1663908" cy="480934"/>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ounded Rectangle 149"/>
            <p:cNvSpPr/>
            <p:nvPr/>
          </p:nvSpPr>
          <p:spPr>
            <a:xfrm>
              <a:off x="2057400" y="2362200"/>
              <a:ext cx="990600" cy="533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Trapezoid 274"/>
            <p:cNvSpPr/>
            <p:nvPr/>
          </p:nvSpPr>
          <p:spPr>
            <a:xfrm>
              <a:off x="2209800" y="4343400"/>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Trapezoid 275"/>
            <p:cNvSpPr/>
            <p:nvPr/>
          </p:nvSpPr>
          <p:spPr>
            <a:xfrm>
              <a:off x="2166077" y="5947347"/>
              <a:ext cx="891915" cy="408481"/>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Trapezoid 276"/>
            <p:cNvSpPr/>
            <p:nvPr/>
          </p:nvSpPr>
          <p:spPr>
            <a:xfrm>
              <a:off x="2197308" y="3131695"/>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7497322" y="4868194"/>
            <a:ext cx="3195071" cy="1477328"/>
          </a:xfrm>
          <a:prstGeom prst="rect">
            <a:avLst/>
          </a:prstGeom>
        </p:spPr>
        <p:txBody>
          <a:bodyPr wrap="square">
            <a:spAutoFit/>
          </a:bodyPr>
          <a:lstStyle/>
          <a:p>
            <a:r>
              <a:rPr lang="en-US" i="1" dirty="0">
                <a:solidFill>
                  <a:schemeClr val="bg1"/>
                </a:solidFill>
                <a:latin typeface="Palatino"/>
              </a:rPr>
              <a:t>I am the light of the world: he that </a:t>
            </a:r>
            <a:r>
              <a:rPr lang="en-US" i="1" dirty="0" err="1">
                <a:solidFill>
                  <a:schemeClr val="bg1"/>
                </a:solidFill>
                <a:latin typeface="Palatino"/>
              </a:rPr>
              <a:t>followeth</a:t>
            </a:r>
            <a:r>
              <a:rPr lang="en-US" i="1" dirty="0">
                <a:solidFill>
                  <a:schemeClr val="bg1"/>
                </a:solidFill>
                <a:latin typeface="Palatino"/>
              </a:rPr>
              <a:t> me shall not walk in darkness, but shall have the light of life.</a:t>
            </a:r>
          </a:p>
          <a:p>
            <a:r>
              <a:rPr lang="en-US" i="1" dirty="0">
                <a:solidFill>
                  <a:schemeClr val="bg1"/>
                </a:solidFill>
                <a:latin typeface="Palatino"/>
              </a:rPr>
              <a:t>John 8:12</a:t>
            </a:r>
            <a:endParaRPr lang="en-US" i="1" dirty="0">
              <a:solidFill>
                <a:schemeClr val="bg1"/>
              </a:solidFill>
            </a:endParaRPr>
          </a:p>
        </p:txBody>
      </p:sp>
    </p:spTree>
    <p:extLst>
      <p:ext uri="{BB962C8B-B14F-4D97-AF65-F5344CB8AC3E}">
        <p14:creationId xmlns:p14="http://schemas.microsoft.com/office/powerpoint/2010/main" val="3065082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D41031-B51C-4D03-9EA4-9D591CBAA7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8" y="0"/>
            <a:ext cx="12186723" cy="6858000"/>
          </a:xfrm>
          <a:prstGeom prst="rect">
            <a:avLst/>
          </a:prstGeom>
        </p:spPr>
      </p:pic>
      <p:sp>
        <p:nvSpPr>
          <p:cNvPr id="2" name="TextBox 1"/>
          <p:cNvSpPr txBox="1"/>
          <p:nvPr/>
        </p:nvSpPr>
        <p:spPr>
          <a:xfrm>
            <a:off x="1828800" y="685800"/>
            <a:ext cx="8534400" cy="5201424"/>
          </a:xfrm>
          <a:prstGeom prst="rect">
            <a:avLst/>
          </a:prstGeom>
          <a:noFill/>
        </p:spPr>
        <p:txBody>
          <a:bodyPr wrap="square" rtlCol="0">
            <a:spAutoFit/>
          </a:bodyPr>
          <a:lstStyle/>
          <a:p>
            <a:pPr algn="ctr"/>
            <a:r>
              <a:rPr lang="en-US" sz="4400" dirty="0">
                <a:solidFill>
                  <a:schemeClr val="bg1"/>
                </a:solidFill>
                <a:latin typeface="Papyrus" panose="03070502060502030205" pitchFamily="66" charset="0"/>
              </a:rPr>
              <a:t>About Revelation: </a:t>
            </a:r>
          </a:p>
          <a:p>
            <a:endParaRPr lang="en-US" sz="2400" dirty="0">
              <a:solidFill>
                <a:schemeClr val="bg1"/>
              </a:solidFill>
            </a:endParaRPr>
          </a:p>
          <a:p>
            <a:r>
              <a:rPr lang="en-US" sz="2400" dirty="0">
                <a:solidFill>
                  <a:schemeClr val="bg1"/>
                </a:solidFill>
              </a:rPr>
              <a:t>Same as all scriptures, there will be an eventual triumph on this earth of God over the devil. A permanent victory of good over evil, of the saints over their persecutors, of the kingdom of God over the kingdoms of men and of Satan. </a:t>
            </a:r>
          </a:p>
          <a:p>
            <a:endParaRPr lang="en-US" sz="2400" dirty="0">
              <a:solidFill>
                <a:schemeClr val="bg1"/>
              </a:solidFill>
            </a:endParaRPr>
          </a:p>
          <a:p>
            <a:r>
              <a:rPr lang="en-US" sz="2400" dirty="0">
                <a:solidFill>
                  <a:schemeClr val="bg1"/>
                </a:solidFill>
              </a:rPr>
              <a:t>2 sections:  a vision of John’s day chapters 1-3,  and a vision of the future Chapters 4-22. </a:t>
            </a:r>
          </a:p>
          <a:p>
            <a:endParaRPr lang="en-US" sz="2400" dirty="0">
              <a:solidFill>
                <a:schemeClr val="bg1"/>
              </a:solidFill>
            </a:endParaRPr>
          </a:p>
          <a:p>
            <a:r>
              <a:rPr lang="en-US" sz="2400" dirty="0">
                <a:solidFill>
                  <a:schemeClr val="bg1"/>
                </a:solidFill>
              </a:rPr>
              <a:t>Lord reveals to the seven churches their strengths and weaknesses and invites them to prepare for the future by repenting and learning to overcome the world. </a:t>
            </a:r>
          </a:p>
        </p:txBody>
      </p:sp>
    </p:spTree>
    <p:extLst>
      <p:ext uri="{BB962C8B-B14F-4D97-AF65-F5344CB8AC3E}">
        <p14:creationId xmlns:p14="http://schemas.microsoft.com/office/powerpoint/2010/main" val="199802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Picture 152">
            <a:extLst>
              <a:ext uri="{FF2B5EF4-FFF2-40B4-BE49-F238E27FC236}">
                <a16:creationId xmlns:a16="http://schemas.microsoft.com/office/drawing/2014/main" id="{02E1B99A-D63F-4D2E-A97D-A0F03CC66B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8" y="0"/>
            <a:ext cx="12186723" cy="6858000"/>
          </a:xfrm>
          <a:prstGeom prst="rect">
            <a:avLst/>
          </a:prstGeom>
        </p:spPr>
      </p:pic>
      <p:sp>
        <p:nvSpPr>
          <p:cNvPr id="2" name="TextBox 1"/>
          <p:cNvSpPr txBox="1"/>
          <p:nvPr/>
        </p:nvSpPr>
        <p:spPr>
          <a:xfrm>
            <a:off x="3133159" y="1369861"/>
            <a:ext cx="7654080" cy="3970318"/>
          </a:xfrm>
          <a:prstGeom prst="rect">
            <a:avLst/>
          </a:prstGeom>
          <a:noFill/>
        </p:spPr>
        <p:txBody>
          <a:bodyPr wrap="square" rtlCol="0">
            <a:spAutoFit/>
          </a:bodyPr>
          <a:lstStyle/>
          <a:p>
            <a:r>
              <a:rPr lang="en-US" sz="2400" dirty="0">
                <a:solidFill>
                  <a:schemeClr val="bg1"/>
                </a:solidFill>
              </a:rPr>
              <a:t>John was on the Island of Patmos. It was Sunday. The heavens opened, angelic ministrants attended, voices were heard, and visions were seen. </a:t>
            </a:r>
          </a:p>
          <a:p>
            <a:endParaRPr lang="en-US" sz="2400" dirty="0">
              <a:solidFill>
                <a:schemeClr val="bg1"/>
              </a:solidFill>
            </a:endParaRPr>
          </a:p>
          <a:p>
            <a:r>
              <a:rPr lang="en-US" sz="2400" dirty="0">
                <a:solidFill>
                  <a:schemeClr val="bg1"/>
                </a:solidFill>
              </a:rPr>
              <a:t>John was overshadowed by the power of the Holy Ghost. </a:t>
            </a:r>
          </a:p>
          <a:p>
            <a:endParaRPr lang="en-US" sz="2400" dirty="0">
              <a:solidFill>
                <a:schemeClr val="bg1"/>
              </a:solidFill>
            </a:endParaRPr>
          </a:p>
          <a:p>
            <a:r>
              <a:rPr lang="en-US" sz="2400" dirty="0">
                <a:solidFill>
                  <a:schemeClr val="bg1"/>
                </a:solidFill>
              </a:rPr>
              <a:t>Prophecy, visions, and revelations come by the power of the Holy Ghost and can only be understood in their fullness and perfection by the power of that same Spirit</a:t>
            </a:r>
          </a:p>
          <a:p>
            <a:r>
              <a:rPr lang="en-US" dirty="0">
                <a:solidFill>
                  <a:schemeClr val="bg1"/>
                </a:solidFill>
              </a:rPr>
              <a:t>		</a:t>
            </a:r>
          </a:p>
          <a:p>
            <a:r>
              <a:rPr lang="en-US" dirty="0">
                <a:solidFill>
                  <a:schemeClr val="bg1"/>
                </a:solidFill>
              </a:rPr>
              <a:t>	</a:t>
            </a:r>
          </a:p>
        </p:txBody>
      </p:sp>
      <p:grpSp>
        <p:nvGrpSpPr>
          <p:cNvPr id="3" name="Group 2"/>
          <p:cNvGrpSpPr/>
          <p:nvPr/>
        </p:nvGrpSpPr>
        <p:grpSpPr>
          <a:xfrm>
            <a:off x="1099766" y="1450258"/>
            <a:ext cx="1838553" cy="4038600"/>
            <a:chOff x="949038" y="838201"/>
            <a:chExt cx="2214084" cy="4807874"/>
          </a:xfrm>
        </p:grpSpPr>
        <p:sp>
          <p:nvSpPr>
            <p:cNvPr id="4" name="Oval 3"/>
            <p:cNvSpPr/>
            <p:nvPr/>
          </p:nvSpPr>
          <p:spPr>
            <a:xfrm rot="649721" flipH="1">
              <a:off x="2013362" y="5240566"/>
              <a:ext cx="666155" cy="40550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rot="649721" flipH="1">
              <a:off x="1403761" y="5240566"/>
              <a:ext cx="666155" cy="40550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apezoid 5"/>
            <p:cNvSpPr/>
            <p:nvPr/>
          </p:nvSpPr>
          <p:spPr>
            <a:xfrm flipH="1">
              <a:off x="1295400" y="2438400"/>
              <a:ext cx="1554334" cy="2963662"/>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6724914" flipH="1">
              <a:off x="811957" y="3462930"/>
              <a:ext cx="666155" cy="3919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3549535" flipH="1">
              <a:off x="2596757" y="3442199"/>
              <a:ext cx="666155" cy="3919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p:cNvSpPr/>
            <p:nvPr/>
          </p:nvSpPr>
          <p:spPr>
            <a:xfrm rot="1217087" flipH="1">
              <a:off x="1145212" y="2348349"/>
              <a:ext cx="596675" cy="1301615"/>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p:cNvSpPr/>
            <p:nvPr/>
          </p:nvSpPr>
          <p:spPr>
            <a:xfrm rot="20382913">
              <a:off x="2375775" y="2355258"/>
              <a:ext cx="649515" cy="1348794"/>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loud 10"/>
            <p:cNvSpPr/>
            <p:nvPr/>
          </p:nvSpPr>
          <p:spPr>
            <a:xfrm rot="671737">
              <a:off x="1015697" y="1253487"/>
              <a:ext cx="679260" cy="1461487"/>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loud 11"/>
            <p:cNvSpPr/>
            <p:nvPr/>
          </p:nvSpPr>
          <p:spPr>
            <a:xfrm rot="20706537">
              <a:off x="2386670" y="1320019"/>
              <a:ext cx="776452" cy="1335968"/>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flipH="1">
              <a:off x="1330050" y="2294138"/>
              <a:ext cx="1443485" cy="2582662"/>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rot="10800000" flipH="1">
              <a:off x="1811213" y="2514114"/>
              <a:ext cx="481162" cy="65992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p:cNvSpPr/>
            <p:nvPr/>
          </p:nvSpPr>
          <p:spPr>
            <a:xfrm rot="16200000">
              <a:off x="1647905" y="409497"/>
              <a:ext cx="809896" cy="1667303"/>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24"/>
            <p:cNvGrpSpPr/>
            <p:nvPr/>
          </p:nvGrpSpPr>
          <p:grpSpPr>
            <a:xfrm>
              <a:off x="1143000" y="2057400"/>
              <a:ext cx="1695267" cy="2438400"/>
              <a:chOff x="4553133" y="914400"/>
              <a:chExt cx="2152467" cy="3437344"/>
            </a:xfrm>
          </p:grpSpPr>
          <p:sp>
            <p:nvSpPr>
              <p:cNvPr id="82" name="Double Wave 81"/>
              <p:cNvSpPr/>
              <p:nvPr/>
            </p:nvSpPr>
            <p:spPr>
              <a:xfrm rot="17156096">
                <a:off x="3382792" y="2343204"/>
                <a:ext cx="3178881" cy="838199"/>
              </a:xfrm>
              <a:prstGeom prst="doubleWave">
                <a:avLst>
                  <a:gd name="adj1" fmla="val 6250"/>
                  <a:gd name="adj2" fmla="val -100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16"/>
              <p:cNvGrpSpPr/>
              <p:nvPr/>
            </p:nvGrpSpPr>
            <p:grpSpPr>
              <a:xfrm>
                <a:off x="4724400" y="914400"/>
                <a:ext cx="1981200" cy="2070031"/>
                <a:chOff x="2624682" y="2226017"/>
                <a:chExt cx="1981200" cy="2070031"/>
              </a:xfrm>
              <a:solidFill>
                <a:srgbClr val="E0C13C"/>
              </a:solidFill>
            </p:grpSpPr>
            <p:sp>
              <p:nvSpPr>
                <p:cNvPr id="84" name="Pie 17"/>
                <p:cNvSpPr/>
                <p:nvPr/>
              </p:nvSpPr>
              <p:spPr>
                <a:xfrm rot="18695073">
                  <a:off x="2580266" y="2270433"/>
                  <a:ext cx="2070031" cy="1981200"/>
                </a:xfrm>
                <a:prstGeom prst="pi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5" name="Group 5"/>
                <p:cNvGrpSpPr/>
                <p:nvPr/>
              </p:nvGrpSpPr>
              <p:grpSpPr>
                <a:xfrm>
                  <a:off x="2900121" y="2425511"/>
                  <a:ext cx="1526305" cy="1542430"/>
                  <a:chOff x="2897859" y="2425511"/>
                  <a:chExt cx="1526305" cy="1542430"/>
                </a:xfrm>
                <a:grpFill/>
              </p:grpSpPr>
              <p:sp>
                <p:nvSpPr>
                  <p:cNvPr id="86" name="Moon 3"/>
                  <p:cNvSpPr/>
                  <p:nvPr/>
                </p:nvSpPr>
                <p:spPr>
                  <a:xfrm rot="16200000">
                    <a:off x="2953736" y="2497513"/>
                    <a:ext cx="1414551" cy="1526305"/>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20"/>
                  <p:cNvSpPr/>
                  <p:nvPr/>
                </p:nvSpPr>
                <p:spPr>
                  <a:xfrm rot="16200000">
                    <a:off x="3080787" y="2242585"/>
                    <a:ext cx="1079689" cy="1445542"/>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7" name="Oval 16"/>
            <p:cNvSpPr/>
            <p:nvPr/>
          </p:nvSpPr>
          <p:spPr>
            <a:xfrm flipH="1">
              <a:off x="1443324" y="974294"/>
              <a:ext cx="1330212" cy="164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58"/>
            <p:cNvGrpSpPr/>
            <p:nvPr/>
          </p:nvGrpSpPr>
          <p:grpSpPr>
            <a:xfrm>
              <a:off x="1236689" y="4868055"/>
              <a:ext cx="1586459" cy="585867"/>
              <a:chOff x="3810000" y="1677648"/>
              <a:chExt cx="4705061" cy="1827552"/>
            </a:xfrm>
          </p:grpSpPr>
          <p:grpSp>
            <p:nvGrpSpPr>
              <p:cNvPr id="52" name="Group 37"/>
              <p:cNvGrpSpPr/>
              <p:nvPr/>
            </p:nvGrpSpPr>
            <p:grpSpPr>
              <a:xfrm>
                <a:off x="3810000" y="1828800"/>
                <a:ext cx="1776984" cy="1676400"/>
                <a:chOff x="3810000" y="1828800"/>
                <a:chExt cx="4038600" cy="3810000"/>
              </a:xfrm>
            </p:grpSpPr>
            <p:sp>
              <p:nvSpPr>
                <p:cNvPr id="73" name="Half Frame 72"/>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Half Frame 73"/>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Half Frame 74"/>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Half Frame 75"/>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Donut 76"/>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Diamond 77"/>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38"/>
              <p:cNvGrpSpPr/>
              <p:nvPr/>
            </p:nvGrpSpPr>
            <p:grpSpPr>
              <a:xfrm>
                <a:off x="5314014" y="1757596"/>
                <a:ext cx="1776984" cy="1676400"/>
                <a:chOff x="3810000" y="1828800"/>
                <a:chExt cx="4038600" cy="3810000"/>
              </a:xfrm>
            </p:grpSpPr>
            <p:sp>
              <p:nvSpPr>
                <p:cNvPr id="64" name="Half Frame 63"/>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Half Frame 64"/>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Half Frame 65"/>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Half Frame 66"/>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Donut 67"/>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Diamond 68"/>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48"/>
              <p:cNvGrpSpPr/>
              <p:nvPr/>
            </p:nvGrpSpPr>
            <p:grpSpPr>
              <a:xfrm>
                <a:off x="6738077" y="1677648"/>
                <a:ext cx="1776984" cy="1676400"/>
                <a:chOff x="3810000" y="1828800"/>
                <a:chExt cx="4038600" cy="3810000"/>
              </a:xfrm>
            </p:grpSpPr>
            <p:sp>
              <p:nvSpPr>
                <p:cNvPr id="55" name="Half Frame 54"/>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Half Frame 5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Half Frame 5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Half Frame 5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Donut 58"/>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iamond 59"/>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iamond 60"/>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90"/>
            <p:cNvGrpSpPr/>
            <p:nvPr/>
          </p:nvGrpSpPr>
          <p:grpSpPr>
            <a:xfrm>
              <a:off x="1140502" y="1128010"/>
              <a:ext cx="1722619" cy="206116"/>
              <a:chOff x="3733800" y="723275"/>
              <a:chExt cx="1930420" cy="585867"/>
            </a:xfrm>
          </p:grpSpPr>
          <p:sp>
            <p:nvSpPr>
              <p:cNvPr id="20" name="Rounded Rectangle 15"/>
              <p:cNvSpPr/>
              <p:nvPr/>
            </p:nvSpPr>
            <p:spPr>
              <a:xfrm>
                <a:off x="3733800" y="762000"/>
                <a:ext cx="1930420" cy="533400"/>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59"/>
              <p:cNvGrpSpPr/>
              <p:nvPr/>
            </p:nvGrpSpPr>
            <p:grpSpPr>
              <a:xfrm rot="228535">
                <a:off x="3889947" y="723275"/>
                <a:ext cx="1586459" cy="585867"/>
                <a:chOff x="3810000" y="1677648"/>
                <a:chExt cx="4705061" cy="1827552"/>
              </a:xfrm>
            </p:grpSpPr>
            <p:grpSp>
              <p:nvGrpSpPr>
                <p:cNvPr id="22" name="Group 37"/>
                <p:cNvGrpSpPr/>
                <p:nvPr/>
              </p:nvGrpSpPr>
              <p:grpSpPr>
                <a:xfrm>
                  <a:off x="3810000" y="1828800"/>
                  <a:ext cx="1776984" cy="1676400"/>
                  <a:chOff x="3810000" y="1828800"/>
                  <a:chExt cx="4038600" cy="3810000"/>
                </a:xfrm>
              </p:grpSpPr>
              <p:sp>
                <p:nvSpPr>
                  <p:cNvPr id="43" name="Half Frame 42"/>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Half Frame 43"/>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Half Frame 44"/>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Half Frame 45"/>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46"/>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Diamond 47"/>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38"/>
                <p:cNvGrpSpPr/>
                <p:nvPr/>
              </p:nvGrpSpPr>
              <p:grpSpPr>
                <a:xfrm>
                  <a:off x="5314014" y="1757596"/>
                  <a:ext cx="1776984" cy="1676400"/>
                  <a:chOff x="3810000" y="1828800"/>
                  <a:chExt cx="4038600" cy="3810000"/>
                </a:xfrm>
              </p:grpSpPr>
              <p:sp>
                <p:nvSpPr>
                  <p:cNvPr id="34" name="Half Frame 33"/>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Half Frame 34"/>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Half Frame 35"/>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Half Frame 36"/>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iamond 38"/>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48"/>
                <p:cNvGrpSpPr/>
                <p:nvPr/>
              </p:nvGrpSpPr>
              <p:grpSpPr>
                <a:xfrm>
                  <a:off x="6738077" y="1677648"/>
                  <a:ext cx="1776984" cy="1676400"/>
                  <a:chOff x="3810000" y="1828800"/>
                  <a:chExt cx="4038600" cy="3810000"/>
                </a:xfrm>
              </p:grpSpPr>
              <p:sp>
                <p:nvSpPr>
                  <p:cNvPr id="25" name="Half Frame 24"/>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Half Frame 25"/>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Half Frame 26"/>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Half Frame 27"/>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Donut 28"/>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Diamond 29"/>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iamond 30"/>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iamond 32"/>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88" name="Group 19"/>
          <p:cNvGrpSpPr/>
          <p:nvPr/>
        </p:nvGrpSpPr>
        <p:grpSpPr>
          <a:xfrm>
            <a:off x="3621530" y="4894177"/>
            <a:ext cx="525905" cy="1462537"/>
            <a:chOff x="1603947" y="889774"/>
            <a:chExt cx="1948721" cy="5615957"/>
          </a:xfrm>
        </p:grpSpPr>
        <p:sp>
          <p:nvSpPr>
            <p:cNvPr id="89" name="Oval 88"/>
            <p:cNvSpPr/>
            <p:nvPr/>
          </p:nvSpPr>
          <p:spPr>
            <a:xfrm>
              <a:off x="1603947" y="6027296"/>
              <a:ext cx="1948721" cy="478435"/>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a:off x="2375941" y="2971800"/>
              <a:ext cx="457200" cy="2971800"/>
            </a:xfrm>
            <a:prstGeom prst="roundRect">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Wave 90"/>
            <p:cNvSpPr/>
            <p:nvPr/>
          </p:nvSpPr>
          <p:spPr>
            <a:xfrm rot="17141728">
              <a:off x="1783286" y="1140122"/>
              <a:ext cx="1676400" cy="1175704"/>
            </a:xfrm>
            <a:prstGeom prst="wave">
              <a:avLst>
                <a:gd name="adj1" fmla="val 20000"/>
                <a:gd name="adj2" fmla="val -1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1723869" y="2667000"/>
              <a:ext cx="1663908" cy="480934"/>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a:off x="2057400" y="2362200"/>
              <a:ext cx="990600" cy="533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a:off x="2209800" y="4343400"/>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a:off x="2166077" y="5947347"/>
              <a:ext cx="891915" cy="408481"/>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a:off x="2197308" y="3131695"/>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19"/>
          <p:cNvGrpSpPr/>
          <p:nvPr/>
        </p:nvGrpSpPr>
        <p:grpSpPr>
          <a:xfrm>
            <a:off x="4541364" y="4842177"/>
            <a:ext cx="525905" cy="1462537"/>
            <a:chOff x="1603947" y="889774"/>
            <a:chExt cx="1948721" cy="5615957"/>
          </a:xfrm>
        </p:grpSpPr>
        <p:sp>
          <p:nvSpPr>
            <p:cNvPr id="98" name="Oval 97"/>
            <p:cNvSpPr/>
            <p:nvPr/>
          </p:nvSpPr>
          <p:spPr>
            <a:xfrm>
              <a:off x="1603947" y="6027296"/>
              <a:ext cx="1948721" cy="478435"/>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a:off x="2375941" y="2971800"/>
              <a:ext cx="457200" cy="2971800"/>
            </a:xfrm>
            <a:prstGeom prst="roundRect">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Wave 99"/>
            <p:cNvSpPr/>
            <p:nvPr/>
          </p:nvSpPr>
          <p:spPr>
            <a:xfrm rot="17141728">
              <a:off x="1783286" y="1140122"/>
              <a:ext cx="1676400" cy="1175704"/>
            </a:xfrm>
            <a:prstGeom prst="wave">
              <a:avLst>
                <a:gd name="adj1" fmla="val 20000"/>
                <a:gd name="adj2" fmla="val -1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1723869" y="2667000"/>
              <a:ext cx="1663908" cy="480934"/>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a:off x="2057400" y="2362200"/>
              <a:ext cx="990600" cy="533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p:cNvSpPr/>
            <p:nvPr/>
          </p:nvSpPr>
          <p:spPr>
            <a:xfrm>
              <a:off x="2209800" y="4343400"/>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a:off x="2166077" y="5947347"/>
              <a:ext cx="891915" cy="408481"/>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a:off x="2197308" y="3131695"/>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9"/>
          <p:cNvGrpSpPr/>
          <p:nvPr/>
        </p:nvGrpSpPr>
        <p:grpSpPr>
          <a:xfrm>
            <a:off x="5424062" y="4804675"/>
            <a:ext cx="525905" cy="1462537"/>
            <a:chOff x="1603947" y="889774"/>
            <a:chExt cx="1948721" cy="5615957"/>
          </a:xfrm>
        </p:grpSpPr>
        <p:sp>
          <p:nvSpPr>
            <p:cNvPr id="107" name="Oval 106"/>
            <p:cNvSpPr/>
            <p:nvPr/>
          </p:nvSpPr>
          <p:spPr>
            <a:xfrm>
              <a:off x="1603947" y="6027296"/>
              <a:ext cx="1948721" cy="478435"/>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107"/>
            <p:cNvSpPr/>
            <p:nvPr/>
          </p:nvSpPr>
          <p:spPr>
            <a:xfrm>
              <a:off x="2375941" y="2971800"/>
              <a:ext cx="457200" cy="2971800"/>
            </a:xfrm>
            <a:prstGeom prst="roundRect">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Wave 108"/>
            <p:cNvSpPr/>
            <p:nvPr/>
          </p:nvSpPr>
          <p:spPr>
            <a:xfrm rot="17141728">
              <a:off x="1783286" y="1140122"/>
              <a:ext cx="1676400" cy="1175704"/>
            </a:xfrm>
            <a:prstGeom prst="wave">
              <a:avLst>
                <a:gd name="adj1" fmla="val 20000"/>
                <a:gd name="adj2" fmla="val -1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1723869" y="2667000"/>
              <a:ext cx="1663908" cy="480934"/>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0"/>
            <p:cNvSpPr/>
            <p:nvPr/>
          </p:nvSpPr>
          <p:spPr>
            <a:xfrm>
              <a:off x="2057400" y="2362200"/>
              <a:ext cx="990600" cy="533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p:cNvSpPr/>
            <p:nvPr/>
          </p:nvSpPr>
          <p:spPr>
            <a:xfrm>
              <a:off x="2209800" y="4343400"/>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p:cNvSpPr/>
            <p:nvPr/>
          </p:nvSpPr>
          <p:spPr>
            <a:xfrm>
              <a:off x="2166077" y="5947347"/>
              <a:ext cx="891915" cy="408481"/>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a:off x="2197308" y="3131695"/>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9"/>
          <p:cNvGrpSpPr/>
          <p:nvPr/>
        </p:nvGrpSpPr>
        <p:grpSpPr>
          <a:xfrm>
            <a:off x="6275333" y="4816180"/>
            <a:ext cx="525905" cy="1462537"/>
            <a:chOff x="1603947" y="889774"/>
            <a:chExt cx="1948721" cy="5615957"/>
          </a:xfrm>
        </p:grpSpPr>
        <p:sp>
          <p:nvSpPr>
            <p:cNvPr id="116" name="Oval 115"/>
            <p:cNvSpPr/>
            <p:nvPr/>
          </p:nvSpPr>
          <p:spPr>
            <a:xfrm>
              <a:off x="1603947" y="6027296"/>
              <a:ext cx="1948721" cy="478435"/>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nvSpPr>
          <p:spPr>
            <a:xfrm>
              <a:off x="2375941" y="2971800"/>
              <a:ext cx="457200" cy="2971800"/>
            </a:xfrm>
            <a:prstGeom prst="roundRect">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Wave 117"/>
            <p:cNvSpPr/>
            <p:nvPr/>
          </p:nvSpPr>
          <p:spPr>
            <a:xfrm rot="17141728">
              <a:off x="1783286" y="1140122"/>
              <a:ext cx="1676400" cy="1175704"/>
            </a:xfrm>
            <a:prstGeom prst="wave">
              <a:avLst>
                <a:gd name="adj1" fmla="val 20000"/>
                <a:gd name="adj2" fmla="val -1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1723869" y="2667000"/>
              <a:ext cx="1663908" cy="480934"/>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19"/>
            <p:cNvSpPr/>
            <p:nvPr/>
          </p:nvSpPr>
          <p:spPr>
            <a:xfrm>
              <a:off x="2057400" y="2362200"/>
              <a:ext cx="990600" cy="533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apezoid 120"/>
            <p:cNvSpPr/>
            <p:nvPr/>
          </p:nvSpPr>
          <p:spPr>
            <a:xfrm>
              <a:off x="2209800" y="4343400"/>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p:cNvSpPr/>
            <p:nvPr/>
          </p:nvSpPr>
          <p:spPr>
            <a:xfrm>
              <a:off x="2166077" y="5947347"/>
              <a:ext cx="891915" cy="408481"/>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p:cNvSpPr/>
            <p:nvPr/>
          </p:nvSpPr>
          <p:spPr>
            <a:xfrm>
              <a:off x="2197308" y="3131695"/>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9"/>
          <p:cNvGrpSpPr/>
          <p:nvPr/>
        </p:nvGrpSpPr>
        <p:grpSpPr>
          <a:xfrm>
            <a:off x="7118257" y="4816180"/>
            <a:ext cx="525905" cy="1462537"/>
            <a:chOff x="1603947" y="889774"/>
            <a:chExt cx="1948721" cy="5615957"/>
          </a:xfrm>
        </p:grpSpPr>
        <p:sp>
          <p:nvSpPr>
            <p:cNvPr id="125" name="Oval 124"/>
            <p:cNvSpPr/>
            <p:nvPr/>
          </p:nvSpPr>
          <p:spPr>
            <a:xfrm>
              <a:off x="1603947" y="6027296"/>
              <a:ext cx="1948721" cy="478435"/>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a:off x="2375941" y="2971800"/>
              <a:ext cx="457200" cy="2971800"/>
            </a:xfrm>
            <a:prstGeom prst="roundRect">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Wave 126"/>
            <p:cNvSpPr/>
            <p:nvPr/>
          </p:nvSpPr>
          <p:spPr>
            <a:xfrm rot="17141728">
              <a:off x="1783286" y="1140122"/>
              <a:ext cx="1676400" cy="1175704"/>
            </a:xfrm>
            <a:prstGeom prst="wave">
              <a:avLst>
                <a:gd name="adj1" fmla="val 20000"/>
                <a:gd name="adj2" fmla="val -1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1723869" y="2667000"/>
              <a:ext cx="1663908" cy="480934"/>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a:off x="2057400" y="2362200"/>
              <a:ext cx="990600" cy="533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rapezoid 129"/>
            <p:cNvSpPr/>
            <p:nvPr/>
          </p:nvSpPr>
          <p:spPr>
            <a:xfrm>
              <a:off x="2209800" y="4343400"/>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rapezoid 130"/>
            <p:cNvSpPr/>
            <p:nvPr/>
          </p:nvSpPr>
          <p:spPr>
            <a:xfrm>
              <a:off x="2166077" y="5947347"/>
              <a:ext cx="891915" cy="408481"/>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rapezoid 131"/>
            <p:cNvSpPr/>
            <p:nvPr/>
          </p:nvSpPr>
          <p:spPr>
            <a:xfrm>
              <a:off x="2197308" y="3131695"/>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9"/>
          <p:cNvGrpSpPr/>
          <p:nvPr/>
        </p:nvGrpSpPr>
        <p:grpSpPr>
          <a:xfrm>
            <a:off x="7946517" y="4825770"/>
            <a:ext cx="525905" cy="1462537"/>
            <a:chOff x="1603947" y="889774"/>
            <a:chExt cx="1948721" cy="5615957"/>
          </a:xfrm>
        </p:grpSpPr>
        <p:sp>
          <p:nvSpPr>
            <p:cNvPr id="134" name="Oval 133"/>
            <p:cNvSpPr/>
            <p:nvPr/>
          </p:nvSpPr>
          <p:spPr>
            <a:xfrm>
              <a:off x="1603947" y="6027296"/>
              <a:ext cx="1948721" cy="478435"/>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ed Rectangle 134"/>
            <p:cNvSpPr/>
            <p:nvPr/>
          </p:nvSpPr>
          <p:spPr>
            <a:xfrm>
              <a:off x="2375941" y="2971800"/>
              <a:ext cx="457200" cy="2971800"/>
            </a:xfrm>
            <a:prstGeom prst="roundRect">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Wave 135"/>
            <p:cNvSpPr/>
            <p:nvPr/>
          </p:nvSpPr>
          <p:spPr>
            <a:xfrm rot="17141728">
              <a:off x="1783286" y="1140122"/>
              <a:ext cx="1676400" cy="1175704"/>
            </a:xfrm>
            <a:prstGeom prst="wave">
              <a:avLst>
                <a:gd name="adj1" fmla="val 20000"/>
                <a:gd name="adj2" fmla="val -1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1723869" y="2667000"/>
              <a:ext cx="1663908" cy="480934"/>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ed Rectangle 137"/>
            <p:cNvSpPr/>
            <p:nvPr/>
          </p:nvSpPr>
          <p:spPr>
            <a:xfrm>
              <a:off x="2057400" y="2362200"/>
              <a:ext cx="990600" cy="533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p:cNvSpPr/>
            <p:nvPr/>
          </p:nvSpPr>
          <p:spPr>
            <a:xfrm>
              <a:off x="2209800" y="4343400"/>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rapezoid 139"/>
            <p:cNvSpPr/>
            <p:nvPr/>
          </p:nvSpPr>
          <p:spPr>
            <a:xfrm>
              <a:off x="2166077" y="5947347"/>
              <a:ext cx="891915" cy="408481"/>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rapezoid 140"/>
            <p:cNvSpPr/>
            <p:nvPr/>
          </p:nvSpPr>
          <p:spPr>
            <a:xfrm>
              <a:off x="2197308" y="3131695"/>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19"/>
          <p:cNvGrpSpPr/>
          <p:nvPr/>
        </p:nvGrpSpPr>
        <p:grpSpPr>
          <a:xfrm>
            <a:off x="8784716" y="4835323"/>
            <a:ext cx="525905" cy="1462537"/>
            <a:chOff x="1603947" y="889774"/>
            <a:chExt cx="1948721" cy="5615957"/>
          </a:xfrm>
        </p:grpSpPr>
        <p:sp>
          <p:nvSpPr>
            <p:cNvPr id="143" name="Oval 142"/>
            <p:cNvSpPr/>
            <p:nvPr/>
          </p:nvSpPr>
          <p:spPr>
            <a:xfrm>
              <a:off x="1603947" y="6027296"/>
              <a:ext cx="1948721" cy="478435"/>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a:off x="2375941" y="2971800"/>
              <a:ext cx="457200" cy="2971800"/>
            </a:xfrm>
            <a:prstGeom prst="roundRect">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Wave 144"/>
            <p:cNvSpPr/>
            <p:nvPr/>
          </p:nvSpPr>
          <p:spPr>
            <a:xfrm rot="17141728">
              <a:off x="1783286" y="1140122"/>
              <a:ext cx="1676400" cy="1175704"/>
            </a:xfrm>
            <a:prstGeom prst="wave">
              <a:avLst>
                <a:gd name="adj1" fmla="val 20000"/>
                <a:gd name="adj2" fmla="val -1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1723869" y="2667000"/>
              <a:ext cx="1663908" cy="480934"/>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ed Rectangle 146"/>
            <p:cNvSpPr/>
            <p:nvPr/>
          </p:nvSpPr>
          <p:spPr>
            <a:xfrm>
              <a:off x="2057400" y="2362200"/>
              <a:ext cx="990600" cy="533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rapezoid 147"/>
            <p:cNvSpPr/>
            <p:nvPr/>
          </p:nvSpPr>
          <p:spPr>
            <a:xfrm>
              <a:off x="2209800" y="4343400"/>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rapezoid 148"/>
            <p:cNvSpPr/>
            <p:nvPr/>
          </p:nvSpPr>
          <p:spPr>
            <a:xfrm>
              <a:off x="2166077" y="5947347"/>
              <a:ext cx="891915" cy="408481"/>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rapezoid 149"/>
            <p:cNvSpPr/>
            <p:nvPr/>
          </p:nvSpPr>
          <p:spPr>
            <a:xfrm>
              <a:off x="2197308" y="3131695"/>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TextBox 151"/>
          <p:cNvSpPr txBox="1"/>
          <p:nvPr/>
        </p:nvSpPr>
        <p:spPr>
          <a:xfrm>
            <a:off x="363071" y="205875"/>
            <a:ext cx="11672047" cy="707886"/>
          </a:xfrm>
          <a:prstGeom prst="rect">
            <a:avLst/>
          </a:prstGeom>
          <a:noFill/>
        </p:spPr>
        <p:txBody>
          <a:bodyPr wrap="square" rtlCol="0">
            <a:spAutoFit/>
          </a:bodyPr>
          <a:lstStyle/>
          <a:p>
            <a:pPr algn="ctr"/>
            <a:r>
              <a:rPr lang="en-US" sz="4000" dirty="0">
                <a:solidFill>
                  <a:schemeClr val="bg1"/>
                </a:solidFill>
                <a:latin typeface="Papyrus" panose="03070502060502030205" pitchFamily="66" charset="0"/>
              </a:rPr>
              <a:t>Heaven’s Open</a:t>
            </a:r>
          </a:p>
        </p:txBody>
      </p:sp>
    </p:spTree>
    <p:extLst>
      <p:ext uri="{BB962C8B-B14F-4D97-AF65-F5344CB8AC3E}">
        <p14:creationId xmlns:p14="http://schemas.microsoft.com/office/powerpoint/2010/main" val="375934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EE9655-A0D9-48D2-A8EC-92E95BE4AC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8" y="0"/>
            <a:ext cx="12186723" cy="6858000"/>
          </a:xfrm>
          <a:prstGeom prst="rect">
            <a:avLst/>
          </a:prstGeom>
        </p:spPr>
      </p:pic>
      <p:sp>
        <p:nvSpPr>
          <p:cNvPr id="2" name="TextBox 1"/>
          <p:cNvSpPr txBox="1"/>
          <p:nvPr/>
        </p:nvSpPr>
        <p:spPr>
          <a:xfrm>
            <a:off x="692351" y="1510206"/>
            <a:ext cx="5767969" cy="4524315"/>
          </a:xfrm>
          <a:prstGeom prst="rect">
            <a:avLst/>
          </a:prstGeom>
          <a:noFill/>
        </p:spPr>
        <p:txBody>
          <a:bodyPr wrap="square" rtlCol="0">
            <a:spAutoFit/>
          </a:bodyPr>
          <a:lstStyle/>
          <a:p>
            <a:r>
              <a:rPr lang="en-US" sz="2400" dirty="0">
                <a:solidFill>
                  <a:schemeClr val="bg1"/>
                </a:solidFill>
              </a:rPr>
              <a:t>The Lord expects us to seek wisdom, to ponder his reveled truths, and to gain a knowledge of them by the power of his Spirit. </a:t>
            </a:r>
          </a:p>
          <a:p>
            <a:endParaRPr lang="en-US" sz="2400" dirty="0">
              <a:solidFill>
                <a:schemeClr val="bg1"/>
              </a:solidFill>
            </a:endParaRPr>
          </a:p>
          <a:p>
            <a:endParaRPr lang="en-US" sz="2400" dirty="0">
              <a:solidFill>
                <a:schemeClr val="bg1"/>
              </a:solidFill>
            </a:endParaRPr>
          </a:p>
          <a:p>
            <a:r>
              <a:rPr lang="en-US" sz="2400" dirty="0">
                <a:solidFill>
                  <a:schemeClr val="bg1"/>
                </a:solidFill>
              </a:rPr>
              <a:t>He has sealed a portion of the Book of Mormon from us because it is beyond our present ability to comprehend. </a:t>
            </a:r>
          </a:p>
          <a:p>
            <a:endParaRPr lang="en-US" sz="2400" dirty="0">
              <a:solidFill>
                <a:schemeClr val="bg1"/>
              </a:solidFill>
            </a:endParaRPr>
          </a:p>
          <a:p>
            <a:r>
              <a:rPr lang="en-US" sz="2400" dirty="0">
                <a:solidFill>
                  <a:schemeClr val="bg1"/>
                </a:solidFill>
              </a:rPr>
              <a:t>He has not withheld Revelations because it is not beyond our capacity to comprehend. </a:t>
            </a:r>
          </a:p>
        </p:txBody>
      </p:sp>
      <p:sp>
        <p:nvSpPr>
          <p:cNvPr id="5" name="TextBox 4"/>
          <p:cNvSpPr txBox="1"/>
          <p:nvPr/>
        </p:nvSpPr>
        <p:spPr>
          <a:xfrm>
            <a:off x="363071" y="205875"/>
            <a:ext cx="11672047" cy="707886"/>
          </a:xfrm>
          <a:prstGeom prst="rect">
            <a:avLst/>
          </a:prstGeom>
          <a:noFill/>
        </p:spPr>
        <p:txBody>
          <a:bodyPr wrap="square" rtlCol="0">
            <a:spAutoFit/>
          </a:bodyPr>
          <a:lstStyle/>
          <a:p>
            <a:pPr algn="ctr"/>
            <a:r>
              <a:rPr lang="en-US" sz="4000" dirty="0">
                <a:solidFill>
                  <a:schemeClr val="bg1"/>
                </a:solidFill>
                <a:latin typeface="Papyrus" panose="03070502060502030205" pitchFamily="66" charset="0"/>
              </a:rPr>
              <a:t>Searching Through Revelation</a:t>
            </a:r>
          </a:p>
        </p:txBody>
      </p:sp>
      <p:pic>
        <p:nvPicPr>
          <p:cNvPr id="205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7927" y="3217768"/>
            <a:ext cx="3835213" cy="297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13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E5C049FA-81B4-4D0D-95B7-21D02B4CB6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8" y="0"/>
            <a:ext cx="12186723" cy="6858000"/>
          </a:xfrm>
          <a:prstGeom prst="rect">
            <a:avLst/>
          </a:prstGeom>
        </p:spPr>
      </p:pic>
      <p:sp>
        <p:nvSpPr>
          <p:cNvPr id="4" name="Rectangle 3"/>
          <p:cNvSpPr/>
          <p:nvPr/>
        </p:nvSpPr>
        <p:spPr>
          <a:xfrm>
            <a:off x="936812" y="1362288"/>
            <a:ext cx="6096000" cy="4524315"/>
          </a:xfrm>
          <a:prstGeom prst="rect">
            <a:avLst/>
          </a:prstGeom>
        </p:spPr>
        <p:txBody>
          <a:bodyPr>
            <a:spAutoFit/>
          </a:bodyPr>
          <a:lstStyle/>
          <a:p>
            <a:r>
              <a:rPr lang="en-US" sz="2400" dirty="0">
                <a:solidFill>
                  <a:schemeClr val="bg1"/>
                </a:solidFill>
              </a:rPr>
              <a:t>“ I make this broad declaration, that whenever God gives a vision of an image, or beast, or figure of any kind, He always holds Himself responsible to give a revelation or interpretation of the meaning thereof, otherwise we are not responsible or accountable for our belief in it. </a:t>
            </a:r>
          </a:p>
          <a:p>
            <a:endParaRPr lang="en-US" sz="2400" dirty="0">
              <a:solidFill>
                <a:schemeClr val="bg1"/>
              </a:solidFill>
            </a:endParaRPr>
          </a:p>
          <a:p>
            <a:r>
              <a:rPr lang="en-US" sz="2400" dirty="0">
                <a:solidFill>
                  <a:schemeClr val="bg1"/>
                </a:solidFill>
              </a:rPr>
              <a:t>Don’t be afraid of being damned for not knowing the meaning of a vision or figure, if God has not given a revelation or interpretation of the subject.” </a:t>
            </a:r>
          </a:p>
        </p:txBody>
      </p:sp>
      <p:sp>
        <p:nvSpPr>
          <p:cNvPr id="5" name="TextBox 4"/>
          <p:cNvSpPr txBox="1"/>
          <p:nvPr/>
        </p:nvSpPr>
        <p:spPr>
          <a:xfrm>
            <a:off x="363071" y="205875"/>
            <a:ext cx="11672047" cy="707886"/>
          </a:xfrm>
          <a:prstGeom prst="rect">
            <a:avLst/>
          </a:prstGeom>
          <a:noFill/>
        </p:spPr>
        <p:txBody>
          <a:bodyPr wrap="square" rtlCol="0">
            <a:spAutoFit/>
          </a:bodyPr>
          <a:lstStyle/>
          <a:p>
            <a:pPr algn="ctr"/>
            <a:r>
              <a:rPr lang="en-US" sz="4000" dirty="0">
                <a:solidFill>
                  <a:schemeClr val="bg1"/>
                </a:solidFill>
                <a:latin typeface="Papyrus" panose="03070502060502030205" pitchFamily="66" charset="0"/>
              </a:rPr>
              <a:t>Beasts and Plagues</a:t>
            </a:r>
          </a:p>
        </p:txBody>
      </p:sp>
      <p:sp>
        <p:nvSpPr>
          <p:cNvPr id="6" name="Rectangle 5"/>
          <p:cNvSpPr/>
          <p:nvPr/>
        </p:nvSpPr>
        <p:spPr>
          <a:xfrm>
            <a:off x="11749250" y="6488668"/>
            <a:ext cx="442750" cy="369332"/>
          </a:xfrm>
          <a:prstGeom prst="rect">
            <a:avLst/>
          </a:prstGeom>
        </p:spPr>
        <p:txBody>
          <a:bodyPr wrap="none">
            <a:spAutoFit/>
          </a:bodyPr>
          <a:lstStyle/>
          <a:p>
            <a:r>
              <a:rPr lang="en-US" dirty="0">
                <a:solidFill>
                  <a:schemeClr val="bg1"/>
                </a:solidFill>
              </a:rPr>
              <a:t>(3)</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4675" y="1469883"/>
            <a:ext cx="1712890" cy="2154562"/>
          </a:xfrm>
          <a:prstGeom prst="rect">
            <a:avLst/>
          </a:prstGeom>
        </p:spPr>
      </p:pic>
      <p:grpSp>
        <p:nvGrpSpPr>
          <p:cNvPr id="8" name="Group 7"/>
          <p:cNvGrpSpPr/>
          <p:nvPr/>
        </p:nvGrpSpPr>
        <p:grpSpPr>
          <a:xfrm>
            <a:off x="7739222" y="3882097"/>
            <a:ext cx="3289208" cy="2390250"/>
            <a:chOff x="384206" y="4158361"/>
            <a:chExt cx="3289208" cy="2390250"/>
          </a:xfrm>
        </p:grpSpPr>
        <p:grpSp>
          <p:nvGrpSpPr>
            <p:cNvPr id="9" name="Group 8"/>
            <p:cNvGrpSpPr/>
            <p:nvPr/>
          </p:nvGrpSpPr>
          <p:grpSpPr>
            <a:xfrm>
              <a:off x="384206" y="4158361"/>
              <a:ext cx="3289208" cy="2390250"/>
              <a:chOff x="609599" y="833642"/>
              <a:chExt cx="7941747" cy="5771225"/>
            </a:xfrm>
          </p:grpSpPr>
          <p:grpSp>
            <p:nvGrpSpPr>
              <p:cNvPr id="11" name="Group 14"/>
              <p:cNvGrpSpPr/>
              <p:nvPr/>
            </p:nvGrpSpPr>
            <p:grpSpPr>
              <a:xfrm rot="10800000">
                <a:off x="7696200" y="5257800"/>
                <a:ext cx="621450" cy="1347067"/>
                <a:chOff x="7010400" y="381000"/>
                <a:chExt cx="762000" cy="2033666"/>
              </a:xfrm>
            </p:grpSpPr>
            <p:sp>
              <p:nvSpPr>
                <p:cNvPr id="24"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rot="10800000">
                <a:off x="939238" y="4923502"/>
                <a:ext cx="621450" cy="1347067"/>
                <a:chOff x="7010400" y="381000"/>
                <a:chExt cx="762000" cy="2033666"/>
              </a:xfrm>
            </p:grpSpPr>
            <p:sp>
              <p:nvSpPr>
                <p:cNvPr id="22"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899460" y="833642"/>
                <a:ext cx="621450" cy="986197"/>
                <a:chOff x="7031201" y="834275"/>
                <a:chExt cx="762000" cy="1488861"/>
              </a:xfrm>
            </p:grpSpPr>
            <p:sp>
              <p:nvSpPr>
                <p:cNvPr id="20"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7646520" y="1148254"/>
                <a:ext cx="621450" cy="1017899"/>
                <a:chOff x="7087348" y="824753"/>
                <a:chExt cx="762000" cy="1536722"/>
              </a:xfrm>
            </p:grpSpPr>
            <p:sp>
              <p:nvSpPr>
                <p:cNvPr id="18"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 name="Rectangle 9"/>
            <p:cNvSpPr/>
            <p:nvPr/>
          </p:nvSpPr>
          <p:spPr>
            <a:xfrm>
              <a:off x="747225" y="4834063"/>
              <a:ext cx="2437759" cy="1200329"/>
            </a:xfrm>
            <a:prstGeom prst="rect">
              <a:avLst/>
            </a:prstGeom>
          </p:spPr>
          <p:txBody>
            <a:bodyPr wrap="square">
              <a:spAutoFit/>
            </a:bodyPr>
            <a:lstStyle/>
            <a:p>
              <a:pPr algn="ctr"/>
              <a:r>
                <a:rPr lang="en-US" sz="1600" dirty="0">
                  <a:solidFill>
                    <a:srgbClr val="333333"/>
                  </a:solidFill>
                  <a:latin typeface="Open Sans"/>
                </a:rPr>
                <a:t> </a:t>
              </a:r>
              <a:r>
                <a:rPr lang="en-US" b="1" dirty="0"/>
                <a:t>As we read, seek to understand, and obey the Lord’s words, we will be blessed</a:t>
              </a:r>
              <a:endParaRPr lang="en-US" sz="1600" dirty="0"/>
            </a:p>
          </p:txBody>
        </p:sp>
      </p:grpSp>
    </p:spTree>
    <p:extLst>
      <p:ext uri="{BB962C8B-B14F-4D97-AF65-F5344CB8AC3E}">
        <p14:creationId xmlns:p14="http://schemas.microsoft.com/office/powerpoint/2010/main" val="195767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out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F36C88-3F64-4BFB-85B4-1765F10750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8" y="0"/>
            <a:ext cx="12186723" cy="6858000"/>
          </a:xfrm>
          <a:prstGeom prst="rect">
            <a:avLst/>
          </a:prstGeom>
        </p:spPr>
      </p:pic>
      <p:sp>
        <p:nvSpPr>
          <p:cNvPr id="5" name="TextBox 4"/>
          <p:cNvSpPr txBox="1"/>
          <p:nvPr/>
        </p:nvSpPr>
        <p:spPr>
          <a:xfrm>
            <a:off x="1828800" y="1219201"/>
            <a:ext cx="4419600" cy="1384995"/>
          </a:xfrm>
          <a:prstGeom prst="rect">
            <a:avLst/>
          </a:prstGeom>
          <a:noFill/>
        </p:spPr>
        <p:txBody>
          <a:bodyPr wrap="square" rtlCol="0">
            <a:spAutoFit/>
          </a:bodyPr>
          <a:lstStyle/>
          <a:p>
            <a:r>
              <a:rPr lang="en-US" sz="2800" dirty="0">
                <a:solidFill>
                  <a:schemeClr val="bg2"/>
                </a:solidFill>
              </a:rPr>
              <a:t>“And I looked and beheld a man, and he was dressed in a white robe… </a:t>
            </a:r>
          </a:p>
        </p:txBody>
      </p:sp>
      <p:sp>
        <p:nvSpPr>
          <p:cNvPr id="155" name="TextBox 154"/>
          <p:cNvSpPr txBox="1"/>
          <p:nvPr/>
        </p:nvSpPr>
        <p:spPr>
          <a:xfrm>
            <a:off x="4437530" y="4773268"/>
            <a:ext cx="6176682" cy="954107"/>
          </a:xfrm>
          <a:prstGeom prst="rect">
            <a:avLst/>
          </a:prstGeom>
          <a:noFill/>
        </p:spPr>
        <p:txBody>
          <a:bodyPr wrap="square" rtlCol="0">
            <a:spAutoFit/>
          </a:bodyPr>
          <a:lstStyle/>
          <a:p>
            <a:r>
              <a:rPr lang="en-US" sz="2800" dirty="0">
                <a:solidFill>
                  <a:schemeClr val="bg2"/>
                </a:solidFill>
              </a:rPr>
              <a:t>…and the angel said unto me: Behold one of the twelve apostles of the Lamb.”</a:t>
            </a:r>
          </a:p>
        </p:txBody>
      </p:sp>
      <p:sp>
        <p:nvSpPr>
          <p:cNvPr id="156" name="TextBox 155"/>
          <p:cNvSpPr txBox="1"/>
          <p:nvPr/>
        </p:nvSpPr>
        <p:spPr>
          <a:xfrm>
            <a:off x="4114800" y="152401"/>
            <a:ext cx="4419600" cy="769441"/>
          </a:xfrm>
          <a:prstGeom prst="rect">
            <a:avLst/>
          </a:prstGeom>
          <a:noFill/>
        </p:spPr>
        <p:txBody>
          <a:bodyPr wrap="square" rtlCol="0">
            <a:spAutoFit/>
          </a:bodyPr>
          <a:lstStyle/>
          <a:p>
            <a:r>
              <a:rPr lang="en-US" sz="4400" dirty="0">
                <a:solidFill>
                  <a:schemeClr val="bg2"/>
                </a:solidFill>
                <a:latin typeface="Papyrus" panose="03070502060502030205" pitchFamily="66" charset="0"/>
              </a:rPr>
              <a:t>Nephi’s Vision</a:t>
            </a:r>
          </a:p>
        </p:txBody>
      </p:sp>
      <p:sp>
        <p:nvSpPr>
          <p:cNvPr id="157" name="TextBox 156"/>
          <p:cNvSpPr txBox="1"/>
          <p:nvPr/>
        </p:nvSpPr>
        <p:spPr>
          <a:xfrm>
            <a:off x="17930" y="6298219"/>
            <a:ext cx="4419600" cy="523220"/>
          </a:xfrm>
          <a:prstGeom prst="rect">
            <a:avLst/>
          </a:prstGeom>
          <a:noFill/>
        </p:spPr>
        <p:txBody>
          <a:bodyPr wrap="square" rtlCol="0">
            <a:spAutoFit/>
          </a:bodyPr>
          <a:lstStyle/>
          <a:p>
            <a:r>
              <a:rPr lang="en-US" sz="2800" dirty="0">
                <a:solidFill>
                  <a:schemeClr val="bg2"/>
                </a:solidFill>
              </a:rPr>
              <a:t>1 Nephi 14:19-20</a:t>
            </a:r>
          </a:p>
        </p:txBody>
      </p:sp>
      <p:pic>
        <p:nvPicPr>
          <p:cNvPr id="3" name="Picture 2">
            <a:extLst>
              <a:ext uri="{FF2B5EF4-FFF2-40B4-BE49-F238E27FC236}">
                <a16:creationId xmlns:a16="http://schemas.microsoft.com/office/drawing/2014/main" id="{186F9B67-5354-40E0-8312-CC221F0261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1048" y="1294493"/>
            <a:ext cx="2127504" cy="3145536"/>
          </a:xfrm>
          <a:prstGeom prst="rect">
            <a:avLst/>
          </a:prstGeom>
        </p:spPr>
      </p:pic>
    </p:spTree>
    <p:extLst>
      <p:ext uri="{BB962C8B-B14F-4D97-AF65-F5344CB8AC3E}">
        <p14:creationId xmlns:p14="http://schemas.microsoft.com/office/powerpoint/2010/main" val="224463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1000"/>
                                        <p:tgtEl>
                                          <p:spTgt spid="155"/>
                                        </p:tgtEl>
                                      </p:cBhvr>
                                    </p:animEffect>
                                    <p:anim calcmode="lin" valueType="num">
                                      <p:cBhvr>
                                        <p:cTn id="8" dur="1000" fill="hold"/>
                                        <p:tgtEl>
                                          <p:spTgt spid="155"/>
                                        </p:tgtEl>
                                        <p:attrNameLst>
                                          <p:attrName>ppt_x</p:attrName>
                                        </p:attrNameLst>
                                      </p:cBhvr>
                                      <p:tavLst>
                                        <p:tav tm="0">
                                          <p:val>
                                            <p:strVal val="#ppt_x"/>
                                          </p:val>
                                        </p:tav>
                                        <p:tav tm="100000">
                                          <p:val>
                                            <p:strVal val="#ppt_x"/>
                                          </p:val>
                                        </p:tav>
                                      </p:tavLst>
                                    </p:anim>
                                    <p:anim calcmode="lin" valueType="num">
                                      <p:cBhvr>
                                        <p:cTn id="9"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71D7CFF-FE50-47F9-A57D-75CC69B99B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8" y="0"/>
            <a:ext cx="12186723" cy="6858000"/>
          </a:xfrm>
          <a:prstGeom prst="rect">
            <a:avLst/>
          </a:prstGeom>
        </p:spPr>
      </p:pic>
      <p:sp>
        <p:nvSpPr>
          <p:cNvPr id="5" name="TextBox 4"/>
          <p:cNvSpPr txBox="1"/>
          <p:nvPr/>
        </p:nvSpPr>
        <p:spPr>
          <a:xfrm>
            <a:off x="1828800" y="1219200"/>
            <a:ext cx="4419600" cy="1815882"/>
          </a:xfrm>
          <a:prstGeom prst="rect">
            <a:avLst/>
          </a:prstGeom>
          <a:noFill/>
        </p:spPr>
        <p:txBody>
          <a:bodyPr wrap="square" rtlCol="0">
            <a:spAutoFit/>
          </a:bodyPr>
          <a:lstStyle/>
          <a:p>
            <a:r>
              <a:rPr lang="en-US" sz="2800" dirty="0">
                <a:solidFill>
                  <a:schemeClr val="bg2"/>
                </a:solidFill>
              </a:rPr>
              <a:t>“Behold, he shall see and write the remainder of these things; yea, and also many things which have been.”</a:t>
            </a:r>
          </a:p>
        </p:txBody>
      </p:sp>
      <p:sp>
        <p:nvSpPr>
          <p:cNvPr id="155" name="TextBox 154"/>
          <p:cNvSpPr txBox="1"/>
          <p:nvPr/>
        </p:nvSpPr>
        <p:spPr>
          <a:xfrm>
            <a:off x="6378991" y="4381664"/>
            <a:ext cx="4419600" cy="1384995"/>
          </a:xfrm>
          <a:prstGeom prst="rect">
            <a:avLst/>
          </a:prstGeom>
          <a:noFill/>
        </p:spPr>
        <p:txBody>
          <a:bodyPr wrap="square" rtlCol="0">
            <a:spAutoFit/>
          </a:bodyPr>
          <a:lstStyle/>
          <a:p>
            <a:r>
              <a:rPr lang="en-US" sz="2800" dirty="0">
                <a:solidFill>
                  <a:schemeClr val="bg2"/>
                </a:solidFill>
              </a:rPr>
              <a:t>…and he shall also write concerning the end of the world.”</a:t>
            </a:r>
          </a:p>
        </p:txBody>
      </p:sp>
      <p:sp>
        <p:nvSpPr>
          <p:cNvPr id="156" name="TextBox 155"/>
          <p:cNvSpPr txBox="1"/>
          <p:nvPr/>
        </p:nvSpPr>
        <p:spPr>
          <a:xfrm>
            <a:off x="3733800" y="152401"/>
            <a:ext cx="4419600" cy="769441"/>
          </a:xfrm>
          <a:prstGeom prst="rect">
            <a:avLst/>
          </a:prstGeom>
          <a:noFill/>
        </p:spPr>
        <p:txBody>
          <a:bodyPr wrap="square" rtlCol="0">
            <a:spAutoFit/>
          </a:bodyPr>
          <a:lstStyle/>
          <a:p>
            <a:pPr algn="ctr"/>
            <a:r>
              <a:rPr lang="en-US" sz="4400" dirty="0">
                <a:solidFill>
                  <a:schemeClr val="bg2"/>
                </a:solidFill>
                <a:latin typeface="Papyrus" panose="03070502060502030205" pitchFamily="66" charset="0"/>
              </a:rPr>
              <a:t>The Prophecy</a:t>
            </a:r>
          </a:p>
        </p:txBody>
      </p:sp>
      <p:sp>
        <p:nvSpPr>
          <p:cNvPr id="157" name="TextBox 156"/>
          <p:cNvSpPr txBox="1"/>
          <p:nvPr/>
        </p:nvSpPr>
        <p:spPr>
          <a:xfrm>
            <a:off x="19050" y="6239221"/>
            <a:ext cx="4419600" cy="523220"/>
          </a:xfrm>
          <a:prstGeom prst="rect">
            <a:avLst/>
          </a:prstGeom>
          <a:noFill/>
        </p:spPr>
        <p:txBody>
          <a:bodyPr wrap="square" rtlCol="0">
            <a:spAutoFit/>
          </a:bodyPr>
          <a:lstStyle/>
          <a:p>
            <a:r>
              <a:rPr lang="en-US" sz="2800" dirty="0">
                <a:solidFill>
                  <a:schemeClr val="bg2"/>
                </a:solidFill>
              </a:rPr>
              <a:t>1 Nephi 14:21-22</a:t>
            </a:r>
          </a:p>
        </p:txBody>
      </p:sp>
      <p:pic>
        <p:nvPicPr>
          <p:cNvPr id="3" name="Picture 2">
            <a:extLst>
              <a:ext uri="{FF2B5EF4-FFF2-40B4-BE49-F238E27FC236}">
                <a16:creationId xmlns:a16="http://schemas.microsoft.com/office/drawing/2014/main" id="{91354A71-0BA4-4921-A9DD-B8EDCA9F25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2750" y="938048"/>
            <a:ext cx="2476500" cy="3076575"/>
          </a:xfrm>
          <a:prstGeom prst="rect">
            <a:avLst/>
          </a:prstGeom>
        </p:spPr>
      </p:pic>
      <p:pic>
        <p:nvPicPr>
          <p:cNvPr id="6" name="Picture 5">
            <a:extLst>
              <a:ext uri="{FF2B5EF4-FFF2-40B4-BE49-F238E27FC236}">
                <a16:creationId xmlns:a16="http://schemas.microsoft.com/office/drawing/2014/main" id="{0638174C-FAFF-4D0B-AF02-58472FE49E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8371" y="3709259"/>
            <a:ext cx="3810000" cy="2057400"/>
          </a:xfrm>
          <a:prstGeom prst="rect">
            <a:avLst/>
          </a:prstGeom>
        </p:spPr>
      </p:pic>
    </p:spTree>
    <p:extLst>
      <p:ext uri="{BB962C8B-B14F-4D97-AF65-F5344CB8AC3E}">
        <p14:creationId xmlns:p14="http://schemas.microsoft.com/office/powerpoint/2010/main" val="232822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59DD6D9-C77A-41AF-B701-78D4C3D2C7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8" y="0"/>
            <a:ext cx="12186723" cy="6858000"/>
          </a:xfrm>
          <a:prstGeom prst="rect">
            <a:avLst/>
          </a:prstGeom>
        </p:spPr>
      </p:pic>
      <p:sp>
        <p:nvSpPr>
          <p:cNvPr id="5" name="TextBox 4"/>
          <p:cNvSpPr txBox="1"/>
          <p:nvPr/>
        </p:nvSpPr>
        <p:spPr>
          <a:xfrm>
            <a:off x="1752600" y="1143001"/>
            <a:ext cx="4419600" cy="2246769"/>
          </a:xfrm>
          <a:prstGeom prst="rect">
            <a:avLst/>
          </a:prstGeom>
          <a:noFill/>
        </p:spPr>
        <p:txBody>
          <a:bodyPr wrap="square" rtlCol="0">
            <a:spAutoFit/>
          </a:bodyPr>
          <a:lstStyle/>
          <a:p>
            <a:r>
              <a:rPr lang="en-US" sz="2800" dirty="0">
                <a:solidFill>
                  <a:schemeClr val="bg2"/>
                </a:solidFill>
              </a:rPr>
              <a:t>“And I, Nephi, heard and bear record, that the name of the apostle of the lamb was John, according to the word of the angel.”</a:t>
            </a:r>
          </a:p>
        </p:txBody>
      </p:sp>
      <p:sp>
        <p:nvSpPr>
          <p:cNvPr id="155" name="TextBox 154"/>
          <p:cNvSpPr txBox="1"/>
          <p:nvPr/>
        </p:nvSpPr>
        <p:spPr>
          <a:xfrm>
            <a:off x="6095999" y="4267200"/>
            <a:ext cx="5522259" cy="1384995"/>
          </a:xfrm>
          <a:prstGeom prst="rect">
            <a:avLst/>
          </a:prstGeom>
          <a:noFill/>
        </p:spPr>
        <p:txBody>
          <a:bodyPr wrap="square" rtlCol="0">
            <a:spAutoFit/>
          </a:bodyPr>
          <a:lstStyle/>
          <a:p>
            <a:r>
              <a:rPr lang="en-US" sz="2800" dirty="0">
                <a:solidFill>
                  <a:schemeClr val="bg2"/>
                </a:solidFill>
              </a:rPr>
              <a:t>John is commanded by Jesus to “write in a book, and send it unto the seven churches…”</a:t>
            </a:r>
          </a:p>
        </p:txBody>
      </p:sp>
      <p:sp>
        <p:nvSpPr>
          <p:cNvPr id="156" name="TextBox 155"/>
          <p:cNvSpPr txBox="1"/>
          <p:nvPr/>
        </p:nvSpPr>
        <p:spPr>
          <a:xfrm>
            <a:off x="1524000" y="152400"/>
            <a:ext cx="9144000" cy="707886"/>
          </a:xfrm>
          <a:prstGeom prst="rect">
            <a:avLst/>
          </a:prstGeom>
          <a:noFill/>
        </p:spPr>
        <p:txBody>
          <a:bodyPr wrap="square" rtlCol="0">
            <a:spAutoFit/>
          </a:bodyPr>
          <a:lstStyle/>
          <a:p>
            <a:pPr algn="ctr"/>
            <a:r>
              <a:rPr lang="en-US" sz="4000" dirty="0">
                <a:solidFill>
                  <a:schemeClr val="bg2"/>
                </a:solidFill>
                <a:latin typeface="Papyrus" panose="03070502060502030205" pitchFamily="66" charset="0"/>
              </a:rPr>
              <a:t>Bearing Record—writing record</a:t>
            </a:r>
          </a:p>
        </p:txBody>
      </p:sp>
      <p:sp>
        <p:nvSpPr>
          <p:cNvPr id="157" name="TextBox 156"/>
          <p:cNvSpPr txBox="1"/>
          <p:nvPr/>
        </p:nvSpPr>
        <p:spPr>
          <a:xfrm>
            <a:off x="0" y="6224457"/>
            <a:ext cx="4978400" cy="523220"/>
          </a:xfrm>
          <a:prstGeom prst="rect">
            <a:avLst/>
          </a:prstGeom>
          <a:noFill/>
        </p:spPr>
        <p:txBody>
          <a:bodyPr wrap="square" rtlCol="0">
            <a:spAutoFit/>
          </a:bodyPr>
          <a:lstStyle/>
          <a:p>
            <a:r>
              <a:rPr lang="en-US" sz="2800" dirty="0">
                <a:solidFill>
                  <a:schemeClr val="bg2"/>
                </a:solidFill>
              </a:rPr>
              <a:t>1 Nephi 14:27; Revelation 1:11</a:t>
            </a:r>
          </a:p>
        </p:txBody>
      </p:sp>
      <p:pic>
        <p:nvPicPr>
          <p:cNvPr id="3" name="Picture 2">
            <a:extLst>
              <a:ext uri="{FF2B5EF4-FFF2-40B4-BE49-F238E27FC236}">
                <a16:creationId xmlns:a16="http://schemas.microsoft.com/office/drawing/2014/main" id="{527E3AA5-DD8A-43EA-8EA0-B1AB55FF5D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9713" y="1306443"/>
            <a:ext cx="2038350" cy="2514600"/>
          </a:xfrm>
          <a:prstGeom prst="rect">
            <a:avLst/>
          </a:prstGeom>
        </p:spPr>
      </p:pic>
      <p:pic>
        <p:nvPicPr>
          <p:cNvPr id="6" name="Picture 5">
            <a:extLst>
              <a:ext uri="{FF2B5EF4-FFF2-40B4-BE49-F238E27FC236}">
                <a16:creationId xmlns:a16="http://schemas.microsoft.com/office/drawing/2014/main" id="{300E694C-3683-4DD0-85A7-2F1E89AA90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5113" y="3512986"/>
            <a:ext cx="1762125" cy="2552700"/>
          </a:xfrm>
          <a:prstGeom prst="rect">
            <a:avLst/>
          </a:prstGeom>
        </p:spPr>
      </p:pic>
    </p:spTree>
    <p:extLst>
      <p:ext uri="{BB962C8B-B14F-4D97-AF65-F5344CB8AC3E}">
        <p14:creationId xmlns:p14="http://schemas.microsoft.com/office/powerpoint/2010/main" val="240200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55"/>
                                        </p:tgtEl>
                                        <p:attrNameLst>
                                          <p:attrName>style.visibility</p:attrName>
                                        </p:attrNameLst>
                                      </p:cBhvr>
                                      <p:to>
                                        <p:strVal val="visible"/>
                                      </p:to>
                                    </p:set>
                                    <p:animEffect transition="in" filter="fade">
                                      <p:cBhvr>
                                        <p:cTn id="12" dur="1000"/>
                                        <p:tgtEl>
                                          <p:spTgt spid="155"/>
                                        </p:tgtEl>
                                      </p:cBhvr>
                                    </p:animEffect>
                                    <p:anim calcmode="lin" valueType="num">
                                      <p:cBhvr>
                                        <p:cTn id="13" dur="1000" fill="hold"/>
                                        <p:tgtEl>
                                          <p:spTgt spid="155"/>
                                        </p:tgtEl>
                                        <p:attrNameLst>
                                          <p:attrName>ppt_x</p:attrName>
                                        </p:attrNameLst>
                                      </p:cBhvr>
                                      <p:tavLst>
                                        <p:tav tm="0">
                                          <p:val>
                                            <p:strVal val="#ppt_x"/>
                                          </p:val>
                                        </p:tav>
                                        <p:tav tm="100000">
                                          <p:val>
                                            <p:strVal val="#ppt_x"/>
                                          </p:val>
                                        </p:tav>
                                      </p:tavLst>
                                    </p:anim>
                                    <p:anim calcmode="lin" valueType="num">
                                      <p:cBhvr>
                                        <p:cTn id="14"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2D851E-E785-4D3B-8468-17B6B3C3CB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8" y="0"/>
            <a:ext cx="12186723" cy="6858000"/>
          </a:xfrm>
          <a:prstGeom prst="rect">
            <a:avLst/>
          </a:prstGeom>
        </p:spPr>
      </p:pic>
      <p:sp>
        <p:nvSpPr>
          <p:cNvPr id="155" name="TextBox 154"/>
          <p:cNvSpPr txBox="1"/>
          <p:nvPr/>
        </p:nvSpPr>
        <p:spPr>
          <a:xfrm>
            <a:off x="4446494" y="1241612"/>
            <a:ext cx="7010400" cy="4401205"/>
          </a:xfrm>
          <a:prstGeom prst="rect">
            <a:avLst/>
          </a:prstGeom>
          <a:noFill/>
        </p:spPr>
        <p:txBody>
          <a:bodyPr wrap="square" rtlCol="0">
            <a:spAutoFit/>
          </a:bodyPr>
          <a:lstStyle/>
          <a:p>
            <a:r>
              <a:rPr lang="en-US" sz="2800" dirty="0">
                <a:solidFill>
                  <a:schemeClr val="bg2"/>
                </a:solidFill>
              </a:rPr>
              <a:t>Patriarchal blessings are given to worthy members of the Church by ordained patriarchs.</a:t>
            </a:r>
          </a:p>
          <a:p>
            <a:endParaRPr lang="en-US" sz="2800" dirty="0">
              <a:solidFill>
                <a:schemeClr val="bg2"/>
              </a:solidFill>
            </a:endParaRPr>
          </a:p>
          <a:p>
            <a:r>
              <a:rPr lang="en-US" sz="2800" dirty="0">
                <a:solidFill>
                  <a:schemeClr val="bg2"/>
                </a:solidFill>
              </a:rPr>
              <a:t>Patriarchal blessings include a declaration of a person's lineage in the house of Israel and contain personal counsel from the Lord. </a:t>
            </a:r>
          </a:p>
          <a:p>
            <a:endParaRPr lang="en-US" sz="2800" dirty="0">
              <a:solidFill>
                <a:schemeClr val="bg2"/>
              </a:solidFill>
            </a:endParaRPr>
          </a:p>
          <a:p>
            <a:r>
              <a:rPr lang="en-US" sz="2800" dirty="0">
                <a:solidFill>
                  <a:schemeClr val="bg2"/>
                </a:solidFill>
              </a:rPr>
              <a:t>As a person studies his or her patriarchal blessing and follow the counsel it contains, it will provide guidance, comfort, and protection. </a:t>
            </a:r>
          </a:p>
        </p:txBody>
      </p:sp>
      <p:sp>
        <p:nvSpPr>
          <p:cNvPr id="156" name="TextBox 155"/>
          <p:cNvSpPr txBox="1"/>
          <p:nvPr/>
        </p:nvSpPr>
        <p:spPr>
          <a:xfrm>
            <a:off x="1524000" y="152400"/>
            <a:ext cx="9144000" cy="707886"/>
          </a:xfrm>
          <a:prstGeom prst="rect">
            <a:avLst/>
          </a:prstGeom>
          <a:noFill/>
        </p:spPr>
        <p:txBody>
          <a:bodyPr wrap="square" rtlCol="0">
            <a:spAutoFit/>
          </a:bodyPr>
          <a:lstStyle/>
          <a:p>
            <a:pPr algn="ctr"/>
            <a:r>
              <a:rPr lang="en-US" sz="4000" dirty="0">
                <a:solidFill>
                  <a:schemeClr val="bg2"/>
                </a:solidFill>
                <a:latin typeface="Papyrus" panose="03070502060502030205" pitchFamily="66" charset="0"/>
              </a:rPr>
              <a:t>Your Record--Future</a:t>
            </a:r>
          </a:p>
        </p:txBody>
      </p:sp>
      <p:pic>
        <p:nvPicPr>
          <p:cNvPr id="3" name="Picture 2">
            <a:extLst>
              <a:ext uri="{FF2B5EF4-FFF2-40B4-BE49-F238E27FC236}">
                <a16:creationId xmlns:a16="http://schemas.microsoft.com/office/drawing/2014/main" id="{B9E99DCE-4AD7-4447-9201-11DCC70F6B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627" y="1914688"/>
            <a:ext cx="3073400" cy="3422650"/>
          </a:xfrm>
          <a:prstGeom prst="rect">
            <a:avLst/>
          </a:prstGeom>
        </p:spPr>
      </p:pic>
    </p:spTree>
    <p:extLst>
      <p:ext uri="{BB962C8B-B14F-4D97-AF65-F5344CB8AC3E}">
        <p14:creationId xmlns:p14="http://schemas.microsoft.com/office/powerpoint/2010/main" val="89190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B9AE587-B0C6-457B-91AE-B42FC978D0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8" y="0"/>
            <a:ext cx="12186723" cy="6858000"/>
          </a:xfrm>
          <a:prstGeom prst="rect">
            <a:avLst/>
          </a:prstGeom>
        </p:spPr>
      </p:pic>
      <p:sp>
        <p:nvSpPr>
          <p:cNvPr id="155" name="TextBox 154"/>
          <p:cNvSpPr txBox="1"/>
          <p:nvPr/>
        </p:nvSpPr>
        <p:spPr>
          <a:xfrm>
            <a:off x="2944906" y="2753811"/>
            <a:ext cx="7723094" cy="523220"/>
          </a:xfrm>
          <a:prstGeom prst="rect">
            <a:avLst/>
          </a:prstGeom>
          <a:noFill/>
        </p:spPr>
        <p:txBody>
          <a:bodyPr wrap="square" rtlCol="0">
            <a:spAutoFit/>
          </a:bodyPr>
          <a:lstStyle/>
          <a:p>
            <a:r>
              <a:rPr lang="en-US" sz="2800" dirty="0">
                <a:solidFill>
                  <a:srgbClr val="FFFF00"/>
                </a:solidFill>
              </a:rPr>
              <a:t>Signified = representing by a sign, mark, or token</a:t>
            </a:r>
            <a:r>
              <a:rPr lang="en-US" sz="2800" dirty="0">
                <a:solidFill>
                  <a:schemeClr val="bg2"/>
                </a:solidFill>
              </a:rPr>
              <a:t>. </a:t>
            </a:r>
          </a:p>
        </p:txBody>
      </p:sp>
      <p:sp>
        <p:nvSpPr>
          <p:cNvPr id="156" name="TextBox 155"/>
          <p:cNvSpPr txBox="1"/>
          <p:nvPr/>
        </p:nvSpPr>
        <p:spPr>
          <a:xfrm>
            <a:off x="1524000" y="152400"/>
            <a:ext cx="9144000" cy="707886"/>
          </a:xfrm>
          <a:prstGeom prst="rect">
            <a:avLst/>
          </a:prstGeom>
          <a:noFill/>
        </p:spPr>
        <p:txBody>
          <a:bodyPr wrap="square" rtlCol="0">
            <a:spAutoFit/>
          </a:bodyPr>
          <a:lstStyle/>
          <a:p>
            <a:pPr algn="ctr"/>
            <a:r>
              <a:rPr lang="en-US" sz="4000" dirty="0">
                <a:solidFill>
                  <a:schemeClr val="bg2"/>
                </a:solidFill>
                <a:latin typeface="Papyrus" panose="03070502060502030205" pitchFamily="66" charset="0"/>
              </a:rPr>
              <a:t>Angel to John</a:t>
            </a:r>
          </a:p>
        </p:txBody>
      </p:sp>
      <p:sp>
        <p:nvSpPr>
          <p:cNvPr id="5" name="TextBox 4"/>
          <p:cNvSpPr txBox="1"/>
          <p:nvPr/>
        </p:nvSpPr>
        <p:spPr>
          <a:xfrm>
            <a:off x="1752600" y="914400"/>
            <a:ext cx="7010400" cy="1569660"/>
          </a:xfrm>
          <a:prstGeom prst="rect">
            <a:avLst/>
          </a:prstGeom>
          <a:noFill/>
        </p:spPr>
        <p:txBody>
          <a:bodyPr wrap="square" rtlCol="0">
            <a:spAutoFit/>
          </a:bodyPr>
          <a:lstStyle/>
          <a:p>
            <a:r>
              <a:rPr lang="en-US" sz="2400" dirty="0">
                <a:solidFill>
                  <a:schemeClr val="bg2"/>
                </a:solidFill>
              </a:rPr>
              <a:t>“The Revelation of Jesus Christ, which God gave unto him, to </a:t>
            </a:r>
            <a:r>
              <a:rPr lang="en-US" sz="2400" dirty="0" err="1">
                <a:solidFill>
                  <a:schemeClr val="bg2"/>
                </a:solidFill>
              </a:rPr>
              <a:t>shew</a:t>
            </a:r>
            <a:r>
              <a:rPr lang="en-US" sz="2400" dirty="0">
                <a:solidFill>
                  <a:schemeClr val="bg2"/>
                </a:solidFill>
              </a:rPr>
              <a:t> unto his servants things which must shortly come to pass; and he sent and </a:t>
            </a:r>
            <a:r>
              <a:rPr lang="en-US" sz="2400" dirty="0">
                <a:solidFill>
                  <a:srgbClr val="FFFF00"/>
                </a:solidFill>
              </a:rPr>
              <a:t>signified</a:t>
            </a:r>
            <a:r>
              <a:rPr lang="en-US" sz="2400" dirty="0">
                <a:solidFill>
                  <a:schemeClr val="bg2"/>
                </a:solidFill>
              </a:rPr>
              <a:t> it by his angel unto his servant John:”</a:t>
            </a:r>
          </a:p>
        </p:txBody>
      </p:sp>
      <p:sp>
        <p:nvSpPr>
          <p:cNvPr id="6" name="TextBox 5"/>
          <p:cNvSpPr txBox="1"/>
          <p:nvPr/>
        </p:nvSpPr>
        <p:spPr>
          <a:xfrm>
            <a:off x="0" y="6353521"/>
            <a:ext cx="7010400" cy="461665"/>
          </a:xfrm>
          <a:prstGeom prst="rect">
            <a:avLst/>
          </a:prstGeom>
          <a:noFill/>
        </p:spPr>
        <p:txBody>
          <a:bodyPr wrap="square" rtlCol="0">
            <a:spAutoFit/>
          </a:bodyPr>
          <a:lstStyle/>
          <a:p>
            <a:r>
              <a:rPr lang="en-US" sz="2400" dirty="0">
                <a:solidFill>
                  <a:schemeClr val="bg2"/>
                </a:solidFill>
              </a:rPr>
              <a:t>Revelation 1:1-3</a:t>
            </a:r>
          </a:p>
        </p:txBody>
      </p:sp>
      <p:sp>
        <p:nvSpPr>
          <p:cNvPr id="7" name="TextBox 6"/>
          <p:cNvSpPr txBox="1"/>
          <p:nvPr/>
        </p:nvSpPr>
        <p:spPr>
          <a:xfrm>
            <a:off x="7162800" y="3886200"/>
            <a:ext cx="3124200" cy="1569660"/>
          </a:xfrm>
          <a:prstGeom prst="rect">
            <a:avLst/>
          </a:prstGeom>
          <a:noFill/>
        </p:spPr>
        <p:txBody>
          <a:bodyPr wrap="square" rtlCol="0">
            <a:spAutoFit/>
          </a:bodyPr>
          <a:lstStyle/>
          <a:p>
            <a:r>
              <a:rPr lang="en-US" sz="2400" dirty="0">
                <a:solidFill>
                  <a:schemeClr val="bg2"/>
                </a:solidFill>
              </a:rPr>
              <a:t>“Blessed is he that </a:t>
            </a:r>
            <a:r>
              <a:rPr lang="en-US" sz="2400" dirty="0" err="1">
                <a:solidFill>
                  <a:schemeClr val="bg2"/>
                </a:solidFill>
              </a:rPr>
              <a:t>readeth</a:t>
            </a:r>
            <a:r>
              <a:rPr lang="en-US" sz="2400" dirty="0">
                <a:solidFill>
                  <a:schemeClr val="bg2"/>
                </a:solidFill>
              </a:rPr>
              <a:t>, and they that </a:t>
            </a:r>
            <a:r>
              <a:rPr lang="en-US" sz="2400" dirty="0">
                <a:solidFill>
                  <a:srgbClr val="FFFF00"/>
                </a:solidFill>
              </a:rPr>
              <a:t>hear the words </a:t>
            </a:r>
            <a:r>
              <a:rPr lang="en-US" sz="2400" dirty="0">
                <a:solidFill>
                  <a:schemeClr val="bg2"/>
                </a:solidFill>
              </a:rPr>
              <a:t>of this prophecy…</a:t>
            </a:r>
          </a:p>
        </p:txBody>
      </p:sp>
      <p:sp>
        <p:nvSpPr>
          <p:cNvPr id="8" name="TextBox 7"/>
          <p:cNvSpPr txBox="1"/>
          <p:nvPr/>
        </p:nvSpPr>
        <p:spPr>
          <a:xfrm>
            <a:off x="5867400" y="5638801"/>
            <a:ext cx="3733800" cy="830997"/>
          </a:xfrm>
          <a:prstGeom prst="rect">
            <a:avLst/>
          </a:prstGeom>
          <a:noFill/>
        </p:spPr>
        <p:txBody>
          <a:bodyPr wrap="square" rtlCol="0">
            <a:spAutoFit/>
          </a:bodyPr>
          <a:lstStyle/>
          <a:p>
            <a:r>
              <a:rPr lang="en-US" sz="2400" dirty="0">
                <a:solidFill>
                  <a:srgbClr val="FFFF00"/>
                </a:solidFill>
              </a:rPr>
              <a:t>hear the words = study and understand and keep</a:t>
            </a:r>
            <a:endParaRPr lang="en-US" sz="2400" dirty="0">
              <a:solidFill>
                <a:schemeClr val="bg2"/>
              </a:solidFill>
            </a:endParaRPr>
          </a:p>
        </p:txBody>
      </p:sp>
      <p:pic>
        <p:nvPicPr>
          <p:cNvPr id="9" name="Picture 8" descr="imagesCAIMCQ8T.jpg"/>
          <p:cNvPicPr>
            <a:picLocks noChangeAspect="1"/>
          </p:cNvPicPr>
          <p:nvPr/>
        </p:nvPicPr>
        <p:blipFill>
          <a:blip r:embed="rId3" cstate="print"/>
          <a:stretch>
            <a:fillRect/>
          </a:stretch>
        </p:blipFill>
        <p:spPr>
          <a:xfrm>
            <a:off x="3052482" y="3651649"/>
            <a:ext cx="3555626" cy="1917249"/>
          </a:xfrm>
          <a:prstGeom prst="rect">
            <a:avLst/>
          </a:prstGeom>
        </p:spPr>
      </p:pic>
    </p:spTree>
    <p:extLst>
      <p:ext uri="{BB962C8B-B14F-4D97-AF65-F5344CB8AC3E}">
        <p14:creationId xmlns:p14="http://schemas.microsoft.com/office/powerpoint/2010/main" val="207304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057CA15-F444-4DAE-BF21-0F920B3D1F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8" y="0"/>
            <a:ext cx="12186723" cy="6858000"/>
          </a:xfrm>
          <a:prstGeom prst="rect">
            <a:avLst/>
          </a:prstGeom>
        </p:spPr>
      </p:pic>
      <p:sp>
        <p:nvSpPr>
          <p:cNvPr id="155" name="TextBox 154"/>
          <p:cNvSpPr txBox="1"/>
          <p:nvPr/>
        </p:nvSpPr>
        <p:spPr>
          <a:xfrm>
            <a:off x="1828800" y="2133601"/>
            <a:ext cx="8839200" cy="954107"/>
          </a:xfrm>
          <a:prstGeom prst="rect">
            <a:avLst/>
          </a:prstGeom>
          <a:noFill/>
        </p:spPr>
        <p:txBody>
          <a:bodyPr wrap="square" rtlCol="0">
            <a:spAutoFit/>
          </a:bodyPr>
          <a:lstStyle/>
          <a:p>
            <a:r>
              <a:rPr lang="en-US" sz="2800" dirty="0">
                <a:solidFill>
                  <a:srgbClr val="FFFF00"/>
                </a:solidFill>
              </a:rPr>
              <a:t>Which is, which was, and which is to come = “I Am” </a:t>
            </a:r>
          </a:p>
          <a:p>
            <a:r>
              <a:rPr lang="en-US" sz="2800" dirty="0">
                <a:solidFill>
                  <a:srgbClr val="FFFF00"/>
                </a:solidFill>
              </a:rPr>
              <a:t>Read D&amp;C 93</a:t>
            </a:r>
            <a:endParaRPr lang="en-US" sz="2800" dirty="0">
              <a:solidFill>
                <a:schemeClr val="bg2"/>
              </a:solidFill>
            </a:endParaRPr>
          </a:p>
        </p:txBody>
      </p:sp>
      <p:sp>
        <p:nvSpPr>
          <p:cNvPr id="156" name="TextBox 155"/>
          <p:cNvSpPr txBox="1"/>
          <p:nvPr/>
        </p:nvSpPr>
        <p:spPr>
          <a:xfrm>
            <a:off x="1524000" y="152400"/>
            <a:ext cx="9144000" cy="707886"/>
          </a:xfrm>
          <a:prstGeom prst="rect">
            <a:avLst/>
          </a:prstGeom>
          <a:noFill/>
        </p:spPr>
        <p:txBody>
          <a:bodyPr wrap="square" rtlCol="0">
            <a:spAutoFit/>
          </a:bodyPr>
          <a:lstStyle/>
          <a:p>
            <a:pPr algn="ctr"/>
            <a:r>
              <a:rPr lang="en-US" sz="4000" dirty="0">
                <a:solidFill>
                  <a:schemeClr val="bg2"/>
                </a:solidFill>
                <a:latin typeface="Papyrus" panose="03070502060502030205" pitchFamily="66" charset="0"/>
              </a:rPr>
              <a:t>Jesus Christ</a:t>
            </a:r>
          </a:p>
        </p:txBody>
      </p:sp>
      <p:sp>
        <p:nvSpPr>
          <p:cNvPr id="5" name="TextBox 4"/>
          <p:cNvSpPr txBox="1"/>
          <p:nvPr/>
        </p:nvSpPr>
        <p:spPr>
          <a:xfrm>
            <a:off x="1752600" y="914401"/>
            <a:ext cx="7010400" cy="830997"/>
          </a:xfrm>
          <a:prstGeom prst="rect">
            <a:avLst/>
          </a:prstGeom>
          <a:noFill/>
        </p:spPr>
        <p:txBody>
          <a:bodyPr wrap="square" rtlCol="0">
            <a:spAutoFit/>
          </a:bodyPr>
          <a:lstStyle/>
          <a:p>
            <a:r>
              <a:rPr lang="en-US" sz="2400" dirty="0">
                <a:solidFill>
                  <a:schemeClr val="bg2"/>
                </a:solidFill>
              </a:rPr>
              <a:t>“…Grace be unto you, and peace, from him </a:t>
            </a:r>
            <a:r>
              <a:rPr lang="en-US" sz="2400" dirty="0">
                <a:solidFill>
                  <a:srgbClr val="FFFF00"/>
                </a:solidFill>
              </a:rPr>
              <a:t>which is</a:t>
            </a:r>
            <a:r>
              <a:rPr lang="en-US" sz="2400" dirty="0">
                <a:solidFill>
                  <a:schemeClr val="bg2"/>
                </a:solidFill>
              </a:rPr>
              <a:t>, and </a:t>
            </a:r>
            <a:r>
              <a:rPr lang="en-US" sz="2400" dirty="0">
                <a:solidFill>
                  <a:srgbClr val="FFFF00"/>
                </a:solidFill>
              </a:rPr>
              <a:t>which was</a:t>
            </a:r>
            <a:r>
              <a:rPr lang="en-US" sz="2400" dirty="0">
                <a:solidFill>
                  <a:schemeClr val="bg2"/>
                </a:solidFill>
              </a:rPr>
              <a:t>, and </a:t>
            </a:r>
            <a:r>
              <a:rPr lang="en-US" sz="2400" dirty="0">
                <a:solidFill>
                  <a:srgbClr val="FFFF00"/>
                </a:solidFill>
              </a:rPr>
              <a:t>which is to come</a:t>
            </a:r>
            <a:r>
              <a:rPr lang="en-US" sz="2400" dirty="0">
                <a:solidFill>
                  <a:schemeClr val="bg2"/>
                </a:solidFill>
              </a:rPr>
              <a:t>;”</a:t>
            </a:r>
          </a:p>
        </p:txBody>
      </p:sp>
      <p:sp>
        <p:nvSpPr>
          <p:cNvPr id="6" name="TextBox 5"/>
          <p:cNvSpPr txBox="1"/>
          <p:nvPr/>
        </p:nvSpPr>
        <p:spPr>
          <a:xfrm>
            <a:off x="-25256" y="6326539"/>
            <a:ext cx="7010400" cy="461665"/>
          </a:xfrm>
          <a:prstGeom prst="rect">
            <a:avLst/>
          </a:prstGeom>
          <a:noFill/>
        </p:spPr>
        <p:txBody>
          <a:bodyPr wrap="square" rtlCol="0">
            <a:spAutoFit/>
          </a:bodyPr>
          <a:lstStyle/>
          <a:p>
            <a:r>
              <a:rPr lang="en-US" sz="2400" dirty="0">
                <a:solidFill>
                  <a:schemeClr val="bg2"/>
                </a:solidFill>
              </a:rPr>
              <a:t>Revelation 1:4-8, 11</a:t>
            </a:r>
          </a:p>
        </p:txBody>
      </p:sp>
      <p:sp>
        <p:nvSpPr>
          <p:cNvPr id="8" name="TextBox 7"/>
          <p:cNvSpPr txBox="1"/>
          <p:nvPr/>
        </p:nvSpPr>
        <p:spPr>
          <a:xfrm>
            <a:off x="6629400" y="3552961"/>
            <a:ext cx="4267200" cy="2308324"/>
          </a:xfrm>
          <a:prstGeom prst="rect">
            <a:avLst/>
          </a:prstGeom>
          <a:noFill/>
        </p:spPr>
        <p:txBody>
          <a:bodyPr wrap="square" rtlCol="0">
            <a:spAutoFit/>
          </a:bodyPr>
          <a:lstStyle/>
          <a:p>
            <a:r>
              <a:rPr lang="en-US" sz="2400" dirty="0">
                <a:solidFill>
                  <a:schemeClr val="bg2"/>
                </a:solidFill>
              </a:rPr>
              <a:t>“I am Alpha and Omega, the beginning and the ending…”</a:t>
            </a:r>
          </a:p>
          <a:p>
            <a:endParaRPr lang="en-US" sz="2400" dirty="0">
              <a:solidFill>
                <a:schemeClr val="bg2"/>
              </a:solidFill>
            </a:endParaRPr>
          </a:p>
          <a:p>
            <a:r>
              <a:rPr lang="en-US" sz="2400" dirty="0">
                <a:solidFill>
                  <a:schemeClr val="bg2"/>
                </a:solidFill>
              </a:rPr>
              <a:t>“…what thou </a:t>
            </a:r>
            <a:r>
              <a:rPr lang="en-US" sz="2400" dirty="0" err="1">
                <a:solidFill>
                  <a:schemeClr val="bg2"/>
                </a:solidFill>
              </a:rPr>
              <a:t>seest</a:t>
            </a:r>
            <a:r>
              <a:rPr lang="en-US" sz="2400" dirty="0">
                <a:solidFill>
                  <a:schemeClr val="bg2"/>
                </a:solidFill>
              </a:rPr>
              <a:t>, write in a book, and send it unto the seven churches…”</a:t>
            </a:r>
          </a:p>
        </p:txBody>
      </p:sp>
      <p:pic>
        <p:nvPicPr>
          <p:cNvPr id="3" name="Picture 2">
            <a:extLst>
              <a:ext uri="{FF2B5EF4-FFF2-40B4-BE49-F238E27FC236}">
                <a16:creationId xmlns:a16="http://schemas.microsoft.com/office/drawing/2014/main" id="{8F13F010-F261-4464-9427-D8847AA880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102" y="3350712"/>
            <a:ext cx="2828925" cy="2743200"/>
          </a:xfrm>
          <a:prstGeom prst="rect">
            <a:avLst/>
          </a:prstGeom>
        </p:spPr>
      </p:pic>
    </p:spTree>
    <p:extLst>
      <p:ext uri="{BB962C8B-B14F-4D97-AF65-F5344CB8AC3E}">
        <p14:creationId xmlns:p14="http://schemas.microsoft.com/office/powerpoint/2010/main" val="413944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2DF9AA-2496-434D-ADD7-230C7D5499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8" y="0"/>
            <a:ext cx="12186723" cy="6858000"/>
          </a:xfrm>
          <a:prstGeom prst="rect">
            <a:avLst/>
          </a:prstGeom>
        </p:spPr>
      </p:pic>
      <p:sp>
        <p:nvSpPr>
          <p:cNvPr id="3" name="Vertical Scroll 2"/>
          <p:cNvSpPr/>
          <p:nvPr/>
        </p:nvSpPr>
        <p:spPr>
          <a:xfrm>
            <a:off x="2250142" y="239380"/>
            <a:ext cx="7924800" cy="6400800"/>
          </a:xfrm>
          <a:prstGeom prst="verticalScroll">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302071" y="1416423"/>
            <a:ext cx="6137763" cy="4308872"/>
          </a:xfrm>
          <a:prstGeom prst="rect">
            <a:avLst/>
          </a:prstGeom>
          <a:noFill/>
        </p:spPr>
        <p:txBody>
          <a:bodyPr wrap="square" rtlCol="0">
            <a:spAutoFit/>
          </a:bodyPr>
          <a:lstStyle/>
          <a:p>
            <a:r>
              <a:rPr lang="en-US" sz="3200" b="1" dirty="0">
                <a:latin typeface="Papyrus" panose="03070502060502030205" pitchFamily="66" charset="0"/>
              </a:rPr>
              <a:t>Prophecies fulfilled: </a:t>
            </a:r>
          </a:p>
          <a:p>
            <a:endParaRPr lang="en-US" sz="3200" dirty="0"/>
          </a:p>
          <a:p>
            <a:pPr marL="342900" indent="-342900">
              <a:buAutoNum type="arabicPeriod"/>
            </a:pPr>
            <a:r>
              <a:rPr lang="en-US" sz="3200" dirty="0"/>
              <a:t>Christ would be born of a virgin</a:t>
            </a:r>
          </a:p>
          <a:p>
            <a:pPr marL="342900" indent="-342900">
              <a:buAutoNum type="arabicPeriod"/>
            </a:pPr>
            <a:endParaRPr lang="en-US" sz="3200" dirty="0"/>
          </a:p>
          <a:p>
            <a:pPr marL="342900" indent="-342900">
              <a:buAutoNum type="arabicPeriod"/>
            </a:pPr>
            <a:r>
              <a:rPr lang="en-US" sz="3200" dirty="0"/>
              <a:t>He would be born in Bethlehem</a:t>
            </a:r>
          </a:p>
          <a:p>
            <a:pPr marL="342900" indent="-342900">
              <a:buAutoNum type="arabicPeriod"/>
            </a:pPr>
            <a:endParaRPr lang="en-US" sz="3200" dirty="0"/>
          </a:p>
          <a:p>
            <a:pPr marL="342900" indent="-342900">
              <a:buAutoNum type="arabicPeriod"/>
            </a:pPr>
            <a:r>
              <a:rPr lang="en-US" sz="3200" dirty="0"/>
              <a:t>He would flee to Egypt with His family</a:t>
            </a:r>
          </a:p>
          <a:p>
            <a:pPr marL="342900" indent="-342900">
              <a:buAutoNum type="arabicPeriod"/>
            </a:pPr>
            <a:endParaRPr lang="en-US" dirty="0"/>
          </a:p>
        </p:txBody>
      </p:sp>
    </p:spTree>
    <p:extLst>
      <p:ext uri="{BB962C8B-B14F-4D97-AF65-F5344CB8AC3E}">
        <p14:creationId xmlns:p14="http://schemas.microsoft.com/office/powerpoint/2010/main" val="413854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21CEAF6-B108-4E13-BE10-720854EF58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8" y="0"/>
            <a:ext cx="12186723" cy="6858000"/>
          </a:xfrm>
          <a:prstGeom prst="rect">
            <a:avLst/>
          </a:prstGeom>
        </p:spPr>
      </p:pic>
      <p:sp>
        <p:nvSpPr>
          <p:cNvPr id="156" name="TextBox 155"/>
          <p:cNvSpPr txBox="1"/>
          <p:nvPr/>
        </p:nvSpPr>
        <p:spPr>
          <a:xfrm>
            <a:off x="1524000" y="152400"/>
            <a:ext cx="9144000" cy="707886"/>
          </a:xfrm>
          <a:prstGeom prst="rect">
            <a:avLst/>
          </a:prstGeom>
          <a:noFill/>
        </p:spPr>
        <p:txBody>
          <a:bodyPr wrap="square" rtlCol="0">
            <a:spAutoFit/>
          </a:bodyPr>
          <a:lstStyle/>
          <a:p>
            <a:pPr algn="ctr"/>
            <a:r>
              <a:rPr lang="en-US" sz="4000" dirty="0">
                <a:solidFill>
                  <a:schemeClr val="bg2"/>
                </a:solidFill>
                <a:latin typeface="Papyrus" panose="03070502060502030205" pitchFamily="66" charset="0"/>
              </a:rPr>
              <a:t>Vision of John</a:t>
            </a:r>
          </a:p>
        </p:txBody>
      </p:sp>
      <p:sp>
        <p:nvSpPr>
          <p:cNvPr id="5" name="TextBox 4"/>
          <p:cNvSpPr txBox="1"/>
          <p:nvPr/>
        </p:nvSpPr>
        <p:spPr>
          <a:xfrm>
            <a:off x="1752600" y="914401"/>
            <a:ext cx="7010400" cy="830997"/>
          </a:xfrm>
          <a:prstGeom prst="rect">
            <a:avLst/>
          </a:prstGeom>
          <a:noFill/>
        </p:spPr>
        <p:txBody>
          <a:bodyPr wrap="square" rtlCol="0">
            <a:spAutoFit/>
          </a:bodyPr>
          <a:lstStyle/>
          <a:p>
            <a:r>
              <a:rPr lang="en-US" sz="2400" dirty="0">
                <a:solidFill>
                  <a:schemeClr val="bg2"/>
                </a:solidFill>
              </a:rPr>
              <a:t>“And I turned to see the voice that </a:t>
            </a:r>
            <a:r>
              <a:rPr lang="en-US" sz="2400" dirty="0" err="1">
                <a:solidFill>
                  <a:schemeClr val="bg2"/>
                </a:solidFill>
              </a:rPr>
              <a:t>spake</a:t>
            </a:r>
            <a:r>
              <a:rPr lang="en-US" sz="2400" dirty="0">
                <a:solidFill>
                  <a:schemeClr val="bg2"/>
                </a:solidFill>
              </a:rPr>
              <a:t> with me, and being turned, I saw </a:t>
            </a:r>
            <a:r>
              <a:rPr lang="en-US" sz="2400" dirty="0">
                <a:solidFill>
                  <a:srgbClr val="FFC000"/>
                </a:solidFill>
              </a:rPr>
              <a:t>seven</a:t>
            </a:r>
            <a:r>
              <a:rPr lang="en-US" sz="2400" dirty="0">
                <a:solidFill>
                  <a:schemeClr val="bg2"/>
                </a:solidFill>
              </a:rPr>
              <a:t> </a:t>
            </a:r>
            <a:r>
              <a:rPr lang="en-US" sz="2400" dirty="0">
                <a:solidFill>
                  <a:srgbClr val="FFFF00"/>
                </a:solidFill>
              </a:rPr>
              <a:t>gold candlesticks</a:t>
            </a:r>
            <a:r>
              <a:rPr lang="en-US" sz="2400" dirty="0">
                <a:solidFill>
                  <a:schemeClr val="bg2"/>
                </a:solidFill>
              </a:rPr>
              <a:t>.”</a:t>
            </a:r>
          </a:p>
        </p:txBody>
      </p:sp>
      <p:sp>
        <p:nvSpPr>
          <p:cNvPr id="6" name="TextBox 5"/>
          <p:cNvSpPr txBox="1"/>
          <p:nvPr/>
        </p:nvSpPr>
        <p:spPr>
          <a:xfrm>
            <a:off x="-25256" y="6396335"/>
            <a:ext cx="7010400" cy="461665"/>
          </a:xfrm>
          <a:prstGeom prst="rect">
            <a:avLst/>
          </a:prstGeom>
          <a:noFill/>
        </p:spPr>
        <p:txBody>
          <a:bodyPr wrap="square" rtlCol="0">
            <a:spAutoFit/>
          </a:bodyPr>
          <a:lstStyle/>
          <a:p>
            <a:r>
              <a:rPr lang="en-US" sz="2400" dirty="0">
                <a:solidFill>
                  <a:schemeClr val="bg2"/>
                </a:solidFill>
              </a:rPr>
              <a:t>Revelation 1:12</a:t>
            </a:r>
          </a:p>
        </p:txBody>
      </p:sp>
      <p:sp>
        <p:nvSpPr>
          <p:cNvPr id="8" name="TextBox 7"/>
          <p:cNvSpPr txBox="1"/>
          <p:nvPr/>
        </p:nvSpPr>
        <p:spPr>
          <a:xfrm>
            <a:off x="5867400" y="3200400"/>
            <a:ext cx="4267200" cy="2677656"/>
          </a:xfrm>
          <a:prstGeom prst="rect">
            <a:avLst/>
          </a:prstGeom>
          <a:noFill/>
        </p:spPr>
        <p:txBody>
          <a:bodyPr wrap="square" rtlCol="0">
            <a:spAutoFit/>
          </a:bodyPr>
          <a:lstStyle/>
          <a:p>
            <a:r>
              <a:rPr lang="en-US" sz="2400" dirty="0">
                <a:solidFill>
                  <a:srgbClr val="FFFF00"/>
                </a:solidFill>
              </a:rPr>
              <a:t>Gold = the best, or true gospel</a:t>
            </a:r>
          </a:p>
          <a:p>
            <a:endParaRPr lang="en-US" sz="2400" dirty="0">
              <a:solidFill>
                <a:srgbClr val="FFFF00"/>
              </a:solidFill>
            </a:endParaRPr>
          </a:p>
          <a:p>
            <a:r>
              <a:rPr lang="en-US" sz="2400" dirty="0">
                <a:solidFill>
                  <a:srgbClr val="FFFF00"/>
                </a:solidFill>
              </a:rPr>
              <a:t>Candlesticks do not give light, rather, they carry the source of light, which is Christ and His gospel, to the world.</a:t>
            </a:r>
          </a:p>
          <a:p>
            <a:r>
              <a:rPr lang="en-US" sz="2400" dirty="0">
                <a:solidFill>
                  <a:schemeClr val="bg2"/>
                </a:solidFill>
              </a:rPr>
              <a:t>(4)</a:t>
            </a:r>
          </a:p>
        </p:txBody>
      </p:sp>
      <p:pic>
        <p:nvPicPr>
          <p:cNvPr id="3074" name="Picture 2" descr="Image result for David Rid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9869" y="309883"/>
            <a:ext cx="1585516" cy="204003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4E51232-70EA-45F7-A579-F5312DC00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510" y="2263677"/>
            <a:ext cx="4248743" cy="3172268"/>
          </a:xfrm>
          <a:prstGeom prst="rect">
            <a:avLst/>
          </a:prstGeom>
        </p:spPr>
      </p:pic>
    </p:spTree>
    <p:extLst>
      <p:ext uri="{BB962C8B-B14F-4D97-AF65-F5344CB8AC3E}">
        <p14:creationId xmlns:p14="http://schemas.microsoft.com/office/powerpoint/2010/main" val="275367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0F35428-9383-46D4-B89D-394AB4B543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8" y="0"/>
            <a:ext cx="12186723" cy="6858000"/>
          </a:xfrm>
          <a:prstGeom prst="rect">
            <a:avLst/>
          </a:prstGeom>
        </p:spPr>
      </p:pic>
      <p:sp>
        <p:nvSpPr>
          <p:cNvPr id="156" name="TextBox 155"/>
          <p:cNvSpPr txBox="1"/>
          <p:nvPr/>
        </p:nvSpPr>
        <p:spPr>
          <a:xfrm>
            <a:off x="1524000" y="152400"/>
            <a:ext cx="9144000" cy="707886"/>
          </a:xfrm>
          <a:prstGeom prst="rect">
            <a:avLst/>
          </a:prstGeom>
          <a:noFill/>
        </p:spPr>
        <p:txBody>
          <a:bodyPr wrap="square" rtlCol="0">
            <a:spAutoFit/>
          </a:bodyPr>
          <a:lstStyle/>
          <a:p>
            <a:pPr algn="ctr"/>
            <a:r>
              <a:rPr lang="en-US" sz="4000" dirty="0">
                <a:solidFill>
                  <a:schemeClr val="bg2"/>
                </a:solidFill>
                <a:latin typeface="Papyrus" panose="03070502060502030205" pitchFamily="66" charset="0"/>
              </a:rPr>
              <a:t>Christ is the Light of the World</a:t>
            </a:r>
          </a:p>
        </p:txBody>
      </p:sp>
      <p:sp>
        <p:nvSpPr>
          <p:cNvPr id="6" name="TextBox 5"/>
          <p:cNvSpPr txBox="1"/>
          <p:nvPr/>
        </p:nvSpPr>
        <p:spPr>
          <a:xfrm>
            <a:off x="-25257" y="6396335"/>
            <a:ext cx="9075127" cy="369332"/>
          </a:xfrm>
          <a:prstGeom prst="rect">
            <a:avLst/>
          </a:prstGeom>
          <a:noFill/>
        </p:spPr>
        <p:txBody>
          <a:bodyPr wrap="square" rtlCol="0">
            <a:spAutoFit/>
          </a:bodyPr>
          <a:lstStyle/>
          <a:p>
            <a:r>
              <a:rPr lang="en-US" dirty="0">
                <a:solidFill>
                  <a:schemeClr val="bg2"/>
                </a:solidFill>
              </a:rPr>
              <a:t>Revelation 1:12; John 8:12; 3 Nephi 18:24; Matthew 5:14-16</a:t>
            </a:r>
          </a:p>
        </p:txBody>
      </p:sp>
      <p:sp>
        <p:nvSpPr>
          <p:cNvPr id="2" name="Rectangle 1"/>
          <p:cNvSpPr/>
          <p:nvPr/>
        </p:nvSpPr>
        <p:spPr>
          <a:xfrm>
            <a:off x="1496106" y="1008498"/>
            <a:ext cx="6605895" cy="5262979"/>
          </a:xfrm>
          <a:prstGeom prst="rect">
            <a:avLst/>
          </a:prstGeom>
        </p:spPr>
        <p:txBody>
          <a:bodyPr wrap="square">
            <a:spAutoFit/>
          </a:bodyPr>
          <a:lstStyle/>
          <a:p>
            <a:r>
              <a:rPr lang="en-US" sz="2400" dirty="0">
                <a:solidFill>
                  <a:schemeClr val="bg1"/>
                </a:solidFill>
                <a:latin typeface="Open Sans"/>
              </a:rPr>
              <a:t>“Candlesticks carry light; they do not create it. Their function is to make it available, not to bring it into being. </a:t>
            </a:r>
          </a:p>
          <a:p>
            <a:endParaRPr lang="en-US" sz="2400" dirty="0">
              <a:solidFill>
                <a:schemeClr val="bg1"/>
              </a:solidFill>
              <a:latin typeface="Open Sans"/>
            </a:endParaRPr>
          </a:p>
          <a:p>
            <a:r>
              <a:rPr lang="en-US" sz="2400" dirty="0">
                <a:solidFill>
                  <a:schemeClr val="bg1"/>
                </a:solidFill>
                <a:latin typeface="Open Sans"/>
              </a:rPr>
              <a:t>So by using seven candlesticks to portray the seven churches to whom John is now to give counsel, the Lord is showing that his congregations on earth are to carry his light to the world…</a:t>
            </a:r>
          </a:p>
          <a:p>
            <a:endParaRPr lang="en-US" sz="2400" dirty="0">
              <a:solidFill>
                <a:schemeClr val="bg1"/>
              </a:solidFill>
              <a:latin typeface="Open Sans"/>
            </a:endParaRPr>
          </a:p>
          <a:p>
            <a:r>
              <a:rPr lang="en-US" sz="2400" dirty="0">
                <a:solidFill>
                  <a:schemeClr val="bg1"/>
                </a:solidFill>
                <a:latin typeface="Open Sans"/>
              </a:rPr>
              <a:t>‘Hold up your light that it may shine unto the world. Behold I am the light which ye shall hold up—that which ye have seen me do.’ </a:t>
            </a:r>
          </a:p>
          <a:p>
            <a:endParaRPr lang="en-US" sz="2400" dirty="0">
              <a:solidFill>
                <a:schemeClr val="bg1"/>
              </a:solidFill>
              <a:latin typeface="Open San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108" y="219310"/>
            <a:ext cx="1008528" cy="1407737"/>
          </a:xfrm>
          <a:prstGeom prst="rect">
            <a:avLst/>
          </a:prstGeom>
        </p:spPr>
      </p:pic>
      <p:sp>
        <p:nvSpPr>
          <p:cNvPr id="4" name="Rectangle 3"/>
          <p:cNvSpPr/>
          <p:nvPr/>
        </p:nvSpPr>
        <p:spPr>
          <a:xfrm>
            <a:off x="11641009" y="6396335"/>
            <a:ext cx="447558" cy="369332"/>
          </a:xfrm>
          <a:prstGeom prst="rect">
            <a:avLst/>
          </a:prstGeom>
        </p:spPr>
        <p:txBody>
          <a:bodyPr wrap="none">
            <a:spAutoFit/>
          </a:bodyPr>
          <a:lstStyle/>
          <a:p>
            <a:r>
              <a:rPr lang="en-US" dirty="0">
                <a:solidFill>
                  <a:schemeClr val="bg1"/>
                </a:solidFill>
                <a:latin typeface="Open Sans"/>
              </a:rPr>
              <a:t>(5)</a:t>
            </a:r>
            <a:endParaRPr lang="en-US" dirty="0">
              <a:solidFill>
                <a:schemeClr val="bg1"/>
              </a:solidFill>
            </a:endParaRPr>
          </a:p>
        </p:txBody>
      </p:sp>
      <p:pic>
        <p:nvPicPr>
          <p:cNvPr id="5124" name="Picture 4" descr="Image result for candle 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264338" y="1342310"/>
            <a:ext cx="360045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99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DCD2147-A761-45AD-B50B-B571F2353F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8" y="0"/>
            <a:ext cx="12186723" cy="6858000"/>
          </a:xfrm>
          <a:prstGeom prst="rect">
            <a:avLst/>
          </a:prstGeom>
        </p:spPr>
      </p:pic>
      <p:sp>
        <p:nvSpPr>
          <p:cNvPr id="156" name="TextBox 155"/>
          <p:cNvSpPr txBox="1"/>
          <p:nvPr/>
        </p:nvSpPr>
        <p:spPr>
          <a:xfrm>
            <a:off x="1604963" y="127993"/>
            <a:ext cx="9144000" cy="707886"/>
          </a:xfrm>
          <a:prstGeom prst="rect">
            <a:avLst/>
          </a:prstGeom>
          <a:noFill/>
        </p:spPr>
        <p:txBody>
          <a:bodyPr wrap="square" rtlCol="0">
            <a:spAutoFit/>
          </a:bodyPr>
          <a:lstStyle/>
          <a:p>
            <a:pPr algn="ctr"/>
            <a:r>
              <a:rPr lang="en-US" sz="4000" dirty="0">
                <a:solidFill>
                  <a:schemeClr val="bg2"/>
                </a:solidFill>
                <a:latin typeface="Papyrus" panose="03070502060502030205" pitchFamily="66" charset="0"/>
              </a:rPr>
              <a:t>Seven = Completeness, Perfection </a:t>
            </a:r>
          </a:p>
        </p:txBody>
      </p:sp>
      <p:sp>
        <p:nvSpPr>
          <p:cNvPr id="5" name="TextBox 4"/>
          <p:cNvSpPr txBox="1"/>
          <p:nvPr/>
        </p:nvSpPr>
        <p:spPr>
          <a:xfrm>
            <a:off x="4953000" y="1219201"/>
            <a:ext cx="2209800" cy="830997"/>
          </a:xfrm>
          <a:prstGeom prst="rect">
            <a:avLst/>
          </a:prstGeom>
          <a:noFill/>
        </p:spPr>
        <p:txBody>
          <a:bodyPr wrap="square" rtlCol="0">
            <a:spAutoFit/>
          </a:bodyPr>
          <a:lstStyle/>
          <a:p>
            <a:r>
              <a:rPr lang="en-US" sz="2400" dirty="0">
                <a:solidFill>
                  <a:schemeClr val="bg2"/>
                </a:solidFill>
              </a:rPr>
              <a:t>Seven Churches</a:t>
            </a:r>
          </a:p>
          <a:p>
            <a:endParaRPr lang="en-US" sz="2400" dirty="0">
              <a:solidFill>
                <a:schemeClr val="bg2"/>
              </a:solidFill>
            </a:endParaRPr>
          </a:p>
        </p:txBody>
      </p:sp>
      <p:sp>
        <p:nvSpPr>
          <p:cNvPr id="7" name="TextBox 6"/>
          <p:cNvSpPr txBox="1"/>
          <p:nvPr/>
        </p:nvSpPr>
        <p:spPr>
          <a:xfrm>
            <a:off x="8458200" y="1752601"/>
            <a:ext cx="1676400" cy="830997"/>
          </a:xfrm>
          <a:prstGeom prst="rect">
            <a:avLst/>
          </a:prstGeom>
          <a:noFill/>
        </p:spPr>
        <p:txBody>
          <a:bodyPr wrap="square" rtlCol="0">
            <a:spAutoFit/>
          </a:bodyPr>
          <a:lstStyle/>
          <a:p>
            <a:r>
              <a:rPr lang="en-US" sz="2400" dirty="0">
                <a:solidFill>
                  <a:schemeClr val="bg2"/>
                </a:solidFill>
              </a:rPr>
              <a:t>The Seven Seals</a:t>
            </a:r>
          </a:p>
        </p:txBody>
      </p:sp>
      <p:sp>
        <p:nvSpPr>
          <p:cNvPr id="9" name="TextBox 8"/>
          <p:cNvSpPr txBox="1"/>
          <p:nvPr/>
        </p:nvSpPr>
        <p:spPr>
          <a:xfrm>
            <a:off x="5562600" y="5105401"/>
            <a:ext cx="1676400" cy="830997"/>
          </a:xfrm>
          <a:prstGeom prst="rect">
            <a:avLst/>
          </a:prstGeom>
          <a:noFill/>
        </p:spPr>
        <p:txBody>
          <a:bodyPr wrap="square" rtlCol="0">
            <a:spAutoFit/>
          </a:bodyPr>
          <a:lstStyle/>
          <a:p>
            <a:r>
              <a:rPr lang="en-US" sz="2400" dirty="0">
                <a:solidFill>
                  <a:schemeClr val="bg2"/>
                </a:solidFill>
              </a:rPr>
              <a:t>The Seven Trumpets</a:t>
            </a:r>
          </a:p>
        </p:txBody>
      </p:sp>
      <p:sp>
        <p:nvSpPr>
          <p:cNvPr id="10" name="TextBox 9"/>
          <p:cNvSpPr txBox="1"/>
          <p:nvPr/>
        </p:nvSpPr>
        <p:spPr>
          <a:xfrm>
            <a:off x="8382000" y="3124201"/>
            <a:ext cx="1676400" cy="830997"/>
          </a:xfrm>
          <a:prstGeom prst="rect">
            <a:avLst/>
          </a:prstGeom>
          <a:noFill/>
        </p:spPr>
        <p:txBody>
          <a:bodyPr wrap="square" rtlCol="0">
            <a:spAutoFit/>
          </a:bodyPr>
          <a:lstStyle/>
          <a:p>
            <a:r>
              <a:rPr lang="en-US" sz="2400" dirty="0">
                <a:solidFill>
                  <a:schemeClr val="bg2"/>
                </a:solidFill>
              </a:rPr>
              <a:t>The Seven Persons</a:t>
            </a:r>
          </a:p>
        </p:txBody>
      </p:sp>
      <p:sp>
        <p:nvSpPr>
          <p:cNvPr id="11" name="TextBox 10"/>
          <p:cNvSpPr txBox="1"/>
          <p:nvPr/>
        </p:nvSpPr>
        <p:spPr>
          <a:xfrm>
            <a:off x="2438400" y="4495801"/>
            <a:ext cx="1676400" cy="830997"/>
          </a:xfrm>
          <a:prstGeom prst="rect">
            <a:avLst/>
          </a:prstGeom>
          <a:noFill/>
        </p:spPr>
        <p:txBody>
          <a:bodyPr wrap="square" rtlCol="0">
            <a:spAutoFit/>
          </a:bodyPr>
          <a:lstStyle/>
          <a:p>
            <a:r>
              <a:rPr lang="en-US" sz="2400" dirty="0">
                <a:solidFill>
                  <a:schemeClr val="bg2"/>
                </a:solidFill>
              </a:rPr>
              <a:t>The Seven Vials</a:t>
            </a:r>
          </a:p>
        </p:txBody>
      </p:sp>
      <p:sp>
        <p:nvSpPr>
          <p:cNvPr id="12" name="TextBox 11"/>
          <p:cNvSpPr txBox="1"/>
          <p:nvPr/>
        </p:nvSpPr>
        <p:spPr>
          <a:xfrm>
            <a:off x="2209800" y="1905001"/>
            <a:ext cx="1676400" cy="1200329"/>
          </a:xfrm>
          <a:prstGeom prst="rect">
            <a:avLst/>
          </a:prstGeom>
          <a:noFill/>
        </p:spPr>
        <p:txBody>
          <a:bodyPr wrap="square" rtlCol="0">
            <a:spAutoFit/>
          </a:bodyPr>
          <a:lstStyle/>
          <a:p>
            <a:r>
              <a:rPr lang="en-US" sz="2400" dirty="0">
                <a:solidFill>
                  <a:schemeClr val="bg2"/>
                </a:solidFill>
              </a:rPr>
              <a:t>The Seven Judgments on Harlots</a:t>
            </a:r>
          </a:p>
        </p:txBody>
      </p:sp>
      <p:pic>
        <p:nvPicPr>
          <p:cNvPr id="3" name="Picture 2">
            <a:extLst>
              <a:ext uri="{FF2B5EF4-FFF2-40B4-BE49-F238E27FC236}">
                <a16:creationId xmlns:a16="http://schemas.microsoft.com/office/drawing/2014/main" id="{A26D199F-7A3F-4CD6-B83D-6E15842381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1996649"/>
            <a:ext cx="4432300" cy="2730500"/>
          </a:xfrm>
          <a:prstGeom prst="rect">
            <a:avLst/>
          </a:prstGeom>
        </p:spPr>
      </p:pic>
    </p:spTree>
    <p:extLst>
      <p:ext uri="{BB962C8B-B14F-4D97-AF65-F5344CB8AC3E}">
        <p14:creationId xmlns:p14="http://schemas.microsoft.com/office/powerpoint/2010/main" val="131361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9B86D6-0CAF-4DA6-8EAB-E5F488A4A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8" y="0"/>
            <a:ext cx="12186723" cy="6858000"/>
          </a:xfrm>
          <a:prstGeom prst="rect">
            <a:avLst/>
          </a:prstGeom>
        </p:spPr>
      </p:pic>
      <p:sp>
        <p:nvSpPr>
          <p:cNvPr id="2" name="Rectangle 1"/>
          <p:cNvSpPr/>
          <p:nvPr/>
        </p:nvSpPr>
        <p:spPr>
          <a:xfrm>
            <a:off x="720771" y="3237352"/>
            <a:ext cx="10750455" cy="3416320"/>
          </a:xfrm>
          <a:prstGeom prst="rect">
            <a:avLst/>
          </a:prstGeom>
        </p:spPr>
        <p:txBody>
          <a:bodyPr wrap="square">
            <a:spAutoFit/>
          </a:bodyPr>
          <a:lstStyle/>
          <a:p>
            <a:r>
              <a:rPr lang="en-US" sz="3600" dirty="0">
                <a:solidFill>
                  <a:schemeClr val="bg1"/>
                </a:solidFill>
                <a:latin typeface="Open Sans"/>
              </a:rPr>
              <a:t>“The message of Revelation is the same as that of all scripture: there will be an eventual triumph on this earth of God over the devil; a permanent victory of good over evil, of the Saints over their persecutors, of the kingdom of God over the kingdoms of men and of Satan” (1)</a:t>
            </a:r>
            <a:endParaRPr lang="en-US" sz="3600" dirty="0">
              <a:solidFill>
                <a:schemeClr val="bg1"/>
              </a:solidFill>
            </a:endParaRPr>
          </a:p>
        </p:txBody>
      </p:sp>
      <p:pic>
        <p:nvPicPr>
          <p:cNvPr id="4098" name="Picture 2" descr="Image result for revelation scroll"/>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backgroundMark x1="17738" y1="85251" x2="86475" y2="40118"/>
                      </a14:backgroundRemoval>
                    </a14:imgEffect>
                  </a14:imgLayer>
                </a14:imgProps>
              </a:ext>
              <a:ext uri="{28A0092B-C50C-407E-A947-70E740481C1C}">
                <a14:useLocalDpi xmlns:a14="http://schemas.microsoft.com/office/drawing/2010/main" val="0"/>
              </a:ext>
            </a:extLst>
          </a:blip>
          <a:srcRect/>
          <a:stretch>
            <a:fillRect/>
          </a:stretch>
        </p:blipFill>
        <p:spPr bwMode="auto">
          <a:xfrm>
            <a:off x="3947491" y="227903"/>
            <a:ext cx="4297018" cy="3229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944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3371E9-1317-477A-B0F1-8E5458930B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8" y="0"/>
            <a:ext cx="12186723" cy="6858000"/>
          </a:xfrm>
          <a:prstGeom prst="rect">
            <a:avLst/>
          </a:prstGeom>
        </p:spPr>
      </p:pic>
      <p:sp>
        <p:nvSpPr>
          <p:cNvPr id="5" name="TextBox 4"/>
          <p:cNvSpPr txBox="1"/>
          <p:nvPr/>
        </p:nvSpPr>
        <p:spPr>
          <a:xfrm>
            <a:off x="1931894" y="194002"/>
            <a:ext cx="8763000" cy="461665"/>
          </a:xfrm>
          <a:prstGeom prst="rect">
            <a:avLst/>
          </a:prstGeom>
          <a:noFill/>
        </p:spPr>
        <p:txBody>
          <a:bodyPr wrap="square" rtlCol="0">
            <a:spAutoFit/>
          </a:bodyPr>
          <a:lstStyle/>
          <a:p>
            <a:r>
              <a:rPr lang="en-US" sz="2400" dirty="0">
                <a:solidFill>
                  <a:schemeClr val="bg2"/>
                </a:solidFill>
              </a:rPr>
              <a:t>David J. Ridges “The Book of Revelation Made Easier” pg. 12</a:t>
            </a:r>
          </a:p>
        </p:txBody>
      </p:sp>
      <p:pic>
        <p:nvPicPr>
          <p:cNvPr id="1026" name="Picture 2" descr="C:\Users\lblau\Pictures\My Scans\2013-04 (Apr)\the number seven in revelations0001.jpg"/>
          <p:cNvPicPr>
            <a:picLocks noChangeAspect="1" noChangeArrowheads="1"/>
          </p:cNvPicPr>
          <p:nvPr/>
        </p:nvPicPr>
        <p:blipFill rotWithShape="1">
          <a:blip r:embed="rId3" cstate="print"/>
          <a:srcRect l="3365" t="3820"/>
          <a:stretch/>
        </p:blipFill>
        <p:spPr bwMode="auto">
          <a:xfrm>
            <a:off x="3267635" y="845481"/>
            <a:ext cx="5405717" cy="5702241"/>
          </a:xfrm>
          <a:prstGeom prst="rect">
            <a:avLst/>
          </a:prstGeom>
          <a:noFill/>
        </p:spPr>
      </p:pic>
    </p:spTree>
    <p:extLst>
      <p:ext uri="{BB962C8B-B14F-4D97-AF65-F5344CB8AC3E}">
        <p14:creationId xmlns:p14="http://schemas.microsoft.com/office/powerpoint/2010/main" val="2952117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EC3EA4A-90D8-450B-A573-BB0A733033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8" y="0"/>
            <a:ext cx="12186723" cy="6858000"/>
          </a:xfrm>
          <a:prstGeom prst="rect">
            <a:avLst/>
          </a:prstGeom>
        </p:spPr>
      </p:pic>
      <p:sp>
        <p:nvSpPr>
          <p:cNvPr id="5" name="TextBox 4"/>
          <p:cNvSpPr txBox="1"/>
          <p:nvPr/>
        </p:nvSpPr>
        <p:spPr>
          <a:xfrm>
            <a:off x="0" y="0"/>
            <a:ext cx="12192000" cy="4247317"/>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#89 </a:t>
            </a:r>
            <a:r>
              <a:rPr lang="en-US" i="1" dirty="0">
                <a:solidFill>
                  <a:schemeClr val="bg1"/>
                </a:solidFill>
              </a:rPr>
              <a:t>The Lord is My Light</a:t>
            </a:r>
          </a:p>
          <a:p>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Bible Dictionary</a:t>
            </a:r>
          </a:p>
          <a:p>
            <a:pPr marL="342900" indent="-342900">
              <a:buFontTx/>
              <a:buAutoNum type="arabicPeriod"/>
            </a:pPr>
            <a:r>
              <a:rPr lang="en-US" dirty="0">
                <a:solidFill>
                  <a:schemeClr val="bg1"/>
                </a:solidFill>
              </a:rPr>
              <a:t>Joseph Fielding Smith---Doc. Of Salvation 1:27</a:t>
            </a:r>
          </a:p>
          <a:p>
            <a:pPr marL="342900" indent="-342900">
              <a:buFontTx/>
              <a:buAutoNum type="arabicPeriod"/>
            </a:pPr>
            <a:r>
              <a:rPr lang="en-US" dirty="0">
                <a:solidFill>
                  <a:schemeClr val="bg1"/>
                </a:solidFill>
              </a:rPr>
              <a:t>Teachings of the Prophet Joseph Smith p 291</a:t>
            </a:r>
          </a:p>
          <a:p>
            <a:pPr marL="342900" indent="-342900">
              <a:buFontTx/>
              <a:buAutoNum type="arabicPeriod"/>
            </a:pPr>
            <a:r>
              <a:rPr lang="en-US" dirty="0">
                <a:solidFill>
                  <a:schemeClr val="bg2"/>
                </a:solidFill>
              </a:rPr>
              <a:t>David J. Ridges “The Book of Revelation Made Easier” pg. 12</a:t>
            </a:r>
          </a:p>
          <a:p>
            <a:pPr marL="342900" indent="-342900">
              <a:buFontTx/>
              <a:buAutoNum type="arabicPeriod"/>
            </a:pPr>
            <a:r>
              <a:rPr lang="en-US" dirty="0">
                <a:solidFill>
                  <a:schemeClr val="bg1"/>
                </a:solidFill>
                <a:latin typeface="Open Sans"/>
              </a:rPr>
              <a:t>Elder Bruce R. McConkie </a:t>
            </a:r>
            <a:r>
              <a:rPr lang="en-US" i="1" dirty="0">
                <a:solidFill>
                  <a:schemeClr val="bg1"/>
                </a:solidFill>
                <a:latin typeface="Open Sans"/>
              </a:rPr>
              <a:t>Doctrinal New Testament Commentary,</a:t>
            </a:r>
            <a:r>
              <a:rPr lang="en-US" dirty="0">
                <a:solidFill>
                  <a:schemeClr val="bg1"/>
                </a:solidFill>
                <a:latin typeface="Open Sans"/>
              </a:rPr>
              <a:t> 3 vols. [1965–73], 3:442.</a:t>
            </a:r>
            <a:endParaRPr lang="en-US" dirty="0">
              <a:solidFill>
                <a:schemeClr val="bg2"/>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AutoNum type="arabicPeriod"/>
            </a:pPr>
            <a:endParaRPr lang="en-US" dirty="0">
              <a:solidFill>
                <a:schemeClr val="bg1"/>
              </a:solidFill>
            </a:endParaRPr>
          </a:p>
          <a:p>
            <a:endParaRPr lang="en-US" i="1" dirty="0">
              <a:solidFill>
                <a:schemeClr val="bg1"/>
              </a:solidFill>
            </a:endParaRPr>
          </a:p>
        </p:txBody>
      </p:sp>
      <p:sp>
        <p:nvSpPr>
          <p:cNvPr id="4" name="Footer Placeholder 14">
            <a:extLst>
              <a:ext uri="{FF2B5EF4-FFF2-40B4-BE49-F238E27FC236}">
                <a16:creationId xmlns:a16="http://schemas.microsoft.com/office/drawing/2014/main" id="{5B63875E-0857-4471-9B41-09D5C0DBA423}"/>
              </a:ext>
            </a:extLst>
          </p:cNvPr>
          <p:cNvSpPr>
            <a:spLocks noGrp="1"/>
          </p:cNvSpPr>
          <p:nvPr/>
        </p:nvSpPr>
        <p:spPr>
          <a:xfrm>
            <a:off x="62138" y="6518714"/>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828799" y="228601"/>
            <a:ext cx="9668435" cy="6217087"/>
          </a:xfrm>
          <a:prstGeom prst="rect">
            <a:avLst/>
          </a:prstGeom>
        </p:spPr>
        <p:txBody>
          <a:bodyPr wrap="square">
            <a:spAutoFit/>
          </a:bodyPr>
          <a:lstStyle/>
          <a:p>
            <a:r>
              <a:rPr lang="en-US" sz="2800" dirty="0"/>
              <a:t>Understanding Revelation:</a:t>
            </a:r>
          </a:p>
          <a:p>
            <a:endParaRPr lang="en-US" sz="2800" dirty="0"/>
          </a:p>
          <a:p>
            <a:pPr marL="342900" indent="-342900">
              <a:buAutoNum type="arabicPeriod"/>
            </a:pPr>
            <a:r>
              <a:rPr lang="en-US" dirty="0"/>
              <a:t>Book of Revelation deals with things that are to occur after New Testament times, particularly in the last days. </a:t>
            </a:r>
          </a:p>
          <a:p>
            <a:pPr marL="342900" indent="-342900">
              <a:buAutoNum type="arabicPeriod"/>
            </a:pPr>
            <a:r>
              <a:rPr lang="en-US" dirty="0"/>
              <a:t>Knowledge of the plan of salvation and of the nature of God’s dealing with men on earth.</a:t>
            </a:r>
          </a:p>
          <a:p>
            <a:pPr marL="342900" indent="-342900">
              <a:buAutoNum type="arabicPeriod"/>
            </a:pPr>
            <a:r>
              <a:rPr lang="en-US" dirty="0"/>
              <a:t>Use various latter-day revelations which expand upon the same subjects in similar language. Example: D&amp;C 45 Latter-day plagues and the Second Coming.  D&amp;C 76 expands upon the doctrines relative to salvation and exaltation. </a:t>
            </a:r>
          </a:p>
          <a:p>
            <a:pPr marL="342900" indent="-342900">
              <a:buAutoNum type="arabicPeriod"/>
            </a:pPr>
            <a:r>
              <a:rPr lang="en-US" dirty="0"/>
              <a:t>Study the sermons of Joseph Smith relative to the book of Revelation.</a:t>
            </a:r>
          </a:p>
          <a:p>
            <a:pPr marL="342900" indent="-342900">
              <a:buAutoNum type="arabicPeriod"/>
            </a:pPr>
            <a:r>
              <a:rPr lang="en-US" dirty="0"/>
              <a:t>Use the Inspired Version of the Bible. </a:t>
            </a:r>
          </a:p>
          <a:p>
            <a:pPr marL="342900" indent="-342900">
              <a:buAutoNum type="arabicPeriod"/>
            </a:pPr>
            <a:r>
              <a:rPr lang="en-US" dirty="0"/>
              <a:t>Reserve judgment on those things for which no interpretation is given. Avoid being entangled in the specious speculation of an uninspired world.</a:t>
            </a:r>
          </a:p>
          <a:p>
            <a:pPr marL="342900" indent="-342900">
              <a:buAutoNum type="arabicPeriod"/>
            </a:pPr>
            <a:r>
              <a:rPr lang="en-US" dirty="0"/>
              <a:t>Seek the Spirit.</a:t>
            </a:r>
          </a:p>
          <a:p>
            <a:pPr marL="342900" indent="-342900">
              <a:buAutoNum type="arabicPeriod"/>
            </a:pPr>
            <a:endParaRPr lang="en-US" dirty="0"/>
          </a:p>
          <a:p>
            <a:pPr marL="342900" indent="-342900">
              <a:buAutoNum type="arabicPeriod"/>
            </a:pPr>
            <a:endParaRPr lang="en-US" dirty="0"/>
          </a:p>
          <a:p>
            <a:pPr marL="342900" indent="-342900"/>
            <a:r>
              <a:rPr lang="en-US" dirty="0"/>
              <a:t>Chief Message: That Jesus is Lord of all, that He descended from his Father’s throne to dwell among men, that He worked out the infinite and eternal atonement and has now returned in glory to that throne from whence he came, and that He will raise all men to a kindred glory and a like dominion if they will overcome the world and walk as He walked. </a:t>
            </a:r>
          </a:p>
          <a:p>
            <a:pPr marL="342900" indent="-342900"/>
            <a:endParaRPr lang="en-US" dirty="0"/>
          </a:p>
          <a:p>
            <a:pPr marL="342900" indent="-342900"/>
            <a:r>
              <a:rPr lang="en-US" dirty="0"/>
              <a:t>Elder Bruce R. </a:t>
            </a:r>
            <a:r>
              <a:rPr lang="en-US" dirty="0" err="1"/>
              <a:t>McConkie</a:t>
            </a:r>
            <a:r>
              <a:rPr lang="en-US" dirty="0"/>
              <a:t> Sept. 1975 Ensign</a:t>
            </a:r>
          </a:p>
        </p:txBody>
      </p:sp>
    </p:spTree>
    <p:extLst>
      <p:ext uri="{BB962C8B-B14F-4D97-AF65-F5344CB8AC3E}">
        <p14:creationId xmlns:p14="http://schemas.microsoft.com/office/powerpoint/2010/main" val="1507604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28671082"/>
              </p:ext>
            </p:extLst>
          </p:nvPr>
        </p:nvGraphicFramePr>
        <p:xfrm>
          <a:off x="2018552" y="1015502"/>
          <a:ext cx="8128000" cy="354330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660761816"/>
                    </a:ext>
                  </a:extLst>
                </a:gridCol>
                <a:gridCol w="4064000">
                  <a:extLst>
                    <a:ext uri="{9D8B030D-6E8A-4147-A177-3AD203B41FA5}">
                      <a16:colId xmlns:a16="http://schemas.microsoft.com/office/drawing/2014/main" val="2097219268"/>
                    </a:ext>
                  </a:extLst>
                </a:gridCol>
              </a:tblGrid>
              <a:tr h="407670">
                <a:tc>
                  <a:txBody>
                    <a:bodyPr/>
                    <a:lstStyle/>
                    <a:p>
                      <a:pPr algn="ctr" fontAlgn="base"/>
                      <a:r>
                        <a:rPr lang="en-US" b="1" i="0" cap="all">
                          <a:solidFill>
                            <a:schemeClr val="tx1"/>
                          </a:solidFill>
                          <a:effectLst/>
                          <a:latin typeface="+mn-lt"/>
                        </a:rPr>
                        <a:t>SYMBOL</a:t>
                      </a:r>
                    </a:p>
                  </a:txBody>
                  <a:tcPr marL="95250" marR="95250" marT="66675" marB="66675" anchor="b"/>
                </a:tc>
                <a:tc>
                  <a:txBody>
                    <a:bodyPr/>
                    <a:lstStyle/>
                    <a:p>
                      <a:pPr algn="ctr" fontAlgn="base"/>
                      <a:r>
                        <a:rPr lang="en-US" b="1" i="0" cap="all" dirty="0">
                          <a:solidFill>
                            <a:schemeClr val="tx1"/>
                          </a:solidFill>
                          <a:effectLst/>
                          <a:latin typeface="+mn-lt"/>
                        </a:rPr>
                        <a:t>POSSIBLE MEANING</a:t>
                      </a:r>
                    </a:p>
                  </a:txBody>
                  <a:tcPr marL="95250" marR="95250" marT="66675" marB="66675" anchor="b"/>
                </a:tc>
                <a:extLst>
                  <a:ext uri="{0D108BD9-81ED-4DB2-BD59-A6C34878D82A}">
                    <a16:rowId xmlns:a16="http://schemas.microsoft.com/office/drawing/2014/main" val="1785325754"/>
                  </a:ext>
                </a:extLst>
              </a:tr>
              <a:tr h="681990">
                <a:tc>
                  <a:txBody>
                    <a:bodyPr/>
                    <a:lstStyle/>
                    <a:p>
                      <a:pPr algn="l" fontAlgn="base"/>
                      <a:r>
                        <a:rPr lang="en-US" u="none" strike="noStrike" dirty="0">
                          <a:solidFill>
                            <a:schemeClr val="tx1"/>
                          </a:solidFill>
                          <a:effectLst/>
                          <a:latin typeface="+mn-lt"/>
                        </a:rPr>
                        <a:t>Revelation 1:12</a:t>
                      </a:r>
                      <a:r>
                        <a:rPr lang="en-US" dirty="0">
                          <a:solidFill>
                            <a:schemeClr val="tx1"/>
                          </a:solidFill>
                          <a:effectLst/>
                          <a:latin typeface="+mn-lt"/>
                        </a:rPr>
                        <a:t>—Seven golden candlesticks</a:t>
                      </a:r>
                    </a:p>
                  </a:txBody>
                  <a:tcPr marL="95250" marR="95250" marT="66675" marB="66675" anchor="ctr"/>
                </a:tc>
                <a:tc>
                  <a:txBody>
                    <a:bodyPr/>
                    <a:lstStyle/>
                    <a:p>
                      <a:pPr algn="l" fontAlgn="base"/>
                      <a:r>
                        <a:rPr lang="en-US" u="none" strike="noStrike" dirty="0">
                          <a:solidFill>
                            <a:schemeClr val="tx1"/>
                          </a:solidFill>
                          <a:effectLst/>
                          <a:latin typeface="+mn-lt"/>
                        </a:rPr>
                        <a:t>Revelation 1:20</a:t>
                      </a:r>
                      <a:r>
                        <a:rPr lang="en-US" dirty="0">
                          <a:solidFill>
                            <a:schemeClr val="tx1"/>
                          </a:solidFill>
                          <a:effectLst/>
                          <a:latin typeface="+mn-lt"/>
                        </a:rPr>
                        <a:t>; </a:t>
                      </a:r>
                      <a:r>
                        <a:rPr lang="en-US" u="none" strike="noStrike" dirty="0">
                          <a:solidFill>
                            <a:schemeClr val="tx1"/>
                          </a:solidFill>
                          <a:effectLst/>
                          <a:latin typeface="+mn-lt"/>
                        </a:rPr>
                        <a:t>3 Nephi 18:24</a:t>
                      </a:r>
                      <a:r>
                        <a:rPr lang="en-US" dirty="0">
                          <a:solidFill>
                            <a:schemeClr val="tx1"/>
                          </a:solidFill>
                          <a:effectLst/>
                          <a:latin typeface="+mn-lt"/>
                        </a:rPr>
                        <a:t>—</a:t>
                      </a:r>
                    </a:p>
                  </a:txBody>
                  <a:tcPr marL="95250" marR="95250" marT="66675" marB="66675" anchor="ctr"/>
                </a:tc>
                <a:extLst>
                  <a:ext uri="{0D108BD9-81ED-4DB2-BD59-A6C34878D82A}">
                    <a16:rowId xmlns:a16="http://schemas.microsoft.com/office/drawing/2014/main" val="1596309813"/>
                  </a:ext>
                </a:extLst>
              </a:tr>
              <a:tr h="407670">
                <a:tc>
                  <a:txBody>
                    <a:bodyPr/>
                    <a:lstStyle/>
                    <a:p>
                      <a:pPr algn="l" fontAlgn="base"/>
                      <a:r>
                        <a:rPr lang="en-US" u="none" strike="noStrike" dirty="0">
                          <a:solidFill>
                            <a:schemeClr val="tx1"/>
                          </a:solidFill>
                          <a:effectLst/>
                          <a:latin typeface="+mn-lt"/>
                        </a:rPr>
                        <a:t>Revelation 1:16–17</a:t>
                      </a:r>
                      <a:r>
                        <a:rPr lang="en-US" dirty="0">
                          <a:solidFill>
                            <a:schemeClr val="tx1"/>
                          </a:solidFill>
                          <a:effectLst/>
                          <a:latin typeface="+mn-lt"/>
                        </a:rPr>
                        <a:t>—The right hand</a:t>
                      </a:r>
                    </a:p>
                  </a:txBody>
                  <a:tcPr marL="95250" marR="95250" marT="66675" marB="66675" anchor="ctr"/>
                </a:tc>
                <a:tc>
                  <a:txBody>
                    <a:bodyPr/>
                    <a:lstStyle/>
                    <a:p>
                      <a:pPr algn="l" fontAlgn="base"/>
                      <a:r>
                        <a:rPr lang="en-US" u="none" strike="noStrike" dirty="0">
                          <a:solidFill>
                            <a:schemeClr val="tx1"/>
                          </a:solidFill>
                          <a:effectLst/>
                          <a:latin typeface="+mn-lt"/>
                        </a:rPr>
                        <a:t>Mark 16:19</a:t>
                      </a:r>
                      <a:r>
                        <a:rPr lang="en-US" dirty="0">
                          <a:solidFill>
                            <a:schemeClr val="tx1"/>
                          </a:solidFill>
                          <a:effectLst/>
                          <a:latin typeface="+mn-lt"/>
                        </a:rPr>
                        <a:t>—</a:t>
                      </a:r>
                    </a:p>
                  </a:txBody>
                  <a:tcPr marL="95250" marR="95250" marT="66675" marB="66675" anchor="ctr"/>
                </a:tc>
                <a:extLst>
                  <a:ext uri="{0D108BD9-81ED-4DB2-BD59-A6C34878D82A}">
                    <a16:rowId xmlns:a16="http://schemas.microsoft.com/office/drawing/2014/main" val="391175040"/>
                  </a:ext>
                </a:extLst>
              </a:tr>
              <a:tr h="681990">
                <a:tc>
                  <a:txBody>
                    <a:bodyPr/>
                    <a:lstStyle/>
                    <a:p>
                      <a:pPr algn="l" fontAlgn="base"/>
                      <a:r>
                        <a:rPr lang="en-US" u="none" strike="noStrike" dirty="0">
                          <a:solidFill>
                            <a:schemeClr val="tx1"/>
                          </a:solidFill>
                          <a:effectLst/>
                          <a:latin typeface="+mn-lt"/>
                        </a:rPr>
                        <a:t>Revelation 1:16</a:t>
                      </a:r>
                      <a:r>
                        <a:rPr lang="en-US" dirty="0">
                          <a:solidFill>
                            <a:schemeClr val="tx1"/>
                          </a:solidFill>
                          <a:effectLst/>
                          <a:latin typeface="+mn-lt"/>
                        </a:rPr>
                        <a:t>—Seven stars</a:t>
                      </a:r>
                    </a:p>
                  </a:txBody>
                  <a:tcPr marL="95250" marR="95250" marT="66675" marB="66675" anchor="ctr"/>
                </a:tc>
                <a:tc>
                  <a:txBody>
                    <a:bodyPr/>
                    <a:lstStyle/>
                    <a:p>
                      <a:pPr algn="l" fontAlgn="base"/>
                      <a:r>
                        <a:rPr lang="en-US" u="none" strike="noStrike" dirty="0">
                          <a:solidFill>
                            <a:schemeClr val="tx1"/>
                          </a:solidFill>
                          <a:effectLst/>
                          <a:latin typeface="+mn-lt"/>
                        </a:rPr>
                        <a:t>Joseph Smith</a:t>
                      </a:r>
                      <a:r>
                        <a:rPr lang="en-US" dirty="0">
                          <a:solidFill>
                            <a:schemeClr val="tx1"/>
                          </a:solidFill>
                          <a:effectLst/>
                          <a:latin typeface="+mn-lt"/>
                        </a:rPr>
                        <a:t> Translation, Revelation 1:20 (in </a:t>
                      </a:r>
                      <a:r>
                        <a:rPr lang="en-US" u="none" strike="noStrike" dirty="0">
                          <a:solidFill>
                            <a:schemeClr val="tx1"/>
                          </a:solidFill>
                          <a:effectLst/>
                          <a:latin typeface="+mn-lt"/>
                        </a:rPr>
                        <a:t>Revelation 1:20, footnote </a:t>
                      </a:r>
                      <a:r>
                        <a:rPr lang="en-US" i="1" u="none" strike="noStrike" dirty="0">
                          <a:solidFill>
                            <a:schemeClr val="tx1"/>
                          </a:solidFill>
                          <a:effectLst/>
                          <a:latin typeface="+mn-lt"/>
                        </a:rPr>
                        <a:t>b</a:t>
                      </a:r>
                      <a:r>
                        <a:rPr lang="en-US" dirty="0">
                          <a:solidFill>
                            <a:schemeClr val="tx1"/>
                          </a:solidFill>
                          <a:effectLst/>
                          <a:latin typeface="+mn-lt"/>
                        </a:rPr>
                        <a:t>)—</a:t>
                      </a:r>
                    </a:p>
                  </a:txBody>
                  <a:tcPr marL="95250" marR="95250" marT="66675" marB="66675" anchor="ctr"/>
                </a:tc>
                <a:extLst>
                  <a:ext uri="{0D108BD9-81ED-4DB2-BD59-A6C34878D82A}">
                    <a16:rowId xmlns:a16="http://schemas.microsoft.com/office/drawing/2014/main" val="1364209846"/>
                  </a:ext>
                </a:extLst>
              </a:tr>
              <a:tr h="681990">
                <a:tc>
                  <a:txBody>
                    <a:bodyPr/>
                    <a:lstStyle/>
                    <a:p>
                      <a:pPr algn="l" fontAlgn="base"/>
                      <a:r>
                        <a:rPr lang="en-US" u="none" strike="noStrike" dirty="0">
                          <a:solidFill>
                            <a:schemeClr val="tx1"/>
                          </a:solidFill>
                          <a:effectLst/>
                          <a:latin typeface="+mn-lt"/>
                        </a:rPr>
                        <a:t>Revelation 1:16</a:t>
                      </a:r>
                      <a:r>
                        <a:rPr lang="en-US" dirty="0">
                          <a:solidFill>
                            <a:schemeClr val="tx1"/>
                          </a:solidFill>
                          <a:effectLst/>
                          <a:latin typeface="+mn-lt"/>
                        </a:rPr>
                        <a:t>—A sharp two-edged sword</a:t>
                      </a:r>
                    </a:p>
                  </a:txBody>
                  <a:tcPr marL="95250" marR="95250" marT="66675" marB="66675" anchor="ctr"/>
                </a:tc>
                <a:tc>
                  <a:txBody>
                    <a:bodyPr/>
                    <a:lstStyle/>
                    <a:p>
                      <a:pPr algn="l" fontAlgn="base"/>
                      <a:r>
                        <a:rPr lang="en-US" u="none" strike="noStrike" dirty="0">
                          <a:solidFill>
                            <a:schemeClr val="tx1"/>
                          </a:solidFill>
                          <a:effectLst/>
                          <a:latin typeface="+mn-lt"/>
                        </a:rPr>
                        <a:t>Hebrews 4:12</a:t>
                      </a:r>
                      <a:r>
                        <a:rPr lang="en-US" dirty="0">
                          <a:solidFill>
                            <a:schemeClr val="tx1"/>
                          </a:solidFill>
                          <a:effectLst/>
                          <a:latin typeface="+mn-lt"/>
                        </a:rPr>
                        <a:t>—</a:t>
                      </a:r>
                    </a:p>
                  </a:txBody>
                  <a:tcPr marL="95250" marR="95250" marT="66675" marB="66675" anchor="ctr"/>
                </a:tc>
                <a:extLst>
                  <a:ext uri="{0D108BD9-81ED-4DB2-BD59-A6C34878D82A}">
                    <a16:rowId xmlns:a16="http://schemas.microsoft.com/office/drawing/2014/main" val="255491142"/>
                  </a:ext>
                </a:extLst>
              </a:tr>
              <a:tr h="681990">
                <a:tc>
                  <a:txBody>
                    <a:bodyPr/>
                    <a:lstStyle/>
                    <a:p>
                      <a:pPr algn="l" fontAlgn="base"/>
                      <a:r>
                        <a:rPr lang="en-US" u="none" strike="noStrike" dirty="0">
                          <a:solidFill>
                            <a:schemeClr val="tx1"/>
                          </a:solidFill>
                          <a:effectLst/>
                          <a:latin typeface="+mn-lt"/>
                        </a:rPr>
                        <a:t>Revelation 1:18</a:t>
                      </a:r>
                      <a:r>
                        <a:rPr lang="en-US" dirty="0">
                          <a:solidFill>
                            <a:schemeClr val="tx1"/>
                          </a:solidFill>
                          <a:effectLst/>
                          <a:latin typeface="+mn-lt"/>
                        </a:rPr>
                        <a:t>—The keys of hell and death</a:t>
                      </a:r>
                    </a:p>
                  </a:txBody>
                  <a:tcPr marL="95250" marR="95250" marT="66675" marB="66675" anchor="ctr"/>
                </a:tc>
                <a:tc>
                  <a:txBody>
                    <a:bodyPr/>
                    <a:lstStyle/>
                    <a:p>
                      <a:pPr algn="l" fontAlgn="base"/>
                      <a:r>
                        <a:rPr lang="en-US" u="none" strike="noStrike" dirty="0">
                          <a:solidFill>
                            <a:schemeClr val="tx1"/>
                          </a:solidFill>
                          <a:effectLst/>
                          <a:latin typeface="+mn-lt"/>
                        </a:rPr>
                        <a:t>2 Nephi 9:10–13</a:t>
                      </a:r>
                      <a:r>
                        <a:rPr lang="en-US" dirty="0">
                          <a:solidFill>
                            <a:schemeClr val="tx1"/>
                          </a:solidFill>
                          <a:effectLst/>
                          <a:latin typeface="+mn-lt"/>
                        </a:rPr>
                        <a:t>—</a:t>
                      </a:r>
                    </a:p>
                  </a:txBody>
                  <a:tcPr marL="95250" marR="95250" marT="66675" marB="66675" anchor="ctr"/>
                </a:tc>
                <a:extLst>
                  <a:ext uri="{0D108BD9-81ED-4DB2-BD59-A6C34878D82A}">
                    <a16:rowId xmlns:a16="http://schemas.microsoft.com/office/drawing/2014/main" val="1533207900"/>
                  </a:ext>
                </a:extLst>
              </a:tr>
            </a:tbl>
          </a:graphicData>
        </a:graphic>
      </p:graphicFrame>
      <p:sp>
        <p:nvSpPr>
          <p:cNvPr id="3" name="TextBox 2"/>
          <p:cNvSpPr txBox="1"/>
          <p:nvPr/>
        </p:nvSpPr>
        <p:spPr>
          <a:xfrm>
            <a:off x="3778624" y="107576"/>
            <a:ext cx="5903258" cy="646331"/>
          </a:xfrm>
          <a:prstGeom prst="rect">
            <a:avLst/>
          </a:prstGeom>
          <a:noFill/>
        </p:spPr>
        <p:txBody>
          <a:bodyPr wrap="square" rtlCol="0">
            <a:spAutoFit/>
          </a:bodyPr>
          <a:lstStyle/>
          <a:p>
            <a:r>
              <a:rPr lang="en-US" sz="3600" dirty="0"/>
              <a:t>Symbols in Revelation 1</a:t>
            </a:r>
          </a:p>
        </p:txBody>
      </p:sp>
    </p:spTree>
    <p:extLst>
      <p:ext uri="{BB962C8B-B14F-4D97-AF65-F5344CB8AC3E}">
        <p14:creationId xmlns:p14="http://schemas.microsoft.com/office/powerpoint/2010/main" val="1202565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6634FC-6C13-4666-A35D-2BFE922CBF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8" y="0"/>
            <a:ext cx="12186723" cy="6858000"/>
          </a:xfrm>
          <a:prstGeom prst="rect">
            <a:avLst/>
          </a:prstGeom>
        </p:spPr>
      </p:pic>
      <p:sp>
        <p:nvSpPr>
          <p:cNvPr id="3" name="TextBox 2"/>
          <p:cNvSpPr txBox="1"/>
          <p:nvPr/>
        </p:nvSpPr>
        <p:spPr>
          <a:xfrm>
            <a:off x="322729" y="381000"/>
            <a:ext cx="9811871" cy="3108543"/>
          </a:xfrm>
          <a:prstGeom prst="rect">
            <a:avLst/>
          </a:prstGeom>
          <a:noFill/>
        </p:spPr>
        <p:txBody>
          <a:bodyPr wrap="square" rtlCol="0">
            <a:spAutoFit/>
          </a:bodyPr>
          <a:lstStyle/>
          <a:p>
            <a:r>
              <a:rPr lang="en-US" sz="2800" dirty="0">
                <a:solidFill>
                  <a:schemeClr val="bg1"/>
                </a:solidFill>
              </a:rPr>
              <a:t>Apocalypse in Greek means revelation, uncovering, or unveiling.</a:t>
            </a:r>
          </a:p>
          <a:p>
            <a:endParaRPr lang="en-US" sz="2800" dirty="0">
              <a:solidFill>
                <a:schemeClr val="bg1"/>
              </a:solidFill>
            </a:endParaRPr>
          </a:p>
          <a:p>
            <a:r>
              <a:rPr lang="en-US" sz="2800" dirty="0">
                <a:solidFill>
                  <a:schemeClr val="bg1"/>
                </a:solidFill>
              </a:rPr>
              <a:t>In Revelation John records the events Jesus Christ showed him in a vision “which must shortly come to pass”. </a:t>
            </a:r>
          </a:p>
          <a:p>
            <a:endParaRPr lang="en-US" sz="2800" dirty="0">
              <a:solidFill>
                <a:schemeClr val="bg1"/>
              </a:solidFill>
            </a:endParaRPr>
          </a:p>
          <a:p>
            <a:r>
              <a:rPr lang="en-US" sz="2800" dirty="0">
                <a:solidFill>
                  <a:schemeClr val="bg1"/>
                </a:solidFill>
              </a:rPr>
              <a:t>Purpose of Revelation: to bless those who hear the words of this prophecy, and keep those things which are written therein.  </a:t>
            </a:r>
          </a:p>
        </p:txBody>
      </p:sp>
      <p:pic>
        <p:nvPicPr>
          <p:cNvPr id="4" name="Picture 3" descr="joseph smith.jpg"/>
          <p:cNvPicPr>
            <a:picLocks noChangeAspect="1"/>
          </p:cNvPicPr>
          <p:nvPr/>
        </p:nvPicPr>
        <p:blipFill>
          <a:blip r:embed="rId3" cstate="print"/>
          <a:stretch>
            <a:fillRect/>
          </a:stretch>
        </p:blipFill>
        <p:spPr>
          <a:xfrm>
            <a:off x="7803777" y="3878179"/>
            <a:ext cx="1466661" cy="1844842"/>
          </a:xfrm>
          <a:prstGeom prst="rect">
            <a:avLst/>
          </a:prstGeom>
        </p:spPr>
      </p:pic>
      <p:sp>
        <p:nvSpPr>
          <p:cNvPr id="2" name="Rectangle 1"/>
          <p:cNvSpPr/>
          <p:nvPr/>
        </p:nvSpPr>
        <p:spPr>
          <a:xfrm>
            <a:off x="1371601" y="4015770"/>
            <a:ext cx="6096000" cy="1569660"/>
          </a:xfrm>
          <a:prstGeom prst="rect">
            <a:avLst/>
          </a:prstGeom>
        </p:spPr>
        <p:txBody>
          <a:bodyPr>
            <a:spAutoFit/>
          </a:bodyPr>
          <a:lstStyle/>
          <a:p>
            <a:endParaRPr lang="en-US" sz="2400" dirty="0">
              <a:solidFill>
                <a:schemeClr val="bg1"/>
              </a:solidFill>
            </a:endParaRPr>
          </a:p>
          <a:p>
            <a:r>
              <a:rPr lang="en-US" sz="2400" dirty="0">
                <a:solidFill>
                  <a:schemeClr val="bg1"/>
                </a:solidFill>
              </a:rPr>
              <a:t>Prophet Joseph Smith said, “the Book of Revelation is one of the plainest books God ever caused to be written.” </a:t>
            </a:r>
          </a:p>
        </p:txBody>
      </p:sp>
    </p:spTree>
    <p:extLst>
      <p:ext uri="{BB962C8B-B14F-4D97-AF65-F5344CB8AC3E}">
        <p14:creationId xmlns:p14="http://schemas.microsoft.com/office/powerpoint/2010/main" val="314133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Picture 144">
            <a:extLst>
              <a:ext uri="{FF2B5EF4-FFF2-40B4-BE49-F238E27FC236}">
                <a16:creationId xmlns:a16="http://schemas.microsoft.com/office/drawing/2014/main" id="{76DC510F-AD2F-4678-98AF-B1A571C913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8" y="0"/>
            <a:ext cx="12186723" cy="6858000"/>
          </a:xfrm>
          <a:prstGeom prst="rect">
            <a:avLst/>
          </a:prstGeom>
        </p:spPr>
      </p:pic>
      <p:sp>
        <p:nvSpPr>
          <p:cNvPr id="2" name="TextBox 1"/>
          <p:cNvSpPr txBox="1"/>
          <p:nvPr/>
        </p:nvSpPr>
        <p:spPr>
          <a:xfrm>
            <a:off x="3351815" y="552464"/>
            <a:ext cx="7889926" cy="6340197"/>
          </a:xfrm>
          <a:prstGeom prst="rect">
            <a:avLst/>
          </a:prstGeom>
          <a:noFill/>
        </p:spPr>
        <p:txBody>
          <a:bodyPr wrap="square" rtlCol="0">
            <a:spAutoFit/>
          </a:bodyPr>
          <a:lstStyle/>
          <a:p>
            <a:endParaRPr lang="en-US" dirty="0">
              <a:solidFill>
                <a:schemeClr val="bg1"/>
              </a:solidFill>
            </a:endParaRPr>
          </a:p>
          <a:p>
            <a:r>
              <a:rPr lang="en-US" sz="2800" dirty="0">
                <a:solidFill>
                  <a:schemeClr val="bg1"/>
                </a:solidFill>
              </a:rPr>
              <a:t>John the Beloved is the ancient author of Revelation. </a:t>
            </a:r>
          </a:p>
          <a:p>
            <a:endParaRPr lang="en-US" sz="2800" dirty="0">
              <a:solidFill>
                <a:schemeClr val="bg1"/>
              </a:solidFill>
            </a:endParaRPr>
          </a:p>
          <a:p>
            <a:r>
              <a:rPr lang="en-US" sz="2800" dirty="0">
                <a:solidFill>
                  <a:schemeClr val="bg1"/>
                </a:solidFill>
              </a:rPr>
              <a:t>Revelation is a book of holy scripture. It came by revelation from the Lord. </a:t>
            </a:r>
          </a:p>
          <a:p>
            <a:endParaRPr lang="en-US" sz="2400" dirty="0">
              <a:solidFill>
                <a:schemeClr val="bg1"/>
              </a:solidFill>
            </a:endParaRPr>
          </a:p>
          <a:p>
            <a:r>
              <a:rPr lang="en-US" sz="2400" dirty="0">
                <a:solidFill>
                  <a:schemeClr val="bg1"/>
                </a:solidFill>
              </a:rPr>
              <a:t>Revelation deals with those things that interest people who have received the gift of the Holy Ghost, and those who have hope of eternal life.</a:t>
            </a:r>
          </a:p>
          <a:p>
            <a:endParaRPr lang="en-US" sz="2400" dirty="0">
              <a:solidFill>
                <a:schemeClr val="bg1"/>
              </a:solidFill>
            </a:endParaRPr>
          </a:p>
          <a:p>
            <a:r>
              <a:rPr lang="en-US" sz="2400" dirty="0">
                <a:solidFill>
                  <a:schemeClr val="bg1"/>
                </a:solidFill>
              </a:rPr>
              <a:t>Before John was born Nephi saw John in a vision and angels identified him as “One of the 12 apostles of the Lamb.” </a:t>
            </a:r>
          </a:p>
          <a:p>
            <a:endParaRPr lang="en-US" sz="2400" dirty="0">
              <a:solidFill>
                <a:schemeClr val="bg1"/>
              </a:solidFill>
            </a:endParaRPr>
          </a:p>
          <a:p>
            <a:r>
              <a:rPr lang="en-US" sz="2400" dirty="0">
                <a:solidFill>
                  <a:schemeClr val="bg1"/>
                </a:solidFill>
              </a:rPr>
              <a:t>That John was appointed and foreordained to write the very visions now found in the book. </a:t>
            </a:r>
          </a:p>
          <a:p>
            <a:r>
              <a:rPr lang="en-US" dirty="0">
                <a:solidFill>
                  <a:schemeClr val="bg1"/>
                </a:solidFill>
              </a:rPr>
              <a:t>		</a:t>
            </a:r>
          </a:p>
          <a:p>
            <a:r>
              <a:rPr lang="en-US" dirty="0">
                <a:solidFill>
                  <a:schemeClr val="bg1"/>
                </a:solidFill>
              </a:rPr>
              <a:t>	</a:t>
            </a:r>
          </a:p>
        </p:txBody>
      </p:sp>
      <p:sp>
        <p:nvSpPr>
          <p:cNvPr id="59" name="TextBox 58"/>
          <p:cNvSpPr txBox="1"/>
          <p:nvPr/>
        </p:nvSpPr>
        <p:spPr>
          <a:xfrm>
            <a:off x="587085" y="160700"/>
            <a:ext cx="2432154" cy="1754326"/>
          </a:xfrm>
          <a:prstGeom prst="rect">
            <a:avLst/>
          </a:prstGeom>
          <a:noFill/>
        </p:spPr>
        <p:txBody>
          <a:bodyPr wrap="square" rtlCol="0">
            <a:spAutoFit/>
          </a:bodyPr>
          <a:lstStyle/>
          <a:p>
            <a:pPr algn="ctr"/>
            <a:r>
              <a:rPr lang="en-US" sz="3600" dirty="0">
                <a:solidFill>
                  <a:schemeClr val="bg1"/>
                </a:solidFill>
                <a:latin typeface="Papyrus" panose="03070502060502030205" pitchFamily="66" charset="0"/>
              </a:rPr>
              <a:t>The Book of Revelation</a:t>
            </a:r>
          </a:p>
        </p:txBody>
      </p:sp>
      <p:grpSp>
        <p:nvGrpSpPr>
          <p:cNvPr id="4" name="Group 3"/>
          <p:cNvGrpSpPr/>
          <p:nvPr/>
        </p:nvGrpSpPr>
        <p:grpSpPr>
          <a:xfrm>
            <a:off x="992328" y="1915026"/>
            <a:ext cx="2026911" cy="4422497"/>
            <a:chOff x="1991831" y="1178829"/>
            <a:chExt cx="2026911" cy="4422497"/>
          </a:xfrm>
        </p:grpSpPr>
        <p:sp>
          <p:nvSpPr>
            <p:cNvPr id="61" name="Oval 60"/>
            <p:cNvSpPr/>
            <p:nvPr/>
          </p:nvSpPr>
          <p:spPr>
            <a:xfrm rot="649721" flipH="1">
              <a:off x="3016382" y="5231726"/>
              <a:ext cx="600221" cy="3696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649721" flipH="1">
              <a:off x="2467117" y="5231726"/>
              <a:ext cx="600221" cy="3696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flipH="1">
              <a:off x="2369481" y="2677698"/>
              <a:ext cx="1400491" cy="2701222"/>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6724914" flipH="1">
              <a:off x="1930416" y="3613547"/>
              <a:ext cx="607165" cy="35319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3549535" flipH="1">
              <a:off x="3538562" y="3594652"/>
              <a:ext cx="607165" cy="35319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rot="1217087" flipH="1">
              <a:off x="2234158" y="2595622"/>
              <a:ext cx="537618" cy="1186354"/>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rot="20382913">
              <a:off x="3342924" y="2601919"/>
              <a:ext cx="585228" cy="1229355"/>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rot="20706537">
              <a:off x="1991831" y="1178829"/>
              <a:ext cx="1998758" cy="1879517"/>
            </a:xfrm>
            <a:custGeom>
              <a:avLst/>
              <a:gdLst>
                <a:gd name="connsiteX0" fmla="*/ 1806500 w 1998758"/>
                <a:gd name="connsiteY0" fmla="*/ 682869 h 1879517"/>
                <a:gd name="connsiteX1" fmla="*/ 1765588 w 1998758"/>
                <a:gd name="connsiteY1" fmla="*/ 685304 h 1879517"/>
                <a:gd name="connsiteX2" fmla="*/ 1787925 w 1998758"/>
                <a:gd name="connsiteY2" fmla="*/ 714229 h 1879517"/>
                <a:gd name="connsiteX3" fmla="*/ 1795965 w 1998758"/>
                <a:gd name="connsiteY3" fmla="*/ 696654 h 1879517"/>
                <a:gd name="connsiteX4" fmla="*/ 1208171 w 1998758"/>
                <a:gd name="connsiteY4" fmla="*/ 66778 h 1879517"/>
                <a:gd name="connsiteX5" fmla="*/ 1346280 w 1998758"/>
                <a:gd name="connsiteY5" fmla="*/ 104615 h 1879517"/>
                <a:gd name="connsiteX6" fmla="*/ 1552921 w 1998758"/>
                <a:gd name="connsiteY6" fmla="*/ 258790 h 1879517"/>
                <a:gd name="connsiteX7" fmla="*/ 1742281 w 1998758"/>
                <a:gd name="connsiteY7" fmla="*/ 344665 h 1879517"/>
                <a:gd name="connsiteX8" fmla="*/ 1736241 w 1998758"/>
                <a:gd name="connsiteY8" fmla="*/ 463998 h 1879517"/>
                <a:gd name="connsiteX9" fmla="*/ 1926199 w 1998758"/>
                <a:gd name="connsiteY9" fmla="*/ 600937 h 1879517"/>
                <a:gd name="connsiteX10" fmla="*/ 1895702 w 1998758"/>
                <a:gd name="connsiteY10" fmla="*/ 664169 h 1879517"/>
                <a:gd name="connsiteX11" fmla="*/ 1866832 w 1998758"/>
                <a:gd name="connsiteY11" fmla="*/ 673034 h 1879517"/>
                <a:gd name="connsiteX12" fmla="*/ 1873137 w 1998758"/>
                <a:gd name="connsiteY12" fmla="*/ 676782 h 1879517"/>
                <a:gd name="connsiteX13" fmla="*/ 1919373 w 1998758"/>
                <a:gd name="connsiteY13" fmla="*/ 814502 h 1879517"/>
                <a:gd name="connsiteX14" fmla="*/ 1919628 w 1998758"/>
                <a:gd name="connsiteY14" fmla="*/ 814842 h 1879517"/>
                <a:gd name="connsiteX15" fmla="*/ 1956134 w 1998758"/>
                <a:gd name="connsiteY15" fmla="*/ 863596 h 1879517"/>
                <a:gd name="connsiteX16" fmla="*/ 1978709 w 1998758"/>
                <a:gd name="connsiteY16" fmla="*/ 948163 h 1879517"/>
                <a:gd name="connsiteX17" fmla="*/ 1976053 w 1998758"/>
                <a:gd name="connsiteY17" fmla="*/ 1093099 h 1879517"/>
                <a:gd name="connsiteX18" fmla="*/ 1995454 w 1998758"/>
                <a:gd name="connsiteY18" fmla="*/ 1314703 h 1879517"/>
                <a:gd name="connsiteX19" fmla="*/ 1904571 w 1998758"/>
                <a:gd name="connsiteY19" fmla="*/ 1508684 h 1879517"/>
                <a:gd name="connsiteX20" fmla="*/ 1872036 w 1998758"/>
                <a:gd name="connsiteY20" fmla="*/ 1674901 h 1879517"/>
                <a:gd name="connsiteX21" fmla="*/ 1761266 w 1998758"/>
                <a:gd name="connsiteY21" fmla="*/ 1695026 h 1879517"/>
                <a:gd name="connsiteX22" fmla="*/ 1682107 w 1998758"/>
                <a:gd name="connsiteY22" fmla="*/ 1872349 h 1879517"/>
                <a:gd name="connsiteX23" fmla="*/ 1565718 w 1998758"/>
                <a:gd name="connsiteY23" fmla="*/ 1764112 h 1879517"/>
                <a:gd name="connsiteX24" fmla="*/ 1392826 w 1998758"/>
                <a:gd name="connsiteY24" fmla="*/ 1657171 h 1879517"/>
                <a:gd name="connsiteX25" fmla="*/ 1316809 w 1998758"/>
                <a:gd name="connsiteY25" fmla="*/ 1538167 h 1879517"/>
                <a:gd name="connsiteX26" fmla="*/ 1333052 w 1998758"/>
                <a:gd name="connsiteY26" fmla="*/ 1377531 h 1879517"/>
                <a:gd name="connsiteX27" fmla="*/ 1298752 w 1998758"/>
                <a:gd name="connsiteY27" fmla="*/ 1212724 h 1879517"/>
                <a:gd name="connsiteX28" fmla="*/ 1361392 w 1998758"/>
                <a:gd name="connsiteY28" fmla="*/ 1066237 h 1879517"/>
                <a:gd name="connsiteX29" fmla="*/ 1361992 w 1998758"/>
                <a:gd name="connsiteY29" fmla="*/ 1062376 h 1879517"/>
                <a:gd name="connsiteX30" fmla="*/ 1366026 w 1998758"/>
                <a:gd name="connsiteY30" fmla="*/ 949809 h 1879517"/>
                <a:gd name="connsiteX31" fmla="*/ 1388628 w 1998758"/>
                <a:gd name="connsiteY31" fmla="*/ 857208 h 1879517"/>
                <a:gd name="connsiteX32" fmla="*/ 1326634 w 1998758"/>
                <a:gd name="connsiteY32" fmla="*/ 841314 h 1879517"/>
                <a:gd name="connsiteX33" fmla="*/ 1241579 w 1998758"/>
                <a:gd name="connsiteY33" fmla="*/ 799990 h 1879517"/>
                <a:gd name="connsiteX34" fmla="*/ 1035777 w 1998758"/>
                <a:gd name="connsiteY34" fmla="*/ 782713 h 1879517"/>
                <a:gd name="connsiteX35" fmla="*/ 878106 w 1998758"/>
                <a:gd name="connsiteY35" fmla="*/ 672395 h 1879517"/>
                <a:gd name="connsiteX36" fmla="*/ 873665 w 1998758"/>
                <a:gd name="connsiteY36" fmla="*/ 670560 h 1879517"/>
                <a:gd name="connsiteX37" fmla="*/ 847574 w 1998758"/>
                <a:gd name="connsiteY37" fmla="*/ 662760 h 1879517"/>
                <a:gd name="connsiteX38" fmla="*/ 840617 w 1998758"/>
                <a:gd name="connsiteY38" fmla="*/ 700029 h 1879517"/>
                <a:gd name="connsiteX39" fmla="*/ 825723 w 1998758"/>
                <a:gd name="connsiteY39" fmla="*/ 748679 h 1879517"/>
                <a:gd name="connsiteX40" fmla="*/ 753916 w 1998758"/>
                <a:gd name="connsiteY40" fmla="*/ 890058 h 1879517"/>
                <a:gd name="connsiteX41" fmla="*/ 662558 w 1998758"/>
                <a:gd name="connsiteY41" fmla="*/ 1115250 h 1879517"/>
                <a:gd name="connsiteX42" fmla="*/ 497837 w 1998758"/>
                <a:gd name="connsiteY42" fmla="*/ 1270877 h 1879517"/>
                <a:gd name="connsiteX43" fmla="*/ 392316 w 1998758"/>
                <a:gd name="connsiteY43" fmla="*/ 1421671 h 1879517"/>
                <a:gd name="connsiteX44" fmla="*/ 295602 w 1998758"/>
                <a:gd name="connsiteY44" fmla="*/ 1398833 h 1879517"/>
                <a:gd name="connsiteX45" fmla="*/ 148107 w 1998758"/>
                <a:gd name="connsiteY45" fmla="*/ 1542602 h 1879517"/>
                <a:gd name="connsiteX46" fmla="*/ 108726 w 1998758"/>
                <a:gd name="connsiteY46" fmla="*/ 1391485 h 1879517"/>
                <a:gd name="connsiteX47" fmla="*/ 24325 w 1998758"/>
                <a:gd name="connsiteY47" fmla="*/ 1219906 h 1879517"/>
                <a:gd name="connsiteX48" fmla="*/ 21845 w 1998758"/>
                <a:gd name="connsiteY48" fmla="*/ 1073740 h 1879517"/>
                <a:gd name="connsiteX49" fmla="*/ 111881 w 1998758"/>
                <a:gd name="connsiteY49" fmla="*/ 922162 h 1879517"/>
                <a:gd name="connsiteX50" fmla="*/ 164210 w 1998758"/>
                <a:gd name="connsiteY50" fmla="*/ 747042 h 1879517"/>
                <a:gd name="connsiteX51" fmla="*/ 283894 w 1998758"/>
                <a:gd name="connsiteY51" fmla="*/ 627214 h 1879517"/>
                <a:gd name="connsiteX52" fmla="*/ 286223 w 1998758"/>
                <a:gd name="connsiteY52" fmla="*/ 623650 h 1879517"/>
                <a:gd name="connsiteX53" fmla="*/ 409337 w 1998758"/>
                <a:gd name="connsiteY53" fmla="*/ 427706 h 1879517"/>
                <a:gd name="connsiteX54" fmla="*/ 539109 w 1998758"/>
                <a:gd name="connsiteY54" fmla="*/ 432706 h 1879517"/>
                <a:gd name="connsiteX55" fmla="*/ 539171 w 1998758"/>
                <a:gd name="connsiteY55" fmla="*/ 432638 h 1879517"/>
                <a:gd name="connsiteX56" fmla="*/ 571757 w 1998758"/>
                <a:gd name="connsiteY56" fmla="*/ 397345 h 1879517"/>
                <a:gd name="connsiteX57" fmla="*/ 530979 w 1998758"/>
                <a:gd name="connsiteY57" fmla="*/ 371260 h 1879517"/>
                <a:gd name="connsiteX58" fmla="*/ 587553 w 1998758"/>
                <a:gd name="connsiteY58" fmla="*/ 266386 h 1879517"/>
                <a:gd name="connsiteX59" fmla="*/ 586063 w 1998758"/>
                <a:gd name="connsiteY59" fmla="*/ 265457 h 1879517"/>
                <a:gd name="connsiteX60" fmla="*/ 520600 w 1998758"/>
                <a:gd name="connsiteY60" fmla="*/ 224642 h 1879517"/>
                <a:gd name="connsiteX61" fmla="*/ 493395 w 1998758"/>
                <a:gd name="connsiteY61" fmla="*/ 183124 h 1879517"/>
                <a:gd name="connsiteX62" fmla="*/ 516319 w 1998758"/>
                <a:gd name="connsiteY62" fmla="*/ 149097 h 1879517"/>
                <a:gd name="connsiteX63" fmla="*/ 585909 w 1998758"/>
                <a:gd name="connsiteY63" fmla="*/ 136445 h 1879517"/>
                <a:gd name="connsiteX64" fmla="*/ 587986 w 1998758"/>
                <a:gd name="connsiteY64" fmla="*/ 136067 h 1879517"/>
                <a:gd name="connsiteX65" fmla="*/ 528510 w 1998758"/>
                <a:gd name="connsiteY65" fmla="*/ 47459 h 1879517"/>
                <a:gd name="connsiteX66" fmla="*/ 552518 w 1998758"/>
                <a:gd name="connsiteY66" fmla="*/ 27090 h 1879517"/>
                <a:gd name="connsiteX67" fmla="*/ 729259 w 1998758"/>
                <a:gd name="connsiteY67" fmla="*/ 23607 h 1879517"/>
                <a:gd name="connsiteX68" fmla="*/ 729734 w 1998758"/>
                <a:gd name="connsiteY68" fmla="*/ 23456 h 1879517"/>
                <a:gd name="connsiteX69" fmla="*/ 797762 w 1998758"/>
                <a:gd name="connsiteY69" fmla="*/ 1687 h 1879517"/>
                <a:gd name="connsiteX70" fmla="*/ 904713 w 1998758"/>
                <a:gd name="connsiteY70" fmla="*/ 5479 h 1879517"/>
                <a:gd name="connsiteX71" fmla="*/ 1076800 w 1998758"/>
                <a:gd name="connsiteY71" fmla="*/ 54139 h 1879517"/>
                <a:gd name="connsiteX72" fmla="*/ 1208171 w 1998758"/>
                <a:gd name="connsiteY72" fmla="*/ 66778 h 187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98758" h="1879517">
                  <a:moveTo>
                    <a:pt x="1806500" y="682869"/>
                  </a:moveTo>
                  <a:lnTo>
                    <a:pt x="1765588" y="685304"/>
                  </a:lnTo>
                  <a:lnTo>
                    <a:pt x="1787925" y="714229"/>
                  </a:lnTo>
                  <a:lnTo>
                    <a:pt x="1795965" y="696654"/>
                  </a:lnTo>
                  <a:close/>
                  <a:moveTo>
                    <a:pt x="1208171" y="66778"/>
                  </a:moveTo>
                  <a:cubicBezTo>
                    <a:pt x="1254264" y="75412"/>
                    <a:pt x="1301479" y="88246"/>
                    <a:pt x="1346280" y="104615"/>
                  </a:cubicBezTo>
                  <a:cubicBezTo>
                    <a:pt x="1465399" y="148136"/>
                    <a:pt x="1547072" y="209071"/>
                    <a:pt x="1552921" y="258790"/>
                  </a:cubicBezTo>
                  <a:cubicBezTo>
                    <a:pt x="1629052" y="279264"/>
                    <a:pt x="1698088" y="310582"/>
                    <a:pt x="1742281" y="344665"/>
                  </a:cubicBezTo>
                  <a:cubicBezTo>
                    <a:pt x="1809436" y="396453"/>
                    <a:pt x="1806977" y="444811"/>
                    <a:pt x="1736241" y="463998"/>
                  </a:cubicBezTo>
                  <a:cubicBezTo>
                    <a:pt x="1838480" y="503473"/>
                    <a:pt x="1910797" y="555608"/>
                    <a:pt x="1926199" y="600937"/>
                  </a:cubicBezTo>
                  <a:cubicBezTo>
                    <a:pt x="1935272" y="627643"/>
                    <a:pt x="1923788" y="649414"/>
                    <a:pt x="1895702" y="664169"/>
                  </a:cubicBezTo>
                  <a:lnTo>
                    <a:pt x="1866832" y="673034"/>
                  </a:lnTo>
                  <a:lnTo>
                    <a:pt x="1873137" y="676782"/>
                  </a:lnTo>
                  <a:cubicBezTo>
                    <a:pt x="1897348" y="701473"/>
                    <a:pt x="1914709" y="753168"/>
                    <a:pt x="1919373" y="814502"/>
                  </a:cubicBezTo>
                  <a:lnTo>
                    <a:pt x="1919628" y="814842"/>
                  </a:lnTo>
                  <a:lnTo>
                    <a:pt x="1956134" y="863596"/>
                  </a:lnTo>
                  <a:cubicBezTo>
                    <a:pt x="1966337" y="886575"/>
                    <a:pt x="1974175" y="915467"/>
                    <a:pt x="1978709" y="948163"/>
                  </a:cubicBezTo>
                  <a:cubicBezTo>
                    <a:pt x="1985300" y="995630"/>
                    <a:pt x="1984361" y="1047183"/>
                    <a:pt x="1976053" y="1093099"/>
                  </a:cubicBezTo>
                  <a:cubicBezTo>
                    <a:pt x="1996475" y="1156068"/>
                    <a:pt x="2003616" y="1237697"/>
                    <a:pt x="1995454" y="1314703"/>
                  </a:cubicBezTo>
                  <a:cubicBezTo>
                    <a:pt x="1984604" y="1417077"/>
                    <a:pt x="1948685" y="1493745"/>
                    <a:pt x="1904571" y="1508684"/>
                  </a:cubicBezTo>
                  <a:cubicBezTo>
                    <a:pt x="1904360" y="1572583"/>
                    <a:pt x="1892490" y="1633184"/>
                    <a:pt x="1872036" y="1674901"/>
                  </a:cubicBezTo>
                  <a:cubicBezTo>
                    <a:pt x="1840959" y="1738292"/>
                    <a:pt x="1796068" y="1746439"/>
                    <a:pt x="1761266" y="1695026"/>
                  </a:cubicBezTo>
                  <a:cubicBezTo>
                    <a:pt x="1750011" y="1783335"/>
                    <a:pt x="1719873" y="1850842"/>
                    <a:pt x="1682107" y="1872349"/>
                  </a:cubicBezTo>
                  <a:cubicBezTo>
                    <a:pt x="1637605" y="1897688"/>
                    <a:pt x="1591159" y="1854506"/>
                    <a:pt x="1565718" y="1764112"/>
                  </a:cubicBezTo>
                  <a:cubicBezTo>
                    <a:pt x="1505669" y="1849912"/>
                    <a:pt x="1427676" y="1801685"/>
                    <a:pt x="1392826" y="1657171"/>
                  </a:cubicBezTo>
                  <a:cubicBezTo>
                    <a:pt x="1358591" y="1666670"/>
                    <a:pt x="1326445" y="1616357"/>
                    <a:pt x="1316809" y="1538167"/>
                  </a:cubicBezTo>
                  <a:cubicBezTo>
                    <a:pt x="1309829" y="1481596"/>
                    <a:pt x="1315999" y="1420544"/>
                    <a:pt x="1333052" y="1377531"/>
                  </a:cubicBezTo>
                  <a:cubicBezTo>
                    <a:pt x="1308857" y="1343792"/>
                    <a:pt x="1295384" y="1279047"/>
                    <a:pt x="1298752" y="1212724"/>
                  </a:cubicBezTo>
                  <a:cubicBezTo>
                    <a:pt x="1302703" y="1135069"/>
                    <a:pt x="1328712" y="1074242"/>
                    <a:pt x="1361392" y="1066237"/>
                  </a:cubicBezTo>
                  <a:cubicBezTo>
                    <a:pt x="1361586" y="1064941"/>
                    <a:pt x="1361797" y="1063672"/>
                    <a:pt x="1361992" y="1062376"/>
                  </a:cubicBezTo>
                  <a:cubicBezTo>
                    <a:pt x="1359797" y="1024140"/>
                    <a:pt x="1361259" y="985743"/>
                    <a:pt x="1366026" y="949809"/>
                  </a:cubicBezTo>
                  <a:lnTo>
                    <a:pt x="1388628" y="857208"/>
                  </a:lnTo>
                  <a:lnTo>
                    <a:pt x="1326634" y="841314"/>
                  </a:lnTo>
                  <a:cubicBezTo>
                    <a:pt x="1294354" y="829671"/>
                    <a:pt x="1264909" y="815503"/>
                    <a:pt x="1241579" y="799990"/>
                  </a:cubicBezTo>
                  <a:cubicBezTo>
                    <a:pt x="1194791" y="813964"/>
                    <a:pt x="1113941" y="807176"/>
                    <a:pt x="1035777" y="782713"/>
                  </a:cubicBezTo>
                  <a:cubicBezTo>
                    <a:pt x="944261" y="754064"/>
                    <a:pt x="878790" y="708258"/>
                    <a:pt x="878106" y="672395"/>
                  </a:cubicBezTo>
                  <a:cubicBezTo>
                    <a:pt x="876614" y="671787"/>
                    <a:pt x="875158" y="671170"/>
                    <a:pt x="873665" y="670560"/>
                  </a:cubicBezTo>
                  <a:lnTo>
                    <a:pt x="847574" y="662760"/>
                  </a:lnTo>
                  <a:lnTo>
                    <a:pt x="840617" y="700029"/>
                  </a:lnTo>
                  <a:cubicBezTo>
                    <a:pt x="836782" y="715426"/>
                    <a:pt x="831806" y="731745"/>
                    <a:pt x="825723" y="748679"/>
                  </a:cubicBezTo>
                  <a:cubicBezTo>
                    <a:pt x="808068" y="797850"/>
                    <a:pt x="782531" y="848141"/>
                    <a:pt x="753916" y="890058"/>
                  </a:cubicBezTo>
                  <a:cubicBezTo>
                    <a:pt x="739670" y="959782"/>
                    <a:pt x="706014" y="1042730"/>
                    <a:pt x="662558" y="1115250"/>
                  </a:cubicBezTo>
                  <a:cubicBezTo>
                    <a:pt x="604786" y="1211660"/>
                    <a:pt x="539683" y="1273169"/>
                    <a:pt x="497837" y="1270877"/>
                  </a:cubicBezTo>
                  <a:cubicBezTo>
                    <a:pt x="466933" y="1333578"/>
                    <a:pt x="428454" y="1388553"/>
                    <a:pt x="392316" y="1421671"/>
                  </a:cubicBezTo>
                  <a:cubicBezTo>
                    <a:pt x="337404" y="1472000"/>
                    <a:pt x="298215" y="1462734"/>
                    <a:pt x="295602" y="1398833"/>
                  </a:cubicBezTo>
                  <a:cubicBezTo>
                    <a:pt x="244278" y="1481268"/>
                    <a:pt x="188125" y="1536001"/>
                    <a:pt x="148107" y="1542602"/>
                  </a:cubicBezTo>
                  <a:cubicBezTo>
                    <a:pt x="100952" y="1550380"/>
                    <a:pt x="85231" y="1490086"/>
                    <a:pt x="108726" y="1391485"/>
                  </a:cubicBezTo>
                  <a:cubicBezTo>
                    <a:pt x="20270" y="1452685"/>
                    <a:pt x="-17809" y="1375298"/>
                    <a:pt x="24325" y="1219906"/>
                  </a:cubicBezTo>
                  <a:cubicBezTo>
                    <a:pt x="-7143" y="1216069"/>
                    <a:pt x="-8197" y="1154269"/>
                    <a:pt x="21845" y="1073740"/>
                  </a:cubicBezTo>
                  <a:cubicBezTo>
                    <a:pt x="43574" y="1015474"/>
                    <a:pt x="77791" y="957862"/>
                    <a:pt x="111881" y="922162"/>
                  </a:cubicBezTo>
                  <a:cubicBezTo>
                    <a:pt x="109101" y="879705"/>
                    <a:pt x="129659" y="810909"/>
                    <a:pt x="164210" y="747042"/>
                  </a:cubicBezTo>
                  <a:cubicBezTo>
                    <a:pt x="204670" y="672265"/>
                    <a:pt x="254366" y="622507"/>
                    <a:pt x="283894" y="627214"/>
                  </a:cubicBezTo>
                  <a:cubicBezTo>
                    <a:pt x="284670" y="626014"/>
                    <a:pt x="285446" y="624849"/>
                    <a:pt x="286223" y="623650"/>
                  </a:cubicBezTo>
                  <a:cubicBezTo>
                    <a:pt x="319559" y="546829"/>
                    <a:pt x="364699" y="474995"/>
                    <a:pt x="409337" y="427706"/>
                  </a:cubicBezTo>
                  <a:cubicBezTo>
                    <a:pt x="479851" y="353018"/>
                    <a:pt x="533859" y="355119"/>
                    <a:pt x="539109" y="432706"/>
                  </a:cubicBezTo>
                  <a:lnTo>
                    <a:pt x="539171" y="432638"/>
                  </a:lnTo>
                  <a:lnTo>
                    <a:pt x="571757" y="397345"/>
                  </a:lnTo>
                  <a:lnTo>
                    <a:pt x="530979" y="371260"/>
                  </a:lnTo>
                  <a:cubicBezTo>
                    <a:pt x="475955" y="320978"/>
                    <a:pt x="493231" y="275015"/>
                    <a:pt x="587553" y="266386"/>
                  </a:cubicBezTo>
                  <a:lnTo>
                    <a:pt x="586063" y="265457"/>
                  </a:lnTo>
                  <a:lnTo>
                    <a:pt x="520600" y="224642"/>
                  </a:lnTo>
                  <a:cubicBezTo>
                    <a:pt x="504428" y="210343"/>
                    <a:pt x="494879" y="196082"/>
                    <a:pt x="493395" y="183124"/>
                  </a:cubicBezTo>
                  <a:cubicBezTo>
                    <a:pt x="491753" y="168861"/>
                    <a:pt x="499975" y="157229"/>
                    <a:pt x="516319" y="149097"/>
                  </a:cubicBezTo>
                  <a:lnTo>
                    <a:pt x="585909" y="136445"/>
                  </a:lnTo>
                  <a:lnTo>
                    <a:pt x="587986" y="136067"/>
                  </a:lnTo>
                  <a:cubicBezTo>
                    <a:pt x="536733" y="104112"/>
                    <a:pt x="515823" y="71234"/>
                    <a:pt x="528510" y="47459"/>
                  </a:cubicBezTo>
                  <a:cubicBezTo>
                    <a:pt x="532739" y="39534"/>
                    <a:pt x="540702" y="32620"/>
                    <a:pt x="552518" y="27090"/>
                  </a:cubicBezTo>
                  <a:cubicBezTo>
                    <a:pt x="588523" y="10231"/>
                    <a:pt x="654866" y="8918"/>
                    <a:pt x="729259" y="23607"/>
                  </a:cubicBezTo>
                  <a:lnTo>
                    <a:pt x="729734" y="23456"/>
                  </a:lnTo>
                  <a:lnTo>
                    <a:pt x="797762" y="1687"/>
                  </a:lnTo>
                  <a:cubicBezTo>
                    <a:pt x="827927" y="-1431"/>
                    <a:pt x="864499" y="-264"/>
                    <a:pt x="904713" y="5479"/>
                  </a:cubicBezTo>
                  <a:cubicBezTo>
                    <a:pt x="963095" y="13807"/>
                    <a:pt x="1024307" y="31109"/>
                    <a:pt x="1076800" y="54139"/>
                  </a:cubicBezTo>
                  <a:cubicBezTo>
                    <a:pt x="1117108" y="53709"/>
                    <a:pt x="1162078" y="58143"/>
                    <a:pt x="1208171" y="66778"/>
                  </a:cubicBezTo>
                  <a:close/>
                </a:path>
              </a:pathLst>
            </a:cu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Trapezoid 69"/>
            <p:cNvSpPr/>
            <p:nvPr/>
          </p:nvSpPr>
          <p:spPr>
            <a:xfrm flipH="1">
              <a:off x="2400702" y="2546211"/>
              <a:ext cx="1300613" cy="2353961"/>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rot="10800000" flipH="1">
              <a:off x="2834241" y="2746708"/>
              <a:ext cx="433538" cy="601486"/>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24"/>
            <p:cNvGrpSpPr/>
            <p:nvPr/>
          </p:nvGrpSpPr>
          <p:grpSpPr>
            <a:xfrm>
              <a:off x="2232165" y="2330437"/>
              <a:ext cx="1527476" cy="2222475"/>
              <a:chOff x="4553132" y="914400"/>
              <a:chExt cx="2152468" cy="3437345"/>
            </a:xfrm>
          </p:grpSpPr>
          <p:sp>
            <p:nvSpPr>
              <p:cNvPr id="139" name="Double Wave 138"/>
              <p:cNvSpPr/>
              <p:nvPr/>
            </p:nvSpPr>
            <p:spPr>
              <a:xfrm rot="16997920">
                <a:off x="3382792" y="2343203"/>
                <a:ext cx="3178882" cy="838201"/>
              </a:xfrm>
              <a:prstGeom prst="doubleWave">
                <a:avLst>
                  <a:gd name="adj1" fmla="val 6250"/>
                  <a:gd name="adj2" fmla="val -100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0" name="Group 16"/>
              <p:cNvGrpSpPr/>
              <p:nvPr/>
            </p:nvGrpSpPr>
            <p:grpSpPr>
              <a:xfrm>
                <a:off x="4724400" y="914400"/>
                <a:ext cx="1981200" cy="2070031"/>
                <a:chOff x="2624682" y="2226017"/>
                <a:chExt cx="1981200" cy="2070031"/>
              </a:xfrm>
              <a:solidFill>
                <a:srgbClr val="E0C13C"/>
              </a:solidFill>
            </p:grpSpPr>
            <p:sp>
              <p:nvSpPr>
                <p:cNvPr id="141" name="Pie 17"/>
                <p:cNvSpPr/>
                <p:nvPr/>
              </p:nvSpPr>
              <p:spPr>
                <a:xfrm rot="18695073">
                  <a:off x="2580266" y="2270433"/>
                  <a:ext cx="2070031" cy="1981200"/>
                </a:xfrm>
                <a:prstGeom prst="pi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42" name="Group 5"/>
                <p:cNvGrpSpPr/>
                <p:nvPr/>
              </p:nvGrpSpPr>
              <p:grpSpPr>
                <a:xfrm>
                  <a:off x="2888157" y="2404569"/>
                  <a:ext cx="1538266" cy="1563370"/>
                  <a:chOff x="2885895" y="2404569"/>
                  <a:chExt cx="1538266" cy="1563370"/>
                </a:xfrm>
                <a:grpFill/>
              </p:grpSpPr>
              <p:sp>
                <p:nvSpPr>
                  <p:cNvPr id="143" name="Moon 3"/>
                  <p:cNvSpPr/>
                  <p:nvPr/>
                </p:nvSpPr>
                <p:spPr>
                  <a:xfrm rot="16200000">
                    <a:off x="2894411" y="2438188"/>
                    <a:ext cx="1521236" cy="1538265"/>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20"/>
                  <p:cNvSpPr/>
                  <p:nvPr/>
                </p:nvSpPr>
                <p:spPr>
                  <a:xfrm rot="16200000">
                    <a:off x="3064331" y="2226133"/>
                    <a:ext cx="1100633" cy="1457505"/>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74" name="Oval 73"/>
            <p:cNvSpPr/>
            <p:nvPr/>
          </p:nvSpPr>
          <p:spPr>
            <a:xfrm flipH="1">
              <a:off x="2502764" y="1343243"/>
              <a:ext cx="1198552" cy="15037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58"/>
            <p:cNvGrpSpPr/>
            <p:nvPr/>
          </p:nvGrpSpPr>
          <p:grpSpPr>
            <a:xfrm>
              <a:off x="2316581" y="4892202"/>
              <a:ext cx="1429436" cy="533987"/>
              <a:chOff x="3810000" y="1677648"/>
              <a:chExt cx="4705061" cy="1827552"/>
            </a:xfrm>
          </p:grpSpPr>
          <p:grpSp>
            <p:nvGrpSpPr>
              <p:cNvPr id="109" name="Group 37"/>
              <p:cNvGrpSpPr/>
              <p:nvPr/>
            </p:nvGrpSpPr>
            <p:grpSpPr>
              <a:xfrm>
                <a:off x="3810000" y="1828800"/>
                <a:ext cx="1776984" cy="1676400"/>
                <a:chOff x="3810000" y="1828800"/>
                <a:chExt cx="4038600" cy="3810000"/>
              </a:xfrm>
            </p:grpSpPr>
            <p:sp>
              <p:nvSpPr>
                <p:cNvPr id="130" name="Half Frame 129"/>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1" name="Half Frame 13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2" name="Half Frame 13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3" name="Half Frame 13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4" name="Donut 133"/>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5" name="Diamond 134"/>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Diamond 135"/>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Diamond 136"/>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Diamond 137"/>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38"/>
              <p:cNvGrpSpPr/>
              <p:nvPr/>
            </p:nvGrpSpPr>
            <p:grpSpPr>
              <a:xfrm>
                <a:off x="5314014" y="1757596"/>
                <a:ext cx="1776984" cy="1676400"/>
                <a:chOff x="3810000" y="1828800"/>
                <a:chExt cx="4038600" cy="3810000"/>
              </a:xfrm>
            </p:grpSpPr>
            <p:sp>
              <p:nvSpPr>
                <p:cNvPr id="121" name="Half Frame 120"/>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2" name="Half Frame 121"/>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Half Frame 122"/>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Half Frame 123"/>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Donut 124"/>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6" name="Diamond 125"/>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iamond 128"/>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48"/>
              <p:cNvGrpSpPr/>
              <p:nvPr/>
            </p:nvGrpSpPr>
            <p:grpSpPr>
              <a:xfrm>
                <a:off x="6738077" y="1677648"/>
                <a:ext cx="1776984" cy="1676400"/>
                <a:chOff x="3810000" y="1828800"/>
                <a:chExt cx="4038600" cy="3810000"/>
              </a:xfrm>
            </p:grpSpPr>
            <p:sp>
              <p:nvSpPr>
                <p:cNvPr id="112" name="Half Frame 111"/>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Half Frame 5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Half Frame 5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 name="Half Frame 5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Donut 115"/>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Diamond 116"/>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iamond 117"/>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iamond 118"/>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19"/>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2229729" y="1402670"/>
              <a:ext cx="1552120" cy="248171"/>
              <a:chOff x="2229729" y="1483884"/>
              <a:chExt cx="1552120" cy="334263"/>
            </a:xfrm>
          </p:grpSpPr>
          <p:sp>
            <p:nvSpPr>
              <p:cNvPr id="77" name="Rounded Rectangle 15"/>
              <p:cNvSpPr/>
              <p:nvPr/>
            </p:nvSpPr>
            <p:spPr>
              <a:xfrm>
                <a:off x="2229729" y="1492136"/>
                <a:ext cx="1552120" cy="308023"/>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59"/>
              <p:cNvGrpSpPr/>
              <p:nvPr/>
            </p:nvGrpSpPr>
            <p:grpSpPr>
              <a:xfrm rot="246631">
                <a:off x="2370444" y="1483884"/>
                <a:ext cx="1275564" cy="334263"/>
                <a:chOff x="3810000" y="1677648"/>
                <a:chExt cx="4705061" cy="1827552"/>
              </a:xfrm>
            </p:grpSpPr>
            <p:grpSp>
              <p:nvGrpSpPr>
                <p:cNvPr id="79" name="Group 37"/>
                <p:cNvGrpSpPr/>
                <p:nvPr/>
              </p:nvGrpSpPr>
              <p:grpSpPr>
                <a:xfrm>
                  <a:off x="3810000" y="1828800"/>
                  <a:ext cx="1776984" cy="1676400"/>
                  <a:chOff x="3810000" y="1828800"/>
                  <a:chExt cx="4038600" cy="3810000"/>
                </a:xfrm>
              </p:grpSpPr>
              <p:sp>
                <p:nvSpPr>
                  <p:cNvPr id="100" name="Half Frame 99"/>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Half Frame 10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Half Frame 10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Half Frame 10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 name="Donut 103"/>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 name="Diamond 104"/>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iamond 105"/>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iamond 106"/>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iamond 107"/>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38"/>
                <p:cNvGrpSpPr/>
                <p:nvPr/>
              </p:nvGrpSpPr>
              <p:grpSpPr>
                <a:xfrm>
                  <a:off x="5314014" y="1757596"/>
                  <a:ext cx="1776984" cy="1676400"/>
                  <a:chOff x="3810000" y="1828800"/>
                  <a:chExt cx="4038600" cy="3810000"/>
                </a:xfrm>
              </p:grpSpPr>
              <p:sp>
                <p:nvSpPr>
                  <p:cNvPr id="91" name="Half Frame 90"/>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Half Frame 91"/>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Half Frame 92"/>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Half Frame 93"/>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Donut 94"/>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Diamond 95"/>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97"/>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98"/>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48"/>
                <p:cNvGrpSpPr/>
                <p:nvPr/>
              </p:nvGrpSpPr>
              <p:grpSpPr>
                <a:xfrm>
                  <a:off x="6738077" y="1677648"/>
                  <a:ext cx="1776984" cy="1676400"/>
                  <a:chOff x="3810000" y="1828800"/>
                  <a:chExt cx="4038600" cy="3810000"/>
                </a:xfrm>
              </p:grpSpPr>
              <p:sp>
                <p:nvSpPr>
                  <p:cNvPr id="82" name="Half Frame 81"/>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Half Frame 82"/>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Half Frame 83"/>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Half Frame 84"/>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Donut 85"/>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Diamond 86"/>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87"/>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amond 89"/>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5" name="Rectangle 4"/>
          <p:cNvSpPr/>
          <p:nvPr/>
        </p:nvSpPr>
        <p:spPr>
          <a:xfrm flipH="1">
            <a:off x="11691819" y="6390615"/>
            <a:ext cx="1194456" cy="369332"/>
          </a:xfrm>
          <a:prstGeom prst="rect">
            <a:avLst/>
          </a:prstGeom>
        </p:spPr>
        <p:txBody>
          <a:bodyPr wrap="square">
            <a:spAutoFit/>
          </a:bodyPr>
          <a:lstStyle/>
          <a:p>
            <a:r>
              <a:rPr lang="en-US" dirty="0">
                <a:solidFill>
                  <a:schemeClr val="bg1"/>
                </a:solidFill>
              </a:rPr>
              <a:t>(1)</a:t>
            </a:r>
            <a:endParaRPr lang="en-US" dirty="0"/>
          </a:p>
        </p:txBody>
      </p:sp>
    </p:spTree>
    <p:extLst>
      <p:ext uri="{BB962C8B-B14F-4D97-AF65-F5344CB8AC3E}">
        <p14:creationId xmlns:p14="http://schemas.microsoft.com/office/powerpoint/2010/main" val="404652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B331B4D-C44C-4C96-A11C-3F98AF091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8" y="0"/>
            <a:ext cx="12186723" cy="6858000"/>
          </a:xfrm>
          <a:prstGeom prst="rect">
            <a:avLst/>
          </a:prstGeom>
        </p:spPr>
      </p:pic>
      <p:sp>
        <p:nvSpPr>
          <p:cNvPr id="5" name="TextBox 4"/>
          <p:cNvSpPr txBox="1"/>
          <p:nvPr/>
        </p:nvSpPr>
        <p:spPr>
          <a:xfrm>
            <a:off x="3530672" y="247739"/>
            <a:ext cx="5105400" cy="707886"/>
          </a:xfrm>
          <a:prstGeom prst="rect">
            <a:avLst/>
          </a:prstGeom>
          <a:noFill/>
        </p:spPr>
        <p:txBody>
          <a:bodyPr wrap="square" rtlCol="0">
            <a:spAutoFit/>
          </a:bodyPr>
          <a:lstStyle/>
          <a:p>
            <a:pPr algn="ctr"/>
            <a:r>
              <a:rPr lang="en-US" sz="4000" dirty="0">
                <a:solidFill>
                  <a:srgbClr val="FFFF00"/>
                </a:solidFill>
                <a:latin typeface="Papyrus" panose="03070502060502030205" pitchFamily="66" charset="0"/>
              </a:rPr>
              <a:t>Divine Investiture</a:t>
            </a:r>
          </a:p>
        </p:txBody>
      </p:sp>
      <p:sp>
        <p:nvSpPr>
          <p:cNvPr id="6" name="TextBox 5"/>
          <p:cNvSpPr txBox="1"/>
          <p:nvPr/>
        </p:nvSpPr>
        <p:spPr>
          <a:xfrm>
            <a:off x="1773836" y="1274165"/>
            <a:ext cx="8686800" cy="3108543"/>
          </a:xfrm>
          <a:prstGeom prst="rect">
            <a:avLst/>
          </a:prstGeom>
          <a:noFill/>
        </p:spPr>
        <p:txBody>
          <a:bodyPr wrap="square" rtlCol="0">
            <a:spAutoFit/>
          </a:bodyPr>
          <a:lstStyle/>
          <a:p>
            <a:r>
              <a:rPr lang="en-US" sz="2800" dirty="0">
                <a:solidFill>
                  <a:srgbClr val="FFFF00"/>
                </a:solidFill>
              </a:rPr>
              <a:t>The Savior speaks for the Father (D&amp;C 29:1, 42, 46)</a:t>
            </a:r>
          </a:p>
          <a:p>
            <a:endParaRPr lang="en-US" sz="2800" dirty="0">
              <a:solidFill>
                <a:srgbClr val="FFFF00"/>
              </a:solidFill>
            </a:endParaRPr>
          </a:p>
          <a:p>
            <a:r>
              <a:rPr lang="en-US" sz="2800" dirty="0">
                <a:solidFill>
                  <a:srgbClr val="FFFF00"/>
                </a:solidFill>
              </a:rPr>
              <a:t>	The Holy Ghost speaks for the Savior(Moses 5:9)</a:t>
            </a:r>
          </a:p>
          <a:p>
            <a:endParaRPr lang="en-US" sz="2800" dirty="0">
              <a:solidFill>
                <a:srgbClr val="FFFF00"/>
              </a:solidFill>
            </a:endParaRPr>
          </a:p>
          <a:p>
            <a:r>
              <a:rPr lang="en-US" sz="2800" dirty="0">
                <a:solidFill>
                  <a:srgbClr val="FFFF00"/>
                </a:solidFill>
              </a:rPr>
              <a:t>		An angel speaks for the Savior (Rev. 1:1)</a:t>
            </a:r>
          </a:p>
          <a:p>
            <a:endParaRPr lang="en-US" sz="2800" dirty="0">
              <a:solidFill>
                <a:srgbClr val="FFFF00"/>
              </a:solidFill>
            </a:endParaRPr>
          </a:p>
          <a:p>
            <a:r>
              <a:rPr lang="en-US" sz="2800" dirty="0">
                <a:solidFill>
                  <a:srgbClr val="FFFF00"/>
                </a:solidFill>
              </a:rPr>
              <a:t>			And so forth….</a:t>
            </a:r>
          </a:p>
        </p:txBody>
      </p:sp>
      <p:pic>
        <p:nvPicPr>
          <p:cNvPr id="7" name="Picture 6" descr="jesus 2.jpg"/>
          <p:cNvPicPr>
            <a:picLocks noChangeAspect="1"/>
          </p:cNvPicPr>
          <p:nvPr/>
        </p:nvPicPr>
        <p:blipFill>
          <a:blip r:embed="rId3" cstate="print"/>
          <a:stretch>
            <a:fillRect/>
          </a:stretch>
        </p:blipFill>
        <p:spPr>
          <a:xfrm>
            <a:off x="732777" y="2955174"/>
            <a:ext cx="2797895" cy="3492148"/>
          </a:xfrm>
          <a:prstGeom prst="rect">
            <a:avLst/>
          </a:prstGeom>
        </p:spPr>
      </p:pic>
      <p:pic>
        <p:nvPicPr>
          <p:cNvPr id="3" name="Picture 2">
            <a:extLst>
              <a:ext uri="{FF2B5EF4-FFF2-40B4-BE49-F238E27FC236}">
                <a16:creationId xmlns:a16="http://schemas.microsoft.com/office/drawing/2014/main" id="{37FBB2B7-EC41-4B4D-8A52-FDE319D41C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7488" y="3590223"/>
            <a:ext cx="2282311" cy="3041009"/>
          </a:xfrm>
          <a:prstGeom prst="rect">
            <a:avLst/>
          </a:prstGeom>
        </p:spPr>
      </p:pic>
    </p:spTree>
    <p:extLst>
      <p:ext uri="{BB962C8B-B14F-4D97-AF65-F5344CB8AC3E}">
        <p14:creationId xmlns:p14="http://schemas.microsoft.com/office/powerpoint/2010/main" val="285119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A0FA3A1-E326-40DC-A4B3-40771DAA85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8" y="0"/>
            <a:ext cx="12186723" cy="6858000"/>
          </a:xfrm>
          <a:prstGeom prst="rect">
            <a:avLst/>
          </a:prstGeom>
        </p:spPr>
      </p:pic>
      <p:sp>
        <p:nvSpPr>
          <p:cNvPr id="5" name="TextBox 4"/>
          <p:cNvSpPr txBox="1"/>
          <p:nvPr/>
        </p:nvSpPr>
        <p:spPr>
          <a:xfrm>
            <a:off x="282388" y="266012"/>
            <a:ext cx="11779624" cy="707886"/>
          </a:xfrm>
          <a:prstGeom prst="rect">
            <a:avLst/>
          </a:prstGeom>
          <a:noFill/>
        </p:spPr>
        <p:txBody>
          <a:bodyPr wrap="square" rtlCol="0">
            <a:spAutoFit/>
          </a:bodyPr>
          <a:lstStyle/>
          <a:p>
            <a:pPr algn="ctr"/>
            <a:r>
              <a:rPr lang="en-US" sz="4000" dirty="0">
                <a:solidFill>
                  <a:srgbClr val="FFFF00"/>
                </a:solidFill>
                <a:latin typeface="Papyrus" panose="03070502060502030205" pitchFamily="66" charset="0"/>
              </a:rPr>
              <a:t>Jesus In Speaking For The Father</a:t>
            </a:r>
          </a:p>
        </p:txBody>
      </p:sp>
      <p:sp>
        <p:nvSpPr>
          <p:cNvPr id="6" name="TextBox 5"/>
          <p:cNvSpPr txBox="1"/>
          <p:nvPr/>
        </p:nvSpPr>
        <p:spPr>
          <a:xfrm>
            <a:off x="943425" y="1295401"/>
            <a:ext cx="4626964" cy="3539430"/>
          </a:xfrm>
          <a:prstGeom prst="rect">
            <a:avLst/>
          </a:prstGeom>
          <a:noFill/>
        </p:spPr>
        <p:txBody>
          <a:bodyPr wrap="square" rtlCol="0">
            <a:spAutoFit/>
          </a:bodyPr>
          <a:lstStyle/>
          <a:p>
            <a:r>
              <a:rPr lang="en-US" sz="2800" dirty="0">
                <a:solidFill>
                  <a:srgbClr val="FFFF00"/>
                </a:solidFill>
              </a:rPr>
              <a:t>“In giving revelations our Savior speaks at times for Himself; at other times for the Father, and in the Father’s name, as though He were the Father, and yet it is Jesus Christ, our Redeemer who gives the message.”</a:t>
            </a:r>
          </a:p>
        </p:txBody>
      </p:sp>
      <p:sp>
        <p:nvSpPr>
          <p:cNvPr id="7" name="TextBox 6"/>
          <p:cNvSpPr txBox="1"/>
          <p:nvPr/>
        </p:nvSpPr>
        <p:spPr>
          <a:xfrm>
            <a:off x="3375212" y="6225827"/>
            <a:ext cx="8686800" cy="523220"/>
          </a:xfrm>
          <a:prstGeom prst="rect">
            <a:avLst/>
          </a:prstGeom>
          <a:noFill/>
        </p:spPr>
        <p:txBody>
          <a:bodyPr wrap="square" rtlCol="0">
            <a:spAutoFit/>
          </a:bodyPr>
          <a:lstStyle/>
          <a:p>
            <a:pPr algn="r"/>
            <a:r>
              <a:rPr lang="en-US" sz="2800" dirty="0">
                <a:solidFill>
                  <a:srgbClr val="FFFF00"/>
                </a:solidFill>
              </a:rPr>
              <a:t>(2)</a:t>
            </a:r>
          </a:p>
        </p:txBody>
      </p:sp>
      <p:sp>
        <p:nvSpPr>
          <p:cNvPr id="8" name="TextBox 7"/>
          <p:cNvSpPr txBox="1"/>
          <p:nvPr/>
        </p:nvSpPr>
        <p:spPr>
          <a:xfrm>
            <a:off x="6041036" y="5105400"/>
            <a:ext cx="4626964" cy="769441"/>
          </a:xfrm>
          <a:prstGeom prst="rect">
            <a:avLst/>
          </a:prstGeom>
          <a:noFill/>
        </p:spPr>
        <p:txBody>
          <a:bodyPr wrap="square" rtlCol="0">
            <a:spAutoFit/>
          </a:bodyPr>
          <a:lstStyle/>
          <a:p>
            <a:r>
              <a:rPr lang="en-US" sz="4400" dirty="0">
                <a:solidFill>
                  <a:srgbClr val="FFFF00"/>
                </a:solidFill>
                <a:effectLst>
                  <a:glow rad="228600">
                    <a:schemeClr val="accent5">
                      <a:satMod val="175000"/>
                      <a:alpha val="40000"/>
                    </a:schemeClr>
                  </a:glow>
                </a:effectLst>
              </a:rPr>
              <a:t>Read D&amp;C 29:1</a:t>
            </a:r>
          </a:p>
        </p:txBody>
      </p:sp>
      <p:pic>
        <p:nvPicPr>
          <p:cNvPr id="3" name="Picture 2">
            <a:extLst>
              <a:ext uri="{FF2B5EF4-FFF2-40B4-BE49-F238E27FC236}">
                <a16:creationId xmlns:a16="http://schemas.microsoft.com/office/drawing/2014/main" id="{C5AF7727-EFE3-462F-A9A5-76ED2FAA5C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4629" y="1324884"/>
            <a:ext cx="4400550" cy="3514725"/>
          </a:xfrm>
          <a:prstGeom prst="rect">
            <a:avLst/>
          </a:prstGeom>
        </p:spPr>
      </p:pic>
    </p:spTree>
    <p:extLst>
      <p:ext uri="{BB962C8B-B14F-4D97-AF65-F5344CB8AC3E}">
        <p14:creationId xmlns:p14="http://schemas.microsoft.com/office/powerpoint/2010/main" val="96859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21B6DC2-D160-468C-AD86-D1FD23617D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8" y="0"/>
            <a:ext cx="12186723" cy="6858000"/>
          </a:xfrm>
          <a:prstGeom prst="rect">
            <a:avLst/>
          </a:prstGeom>
        </p:spPr>
      </p:pic>
      <p:sp>
        <p:nvSpPr>
          <p:cNvPr id="5" name="TextBox 4"/>
          <p:cNvSpPr txBox="1"/>
          <p:nvPr/>
        </p:nvSpPr>
        <p:spPr>
          <a:xfrm>
            <a:off x="2311472" y="246092"/>
            <a:ext cx="7543800" cy="707886"/>
          </a:xfrm>
          <a:prstGeom prst="rect">
            <a:avLst/>
          </a:prstGeom>
          <a:noFill/>
        </p:spPr>
        <p:txBody>
          <a:bodyPr wrap="square" rtlCol="0">
            <a:spAutoFit/>
          </a:bodyPr>
          <a:lstStyle/>
          <a:p>
            <a:pPr algn="ctr"/>
            <a:r>
              <a:rPr lang="en-US" sz="4000" dirty="0">
                <a:solidFill>
                  <a:srgbClr val="FFFF00"/>
                </a:solidFill>
                <a:latin typeface="Papyrus" panose="03070502060502030205" pitchFamily="66" charset="0"/>
              </a:rPr>
              <a:t>John Address Us In Our Day</a:t>
            </a:r>
          </a:p>
        </p:txBody>
      </p:sp>
      <p:sp>
        <p:nvSpPr>
          <p:cNvPr id="6" name="TextBox 5"/>
          <p:cNvSpPr txBox="1"/>
          <p:nvPr/>
        </p:nvSpPr>
        <p:spPr>
          <a:xfrm>
            <a:off x="981635" y="696595"/>
            <a:ext cx="4626964" cy="2246769"/>
          </a:xfrm>
          <a:prstGeom prst="rect">
            <a:avLst/>
          </a:prstGeom>
          <a:noFill/>
        </p:spPr>
        <p:txBody>
          <a:bodyPr wrap="square" rtlCol="0">
            <a:spAutoFit/>
          </a:bodyPr>
          <a:lstStyle/>
          <a:p>
            <a:r>
              <a:rPr lang="en-US" sz="2800" i="1" dirty="0">
                <a:solidFill>
                  <a:srgbClr val="FFFF00"/>
                </a:solidFill>
              </a:rPr>
              <a:t>JST </a:t>
            </a:r>
          </a:p>
          <a:p>
            <a:endParaRPr lang="en-US" sz="2800" i="1" dirty="0">
              <a:solidFill>
                <a:srgbClr val="FFFF00"/>
              </a:solidFill>
            </a:endParaRPr>
          </a:p>
          <a:p>
            <a:r>
              <a:rPr lang="en-US" sz="2800" i="1" dirty="0">
                <a:solidFill>
                  <a:srgbClr val="FFFF00"/>
                </a:solidFill>
              </a:rPr>
              <a:t>Blessed are they who hear and understand the words of the prophecy.</a:t>
            </a:r>
          </a:p>
        </p:txBody>
      </p:sp>
      <p:sp>
        <p:nvSpPr>
          <p:cNvPr id="7" name="TextBox 6"/>
          <p:cNvSpPr txBox="1"/>
          <p:nvPr/>
        </p:nvSpPr>
        <p:spPr>
          <a:xfrm>
            <a:off x="138953" y="6334780"/>
            <a:ext cx="8686800" cy="523220"/>
          </a:xfrm>
          <a:prstGeom prst="rect">
            <a:avLst/>
          </a:prstGeom>
          <a:noFill/>
        </p:spPr>
        <p:txBody>
          <a:bodyPr wrap="square" rtlCol="0">
            <a:spAutoFit/>
          </a:bodyPr>
          <a:lstStyle/>
          <a:p>
            <a:r>
              <a:rPr lang="en-US" sz="2800" dirty="0">
                <a:solidFill>
                  <a:srgbClr val="FFFF00"/>
                </a:solidFill>
              </a:rPr>
              <a:t>Revelation 1:2-3</a:t>
            </a:r>
          </a:p>
        </p:txBody>
      </p:sp>
      <p:sp>
        <p:nvSpPr>
          <p:cNvPr id="8" name="TextBox 7"/>
          <p:cNvSpPr txBox="1"/>
          <p:nvPr/>
        </p:nvSpPr>
        <p:spPr>
          <a:xfrm>
            <a:off x="5257800" y="5715000"/>
            <a:ext cx="4626964" cy="523220"/>
          </a:xfrm>
          <a:prstGeom prst="rect">
            <a:avLst/>
          </a:prstGeom>
          <a:noFill/>
        </p:spPr>
        <p:txBody>
          <a:bodyPr wrap="square" rtlCol="0">
            <a:spAutoFit/>
          </a:bodyPr>
          <a:lstStyle/>
          <a:p>
            <a:r>
              <a:rPr lang="en-US" sz="2800" dirty="0">
                <a:solidFill>
                  <a:srgbClr val="FFFF00"/>
                </a:solidFill>
              </a:rPr>
              <a:t>The Lord </a:t>
            </a:r>
            <a:r>
              <a:rPr lang="en-US" sz="2800" dirty="0" err="1">
                <a:solidFill>
                  <a:srgbClr val="FFFF00"/>
                </a:solidFill>
              </a:rPr>
              <a:t>draweth</a:t>
            </a:r>
            <a:r>
              <a:rPr lang="en-US" sz="2800" dirty="0">
                <a:solidFill>
                  <a:srgbClr val="FFFF00"/>
                </a:solidFill>
              </a:rPr>
              <a:t> nigh</a:t>
            </a:r>
          </a:p>
        </p:txBody>
      </p:sp>
      <p:pic>
        <p:nvPicPr>
          <p:cNvPr id="3" name="Picture 2">
            <a:extLst>
              <a:ext uri="{FF2B5EF4-FFF2-40B4-BE49-F238E27FC236}">
                <a16:creationId xmlns:a16="http://schemas.microsoft.com/office/drawing/2014/main" id="{433D1667-7437-422B-ABA6-3383B0A72A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2879" y="2580252"/>
            <a:ext cx="6181344" cy="2895600"/>
          </a:xfrm>
          <a:prstGeom prst="rect">
            <a:avLst/>
          </a:prstGeom>
        </p:spPr>
      </p:pic>
    </p:spTree>
    <p:extLst>
      <p:ext uri="{BB962C8B-B14F-4D97-AF65-F5344CB8AC3E}">
        <p14:creationId xmlns:p14="http://schemas.microsoft.com/office/powerpoint/2010/main" val="30532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54BA4B9-EDEA-42A1-A47A-7D38CD0596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8" y="0"/>
            <a:ext cx="12186723" cy="6858000"/>
          </a:xfrm>
          <a:prstGeom prst="rect">
            <a:avLst/>
          </a:prstGeom>
        </p:spPr>
      </p:pic>
      <p:sp>
        <p:nvSpPr>
          <p:cNvPr id="5" name="TextBox 4"/>
          <p:cNvSpPr txBox="1"/>
          <p:nvPr/>
        </p:nvSpPr>
        <p:spPr>
          <a:xfrm>
            <a:off x="363071" y="205875"/>
            <a:ext cx="11672047" cy="707886"/>
          </a:xfrm>
          <a:prstGeom prst="rect">
            <a:avLst/>
          </a:prstGeom>
          <a:noFill/>
        </p:spPr>
        <p:txBody>
          <a:bodyPr wrap="square" rtlCol="0">
            <a:spAutoFit/>
          </a:bodyPr>
          <a:lstStyle/>
          <a:p>
            <a:pPr algn="ctr"/>
            <a:r>
              <a:rPr lang="en-US" sz="4000" dirty="0">
                <a:solidFill>
                  <a:srgbClr val="FFFF00"/>
                </a:solidFill>
                <a:latin typeface="Papyrus" panose="03070502060502030205" pitchFamily="66" charset="0"/>
              </a:rPr>
              <a:t>John’s Testimony Over the Churches</a:t>
            </a:r>
          </a:p>
        </p:txBody>
      </p:sp>
      <p:sp>
        <p:nvSpPr>
          <p:cNvPr id="6" name="TextBox 5"/>
          <p:cNvSpPr txBox="1"/>
          <p:nvPr/>
        </p:nvSpPr>
        <p:spPr>
          <a:xfrm>
            <a:off x="733930" y="1501589"/>
            <a:ext cx="4626964" cy="2677656"/>
          </a:xfrm>
          <a:prstGeom prst="rect">
            <a:avLst/>
          </a:prstGeom>
          <a:noFill/>
        </p:spPr>
        <p:txBody>
          <a:bodyPr wrap="square" rtlCol="0">
            <a:spAutoFit/>
          </a:bodyPr>
          <a:lstStyle/>
          <a:p>
            <a:r>
              <a:rPr lang="en-US" sz="2800" dirty="0">
                <a:solidFill>
                  <a:srgbClr val="FFFF00"/>
                </a:solidFill>
              </a:rPr>
              <a:t>To the 7 leaders of the 7 branches of the Church in Asia</a:t>
            </a:r>
          </a:p>
          <a:p>
            <a:endParaRPr lang="en-US" sz="2800" dirty="0">
              <a:solidFill>
                <a:srgbClr val="FFFF00"/>
              </a:solidFill>
            </a:endParaRPr>
          </a:p>
          <a:p>
            <a:r>
              <a:rPr lang="en-US" sz="2800" dirty="0">
                <a:solidFill>
                  <a:srgbClr val="FFFF00"/>
                </a:solidFill>
              </a:rPr>
              <a:t>Now western Turkey</a:t>
            </a:r>
          </a:p>
          <a:p>
            <a:r>
              <a:rPr lang="en-US" sz="2800" dirty="0">
                <a:solidFill>
                  <a:srgbClr val="FFFF00"/>
                </a:solidFill>
              </a:rPr>
              <a:t>Sends blessings and peace from Jesus Christ</a:t>
            </a:r>
          </a:p>
        </p:txBody>
      </p:sp>
      <p:sp>
        <p:nvSpPr>
          <p:cNvPr id="7" name="TextBox 6"/>
          <p:cNvSpPr txBox="1"/>
          <p:nvPr/>
        </p:nvSpPr>
        <p:spPr>
          <a:xfrm>
            <a:off x="0" y="6352152"/>
            <a:ext cx="8686800" cy="523220"/>
          </a:xfrm>
          <a:prstGeom prst="rect">
            <a:avLst/>
          </a:prstGeom>
          <a:noFill/>
        </p:spPr>
        <p:txBody>
          <a:bodyPr wrap="square" rtlCol="0">
            <a:spAutoFit/>
          </a:bodyPr>
          <a:lstStyle/>
          <a:p>
            <a:r>
              <a:rPr lang="en-US" sz="2800" dirty="0">
                <a:solidFill>
                  <a:srgbClr val="FFFF00"/>
                </a:solidFill>
              </a:rPr>
              <a:t>Revelation 1:4-5</a:t>
            </a:r>
          </a:p>
        </p:txBody>
      </p:sp>
      <p:sp>
        <p:nvSpPr>
          <p:cNvPr id="8" name="TextBox 7"/>
          <p:cNvSpPr txBox="1"/>
          <p:nvPr/>
        </p:nvSpPr>
        <p:spPr>
          <a:xfrm>
            <a:off x="4854387" y="4381861"/>
            <a:ext cx="6037729" cy="1815882"/>
          </a:xfrm>
          <a:prstGeom prst="rect">
            <a:avLst/>
          </a:prstGeom>
          <a:noFill/>
        </p:spPr>
        <p:txBody>
          <a:bodyPr wrap="square" rtlCol="0">
            <a:spAutoFit/>
          </a:bodyPr>
          <a:lstStyle/>
          <a:p>
            <a:r>
              <a:rPr lang="en-US" sz="2800" dirty="0">
                <a:solidFill>
                  <a:srgbClr val="FFFF00"/>
                </a:solidFill>
              </a:rPr>
              <a:t>Being cleansed by Atonement</a:t>
            </a:r>
          </a:p>
          <a:p>
            <a:r>
              <a:rPr lang="en-US" sz="2800" dirty="0">
                <a:solidFill>
                  <a:srgbClr val="FFFF00"/>
                </a:solidFill>
              </a:rPr>
              <a:t>---washed us---blood cells constantly cleans out toxins and give us newness of life to each cell.</a:t>
            </a:r>
          </a:p>
        </p:txBody>
      </p:sp>
      <p:pic>
        <p:nvPicPr>
          <p:cNvPr id="3" name="Picture 2">
            <a:extLst>
              <a:ext uri="{FF2B5EF4-FFF2-40B4-BE49-F238E27FC236}">
                <a16:creationId xmlns:a16="http://schemas.microsoft.com/office/drawing/2014/main" id="{F541F3BD-73FE-4C07-9522-F19685EEB1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7257" y="1168261"/>
            <a:ext cx="4711700" cy="2959100"/>
          </a:xfrm>
          <a:prstGeom prst="rect">
            <a:avLst/>
          </a:prstGeom>
        </p:spPr>
      </p:pic>
    </p:spTree>
    <p:extLst>
      <p:ext uri="{BB962C8B-B14F-4D97-AF65-F5344CB8AC3E}">
        <p14:creationId xmlns:p14="http://schemas.microsoft.com/office/powerpoint/2010/main" val="166396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B5F665-E3C5-4113-B8AC-F742630E2B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8" y="0"/>
            <a:ext cx="12186723" cy="6858000"/>
          </a:xfrm>
          <a:prstGeom prst="rect">
            <a:avLst/>
          </a:prstGeom>
        </p:spPr>
      </p:pic>
      <p:sp>
        <p:nvSpPr>
          <p:cNvPr id="2" name="TextBox 1"/>
          <p:cNvSpPr txBox="1"/>
          <p:nvPr/>
        </p:nvSpPr>
        <p:spPr>
          <a:xfrm>
            <a:off x="552149" y="623624"/>
            <a:ext cx="7267481" cy="5632311"/>
          </a:xfrm>
          <a:prstGeom prst="rect">
            <a:avLst/>
          </a:prstGeom>
          <a:noFill/>
        </p:spPr>
        <p:txBody>
          <a:bodyPr wrap="square" rtlCol="0">
            <a:spAutoFit/>
          </a:bodyPr>
          <a:lstStyle/>
          <a:p>
            <a:r>
              <a:rPr lang="en-US" sz="2400" dirty="0">
                <a:solidFill>
                  <a:schemeClr val="bg1"/>
                </a:solidFill>
              </a:rPr>
              <a:t>Addressed to the seven branches of the Church in Asia Minor. But is not exclusively for them </a:t>
            </a:r>
          </a:p>
          <a:p>
            <a:endParaRPr lang="en-US" sz="2400" dirty="0">
              <a:solidFill>
                <a:schemeClr val="bg1"/>
              </a:solidFill>
            </a:endParaRPr>
          </a:p>
          <a:p>
            <a:r>
              <a:rPr lang="en-US" sz="2400" dirty="0">
                <a:solidFill>
                  <a:schemeClr val="bg1"/>
                </a:solidFill>
              </a:rPr>
              <a:t>Background: Severe persecution against the Saints. Most likely administered by Rome either during the reign of Nero ad 54-68 or Domitian ad 81-96. Domitian persecuted those who did not worship gods approved by the state and many refused and were executed or exiled. </a:t>
            </a:r>
          </a:p>
          <a:p>
            <a:endParaRPr lang="en-US" sz="2400" dirty="0">
              <a:solidFill>
                <a:schemeClr val="bg1"/>
              </a:solidFill>
            </a:endParaRPr>
          </a:p>
          <a:p>
            <a:r>
              <a:rPr lang="en-US" sz="2400" dirty="0">
                <a:solidFill>
                  <a:schemeClr val="bg1"/>
                </a:solidFill>
              </a:rPr>
              <a:t>John wrote from a penal colony on the Island of Patmos, where he had been exiled because of his word of God and testimony of Jesus Christ. </a:t>
            </a:r>
          </a:p>
          <a:p>
            <a:endParaRPr lang="en-US" sz="2400" dirty="0">
              <a:solidFill>
                <a:schemeClr val="bg1"/>
              </a:solidFill>
            </a:endParaRPr>
          </a:p>
          <a:p>
            <a:r>
              <a:rPr lang="en-US" sz="2400" dirty="0">
                <a:solidFill>
                  <a:schemeClr val="bg1"/>
                </a:solidFill>
              </a:rPr>
              <a:t>The early Church suffered from internal apostasy , a warning from Paul the apostle. </a:t>
            </a:r>
          </a:p>
        </p:txBody>
      </p:sp>
      <p:pic>
        <p:nvPicPr>
          <p:cNvPr id="1026" name="Picture 2" descr="Image result for patmos joh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1852" y="2595282"/>
            <a:ext cx="3627926" cy="3859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69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942</TotalTime>
  <Words>1913</Words>
  <Application>Microsoft Office PowerPoint</Application>
  <PresentationFormat>Widescreen</PresentationFormat>
  <Paragraphs>191</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Papyrus</vt:lpstr>
      <vt:lpstr>Open Sans</vt:lpstr>
      <vt:lpstr>Palatino</vt:lpstr>
      <vt:lpstr>Arial</vt:lpstr>
      <vt:lpstr>Calibri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145</cp:revision>
  <dcterms:created xsi:type="dcterms:W3CDTF">2016-05-16T13:36:31Z</dcterms:created>
  <dcterms:modified xsi:type="dcterms:W3CDTF">2020-09-13T15:16:11Z</dcterms:modified>
</cp:coreProperties>
</file>