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2" r:id="rId15"/>
    <p:sldId id="310" r:id="rId16"/>
    <p:sldId id="311" r:id="rId17"/>
    <p:sldId id="284" r:id="rId18"/>
    <p:sldId id="286" r:id="rId19"/>
  </p:sldIdLst>
  <p:sldSz cx="12192000" cy="6858000"/>
  <p:notesSz cx="6858000" cy="9144000"/>
  <p:embeddedFontLst>
    <p:embeddedFont>
      <p:font typeface="April Flowers"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Iskoola Pota" panose="020B0502040204020203" pitchFamily="34" charset="0"/>
      <p:regular r:id="rId28"/>
      <p:bold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024">
            <a:extLst>
              <a:ext uri="{FF2B5EF4-FFF2-40B4-BE49-F238E27FC236}">
                <a16:creationId xmlns:a16="http://schemas.microsoft.com/office/drawing/2014/main" id="{F321D728-0376-43AE-B11E-3AEDDD300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234650" y="189189"/>
            <a:ext cx="7543800" cy="1938992"/>
          </a:xfrm>
          <a:prstGeom prst="rect">
            <a:avLst/>
          </a:prstGeom>
          <a:noFill/>
        </p:spPr>
        <p:txBody>
          <a:bodyPr wrap="square" rtlCol="0">
            <a:spAutoFit/>
          </a:bodyPr>
          <a:lstStyle/>
          <a:p>
            <a:pPr algn="ctr"/>
            <a:r>
              <a:rPr lang="en-US" sz="6000" dirty="0">
                <a:solidFill>
                  <a:schemeClr val="bg1"/>
                </a:solidFill>
                <a:latin typeface="April Flowers" pitchFamily="2" charset="0"/>
              </a:rPr>
              <a:t>The Seven Churches </a:t>
            </a:r>
          </a:p>
          <a:p>
            <a:pPr algn="ctr"/>
            <a:r>
              <a:rPr lang="en-US" sz="6000" dirty="0">
                <a:solidFill>
                  <a:schemeClr val="bg1"/>
                </a:solidFill>
                <a:latin typeface="April Flowers" pitchFamily="2" charset="0"/>
              </a:rPr>
              <a:t>Revelation 2-3</a:t>
            </a:r>
          </a:p>
        </p:txBody>
      </p:sp>
      <p:grpSp>
        <p:nvGrpSpPr>
          <p:cNvPr id="2" name="Group 8"/>
          <p:cNvGrpSpPr/>
          <p:nvPr/>
        </p:nvGrpSpPr>
        <p:grpSpPr>
          <a:xfrm>
            <a:off x="1752600" y="1905000"/>
            <a:ext cx="2209800" cy="1979270"/>
            <a:chOff x="990600" y="0"/>
            <a:chExt cx="6019800" cy="5791200"/>
          </a:xfrm>
        </p:grpSpPr>
        <p:sp>
          <p:nvSpPr>
            <p:cNvPr id="10" name="Rounded Rectangle 9"/>
            <p:cNvSpPr/>
            <p:nvPr/>
          </p:nvSpPr>
          <p:spPr>
            <a:xfrm>
              <a:off x="1219200" y="1219200"/>
              <a:ext cx="5482652" cy="381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990600" y="0"/>
              <a:ext cx="5943600" cy="114300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5"/>
            <p:cNvGrpSpPr/>
            <p:nvPr/>
          </p:nvGrpSpPr>
          <p:grpSpPr>
            <a:xfrm>
              <a:off x="1204275" y="1156356"/>
              <a:ext cx="1383384" cy="497264"/>
              <a:chOff x="4953000" y="1968708"/>
              <a:chExt cx="5056682" cy="1751350"/>
            </a:xfrm>
          </p:grpSpPr>
          <p:grpSp>
            <p:nvGrpSpPr>
              <p:cNvPr id="4" name="Group 268"/>
              <p:cNvGrpSpPr/>
              <p:nvPr/>
            </p:nvGrpSpPr>
            <p:grpSpPr>
              <a:xfrm>
                <a:off x="4953000" y="1981200"/>
                <a:ext cx="1681397" cy="1721370"/>
                <a:chOff x="4953000" y="1981200"/>
                <a:chExt cx="1681397" cy="1721370"/>
              </a:xfrm>
            </p:grpSpPr>
            <p:sp>
              <p:nvSpPr>
                <p:cNvPr id="72" name="Quad Arrow 71"/>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9"/>
              <p:cNvGrpSpPr/>
              <p:nvPr/>
            </p:nvGrpSpPr>
            <p:grpSpPr>
              <a:xfrm>
                <a:off x="6634397" y="1968708"/>
                <a:ext cx="1681397" cy="1721370"/>
                <a:chOff x="4953000" y="1981200"/>
                <a:chExt cx="1681397" cy="1721370"/>
              </a:xfrm>
            </p:grpSpPr>
            <p:sp>
              <p:nvSpPr>
                <p:cNvPr id="70" name="Quad Arrow 69"/>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72"/>
              <p:cNvGrpSpPr/>
              <p:nvPr/>
            </p:nvGrpSpPr>
            <p:grpSpPr>
              <a:xfrm>
                <a:off x="8328285" y="1998688"/>
                <a:ext cx="1681397" cy="1721370"/>
                <a:chOff x="4953000" y="1981200"/>
                <a:chExt cx="1681397" cy="1721370"/>
              </a:xfrm>
            </p:grpSpPr>
            <p:sp>
              <p:nvSpPr>
                <p:cNvPr id="68"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Isosceles Triangle 63"/>
              <p:cNvSpPr/>
              <p:nvPr/>
            </p:nvSpPr>
            <p:spPr>
              <a:xfrm rot="10800000">
                <a:off x="6096000" y="2133600"/>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7816121" y="211111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6107243" y="3069236"/>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803630" y="308672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rot="5400000">
              <a:off x="381000" y="2895600"/>
              <a:ext cx="3200400" cy="762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5400000">
              <a:off x="1752600" y="2895600"/>
              <a:ext cx="3200400" cy="762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5400000">
              <a:off x="3048000" y="2895600"/>
              <a:ext cx="3200400" cy="762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4419600" y="2895600"/>
              <a:ext cx="3200400" cy="762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219200" y="4953000"/>
              <a:ext cx="5482652" cy="381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90600" y="5410200"/>
              <a:ext cx="6019800" cy="381000"/>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5"/>
            <p:cNvGrpSpPr/>
            <p:nvPr/>
          </p:nvGrpSpPr>
          <p:grpSpPr>
            <a:xfrm>
              <a:off x="2619867" y="1176781"/>
              <a:ext cx="1383384" cy="497264"/>
              <a:chOff x="4953000" y="1968708"/>
              <a:chExt cx="5056682" cy="1751350"/>
            </a:xfrm>
          </p:grpSpPr>
          <p:grpSp>
            <p:nvGrpSpPr>
              <p:cNvPr id="12" name="Group 268"/>
              <p:cNvGrpSpPr/>
              <p:nvPr/>
            </p:nvGrpSpPr>
            <p:grpSpPr>
              <a:xfrm>
                <a:off x="4953000" y="1981200"/>
                <a:ext cx="1681397" cy="1721370"/>
                <a:chOff x="4953000" y="1981200"/>
                <a:chExt cx="1681397" cy="1721370"/>
              </a:xfrm>
            </p:grpSpPr>
            <p:sp>
              <p:nvSpPr>
                <p:cNvPr id="59" name="Quad Arrow 58"/>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69"/>
              <p:cNvGrpSpPr/>
              <p:nvPr/>
            </p:nvGrpSpPr>
            <p:grpSpPr>
              <a:xfrm>
                <a:off x="6634397" y="1968708"/>
                <a:ext cx="1681397" cy="1721370"/>
                <a:chOff x="4953000" y="1981200"/>
                <a:chExt cx="1681397" cy="1721370"/>
              </a:xfrm>
            </p:grpSpPr>
            <p:sp>
              <p:nvSpPr>
                <p:cNvPr id="57" name="Quad Arrow 56"/>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2"/>
              <p:cNvGrpSpPr/>
              <p:nvPr/>
            </p:nvGrpSpPr>
            <p:grpSpPr>
              <a:xfrm>
                <a:off x="8328285" y="1998688"/>
                <a:ext cx="1681397" cy="1721370"/>
                <a:chOff x="4953000" y="1981200"/>
                <a:chExt cx="1681397" cy="1721370"/>
              </a:xfrm>
            </p:grpSpPr>
            <p:sp>
              <p:nvSpPr>
                <p:cNvPr id="55" name="Quad Arrow 54"/>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Isosceles Triangle 50"/>
              <p:cNvSpPr/>
              <p:nvPr/>
            </p:nvSpPr>
            <p:spPr>
              <a:xfrm rot="10800000">
                <a:off x="6096000" y="2133600"/>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7816121" y="211111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107243" y="3069236"/>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7803630" y="308672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5"/>
            <p:cNvGrpSpPr/>
            <p:nvPr/>
          </p:nvGrpSpPr>
          <p:grpSpPr>
            <a:xfrm>
              <a:off x="4035459" y="1197205"/>
              <a:ext cx="1383384" cy="497264"/>
              <a:chOff x="4953000" y="1968708"/>
              <a:chExt cx="5056682" cy="1751350"/>
            </a:xfrm>
          </p:grpSpPr>
          <p:grpSp>
            <p:nvGrpSpPr>
              <p:cNvPr id="22" name="Group 268"/>
              <p:cNvGrpSpPr/>
              <p:nvPr/>
            </p:nvGrpSpPr>
            <p:grpSpPr>
              <a:xfrm>
                <a:off x="4953000" y="1981200"/>
                <a:ext cx="1681397" cy="1721370"/>
                <a:chOff x="4953000" y="1981200"/>
                <a:chExt cx="1681397" cy="1721370"/>
              </a:xfrm>
            </p:grpSpPr>
            <p:sp>
              <p:nvSpPr>
                <p:cNvPr id="46" name="Quad Arrow 45"/>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69"/>
              <p:cNvGrpSpPr/>
              <p:nvPr/>
            </p:nvGrpSpPr>
            <p:grpSpPr>
              <a:xfrm>
                <a:off x="6634397" y="1968708"/>
                <a:ext cx="1681397" cy="1721370"/>
                <a:chOff x="4953000" y="1981200"/>
                <a:chExt cx="1681397" cy="1721370"/>
              </a:xfrm>
            </p:grpSpPr>
            <p:sp>
              <p:nvSpPr>
                <p:cNvPr id="44" name="Quad Arrow 43"/>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72"/>
              <p:cNvGrpSpPr/>
              <p:nvPr/>
            </p:nvGrpSpPr>
            <p:grpSpPr>
              <a:xfrm>
                <a:off x="8328285" y="1998688"/>
                <a:ext cx="1681397" cy="1721370"/>
                <a:chOff x="4953000" y="1981200"/>
                <a:chExt cx="1681397" cy="1721370"/>
              </a:xfrm>
            </p:grpSpPr>
            <p:sp>
              <p:nvSpPr>
                <p:cNvPr id="42" name="Quad Arrow 41"/>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Isosceles Triangle 37"/>
              <p:cNvSpPr/>
              <p:nvPr/>
            </p:nvSpPr>
            <p:spPr>
              <a:xfrm rot="10800000">
                <a:off x="6096000" y="2133600"/>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7816121" y="211111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6107243" y="3069236"/>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7803630" y="308672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45"/>
            <p:cNvGrpSpPr/>
            <p:nvPr/>
          </p:nvGrpSpPr>
          <p:grpSpPr>
            <a:xfrm>
              <a:off x="5422771" y="1189348"/>
              <a:ext cx="1383384" cy="497264"/>
              <a:chOff x="4953000" y="1968708"/>
              <a:chExt cx="5056682" cy="1751350"/>
            </a:xfrm>
          </p:grpSpPr>
          <p:grpSp>
            <p:nvGrpSpPr>
              <p:cNvPr id="36" name="Group 268"/>
              <p:cNvGrpSpPr/>
              <p:nvPr/>
            </p:nvGrpSpPr>
            <p:grpSpPr>
              <a:xfrm>
                <a:off x="4953000" y="1981200"/>
                <a:ext cx="1681397" cy="1721370"/>
                <a:chOff x="4953000" y="1981200"/>
                <a:chExt cx="1681397" cy="1721370"/>
              </a:xfrm>
            </p:grpSpPr>
            <p:sp>
              <p:nvSpPr>
                <p:cNvPr id="33" name="Quad Arrow 32"/>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69"/>
              <p:cNvGrpSpPr/>
              <p:nvPr/>
            </p:nvGrpSpPr>
            <p:grpSpPr>
              <a:xfrm>
                <a:off x="6634397" y="1968708"/>
                <a:ext cx="1681397" cy="1721370"/>
                <a:chOff x="4953000" y="1981200"/>
                <a:chExt cx="1681397" cy="1721370"/>
              </a:xfrm>
            </p:grpSpPr>
            <p:sp>
              <p:nvSpPr>
                <p:cNvPr id="31" name="Quad Arrow 30"/>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72"/>
              <p:cNvGrpSpPr/>
              <p:nvPr/>
            </p:nvGrpSpPr>
            <p:grpSpPr>
              <a:xfrm>
                <a:off x="8328285" y="1998688"/>
                <a:ext cx="1681397" cy="1721370"/>
                <a:chOff x="4953000" y="1981200"/>
                <a:chExt cx="1681397" cy="1721370"/>
              </a:xfrm>
            </p:grpSpPr>
            <p:sp>
              <p:nvSpPr>
                <p:cNvPr id="29" name="Quad Arrow 28"/>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p:cNvSpPr/>
              <p:nvPr/>
            </p:nvSpPr>
            <p:spPr>
              <a:xfrm rot="10800000">
                <a:off x="6096000" y="2133600"/>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7816121" y="211111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6107243" y="3069236"/>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7803630" y="3086725"/>
                <a:ext cx="1066800" cy="457200"/>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138"/>
          <p:cNvGrpSpPr/>
          <p:nvPr/>
        </p:nvGrpSpPr>
        <p:grpSpPr>
          <a:xfrm>
            <a:off x="8534400" y="1447800"/>
            <a:ext cx="1977788" cy="1752600"/>
            <a:chOff x="990600" y="152400"/>
            <a:chExt cx="5181600" cy="5105400"/>
          </a:xfrm>
        </p:grpSpPr>
        <p:sp>
          <p:nvSpPr>
            <p:cNvPr id="140" name="Isosceles Triangle 139"/>
            <p:cNvSpPr/>
            <p:nvPr/>
          </p:nvSpPr>
          <p:spPr>
            <a:xfrm>
              <a:off x="990600" y="152400"/>
              <a:ext cx="5116010" cy="1007645"/>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432566" y="2713032"/>
              <a:ext cx="2821405" cy="65589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5400000">
              <a:off x="1613183" y="2713032"/>
              <a:ext cx="2821405" cy="65589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5400000">
              <a:off x="2728211" y="2713032"/>
              <a:ext cx="2821405" cy="65589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5400000">
              <a:off x="3908829" y="2713032"/>
              <a:ext cx="2821405" cy="65589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187370" y="4518861"/>
              <a:ext cx="4719245" cy="335882"/>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990600" y="4921918"/>
              <a:ext cx="5181600" cy="335882"/>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228"/>
            <p:cNvGrpSpPr/>
            <p:nvPr/>
          </p:nvGrpSpPr>
          <p:grpSpPr>
            <a:xfrm>
              <a:off x="1187370" y="1227221"/>
              <a:ext cx="4719245" cy="335882"/>
              <a:chOff x="1187370" y="1227221"/>
              <a:chExt cx="4719245" cy="335882"/>
            </a:xfrm>
          </p:grpSpPr>
          <p:sp>
            <p:nvSpPr>
              <p:cNvPr id="148" name="Rounded Rectangle 147"/>
              <p:cNvSpPr/>
              <p:nvPr/>
            </p:nvSpPr>
            <p:spPr>
              <a:xfrm>
                <a:off x="1187370" y="1227221"/>
                <a:ext cx="4719245" cy="335882"/>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12"/>
              <p:cNvGrpSpPr/>
              <p:nvPr/>
            </p:nvGrpSpPr>
            <p:grpSpPr>
              <a:xfrm>
                <a:off x="1260764" y="1233055"/>
                <a:ext cx="1357744" cy="318655"/>
                <a:chOff x="1260764" y="1233055"/>
                <a:chExt cx="1357744" cy="318655"/>
              </a:xfrm>
            </p:grpSpPr>
            <p:sp>
              <p:nvSpPr>
                <p:cNvPr id="161" name="Sun 160"/>
                <p:cNvSpPr/>
                <p:nvPr/>
              </p:nvSpPr>
              <p:spPr>
                <a:xfrm>
                  <a:off x="1260764" y="1233055"/>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Sun 161"/>
                <p:cNvSpPr/>
                <p:nvPr/>
              </p:nvSpPr>
              <p:spPr>
                <a:xfrm>
                  <a:off x="1625600" y="1246910"/>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Sun 162"/>
                <p:cNvSpPr/>
                <p:nvPr/>
              </p:nvSpPr>
              <p:spPr>
                <a:xfrm>
                  <a:off x="1969654" y="1242292"/>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Sun 163"/>
                <p:cNvSpPr/>
                <p:nvPr/>
              </p:nvSpPr>
              <p:spPr>
                <a:xfrm>
                  <a:off x="2313708" y="1237674"/>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13"/>
              <p:cNvGrpSpPr/>
              <p:nvPr/>
            </p:nvGrpSpPr>
            <p:grpSpPr>
              <a:xfrm>
                <a:off x="2669309" y="1237674"/>
                <a:ext cx="1357744" cy="318655"/>
                <a:chOff x="1260764" y="1233055"/>
                <a:chExt cx="1357744" cy="318655"/>
              </a:xfrm>
            </p:grpSpPr>
            <p:sp>
              <p:nvSpPr>
                <p:cNvPr id="157" name="Sun 156"/>
                <p:cNvSpPr/>
                <p:nvPr/>
              </p:nvSpPr>
              <p:spPr>
                <a:xfrm>
                  <a:off x="1260764" y="1233055"/>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Sun 157"/>
                <p:cNvSpPr/>
                <p:nvPr/>
              </p:nvSpPr>
              <p:spPr>
                <a:xfrm>
                  <a:off x="1625600" y="1246910"/>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Sun 158"/>
                <p:cNvSpPr/>
                <p:nvPr/>
              </p:nvSpPr>
              <p:spPr>
                <a:xfrm>
                  <a:off x="1969654" y="1242292"/>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Sun 159"/>
                <p:cNvSpPr/>
                <p:nvPr/>
              </p:nvSpPr>
              <p:spPr>
                <a:xfrm>
                  <a:off x="2313708" y="1237674"/>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18"/>
              <p:cNvGrpSpPr/>
              <p:nvPr/>
            </p:nvGrpSpPr>
            <p:grpSpPr>
              <a:xfrm>
                <a:off x="4479637" y="1244602"/>
                <a:ext cx="1357744" cy="316345"/>
                <a:chOff x="1260764" y="1230747"/>
                <a:chExt cx="1357744" cy="316345"/>
              </a:xfrm>
            </p:grpSpPr>
            <p:sp>
              <p:nvSpPr>
                <p:cNvPr id="153" name="Sun 152"/>
                <p:cNvSpPr/>
                <p:nvPr/>
              </p:nvSpPr>
              <p:spPr>
                <a:xfrm>
                  <a:off x="1260764" y="1233055"/>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Sun 153"/>
                <p:cNvSpPr/>
                <p:nvPr/>
              </p:nvSpPr>
              <p:spPr>
                <a:xfrm>
                  <a:off x="1614055" y="1230747"/>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Sun 154"/>
                <p:cNvSpPr/>
                <p:nvPr/>
              </p:nvSpPr>
              <p:spPr>
                <a:xfrm>
                  <a:off x="1969654" y="1242292"/>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Sun 155"/>
                <p:cNvSpPr/>
                <p:nvPr/>
              </p:nvSpPr>
              <p:spPr>
                <a:xfrm>
                  <a:off x="2313708" y="1237674"/>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Sun 151"/>
              <p:cNvSpPr/>
              <p:nvPr/>
            </p:nvSpPr>
            <p:spPr>
              <a:xfrm>
                <a:off x="4068618" y="1237673"/>
                <a:ext cx="304800" cy="304800"/>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164"/>
          <p:cNvGrpSpPr/>
          <p:nvPr/>
        </p:nvGrpSpPr>
        <p:grpSpPr>
          <a:xfrm>
            <a:off x="1981200" y="4724401"/>
            <a:ext cx="2057400" cy="1629967"/>
            <a:chOff x="3352800" y="685800"/>
            <a:chExt cx="4191000" cy="3320303"/>
          </a:xfrm>
        </p:grpSpPr>
        <p:sp>
          <p:nvSpPr>
            <p:cNvPr id="166" name="Isosceles Triangle 165"/>
            <p:cNvSpPr/>
            <p:nvPr/>
          </p:nvSpPr>
          <p:spPr>
            <a:xfrm>
              <a:off x="3352800" y="685800"/>
              <a:ext cx="4137949" cy="655323"/>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5400000">
              <a:off x="3106534" y="2299140"/>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5400000">
              <a:off x="4079917" y="22991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5400000">
              <a:off x="4981778" y="22991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936690" y="22991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3511952" y="3525533"/>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352800" y="3787662"/>
              <a:ext cx="4191000"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71"/>
            <p:cNvGrpSpPr/>
            <p:nvPr/>
          </p:nvGrpSpPr>
          <p:grpSpPr>
            <a:xfrm>
              <a:off x="3511952" y="1371600"/>
              <a:ext cx="3817036" cy="242454"/>
              <a:chOff x="3511952" y="1371600"/>
              <a:chExt cx="3817036" cy="242454"/>
            </a:xfrm>
          </p:grpSpPr>
          <p:sp>
            <p:nvSpPr>
              <p:cNvPr id="174" name="Rounded Rectangle 173"/>
              <p:cNvSpPr/>
              <p:nvPr/>
            </p:nvSpPr>
            <p:spPr>
              <a:xfrm>
                <a:off x="3511952" y="1384811"/>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58"/>
              <p:cNvGrpSpPr/>
              <p:nvPr/>
            </p:nvGrpSpPr>
            <p:grpSpPr>
              <a:xfrm>
                <a:off x="3657600" y="1371600"/>
                <a:ext cx="685800" cy="228600"/>
                <a:chOff x="3657600" y="1371600"/>
                <a:chExt cx="685800" cy="228600"/>
              </a:xfrm>
            </p:grpSpPr>
            <p:sp>
              <p:nvSpPr>
                <p:cNvPr id="188" name="Heart 187"/>
                <p:cNvSpPr/>
                <p:nvPr/>
              </p:nvSpPr>
              <p:spPr>
                <a:xfrm>
                  <a:off x="3657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Heart 188"/>
                <p:cNvSpPr/>
                <p:nvPr/>
              </p:nvSpPr>
              <p:spPr>
                <a:xfrm rot="10800000">
                  <a:off x="4038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59"/>
              <p:cNvGrpSpPr/>
              <p:nvPr/>
            </p:nvGrpSpPr>
            <p:grpSpPr>
              <a:xfrm>
                <a:off x="4447310" y="1385454"/>
                <a:ext cx="685800" cy="228600"/>
                <a:chOff x="3657600" y="1371600"/>
                <a:chExt cx="685800" cy="228600"/>
              </a:xfrm>
            </p:grpSpPr>
            <p:sp>
              <p:nvSpPr>
                <p:cNvPr id="186" name="Heart 185"/>
                <p:cNvSpPr/>
                <p:nvPr/>
              </p:nvSpPr>
              <p:spPr>
                <a:xfrm>
                  <a:off x="3657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Heart 186"/>
                <p:cNvSpPr/>
                <p:nvPr/>
              </p:nvSpPr>
              <p:spPr>
                <a:xfrm rot="10800000">
                  <a:off x="4038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62"/>
              <p:cNvGrpSpPr/>
              <p:nvPr/>
            </p:nvGrpSpPr>
            <p:grpSpPr>
              <a:xfrm>
                <a:off x="5186219" y="1385454"/>
                <a:ext cx="685800" cy="228600"/>
                <a:chOff x="3657600" y="1371600"/>
                <a:chExt cx="685800" cy="228600"/>
              </a:xfrm>
            </p:grpSpPr>
            <p:sp>
              <p:nvSpPr>
                <p:cNvPr id="184" name="Heart 183"/>
                <p:cNvSpPr/>
                <p:nvPr/>
              </p:nvSpPr>
              <p:spPr>
                <a:xfrm>
                  <a:off x="3657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Heart 184"/>
                <p:cNvSpPr/>
                <p:nvPr/>
              </p:nvSpPr>
              <p:spPr>
                <a:xfrm rot="10800000">
                  <a:off x="4038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65"/>
              <p:cNvGrpSpPr/>
              <p:nvPr/>
            </p:nvGrpSpPr>
            <p:grpSpPr>
              <a:xfrm>
                <a:off x="5915891" y="1376219"/>
                <a:ext cx="685800" cy="228600"/>
                <a:chOff x="3657600" y="1371600"/>
                <a:chExt cx="685800" cy="228600"/>
              </a:xfrm>
            </p:grpSpPr>
            <p:sp>
              <p:nvSpPr>
                <p:cNvPr id="182" name="Heart 181"/>
                <p:cNvSpPr/>
                <p:nvPr/>
              </p:nvSpPr>
              <p:spPr>
                <a:xfrm>
                  <a:off x="3657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Heart 182"/>
                <p:cNvSpPr/>
                <p:nvPr/>
              </p:nvSpPr>
              <p:spPr>
                <a:xfrm rot="10800000">
                  <a:off x="4038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68"/>
              <p:cNvGrpSpPr/>
              <p:nvPr/>
            </p:nvGrpSpPr>
            <p:grpSpPr>
              <a:xfrm>
                <a:off x="6629400" y="1371600"/>
                <a:ext cx="685800" cy="228600"/>
                <a:chOff x="3657600" y="1371600"/>
                <a:chExt cx="685800" cy="228600"/>
              </a:xfrm>
            </p:grpSpPr>
            <p:sp>
              <p:nvSpPr>
                <p:cNvPr id="180" name="Heart 179"/>
                <p:cNvSpPr/>
                <p:nvPr/>
              </p:nvSpPr>
              <p:spPr>
                <a:xfrm>
                  <a:off x="3657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Heart 180"/>
                <p:cNvSpPr/>
                <p:nvPr/>
              </p:nvSpPr>
              <p:spPr>
                <a:xfrm rot="10800000">
                  <a:off x="4038600" y="1371600"/>
                  <a:ext cx="304800" cy="228600"/>
                </a:xfrm>
                <a:prstGeom prst="hear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189"/>
          <p:cNvGrpSpPr/>
          <p:nvPr/>
        </p:nvGrpSpPr>
        <p:grpSpPr>
          <a:xfrm>
            <a:off x="4038600" y="2133600"/>
            <a:ext cx="1442734" cy="1143000"/>
            <a:chOff x="4572000" y="457200"/>
            <a:chExt cx="4191000" cy="3320303"/>
          </a:xfrm>
        </p:grpSpPr>
        <p:sp>
          <p:nvSpPr>
            <p:cNvPr id="191" name="Isosceles Triangle 190"/>
            <p:cNvSpPr/>
            <p:nvPr/>
          </p:nvSpPr>
          <p:spPr>
            <a:xfrm>
              <a:off x="4572000" y="457200"/>
              <a:ext cx="4137949" cy="655323"/>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5400000">
              <a:off x="4325734" y="2070541"/>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5400000">
              <a:off x="5299117"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5400000">
              <a:off x="6200978"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rot="5400000">
              <a:off x="7155890"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4731152" y="3296933"/>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4572000" y="3559062"/>
              <a:ext cx="4191000"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4731152" y="1156211"/>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300"/>
            <p:cNvGrpSpPr/>
            <p:nvPr/>
          </p:nvGrpSpPr>
          <p:grpSpPr>
            <a:xfrm>
              <a:off x="4800600" y="1143000"/>
              <a:ext cx="420832" cy="247073"/>
              <a:chOff x="4800600" y="1143000"/>
              <a:chExt cx="420832" cy="247073"/>
            </a:xfrm>
          </p:grpSpPr>
          <p:sp>
            <p:nvSpPr>
              <p:cNvPr id="218" name="Isosceles Triangle 217"/>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01"/>
            <p:cNvGrpSpPr/>
            <p:nvPr/>
          </p:nvGrpSpPr>
          <p:grpSpPr>
            <a:xfrm>
              <a:off x="5322455" y="1147618"/>
              <a:ext cx="420832" cy="247073"/>
              <a:chOff x="4800600" y="1143000"/>
              <a:chExt cx="420832" cy="247073"/>
            </a:xfrm>
          </p:grpSpPr>
          <p:sp>
            <p:nvSpPr>
              <p:cNvPr id="216" name="Isosceles Triangle 215"/>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Isosceles Triangle 216"/>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304"/>
            <p:cNvGrpSpPr/>
            <p:nvPr/>
          </p:nvGrpSpPr>
          <p:grpSpPr>
            <a:xfrm>
              <a:off x="5848927" y="1138381"/>
              <a:ext cx="420832" cy="247073"/>
              <a:chOff x="4800600" y="1143000"/>
              <a:chExt cx="420832" cy="247073"/>
            </a:xfrm>
          </p:grpSpPr>
          <p:sp>
            <p:nvSpPr>
              <p:cNvPr id="214" name="Isosceles Triangle 213"/>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307"/>
            <p:cNvGrpSpPr/>
            <p:nvPr/>
          </p:nvGrpSpPr>
          <p:grpSpPr>
            <a:xfrm>
              <a:off x="6400800" y="1143000"/>
              <a:ext cx="420832" cy="247073"/>
              <a:chOff x="4800600" y="1143000"/>
              <a:chExt cx="420832" cy="247073"/>
            </a:xfrm>
          </p:grpSpPr>
          <p:sp>
            <p:nvSpPr>
              <p:cNvPr id="212" name="Isosceles Triangle 211"/>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10"/>
            <p:cNvGrpSpPr/>
            <p:nvPr/>
          </p:nvGrpSpPr>
          <p:grpSpPr>
            <a:xfrm>
              <a:off x="6994236" y="1147618"/>
              <a:ext cx="420832" cy="247073"/>
              <a:chOff x="4800600" y="1143000"/>
              <a:chExt cx="420832" cy="247073"/>
            </a:xfrm>
          </p:grpSpPr>
          <p:sp>
            <p:nvSpPr>
              <p:cNvPr id="210" name="Isosceles Triangle 209"/>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313"/>
            <p:cNvGrpSpPr/>
            <p:nvPr/>
          </p:nvGrpSpPr>
          <p:grpSpPr>
            <a:xfrm>
              <a:off x="7548418" y="1138382"/>
              <a:ext cx="420832" cy="247073"/>
              <a:chOff x="4800600" y="1143000"/>
              <a:chExt cx="420832" cy="247073"/>
            </a:xfrm>
          </p:grpSpPr>
          <p:sp>
            <p:nvSpPr>
              <p:cNvPr id="208" name="Isosceles Triangle 207"/>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316"/>
            <p:cNvGrpSpPr/>
            <p:nvPr/>
          </p:nvGrpSpPr>
          <p:grpSpPr>
            <a:xfrm>
              <a:off x="8028709" y="1138382"/>
              <a:ext cx="420832" cy="247073"/>
              <a:chOff x="4800600" y="1143000"/>
              <a:chExt cx="420832" cy="247073"/>
            </a:xfrm>
          </p:grpSpPr>
          <p:sp>
            <p:nvSpPr>
              <p:cNvPr id="206" name="Isosceles Triangle 205"/>
              <p:cNvSpPr/>
              <p:nvPr/>
            </p:nvSpPr>
            <p:spPr>
              <a:xfrm>
                <a:off x="4800600" y="1143000"/>
                <a:ext cx="15240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Isosceles Triangle 206"/>
              <p:cNvSpPr/>
              <p:nvPr/>
            </p:nvSpPr>
            <p:spPr>
              <a:xfrm rot="10800000">
                <a:off x="5049982" y="1161473"/>
                <a:ext cx="171450" cy="228600"/>
              </a:xfrm>
              <a:prstGeom prst="triangl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219"/>
          <p:cNvGrpSpPr/>
          <p:nvPr/>
        </p:nvGrpSpPr>
        <p:grpSpPr>
          <a:xfrm>
            <a:off x="7772400" y="4495801"/>
            <a:ext cx="2438400" cy="1931813"/>
            <a:chOff x="4572000" y="457200"/>
            <a:chExt cx="4191000" cy="3320303"/>
          </a:xfrm>
        </p:grpSpPr>
        <p:sp>
          <p:nvSpPr>
            <p:cNvPr id="221" name="Isosceles Triangle 220"/>
            <p:cNvSpPr/>
            <p:nvPr/>
          </p:nvSpPr>
          <p:spPr>
            <a:xfrm>
              <a:off x="4572000" y="457200"/>
              <a:ext cx="4137949" cy="655323"/>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rot="5400000">
              <a:off x="4325734" y="2070541"/>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5400000">
              <a:off x="5299117"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5400000">
              <a:off x="6200978"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5400000">
              <a:off x="7155890"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4731152" y="3296933"/>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4572000" y="3559062"/>
              <a:ext cx="4191000"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4731152" y="1156211"/>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20"/>
            <p:cNvGrpSpPr/>
            <p:nvPr/>
          </p:nvGrpSpPr>
          <p:grpSpPr>
            <a:xfrm>
              <a:off x="4724400" y="1143001"/>
              <a:ext cx="3886200" cy="228600"/>
              <a:chOff x="1219200" y="2133600"/>
              <a:chExt cx="7086600" cy="685800"/>
            </a:xfrm>
          </p:grpSpPr>
          <p:sp>
            <p:nvSpPr>
              <p:cNvPr id="230" name="&quot;No&quot; Symbol 229"/>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quot;No&quot; Symbol 23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quot;No&quot; Symbol 23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quot;No&quot; Symbol 232"/>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quot;No&quot; Symbol 233"/>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quot;No&quot; Symbol 234"/>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quot;No&quot; Symbol 235"/>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1" name="Group 236"/>
          <p:cNvGrpSpPr/>
          <p:nvPr/>
        </p:nvGrpSpPr>
        <p:grpSpPr>
          <a:xfrm>
            <a:off x="6400800" y="2209800"/>
            <a:ext cx="1905000" cy="1524000"/>
            <a:chOff x="4572000" y="457200"/>
            <a:chExt cx="4191000" cy="3320303"/>
          </a:xfrm>
        </p:grpSpPr>
        <p:sp>
          <p:nvSpPr>
            <p:cNvPr id="238" name="Isosceles Triangle 237"/>
            <p:cNvSpPr/>
            <p:nvPr/>
          </p:nvSpPr>
          <p:spPr>
            <a:xfrm>
              <a:off x="4572000" y="457200"/>
              <a:ext cx="4137949" cy="655323"/>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5400000">
              <a:off x="4325734" y="2070541"/>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5400000">
              <a:off x="5299117"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5400000">
              <a:off x="6200978"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5400000">
              <a:off x="7155890"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4731152" y="3296933"/>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4572000" y="3559062"/>
              <a:ext cx="4191000"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4731152" y="1156211"/>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329"/>
            <p:cNvGrpSpPr/>
            <p:nvPr/>
          </p:nvGrpSpPr>
          <p:grpSpPr>
            <a:xfrm>
              <a:off x="4708236" y="1177636"/>
              <a:ext cx="3886200" cy="381000"/>
              <a:chOff x="1447800" y="4953000"/>
              <a:chExt cx="7620000" cy="990600"/>
            </a:xfrm>
          </p:grpSpPr>
          <p:sp>
            <p:nvSpPr>
              <p:cNvPr id="247" name="Block Arc 246"/>
              <p:cNvSpPr/>
              <p:nvPr/>
            </p:nvSpPr>
            <p:spPr>
              <a:xfrm>
                <a:off x="14478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Block Arc 247"/>
              <p:cNvSpPr/>
              <p:nvPr/>
            </p:nvSpPr>
            <p:spPr>
              <a:xfrm>
                <a:off x="25146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Block Arc 248"/>
              <p:cNvSpPr/>
              <p:nvPr/>
            </p:nvSpPr>
            <p:spPr>
              <a:xfrm>
                <a:off x="35814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Block Arc 249"/>
              <p:cNvSpPr/>
              <p:nvPr/>
            </p:nvSpPr>
            <p:spPr>
              <a:xfrm>
                <a:off x="46482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Block Arc 250"/>
              <p:cNvSpPr/>
              <p:nvPr/>
            </p:nvSpPr>
            <p:spPr>
              <a:xfrm>
                <a:off x="57150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Block Arc 251"/>
              <p:cNvSpPr/>
              <p:nvPr/>
            </p:nvSpPr>
            <p:spPr>
              <a:xfrm>
                <a:off x="67818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Block Arc 252"/>
              <p:cNvSpPr/>
              <p:nvPr/>
            </p:nvSpPr>
            <p:spPr>
              <a:xfrm>
                <a:off x="78486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Oval 253"/>
              <p:cNvSpPr/>
              <p:nvPr/>
            </p:nvSpPr>
            <p:spPr>
              <a:xfrm>
                <a:off x="19050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29718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0386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1054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61722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72390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83058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260"/>
          <p:cNvGrpSpPr/>
          <p:nvPr/>
        </p:nvGrpSpPr>
        <p:grpSpPr>
          <a:xfrm>
            <a:off x="4572000" y="3810000"/>
            <a:ext cx="2514600" cy="1992182"/>
            <a:chOff x="4572000" y="457200"/>
            <a:chExt cx="4191000" cy="3320303"/>
          </a:xfrm>
        </p:grpSpPr>
        <p:sp>
          <p:nvSpPr>
            <p:cNvPr id="262" name="Isosceles Triangle 261"/>
            <p:cNvSpPr/>
            <p:nvPr/>
          </p:nvSpPr>
          <p:spPr>
            <a:xfrm>
              <a:off x="4572000" y="457200"/>
              <a:ext cx="4137949" cy="655323"/>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rot="5400000">
              <a:off x="4325734" y="2070541"/>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rot="5400000">
              <a:off x="5299117"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rot="5400000">
              <a:off x="6200978"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rot="5400000">
              <a:off x="7155890" y="2070539"/>
              <a:ext cx="1834904" cy="530507"/>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4731152" y="3296933"/>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4572000" y="3559062"/>
              <a:ext cx="4191000"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4731152" y="1156211"/>
              <a:ext cx="3817036" cy="21844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345"/>
            <p:cNvGrpSpPr/>
            <p:nvPr/>
          </p:nvGrpSpPr>
          <p:grpSpPr>
            <a:xfrm>
              <a:off x="4724400" y="1143000"/>
              <a:ext cx="3810000" cy="457200"/>
              <a:chOff x="1371600" y="3962400"/>
              <a:chExt cx="6705600" cy="2057400"/>
            </a:xfrm>
          </p:grpSpPr>
          <p:grpSp>
            <p:nvGrpSpPr>
              <p:cNvPr id="95" name="Group 195"/>
              <p:cNvGrpSpPr/>
              <p:nvPr/>
            </p:nvGrpSpPr>
            <p:grpSpPr>
              <a:xfrm>
                <a:off x="1371600" y="3962400"/>
                <a:ext cx="1676400" cy="2057400"/>
                <a:chOff x="1371600" y="3962400"/>
                <a:chExt cx="1676400" cy="2057400"/>
              </a:xfrm>
            </p:grpSpPr>
            <p:sp>
              <p:nvSpPr>
                <p:cNvPr id="281" name="Right Arrow Callout 28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81"/>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96"/>
              <p:cNvGrpSpPr/>
              <p:nvPr/>
            </p:nvGrpSpPr>
            <p:grpSpPr>
              <a:xfrm>
                <a:off x="3048000" y="3962400"/>
                <a:ext cx="1676400" cy="2057400"/>
                <a:chOff x="1371600" y="3962400"/>
                <a:chExt cx="1676400" cy="2057400"/>
              </a:xfrm>
            </p:grpSpPr>
            <p:sp>
              <p:nvSpPr>
                <p:cNvPr id="279" name="Right Arrow Callout 27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279"/>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99"/>
              <p:cNvGrpSpPr/>
              <p:nvPr/>
            </p:nvGrpSpPr>
            <p:grpSpPr>
              <a:xfrm>
                <a:off x="4724400" y="3962400"/>
                <a:ext cx="1676400" cy="2057400"/>
                <a:chOff x="1371600" y="3962400"/>
                <a:chExt cx="1676400" cy="2057400"/>
              </a:xfrm>
            </p:grpSpPr>
            <p:sp>
              <p:nvSpPr>
                <p:cNvPr id="277" name="Right Arrow Callout 27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277"/>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02"/>
              <p:cNvGrpSpPr/>
              <p:nvPr/>
            </p:nvGrpSpPr>
            <p:grpSpPr>
              <a:xfrm>
                <a:off x="6400800" y="3962400"/>
                <a:ext cx="1676400" cy="2057400"/>
                <a:chOff x="1371600" y="3962400"/>
                <a:chExt cx="1676400" cy="2057400"/>
              </a:xfrm>
            </p:grpSpPr>
            <p:sp>
              <p:nvSpPr>
                <p:cNvPr id="275" name="Right Arrow Callout 27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275"/>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0" name="Group 219"/>
          <p:cNvGrpSpPr/>
          <p:nvPr/>
        </p:nvGrpSpPr>
        <p:grpSpPr>
          <a:xfrm>
            <a:off x="302057" y="4176300"/>
            <a:ext cx="1155848" cy="2521933"/>
            <a:chOff x="1991831" y="1178829"/>
            <a:chExt cx="2026911" cy="4422497"/>
          </a:xfrm>
        </p:grpSpPr>
        <p:sp>
          <p:nvSpPr>
            <p:cNvPr id="229" name="Oval 228"/>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4" name="Trapezoid 273"/>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Isosceles Triangle 282"/>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4"/>
            <p:cNvGrpSpPr/>
            <p:nvPr/>
          </p:nvGrpSpPr>
          <p:grpSpPr>
            <a:xfrm>
              <a:off x="2232165" y="2330437"/>
              <a:ext cx="1527476" cy="2222475"/>
              <a:chOff x="4553132" y="914400"/>
              <a:chExt cx="2152468" cy="3437345"/>
            </a:xfrm>
          </p:grpSpPr>
          <p:sp>
            <p:nvSpPr>
              <p:cNvPr id="350" name="Double Wave 349"/>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6"/>
              <p:cNvGrpSpPr/>
              <p:nvPr/>
            </p:nvGrpSpPr>
            <p:grpSpPr>
              <a:xfrm>
                <a:off x="4724400" y="914400"/>
                <a:ext cx="1981200" cy="2070031"/>
                <a:chOff x="2624682" y="2226017"/>
                <a:chExt cx="1981200" cy="2070031"/>
              </a:xfrm>
              <a:solidFill>
                <a:srgbClr val="E0C13C"/>
              </a:solidFill>
            </p:grpSpPr>
            <p:sp>
              <p:nvSpPr>
                <p:cNvPr id="352"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3" name="Group 5"/>
                <p:cNvGrpSpPr/>
                <p:nvPr/>
              </p:nvGrpSpPr>
              <p:grpSpPr>
                <a:xfrm>
                  <a:off x="2888157" y="2404569"/>
                  <a:ext cx="1538266" cy="1563370"/>
                  <a:chOff x="2885895" y="2404569"/>
                  <a:chExt cx="1538266" cy="1563370"/>
                </a:xfrm>
                <a:grpFill/>
              </p:grpSpPr>
              <p:sp>
                <p:nvSpPr>
                  <p:cNvPr id="354"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5" name="Oval 284"/>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58"/>
            <p:cNvGrpSpPr/>
            <p:nvPr/>
          </p:nvGrpSpPr>
          <p:grpSpPr>
            <a:xfrm>
              <a:off x="2316581" y="4892202"/>
              <a:ext cx="1429436" cy="533987"/>
              <a:chOff x="3810000" y="1677648"/>
              <a:chExt cx="4705061" cy="1827552"/>
            </a:xfrm>
          </p:grpSpPr>
          <p:grpSp>
            <p:nvGrpSpPr>
              <p:cNvPr id="320" name="Group 37"/>
              <p:cNvGrpSpPr/>
              <p:nvPr/>
            </p:nvGrpSpPr>
            <p:grpSpPr>
              <a:xfrm>
                <a:off x="3810000" y="1828800"/>
                <a:ext cx="1776984" cy="1676400"/>
                <a:chOff x="3810000" y="1828800"/>
                <a:chExt cx="4038600" cy="3810000"/>
              </a:xfrm>
            </p:grpSpPr>
            <p:sp>
              <p:nvSpPr>
                <p:cNvPr id="341" name="Half Frame 34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Half Frame 34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Half Frame 34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Half Frame 34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Diamond 34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8"/>
              <p:cNvGrpSpPr/>
              <p:nvPr/>
            </p:nvGrpSpPr>
            <p:grpSpPr>
              <a:xfrm>
                <a:off x="5314014" y="1757596"/>
                <a:ext cx="1776984" cy="1676400"/>
                <a:chOff x="3810000" y="1828800"/>
                <a:chExt cx="4038600" cy="3810000"/>
              </a:xfrm>
            </p:grpSpPr>
            <p:sp>
              <p:nvSpPr>
                <p:cNvPr id="332" name="Half Frame 33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Half Frame 33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Half Frame 33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Half Frame 33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Diamond 33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8"/>
              <p:cNvGrpSpPr/>
              <p:nvPr/>
            </p:nvGrpSpPr>
            <p:grpSpPr>
              <a:xfrm>
                <a:off x="6738077" y="1677648"/>
                <a:ext cx="1776984" cy="1676400"/>
                <a:chOff x="3810000" y="1828800"/>
                <a:chExt cx="4038600" cy="3810000"/>
              </a:xfrm>
            </p:grpSpPr>
            <p:sp>
              <p:nvSpPr>
                <p:cNvPr id="323" name="Half Frame 32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iamond 32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286"/>
            <p:cNvGrpSpPr/>
            <p:nvPr/>
          </p:nvGrpSpPr>
          <p:grpSpPr>
            <a:xfrm>
              <a:off x="2229729" y="1402670"/>
              <a:ext cx="1552120" cy="248171"/>
              <a:chOff x="2229729" y="1483884"/>
              <a:chExt cx="1552120" cy="334263"/>
            </a:xfrm>
          </p:grpSpPr>
          <p:sp>
            <p:nvSpPr>
              <p:cNvPr id="288"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59"/>
              <p:cNvGrpSpPr/>
              <p:nvPr/>
            </p:nvGrpSpPr>
            <p:grpSpPr>
              <a:xfrm rot="246631">
                <a:off x="2370444" y="1483884"/>
                <a:ext cx="1275564" cy="334263"/>
                <a:chOff x="3810000" y="1677648"/>
                <a:chExt cx="4705061" cy="1827552"/>
              </a:xfrm>
            </p:grpSpPr>
            <p:grpSp>
              <p:nvGrpSpPr>
                <p:cNvPr id="290" name="Group 37"/>
                <p:cNvGrpSpPr/>
                <p:nvPr/>
              </p:nvGrpSpPr>
              <p:grpSpPr>
                <a:xfrm>
                  <a:off x="3810000" y="1828800"/>
                  <a:ext cx="1776984" cy="1676400"/>
                  <a:chOff x="3810000" y="1828800"/>
                  <a:chExt cx="4038600" cy="3810000"/>
                </a:xfrm>
              </p:grpSpPr>
              <p:sp>
                <p:nvSpPr>
                  <p:cNvPr id="311" name="Half Frame 31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Half Frame 31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Half Frame 31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Half Frame 31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Diamond 31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38"/>
                <p:cNvGrpSpPr/>
                <p:nvPr/>
              </p:nvGrpSpPr>
              <p:grpSpPr>
                <a:xfrm>
                  <a:off x="5314014" y="1757596"/>
                  <a:ext cx="1776984" cy="1676400"/>
                  <a:chOff x="3810000" y="1828800"/>
                  <a:chExt cx="4038600" cy="3810000"/>
                </a:xfrm>
              </p:grpSpPr>
              <p:sp>
                <p:nvSpPr>
                  <p:cNvPr id="302" name="Half Frame 30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Half Frame 30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Half Frame 30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Half Frame 30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Diamond 30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48"/>
                <p:cNvGrpSpPr/>
                <p:nvPr/>
              </p:nvGrpSpPr>
              <p:grpSpPr>
                <a:xfrm>
                  <a:off x="6738077" y="1677648"/>
                  <a:ext cx="1776984" cy="1676400"/>
                  <a:chOff x="3810000" y="1828800"/>
                  <a:chExt cx="4038600" cy="3810000"/>
                </a:xfrm>
              </p:grpSpPr>
              <p:sp>
                <p:nvSpPr>
                  <p:cNvPr id="293" name="Half Frame 29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Half Frame 29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Half Frame 29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Half Frame 29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Diamond 29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56" name="TextBox 355"/>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152</a:t>
            </a:r>
          </a:p>
        </p:txBody>
      </p:sp>
    </p:spTree>
    <p:extLst>
      <p:ext uri="{BB962C8B-B14F-4D97-AF65-F5344CB8AC3E}">
        <p14:creationId xmlns:p14="http://schemas.microsoft.com/office/powerpoint/2010/main" val="378142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a:solidFill>
                  <a:schemeClr val="bg1"/>
                </a:solidFill>
              </a:rPr>
              <a:t>Laodicea  </a:t>
            </a:r>
            <a:r>
              <a:rPr lang="en-US" sz="2400" dirty="0">
                <a:solidFill>
                  <a:schemeClr val="bg1"/>
                </a:solidFill>
              </a:rPr>
              <a:t>Revelation 3:14-21</a:t>
            </a:r>
          </a:p>
        </p:txBody>
      </p:sp>
      <p:sp>
        <p:nvSpPr>
          <p:cNvPr id="4" name="TextBox 3"/>
          <p:cNvSpPr txBox="1"/>
          <p:nvPr/>
        </p:nvSpPr>
        <p:spPr>
          <a:xfrm>
            <a:off x="1752600" y="838201"/>
            <a:ext cx="8686800" cy="3170099"/>
          </a:xfrm>
          <a:prstGeom prst="rect">
            <a:avLst/>
          </a:prstGeom>
          <a:noFill/>
        </p:spPr>
        <p:txBody>
          <a:bodyPr wrap="square" rtlCol="0">
            <a:spAutoFit/>
          </a:bodyPr>
          <a:lstStyle/>
          <a:p>
            <a:r>
              <a:rPr lang="en-US" sz="2000" dirty="0">
                <a:solidFill>
                  <a:schemeClr val="bg1"/>
                </a:solidFill>
              </a:rPr>
              <a:t>Laodicea was located at the junction of two important valleys</a:t>
            </a:r>
          </a:p>
          <a:p>
            <a:r>
              <a:rPr lang="en-US" sz="2000" dirty="0">
                <a:solidFill>
                  <a:schemeClr val="bg1"/>
                </a:solidFill>
              </a:rPr>
              <a:t> and three major roads. Is was one of the richest commercial </a:t>
            </a:r>
          </a:p>
          <a:p>
            <a:r>
              <a:rPr lang="en-US" sz="2000" dirty="0">
                <a:solidFill>
                  <a:schemeClr val="bg1"/>
                </a:solidFill>
              </a:rPr>
              <a:t>centers in the ancient world. Laodicea was a center of learning,</a:t>
            </a:r>
          </a:p>
          <a:p>
            <a:r>
              <a:rPr lang="en-US" sz="2000" dirty="0">
                <a:solidFill>
                  <a:schemeClr val="bg1"/>
                </a:solidFill>
              </a:rPr>
              <a:t> art and culture. It was especially noted for its banking, its</a:t>
            </a:r>
          </a:p>
          <a:p>
            <a:r>
              <a:rPr lang="en-US" sz="2000" dirty="0">
                <a:solidFill>
                  <a:schemeClr val="bg1"/>
                </a:solidFill>
              </a:rPr>
              <a:t> manufacture of a unique black wool, and for a medical school that was famous for an eye salve made from </a:t>
            </a:r>
            <a:r>
              <a:rPr lang="en-US" sz="2000" dirty="0" err="1">
                <a:solidFill>
                  <a:schemeClr val="bg1"/>
                </a:solidFill>
              </a:rPr>
              <a:t>Phyrgian</a:t>
            </a:r>
            <a:r>
              <a:rPr lang="en-US" sz="2000" dirty="0">
                <a:solidFill>
                  <a:schemeClr val="bg1"/>
                </a:solidFill>
              </a:rPr>
              <a:t> stone (3:18). Hot springs, a short distance to the north, and a place of healing, sent steaming waters into the ice cold streams from nearby mountains. By the time the water mixed and reached the city it was </a:t>
            </a:r>
            <a:r>
              <a:rPr lang="en-US" sz="2000" dirty="0" err="1">
                <a:solidFill>
                  <a:schemeClr val="bg1"/>
                </a:solidFill>
              </a:rPr>
              <a:t>luke</a:t>
            </a:r>
            <a:r>
              <a:rPr lang="en-US" sz="2000" dirty="0">
                <a:solidFill>
                  <a:schemeClr val="bg1"/>
                </a:solidFill>
              </a:rPr>
              <a:t> warm. It had a reputation for accommodating itself to all peoples---a melting pot of diversity---a City of Compromise.</a:t>
            </a:r>
          </a:p>
        </p:txBody>
      </p:sp>
      <p:pic>
        <p:nvPicPr>
          <p:cNvPr id="6" name="Picture 5">
            <a:extLst>
              <a:ext uri="{FF2B5EF4-FFF2-40B4-BE49-F238E27FC236}">
                <a16:creationId xmlns:a16="http://schemas.microsoft.com/office/drawing/2014/main" id="{54F56F16-8EF0-4E6E-BD17-D6A87A47E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526" y="277095"/>
            <a:ext cx="8522947" cy="6303810"/>
          </a:xfrm>
          <a:prstGeom prst="rect">
            <a:avLst/>
          </a:prstGeom>
        </p:spPr>
      </p:pic>
    </p:spTree>
    <p:extLst>
      <p:ext uri="{BB962C8B-B14F-4D97-AF65-F5344CB8AC3E}">
        <p14:creationId xmlns:p14="http://schemas.microsoft.com/office/powerpoint/2010/main" val="173577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E5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981200"/>
            <a:ext cx="8534400" cy="3785652"/>
          </a:xfrm>
          <a:prstGeom prst="rect">
            <a:avLst/>
          </a:prstGeom>
          <a:noFill/>
        </p:spPr>
        <p:txBody>
          <a:bodyPr wrap="square" rtlCol="0">
            <a:spAutoFit/>
          </a:bodyPr>
          <a:lstStyle/>
          <a:p>
            <a:pPr algn="ctr"/>
            <a:r>
              <a:rPr lang="en-US" sz="6000" b="1" dirty="0">
                <a:latin typeface="Iskoola Pota" pitchFamily="34" charset="0"/>
                <a:ea typeface="GungsuhChe" pitchFamily="49" charset="-127"/>
                <a:cs typeface="Iskoola Pota" pitchFamily="34" charset="0"/>
              </a:rPr>
              <a:t>Promises to the Seven Branches of the Church</a:t>
            </a:r>
          </a:p>
          <a:p>
            <a:pPr algn="ctr"/>
            <a:r>
              <a:rPr lang="en-US" sz="4000" b="1" dirty="0">
                <a:latin typeface="Iskoola Pota" pitchFamily="34" charset="0"/>
                <a:ea typeface="GungsuhChe" pitchFamily="49" charset="-127"/>
                <a:cs typeface="Iskoola Pota" pitchFamily="34" charset="0"/>
              </a:rPr>
              <a:t>Eternal life and exaltation in the Celestial Kingdom</a:t>
            </a:r>
          </a:p>
          <a:p>
            <a:pPr algn="ctr"/>
            <a:r>
              <a:rPr lang="en-US" sz="4000" b="1" dirty="0">
                <a:latin typeface="Iskoola Pota" pitchFamily="34" charset="0"/>
                <a:ea typeface="GungsuhChe" pitchFamily="49" charset="-127"/>
                <a:cs typeface="Iskoola Pota" pitchFamily="34" charset="0"/>
              </a:rPr>
              <a:t>Revelation 2-3</a:t>
            </a:r>
          </a:p>
        </p:txBody>
      </p:sp>
      <p:grpSp>
        <p:nvGrpSpPr>
          <p:cNvPr id="4" name="Group 19"/>
          <p:cNvGrpSpPr/>
          <p:nvPr/>
        </p:nvGrpSpPr>
        <p:grpSpPr>
          <a:xfrm>
            <a:off x="3810001" y="304801"/>
            <a:ext cx="525905" cy="1462537"/>
            <a:chOff x="1603947" y="889774"/>
            <a:chExt cx="1948721" cy="5615957"/>
          </a:xfrm>
        </p:grpSpPr>
        <p:sp>
          <p:nvSpPr>
            <p:cNvPr id="5" name="Oval 4"/>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9"/>
          <p:cNvGrpSpPr/>
          <p:nvPr/>
        </p:nvGrpSpPr>
        <p:grpSpPr>
          <a:xfrm>
            <a:off x="4419601" y="457201"/>
            <a:ext cx="525905" cy="1462537"/>
            <a:chOff x="1603947" y="889774"/>
            <a:chExt cx="1948721" cy="5615957"/>
          </a:xfrm>
        </p:grpSpPr>
        <p:sp>
          <p:nvSpPr>
            <p:cNvPr id="14" name="Oval 13"/>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9"/>
          <p:cNvGrpSpPr/>
          <p:nvPr/>
        </p:nvGrpSpPr>
        <p:grpSpPr>
          <a:xfrm>
            <a:off x="4953001" y="381001"/>
            <a:ext cx="525905" cy="1462537"/>
            <a:chOff x="1603947" y="889774"/>
            <a:chExt cx="1948721" cy="5615957"/>
          </a:xfrm>
        </p:grpSpPr>
        <p:sp>
          <p:nvSpPr>
            <p:cNvPr id="23" name="Oval 22"/>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9"/>
          <p:cNvGrpSpPr/>
          <p:nvPr/>
        </p:nvGrpSpPr>
        <p:grpSpPr>
          <a:xfrm>
            <a:off x="5562601" y="457201"/>
            <a:ext cx="525905" cy="1462537"/>
            <a:chOff x="1603947" y="889774"/>
            <a:chExt cx="1948721" cy="5615957"/>
          </a:xfrm>
        </p:grpSpPr>
        <p:sp>
          <p:nvSpPr>
            <p:cNvPr id="32" name="Oval 31"/>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Wave 33"/>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9"/>
          <p:cNvGrpSpPr/>
          <p:nvPr/>
        </p:nvGrpSpPr>
        <p:grpSpPr>
          <a:xfrm>
            <a:off x="6324601" y="381001"/>
            <a:ext cx="525905" cy="1462537"/>
            <a:chOff x="1603947" y="889774"/>
            <a:chExt cx="1948721" cy="5615957"/>
          </a:xfrm>
        </p:grpSpPr>
        <p:sp>
          <p:nvSpPr>
            <p:cNvPr id="41" name="Oval 40"/>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Wave 42"/>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9"/>
          <p:cNvGrpSpPr/>
          <p:nvPr/>
        </p:nvGrpSpPr>
        <p:grpSpPr>
          <a:xfrm>
            <a:off x="7086601" y="457201"/>
            <a:ext cx="525905" cy="1462537"/>
            <a:chOff x="1603947" y="889774"/>
            <a:chExt cx="1948721" cy="5615957"/>
          </a:xfrm>
        </p:grpSpPr>
        <p:sp>
          <p:nvSpPr>
            <p:cNvPr id="50" name="Oval 49"/>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Wave 51"/>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9"/>
          <p:cNvGrpSpPr/>
          <p:nvPr/>
        </p:nvGrpSpPr>
        <p:grpSpPr>
          <a:xfrm>
            <a:off x="7924801" y="381001"/>
            <a:ext cx="525905" cy="1462537"/>
            <a:chOff x="1603947" y="889774"/>
            <a:chExt cx="1948721" cy="5615957"/>
          </a:xfrm>
        </p:grpSpPr>
        <p:sp>
          <p:nvSpPr>
            <p:cNvPr id="59" name="Oval 58"/>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Wave 60"/>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9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5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609601"/>
            <a:ext cx="3048000" cy="6001643"/>
          </a:xfrm>
          <a:prstGeom prst="rect">
            <a:avLst/>
          </a:prstGeom>
          <a:noFill/>
        </p:spPr>
        <p:txBody>
          <a:bodyPr wrap="square" rtlCol="0">
            <a:spAutoFit/>
          </a:bodyPr>
          <a:lstStyle/>
          <a:p>
            <a:r>
              <a:rPr lang="en-US" sz="2400" b="1" dirty="0"/>
              <a:t>Tree of Life</a:t>
            </a:r>
          </a:p>
          <a:p>
            <a:r>
              <a:rPr lang="en-US" sz="2400" dirty="0"/>
              <a:t>Revelation 2:7</a:t>
            </a:r>
          </a:p>
          <a:p>
            <a:endParaRPr lang="en-US" sz="2400" dirty="0"/>
          </a:p>
          <a:p>
            <a:endParaRPr lang="en-US" sz="2400" dirty="0"/>
          </a:p>
          <a:p>
            <a:endParaRPr lang="en-US" sz="2400" dirty="0"/>
          </a:p>
          <a:p>
            <a:r>
              <a:rPr lang="en-US" sz="2400" b="1" dirty="0"/>
              <a:t>Crown of Life and promise of ruling</a:t>
            </a:r>
          </a:p>
          <a:p>
            <a:r>
              <a:rPr lang="en-US" sz="2400" dirty="0"/>
              <a:t>Revelation 2:10</a:t>
            </a:r>
          </a:p>
          <a:p>
            <a:r>
              <a:rPr lang="en-US" sz="2400" dirty="0"/>
              <a:t>Revelation 2:27</a:t>
            </a:r>
          </a:p>
          <a:p>
            <a:endParaRPr lang="en-US" sz="2400" dirty="0"/>
          </a:p>
          <a:p>
            <a:endParaRPr lang="en-US" sz="2400" dirty="0"/>
          </a:p>
          <a:p>
            <a:endParaRPr lang="en-US" sz="2400" dirty="0"/>
          </a:p>
          <a:p>
            <a:r>
              <a:rPr lang="en-US" sz="2400" b="1" dirty="0"/>
              <a:t>White Stone with a new name</a:t>
            </a:r>
          </a:p>
          <a:p>
            <a:r>
              <a:rPr lang="en-US" sz="2400" dirty="0"/>
              <a:t>Revelation 2:17</a:t>
            </a:r>
          </a:p>
          <a:p>
            <a:endParaRPr lang="en-US" sz="2400" dirty="0"/>
          </a:p>
        </p:txBody>
      </p:sp>
      <p:sp>
        <p:nvSpPr>
          <p:cNvPr id="9" name="TextBox 8"/>
          <p:cNvSpPr txBox="1"/>
          <p:nvPr/>
        </p:nvSpPr>
        <p:spPr>
          <a:xfrm>
            <a:off x="7620000" y="609600"/>
            <a:ext cx="3048000" cy="6001643"/>
          </a:xfrm>
          <a:prstGeom prst="rect">
            <a:avLst/>
          </a:prstGeom>
          <a:noFill/>
        </p:spPr>
        <p:txBody>
          <a:bodyPr wrap="square" rtlCol="0">
            <a:spAutoFit/>
          </a:bodyPr>
          <a:lstStyle/>
          <a:p>
            <a:r>
              <a:rPr lang="en-US" sz="2400" b="1" dirty="0"/>
              <a:t>Eternal Life</a:t>
            </a:r>
          </a:p>
          <a:p>
            <a:r>
              <a:rPr lang="en-US" sz="2400" dirty="0"/>
              <a:t>Revelation 22:2</a:t>
            </a:r>
          </a:p>
          <a:p>
            <a:endParaRPr lang="en-US" sz="2400" dirty="0"/>
          </a:p>
          <a:p>
            <a:endParaRPr lang="en-US" sz="2400" dirty="0"/>
          </a:p>
          <a:p>
            <a:endParaRPr lang="en-US" sz="2400" dirty="0"/>
          </a:p>
          <a:p>
            <a:r>
              <a:rPr lang="en-US" sz="2400" b="1" dirty="0"/>
              <a:t>Blessings in the celestial kingdom of ruling as kings and priests forever</a:t>
            </a:r>
          </a:p>
          <a:p>
            <a:r>
              <a:rPr lang="en-US" sz="2400" dirty="0"/>
              <a:t>D&amp;C 76:56</a:t>
            </a:r>
          </a:p>
          <a:p>
            <a:endParaRPr lang="en-US" sz="2400" dirty="0"/>
          </a:p>
          <a:p>
            <a:endParaRPr lang="en-US" sz="2400" dirty="0"/>
          </a:p>
          <a:p>
            <a:r>
              <a:rPr lang="en-US" sz="2400" b="1" dirty="0"/>
              <a:t>Only given to those who obtain the celestial kingdom</a:t>
            </a:r>
          </a:p>
          <a:p>
            <a:r>
              <a:rPr lang="en-US" sz="2400" dirty="0"/>
              <a:t>D&amp;C 130:10-11</a:t>
            </a:r>
          </a:p>
        </p:txBody>
      </p:sp>
      <p:pic>
        <p:nvPicPr>
          <p:cNvPr id="3" name="Picture 2">
            <a:extLst>
              <a:ext uri="{FF2B5EF4-FFF2-40B4-BE49-F238E27FC236}">
                <a16:creationId xmlns:a16="http://schemas.microsoft.com/office/drawing/2014/main" id="{671485B4-4EE4-41E9-9C2C-70FEB5586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497" y="362845"/>
            <a:ext cx="2157984" cy="1828800"/>
          </a:xfrm>
          <a:prstGeom prst="rect">
            <a:avLst/>
          </a:prstGeom>
        </p:spPr>
      </p:pic>
      <p:pic>
        <p:nvPicPr>
          <p:cNvPr id="5" name="Picture 4">
            <a:extLst>
              <a:ext uri="{FF2B5EF4-FFF2-40B4-BE49-F238E27FC236}">
                <a16:creationId xmlns:a16="http://schemas.microsoft.com/office/drawing/2014/main" id="{C14D2AA7-E318-4837-AEC9-494196866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497" y="2712852"/>
            <a:ext cx="2206752" cy="1688592"/>
          </a:xfrm>
          <a:prstGeom prst="rect">
            <a:avLst/>
          </a:prstGeom>
        </p:spPr>
      </p:pic>
      <p:pic>
        <p:nvPicPr>
          <p:cNvPr id="12" name="Picture 11">
            <a:extLst>
              <a:ext uri="{FF2B5EF4-FFF2-40B4-BE49-F238E27FC236}">
                <a16:creationId xmlns:a16="http://schemas.microsoft.com/office/drawing/2014/main" id="{C87BDB9D-BA4E-4000-A344-72A92EE45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5032897"/>
            <a:ext cx="2139881" cy="1371719"/>
          </a:xfrm>
          <a:prstGeom prst="rect">
            <a:avLst/>
          </a:prstGeom>
        </p:spPr>
      </p:pic>
    </p:spTree>
    <p:extLst>
      <p:ext uri="{BB962C8B-B14F-4D97-AF65-F5344CB8AC3E}">
        <p14:creationId xmlns:p14="http://schemas.microsoft.com/office/powerpoint/2010/main" val="22934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2000"/>
                                        <p:tgtEl>
                                          <p:spTgt spid="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2000"/>
                                        <p:tgtEl>
                                          <p:spTgt spid="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2000"/>
                                        <p:tgtEl>
                                          <p:spTgt spid="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2000"/>
                                        <p:tgtEl>
                                          <p:spTgt spid="9">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2000"/>
                                        <p:tgtEl>
                                          <p:spTgt spid="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11" end="11"/>
                                            </p:txEl>
                                          </p:spTgt>
                                        </p:tgtEl>
                                        <p:attrNameLst>
                                          <p:attrName>style.visibility</p:attrName>
                                        </p:attrNameLst>
                                      </p:cBhvr>
                                      <p:to>
                                        <p:strVal val="visible"/>
                                      </p:to>
                                    </p:set>
                                    <p:animEffect transition="in" filter="fade">
                                      <p:cBhvr>
                                        <p:cTn id="48" dur="2000"/>
                                        <p:tgtEl>
                                          <p:spTgt spid="7">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Effect transition="in" filter="fade">
                                      <p:cBhvr>
                                        <p:cTn id="51" dur="2000"/>
                                        <p:tgtEl>
                                          <p:spTgt spid="7">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9" end="9"/>
                                            </p:txEl>
                                          </p:spTgt>
                                        </p:tgtEl>
                                        <p:attrNameLst>
                                          <p:attrName>style.visibility</p:attrName>
                                        </p:attrNameLst>
                                      </p:cBhvr>
                                      <p:to>
                                        <p:strVal val="visible"/>
                                      </p:to>
                                    </p:set>
                                    <p:animEffect transition="in" filter="fade">
                                      <p:cBhvr>
                                        <p:cTn id="59" dur="2000"/>
                                        <p:tgtEl>
                                          <p:spTgt spid="9">
                                            <p:txEl>
                                              <p:pRg st="9" end="9"/>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fade">
                                      <p:cBhvr>
                                        <p:cTn id="62"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5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00213" y="797510"/>
            <a:ext cx="2514600" cy="5262979"/>
          </a:xfrm>
          <a:prstGeom prst="rect">
            <a:avLst/>
          </a:prstGeom>
          <a:noFill/>
        </p:spPr>
        <p:txBody>
          <a:bodyPr wrap="square" rtlCol="0">
            <a:spAutoFit/>
          </a:bodyPr>
          <a:lstStyle/>
          <a:p>
            <a:r>
              <a:rPr lang="en-US" sz="2400" b="1" dirty="0"/>
              <a:t>Clothed in white and whose names are written in book of life</a:t>
            </a:r>
          </a:p>
          <a:p>
            <a:r>
              <a:rPr lang="en-US" sz="2400" dirty="0"/>
              <a:t>Revelation 3:4-5</a:t>
            </a:r>
          </a:p>
          <a:p>
            <a:endParaRPr lang="en-US" sz="2400" dirty="0"/>
          </a:p>
          <a:p>
            <a:endParaRPr lang="en-US" sz="2400" dirty="0"/>
          </a:p>
          <a:p>
            <a:endParaRPr lang="en-US" sz="2400" dirty="0"/>
          </a:p>
          <a:p>
            <a:r>
              <a:rPr lang="en-US" sz="2400" b="1" dirty="0"/>
              <a:t>Name of God written on them are gods themselves</a:t>
            </a:r>
          </a:p>
          <a:p>
            <a:r>
              <a:rPr lang="en-US" sz="2400" dirty="0"/>
              <a:t>Revelation 3:12</a:t>
            </a:r>
          </a:p>
          <a:p>
            <a:endParaRPr lang="en-US" sz="2400" dirty="0"/>
          </a:p>
        </p:txBody>
      </p:sp>
      <p:sp>
        <p:nvSpPr>
          <p:cNvPr id="10" name="TextBox 9"/>
          <p:cNvSpPr txBox="1"/>
          <p:nvPr/>
        </p:nvSpPr>
        <p:spPr>
          <a:xfrm>
            <a:off x="7731726" y="809956"/>
            <a:ext cx="3048000" cy="5262979"/>
          </a:xfrm>
          <a:prstGeom prst="rect">
            <a:avLst/>
          </a:prstGeom>
          <a:noFill/>
        </p:spPr>
        <p:txBody>
          <a:bodyPr wrap="square" rtlCol="0">
            <a:spAutoFit/>
          </a:bodyPr>
          <a:lstStyle/>
          <a:p>
            <a:r>
              <a:rPr lang="en-US" sz="2400" b="1" dirty="0"/>
              <a:t>Those who are sanctified and inherit the celestial kingdom</a:t>
            </a:r>
          </a:p>
          <a:p>
            <a:r>
              <a:rPr lang="en-US" sz="2400" dirty="0"/>
              <a:t>D&amp;C 88:2</a:t>
            </a:r>
          </a:p>
          <a:p>
            <a:endParaRPr lang="en-US" sz="2400" dirty="0"/>
          </a:p>
          <a:p>
            <a:endParaRPr lang="en-US" sz="2400" dirty="0"/>
          </a:p>
          <a:p>
            <a:endParaRPr lang="en-US" sz="2400" dirty="0"/>
          </a:p>
          <a:p>
            <a:endParaRPr lang="en-US" sz="2400" b="1" dirty="0"/>
          </a:p>
          <a:p>
            <a:r>
              <a:rPr lang="en-US" sz="2400" b="1" dirty="0"/>
              <a:t>The promised blessing of those who are exalted</a:t>
            </a:r>
            <a:endParaRPr lang="en-US" sz="2400" dirty="0"/>
          </a:p>
          <a:p>
            <a:r>
              <a:rPr lang="en-US" sz="2400" dirty="0"/>
              <a:t>D&amp;C 76:58</a:t>
            </a:r>
          </a:p>
          <a:p>
            <a:endParaRPr lang="en-US" sz="2400" dirty="0"/>
          </a:p>
          <a:p>
            <a:endParaRPr lang="en-US" sz="2400" dirty="0"/>
          </a:p>
        </p:txBody>
      </p:sp>
      <p:pic>
        <p:nvPicPr>
          <p:cNvPr id="3" name="Picture 2">
            <a:extLst>
              <a:ext uri="{FF2B5EF4-FFF2-40B4-BE49-F238E27FC236}">
                <a16:creationId xmlns:a16="http://schemas.microsoft.com/office/drawing/2014/main" id="{3708DCB2-0CD8-4712-B5AC-9CFB60D6B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245" y="435454"/>
            <a:ext cx="2670048" cy="2670048"/>
          </a:xfrm>
          <a:prstGeom prst="rect">
            <a:avLst/>
          </a:prstGeom>
        </p:spPr>
      </p:pic>
      <p:pic>
        <p:nvPicPr>
          <p:cNvPr id="5" name="Picture 4">
            <a:extLst>
              <a:ext uri="{FF2B5EF4-FFF2-40B4-BE49-F238E27FC236}">
                <a16:creationId xmlns:a16="http://schemas.microsoft.com/office/drawing/2014/main" id="{BE18AC72-9003-4B8B-A834-FEBE17140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082" y="3890567"/>
            <a:ext cx="2913888" cy="2182368"/>
          </a:xfrm>
          <a:prstGeom prst="rect">
            <a:avLst/>
          </a:prstGeom>
        </p:spPr>
      </p:pic>
    </p:spTree>
    <p:extLst>
      <p:ext uri="{BB962C8B-B14F-4D97-AF65-F5344CB8AC3E}">
        <p14:creationId xmlns:p14="http://schemas.microsoft.com/office/powerpoint/2010/main" val="17380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2000"/>
                                        <p:tgtEl>
                                          <p:spTgt spid="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20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2000"/>
                                        <p:tgtEl>
                                          <p:spTgt spid="10">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2000"/>
                                        <p:tgtEl>
                                          <p:spTgt spid="10">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5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596154"/>
            <a:ext cx="2514600" cy="4154984"/>
          </a:xfrm>
          <a:prstGeom prst="rect">
            <a:avLst/>
          </a:prstGeom>
          <a:noFill/>
        </p:spPr>
        <p:txBody>
          <a:bodyPr wrap="square" rtlCol="0">
            <a:spAutoFit/>
          </a:bodyPr>
          <a:lstStyle/>
          <a:p>
            <a:r>
              <a:rPr lang="en-US" sz="2400" b="1" dirty="0"/>
              <a:t>The Morning Star</a:t>
            </a:r>
          </a:p>
          <a:p>
            <a:r>
              <a:rPr lang="en-US" sz="2400" dirty="0"/>
              <a:t>Revelation 3:14</a:t>
            </a:r>
          </a:p>
          <a:p>
            <a:endParaRPr lang="en-US" sz="2400" b="1" dirty="0"/>
          </a:p>
          <a:p>
            <a:endParaRPr lang="en-US" sz="2400" b="1" dirty="0"/>
          </a:p>
          <a:p>
            <a:endParaRPr lang="en-US" sz="2400" b="1" dirty="0"/>
          </a:p>
          <a:p>
            <a:endParaRPr lang="en-US" sz="2400" b="1" dirty="0"/>
          </a:p>
          <a:p>
            <a:endParaRPr lang="en-US" sz="2400" b="1" dirty="0"/>
          </a:p>
          <a:p>
            <a:r>
              <a:rPr lang="en-US" sz="2400" b="1" dirty="0"/>
              <a:t>Sit with Christ on His throne is to be as He is</a:t>
            </a:r>
          </a:p>
          <a:p>
            <a:r>
              <a:rPr lang="en-US" sz="2400" dirty="0"/>
              <a:t>Revelation 3:21</a:t>
            </a:r>
          </a:p>
        </p:txBody>
      </p:sp>
      <p:sp>
        <p:nvSpPr>
          <p:cNvPr id="10" name="TextBox 9"/>
          <p:cNvSpPr txBox="1"/>
          <p:nvPr/>
        </p:nvSpPr>
        <p:spPr>
          <a:xfrm>
            <a:off x="7620000" y="609601"/>
            <a:ext cx="3048000" cy="4893647"/>
          </a:xfrm>
          <a:prstGeom prst="rect">
            <a:avLst/>
          </a:prstGeom>
          <a:noFill/>
        </p:spPr>
        <p:txBody>
          <a:bodyPr wrap="square" rtlCol="0">
            <a:spAutoFit/>
          </a:bodyPr>
          <a:lstStyle/>
          <a:p>
            <a:r>
              <a:rPr lang="en-US" sz="2400" b="1" dirty="0"/>
              <a:t>A Symbol of Jesus Christ</a:t>
            </a:r>
          </a:p>
          <a:p>
            <a:endParaRPr lang="en-US" sz="2400" b="1" dirty="0"/>
          </a:p>
          <a:p>
            <a:endParaRPr lang="en-US" sz="2400" b="1" dirty="0"/>
          </a:p>
          <a:p>
            <a:endParaRPr lang="en-US" sz="2400" b="1" dirty="0"/>
          </a:p>
          <a:p>
            <a:endParaRPr lang="en-US" sz="2400" b="1" dirty="0"/>
          </a:p>
          <a:p>
            <a:r>
              <a:rPr lang="en-US" sz="2400" b="1" dirty="0"/>
              <a:t>Only given to those who inherit exaltation in the highest degree of the celestial kingdom</a:t>
            </a:r>
          </a:p>
          <a:p>
            <a:r>
              <a:rPr lang="en-US" sz="2400" dirty="0"/>
              <a:t>D&amp;C 132:20</a:t>
            </a:r>
          </a:p>
          <a:p>
            <a:endParaRPr lang="en-US" sz="2400" dirty="0"/>
          </a:p>
        </p:txBody>
      </p:sp>
      <p:pic>
        <p:nvPicPr>
          <p:cNvPr id="3074" name="Picture 2" descr="Image result for jesus the morning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474569"/>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5EF50DC-309B-4242-A0CC-6367B1F16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3236868"/>
            <a:ext cx="2400300" cy="1762125"/>
          </a:xfrm>
          <a:prstGeom prst="rect">
            <a:avLst/>
          </a:prstGeom>
        </p:spPr>
      </p:pic>
    </p:spTree>
    <p:extLst>
      <p:ext uri="{BB962C8B-B14F-4D97-AF65-F5344CB8AC3E}">
        <p14:creationId xmlns:p14="http://schemas.microsoft.com/office/powerpoint/2010/main" val="8240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7" end="7"/>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5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29340" y="224497"/>
            <a:ext cx="3289208" cy="2390250"/>
            <a:chOff x="384206" y="4158361"/>
            <a:chExt cx="3289208" cy="2390250"/>
          </a:xfrm>
        </p:grpSpPr>
        <p:grpSp>
          <p:nvGrpSpPr>
            <p:cNvPr id="5" name="Group 4"/>
            <p:cNvGrpSpPr/>
            <p:nvPr/>
          </p:nvGrpSpPr>
          <p:grpSpPr>
            <a:xfrm>
              <a:off x="384206" y="4158361"/>
              <a:ext cx="3289208" cy="2390250"/>
              <a:chOff x="609599" y="833642"/>
              <a:chExt cx="7941747" cy="5771225"/>
            </a:xfrm>
          </p:grpSpPr>
          <p:grpSp>
            <p:nvGrpSpPr>
              <p:cNvPr id="8" name="Group 14"/>
              <p:cNvGrpSpPr/>
              <p:nvPr/>
            </p:nvGrpSpPr>
            <p:grpSpPr>
              <a:xfrm rot="10800000">
                <a:off x="7696200" y="5257800"/>
                <a:ext cx="621450" cy="1347067"/>
                <a:chOff x="7010400" y="381000"/>
                <a:chExt cx="762000" cy="2033666"/>
              </a:xfrm>
            </p:grpSpPr>
            <p:sp>
              <p:nvSpPr>
                <p:cNvPr id="22"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rot="10800000">
                <a:off x="939238" y="4923502"/>
                <a:ext cx="621450" cy="1347067"/>
                <a:chOff x="7010400" y="381000"/>
                <a:chExt cx="762000" cy="2033666"/>
              </a:xfrm>
            </p:grpSpPr>
            <p:sp>
              <p:nvSpPr>
                <p:cNvPr id="20"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99460" y="833642"/>
                <a:ext cx="621450" cy="986197"/>
                <a:chOff x="7031201" y="834275"/>
                <a:chExt cx="762000" cy="1488861"/>
              </a:xfrm>
            </p:grpSpPr>
            <p:sp>
              <p:nvSpPr>
                <p:cNvPr id="18"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646520" y="1148254"/>
                <a:ext cx="621450" cy="1017899"/>
                <a:chOff x="7087348" y="824753"/>
                <a:chExt cx="762000" cy="1536722"/>
              </a:xfrm>
            </p:grpSpPr>
            <p:sp>
              <p:nvSpPr>
                <p:cNvPr id="16"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747225" y="4834063"/>
              <a:ext cx="2437759" cy="923330"/>
            </a:xfrm>
            <a:prstGeom prst="rect">
              <a:avLst/>
            </a:prstGeom>
          </p:spPr>
          <p:txBody>
            <a:bodyPr wrap="square">
              <a:spAutoFit/>
            </a:bodyPr>
            <a:lstStyle/>
            <a:p>
              <a:pPr algn="ctr"/>
              <a:r>
                <a:rPr lang="en-US" b="1" dirty="0"/>
                <a:t>If we overcome, then we can receive the blessings of exaltation</a:t>
              </a:r>
              <a:endParaRPr lang="en-US" sz="1600" dirty="0"/>
            </a:p>
          </p:txBody>
        </p:sp>
      </p:grpSp>
      <p:grpSp>
        <p:nvGrpSpPr>
          <p:cNvPr id="24" name="Group 23"/>
          <p:cNvGrpSpPr/>
          <p:nvPr/>
        </p:nvGrpSpPr>
        <p:grpSpPr>
          <a:xfrm>
            <a:off x="4279682" y="4079519"/>
            <a:ext cx="3289208" cy="2390250"/>
            <a:chOff x="384206" y="4158361"/>
            <a:chExt cx="3289208" cy="2390250"/>
          </a:xfrm>
        </p:grpSpPr>
        <p:grpSp>
          <p:nvGrpSpPr>
            <p:cNvPr id="25" name="Group 24"/>
            <p:cNvGrpSpPr/>
            <p:nvPr/>
          </p:nvGrpSpPr>
          <p:grpSpPr>
            <a:xfrm>
              <a:off x="384206" y="4158361"/>
              <a:ext cx="3289208" cy="2390250"/>
              <a:chOff x="609599" y="833642"/>
              <a:chExt cx="7941747" cy="5771225"/>
            </a:xfrm>
          </p:grpSpPr>
          <p:grpSp>
            <p:nvGrpSpPr>
              <p:cNvPr id="27" name="Group 14"/>
              <p:cNvGrpSpPr/>
              <p:nvPr/>
            </p:nvGrpSpPr>
            <p:grpSpPr>
              <a:xfrm rot="10800000">
                <a:off x="7696200" y="5257800"/>
                <a:ext cx="621450" cy="1347067"/>
                <a:chOff x="7010400" y="381000"/>
                <a:chExt cx="762000" cy="2033666"/>
              </a:xfrm>
            </p:grpSpPr>
            <p:sp>
              <p:nvSpPr>
                <p:cNvPr id="4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
              <p:cNvGrpSpPr/>
              <p:nvPr/>
            </p:nvGrpSpPr>
            <p:grpSpPr>
              <a:xfrm rot="10800000">
                <a:off x="939238" y="4923502"/>
                <a:ext cx="621450" cy="1347067"/>
                <a:chOff x="7010400" y="381000"/>
                <a:chExt cx="762000" cy="2033666"/>
              </a:xfrm>
            </p:grpSpPr>
            <p:sp>
              <p:nvSpPr>
                <p:cNvPr id="3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899460" y="833642"/>
                <a:ext cx="621450" cy="986197"/>
                <a:chOff x="7031201" y="834275"/>
                <a:chExt cx="762000" cy="1488861"/>
              </a:xfrm>
            </p:grpSpPr>
            <p:sp>
              <p:nvSpPr>
                <p:cNvPr id="3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646520" y="1148254"/>
                <a:ext cx="621450" cy="1017899"/>
                <a:chOff x="7087348" y="824753"/>
                <a:chExt cx="762000" cy="1536722"/>
              </a:xfrm>
            </p:grpSpPr>
            <p:sp>
              <p:nvSpPr>
                <p:cNvPr id="3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750900" y="4657342"/>
              <a:ext cx="2437759" cy="1477328"/>
            </a:xfrm>
            <a:prstGeom prst="rect">
              <a:avLst/>
            </a:prstGeom>
          </p:spPr>
          <p:txBody>
            <a:bodyPr wrap="square">
              <a:spAutoFit/>
            </a:bodyPr>
            <a:lstStyle/>
            <a:p>
              <a:pPr algn="ctr"/>
              <a:r>
                <a:rPr lang="en-US" b="1" dirty="0">
                  <a:latin typeface="Iskoola Pota" pitchFamily="34" charset="0"/>
                  <a:cs typeface="Iskoola Pota" pitchFamily="34" charset="0"/>
                </a:rPr>
                <a:t>The Lord is merciful, and those who have sinned can obtain eternal life if they will repent</a:t>
              </a:r>
              <a:endParaRPr lang="en-US" dirty="0">
                <a:latin typeface="Iskoola Pota" pitchFamily="34" charset="0"/>
                <a:cs typeface="Iskoola Pota" pitchFamily="34" charset="0"/>
              </a:endParaRPr>
            </a:p>
          </p:txBody>
        </p:sp>
      </p:grpSp>
      <p:grpSp>
        <p:nvGrpSpPr>
          <p:cNvPr id="42" name="Group 41"/>
          <p:cNvGrpSpPr/>
          <p:nvPr/>
        </p:nvGrpSpPr>
        <p:grpSpPr>
          <a:xfrm>
            <a:off x="8265400" y="424561"/>
            <a:ext cx="3289208" cy="2390250"/>
            <a:chOff x="384206" y="4158361"/>
            <a:chExt cx="3289208" cy="2390250"/>
          </a:xfrm>
        </p:grpSpPr>
        <p:grpSp>
          <p:nvGrpSpPr>
            <p:cNvPr id="43" name="Group 42"/>
            <p:cNvGrpSpPr/>
            <p:nvPr/>
          </p:nvGrpSpPr>
          <p:grpSpPr>
            <a:xfrm>
              <a:off x="384206" y="4158361"/>
              <a:ext cx="3289208" cy="2390250"/>
              <a:chOff x="609599" y="833642"/>
              <a:chExt cx="7941747" cy="5771225"/>
            </a:xfrm>
          </p:grpSpPr>
          <p:grpSp>
            <p:nvGrpSpPr>
              <p:cNvPr id="45" name="Group 14"/>
              <p:cNvGrpSpPr/>
              <p:nvPr/>
            </p:nvGrpSpPr>
            <p:grpSpPr>
              <a:xfrm rot="10800000">
                <a:off x="7696200" y="5257800"/>
                <a:ext cx="621450" cy="1347067"/>
                <a:chOff x="7010400" y="381000"/>
                <a:chExt cx="762000" cy="2033666"/>
              </a:xfrm>
            </p:grpSpPr>
            <p:sp>
              <p:nvSpPr>
                <p:cNvPr id="58"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1"/>
              <p:cNvGrpSpPr/>
              <p:nvPr/>
            </p:nvGrpSpPr>
            <p:grpSpPr>
              <a:xfrm rot="10800000">
                <a:off x="939238" y="4923502"/>
                <a:ext cx="621450" cy="1347067"/>
                <a:chOff x="7010400" y="381000"/>
                <a:chExt cx="762000" cy="2033666"/>
              </a:xfrm>
            </p:grpSpPr>
            <p:sp>
              <p:nvSpPr>
                <p:cNvPr id="56"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899460" y="833642"/>
                <a:ext cx="621450" cy="986197"/>
                <a:chOff x="7031201" y="834275"/>
                <a:chExt cx="762000" cy="1488861"/>
              </a:xfrm>
            </p:grpSpPr>
            <p:sp>
              <p:nvSpPr>
                <p:cNvPr id="54"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646520" y="1148254"/>
                <a:ext cx="621450" cy="1017899"/>
                <a:chOff x="7087348" y="824753"/>
                <a:chExt cx="762000" cy="1536722"/>
              </a:xfrm>
            </p:grpSpPr>
            <p:sp>
              <p:nvSpPr>
                <p:cNvPr id="52"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Rectangle 43"/>
            <p:cNvSpPr/>
            <p:nvPr/>
          </p:nvSpPr>
          <p:spPr>
            <a:xfrm>
              <a:off x="925079" y="4867307"/>
              <a:ext cx="2207461" cy="923330"/>
            </a:xfrm>
            <a:prstGeom prst="rect">
              <a:avLst/>
            </a:prstGeom>
          </p:spPr>
          <p:txBody>
            <a:bodyPr wrap="square">
              <a:spAutoFit/>
            </a:bodyPr>
            <a:lstStyle/>
            <a:p>
              <a:pPr algn="ctr"/>
              <a:r>
                <a:rPr lang="en-US" b="1" dirty="0"/>
                <a:t>Because the Lord loves us, He corrects us so we will repent</a:t>
              </a:r>
              <a:endParaRPr lang="en-US" dirty="0">
                <a:latin typeface="Iskoola Pota" pitchFamily="34" charset="0"/>
                <a:cs typeface="Iskoola Pota" pitchFamily="34" charset="0"/>
              </a:endParaRPr>
            </a:p>
          </p:txBody>
        </p:sp>
      </p:grpSp>
      <p:pic>
        <p:nvPicPr>
          <p:cNvPr id="4098" name="Picture 2" descr="Image result for blessings of exal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26" y="3549955"/>
            <a:ext cx="3069386" cy="20484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o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234" y="3239170"/>
            <a:ext cx="3250266" cy="21668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ternal life sunset"/>
          <p:cNvPicPr>
            <a:picLocks noChangeAspect="1" noChangeArrowheads="1"/>
          </p:cNvPicPr>
          <p:nvPr/>
        </p:nvPicPr>
        <p:blipFill rotWithShape="1">
          <a:blip r:embed="rId4">
            <a:extLst>
              <a:ext uri="{28A0092B-C50C-407E-A947-70E740481C1C}">
                <a14:useLocalDpi xmlns:a14="http://schemas.microsoft.com/office/drawing/2010/main" val="0"/>
              </a:ext>
            </a:extLst>
          </a:blip>
          <a:srcRect r="1641" b="8681"/>
          <a:stretch/>
        </p:blipFill>
        <p:spPr bwMode="auto">
          <a:xfrm>
            <a:off x="4384097" y="1024087"/>
            <a:ext cx="3517339" cy="244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outVertical)">
                                      <p:cBhvr>
                                        <p:cTn id="15" dur="500"/>
                                        <p:tgtEl>
                                          <p:spTgt spid="42"/>
                                        </p:tgtEl>
                                      </p:cBhvr>
                                    </p:animEffec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098"/>
                                        </p:tgtEl>
                                      </p:cBhvr>
                                    </p:animEffect>
                                    <p:set>
                                      <p:cBhvr>
                                        <p:cTn id="21" dur="1" fill="hold">
                                          <p:stCondLst>
                                            <p:cond delay="499"/>
                                          </p:stCondLst>
                                        </p:cTn>
                                        <p:tgtEl>
                                          <p:spTgt spid="409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5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outVertical)">
                                      <p:cBhvr>
                                        <p:cTn id="29" dur="500"/>
                                        <p:tgtEl>
                                          <p:spTgt spid="24"/>
                                        </p:tgtEl>
                                      </p:cBhvr>
                                    </p:animEffect>
                                  </p:childTnLst>
                                </p:cTn>
                              </p:par>
                              <p:par>
                                <p:cTn id="30" presetID="10" presetClass="exit" presetSubtype="0" fill="hold" nodeType="withEffect">
                                  <p:stCondLst>
                                    <p:cond delay="0"/>
                                  </p:stCondLst>
                                  <p:childTnLst>
                                    <p:animEffect transition="out" filter="fad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4100"/>
                                        </p:tgtEl>
                                      </p:cBhvr>
                                    </p:animEffect>
                                    <p:set>
                                      <p:cBhvr>
                                        <p:cTn id="35" dur="1" fill="hold">
                                          <p:stCondLst>
                                            <p:cond delay="499"/>
                                          </p:stCondLst>
                                        </p:cTn>
                                        <p:tgtEl>
                                          <p:spTgt spid="4100"/>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fade">
                                      <p:cBhvr>
                                        <p:cTn id="3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5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8043" y="218752"/>
            <a:ext cx="7235751" cy="6124754"/>
          </a:xfrm>
          <a:prstGeom prst="rect">
            <a:avLst/>
          </a:prstGeom>
        </p:spPr>
        <p:txBody>
          <a:bodyPr wrap="square">
            <a:spAutoFit/>
          </a:bodyPr>
          <a:lstStyle/>
          <a:p>
            <a:pPr fontAlgn="base"/>
            <a:r>
              <a:rPr lang="en-US" sz="2800" dirty="0">
                <a:latin typeface="Open Sans"/>
              </a:rPr>
              <a:t>“One day [an artist named Holman Hunt] was showing his picture of ‘Christ Knocking at the Door’ to a friend when the friend suddenly exclaimed: ‘There is one thing wrong about your picture.’</a:t>
            </a:r>
          </a:p>
          <a:p>
            <a:pPr fontAlgn="base"/>
            <a:r>
              <a:rPr lang="en-US" sz="2800" dirty="0">
                <a:latin typeface="Open Sans"/>
              </a:rPr>
              <a:t>“‘What is it?’ inquired the artist.</a:t>
            </a:r>
          </a:p>
          <a:p>
            <a:pPr fontAlgn="base"/>
            <a:r>
              <a:rPr lang="en-US" sz="2800" dirty="0">
                <a:latin typeface="Open Sans"/>
              </a:rPr>
              <a:t>“‘The door on which Jesus knocks has no handle,’ replied his friend.</a:t>
            </a:r>
          </a:p>
          <a:p>
            <a:pPr fontAlgn="base"/>
            <a:r>
              <a:rPr lang="en-US" sz="2800" dirty="0">
                <a:latin typeface="Open Sans"/>
              </a:rPr>
              <a:t>“‘Ah,’ responded Mr. Hunt, ‘that is not a mistake. You see, this is the door to the human heart. It can only be opened from the inside.’</a:t>
            </a:r>
          </a:p>
          <a:p>
            <a:pPr fontAlgn="base"/>
            <a:r>
              <a:rPr lang="en-US" sz="2800" dirty="0">
                <a:latin typeface="Open Sans"/>
              </a:rPr>
              <a:t>“And thus it is. Jesus may stand and knock, but each of us decides whether to open.” </a:t>
            </a:r>
            <a:endParaRPr lang="en-US" sz="2800" b="0" i="0" dirty="0">
              <a:effectLst/>
              <a:latin typeface="Open Sans"/>
            </a:endParaRPr>
          </a:p>
        </p:txBody>
      </p:sp>
      <p:grpSp>
        <p:nvGrpSpPr>
          <p:cNvPr id="24" name="Group 23"/>
          <p:cNvGrpSpPr/>
          <p:nvPr/>
        </p:nvGrpSpPr>
        <p:grpSpPr>
          <a:xfrm>
            <a:off x="7780557" y="4450238"/>
            <a:ext cx="3289208" cy="2390250"/>
            <a:chOff x="384206" y="4158361"/>
            <a:chExt cx="3289208" cy="2390250"/>
          </a:xfrm>
        </p:grpSpPr>
        <p:grpSp>
          <p:nvGrpSpPr>
            <p:cNvPr id="25" name="Group 24"/>
            <p:cNvGrpSpPr/>
            <p:nvPr/>
          </p:nvGrpSpPr>
          <p:grpSpPr>
            <a:xfrm>
              <a:off x="384206" y="4158361"/>
              <a:ext cx="3289208" cy="2390250"/>
              <a:chOff x="609599" y="833642"/>
              <a:chExt cx="7941747" cy="5771225"/>
            </a:xfrm>
          </p:grpSpPr>
          <p:grpSp>
            <p:nvGrpSpPr>
              <p:cNvPr id="27" name="Group 14"/>
              <p:cNvGrpSpPr/>
              <p:nvPr/>
            </p:nvGrpSpPr>
            <p:grpSpPr>
              <a:xfrm rot="10800000">
                <a:off x="7696200" y="5257800"/>
                <a:ext cx="621450" cy="1347067"/>
                <a:chOff x="7010400" y="381000"/>
                <a:chExt cx="762000" cy="2033666"/>
              </a:xfrm>
            </p:grpSpPr>
            <p:sp>
              <p:nvSpPr>
                <p:cNvPr id="4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
              <p:cNvGrpSpPr/>
              <p:nvPr/>
            </p:nvGrpSpPr>
            <p:grpSpPr>
              <a:xfrm rot="10800000">
                <a:off x="939238" y="4923502"/>
                <a:ext cx="621450" cy="1347067"/>
                <a:chOff x="7010400" y="381000"/>
                <a:chExt cx="762000" cy="2033666"/>
              </a:xfrm>
            </p:grpSpPr>
            <p:sp>
              <p:nvSpPr>
                <p:cNvPr id="3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899460" y="833642"/>
                <a:ext cx="621450" cy="986197"/>
                <a:chOff x="7031201" y="834275"/>
                <a:chExt cx="762000" cy="1488861"/>
              </a:xfrm>
            </p:grpSpPr>
            <p:sp>
              <p:nvSpPr>
                <p:cNvPr id="3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646520" y="1148254"/>
                <a:ext cx="621450" cy="1017899"/>
                <a:chOff x="7087348" y="824753"/>
                <a:chExt cx="762000" cy="1536722"/>
              </a:xfrm>
            </p:grpSpPr>
            <p:sp>
              <p:nvSpPr>
                <p:cNvPr id="3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99238" y="4782365"/>
              <a:ext cx="2259144" cy="1200329"/>
            </a:xfrm>
            <a:prstGeom prst="rect">
              <a:avLst/>
            </a:prstGeom>
          </p:spPr>
          <p:txBody>
            <a:bodyPr wrap="square">
              <a:spAutoFit/>
            </a:bodyPr>
            <a:lstStyle/>
            <a:p>
              <a:pPr algn="ctr"/>
              <a:r>
                <a:rPr lang="en-US" b="1" dirty="0"/>
                <a:t>As we open the door to the Savior, He will come in to us and sup with us</a:t>
              </a:r>
              <a:endParaRPr lang="en-US" dirty="0">
                <a:latin typeface="Iskoola Pota" pitchFamily="34" charset="0"/>
                <a:cs typeface="Iskoola Pota" pitchFamily="34" charset="0"/>
              </a:endParaRPr>
            </a:p>
          </p:txBody>
        </p:sp>
      </p:grpSp>
      <p:pic>
        <p:nvPicPr>
          <p:cNvPr id="2050" name="Picture 2" descr="Jesus at the 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32" y="173513"/>
            <a:ext cx="2857500" cy="4276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744442" y="6449814"/>
            <a:ext cx="447558" cy="369332"/>
          </a:xfrm>
          <a:prstGeom prst="rect">
            <a:avLst/>
          </a:prstGeom>
        </p:spPr>
        <p:txBody>
          <a:bodyPr wrap="none">
            <a:spAutoFit/>
          </a:bodyPr>
          <a:lstStyle/>
          <a:p>
            <a:r>
              <a:rPr lang="en-US" dirty="0">
                <a:latin typeface="Open Sans"/>
              </a:rPr>
              <a:t>(2)</a:t>
            </a:r>
            <a:endParaRPr lang="en-US" dirty="0"/>
          </a:p>
        </p:txBody>
      </p:sp>
    </p:spTree>
    <p:extLst>
      <p:ext uri="{BB962C8B-B14F-4D97-AF65-F5344CB8AC3E}">
        <p14:creationId xmlns:p14="http://schemas.microsoft.com/office/powerpoint/2010/main" val="26017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#65 </a:t>
            </a:r>
            <a:r>
              <a:rPr lang="en-US" i="1" dirty="0">
                <a:solidFill>
                  <a:schemeClr val="bg1"/>
                </a:solidFill>
              </a:rPr>
              <a:t>Come, All Ye Saints Who Dwell on Earth</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The Will of God</a:t>
            </a:r>
            <a:r>
              <a:rPr lang="en-US" dirty="0">
                <a:solidFill>
                  <a:schemeClr val="bg1"/>
                </a:solidFill>
              </a:rPr>
              <a:t> (3:02)</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Taken from Poway Institute Handouts by Lesly </a:t>
            </a:r>
            <a:r>
              <a:rPr lang="en-US" dirty="0" err="1">
                <a:solidFill>
                  <a:schemeClr val="bg1"/>
                </a:solidFill>
              </a:rPr>
              <a:t>Meachum</a:t>
            </a:r>
            <a:r>
              <a:rPr lang="en-US" dirty="0">
                <a:solidFill>
                  <a:schemeClr val="bg1"/>
                </a:solidFill>
              </a:rPr>
              <a:t> and Becky Davies</a:t>
            </a:r>
          </a:p>
          <a:p>
            <a:pPr marL="342900" indent="-342900">
              <a:buFontTx/>
              <a:buAutoNum type="arabicPeriod"/>
            </a:pPr>
            <a:r>
              <a:rPr lang="en-US" dirty="0">
                <a:solidFill>
                  <a:schemeClr val="bg1"/>
                </a:solidFill>
              </a:rPr>
              <a:t>President Spencer W. Kimball (</a:t>
            </a:r>
            <a:r>
              <a:rPr lang="en-US" i="1" dirty="0">
                <a:solidFill>
                  <a:schemeClr val="bg1"/>
                </a:solidFill>
              </a:rPr>
              <a:t>The Miracle of Forgiveness</a:t>
            </a:r>
            <a:r>
              <a:rPr lang="en-US" dirty="0">
                <a:solidFill>
                  <a:schemeClr val="bg1"/>
                </a:solidFill>
              </a:rPr>
              <a:t> [1969],</a:t>
            </a:r>
            <a:r>
              <a:rPr lang="en-US" i="1" dirty="0">
                <a:solidFill>
                  <a:schemeClr val="bg1"/>
                </a:solidFill>
              </a:rPr>
              <a:t> </a:t>
            </a:r>
            <a:r>
              <a:rPr lang="en-US" dirty="0">
                <a:solidFill>
                  <a:schemeClr val="bg1"/>
                </a:solidFill>
              </a:rPr>
              <a:t>212).</a:t>
            </a:r>
          </a:p>
          <a:p>
            <a:pPr marL="342900" indent="-342900">
              <a:buFontTx/>
              <a:buAutoNum type="arabicPeriod"/>
            </a:pPr>
            <a:endParaRPr lang="en-US" dirty="0">
              <a:solidFill>
                <a:schemeClr val="bg1"/>
              </a:solidFill>
            </a:endParaRPr>
          </a:p>
          <a:p>
            <a:r>
              <a:rPr lang="en-US" dirty="0">
                <a:solidFill>
                  <a:schemeClr val="bg1"/>
                </a:solidFill>
              </a:rPr>
              <a:t>See Article Jay M. Todd, "The Seven Cities of Revelation ," </a:t>
            </a:r>
            <a:r>
              <a:rPr lang="en-US" i="1" dirty="0">
                <a:solidFill>
                  <a:schemeClr val="bg1"/>
                </a:solidFill>
              </a:rPr>
              <a:t>Ensign</a:t>
            </a:r>
            <a:r>
              <a:rPr lang="en-US" dirty="0">
                <a:solidFill>
                  <a:schemeClr val="bg1"/>
                </a:solidFill>
              </a:rPr>
              <a:t>, August 1976</a:t>
            </a: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418757" y="115757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A255E6E9-D4AF-49FF-AA6F-C1B28BB09613}"/>
              </a:ext>
            </a:extLst>
          </p:cNvPr>
          <p:cNvSpPr>
            <a:spLocks noGrp="1"/>
          </p:cNvSpPr>
          <p:nvPr/>
        </p:nvSpPr>
        <p:spPr>
          <a:xfrm>
            <a:off x="62138" y="65187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7729" y="0"/>
            <a:ext cx="6096000" cy="1938992"/>
          </a:xfrm>
          <a:prstGeom prst="rect">
            <a:avLst/>
          </a:prstGeom>
          <a:ln>
            <a:solidFill>
              <a:schemeClr val="tx1"/>
            </a:solidFill>
          </a:ln>
        </p:spPr>
        <p:txBody>
          <a:bodyPr>
            <a:spAutoFit/>
          </a:bodyPr>
          <a:lstStyle/>
          <a:p>
            <a:r>
              <a:rPr lang="en-US" sz="1200" b="1" dirty="0">
                <a:latin typeface="Open Sans"/>
              </a:rPr>
              <a:t>Hidden Manna and White Stone Revelation 2:17:</a:t>
            </a:r>
          </a:p>
          <a:p>
            <a:pPr fontAlgn="base"/>
            <a:r>
              <a:rPr lang="en-US" sz="1200" dirty="0">
                <a:latin typeface="Open Sans"/>
              </a:rPr>
              <a:t>“The Lord provided life-sustaining manna for the children of Israel to eat during their 40-year sojourn in the wilderness (see Exodus 16:15, 35). Just as the manna sustained physical life, Jesus Christ is the ‘bread of life’ that sustains spiritual life (John 6:35, 48). The ‘hidden manna’ mentioned in Revelation 2:17 refers to Jesus Christ. Jesus is ‘hidden’ from the wicked. But, as He taught in John 6, those who symbolically partake of His flesh will receive everlasting life (see John 6:47–58). …</a:t>
            </a:r>
          </a:p>
          <a:p>
            <a:pPr fontAlgn="base"/>
            <a:r>
              <a:rPr lang="en-US" sz="1200" dirty="0">
                <a:latin typeface="Open Sans"/>
              </a:rPr>
              <a:t>“… For revealed insight into the meaning of the white stone, see Doctrine and Covenants 130:8–11” (</a:t>
            </a:r>
            <a:r>
              <a:rPr lang="en-US" sz="1200" i="1" dirty="0">
                <a:latin typeface="Open Sans"/>
              </a:rPr>
              <a:t>New Testament Student Manual</a:t>
            </a:r>
            <a:r>
              <a:rPr lang="en-US" sz="1200" dirty="0">
                <a:latin typeface="Open Sans"/>
              </a:rPr>
              <a:t> [Church Educational System manual, 2014], 535).</a:t>
            </a:r>
          </a:p>
        </p:txBody>
      </p:sp>
      <p:sp>
        <p:nvSpPr>
          <p:cNvPr id="5" name="Rectangle 4"/>
          <p:cNvSpPr/>
          <p:nvPr/>
        </p:nvSpPr>
        <p:spPr>
          <a:xfrm>
            <a:off x="0" y="2893764"/>
            <a:ext cx="6037729" cy="2462213"/>
          </a:xfrm>
          <a:prstGeom prst="rect">
            <a:avLst/>
          </a:prstGeom>
          <a:ln>
            <a:solidFill>
              <a:schemeClr val="tx1"/>
            </a:solidFill>
          </a:ln>
        </p:spPr>
        <p:txBody>
          <a:bodyPr wrap="square">
            <a:spAutoFit/>
          </a:bodyPr>
          <a:lstStyle/>
          <a:p>
            <a:r>
              <a:rPr lang="en-US" sz="1400" b="1" dirty="0">
                <a:latin typeface="Open Sans"/>
              </a:rPr>
              <a:t>Balaam Revelation 2:14:</a:t>
            </a:r>
          </a:p>
          <a:p>
            <a:r>
              <a:rPr lang="en-US" sz="1400" dirty="0">
                <a:latin typeface="Open Sans"/>
              </a:rPr>
              <a:t>“Balaam was an Old Testament prophet, whose actions are recorded in Numbers 22–24; 31:16. He appeared at first to be true to the Lord and His people, repeatedly refusing </a:t>
            </a:r>
            <a:r>
              <a:rPr lang="en-US" sz="1400" dirty="0" err="1">
                <a:latin typeface="Open Sans"/>
              </a:rPr>
              <a:t>Balak’s</a:t>
            </a:r>
            <a:r>
              <a:rPr lang="en-US" sz="1400" dirty="0">
                <a:latin typeface="Open Sans"/>
              </a:rPr>
              <a:t> request to curse Israel. Nevertheless, Balaam eventually succumbed to </a:t>
            </a:r>
            <a:r>
              <a:rPr lang="en-US" sz="1400" dirty="0" err="1">
                <a:latin typeface="Open Sans"/>
              </a:rPr>
              <a:t>Balak’s</a:t>
            </a:r>
            <a:r>
              <a:rPr lang="en-US" sz="1400" dirty="0">
                <a:latin typeface="Open Sans"/>
              </a:rPr>
              <a:t> offer of riches and taught </a:t>
            </a:r>
            <a:r>
              <a:rPr lang="en-US" sz="1400" dirty="0" err="1">
                <a:latin typeface="Open Sans"/>
              </a:rPr>
              <a:t>Balak</a:t>
            </a:r>
            <a:r>
              <a:rPr lang="en-US" sz="1400" dirty="0">
                <a:latin typeface="Open Sans"/>
              </a:rPr>
              <a:t> how to cause the army of Israel to weaken themselves through sexual sin and idolatry (see Numbers 25:1–5; 31:13–16). The plan included having Moabite women seduce the men of Israel and persuade them to offer sacrifices to heathen gods, thus destroying them spiritually” (</a:t>
            </a:r>
            <a:r>
              <a:rPr lang="en-US" sz="1400" i="1" dirty="0">
                <a:latin typeface="Open Sans"/>
              </a:rPr>
              <a:t>New Testament Student Manual</a:t>
            </a:r>
            <a:r>
              <a:rPr lang="en-US" sz="1400" dirty="0">
                <a:latin typeface="Open Sans"/>
              </a:rPr>
              <a:t>[Church Educational System manual, 2014], 534).</a:t>
            </a:r>
            <a:endParaRPr lang="en-US" sz="1400" dirty="0"/>
          </a:p>
        </p:txBody>
      </p:sp>
      <p:sp>
        <p:nvSpPr>
          <p:cNvPr id="6" name="Rectangle 5"/>
          <p:cNvSpPr/>
          <p:nvPr/>
        </p:nvSpPr>
        <p:spPr>
          <a:xfrm>
            <a:off x="0" y="0"/>
            <a:ext cx="6037729" cy="2862322"/>
          </a:xfrm>
          <a:prstGeom prst="rect">
            <a:avLst/>
          </a:prstGeom>
          <a:ln>
            <a:solidFill>
              <a:schemeClr val="tx1"/>
            </a:solidFill>
          </a:ln>
        </p:spPr>
        <p:txBody>
          <a:bodyPr wrap="square">
            <a:spAutoFit/>
          </a:bodyPr>
          <a:lstStyle/>
          <a:p>
            <a:pPr fontAlgn="base"/>
            <a:r>
              <a:rPr lang="en-US" sz="1200" b="1" dirty="0"/>
              <a:t>“Revelation 2:11 </a:t>
            </a:r>
            <a:r>
              <a:rPr lang="en-US" sz="1200" dirty="0"/>
              <a:t>teaches that the faithful ‘shall not be hurt of the second death.’ The wicked, however, ‘shall have their part in the lake which </a:t>
            </a:r>
            <a:r>
              <a:rPr lang="en-US" sz="1200" dirty="0" err="1"/>
              <a:t>burneth</a:t>
            </a:r>
            <a:r>
              <a:rPr lang="en-US" sz="1200" dirty="0"/>
              <a:t> with fire and brimstone: which is the second death’ (Revelation 21:8). While serving in the Presidency of the Seventy, Elder Earl C. </a:t>
            </a:r>
            <a:r>
              <a:rPr lang="en-US" sz="1200" dirty="0" err="1"/>
              <a:t>Tingey</a:t>
            </a:r>
            <a:r>
              <a:rPr lang="en-US" sz="1200" dirty="0"/>
              <a:t> explained that ‘the second death is spiritual. It is separation from God’s presence’” (‘The Great Plan of Happiness,’</a:t>
            </a:r>
            <a:r>
              <a:rPr lang="en-US" sz="1200" i="1" dirty="0"/>
              <a:t> Ensign</a:t>
            </a:r>
            <a:r>
              <a:rPr lang="en-US" sz="1200" dirty="0"/>
              <a:t> or </a:t>
            </a:r>
            <a:r>
              <a:rPr lang="en-US" sz="1200" i="1" dirty="0"/>
              <a:t>Liahona,</a:t>
            </a:r>
            <a:r>
              <a:rPr lang="en-US" sz="1200" dirty="0"/>
              <a:t> May 2006, 73).</a:t>
            </a:r>
          </a:p>
          <a:p>
            <a:pPr fontAlgn="base"/>
            <a:r>
              <a:rPr lang="en-US" sz="1200" dirty="0"/>
              <a:t>“In one sense, we all experienced a spiritual death when we left God’s presence to come to earth. This initial separation, however, is not the ‘second death’ mentioned in Revelation 2:11. Through the Atonement of Jesus Christ, all of God’s children will overcome this initial spiritual death and be brought back to God’s presence to be judged (see Helaman 14:16–17), after which most people will inherit a kingdom of glory. A second spiritual death will be pronounced at the Day of Judgment upon those who refuse to repent of their sins and who willfully rebel against the light and truth of the gospel, as Satan did [see D&amp;C 29:44–45; Guide to the Scriptures, ‘Death, Spiritual,’ scriptures.lds.org]. They will be forever separated from God and will be sons of perdition (see D&amp;C 76:30–37, 44)” (</a:t>
            </a:r>
            <a:r>
              <a:rPr lang="en-US" sz="1200" i="1" dirty="0"/>
              <a:t>New Testament Student Manual</a:t>
            </a:r>
            <a:r>
              <a:rPr lang="en-US" sz="1200" dirty="0"/>
              <a:t> [Church Educational System manual, 2014], 534)</a:t>
            </a:r>
          </a:p>
        </p:txBody>
      </p:sp>
      <p:sp>
        <p:nvSpPr>
          <p:cNvPr id="8" name="Rectangle 7"/>
          <p:cNvSpPr/>
          <p:nvPr/>
        </p:nvSpPr>
        <p:spPr>
          <a:xfrm>
            <a:off x="6037729" y="1938992"/>
            <a:ext cx="6096000" cy="1661993"/>
          </a:xfrm>
          <a:prstGeom prst="rect">
            <a:avLst/>
          </a:prstGeom>
          <a:ln>
            <a:solidFill>
              <a:schemeClr val="tx1"/>
            </a:solidFill>
          </a:ln>
        </p:spPr>
        <p:txBody>
          <a:bodyPr>
            <a:spAutoFit/>
          </a:bodyPr>
          <a:lstStyle/>
          <a:p>
            <a:r>
              <a:rPr lang="en-US" sz="1200" b="1" dirty="0">
                <a:latin typeface="Open Sans"/>
              </a:rPr>
              <a:t>The Morning Star Revelation 2:28:</a:t>
            </a:r>
          </a:p>
          <a:p>
            <a:r>
              <a:rPr lang="en-US" dirty="0"/>
              <a:t>“‘The morning star’ is a symbol of Jesus Christ (Revelation 2:28; 22:16). The promise of ‘the morning star’ is given to him ‘that </a:t>
            </a:r>
            <a:r>
              <a:rPr lang="en-US" dirty="0" err="1"/>
              <a:t>overcometh</a:t>
            </a:r>
            <a:r>
              <a:rPr lang="en-US" dirty="0"/>
              <a:t>, and </a:t>
            </a:r>
            <a:r>
              <a:rPr lang="en-US" dirty="0" err="1"/>
              <a:t>keepeth</a:t>
            </a:r>
            <a:r>
              <a:rPr lang="en-US" dirty="0"/>
              <a:t> my works unto the end’ (Revelation 2:26)” (</a:t>
            </a:r>
            <a:r>
              <a:rPr lang="en-US" i="1" dirty="0"/>
              <a:t>New Testament Student Manual</a:t>
            </a:r>
            <a:r>
              <a:rPr lang="en-US" dirty="0"/>
              <a:t> [Church Educational System manual, 2014], 535).</a:t>
            </a:r>
            <a:endParaRPr lang="en-US" sz="1200" dirty="0">
              <a:latin typeface="Open Sans"/>
            </a:endParaRPr>
          </a:p>
        </p:txBody>
      </p:sp>
      <p:sp>
        <p:nvSpPr>
          <p:cNvPr id="11" name="Rectangle 10"/>
          <p:cNvSpPr/>
          <p:nvPr/>
        </p:nvSpPr>
        <p:spPr>
          <a:xfrm>
            <a:off x="6037729" y="3600985"/>
            <a:ext cx="6096000" cy="2800767"/>
          </a:xfrm>
          <a:prstGeom prst="rect">
            <a:avLst/>
          </a:prstGeom>
          <a:ln>
            <a:solidFill>
              <a:schemeClr val="tx1"/>
            </a:solidFill>
          </a:ln>
        </p:spPr>
        <p:txBody>
          <a:bodyPr>
            <a:spAutoFit/>
          </a:bodyPr>
          <a:lstStyle/>
          <a:p>
            <a:r>
              <a:rPr lang="en-US" sz="1600" b="1" dirty="0"/>
              <a:t>Amen Revelation 3:14:</a:t>
            </a:r>
          </a:p>
          <a:p>
            <a:r>
              <a:rPr lang="en-US" sz="1600" dirty="0"/>
              <a:t>“In Hebrew and Greek the word ‘amen’ means truly, certainly, or faithfully. In Revelation 3:14, Christ’s faithfulness and truthfulness as the great ‘Amen’ are presented as a contrast to the lukewarm attitudes of the </a:t>
            </a:r>
            <a:r>
              <a:rPr lang="en-US" sz="1600" dirty="0" err="1"/>
              <a:t>Laodiceans</a:t>
            </a:r>
            <a:r>
              <a:rPr lang="en-US" sz="1600" dirty="0"/>
              <a:t>. When uttered at the conclusion of a prayer or a discourse, ‘amen’ is a way of solemnly affirming what has been said or expressing agreement with it. Elder Bruce R. McConkie taught that the Savior’s title ‘Amen’ also shows ‘that it is in and through him that the seal of divine affirmation is placed on all the promises of the Father’ (</a:t>
            </a:r>
            <a:r>
              <a:rPr lang="en-US" sz="1600" i="1" dirty="0"/>
              <a:t>Mormon Doctrine,</a:t>
            </a:r>
            <a:r>
              <a:rPr lang="en-US" sz="1600" dirty="0"/>
              <a:t> 2nd ed. [1966], 32)” (</a:t>
            </a:r>
            <a:r>
              <a:rPr lang="en-US" sz="1600" i="1" dirty="0"/>
              <a:t>New Testament Student Manual</a:t>
            </a:r>
            <a:r>
              <a:rPr lang="en-US" sz="1600" dirty="0"/>
              <a:t> [Church Educational System manual, 2014], 536).</a:t>
            </a:r>
            <a:endParaRPr lang="en-US" sz="1600" dirty="0">
              <a:latin typeface="Open Sans"/>
            </a:endParaRP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A89E01-F909-4358-B77F-5F51DACD4F46}"/>
              </a:ext>
            </a:extLst>
          </p:cNvPr>
          <p:cNvPicPr>
            <a:picLocks noChangeAspect="1"/>
          </p:cNvPicPr>
          <p:nvPr/>
        </p:nvPicPr>
        <p:blipFill rotWithShape="1">
          <a:blip r:embed="rId2">
            <a:extLst>
              <a:ext uri="{28A0092B-C50C-407E-A947-70E740481C1C}">
                <a14:useLocalDpi xmlns:a14="http://schemas.microsoft.com/office/drawing/2010/main" val="0"/>
              </a:ext>
            </a:extLst>
          </a:blip>
          <a:srcRect l="1901" t="1036"/>
          <a:stretch/>
        </p:blipFill>
        <p:spPr>
          <a:xfrm>
            <a:off x="3012707" y="336884"/>
            <a:ext cx="6288455" cy="6249653"/>
          </a:xfrm>
          <a:prstGeom prst="rect">
            <a:avLst/>
          </a:prstGeom>
        </p:spPr>
      </p:pic>
    </p:spTree>
    <p:extLst>
      <p:ext uri="{BB962C8B-B14F-4D97-AF65-F5344CB8AC3E}">
        <p14:creationId xmlns:p14="http://schemas.microsoft.com/office/powerpoint/2010/main" val="17011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1981201" y="152401"/>
          <a:ext cx="8239125" cy="6181725"/>
        </p:xfrm>
        <a:graphic>
          <a:graphicData uri="http://schemas.openxmlformats.org/presentationml/2006/ole">
            <mc:AlternateContent xmlns:mc="http://schemas.openxmlformats.org/markup-compatibility/2006">
              <mc:Choice xmlns:v="urn:schemas-microsoft-com:vml" Requires="v">
                <p:oleObj spid="_x0000_s1037" name="Presentation" r:id="rId3" imgW="4572000" imgH="3429000" progId="PowerPoint.Show.8">
                  <p:embed/>
                </p:oleObj>
              </mc:Choice>
              <mc:Fallback>
                <p:oleObj name="Presentation" r:id="rId3" imgW="4572000" imgH="3429000" progId="PowerPoint.Show.8">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52401"/>
                        <a:ext cx="8239125" cy="618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46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a:solidFill>
                  <a:schemeClr val="bg1"/>
                </a:solidFill>
              </a:rPr>
              <a:t>Ephesus: </a:t>
            </a:r>
            <a:r>
              <a:rPr lang="en-US" sz="2800" dirty="0">
                <a:solidFill>
                  <a:schemeClr val="bg1"/>
                </a:solidFill>
              </a:rPr>
              <a:t>Revelation 2:1-7</a:t>
            </a:r>
          </a:p>
        </p:txBody>
      </p:sp>
      <p:sp>
        <p:nvSpPr>
          <p:cNvPr id="4" name="TextBox 3"/>
          <p:cNvSpPr txBox="1"/>
          <p:nvPr/>
        </p:nvSpPr>
        <p:spPr>
          <a:xfrm>
            <a:off x="789272" y="838201"/>
            <a:ext cx="9497728" cy="3170099"/>
          </a:xfrm>
          <a:prstGeom prst="rect">
            <a:avLst/>
          </a:prstGeom>
          <a:noFill/>
        </p:spPr>
        <p:txBody>
          <a:bodyPr wrap="square" rtlCol="0">
            <a:spAutoFit/>
          </a:bodyPr>
          <a:lstStyle/>
          <a:p>
            <a:r>
              <a:rPr lang="en-US" sz="2000" dirty="0">
                <a:solidFill>
                  <a:schemeClr val="bg1"/>
                </a:solidFill>
              </a:rPr>
              <a:t>The largest city in Asia Minor. It was an import and harbor</a:t>
            </a:r>
          </a:p>
          <a:p>
            <a:r>
              <a:rPr lang="en-US" sz="2000" dirty="0">
                <a:solidFill>
                  <a:schemeClr val="bg1"/>
                </a:solidFill>
              </a:rPr>
              <a:t> and junction for important highways and trade routes. It </a:t>
            </a:r>
          </a:p>
          <a:p>
            <a:r>
              <a:rPr lang="en-US" sz="2000" dirty="0">
                <a:solidFill>
                  <a:schemeClr val="bg1"/>
                </a:solidFill>
              </a:rPr>
              <a:t>was famous throughout the world for its magnificent temple</a:t>
            </a:r>
          </a:p>
          <a:p>
            <a:r>
              <a:rPr lang="en-US" sz="2000" dirty="0">
                <a:solidFill>
                  <a:schemeClr val="bg1"/>
                </a:solidFill>
              </a:rPr>
              <a:t> of Diana, one of the seven wonders of the ancient world. </a:t>
            </a:r>
          </a:p>
          <a:p>
            <a:r>
              <a:rPr lang="en-US" sz="2000" dirty="0">
                <a:solidFill>
                  <a:schemeClr val="bg1"/>
                </a:solidFill>
              </a:rPr>
              <a:t>The temple was the center of the riot in Ephesus involving the apostle Paul. His preaching threatened to destroy the business of the local artisans who made silver models of the temple to sell to tourists and worshippers (Acts 19:23). At the time of Paul, the port was filling with silt from the river </a:t>
            </a:r>
            <a:r>
              <a:rPr lang="en-US" sz="2000" dirty="0" err="1">
                <a:solidFill>
                  <a:schemeClr val="bg1"/>
                </a:solidFill>
              </a:rPr>
              <a:t>Cayster</a:t>
            </a:r>
            <a:r>
              <a:rPr lang="en-US" sz="2000" dirty="0">
                <a:solidFill>
                  <a:schemeClr val="bg1"/>
                </a:solidFill>
              </a:rPr>
              <a:t>, and, while still a major city, Ephesus was in a state of gradual decline. Ephesus was the center of the Christian church for many years until the center gradually shifted to Rome.</a:t>
            </a:r>
          </a:p>
        </p:txBody>
      </p:sp>
      <p:pic>
        <p:nvPicPr>
          <p:cNvPr id="6" name="Picture 5">
            <a:extLst>
              <a:ext uri="{FF2B5EF4-FFF2-40B4-BE49-F238E27FC236}">
                <a16:creationId xmlns:a16="http://schemas.microsoft.com/office/drawing/2014/main" id="{6171BB93-F88C-4ADF-82DC-BB9188036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531" y="4008300"/>
            <a:ext cx="3378200" cy="2463800"/>
          </a:xfrm>
          <a:prstGeom prst="rect">
            <a:avLst/>
          </a:prstGeom>
        </p:spPr>
      </p:pic>
      <p:pic>
        <p:nvPicPr>
          <p:cNvPr id="8" name="Picture 7">
            <a:extLst>
              <a:ext uri="{FF2B5EF4-FFF2-40B4-BE49-F238E27FC236}">
                <a16:creationId xmlns:a16="http://schemas.microsoft.com/office/drawing/2014/main" id="{4DA9DDA1-3354-41D5-93C2-1BCC30060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372" y="152400"/>
            <a:ext cx="1790700" cy="1854200"/>
          </a:xfrm>
          <a:prstGeom prst="rect">
            <a:avLst/>
          </a:prstGeom>
        </p:spPr>
      </p:pic>
      <p:pic>
        <p:nvPicPr>
          <p:cNvPr id="10" name="Picture 9">
            <a:extLst>
              <a:ext uri="{FF2B5EF4-FFF2-40B4-BE49-F238E27FC236}">
                <a16:creationId xmlns:a16="http://schemas.microsoft.com/office/drawing/2014/main" id="{07AFC34D-DBA5-4600-AAEA-4E4C7A6A3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262" y="4255008"/>
            <a:ext cx="2145792" cy="2450592"/>
          </a:xfrm>
          <a:prstGeom prst="rect">
            <a:avLst/>
          </a:prstGeom>
        </p:spPr>
      </p:pic>
    </p:spTree>
    <p:extLst>
      <p:ext uri="{BB962C8B-B14F-4D97-AF65-F5344CB8AC3E}">
        <p14:creationId xmlns:p14="http://schemas.microsoft.com/office/powerpoint/2010/main" val="3786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a:solidFill>
                  <a:schemeClr val="bg1"/>
                </a:solidFill>
              </a:rPr>
              <a:t>Smyrna   </a:t>
            </a:r>
            <a:r>
              <a:rPr lang="en-US" sz="2400" dirty="0">
                <a:solidFill>
                  <a:schemeClr val="bg1"/>
                </a:solidFill>
              </a:rPr>
              <a:t>Revelation 2:8-10</a:t>
            </a:r>
          </a:p>
        </p:txBody>
      </p:sp>
      <p:pic>
        <p:nvPicPr>
          <p:cNvPr id="6" name="Picture 5">
            <a:extLst>
              <a:ext uri="{FF2B5EF4-FFF2-40B4-BE49-F238E27FC236}">
                <a16:creationId xmlns:a16="http://schemas.microsoft.com/office/drawing/2014/main" id="{FAF4B413-AF09-41B2-8785-262316DBE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126" y="4316076"/>
            <a:ext cx="3238500" cy="2343150"/>
          </a:xfrm>
          <a:prstGeom prst="rect">
            <a:avLst/>
          </a:prstGeom>
        </p:spPr>
      </p:pic>
      <p:pic>
        <p:nvPicPr>
          <p:cNvPr id="8" name="Picture 7">
            <a:extLst>
              <a:ext uri="{FF2B5EF4-FFF2-40B4-BE49-F238E27FC236}">
                <a16:creationId xmlns:a16="http://schemas.microsoft.com/office/drawing/2014/main" id="{07273B6E-51BB-4793-AB77-15B36AA8B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284" y="4819650"/>
            <a:ext cx="2011680" cy="1524000"/>
          </a:xfrm>
          <a:prstGeom prst="rect">
            <a:avLst/>
          </a:prstGeom>
        </p:spPr>
      </p:pic>
      <p:pic>
        <p:nvPicPr>
          <p:cNvPr id="10" name="Picture 9">
            <a:extLst>
              <a:ext uri="{FF2B5EF4-FFF2-40B4-BE49-F238E27FC236}">
                <a16:creationId xmlns:a16="http://schemas.microsoft.com/office/drawing/2014/main" id="{BDB6123B-5AE0-4CE2-892A-01CD10E68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143" y="4457700"/>
            <a:ext cx="3009900" cy="2247900"/>
          </a:xfrm>
          <a:prstGeom prst="rect">
            <a:avLst/>
          </a:prstGeom>
        </p:spPr>
      </p:pic>
      <p:pic>
        <p:nvPicPr>
          <p:cNvPr id="12" name="Picture 11">
            <a:extLst>
              <a:ext uri="{FF2B5EF4-FFF2-40B4-BE49-F238E27FC236}">
                <a16:creationId xmlns:a16="http://schemas.microsoft.com/office/drawing/2014/main" id="{2B36997B-5313-47C0-B6AA-40442F926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7143" y="302448"/>
            <a:ext cx="19939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752600" y="838201"/>
            <a:ext cx="8534400" cy="3477875"/>
          </a:xfrm>
          <a:prstGeom prst="rect">
            <a:avLst/>
          </a:prstGeom>
          <a:noFill/>
        </p:spPr>
        <p:txBody>
          <a:bodyPr wrap="square" rtlCol="0">
            <a:spAutoFit/>
          </a:bodyPr>
          <a:lstStyle/>
          <a:p>
            <a:r>
              <a:rPr lang="en-US" sz="2000" dirty="0">
                <a:solidFill>
                  <a:schemeClr val="bg1"/>
                </a:solidFill>
              </a:rPr>
              <a:t>Called the “Jewel of Asia.” Situated on an excellent harbor </a:t>
            </a:r>
          </a:p>
          <a:p>
            <a:r>
              <a:rPr lang="en-US" sz="2000" dirty="0">
                <a:solidFill>
                  <a:schemeClr val="bg1"/>
                </a:solidFill>
              </a:rPr>
              <a:t>that is still one of the major ports of Turkey (present day </a:t>
            </a:r>
          </a:p>
          <a:p>
            <a:r>
              <a:rPr lang="en-US" sz="2000" dirty="0">
                <a:solidFill>
                  <a:schemeClr val="bg1"/>
                </a:solidFill>
              </a:rPr>
              <a:t>Izmir). Smyrna was an important trade center. It was</a:t>
            </a:r>
          </a:p>
          <a:p>
            <a:r>
              <a:rPr lang="en-US" sz="2000" dirty="0">
                <a:solidFill>
                  <a:schemeClr val="bg1"/>
                </a:solidFill>
              </a:rPr>
              <a:t> destroyed by an earthquake in 627 BC and was rebuilt,</a:t>
            </a:r>
          </a:p>
          <a:p>
            <a:r>
              <a:rPr lang="en-US" sz="2000" dirty="0">
                <a:solidFill>
                  <a:schemeClr val="bg1"/>
                </a:solidFill>
              </a:rPr>
              <a:t> one of the few “planned” cities of the ancient world. Smyrna built a temple to the goddess of Rome and was one of the first and foremost cities to heartily embrace the Imperial Cult or emperor worship. The Saints of Smyrna faced intense persecution and struggled under the burden of poverty. Special encouragement to the servants in Smyrna. It is interesting to note that Polycarp, the Bishop of Smyrna, was martyred when he refused to deny Christ. He was burned at the stake and smitten with a sword as the flames encircled him. </a:t>
            </a:r>
          </a:p>
        </p:txBody>
      </p:sp>
    </p:spTree>
    <p:extLst>
      <p:ext uri="{BB962C8B-B14F-4D97-AF65-F5344CB8AC3E}">
        <p14:creationId xmlns:p14="http://schemas.microsoft.com/office/powerpoint/2010/main" val="19064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err="1">
                <a:solidFill>
                  <a:schemeClr val="bg1"/>
                </a:solidFill>
              </a:rPr>
              <a:t>Pergamos</a:t>
            </a:r>
            <a:r>
              <a:rPr lang="en-US" sz="4000" dirty="0">
                <a:solidFill>
                  <a:schemeClr val="bg1"/>
                </a:solidFill>
              </a:rPr>
              <a:t>	</a:t>
            </a:r>
            <a:r>
              <a:rPr lang="en-US" sz="2400" dirty="0">
                <a:solidFill>
                  <a:schemeClr val="bg1"/>
                </a:solidFill>
              </a:rPr>
              <a:t>Revelation 2:12-17</a:t>
            </a:r>
          </a:p>
        </p:txBody>
      </p:sp>
      <p:sp>
        <p:nvSpPr>
          <p:cNvPr id="4" name="TextBox 3"/>
          <p:cNvSpPr txBox="1"/>
          <p:nvPr/>
        </p:nvSpPr>
        <p:spPr>
          <a:xfrm>
            <a:off x="1752600" y="838200"/>
            <a:ext cx="8534400" cy="1631216"/>
          </a:xfrm>
          <a:prstGeom prst="rect">
            <a:avLst/>
          </a:prstGeom>
          <a:noFill/>
        </p:spPr>
        <p:txBody>
          <a:bodyPr wrap="square" rtlCol="0">
            <a:spAutoFit/>
          </a:bodyPr>
          <a:lstStyle/>
          <a:p>
            <a:r>
              <a:rPr lang="en-US" sz="2000" dirty="0">
                <a:solidFill>
                  <a:schemeClr val="bg1"/>
                </a:solidFill>
              </a:rPr>
              <a:t>This city was the provincial capital of Asia, the seat of the proconsul of Rome. </a:t>
            </a:r>
            <a:r>
              <a:rPr lang="en-US" sz="2000" dirty="0" err="1">
                <a:solidFill>
                  <a:schemeClr val="bg1"/>
                </a:solidFill>
              </a:rPr>
              <a:t>Pergamos</a:t>
            </a:r>
            <a:r>
              <a:rPr lang="en-US" sz="2000" dirty="0">
                <a:solidFill>
                  <a:schemeClr val="bg1"/>
                </a:solidFill>
              </a:rPr>
              <a:t> became a major center for emperor worship and was most famous for its library which housed over 200,000 scrolls. It was also a major center for the worship of the serpent god, whose  3 temples stood in the city. The city was a place of much wickedness.</a:t>
            </a:r>
          </a:p>
        </p:txBody>
      </p:sp>
      <p:pic>
        <p:nvPicPr>
          <p:cNvPr id="6" name="Picture 5">
            <a:extLst>
              <a:ext uri="{FF2B5EF4-FFF2-40B4-BE49-F238E27FC236}">
                <a16:creationId xmlns:a16="http://schemas.microsoft.com/office/drawing/2014/main" id="{1BB8758A-BB31-4B47-B737-95395197F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284" y="2324910"/>
            <a:ext cx="8023031" cy="4127350"/>
          </a:xfrm>
          <a:prstGeom prst="rect">
            <a:avLst/>
          </a:prstGeom>
        </p:spPr>
      </p:pic>
    </p:spTree>
    <p:extLst>
      <p:ext uri="{BB962C8B-B14F-4D97-AF65-F5344CB8AC3E}">
        <p14:creationId xmlns:p14="http://schemas.microsoft.com/office/powerpoint/2010/main" val="360849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a:solidFill>
                  <a:schemeClr val="bg1"/>
                </a:solidFill>
              </a:rPr>
              <a:t>Thyatira 	</a:t>
            </a:r>
            <a:r>
              <a:rPr lang="en-US" sz="2400" dirty="0">
                <a:solidFill>
                  <a:schemeClr val="bg1"/>
                </a:solidFill>
              </a:rPr>
              <a:t>Revelation 2:18-29</a:t>
            </a:r>
          </a:p>
        </p:txBody>
      </p:sp>
      <p:sp>
        <p:nvSpPr>
          <p:cNvPr id="4" name="TextBox 3"/>
          <p:cNvSpPr txBox="1"/>
          <p:nvPr/>
        </p:nvSpPr>
        <p:spPr>
          <a:xfrm>
            <a:off x="1752600" y="838201"/>
            <a:ext cx="8686800" cy="3170099"/>
          </a:xfrm>
          <a:prstGeom prst="rect">
            <a:avLst/>
          </a:prstGeom>
          <a:noFill/>
        </p:spPr>
        <p:txBody>
          <a:bodyPr wrap="square" rtlCol="0">
            <a:spAutoFit/>
          </a:bodyPr>
          <a:lstStyle/>
          <a:p>
            <a:r>
              <a:rPr lang="en-US" sz="2000" dirty="0">
                <a:solidFill>
                  <a:schemeClr val="bg1"/>
                </a:solidFill>
              </a:rPr>
              <a:t>Even though Thyatira was the smallest of the seven cities, </a:t>
            </a:r>
          </a:p>
          <a:p>
            <a:r>
              <a:rPr lang="en-US" sz="2000" dirty="0">
                <a:solidFill>
                  <a:schemeClr val="bg1"/>
                </a:solidFill>
              </a:rPr>
              <a:t>they received the longest letter. The city was best known as</a:t>
            </a:r>
          </a:p>
          <a:p>
            <a:r>
              <a:rPr lang="en-US" sz="2000" dirty="0">
                <a:solidFill>
                  <a:schemeClr val="bg1"/>
                </a:solidFill>
              </a:rPr>
              <a:t> a center for many craft guilds, including dyeing of wool.</a:t>
            </a:r>
          </a:p>
          <a:p>
            <a:r>
              <a:rPr lang="en-US" sz="2000" dirty="0">
                <a:solidFill>
                  <a:schemeClr val="bg1"/>
                </a:solidFill>
              </a:rPr>
              <a:t> To be a member of one of the many trade guilds, you were</a:t>
            </a:r>
          </a:p>
          <a:p>
            <a:r>
              <a:rPr lang="en-US" sz="2000" dirty="0">
                <a:solidFill>
                  <a:schemeClr val="bg1"/>
                </a:solidFill>
              </a:rPr>
              <a:t> required to participate in the guild banquets. In these banquets, all meat and wine were sacrificed to the particular god associated with that guild. All those in attendance had to eat and drink—honoring their patron---and they were also expected to participate in the other “festivities”, which were often public and sexual in nature. The city was a garrison city. The military spirit was stressed highly and its chief deity, a son-god, was portrayed in attitudes of military prowess. </a:t>
            </a:r>
          </a:p>
        </p:txBody>
      </p:sp>
      <p:pic>
        <p:nvPicPr>
          <p:cNvPr id="6" name="Picture 5">
            <a:extLst>
              <a:ext uri="{FF2B5EF4-FFF2-40B4-BE49-F238E27FC236}">
                <a16:creationId xmlns:a16="http://schemas.microsoft.com/office/drawing/2014/main" id="{1EAE572F-FA63-4626-851D-5483D283F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346" y="249660"/>
            <a:ext cx="7315834" cy="6358679"/>
          </a:xfrm>
          <a:prstGeom prst="rect">
            <a:avLst/>
          </a:prstGeom>
        </p:spPr>
      </p:pic>
    </p:spTree>
    <p:extLst>
      <p:ext uri="{BB962C8B-B14F-4D97-AF65-F5344CB8AC3E}">
        <p14:creationId xmlns:p14="http://schemas.microsoft.com/office/powerpoint/2010/main" val="359058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a:solidFill>
                  <a:schemeClr val="bg1"/>
                </a:solidFill>
              </a:rPr>
              <a:t>Sardis  </a:t>
            </a:r>
            <a:r>
              <a:rPr lang="en-US" sz="2400" dirty="0">
                <a:solidFill>
                  <a:schemeClr val="bg1"/>
                </a:solidFill>
              </a:rPr>
              <a:t>Revelation 3:1-6</a:t>
            </a:r>
          </a:p>
        </p:txBody>
      </p:sp>
      <p:sp>
        <p:nvSpPr>
          <p:cNvPr id="4" name="TextBox 3"/>
          <p:cNvSpPr txBox="1"/>
          <p:nvPr/>
        </p:nvSpPr>
        <p:spPr>
          <a:xfrm>
            <a:off x="1752600" y="838201"/>
            <a:ext cx="8686800" cy="2246769"/>
          </a:xfrm>
          <a:prstGeom prst="rect">
            <a:avLst/>
          </a:prstGeom>
          <a:noFill/>
        </p:spPr>
        <p:txBody>
          <a:bodyPr wrap="square" rtlCol="0">
            <a:spAutoFit/>
          </a:bodyPr>
          <a:lstStyle/>
          <a:p>
            <a:r>
              <a:rPr lang="en-US" sz="2000" dirty="0">
                <a:solidFill>
                  <a:schemeClr val="bg1"/>
                </a:solidFill>
              </a:rPr>
              <a:t>Sardis was located at the crossroads of five major land </a:t>
            </a:r>
          </a:p>
          <a:p>
            <a:r>
              <a:rPr lang="en-US" sz="2000" dirty="0">
                <a:solidFill>
                  <a:schemeClr val="bg1"/>
                </a:solidFill>
              </a:rPr>
              <a:t>routes and was an important inland trade center. </a:t>
            </a:r>
          </a:p>
          <a:p>
            <a:r>
              <a:rPr lang="en-US" sz="2000" dirty="0">
                <a:solidFill>
                  <a:schemeClr val="bg1"/>
                </a:solidFill>
              </a:rPr>
              <a:t>Thales, the first Greek philosopher, was from there. </a:t>
            </a:r>
          </a:p>
          <a:p>
            <a:r>
              <a:rPr lang="en-US" sz="2000" dirty="0">
                <a:solidFill>
                  <a:schemeClr val="bg1"/>
                </a:solidFill>
              </a:rPr>
              <a:t>Built on an impregnable cliff, made Sardis virtually impenetrable to attack. </a:t>
            </a:r>
          </a:p>
          <a:p>
            <a:r>
              <a:rPr lang="en-US" sz="2000" dirty="0">
                <a:solidFill>
                  <a:schemeClr val="bg1"/>
                </a:solidFill>
              </a:rPr>
              <a:t>The river which flowed through the town carried gold dust. It was renowned for its great wealth, and resulting inner softness and corruption. “I know thy works, that thou has a name (a reputation) that thou </a:t>
            </a:r>
            <a:r>
              <a:rPr lang="en-US" sz="2000" dirty="0" err="1">
                <a:solidFill>
                  <a:schemeClr val="bg1"/>
                </a:solidFill>
              </a:rPr>
              <a:t>livest</a:t>
            </a:r>
            <a:r>
              <a:rPr lang="en-US" sz="2000" dirty="0">
                <a:solidFill>
                  <a:schemeClr val="bg1"/>
                </a:solidFill>
              </a:rPr>
              <a:t> and art (spiritually) dead”</a:t>
            </a:r>
          </a:p>
        </p:txBody>
      </p:sp>
      <p:pic>
        <p:nvPicPr>
          <p:cNvPr id="6" name="Picture 5">
            <a:extLst>
              <a:ext uri="{FF2B5EF4-FFF2-40B4-BE49-F238E27FC236}">
                <a16:creationId xmlns:a16="http://schemas.microsoft.com/office/drawing/2014/main" id="{878AAD9D-61FE-4918-B6D2-B2A40A2DD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59" y="322819"/>
            <a:ext cx="10918882" cy="6212362"/>
          </a:xfrm>
          <a:prstGeom prst="rect">
            <a:avLst/>
          </a:prstGeom>
        </p:spPr>
      </p:pic>
    </p:spTree>
    <p:extLst>
      <p:ext uri="{BB962C8B-B14F-4D97-AF65-F5344CB8AC3E}">
        <p14:creationId xmlns:p14="http://schemas.microsoft.com/office/powerpoint/2010/main" val="344926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52400"/>
            <a:ext cx="8534400" cy="707886"/>
          </a:xfrm>
          <a:prstGeom prst="rect">
            <a:avLst/>
          </a:prstGeom>
          <a:noFill/>
        </p:spPr>
        <p:txBody>
          <a:bodyPr wrap="square" rtlCol="0">
            <a:spAutoFit/>
          </a:bodyPr>
          <a:lstStyle/>
          <a:p>
            <a:r>
              <a:rPr lang="en-US" sz="4000" dirty="0">
                <a:solidFill>
                  <a:schemeClr val="bg1"/>
                </a:solidFill>
              </a:rPr>
              <a:t>Philadelphia  </a:t>
            </a:r>
            <a:r>
              <a:rPr lang="en-US" sz="2400" dirty="0">
                <a:solidFill>
                  <a:schemeClr val="bg1"/>
                </a:solidFill>
              </a:rPr>
              <a:t>Revelation 3:7-13</a:t>
            </a:r>
          </a:p>
        </p:txBody>
      </p:sp>
      <p:sp>
        <p:nvSpPr>
          <p:cNvPr id="4" name="TextBox 3"/>
          <p:cNvSpPr txBox="1"/>
          <p:nvPr/>
        </p:nvSpPr>
        <p:spPr>
          <a:xfrm>
            <a:off x="1752600" y="838200"/>
            <a:ext cx="8686800" cy="3785652"/>
          </a:xfrm>
          <a:prstGeom prst="rect">
            <a:avLst/>
          </a:prstGeom>
          <a:noFill/>
        </p:spPr>
        <p:txBody>
          <a:bodyPr wrap="square" rtlCol="0">
            <a:spAutoFit/>
          </a:bodyPr>
          <a:lstStyle/>
          <a:p>
            <a:r>
              <a:rPr lang="en-US" sz="2000" dirty="0">
                <a:solidFill>
                  <a:schemeClr val="bg1"/>
                </a:solidFill>
              </a:rPr>
              <a:t>Philadelphia was called the “Gateway to the East” </a:t>
            </a:r>
          </a:p>
          <a:p>
            <a:r>
              <a:rPr lang="en-US" sz="2000" dirty="0">
                <a:solidFill>
                  <a:schemeClr val="bg1"/>
                </a:solidFill>
              </a:rPr>
              <a:t>because of its location. Its name means city of brotherly </a:t>
            </a:r>
          </a:p>
          <a:p>
            <a:r>
              <a:rPr lang="en-US" sz="2000" dirty="0">
                <a:solidFill>
                  <a:schemeClr val="bg1"/>
                </a:solidFill>
              </a:rPr>
              <a:t>love. It was in the midst of an active volcanic region and </a:t>
            </a:r>
          </a:p>
          <a:p>
            <a:r>
              <a:rPr lang="en-US" sz="2000" dirty="0">
                <a:solidFill>
                  <a:schemeClr val="bg1"/>
                </a:solidFill>
              </a:rPr>
              <a:t>had several hot springs in the area. It was a city of great </a:t>
            </a:r>
          </a:p>
          <a:p>
            <a:r>
              <a:rPr lang="en-US" sz="2000" dirty="0">
                <a:solidFill>
                  <a:schemeClr val="bg1"/>
                </a:solidFill>
              </a:rPr>
              <a:t>idolatry Bacchus, the god of wine, was the primary god worshiped there, since Philadelphia lay in a rich area of vineyards. The city of Philadelphia was subject to frequent and sever earthquakes. Because of this situation, the people often fled to the open country living in tents or booths. The city was often shattered and the migrations from its ruins were frequent. The citizens lived in constant terror. Christ encouraged His people with the promise that if they were faithful they would one day enter the New Jerusalem---the city of god, where they could dwell safely and “go no more out.”</a:t>
            </a:r>
          </a:p>
        </p:txBody>
      </p:sp>
      <p:pic>
        <p:nvPicPr>
          <p:cNvPr id="6" name="Picture 5">
            <a:extLst>
              <a:ext uri="{FF2B5EF4-FFF2-40B4-BE49-F238E27FC236}">
                <a16:creationId xmlns:a16="http://schemas.microsoft.com/office/drawing/2014/main" id="{D818195E-1723-4854-9450-E0269E75A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081" y="304529"/>
            <a:ext cx="10681118" cy="6248942"/>
          </a:xfrm>
          <a:prstGeom prst="rect">
            <a:avLst/>
          </a:prstGeom>
        </p:spPr>
      </p:pic>
    </p:spTree>
    <p:extLst>
      <p:ext uri="{BB962C8B-B14F-4D97-AF65-F5344CB8AC3E}">
        <p14:creationId xmlns:p14="http://schemas.microsoft.com/office/powerpoint/2010/main" val="195209926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2121</Words>
  <Application>Microsoft Office PowerPoint</Application>
  <PresentationFormat>Widescreen</PresentationFormat>
  <Paragraphs>134</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Open Sans</vt:lpstr>
      <vt:lpstr>Arial</vt:lpstr>
      <vt:lpstr>April Flowers</vt:lpstr>
      <vt:lpstr>Calibri Light</vt:lpstr>
      <vt:lpstr>Calibri</vt:lpstr>
      <vt:lpstr>Iskoola Pota</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147</cp:revision>
  <dcterms:created xsi:type="dcterms:W3CDTF">2016-05-16T13:36:31Z</dcterms:created>
  <dcterms:modified xsi:type="dcterms:W3CDTF">2020-09-13T15:19:59Z</dcterms:modified>
</cp:coreProperties>
</file>