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300" r:id="rId2"/>
    <p:sldId id="301" r:id="rId3"/>
    <p:sldId id="302" r:id="rId4"/>
    <p:sldId id="322" r:id="rId5"/>
    <p:sldId id="303" r:id="rId6"/>
    <p:sldId id="304" r:id="rId7"/>
    <p:sldId id="305" r:id="rId8"/>
    <p:sldId id="306" r:id="rId9"/>
    <p:sldId id="307" r:id="rId10"/>
    <p:sldId id="308" r:id="rId11"/>
    <p:sldId id="309" r:id="rId12"/>
    <p:sldId id="310" r:id="rId13"/>
    <p:sldId id="311" r:id="rId14"/>
    <p:sldId id="312" r:id="rId15"/>
    <p:sldId id="313" r:id="rId16"/>
    <p:sldId id="315" r:id="rId17"/>
    <p:sldId id="316" r:id="rId18"/>
    <p:sldId id="317" r:id="rId19"/>
    <p:sldId id="318" r:id="rId20"/>
    <p:sldId id="323" r:id="rId21"/>
    <p:sldId id="319" r:id="rId22"/>
    <p:sldId id="324" r:id="rId23"/>
    <p:sldId id="325" r:id="rId24"/>
    <p:sldId id="320" r:id="rId25"/>
    <p:sldId id="321" r:id="rId26"/>
    <p:sldId id="326" r:id="rId27"/>
    <p:sldId id="284" r:id="rId28"/>
    <p:sldId id="286" r:id="rId29"/>
    <p:sldId id="298" r:id="rId30"/>
    <p:sldId id="299" r:id="rId31"/>
  </p:sldIdLst>
  <p:sldSz cx="12192000" cy="6858000"/>
  <p:notesSz cx="6858000" cy="9144000"/>
  <p:embeddedFontLst>
    <p:embeddedFont>
      <p:font typeface="Arial Rounded MT Bold" panose="020F0704030504030204" pitchFamily="34" charset="0"/>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Eras Bold ITC" panose="020B0907030504020204" pitchFamily="34" charset="0"/>
      <p:regular r:id="rId40"/>
    </p:embeddedFont>
    <p:embeddedFont>
      <p:font typeface="Eras Demi ITC" panose="020B0805030504020804" pitchFamily="34" charset="0"/>
      <p:regular r:id="rId41"/>
    </p:embeddedFont>
    <p:embeddedFont>
      <p:font typeface="Open Sans" panose="020B060603050402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72EE9B-A56C-4FD2-9188-52293D2D6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752600" y="533401"/>
            <a:ext cx="8686800" cy="4339650"/>
          </a:xfrm>
          <a:prstGeom prst="rect">
            <a:avLst/>
          </a:prstGeom>
          <a:noFill/>
        </p:spPr>
        <p:txBody>
          <a:bodyPr wrap="square" rtlCol="0">
            <a:spAutoFit/>
          </a:bodyPr>
          <a:lstStyle/>
          <a:p>
            <a:pPr algn="ctr"/>
            <a:r>
              <a:rPr lang="en-US" sz="8000" dirty="0">
                <a:solidFill>
                  <a:schemeClr val="bg1"/>
                </a:solidFill>
                <a:latin typeface="Eras Demi ITC" panose="020B0805030504020804" pitchFamily="34" charset="0"/>
              </a:rPr>
              <a:t>A Vision of the Future</a:t>
            </a:r>
          </a:p>
          <a:p>
            <a:pPr algn="ctr"/>
            <a:endParaRPr lang="en-US" sz="8000" dirty="0">
              <a:solidFill>
                <a:schemeClr val="bg1"/>
              </a:solidFill>
              <a:latin typeface="Calibri" panose="020F0502020204030204" pitchFamily="34" charset="0"/>
            </a:endParaRPr>
          </a:p>
          <a:p>
            <a:pPr algn="ctr"/>
            <a:r>
              <a:rPr lang="en-US" sz="3600" dirty="0">
                <a:solidFill>
                  <a:schemeClr val="bg1"/>
                </a:solidFill>
                <a:latin typeface="Eras Bold ITC" panose="020B0907030504020204" pitchFamily="34" charset="0"/>
              </a:rPr>
              <a:t>Revelation 4-5</a:t>
            </a:r>
          </a:p>
        </p:txBody>
      </p:sp>
      <p:grpSp>
        <p:nvGrpSpPr>
          <p:cNvPr id="2" name="Group 5"/>
          <p:cNvGrpSpPr/>
          <p:nvPr/>
        </p:nvGrpSpPr>
        <p:grpSpPr>
          <a:xfrm rot="20043167">
            <a:off x="822348" y="2910751"/>
            <a:ext cx="2286000" cy="2133600"/>
            <a:chOff x="4343400" y="3657600"/>
            <a:chExt cx="2743200" cy="2590800"/>
          </a:xfrm>
        </p:grpSpPr>
        <p:sp>
          <p:nvSpPr>
            <p:cNvPr id="7" name="Can 6"/>
            <p:cNvSpPr/>
            <p:nvPr/>
          </p:nvSpPr>
          <p:spPr>
            <a:xfrm rot="10800000">
              <a:off x="4343400" y="3886200"/>
              <a:ext cx="1143000" cy="2362200"/>
            </a:xfrm>
            <a:prstGeom prst="can">
              <a:avLst>
                <a:gd name="adj" fmla="val 69590"/>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rot="10800000">
              <a:off x="5943600" y="3886200"/>
              <a:ext cx="1143000" cy="2362200"/>
            </a:xfrm>
            <a:prstGeom prst="can">
              <a:avLst>
                <a:gd name="adj" fmla="val 69590"/>
              </a:avLst>
            </a:prstGeom>
            <a:solidFill>
              <a:schemeClr val="tx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oon 8"/>
            <p:cNvSpPr/>
            <p:nvPr/>
          </p:nvSpPr>
          <p:spPr>
            <a:xfrm rot="5400000">
              <a:off x="5353050" y="4324350"/>
              <a:ext cx="723900" cy="10668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95800" y="5562600"/>
              <a:ext cx="762000" cy="6096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69702" y="5556354"/>
              <a:ext cx="762000" cy="6096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95800" y="3657600"/>
              <a:ext cx="7620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96000" y="3657600"/>
              <a:ext cx="7620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8893020" y="2214177"/>
            <a:ext cx="1619269" cy="3533067"/>
            <a:chOff x="1991831" y="1178829"/>
            <a:chExt cx="2026911" cy="4422497"/>
          </a:xfrm>
        </p:grpSpPr>
        <p:sp>
          <p:nvSpPr>
            <p:cNvPr id="15" name="Oval 14"/>
            <p:cNvSpPr/>
            <p:nvPr/>
          </p:nvSpPr>
          <p:spPr>
            <a:xfrm rot="649721" flipH="1">
              <a:off x="3016382"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649721" flipH="1">
              <a:off x="2467117" y="5231726"/>
              <a:ext cx="600221" cy="3696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flipH="1">
              <a:off x="2369481" y="2677698"/>
              <a:ext cx="1400491" cy="2701222"/>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6724914" flipH="1">
              <a:off x="1930416" y="3613547"/>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3549535" flipH="1">
              <a:off x="3538562" y="3594652"/>
              <a:ext cx="607165" cy="35319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217087" flipH="1">
              <a:off x="2234158" y="2595622"/>
              <a:ext cx="537618" cy="1186354"/>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382913">
              <a:off x="3342924" y="2601919"/>
              <a:ext cx="585228" cy="122935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20706537">
              <a:off x="1991831" y="1178829"/>
              <a:ext cx="1998758" cy="1879517"/>
            </a:xfrm>
            <a:custGeom>
              <a:avLst/>
              <a:gdLst>
                <a:gd name="connsiteX0" fmla="*/ 1806500 w 1998758"/>
                <a:gd name="connsiteY0" fmla="*/ 682869 h 1879517"/>
                <a:gd name="connsiteX1" fmla="*/ 1765588 w 1998758"/>
                <a:gd name="connsiteY1" fmla="*/ 685304 h 1879517"/>
                <a:gd name="connsiteX2" fmla="*/ 1787925 w 1998758"/>
                <a:gd name="connsiteY2" fmla="*/ 714229 h 1879517"/>
                <a:gd name="connsiteX3" fmla="*/ 1795965 w 1998758"/>
                <a:gd name="connsiteY3" fmla="*/ 696654 h 1879517"/>
                <a:gd name="connsiteX4" fmla="*/ 1208171 w 1998758"/>
                <a:gd name="connsiteY4" fmla="*/ 66778 h 1879517"/>
                <a:gd name="connsiteX5" fmla="*/ 1346280 w 1998758"/>
                <a:gd name="connsiteY5" fmla="*/ 104615 h 1879517"/>
                <a:gd name="connsiteX6" fmla="*/ 1552921 w 1998758"/>
                <a:gd name="connsiteY6" fmla="*/ 258790 h 1879517"/>
                <a:gd name="connsiteX7" fmla="*/ 1742281 w 1998758"/>
                <a:gd name="connsiteY7" fmla="*/ 344665 h 1879517"/>
                <a:gd name="connsiteX8" fmla="*/ 1736241 w 1998758"/>
                <a:gd name="connsiteY8" fmla="*/ 463998 h 1879517"/>
                <a:gd name="connsiteX9" fmla="*/ 1926199 w 1998758"/>
                <a:gd name="connsiteY9" fmla="*/ 600937 h 1879517"/>
                <a:gd name="connsiteX10" fmla="*/ 1895702 w 1998758"/>
                <a:gd name="connsiteY10" fmla="*/ 664169 h 1879517"/>
                <a:gd name="connsiteX11" fmla="*/ 1866832 w 1998758"/>
                <a:gd name="connsiteY11" fmla="*/ 673034 h 1879517"/>
                <a:gd name="connsiteX12" fmla="*/ 1873137 w 1998758"/>
                <a:gd name="connsiteY12" fmla="*/ 676782 h 1879517"/>
                <a:gd name="connsiteX13" fmla="*/ 1919373 w 1998758"/>
                <a:gd name="connsiteY13" fmla="*/ 814502 h 1879517"/>
                <a:gd name="connsiteX14" fmla="*/ 1919628 w 1998758"/>
                <a:gd name="connsiteY14" fmla="*/ 814842 h 1879517"/>
                <a:gd name="connsiteX15" fmla="*/ 1956134 w 1998758"/>
                <a:gd name="connsiteY15" fmla="*/ 863596 h 1879517"/>
                <a:gd name="connsiteX16" fmla="*/ 1978709 w 1998758"/>
                <a:gd name="connsiteY16" fmla="*/ 948163 h 1879517"/>
                <a:gd name="connsiteX17" fmla="*/ 1976053 w 1998758"/>
                <a:gd name="connsiteY17" fmla="*/ 1093099 h 1879517"/>
                <a:gd name="connsiteX18" fmla="*/ 1995454 w 1998758"/>
                <a:gd name="connsiteY18" fmla="*/ 1314703 h 1879517"/>
                <a:gd name="connsiteX19" fmla="*/ 1904571 w 1998758"/>
                <a:gd name="connsiteY19" fmla="*/ 1508684 h 1879517"/>
                <a:gd name="connsiteX20" fmla="*/ 1872036 w 1998758"/>
                <a:gd name="connsiteY20" fmla="*/ 1674901 h 1879517"/>
                <a:gd name="connsiteX21" fmla="*/ 1761266 w 1998758"/>
                <a:gd name="connsiteY21" fmla="*/ 1695026 h 1879517"/>
                <a:gd name="connsiteX22" fmla="*/ 1682107 w 1998758"/>
                <a:gd name="connsiteY22" fmla="*/ 1872349 h 1879517"/>
                <a:gd name="connsiteX23" fmla="*/ 1565718 w 1998758"/>
                <a:gd name="connsiteY23" fmla="*/ 1764112 h 1879517"/>
                <a:gd name="connsiteX24" fmla="*/ 1392826 w 1998758"/>
                <a:gd name="connsiteY24" fmla="*/ 1657171 h 1879517"/>
                <a:gd name="connsiteX25" fmla="*/ 1316809 w 1998758"/>
                <a:gd name="connsiteY25" fmla="*/ 1538167 h 1879517"/>
                <a:gd name="connsiteX26" fmla="*/ 1333052 w 1998758"/>
                <a:gd name="connsiteY26" fmla="*/ 1377531 h 1879517"/>
                <a:gd name="connsiteX27" fmla="*/ 1298752 w 1998758"/>
                <a:gd name="connsiteY27" fmla="*/ 1212724 h 1879517"/>
                <a:gd name="connsiteX28" fmla="*/ 1361392 w 1998758"/>
                <a:gd name="connsiteY28" fmla="*/ 1066237 h 1879517"/>
                <a:gd name="connsiteX29" fmla="*/ 1361992 w 1998758"/>
                <a:gd name="connsiteY29" fmla="*/ 1062376 h 1879517"/>
                <a:gd name="connsiteX30" fmla="*/ 1366026 w 1998758"/>
                <a:gd name="connsiteY30" fmla="*/ 949809 h 1879517"/>
                <a:gd name="connsiteX31" fmla="*/ 1388628 w 1998758"/>
                <a:gd name="connsiteY31" fmla="*/ 857208 h 1879517"/>
                <a:gd name="connsiteX32" fmla="*/ 1326634 w 1998758"/>
                <a:gd name="connsiteY32" fmla="*/ 841314 h 1879517"/>
                <a:gd name="connsiteX33" fmla="*/ 1241579 w 1998758"/>
                <a:gd name="connsiteY33" fmla="*/ 799990 h 1879517"/>
                <a:gd name="connsiteX34" fmla="*/ 1035777 w 1998758"/>
                <a:gd name="connsiteY34" fmla="*/ 782713 h 1879517"/>
                <a:gd name="connsiteX35" fmla="*/ 878106 w 1998758"/>
                <a:gd name="connsiteY35" fmla="*/ 672395 h 1879517"/>
                <a:gd name="connsiteX36" fmla="*/ 873665 w 1998758"/>
                <a:gd name="connsiteY36" fmla="*/ 670560 h 1879517"/>
                <a:gd name="connsiteX37" fmla="*/ 847574 w 1998758"/>
                <a:gd name="connsiteY37" fmla="*/ 662760 h 1879517"/>
                <a:gd name="connsiteX38" fmla="*/ 840617 w 1998758"/>
                <a:gd name="connsiteY38" fmla="*/ 700029 h 1879517"/>
                <a:gd name="connsiteX39" fmla="*/ 825723 w 1998758"/>
                <a:gd name="connsiteY39" fmla="*/ 748679 h 1879517"/>
                <a:gd name="connsiteX40" fmla="*/ 753916 w 1998758"/>
                <a:gd name="connsiteY40" fmla="*/ 890058 h 1879517"/>
                <a:gd name="connsiteX41" fmla="*/ 662558 w 1998758"/>
                <a:gd name="connsiteY41" fmla="*/ 1115250 h 1879517"/>
                <a:gd name="connsiteX42" fmla="*/ 497837 w 1998758"/>
                <a:gd name="connsiteY42" fmla="*/ 1270877 h 1879517"/>
                <a:gd name="connsiteX43" fmla="*/ 392316 w 1998758"/>
                <a:gd name="connsiteY43" fmla="*/ 1421671 h 1879517"/>
                <a:gd name="connsiteX44" fmla="*/ 295602 w 1998758"/>
                <a:gd name="connsiteY44" fmla="*/ 1398833 h 1879517"/>
                <a:gd name="connsiteX45" fmla="*/ 148107 w 1998758"/>
                <a:gd name="connsiteY45" fmla="*/ 1542602 h 1879517"/>
                <a:gd name="connsiteX46" fmla="*/ 108726 w 1998758"/>
                <a:gd name="connsiteY46" fmla="*/ 1391485 h 1879517"/>
                <a:gd name="connsiteX47" fmla="*/ 24325 w 1998758"/>
                <a:gd name="connsiteY47" fmla="*/ 1219906 h 1879517"/>
                <a:gd name="connsiteX48" fmla="*/ 21845 w 1998758"/>
                <a:gd name="connsiteY48" fmla="*/ 1073740 h 1879517"/>
                <a:gd name="connsiteX49" fmla="*/ 111881 w 1998758"/>
                <a:gd name="connsiteY49" fmla="*/ 922162 h 1879517"/>
                <a:gd name="connsiteX50" fmla="*/ 164210 w 1998758"/>
                <a:gd name="connsiteY50" fmla="*/ 747042 h 1879517"/>
                <a:gd name="connsiteX51" fmla="*/ 283894 w 1998758"/>
                <a:gd name="connsiteY51" fmla="*/ 627214 h 1879517"/>
                <a:gd name="connsiteX52" fmla="*/ 286223 w 1998758"/>
                <a:gd name="connsiteY52" fmla="*/ 623650 h 1879517"/>
                <a:gd name="connsiteX53" fmla="*/ 409337 w 1998758"/>
                <a:gd name="connsiteY53" fmla="*/ 427706 h 1879517"/>
                <a:gd name="connsiteX54" fmla="*/ 539109 w 1998758"/>
                <a:gd name="connsiteY54" fmla="*/ 432706 h 1879517"/>
                <a:gd name="connsiteX55" fmla="*/ 539171 w 1998758"/>
                <a:gd name="connsiteY55" fmla="*/ 432638 h 1879517"/>
                <a:gd name="connsiteX56" fmla="*/ 571757 w 1998758"/>
                <a:gd name="connsiteY56" fmla="*/ 397345 h 1879517"/>
                <a:gd name="connsiteX57" fmla="*/ 530979 w 1998758"/>
                <a:gd name="connsiteY57" fmla="*/ 371260 h 1879517"/>
                <a:gd name="connsiteX58" fmla="*/ 587553 w 1998758"/>
                <a:gd name="connsiteY58" fmla="*/ 266386 h 1879517"/>
                <a:gd name="connsiteX59" fmla="*/ 586063 w 1998758"/>
                <a:gd name="connsiteY59" fmla="*/ 265457 h 1879517"/>
                <a:gd name="connsiteX60" fmla="*/ 520600 w 1998758"/>
                <a:gd name="connsiteY60" fmla="*/ 224642 h 1879517"/>
                <a:gd name="connsiteX61" fmla="*/ 493395 w 1998758"/>
                <a:gd name="connsiteY61" fmla="*/ 183124 h 1879517"/>
                <a:gd name="connsiteX62" fmla="*/ 516319 w 1998758"/>
                <a:gd name="connsiteY62" fmla="*/ 149097 h 1879517"/>
                <a:gd name="connsiteX63" fmla="*/ 585909 w 1998758"/>
                <a:gd name="connsiteY63" fmla="*/ 136445 h 1879517"/>
                <a:gd name="connsiteX64" fmla="*/ 587986 w 1998758"/>
                <a:gd name="connsiteY64" fmla="*/ 136067 h 1879517"/>
                <a:gd name="connsiteX65" fmla="*/ 528510 w 1998758"/>
                <a:gd name="connsiteY65" fmla="*/ 47459 h 1879517"/>
                <a:gd name="connsiteX66" fmla="*/ 552518 w 1998758"/>
                <a:gd name="connsiteY66" fmla="*/ 27090 h 1879517"/>
                <a:gd name="connsiteX67" fmla="*/ 729259 w 1998758"/>
                <a:gd name="connsiteY67" fmla="*/ 23607 h 1879517"/>
                <a:gd name="connsiteX68" fmla="*/ 729734 w 1998758"/>
                <a:gd name="connsiteY68" fmla="*/ 23456 h 1879517"/>
                <a:gd name="connsiteX69" fmla="*/ 797762 w 1998758"/>
                <a:gd name="connsiteY69" fmla="*/ 1687 h 1879517"/>
                <a:gd name="connsiteX70" fmla="*/ 904713 w 1998758"/>
                <a:gd name="connsiteY70" fmla="*/ 5479 h 1879517"/>
                <a:gd name="connsiteX71" fmla="*/ 1076800 w 1998758"/>
                <a:gd name="connsiteY71" fmla="*/ 54139 h 1879517"/>
                <a:gd name="connsiteX72" fmla="*/ 1208171 w 1998758"/>
                <a:gd name="connsiteY72" fmla="*/ 66778 h 187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998758" h="1879517">
                  <a:moveTo>
                    <a:pt x="1806500" y="682869"/>
                  </a:moveTo>
                  <a:lnTo>
                    <a:pt x="1765588" y="685304"/>
                  </a:lnTo>
                  <a:lnTo>
                    <a:pt x="1787925" y="714229"/>
                  </a:lnTo>
                  <a:lnTo>
                    <a:pt x="1795965" y="696654"/>
                  </a:lnTo>
                  <a:close/>
                  <a:moveTo>
                    <a:pt x="1208171" y="66778"/>
                  </a:moveTo>
                  <a:cubicBezTo>
                    <a:pt x="1254264" y="75412"/>
                    <a:pt x="1301479" y="88246"/>
                    <a:pt x="1346280" y="104615"/>
                  </a:cubicBezTo>
                  <a:cubicBezTo>
                    <a:pt x="1465399" y="148136"/>
                    <a:pt x="1547072" y="209071"/>
                    <a:pt x="1552921" y="258790"/>
                  </a:cubicBezTo>
                  <a:cubicBezTo>
                    <a:pt x="1629052" y="279264"/>
                    <a:pt x="1698088" y="310582"/>
                    <a:pt x="1742281" y="344665"/>
                  </a:cubicBezTo>
                  <a:cubicBezTo>
                    <a:pt x="1809436" y="396453"/>
                    <a:pt x="1806977" y="444811"/>
                    <a:pt x="1736241" y="463998"/>
                  </a:cubicBezTo>
                  <a:cubicBezTo>
                    <a:pt x="1838480" y="503473"/>
                    <a:pt x="1910797" y="555608"/>
                    <a:pt x="1926199" y="600937"/>
                  </a:cubicBezTo>
                  <a:cubicBezTo>
                    <a:pt x="1935272" y="627643"/>
                    <a:pt x="1923788" y="649414"/>
                    <a:pt x="1895702" y="664169"/>
                  </a:cubicBezTo>
                  <a:lnTo>
                    <a:pt x="1866832" y="673034"/>
                  </a:lnTo>
                  <a:lnTo>
                    <a:pt x="1873137" y="676782"/>
                  </a:lnTo>
                  <a:cubicBezTo>
                    <a:pt x="1897348" y="701473"/>
                    <a:pt x="1914709" y="753168"/>
                    <a:pt x="1919373" y="814502"/>
                  </a:cubicBezTo>
                  <a:lnTo>
                    <a:pt x="1919628" y="814842"/>
                  </a:lnTo>
                  <a:lnTo>
                    <a:pt x="1956134" y="863596"/>
                  </a:lnTo>
                  <a:cubicBezTo>
                    <a:pt x="1966337" y="886575"/>
                    <a:pt x="1974175" y="915467"/>
                    <a:pt x="1978709" y="948163"/>
                  </a:cubicBezTo>
                  <a:cubicBezTo>
                    <a:pt x="1985300" y="995630"/>
                    <a:pt x="1984361" y="1047183"/>
                    <a:pt x="1976053" y="1093099"/>
                  </a:cubicBezTo>
                  <a:cubicBezTo>
                    <a:pt x="1996475" y="1156068"/>
                    <a:pt x="2003616" y="1237697"/>
                    <a:pt x="1995454" y="1314703"/>
                  </a:cubicBezTo>
                  <a:cubicBezTo>
                    <a:pt x="1984604" y="1417077"/>
                    <a:pt x="1948685" y="1493745"/>
                    <a:pt x="1904571" y="1508684"/>
                  </a:cubicBezTo>
                  <a:cubicBezTo>
                    <a:pt x="1904360" y="1572583"/>
                    <a:pt x="1892490" y="1633184"/>
                    <a:pt x="1872036" y="1674901"/>
                  </a:cubicBezTo>
                  <a:cubicBezTo>
                    <a:pt x="1840959" y="1738292"/>
                    <a:pt x="1796068" y="1746439"/>
                    <a:pt x="1761266" y="1695026"/>
                  </a:cubicBezTo>
                  <a:cubicBezTo>
                    <a:pt x="1750011" y="1783335"/>
                    <a:pt x="1719873" y="1850842"/>
                    <a:pt x="1682107" y="1872349"/>
                  </a:cubicBezTo>
                  <a:cubicBezTo>
                    <a:pt x="1637605" y="1897688"/>
                    <a:pt x="1591159" y="1854506"/>
                    <a:pt x="1565718" y="1764112"/>
                  </a:cubicBezTo>
                  <a:cubicBezTo>
                    <a:pt x="1505669" y="1849912"/>
                    <a:pt x="1427676" y="1801685"/>
                    <a:pt x="1392826" y="1657171"/>
                  </a:cubicBezTo>
                  <a:cubicBezTo>
                    <a:pt x="1358591" y="1666670"/>
                    <a:pt x="1326445" y="1616357"/>
                    <a:pt x="1316809" y="1538167"/>
                  </a:cubicBezTo>
                  <a:cubicBezTo>
                    <a:pt x="1309829" y="1481596"/>
                    <a:pt x="1315999" y="1420544"/>
                    <a:pt x="1333052" y="1377531"/>
                  </a:cubicBezTo>
                  <a:cubicBezTo>
                    <a:pt x="1308857" y="1343792"/>
                    <a:pt x="1295384" y="1279047"/>
                    <a:pt x="1298752" y="1212724"/>
                  </a:cubicBezTo>
                  <a:cubicBezTo>
                    <a:pt x="1302703" y="1135069"/>
                    <a:pt x="1328712" y="1074242"/>
                    <a:pt x="1361392" y="1066237"/>
                  </a:cubicBezTo>
                  <a:cubicBezTo>
                    <a:pt x="1361586" y="1064941"/>
                    <a:pt x="1361797" y="1063672"/>
                    <a:pt x="1361992" y="1062376"/>
                  </a:cubicBezTo>
                  <a:cubicBezTo>
                    <a:pt x="1359797" y="1024140"/>
                    <a:pt x="1361259" y="985743"/>
                    <a:pt x="1366026" y="949809"/>
                  </a:cubicBezTo>
                  <a:lnTo>
                    <a:pt x="1388628" y="857208"/>
                  </a:lnTo>
                  <a:lnTo>
                    <a:pt x="1326634" y="841314"/>
                  </a:lnTo>
                  <a:cubicBezTo>
                    <a:pt x="1294354" y="829671"/>
                    <a:pt x="1264909" y="815503"/>
                    <a:pt x="1241579" y="799990"/>
                  </a:cubicBezTo>
                  <a:cubicBezTo>
                    <a:pt x="1194791" y="813964"/>
                    <a:pt x="1113941" y="807176"/>
                    <a:pt x="1035777" y="782713"/>
                  </a:cubicBezTo>
                  <a:cubicBezTo>
                    <a:pt x="944261" y="754064"/>
                    <a:pt x="878790" y="708258"/>
                    <a:pt x="878106" y="672395"/>
                  </a:cubicBezTo>
                  <a:cubicBezTo>
                    <a:pt x="876614" y="671787"/>
                    <a:pt x="875158" y="671170"/>
                    <a:pt x="873665" y="670560"/>
                  </a:cubicBezTo>
                  <a:lnTo>
                    <a:pt x="847574" y="662760"/>
                  </a:lnTo>
                  <a:lnTo>
                    <a:pt x="840617" y="700029"/>
                  </a:lnTo>
                  <a:cubicBezTo>
                    <a:pt x="836782" y="715426"/>
                    <a:pt x="831806" y="731745"/>
                    <a:pt x="825723" y="748679"/>
                  </a:cubicBezTo>
                  <a:cubicBezTo>
                    <a:pt x="808068" y="797850"/>
                    <a:pt x="782531" y="848141"/>
                    <a:pt x="753916" y="890058"/>
                  </a:cubicBezTo>
                  <a:cubicBezTo>
                    <a:pt x="739670" y="959782"/>
                    <a:pt x="706014" y="1042730"/>
                    <a:pt x="662558" y="1115250"/>
                  </a:cubicBezTo>
                  <a:cubicBezTo>
                    <a:pt x="604786" y="1211660"/>
                    <a:pt x="539683" y="1273169"/>
                    <a:pt x="497837" y="1270877"/>
                  </a:cubicBezTo>
                  <a:cubicBezTo>
                    <a:pt x="466933" y="1333578"/>
                    <a:pt x="428454" y="1388553"/>
                    <a:pt x="392316" y="1421671"/>
                  </a:cubicBezTo>
                  <a:cubicBezTo>
                    <a:pt x="337404" y="1472000"/>
                    <a:pt x="298215" y="1462734"/>
                    <a:pt x="295602" y="1398833"/>
                  </a:cubicBezTo>
                  <a:cubicBezTo>
                    <a:pt x="244278" y="1481268"/>
                    <a:pt x="188125" y="1536001"/>
                    <a:pt x="148107" y="1542602"/>
                  </a:cubicBezTo>
                  <a:cubicBezTo>
                    <a:pt x="100952" y="1550380"/>
                    <a:pt x="85231" y="1490086"/>
                    <a:pt x="108726" y="1391485"/>
                  </a:cubicBezTo>
                  <a:cubicBezTo>
                    <a:pt x="20270" y="1452685"/>
                    <a:pt x="-17809" y="1375298"/>
                    <a:pt x="24325" y="1219906"/>
                  </a:cubicBezTo>
                  <a:cubicBezTo>
                    <a:pt x="-7143" y="1216069"/>
                    <a:pt x="-8197" y="1154269"/>
                    <a:pt x="21845" y="1073740"/>
                  </a:cubicBezTo>
                  <a:cubicBezTo>
                    <a:pt x="43574" y="1015474"/>
                    <a:pt x="77791" y="957862"/>
                    <a:pt x="111881" y="922162"/>
                  </a:cubicBezTo>
                  <a:cubicBezTo>
                    <a:pt x="109101" y="879705"/>
                    <a:pt x="129659" y="810909"/>
                    <a:pt x="164210" y="747042"/>
                  </a:cubicBezTo>
                  <a:cubicBezTo>
                    <a:pt x="204670" y="672265"/>
                    <a:pt x="254366" y="622507"/>
                    <a:pt x="283894" y="627214"/>
                  </a:cubicBezTo>
                  <a:cubicBezTo>
                    <a:pt x="284670" y="626014"/>
                    <a:pt x="285446" y="624849"/>
                    <a:pt x="286223" y="623650"/>
                  </a:cubicBezTo>
                  <a:cubicBezTo>
                    <a:pt x="319559" y="546829"/>
                    <a:pt x="364699" y="474995"/>
                    <a:pt x="409337" y="427706"/>
                  </a:cubicBezTo>
                  <a:cubicBezTo>
                    <a:pt x="479851" y="353018"/>
                    <a:pt x="533859" y="355119"/>
                    <a:pt x="539109" y="432706"/>
                  </a:cubicBezTo>
                  <a:lnTo>
                    <a:pt x="539171" y="432638"/>
                  </a:lnTo>
                  <a:lnTo>
                    <a:pt x="571757" y="397345"/>
                  </a:lnTo>
                  <a:lnTo>
                    <a:pt x="530979" y="371260"/>
                  </a:lnTo>
                  <a:cubicBezTo>
                    <a:pt x="475955" y="320978"/>
                    <a:pt x="493231" y="275015"/>
                    <a:pt x="587553" y="266386"/>
                  </a:cubicBezTo>
                  <a:lnTo>
                    <a:pt x="586063" y="265457"/>
                  </a:lnTo>
                  <a:lnTo>
                    <a:pt x="520600" y="224642"/>
                  </a:lnTo>
                  <a:cubicBezTo>
                    <a:pt x="504428" y="210343"/>
                    <a:pt x="494879" y="196082"/>
                    <a:pt x="493395" y="183124"/>
                  </a:cubicBezTo>
                  <a:cubicBezTo>
                    <a:pt x="491753" y="168861"/>
                    <a:pt x="499975" y="157229"/>
                    <a:pt x="516319" y="149097"/>
                  </a:cubicBezTo>
                  <a:lnTo>
                    <a:pt x="585909" y="136445"/>
                  </a:lnTo>
                  <a:lnTo>
                    <a:pt x="587986" y="136067"/>
                  </a:lnTo>
                  <a:cubicBezTo>
                    <a:pt x="536733" y="104112"/>
                    <a:pt x="515823" y="71234"/>
                    <a:pt x="528510" y="47459"/>
                  </a:cubicBezTo>
                  <a:cubicBezTo>
                    <a:pt x="532739" y="39534"/>
                    <a:pt x="540702" y="32620"/>
                    <a:pt x="552518" y="27090"/>
                  </a:cubicBezTo>
                  <a:cubicBezTo>
                    <a:pt x="588523" y="10231"/>
                    <a:pt x="654866" y="8918"/>
                    <a:pt x="729259" y="23607"/>
                  </a:cubicBezTo>
                  <a:lnTo>
                    <a:pt x="729734" y="23456"/>
                  </a:lnTo>
                  <a:lnTo>
                    <a:pt x="797762" y="1687"/>
                  </a:lnTo>
                  <a:cubicBezTo>
                    <a:pt x="827927" y="-1431"/>
                    <a:pt x="864499" y="-264"/>
                    <a:pt x="904713" y="5479"/>
                  </a:cubicBezTo>
                  <a:cubicBezTo>
                    <a:pt x="963095" y="13807"/>
                    <a:pt x="1024307" y="31109"/>
                    <a:pt x="1076800" y="54139"/>
                  </a:cubicBezTo>
                  <a:cubicBezTo>
                    <a:pt x="1117108" y="53709"/>
                    <a:pt x="1162078" y="58143"/>
                    <a:pt x="1208171" y="66778"/>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rapezoid 22"/>
            <p:cNvSpPr/>
            <p:nvPr/>
          </p:nvSpPr>
          <p:spPr>
            <a:xfrm flipH="1">
              <a:off x="2400702" y="2546211"/>
              <a:ext cx="1300613" cy="235396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10800000" flipH="1">
              <a:off x="2834241" y="2746708"/>
              <a:ext cx="433538" cy="60148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2232165" y="2330437"/>
              <a:ext cx="1527476" cy="2222475"/>
              <a:chOff x="4553132" y="914400"/>
              <a:chExt cx="2152468" cy="3437345"/>
            </a:xfrm>
          </p:grpSpPr>
          <p:sp>
            <p:nvSpPr>
              <p:cNvPr id="91" name="Double Wave 90"/>
              <p:cNvSpPr/>
              <p:nvPr/>
            </p:nvSpPr>
            <p:spPr>
              <a:xfrm rot="16997920">
                <a:off x="3382792" y="2343203"/>
                <a:ext cx="3178882" cy="838201"/>
              </a:xfrm>
              <a:prstGeom prst="doubleWave">
                <a:avLst>
                  <a:gd name="adj1" fmla="val 6250"/>
                  <a:gd name="adj2" fmla="val -1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16"/>
              <p:cNvGrpSpPr/>
              <p:nvPr/>
            </p:nvGrpSpPr>
            <p:grpSpPr>
              <a:xfrm>
                <a:off x="4724400" y="914400"/>
                <a:ext cx="1981200" cy="2070031"/>
                <a:chOff x="2624682" y="2226017"/>
                <a:chExt cx="1981200" cy="2070031"/>
              </a:xfrm>
              <a:solidFill>
                <a:srgbClr val="E0C13C"/>
              </a:solidFill>
            </p:grpSpPr>
            <p:sp>
              <p:nvSpPr>
                <p:cNvPr id="93" name="Pie 17"/>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4" name="Group 5"/>
                <p:cNvGrpSpPr/>
                <p:nvPr/>
              </p:nvGrpSpPr>
              <p:grpSpPr>
                <a:xfrm>
                  <a:off x="2888157" y="2404569"/>
                  <a:ext cx="1538266" cy="1563370"/>
                  <a:chOff x="2885895" y="2404569"/>
                  <a:chExt cx="1538266" cy="1563370"/>
                </a:xfrm>
                <a:grpFill/>
              </p:grpSpPr>
              <p:sp>
                <p:nvSpPr>
                  <p:cNvPr id="95" name="Moon 3"/>
                  <p:cNvSpPr/>
                  <p:nvPr/>
                </p:nvSpPr>
                <p:spPr>
                  <a:xfrm rot="16200000">
                    <a:off x="2894411" y="2438188"/>
                    <a:ext cx="1521236" cy="153826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20"/>
                  <p:cNvSpPr/>
                  <p:nvPr/>
                </p:nvSpPr>
                <p:spPr>
                  <a:xfrm rot="16200000">
                    <a:off x="3064331" y="2226133"/>
                    <a:ext cx="1100633" cy="145750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 name="Oval 25"/>
            <p:cNvSpPr/>
            <p:nvPr/>
          </p:nvSpPr>
          <p:spPr>
            <a:xfrm flipH="1">
              <a:off x="2502764" y="1343243"/>
              <a:ext cx="1198552" cy="1503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58"/>
            <p:cNvGrpSpPr/>
            <p:nvPr/>
          </p:nvGrpSpPr>
          <p:grpSpPr>
            <a:xfrm>
              <a:off x="2316581" y="4892202"/>
              <a:ext cx="1429436" cy="533987"/>
              <a:chOff x="3810000" y="1677648"/>
              <a:chExt cx="4705061" cy="1827552"/>
            </a:xfrm>
          </p:grpSpPr>
          <p:grpSp>
            <p:nvGrpSpPr>
              <p:cNvPr id="61" name="Group 37"/>
              <p:cNvGrpSpPr/>
              <p:nvPr/>
            </p:nvGrpSpPr>
            <p:grpSpPr>
              <a:xfrm>
                <a:off x="3810000" y="1828800"/>
                <a:ext cx="1776984" cy="1676400"/>
                <a:chOff x="3810000" y="1828800"/>
                <a:chExt cx="4038600" cy="3810000"/>
              </a:xfrm>
            </p:grpSpPr>
            <p:sp>
              <p:nvSpPr>
                <p:cNvPr id="82" name="Half Frame 8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Half Frame 8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alf Frame 8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Half Frame 8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13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iamond 8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38"/>
              <p:cNvGrpSpPr/>
              <p:nvPr/>
            </p:nvGrpSpPr>
            <p:grpSpPr>
              <a:xfrm>
                <a:off x="5314014" y="1757596"/>
                <a:ext cx="1776984" cy="1676400"/>
                <a:chOff x="3810000" y="1828800"/>
                <a:chExt cx="4038600" cy="3810000"/>
              </a:xfrm>
            </p:grpSpPr>
            <p:sp>
              <p:nvSpPr>
                <p:cNvPr id="73" name="Half Frame 7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Half Frame 7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Half Frame 7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Half Frame 7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12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iamond 7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48"/>
              <p:cNvGrpSpPr/>
              <p:nvPr/>
            </p:nvGrpSpPr>
            <p:grpSpPr>
              <a:xfrm>
                <a:off x="6738077" y="1677648"/>
                <a:ext cx="1776984" cy="1676400"/>
                <a:chOff x="3810000" y="1828800"/>
                <a:chExt cx="4038600" cy="3810000"/>
              </a:xfrm>
            </p:grpSpPr>
            <p:sp>
              <p:nvSpPr>
                <p:cNvPr id="64" name="Half Frame 6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Half Frame 5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Half Frame 5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Half Frame 5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Donut 11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iamond 6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a:off x="2229729" y="1402670"/>
              <a:ext cx="1552120" cy="248171"/>
              <a:chOff x="2229729" y="1483884"/>
              <a:chExt cx="1552120" cy="334263"/>
            </a:xfrm>
          </p:grpSpPr>
          <p:sp>
            <p:nvSpPr>
              <p:cNvPr id="29" name="Rounded Rectangle 15"/>
              <p:cNvSpPr/>
              <p:nvPr/>
            </p:nvSpPr>
            <p:spPr>
              <a:xfrm>
                <a:off x="2229729" y="1492136"/>
                <a:ext cx="1552120" cy="308023"/>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59"/>
              <p:cNvGrpSpPr/>
              <p:nvPr/>
            </p:nvGrpSpPr>
            <p:grpSpPr>
              <a:xfrm rot="246631">
                <a:off x="2370444" y="1483884"/>
                <a:ext cx="1275564" cy="334263"/>
                <a:chOff x="3810000" y="1677648"/>
                <a:chExt cx="4705061" cy="1827552"/>
              </a:xfrm>
            </p:grpSpPr>
            <p:grpSp>
              <p:nvGrpSpPr>
                <p:cNvPr id="31" name="Group 37"/>
                <p:cNvGrpSpPr/>
                <p:nvPr/>
              </p:nvGrpSpPr>
              <p:grpSpPr>
                <a:xfrm>
                  <a:off x="3810000" y="1828800"/>
                  <a:ext cx="1776984" cy="1676400"/>
                  <a:chOff x="3810000" y="1828800"/>
                  <a:chExt cx="4038600" cy="3810000"/>
                </a:xfrm>
              </p:grpSpPr>
              <p:sp>
                <p:nvSpPr>
                  <p:cNvPr id="52" name="Half Frame 5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Half Frame 5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Half Frame 5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Half Frame 5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10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iamond 5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8"/>
                <p:cNvGrpSpPr/>
                <p:nvPr/>
              </p:nvGrpSpPr>
              <p:grpSpPr>
                <a:xfrm>
                  <a:off x="5314014" y="1757596"/>
                  <a:ext cx="1776984" cy="1676400"/>
                  <a:chOff x="3810000" y="1828800"/>
                  <a:chExt cx="4038600" cy="3810000"/>
                </a:xfrm>
              </p:grpSpPr>
              <p:sp>
                <p:nvSpPr>
                  <p:cNvPr id="43" name="Half Frame 42"/>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Half Frame 43"/>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Half Frame 44"/>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Half Frame 45"/>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9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iamond 47"/>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48"/>
                <p:cNvGrpSpPr/>
                <p:nvPr/>
              </p:nvGrpSpPr>
              <p:grpSpPr>
                <a:xfrm>
                  <a:off x="6738077" y="1677648"/>
                  <a:ext cx="1776984" cy="1676400"/>
                  <a:chOff x="3810000" y="1828800"/>
                  <a:chExt cx="4038600" cy="3810000"/>
                </a:xfrm>
              </p:grpSpPr>
              <p:sp>
                <p:nvSpPr>
                  <p:cNvPr id="34" name="Half Frame 33"/>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Half Frame 34"/>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Half Frame 35"/>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Half Frame 36"/>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8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iamond 38"/>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97" name="TextBox 96"/>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153</a:t>
            </a:r>
          </a:p>
        </p:txBody>
      </p:sp>
    </p:spTree>
    <p:extLst>
      <p:ext uri="{BB962C8B-B14F-4D97-AF65-F5344CB8AC3E}">
        <p14:creationId xmlns:p14="http://schemas.microsoft.com/office/powerpoint/2010/main" val="542641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228601"/>
            <a:ext cx="11739282" cy="584775"/>
          </a:xfrm>
          <a:prstGeom prst="rect">
            <a:avLst/>
          </a:prstGeom>
          <a:noFill/>
        </p:spPr>
        <p:txBody>
          <a:bodyPr wrap="square" rtlCol="0">
            <a:spAutoFit/>
          </a:bodyPr>
          <a:lstStyle/>
          <a:p>
            <a:pPr algn="ctr"/>
            <a:r>
              <a:rPr lang="en-US" sz="3200" dirty="0">
                <a:solidFill>
                  <a:schemeClr val="bg1"/>
                </a:solidFill>
                <a:latin typeface="Eras Demi ITC" panose="020B0805030504020804" pitchFamily="34" charset="0"/>
              </a:rPr>
              <a:t>Beasts have Spirits and will dwell in eternal felicity</a:t>
            </a:r>
            <a:endParaRPr lang="en-US" sz="2400" dirty="0">
              <a:solidFill>
                <a:schemeClr val="bg1"/>
              </a:solidFill>
              <a:latin typeface="Eras Demi ITC" panose="020B0805030504020804" pitchFamily="34" charset="0"/>
            </a:endParaRPr>
          </a:p>
        </p:txBody>
      </p:sp>
      <p:sp>
        <p:nvSpPr>
          <p:cNvPr id="9" name="TextBox 8"/>
          <p:cNvSpPr txBox="1"/>
          <p:nvPr/>
        </p:nvSpPr>
        <p:spPr>
          <a:xfrm>
            <a:off x="1737502" y="1334307"/>
            <a:ext cx="2362200" cy="954107"/>
          </a:xfrm>
          <a:prstGeom prst="rect">
            <a:avLst/>
          </a:prstGeom>
          <a:noFill/>
        </p:spPr>
        <p:txBody>
          <a:bodyPr wrap="square" rtlCol="0">
            <a:spAutoFit/>
          </a:bodyPr>
          <a:lstStyle/>
          <a:p>
            <a:pPr algn="ctr"/>
            <a:r>
              <a:rPr lang="en-US" sz="2800" dirty="0">
                <a:solidFill>
                  <a:srgbClr val="FFC000"/>
                </a:solidFill>
              </a:rPr>
              <a:t>Power to Move and Act</a:t>
            </a:r>
          </a:p>
        </p:txBody>
      </p:sp>
      <p:sp>
        <p:nvSpPr>
          <p:cNvPr id="10" name="TextBox 9"/>
          <p:cNvSpPr txBox="1"/>
          <p:nvPr/>
        </p:nvSpPr>
        <p:spPr>
          <a:xfrm>
            <a:off x="125506" y="6413010"/>
            <a:ext cx="9144000" cy="369332"/>
          </a:xfrm>
          <a:prstGeom prst="rect">
            <a:avLst/>
          </a:prstGeom>
          <a:noFill/>
        </p:spPr>
        <p:txBody>
          <a:bodyPr wrap="square" rtlCol="0">
            <a:spAutoFit/>
          </a:bodyPr>
          <a:lstStyle/>
          <a:p>
            <a:r>
              <a:rPr lang="en-US" dirty="0">
                <a:solidFill>
                  <a:schemeClr val="bg1"/>
                </a:solidFill>
              </a:rPr>
              <a:t>Rev. 4:8 and D&amp;C 77:4</a:t>
            </a:r>
          </a:p>
        </p:txBody>
      </p:sp>
      <p:sp>
        <p:nvSpPr>
          <p:cNvPr id="12" name="TextBox 11"/>
          <p:cNvSpPr txBox="1"/>
          <p:nvPr/>
        </p:nvSpPr>
        <p:spPr>
          <a:xfrm>
            <a:off x="8015541" y="1333389"/>
            <a:ext cx="2133600" cy="1384995"/>
          </a:xfrm>
          <a:prstGeom prst="rect">
            <a:avLst/>
          </a:prstGeom>
          <a:noFill/>
        </p:spPr>
        <p:txBody>
          <a:bodyPr wrap="square" rtlCol="0">
            <a:spAutoFit/>
          </a:bodyPr>
          <a:lstStyle/>
          <a:p>
            <a:pPr algn="ctr"/>
            <a:r>
              <a:rPr lang="en-US" sz="2800" dirty="0">
                <a:solidFill>
                  <a:schemeClr val="bg1"/>
                </a:solidFill>
              </a:rPr>
              <a:t>6 wings—movement and power</a:t>
            </a:r>
          </a:p>
        </p:txBody>
      </p:sp>
      <p:sp>
        <p:nvSpPr>
          <p:cNvPr id="13" name="TextBox 12"/>
          <p:cNvSpPr txBox="1"/>
          <p:nvPr/>
        </p:nvSpPr>
        <p:spPr>
          <a:xfrm>
            <a:off x="125506" y="3148341"/>
            <a:ext cx="2133600" cy="1815882"/>
          </a:xfrm>
          <a:prstGeom prst="rect">
            <a:avLst/>
          </a:prstGeom>
          <a:noFill/>
        </p:spPr>
        <p:txBody>
          <a:bodyPr wrap="square" rtlCol="0">
            <a:spAutoFit/>
          </a:bodyPr>
          <a:lstStyle/>
          <a:p>
            <a:pPr algn="ctr"/>
            <a:r>
              <a:rPr lang="en-US" sz="2800" dirty="0">
                <a:solidFill>
                  <a:schemeClr val="bg1"/>
                </a:solidFill>
              </a:rPr>
              <a:t>Full of eyes within---full of light and knowledge</a:t>
            </a:r>
          </a:p>
        </p:txBody>
      </p:sp>
      <p:pic>
        <p:nvPicPr>
          <p:cNvPr id="3" name="Picture 2">
            <a:extLst>
              <a:ext uri="{FF2B5EF4-FFF2-40B4-BE49-F238E27FC236}">
                <a16:creationId xmlns:a16="http://schemas.microsoft.com/office/drawing/2014/main" id="{504CCFA2-4950-4EA5-AFA3-425BD5007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825" y="1094340"/>
            <a:ext cx="2682240" cy="2054352"/>
          </a:xfrm>
          <a:prstGeom prst="rect">
            <a:avLst/>
          </a:prstGeom>
        </p:spPr>
      </p:pic>
      <p:pic>
        <p:nvPicPr>
          <p:cNvPr id="7" name="Picture 6">
            <a:extLst>
              <a:ext uri="{FF2B5EF4-FFF2-40B4-BE49-F238E27FC236}">
                <a16:creationId xmlns:a16="http://schemas.microsoft.com/office/drawing/2014/main" id="{F98C7515-B394-478D-AA19-A49B9147E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796" y="3429000"/>
            <a:ext cx="2190750" cy="1562100"/>
          </a:xfrm>
          <a:prstGeom prst="rect">
            <a:avLst/>
          </a:prstGeom>
        </p:spPr>
      </p:pic>
      <p:pic>
        <p:nvPicPr>
          <p:cNvPr id="11" name="Picture 10">
            <a:extLst>
              <a:ext uri="{FF2B5EF4-FFF2-40B4-BE49-F238E27FC236}">
                <a16:creationId xmlns:a16="http://schemas.microsoft.com/office/drawing/2014/main" id="{04C265E3-5B00-4795-BB79-E943DE7F77EC}"/>
              </a:ext>
            </a:extLst>
          </p:cNvPr>
          <p:cNvPicPr>
            <a:picLocks noChangeAspect="1"/>
          </p:cNvPicPr>
          <p:nvPr/>
        </p:nvPicPr>
        <p:blipFill rotWithShape="1">
          <a:blip r:embed="rId4">
            <a:extLst>
              <a:ext uri="{28A0092B-C50C-407E-A947-70E740481C1C}">
                <a14:useLocalDpi xmlns:a14="http://schemas.microsoft.com/office/drawing/2010/main" val="0"/>
              </a:ext>
            </a:extLst>
          </a:blip>
          <a:srcRect b="10547"/>
          <a:stretch/>
        </p:blipFill>
        <p:spPr>
          <a:xfrm>
            <a:off x="6930001" y="3579000"/>
            <a:ext cx="4533900" cy="2737884"/>
          </a:xfrm>
          <a:prstGeom prst="rect">
            <a:avLst/>
          </a:prstGeom>
        </p:spPr>
      </p:pic>
    </p:spTree>
    <p:extLst>
      <p:ext uri="{BB962C8B-B14F-4D97-AF65-F5344CB8AC3E}">
        <p14:creationId xmlns:p14="http://schemas.microsoft.com/office/powerpoint/2010/main" val="57306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8800" y="228601"/>
            <a:ext cx="8686800" cy="769441"/>
          </a:xfrm>
          <a:prstGeom prst="rect">
            <a:avLst/>
          </a:prstGeom>
          <a:noFill/>
        </p:spPr>
        <p:txBody>
          <a:bodyPr wrap="square" rtlCol="0">
            <a:spAutoFit/>
          </a:bodyPr>
          <a:lstStyle/>
          <a:p>
            <a:pPr algn="ctr"/>
            <a:r>
              <a:rPr lang="en-US" sz="4400" dirty="0">
                <a:solidFill>
                  <a:schemeClr val="bg1"/>
                </a:solidFill>
                <a:latin typeface="Eras Demi ITC" panose="020B0805030504020804" pitchFamily="34" charset="0"/>
              </a:rPr>
              <a:t> Wings</a:t>
            </a:r>
          </a:p>
        </p:txBody>
      </p:sp>
      <p:sp>
        <p:nvSpPr>
          <p:cNvPr id="10" name="TextBox 9"/>
          <p:cNvSpPr txBox="1"/>
          <p:nvPr/>
        </p:nvSpPr>
        <p:spPr>
          <a:xfrm>
            <a:off x="152400" y="6372546"/>
            <a:ext cx="9144000" cy="461665"/>
          </a:xfrm>
          <a:prstGeom prst="rect">
            <a:avLst/>
          </a:prstGeom>
          <a:noFill/>
        </p:spPr>
        <p:txBody>
          <a:bodyPr wrap="square" rtlCol="0">
            <a:spAutoFit/>
          </a:bodyPr>
          <a:lstStyle/>
          <a:p>
            <a:r>
              <a:rPr lang="en-US" sz="2400" dirty="0">
                <a:solidFill>
                  <a:schemeClr val="bg1"/>
                </a:solidFill>
              </a:rPr>
              <a:t>Rev. 4:8</a:t>
            </a:r>
            <a:endParaRPr lang="en-US" sz="2000" dirty="0">
              <a:solidFill>
                <a:schemeClr val="bg1"/>
              </a:solidFill>
            </a:endParaRPr>
          </a:p>
        </p:txBody>
      </p:sp>
      <p:sp>
        <p:nvSpPr>
          <p:cNvPr id="12" name="TextBox 11"/>
          <p:cNvSpPr txBox="1"/>
          <p:nvPr/>
        </p:nvSpPr>
        <p:spPr>
          <a:xfrm>
            <a:off x="549292" y="998042"/>
            <a:ext cx="4078172" cy="1569660"/>
          </a:xfrm>
          <a:prstGeom prst="rect">
            <a:avLst/>
          </a:prstGeom>
          <a:noFill/>
        </p:spPr>
        <p:txBody>
          <a:bodyPr wrap="square" rtlCol="0">
            <a:spAutoFit/>
          </a:bodyPr>
          <a:lstStyle/>
          <a:p>
            <a:r>
              <a:rPr lang="en-US" sz="2400" dirty="0">
                <a:solidFill>
                  <a:schemeClr val="bg1"/>
                </a:solidFill>
              </a:rPr>
              <a:t>The Prophet Jeremiah uses wings as an image of power swooping down upon Moab and </a:t>
            </a:r>
            <a:r>
              <a:rPr lang="en-US" sz="2400" dirty="0" err="1">
                <a:solidFill>
                  <a:schemeClr val="bg1"/>
                </a:solidFill>
              </a:rPr>
              <a:t>Bozrah</a:t>
            </a:r>
            <a:r>
              <a:rPr lang="en-US" sz="2400" dirty="0">
                <a:solidFill>
                  <a:schemeClr val="bg1"/>
                </a:solidFill>
              </a:rPr>
              <a:t> (Jeremiah 48:40)</a:t>
            </a:r>
          </a:p>
        </p:txBody>
      </p:sp>
      <p:sp>
        <p:nvSpPr>
          <p:cNvPr id="11" name="TextBox 10"/>
          <p:cNvSpPr txBox="1"/>
          <p:nvPr/>
        </p:nvSpPr>
        <p:spPr>
          <a:xfrm>
            <a:off x="7447429" y="3659594"/>
            <a:ext cx="4307541" cy="2677656"/>
          </a:xfrm>
          <a:prstGeom prst="rect">
            <a:avLst/>
          </a:prstGeom>
          <a:noFill/>
        </p:spPr>
        <p:txBody>
          <a:bodyPr wrap="square" rtlCol="0">
            <a:spAutoFit/>
          </a:bodyPr>
          <a:lstStyle/>
          <a:p>
            <a:r>
              <a:rPr lang="en-US" sz="2400" dirty="0">
                <a:solidFill>
                  <a:schemeClr val="bg1"/>
                </a:solidFill>
              </a:rPr>
              <a:t>“More often than not, ancient and modern iconography depicts heavenly beings as possessing wings. This image is purely symbolic, however, for “an angel of God never has wings.” </a:t>
            </a:r>
          </a:p>
          <a:p>
            <a:r>
              <a:rPr lang="en-US" sz="2400" dirty="0">
                <a:solidFill>
                  <a:schemeClr val="bg1"/>
                </a:solidFill>
              </a:rPr>
              <a:t>(Joseph Smith)</a:t>
            </a:r>
          </a:p>
        </p:txBody>
      </p:sp>
      <p:sp>
        <p:nvSpPr>
          <p:cNvPr id="14" name="TextBox 13"/>
          <p:cNvSpPr txBox="1"/>
          <p:nvPr/>
        </p:nvSpPr>
        <p:spPr>
          <a:xfrm>
            <a:off x="6705600" y="1219201"/>
            <a:ext cx="2590800" cy="1569660"/>
          </a:xfrm>
          <a:prstGeom prst="rect">
            <a:avLst/>
          </a:prstGeom>
          <a:noFill/>
        </p:spPr>
        <p:txBody>
          <a:bodyPr wrap="square" rtlCol="0">
            <a:spAutoFit/>
          </a:bodyPr>
          <a:lstStyle/>
          <a:p>
            <a:pPr algn="ctr"/>
            <a:r>
              <a:rPr lang="en-US" sz="2400" dirty="0">
                <a:solidFill>
                  <a:schemeClr val="bg1"/>
                </a:solidFill>
              </a:rPr>
              <a:t>In Isaiah there is a similar image regarding Judah (Isaiah 8:8)</a:t>
            </a:r>
          </a:p>
        </p:txBody>
      </p:sp>
      <p:pic>
        <p:nvPicPr>
          <p:cNvPr id="3074" name="Picture 2" descr="Image result for Alonzo L. Gask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3700" y="89446"/>
            <a:ext cx="1373413" cy="15107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335870" y="6324600"/>
            <a:ext cx="726142" cy="369332"/>
          </a:xfrm>
          <a:prstGeom prst="rect">
            <a:avLst/>
          </a:prstGeom>
          <a:noFill/>
        </p:spPr>
        <p:txBody>
          <a:bodyPr wrap="square" rtlCol="0">
            <a:spAutoFit/>
          </a:bodyPr>
          <a:lstStyle/>
          <a:p>
            <a:pPr algn="r"/>
            <a:r>
              <a:rPr lang="en-US" dirty="0">
                <a:solidFill>
                  <a:schemeClr val="bg1"/>
                </a:solidFill>
              </a:rPr>
              <a:t>(4)</a:t>
            </a:r>
          </a:p>
        </p:txBody>
      </p:sp>
      <p:pic>
        <p:nvPicPr>
          <p:cNvPr id="3" name="Picture 2">
            <a:extLst>
              <a:ext uri="{FF2B5EF4-FFF2-40B4-BE49-F238E27FC236}">
                <a16:creationId xmlns:a16="http://schemas.microsoft.com/office/drawing/2014/main" id="{302565AA-7735-498A-AB9A-B30238528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616" y="2946124"/>
            <a:ext cx="4291584" cy="3048000"/>
          </a:xfrm>
          <a:prstGeom prst="rect">
            <a:avLst/>
          </a:prstGeom>
        </p:spPr>
      </p:pic>
    </p:spTree>
    <p:extLst>
      <p:ext uri="{BB962C8B-B14F-4D97-AF65-F5344CB8AC3E}">
        <p14:creationId xmlns:p14="http://schemas.microsoft.com/office/powerpoint/2010/main" val="397024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8800" y="228601"/>
            <a:ext cx="8686800" cy="923330"/>
          </a:xfrm>
          <a:prstGeom prst="rect">
            <a:avLst/>
          </a:prstGeom>
          <a:noFill/>
        </p:spPr>
        <p:txBody>
          <a:bodyPr wrap="square" rtlCol="0">
            <a:spAutoFit/>
          </a:bodyPr>
          <a:lstStyle/>
          <a:p>
            <a:pPr algn="ctr"/>
            <a:r>
              <a:rPr lang="en-US" sz="5400" dirty="0">
                <a:solidFill>
                  <a:schemeClr val="bg1"/>
                </a:solidFill>
                <a:latin typeface="Eras Bold ITC" panose="020B0907030504020204" pitchFamily="34" charset="0"/>
              </a:rPr>
              <a:t> Six</a:t>
            </a:r>
          </a:p>
        </p:txBody>
      </p:sp>
      <p:sp>
        <p:nvSpPr>
          <p:cNvPr id="10" name="TextBox 9"/>
          <p:cNvSpPr txBox="1"/>
          <p:nvPr/>
        </p:nvSpPr>
        <p:spPr>
          <a:xfrm>
            <a:off x="219635" y="6396335"/>
            <a:ext cx="9144000" cy="369332"/>
          </a:xfrm>
          <a:prstGeom prst="rect">
            <a:avLst/>
          </a:prstGeom>
          <a:noFill/>
        </p:spPr>
        <p:txBody>
          <a:bodyPr wrap="square" rtlCol="0">
            <a:spAutoFit/>
          </a:bodyPr>
          <a:lstStyle/>
          <a:p>
            <a:r>
              <a:rPr lang="en-US" dirty="0">
                <a:solidFill>
                  <a:schemeClr val="bg1"/>
                </a:solidFill>
              </a:rPr>
              <a:t>Rev. 4:8</a:t>
            </a:r>
          </a:p>
        </p:txBody>
      </p:sp>
      <p:sp>
        <p:nvSpPr>
          <p:cNvPr id="12" name="TextBox 11"/>
          <p:cNvSpPr txBox="1"/>
          <p:nvPr/>
        </p:nvSpPr>
        <p:spPr>
          <a:xfrm>
            <a:off x="1008530" y="1380532"/>
            <a:ext cx="5351138" cy="461665"/>
          </a:xfrm>
          <a:prstGeom prst="rect">
            <a:avLst/>
          </a:prstGeom>
          <a:noFill/>
        </p:spPr>
        <p:txBody>
          <a:bodyPr wrap="square" rtlCol="0">
            <a:spAutoFit/>
          </a:bodyPr>
          <a:lstStyle/>
          <a:p>
            <a:pPr algn="ctr"/>
            <a:r>
              <a:rPr lang="en-US" sz="2400" dirty="0">
                <a:solidFill>
                  <a:schemeClr val="bg1"/>
                </a:solidFill>
              </a:rPr>
              <a:t>Heavenly creatures have 6 wings:</a:t>
            </a:r>
          </a:p>
        </p:txBody>
      </p:sp>
      <p:sp>
        <p:nvSpPr>
          <p:cNvPr id="11" name="TextBox 10"/>
          <p:cNvSpPr txBox="1"/>
          <p:nvPr/>
        </p:nvSpPr>
        <p:spPr>
          <a:xfrm>
            <a:off x="7162800" y="1295401"/>
            <a:ext cx="4043082" cy="3046988"/>
          </a:xfrm>
          <a:prstGeom prst="rect">
            <a:avLst/>
          </a:prstGeom>
          <a:noFill/>
        </p:spPr>
        <p:txBody>
          <a:bodyPr wrap="square" rtlCol="0">
            <a:spAutoFit/>
          </a:bodyPr>
          <a:lstStyle/>
          <a:p>
            <a:pPr algn="ctr"/>
            <a:r>
              <a:rPr lang="en-US" sz="2400" dirty="0">
                <a:solidFill>
                  <a:schemeClr val="bg1"/>
                </a:solidFill>
              </a:rPr>
              <a:t>Six = symbol of incomplete</a:t>
            </a:r>
          </a:p>
          <a:p>
            <a:pPr algn="ctr"/>
            <a:endParaRPr lang="en-US" sz="2400" dirty="0">
              <a:solidFill>
                <a:schemeClr val="bg1"/>
              </a:solidFill>
            </a:endParaRPr>
          </a:p>
          <a:p>
            <a:r>
              <a:rPr lang="en-US" sz="2400" dirty="0">
                <a:solidFill>
                  <a:schemeClr val="bg1"/>
                </a:solidFill>
              </a:rPr>
              <a:t>“It may be a representation of their (the beasts) interim state as celestial heirs awaiting resurrection, which may explain the sense in which they are “incomplete”</a:t>
            </a:r>
          </a:p>
        </p:txBody>
      </p:sp>
      <p:sp>
        <p:nvSpPr>
          <p:cNvPr id="8" name="TextBox 7"/>
          <p:cNvSpPr txBox="1"/>
          <p:nvPr/>
        </p:nvSpPr>
        <p:spPr>
          <a:xfrm>
            <a:off x="11335870" y="6324600"/>
            <a:ext cx="726142" cy="369332"/>
          </a:xfrm>
          <a:prstGeom prst="rect">
            <a:avLst/>
          </a:prstGeom>
          <a:noFill/>
        </p:spPr>
        <p:txBody>
          <a:bodyPr wrap="square" rtlCol="0">
            <a:spAutoFit/>
          </a:bodyPr>
          <a:lstStyle/>
          <a:p>
            <a:pPr algn="r"/>
            <a:r>
              <a:rPr lang="en-US" dirty="0">
                <a:solidFill>
                  <a:schemeClr val="bg1"/>
                </a:solidFill>
              </a:rPr>
              <a:t>(4)</a:t>
            </a:r>
          </a:p>
        </p:txBody>
      </p:sp>
      <p:pic>
        <p:nvPicPr>
          <p:cNvPr id="3" name="Picture 2">
            <a:extLst>
              <a:ext uri="{FF2B5EF4-FFF2-40B4-BE49-F238E27FC236}">
                <a16:creationId xmlns:a16="http://schemas.microsoft.com/office/drawing/2014/main" id="{BC3C22EB-4BCA-4E37-859B-0CBF474F7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874" y="2130124"/>
            <a:ext cx="3133725" cy="3810000"/>
          </a:xfrm>
          <a:prstGeom prst="rect">
            <a:avLst/>
          </a:prstGeom>
        </p:spPr>
      </p:pic>
    </p:spTree>
    <p:extLst>
      <p:ext uri="{BB962C8B-B14F-4D97-AF65-F5344CB8AC3E}">
        <p14:creationId xmlns:p14="http://schemas.microsoft.com/office/powerpoint/2010/main" val="190377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99687" y="104001"/>
            <a:ext cx="8686800" cy="769441"/>
          </a:xfrm>
          <a:prstGeom prst="rect">
            <a:avLst/>
          </a:prstGeom>
          <a:noFill/>
        </p:spPr>
        <p:txBody>
          <a:bodyPr wrap="square" rtlCol="0">
            <a:spAutoFit/>
          </a:bodyPr>
          <a:lstStyle/>
          <a:p>
            <a:pPr algn="ctr"/>
            <a:r>
              <a:rPr lang="en-US" sz="4400" dirty="0">
                <a:solidFill>
                  <a:schemeClr val="bg1"/>
                </a:solidFill>
              </a:rPr>
              <a:t>The Power of Wings</a:t>
            </a:r>
          </a:p>
        </p:txBody>
      </p:sp>
      <p:sp>
        <p:nvSpPr>
          <p:cNvPr id="10" name="TextBox 9"/>
          <p:cNvSpPr txBox="1"/>
          <p:nvPr/>
        </p:nvSpPr>
        <p:spPr>
          <a:xfrm>
            <a:off x="152400" y="6330315"/>
            <a:ext cx="9144000" cy="461665"/>
          </a:xfrm>
          <a:prstGeom prst="rect">
            <a:avLst/>
          </a:prstGeom>
          <a:noFill/>
        </p:spPr>
        <p:txBody>
          <a:bodyPr wrap="square" rtlCol="0">
            <a:spAutoFit/>
          </a:bodyPr>
          <a:lstStyle/>
          <a:p>
            <a:r>
              <a:rPr lang="en-US" sz="2400" dirty="0">
                <a:solidFill>
                  <a:schemeClr val="bg1"/>
                </a:solidFill>
              </a:rPr>
              <a:t>Rev. 4:8 </a:t>
            </a:r>
            <a:endParaRPr lang="en-US" sz="2000" dirty="0">
              <a:solidFill>
                <a:schemeClr val="bg1"/>
              </a:solidFill>
            </a:endParaRPr>
          </a:p>
        </p:txBody>
      </p:sp>
      <p:sp>
        <p:nvSpPr>
          <p:cNvPr id="12" name="TextBox 11"/>
          <p:cNvSpPr txBox="1"/>
          <p:nvPr/>
        </p:nvSpPr>
        <p:spPr>
          <a:xfrm>
            <a:off x="672353" y="1066800"/>
            <a:ext cx="3899647" cy="1938992"/>
          </a:xfrm>
          <a:prstGeom prst="rect">
            <a:avLst/>
          </a:prstGeom>
          <a:noFill/>
        </p:spPr>
        <p:txBody>
          <a:bodyPr wrap="square" rtlCol="0">
            <a:spAutoFit/>
          </a:bodyPr>
          <a:lstStyle/>
          <a:p>
            <a:pPr algn="ctr"/>
            <a:r>
              <a:rPr lang="en-US" sz="2400" dirty="0">
                <a:solidFill>
                  <a:schemeClr val="bg1"/>
                </a:solidFill>
              </a:rPr>
              <a:t>“Upon the wings of his Spirit hath my body been carried away upon exceedingly high mountains.” </a:t>
            </a:r>
          </a:p>
          <a:p>
            <a:pPr algn="ctr"/>
            <a:r>
              <a:rPr lang="en-US" sz="2400" dirty="0">
                <a:solidFill>
                  <a:schemeClr val="bg1"/>
                </a:solidFill>
              </a:rPr>
              <a:t>(2 Nephi 4:25)</a:t>
            </a:r>
          </a:p>
        </p:txBody>
      </p:sp>
      <p:sp>
        <p:nvSpPr>
          <p:cNvPr id="11" name="TextBox 10"/>
          <p:cNvSpPr txBox="1"/>
          <p:nvPr/>
        </p:nvSpPr>
        <p:spPr>
          <a:xfrm>
            <a:off x="7391400" y="1295401"/>
            <a:ext cx="2590800" cy="830997"/>
          </a:xfrm>
          <a:prstGeom prst="rect">
            <a:avLst/>
          </a:prstGeom>
          <a:noFill/>
        </p:spPr>
        <p:txBody>
          <a:bodyPr wrap="square" rtlCol="0">
            <a:spAutoFit/>
          </a:bodyPr>
          <a:lstStyle/>
          <a:p>
            <a:pPr algn="ctr"/>
            <a:r>
              <a:rPr lang="en-US" sz="2400" dirty="0">
                <a:solidFill>
                  <a:schemeClr val="bg1"/>
                </a:solidFill>
              </a:rPr>
              <a:t>The power of the Holy Ghost</a:t>
            </a:r>
          </a:p>
        </p:txBody>
      </p:sp>
      <p:sp>
        <p:nvSpPr>
          <p:cNvPr id="8" name="TextBox 7"/>
          <p:cNvSpPr txBox="1"/>
          <p:nvPr/>
        </p:nvSpPr>
        <p:spPr>
          <a:xfrm>
            <a:off x="1237129" y="3962401"/>
            <a:ext cx="3487271" cy="1569660"/>
          </a:xfrm>
          <a:prstGeom prst="rect">
            <a:avLst/>
          </a:prstGeom>
          <a:noFill/>
        </p:spPr>
        <p:txBody>
          <a:bodyPr wrap="square" rtlCol="0">
            <a:spAutoFit/>
          </a:bodyPr>
          <a:lstStyle/>
          <a:p>
            <a:r>
              <a:rPr lang="en-US" sz="2400" dirty="0">
                <a:solidFill>
                  <a:schemeClr val="bg1"/>
                </a:solidFill>
              </a:rPr>
              <a:t>“…healing in his wings…” Malachi 4:2</a:t>
            </a:r>
          </a:p>
          <a:p>
            <a:r>
              <a:rPr lang="en-US" sz="2400" dirty="0">
                <a:solidFill>
                  <a:schemeClr val="bg1"/>
                </a:solidFill>
              </a:rPr>
              <a:t>2 Nephi 25:13</a:t>
            </a:r>
          </a:p>
          <a:p>
            <a:r>
              <a:rPr lang="en-US" sz="2400" dirty="0">
                <a:solidFill>
                  <a:schemeClr val="bg1"/>
                </a:solidFill>
              </a:rPr>
              <a:t>3 Nephi 25:2</a:t>
            </a:r>
          </a:p>
        </p:txBody>
      </p:sp>
      <p:sp>
        <p:nvSpPr>
          <p:cNvPr id="9" name="TextBox 8"/>
          <p:cNvSpPr txBox="1"/>
          <p:nvPr/>
        </p:nvSpPr>
        <p:spPr>
          <a:xfrm>
            <a:off x="7726652" y="3833960"/>
            <a:ext cx="3498454" cy="1938992"/>
          </a:xfrm>
          <a:prstGeom prst="rect">
            <a:avLst/>
          </a:prstGeom>
          <a:noFill/>
        </p:spPr>
        <p:txBody>
          <a:bodyPr wrap="square" rtlCol="0">
            <a:spAutoFit/>
          </a:bodyPr>
          <a:lstStyle/>
          <a:p>
            <a:r>
              <a:rPr lang="en-US" sz="2400" dirty="0">
                <a:solidFill>
                  <a:schemeClr val="bg1"/>
                </a:solidFill>
              </a:rPr>
              <a:t>An image of His power over death and the blessing that awaits all people because of that power.</a:t>
            </a:r>
          </a:p>
        </p:txBody>
      </p:sp>
      <p:sp>
        <p:nvSpPr>
          <p:cNvPr id="2" name="Rectangle 1"/>
          <p:cNvSpPr/>
          <p:nvPr/>
        </p:nvSpPr>
        <p:spPr>
          <a:xfrm>
            <a:off x="11646727" y="6341209"/>
            <a:ext cx="442750" cy="369332"/>
          </a:xfrm>
          <a:prstGeom prst="rect">
            <a:avLst/>
          </a:prstGeom>
        </p:spPr>
        <p:txBody>
          <a:bodyPr wrap="none">
            <a:spAutoFit/>
          </a:bodyPr>
          <a:lstStyle/>
          <a:p>
            <a:r>
              <a:rPr lang="en-US" dirty="0">
                <a:solidFill>
                  <a:schemeClr val="bg1"/>
                </a:solidFill>
              </a:rPr>
              <a:t>(4)</a:t>
            </a:r>
            <a:endParaRPr lang="en-US" dirty="0"/>
          </a:p>
        </p:txBody>
      </p:sp>
      <p:pic>
        <p:nvPicPr>
          <p:cNvPr id="6" name="Picture 5">
            <a:extLst>
              <a:ext uri="{FF2B5EF4-FFF2-40B4-BE49-F238E27FC236}">
                <a16:creationId xmlns:a16="http://schemas.microsoft.com/office/drawing/2014/main" id="{7270834A-9CC0-4F37-BC54-CCD78748BB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479" y="1198096"/>
            <a:ext cx="2228850" cy="1676400"/>
          </a:xfrm>
          <a:prstGeom prst="rect">
            <a:avLst/>
          </a:prstGeom>
        </p:spPr>
      </p:pic>
      <p:pic>
        <p:nvPicPr>
          <p:cNvPr id="13" name="Picture 12">
            <a:extLst>
              <a:ext uri="{FF2B5EF4-FFF2-40B4-BE49-F238E27FC236}">
                <a16:creationId xmlns:a16="http://schemas.microsoft.com/office/drawing/2014/main" id="{DAF2F254-7773-4DFA-B34A-3AD352559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176" y="3429000"/>
            <a:ext cx="2505456" cy="3121152"/>
          </a:xfrm>
          <a:prstGeom prst="rect">
            <a:avLst/>
          </a:prstGeom>
        </p:spPr>
      </p:pic>
    </p:spTree>
    <p:extLst>
      <p:ext uri="{BB962C8B-B14F-4D97-AF65-F5344CB8AC3E}">
        <p14:creationId xmlns:p14="http://schemas.microsoft.com/office/powerpoint/2010/main" val="314358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8800" y="110580"/>
            <a:ext cx="8686800" cy="769441"/>
          </a:xfrm>
          <a:prstGeom prst="rect">
            <a:avLst/>
          </a:prstGeom>
          <a:noFill/>
        </p:spPr>
        <p:txBody>
          <a:bodyPr wrap="square" rtlCol="0">
            <a:spAutoFit/>
          </a:bodyPr>
          <a:lstStyle/>
          <a:p>
            <a:pPr algn="ctr"/>
            <a:r>
              <a:rPr lang="en-US" sz="4400" dirty="0">
                <a:solidFill>
                  <a:schemeClr val="bg1"/>
                </a:solidFill>
                <a:latin typeface="Eras Bold ITC" panose="020B0907030504020204" pitchFamily="34" charset="0"/>
              </a:rPr>
              <a:t>Praises To God and The Lamb</a:t>
            </a:r>
          </a:p>
        </p:txBody>
      </p:sp>
      <p:sp>
        <p:nvSpPr>
          <p:cNvPr id="10" name="TextBox 9"/>
          <p:cNvSpPr txBox="1"/>
          <p:nvPr/>
        </p:nvSpPr>
        <p:spPr>
          <a:xfrm>
            <a:off x="85166" y="6362523"/>
            <a:ext cx="9144000" cy="461665"/>
          </a:xfrm>
          <a:prstGeom prst="rect">
            <a:avLst/>
          </a:prstGeom>
          <a:noFill/>
        </p:spPr>
        <p:txBody>
          <a:bodyPr wrap="square" rtlCol="0">
            <a:spAutoFit/>
          </a:bodyPr>
          <a:lstStyle/>
          <a:p>
            <a:r>
              <a:rPr lang="en-US" sz="2400" dirty="0">
                <a:solidFill>
                  <a:schemeClr val="bg1"/>
                </a:solidFill>
              </a:rPr>
              <a:t>Rev. 4:9</a:t>
            </a:r>
            <a:endParaRPr lang="en-US" sz="2000" dirty="0">
              <a:solidFill>
                <a:schemeClr val="bg1"/>
              </a:solidFill>
            </a:endParaRPr>
          </a:p>
        </p:txBody>
      </p:sp>
      <p:sp>
        <p:nvSpPr>
          <p:cNvPr id="12" name="TextBox 11"/>
          <p:cNvSpPr txBox="1"/>
          <p:nvPr/>
        </p:nvSpPr>
        <p:spPr>
          <a:xfrm>
            <a:off x="416859" y="990600"/>
            <a:ext cx="5831541" cy="1569660"/>
          </a:xfrm>
          <a:prstGeom prst="rect">
            <a:avLst/>
          </a:prstGeom>
          <a:noFill/>
        </p:spPr>
        <p:txBody>
          <a:bodyPr wrap="square" rtlCol="0">
            <a:spAutoFit/>
          </a:bodyPr>
          <a:lstStyle/>
          <a:p>
            <a:pPr algn="ctr"/>
            <a:r>
              <a:rPr lang="en-US" sz="2400" dirty="0">
                <a:solidFill>
                  <a:schemeClr val="bg1"/>
                </a:solidFill>
              </a:rPr>
              <a:t>“Thou art worthy, O Lord, to receive glory and </a:t>
            </a:r>
            <a:r>
              <a:rPr lang="en-US" sz="2400" dirty="0" err="1">
                <a:solidFill>
                  <a:schemeClr val="bg1"/>
                </a:solidFill>
              </a:rPr>
              <a:t>honour</a:t>
            </a:r>
            <a:r>
              <a:rPr lang="en-US" sz="2400" dirty="0">
                <a:solidFill>
                  <a:schemeClr val="bg1"/>
                </a:solidFill>
              </a:rPr>
              <a:t> and power: for thou hast created all things, and for thy pleasure </a:t>
            </a:r>
            <a:r>
              <a:rPr lang="en-US" sz="2400" dirty="0">
                <a:solidFill>
                  <a:srgbClr val="FFC000"/>
                </a:solidFill>
              </a:rPr>
              <a:t>according to thy will </a:t>
            </a:r>
            <a:r>
              <a:rPr lang="en-US" sz="2400" dirty="0">
                <a:solidFill>
                  <a:schemeClr val="bg1"/>
                </a:solidFill>
              </a:rPr>
              <a:t>they are and were created.”</a:t>
            </a:r>
          </a:p>
        </p:txBody>
      </p:sp>
      <p:sp>
        <p:nvSpPr>
          <p:cNvPr id="8" name="TextBox 7"/>
          <p:cNvSpPr txBox="1"/>
          <p:nvPr/>
        </p:nvSpPr>
        <p:spPr>
          <a:xfrm>
            <a:off x="6218363" y="2311271"/>
            <a:ext cx="3657600" cy="1938992"/>
          </a:xfrm>
          <a:prstGeom prst="rect">
            <a:avLst/>
          </a:prstGeom>
          <a:noFill/>
        </p:spPr>
        <p:txBody>
          <a:bodyPr wrap="square" rtlCol="0">
            <a:spAutoFit/>
          </a:bodyPr>
          <a:lstStyle/>
          <a:p>
            <a:r>
              <a:rPr lang="en-US" sz="2400" dirty="0">
                <a:solidFill>
                  <a:srgbClr val="FFC000"/>
                </a:solidFill>
              </a:rPr>
              <a:t>God’s Work</a:t>
            </a:r>
          </a:p>
          <a:p>
            <a:endParaRPr lang="en-US" sz="2400" dirty="0">
              <a:solidFill>
                <a:srgbClr val="FFC000"/>
              </a:solidFill>
            </a:endParaRPr>
          </a:p>
          <a:p>
            <a:pPr marL="342900" indent="-342900">
              <a:buAutoNum type="arabicPeriod"/>
            </a:pPr>
            <a:r>
              <a:rPr lang="en-US" sz="2400" dirty="0">
                <a:solidFill>
                  <a:schemeClr val="bg1"/>
                </a:solidFill>
              </a:rPr>
              <a:t>Begets children</a:t>
            </a:r>
          </a:p>
          <a:p>
            <a:pPr marL="342900" indent="-342900">
              <a:buAutoNum type="arabicPeriod"/>
            </a:pPr>
            <a:r>
              <a:rPr lang="en-US" sz="2400" dirty="0">
                <a:solidFill>
                  <a:schemeClr val="bg1"/>
                </a:solidFill>
              </a:rPr>
              <a:t>Creates worlds</a:t>
            </a:r>
          </a:p>
          <a:p>
            <a:pPr marL="342900" indent="-342900">
              <a:buAutoNum type="arabicPeriod"/>
            </a:pPr>
            <a:r>
              <a:rPr lang="en-US" sz="2400" dirty="0">
                <a:solidFill>
                  <a:schemeClr val="bg1"/>
                </a:solidFill>
              </a:rPr>
              <a:t>Exalts them</a:t>
            </a:r>
          </a:p>
        </p:txBody>
      </p:sp>
      <p:grpSp>
        <p:nvGrpSpPr>
          <p:cNvPr id="11" name="Group 10"/>
          <p:cNvGrpSpPr/>
          <p:nvPr/>
        </p:nvGrpSpPr>
        <p:grpSpPr>
          <a:xfrm>
            <a:off x="8231359" y="4108761"/>
            <a:ext cx="3289208" cy="2390250"/>
            <a:chOff x="384206" y="4158361"/>
            <a:chExt cx="3289208" cy="2390250"/>
          </a:xfrm>
        </p:grpSpPr>
        <p:grpSp>
          <p:nvGrpSpPr>
            <p:cNvPr id="14" name="Group 13"/>
            <p:cNvGrpSpPr/>
            <p:nvPr/>
          </p:nvGrpSpPr>
          <p:grpSpPr>
            <a:xfrm>
              <a:off x="384206" y="4158361"/>
              <a:ext cx="3289208" cy="2390250"/>
              <a:chOff x="609599" y="833642"/>
              <a:chExt cx="7941747" cy="5771225"/>
            </a:xfrm>
          </p:grpSpPr>
          <p:grpSp>
            <p:nvGrpSpPr>
              <p:cNvPr id="16" name="Group 14"/>
              <p:cNvGrpSpPr/>
              <p:nvPr/>
            </p:nvGrpSpPr>
            <p:grpSpPr>
              <a:xfrm rot="10800000">
                <a:off x="7696200" y="5257800"/>
                <a:ext cx="621450" cy="1347067"/>
                <a:chOff x="7010400" y="381000"/>
                <a:chExt cx="762000" cy="2033666"/>
              </a:xfrm>
            </p:grpSpPr>
            <p:sp>
              <p:nvSpPr>
                <p:cNvPr id="29"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10800000">
                <a:off x="939238" y="4923502"/>
                <a:ext cx="621450" cy="1347067"/>
                <a:chOff x="7010400" y="381000"/>
                <a:chExt cx="762000" cy="2033666"/>
              </a:xfrm>
            </p:grpSpPr>
            <p:sp>
              <p:nvSpPr>
                <p:cNvPr id="27"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899460" y="833642"/>
                <a:ext cx="621450" cy="986197"/>
                <a:chOff x="7031201" y="834275"/>
                <a:chExt cx="762000" cy="1488861"/>
              </a:xfrm>
            </p:grpSpPr>
            <p:sp>
              <p:nvSpPr>
                <p:cNvPr id="25" name="Rounded Rectangle 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646520" y="1148254"/>
                <a:ext cx="621450" cy="1017899"/>
                <a:chOff x="7087348" y="824753"/>
                <a:chExt cx="762000" cy="1536722"/>
              </a:xfrm>
            </p:grpSpPr>
            <p:sp>
              <p:nvSpPr>
                <p:cNvPr id="23"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63137" y="4646618"/>
              <a:ext cx="2213286" cy="1477328"/>
            </a:xfrm>
            <a:prstGeom prst="rect">
              <a:avLst/>
            </a:prstGeom>
          </p:spPr>
          <p:txBody>
            <a:bodyPr wrap="square">
              <a:spAutoFit/>
            </a:bodyPr>
            <a:lstStyle/>
            <a:p>
              <a:pPr algn="ctr"/>
              <a:r>
                <a:rPr lang="en-US" b="1" dirty="0"/>
                <a:t>As we recognize Heavenly Father’s greatness, we desire to worship and praise Him</a:t>
              </a:r>
              <a:endParaRPr lang="en-US" sz="1600" dirty="0"/>
            </a:p>
          </p:txBody>
        </p:sp>
      </p:grpSp>
      <p:pic>
        <p:nvPicPr>
          <p:cNvPr id="3" name="Picture 2">
            <a:extLst>
              <a:ext uri="{FF2B5EF4-FFF2-40B4-BE49-F238E27FC236}">
                <a16:creationId xmlns:a16="http://schemas.microsoft.com/office/drawing/2014/main" id="{95A3F3FB-FAF7-4F45-945D-871A28B51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659" y="2785138"/>
            <a:ext cx="4600575" cy="3257550"/>
          </a:xfrm>
          <a:prstGeom prst="rect">
            <a:avLst/>
          </a:prstGeom>
        </p:spPr>
      </p:pic>
    </p:spTree>
    <p:extLst>
      <p:ext uri="{BB962C8B-B14F-4D97-AF65-F5344CB8AC3E}">
        <p14:creationId xmlns:p14="http://schemas.microsoft.com/office/powerpoint/2010/main" val="415613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out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82588" y="164070"/>
            <a:ext cx="8686800" cy="769441"/>
          </a:xfrm>
          <a:prstGeom prst="rect">
            <a:avLst/>
          </a:prstGeom>
          <a:noFill/>
        </p:spPr>
        <p:txBody>
          <a:bodyPr wrap="square" rtlCol="0">
            <a:spAutoFit/>
          </a:bodyPr>
          <a:lstStyle/>
          <a:p>
            <a:pPr algn="ctr"/>
            <a:r>
              <a:rPr lang="en-US" sz="4400" dirty="0">
                <a:solidFill>
                  <a:schemeClr val="bg1"/>
                </a:solidFill>
                <a:latin typeface="Eras Bold ITC" panose="020B0907030504020204" pitchFamily="34" charset="0"/>
              </a:rPr>
              <a:t>Casting Their Crowns</a:t>
            </a:r>
          </a:p>
        </p:txBody>
      </p:sp>
      <p:sp>
        <p:nvSpPr>
          <p:cNvPr id="10" name="TextBox 9"/>
          <p:cNvSpPr txBox="1"/>
          <p:nvPr/>
        </p:nvSpPr>
        <p:spPr>
          <a:xfrm>
            <a:off x="98612" y="6320135"/>
            <a:ext cx="9144000" cy="461665"/>
          </a:xfrm>
          <a:prstGeom prst="rect">
            <a:avLst/>
          </a:prstGeom>
          <a:noFill/>
        </p:spPr>
        <p:txBody>
          <a:bodyPr wrap="square" rtlCol="0">
            <a:spAutoFit/>
          </a:bodyPr>
          <a:lstStyle/>
          <a:p>
            <a:r>
              <a:rPr lang="en-US" sz="2400" dirty="0">
                <a:solidFill>
                  <a:schemeClr val="bg1"/>
                </a:solidFill>
              </a:rPr>
              <a:t>Rev. 4:10</a:t>
            </a:r>
            <a:endParaRPr lang="en-US" sz="2000" dirty="0">
              <a:solidFill>
                <a:schemeClr val="bg1"/>
              </a:solidFill>
            </a:endParaRPr>
          </a:p>
        </p:txBody>
      </p:sp>
      <p:sp>
        <p:nvSpPr>
          <p:cNvPr id="12" name="TextBox 11"/>
          <p:cNvSpPr txBox="1"/>
          <p:nvPr/>
        </p:nvSpPr>
        <p:spPr>
          <a:xfrm>
            <a:off x="1981200" y="1600201"/>
            <a:ext cx="2895600" cy="1200329"/>
          </a:xfrm>
          <a:prstGeom prst="rect">
            <a:avLst/>
          </a:prstGeom>
          <a:noFill/>
        </p:spPr>
        <p:txBody>
          <a:bodyPr wrap="square" rtlCol="0">
            <a:spAutoFit/>
          </a:bodyPr>
          <a:lstStyle/>
          <a:p>
            <a:pPr algn="ctr"/>
            <a:r>
              <a:rPr lang="en-US" sz="2400" dirty="0">
                <a:solidFill>
                  <a:schemeClr val="bg1"/>
                </a:solidFill>
              </a:rPr>
              <a:t>Before the throne—</a:t>
            </a:r>
          </a:p>
          <a:p>
            <a:pPr algn="ctr"/>
            <a:r>
              <a:rPr lang="en-US" sz="2400" dirty="0">
                <a:solidFill>
                  <a:schemeClr val="bg1"/>
                </a:solidFill>
              </a:rPr>
              <a:t>Consecrating their stewardship</a:t>
            </a:r>
          </a:p>
        </p:txBody>
      </p:sp>
      <p:pic>
        <p:nvPicPr>
          <p:cNvPr id="11" name="Picture 1" descr="24 elders3.jpg"/>
          <p:cNvPicPr>
            <a:picLocks noChangeAspect="1"/>
          </p:cNvPicPr>
          <p:nvPr/>
        </p:nvPicPr>
        <p:blipFill>
          <a:blip r:embed="rId2" cstate="print"/>
          <a:srcRect/>
          <a:stretch>
            <a:fillRect/>
          </a:stretch>
        </p:blipFill>
        <p:spPr bwMode="auto">
          <a:xfrm>
            <a:off x="3552972" y="3260466"/>
            <a:ext cx="4790141" cy="3200400"/>
          </a:xfrm>
          <a:prstGeom prst="rect">
            <a:avLst/>
          </a:prstGeom>
          <a:noFill/>
          <a:ln w="9525">
            <a:noFill/>
            <a:miter lim="800000"/>
            <a:headEnd/>
            <a:tailEnd/>
          </a:ln>
        </p:spPr>
      </p:pic>
      <p:sp>
        <p:nvSpPr>
          <p:cNvPr id="14" name="TextBox 13"/>
          <p:cNvSpPr txBox="1"/>
          <p:nvPr/>
        </p:nvSpPr>
        <p:spPr>
          <a:xfrm>
            <a:off x="6553200" y="1371601"/>
            <a:ext cx="3352800" cy="1569660"/>
          </a:xfrm>
          <a:prstGeom prst="rect">
            <a:avLst/>
          </a:prstGeom>
          <a:noFill/>
        </p:spPr>
        <p:txBody>
          <a:bodyPr wrap="square" rtlCol="0">
            <a:spAutoFit/>
          </a:bodyPr>
          <a:lstStyle/>
          <a:p>
            <a:pPr algn="ctr"/>
            <a:r>
              <a:rPr lang="en-US" sz="2400" dirty="0">
                <a:solidFill>
                  <a:schemeClr val="bg1"/>
                </a:solidFill>
              </a:rPr>
              <a:t>24 elders show their humility, submission, and respect to the Father and His authority</a:t>
            </a:r>
          </a:p>
        </p:txBody>
      </p:sp>
      <p:sp>
        <p:nvSpPr>
          <p:cNvPr id="8" name="Rectangle 7"/>
          <p:cNvSpPr/>
          <p:nvPr/>
        </p:nvSpPr>
        <p:spPr>
          <a:xfrm>
            <a:off x="11646727" y="6341209"/>
            <a:ext cx="442750" cy="369332"/>
          </a:xfrm>
          <a:prstGeom prst="rect">
            <a:avLst/>
          </a:prstGeom>
        </p:spPr>
        <p:txBody>
          <a:bodyPr wrap="none">
            <a:spAutoFit/>
          </a:bodyPr>
          <a:lstStyle/>
          <a:p>
            <a:r>
              <a:rPr lang="en-US" dirty="0">
                <a:solidFill>
                  <a:schemeClr val="bg1"/>
                </a:solidFill>
              </a:rPr>
              <a:t>(5)</a:t>
            </a:r>
            <a:endParaRPr lang="en-US" dirty="0"/>
          </a:p>
        </p:txBody>
      </p:sp>
    </p:spTree>
    <p:extLst>
      <p:ext uri="{BB962C8B-B14F-4D97-AF65-F5344CB8AC3E}">
        <p14:creationId xmlns:p14="http://schemas.microsoft.com/office/powerpoint/2010/main" val="318489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94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4065" y="289679"/>
            <a:ext cx="8991600" cy="3139321"/>
          </a:xfrm>
          <a:prstGeom prst="rect">
            <a:avLst/>
          </a:prstGeom>
          <a:noFill/>
        </p:spPr>
        <p:txBody>
          <a:bodyPr wrap="square" rtlCol="0">
            <a:spAutoFit/>
          </a:bodyPr>
          <a:lstStyle/>
          <a:p>
            <a:pPr algn="ctr"/>
            <a:r>
              <a:rPr lang="en-US" sz="7200" dirty="0">
                <a:solidFill>
                  <a:schemeClr val="bg1"/>
                </a:solidFill>
                <a:latin typeface="Arial Rounded MT Bold" panose="020F0704030504030204" pitchFamily="34" charset="0"/>
              </a:rPr>
              <a:t>Temporal existence of earth</a:t>
            </a:r>
          </a:p>
          <a:p>
            <a:pPr algn="ctr"/>
            <a:r>
              <a:rPr lang="en-US" sz="5400" dirty="0">
                <a:solidFill>
                  <a:schemeClr val="bg1"/>
                </a:solidFill>
                <a:latin typeface="Arial Rounded MT Bold" panose="020F0704030504030204" pitchFamily="34" charset="0"/>
              </a:rPr>
              <a:t>Revelation 5</a:t>
            </a:r>
          </a:p>
        </p:txBody>
      </p:sp>
      <p:grpSp>
        <p:nvGrpSpPr>
          <p:cNvPr id="2" name="Group 34"/>
          <p:cNvGrpSpPr/>
          <p:nvPr/>
        </p:nvGrpSpPr>
        <p:grpSpPr>
          <a:xfrm>
            <a:off x="7735047" y="2380129"/>
            <a:ext cx="3209365" cy="3209365"/>
            <a:chOff x="7696200" y="1066800"/>
            <a:chExt cx="1981200" cy="1981200"/>
          </a:xfrm>
        </p:grpSpPr>
        <p:sp>
          <p:nvSpPr>
            <p:cNvPr id="7" name="Oval 6"/>
            <p:cNvSpPr/>
            <p:nvPr/>
          </p:nvSpPr>
          <p:spPr>
            <a:xfrm>
              <a:off x="7696200" y="1066800"/>
              <a:ext cx="1981200" cy="1981200"/>
            </a:xfrm>
            <a:prstGeom prst="ellips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9"/>
            <p:cNvGrpSpPr/>
            <p:nvPr/>
          </p:nvGrpSpPr>
          <p:grpSpPr>
            <a:xfrm>
              <a:off x="7696200" y="1066800"/>
              <a:ext cx="1791730" cy="1728914"/>
              <a:chOff x="4658497" y="1371600"/>
              <a:chExt cx="1791730" cy="1728914"/>
            </a:xfrm>
          </p:grpSpPr>
          <p:sp>
            <p:nvSpPr>
              <p:cNvPr id="9" name="Freeform 8"/>
              <p:cNvSpPr/>
              <p:nvPr/>
            </p:nvSpPr>
            <p:spPr>
              <a:xfrm>
                <a:off x="5568521" y="2091818"/>
                <a:ext cx="881706" cy="1008696"/>
              </a:xfrm>
              <a:custGeom>
                <a:avLst/>
                <a:gdLst>
                  <a:gd name="connsiteX0" fmla="*/ 202084 w 881706"/>
                  <a:gd name="connsiteY0" fmla="*/ 404247 h 1008696"/>
                  <a:gd name="connsiteX1" fmla="*/ 202084 w 881706"/>
                  <a:gd name="connsiteY1" fmla="*/ 404247 h 1008696"/>
                  <a:gd name="connsiteX2" fmla="*/ 103230 w 881706"/>
                  <a:gd name="connsiteY2" fmla="*/ 367177 h 1008696"/>
                  <a:gd name="connsiteX3" fmla="*/ 41447 w 881706"/>
                  <a:gd name="connsiteY3" fmla="*/ 305393 h 1008696"/>
                  <a:gd name="connsiteX4" fmla="*/ 29090 w 881706"/>
                  <a:gd name="connsiteY4" fmla="*/ 268323 h 1008696"/>
                  <a:gd name="connsiteX5" fmla="*/ 4376 w 881706"/>
                  <a:gd name="connsiteY5" fmla="*/ 231252 h 1008696"/>
                  <a:gd name="connsiteX6" fmla="*/ 16733 w 881706"/>
                  <a:gd name="connsiteY6" fmla="*/ 132398 h 1008696"/>
                  <a:gd name="connsiteX7" fmla="*/ 140301 w 881706"/>
                  <a:gd name="connsiteY7" fmla="*/ 70614 h 1008696"/>
                  <a:gd name="connsiteX8" fmla="*/ 177371 w 881706"/>
                  <a:gd name="connsiteY8" fmla="*/ 45901 h 1008696"/>
                  <a:gd name="connsiteX9" fmla="*/ 473933 w 881706"/>
                  <a:gd name="connsiteY9" fmla="*/ 8831 h 1008696"/>
                  <a:gd name="connsiteX10" fmla="*/ 671641 w 881706"/>
                  <a:gd name="connsiteY10" fmla="*/ 21187 h 1008696"/>
                  <a:gd name="connsiteX11" fmla="*/ 745782 w 881706"/>
                  <a:gd name="connsiteY11" fmla="*/ 70614 h 1008696"/>
                  <a:gd name="connsiteX12" fmla="*/ 782852 w 881706"/>
                  <a:gd name="connsiteY12" fmla="*/ 82971 h 1008696"/>
                  <a:gd name="connsiteX13" fmla="*/ 819922 w 881706"/>
                  <a:gd name="connsiteY13" fmla="*/ 107685 h 1008696"/>
                  <a:gd name="connsiteX14" fmla="*/ 844636 w 881706"/>
                  <a:gd name="connsiteY14" fmla="*/ 157112 h 1008696"/>
                  <a:gd name="connsiteX15" fmla="*/ 869349 w 881706"/>
                  <a:gd name="connsiteY15" fmla="*/ 194182 h 1008696"/>
                  <a:gd name="connsiteX16" fmla="*/ 881706 w 881706"/>
                  <a:gd name="connsiteY16" fmla="*/ 231252 h 1008696"/>
                  <a:gd name="connsiteX17" fmla="*/ 869349 w 881706"/>
                  <a:gd name="connsiteY17" fmla="*/ 268323 h 1008696"/>
                  <a:gd name="connsiteX18" fmla="*/ 782852 w 881706"/>
                  <a:gd name="connsiteY18" fmla="*/ 367177 h 1008696"/>
                  <a:gd name="connsiteX19" fmla="*/ 770495 w 881706"/>
                  <a:gd name="connsiteY19" fmla="*/ 404247 h 1008696"/>
                  <a:gd name="connsiteX20" fmla="*/ 745782 w 881706"/>
                  <a:gd name="connsiteY20" fmla="*/ 503101 h 1008696"/>
                  <a:gd name="connsiteX21" fmla="*/ 733425 w 881706"/>
                  <a:gd name="connsiteY21" fmla="*/ 540171 h 1008696"/>
                  <a:gd name="connsiteX22" fmla="*/ 708711 w 881706"/>
                  <a:gd name="connsiteY22" fmla="*/ 639025 h 1008696"/>
                  <a:gd name="connsiteX23" fmla="*/ 683998 w 881706"/>
                  <a:gd name="connsiteY23" fmla="*/ 676096 h 1008696"/>
                  <a:gd name="connsiteX24" fmla="*/ 659284 w 881706"/>
                  <a:gd name="connsiteY24" fmla="*/ 750236 h 1008696"/>
                  <a:gd name="connsiteX25" fmla="*/ 634571 w 881706"/>
                  <a:gd name="connsiteY25" fmla="*/ 787306 h 1008696"/>
                  <a:gd name="connsiteX26" fmla="*/ 622214 w 881706"/>
                  <a:gd name="connsiteY26" fmla="*/ 824377 h 1008696"/>
                  <a:gd name="connsiteX27" fmla="*/ 585144 w 881706"/>
                  <a:gd name="connsiteY27" fmla="*/ 849090 h 1008696"/>
                  <a:gd name="connsiteX28" fmla="*/ 572787 w 881706"/>
                  <a:gd name="connsiteY28" fmla="*/ 886160 h 1008696"/>
                  <a:gd name="connsiteX29" fmla="*/ 461576 w 881706"/>
                  <a:gd name="connsiteY29" fmla="*/ 947944 h 1008696"/>
                  <a:gd name="connsiteX30" fmla="*/ 412149 w 881706"/>
                  <a:gd name="connsiteY30" fmla="*/ 960301 h 1008696"/>
                  <a:gd name="connsiteX31" fmla="*/ 214441 w 881706"/>
                  <a:gd name="connsiteY31" fmla="*/ 972658 h 1008696"/>
                  <a:gd name="connsiteX32" fmla="*/ 177371 w 881706"/>
                  <a:gd name="connsiteY32" fmla="*/ 935587 h 1008696"/>
                  <a:gd name="connsiteX33" fmla="*/ 202084 w 881706"/>
                  <a:gd name="connsiteY33" fmla="*/ 762593 h 1008696"/>
                  <a:gd name="connsiteX34" fmla="*/ 251511 w 881706"/>
                  <a:gd name="connsiteY34" fmla="*/ 688452 h 1008696"/>
                  <a:gd name="connsiteX35" fmla="*/ 276225 w 881706"/>
                  <a:gd name="connsiteY35" fmla="*/ 651382 h 1008696"/>
                  <a:gd name="connsiteX36" fmla="*/ 300938 w 881706"/>
                  <a:gd name="connsiteY36" fmla="*/ 614312 h 1008696"/>
                  <a:gd name="connsiteX37" fmla="*/ 263868 w 881706"/>
                  <a:gd name="connsiteY37" fmla="*/ 503101 h 1008696"/>
                  <a:gd name="connsiteX38" fmla="*/ 251511 w 881706"/>
                  <a:gd name="connsiteY38" fmla="*/ 466031 h 1008696"/>
                  <a:gd name="connsiteX39" fmla="*/ 226798 w 881706"/>
                  <a:gd name="connsiteY39" fmla="*/ 428960 h 1008696"/>
                  <a:gd name="connsiteX40" fmla="*/ 202084 w 881706"/>
                  <a:gd name="connsiteY40" fmla="*/ 404247 h 10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1706" h="1008696">
                    <a:moveTo>
                      <a:pt x="202084" y="404247"/>
                    </a:moveTo>
                    <a:lnTo>
                      <a:pt x="202084" y="404247"/>
                    </a:lnTo>
                    <a:cubicBezTo>
                      <a:pt x="169133" y="391890"/>
                      <a:pt x="135268" y="381740"/>
                      <a:pt x="103230" y="367177"/>
                    </a:cubicBezTo>
                    <a:cubicBezTo>
                      <a:pt x="71248" y="352640"/>
                      <a:pt x="56953" y="336405"/>
                      <a:pt x="41447" y="305393"/>
                    </a:cubicBezTo>
                    <a:cubicBezTo>
                      <a:pt x="35622" y="293743"/>
                      <a:pt x="34915" y="279973"/>
                      <a:pt x="29090" y="268323"/>
                    </a:cubicBezTo>
                    <a:cubicBezTo>
                      <a:pt x="22448" y="255040"/>
                      <a:pt x="12614" y="243609"/>
                      <a:pt x="4376" y="231252"/>
                    </a:cubicBezTo>
                    <a:cubicBezTo>
                      <a:pt x="8495" y="198301"/>
                      <a:pt x="0" y="161082"/>
                      <a:pt x="16733" y="132398"/>
                    </a:cubicBezTo>
                    <a:cubicBezTo>
                      <a:pt x="41851" y="89339"/>
                      <a:pt x="98168" y="81147"/>
                      <a:pt x="140301" y="70614"/>
                    </a:cubicBezTo>
                    <a:cubicBezTo>
                      <a:pt x="152658" y="62376"/>
                      <a:pt x="163800" y="51933"/>
                      <a:pt x="177371" y="45901"/>
                    </a:cubicBezTo>
                    <a:cubicBezTo>
                      <a:pt x="280648" y="0"/>
                      <a:pt x="343244" y="16091"/>
                      <a:pt x="473933" y="8831"/>
                    </a:cubicBezTo>
                    <a:cubicBezTo>
                      <a:pt x="539836" y="12950"/>
                      <a:pt x="605973" y="14275"/>
                      <a:pt x="671641" y="21187"/>
                    </a:cubicBezTo>
                    <a:cubicBezTo>
                      <a:pt x="723974" y="26696"/>
                      <a:pt x="701265" y="40936"/>
                      <a:pt x="745782" y="70614"/>
                    </a:cubicBezTo>
                    <a:cubicBezTo>
                      <a:pt x="756620" y="77839"/>
                      <a:pt x="771202" y="77146"/>
                      <a:pt x="782852" y="82971"/>
                    </a:cubicBezTo>
                    <a:cubicBezTo>
                      <a:pt x="796135" y="89613"/>
                      <a:pt x="807565" y="99447"/>
                      <a:pt x="819922" y="107685"/>
                    </a:cubicBezTo>
                    <a:cubicBezTo>
                      <a:pt x="828160" y="124161"/>
                      <a:pt x="835497" y="141119"/>
                      <a:pt x="844636" y="157112"/>
                    </a:cubicBezTo>
                    <a:cubicBezTo>
                      <a:pt x="852004" y="170006"/>
                      <a:pt x="862708" y="180899"/>
                      <a:pt x="869349" y="194182"/>
                    </a:cubicBezTo>
                    <a:cubicBezTo>
                      <a:pt x="875174" y="205832"/>
                      <a:pt x="877587" y="218895"/>
                      <a:pt x="881706" y="231252"/>
                    </a:cubicBezTo>
                    <a:cubicBezTo>
                      <a:pt x="877587" y="243609"/>
                      <a:pt x="877486" y="258152"/>
                      <a:pt x="869349" y="268323"/>
                    </a:cubicBezTo>
                    <a:cubicBezTo>
                      <a:pt x="811682" y="340407"/>
                      <a:pt x="832283" y="218887"/>
                      <a:pt x="782852" y="367177"/>
                    </a:cubicBezTo>
                    <a:cubicBezTo>
                      <a:pt x="778733" y="379534"/>
                      <a:pt x="773922" y="391681"/>
                      <a:pt x="770495" y="404247"/>
                    </a:cubicBezTo>
                    <a:cubicBezTo>
                      <a:pt x="761558" y="437016"/>
                      <a:pt x="756523" y="470879"/>
                      <a:pt x="745782" y="503101"/>
                    </a:cubicBezTo>
                    <a:cubicBezTo>
                      <a:pt x="741663" y="515458"/>
                      <a:pt x="736852" y="527605"/>
                      <a:pt x="733425" y="540171"/>
                    </a:cubicBezTo>
                    <a:cubicBezTo>
                      <a:pt x="724488" y="572940"/>
                      <a:pt x="727551" y="610764"/>
                      <a:pt x="708711" y="639025"/>
                    </a:cubicBezTo>
                    <a:cubicBezTo>
                      <a:pt x="700473" y="651382"/>
                      <a:pt x="690030" y="662525"/>
                      <a:pt x="683998" y="676096"/>
                    </a:cubicBezTo>
                    <a:cubicBezTo>
                      <a:pt x="673418" y="699901"/>
                      <a:pt x="673734" y="728561"/>
                      <a:pt x="659284" y="750236"/>
                    </a:cubicBezTo>
                    <a:cubicBezTo>
                      <a:pt x="651046" y="762593"/>
                      <a:pt x="641212" y="774023"/>
                      <a:pt x="634571" y="787306"/>
                    </a:cubicBezTo>
                    <a:cubicBezTo>
                      <a:pt x="628746" y="798956"/>
                      <a:pt x="630351" y="814206"/>
                      <a:pt x="622214" y="824377"/>
                    </a:cubicBezTo>
                    <a:cubicBezTo>
                      <a:pt x="612937" y="835974"/>
                      <a:pt x="597501" y="840852"/>
                      <a:pt x="585144" y="849090"/>
                    </a:cubicBezTo>
                    <a:cubicBezTo>
                      <a:pt x="581025" y="861447"/>
                      <a:pt x="581997" y="876950"/>
                      <a:pt x="572787" y="886160"/>
                    </a:cubicBezTo>
                    <a:cubicBezTo>
                      <a:pt x="537384" y="921563"/>
                      <a:pt x="505084" y="935513"/>
                      <a:pt x="461576" y="947944"/>
                    </a:cubicBezTo>
                    <a:cubicBezTo>
                      <a:pt x="445247" y="952610"/>
                      <a:pt x="428625" y="956182"/>
                      <a:pt x="412149" y="960301"/>
                    </a:cubicBezTo>
                    <a:cubicBezTo>
                      <a:pt x="339555" y="1008696"/>
                      <a:pt x="356759" y="1008237"/>
                      <a:pt x="214441" y="972658"/>
                    </a:cubicBezTo>
                    <a:cubicBezTo>
                      <a:pt x="197488" y="968420"/>
                      <a:pt x="189728" y="947944"/>
                      <a:pt x="177371" y="935587"/>
                    </a:cubicBezTo>
                    <a:cubicBezTo>
                      <a:pt x="178722" y="920726"/>
                      <a:pt x="178831" y="804450"/>
                      <a:pt x="202084" y="762593"/>
                    </a:cubicBezTo>
                    <a:cubicBezTo>
                      <a:pt x="216508" y="736629"/>
                      <a:pt x="235035" y="713166"/>
                      <a:pt x="251511" y="688452"/>
                    </a:cubicBezTo>
                    <a:lnTo>
                      <a:pt x="276225" y="651382"/>
                    </a:lnTo>
                    <a:lnTo>
                      <a:pt x="300938" y="614312"/>
                    </a:lnTo>
                    <a:lnTo>
                      <a:pt x="263868" y="503101"/>
                    </a:lnTo>
                    <a:cubicBezTo>
                      <a:pt x="259749" y="490744"/>
                      <a:pt x="258736" y="476869"/>
                      <a:pt x="251511" y="466031"/>
                    </a:cubicBezTo>
                    <a:cubicBezTo>
                      <a:pt x="243273" y="453674"/>
                      <a:pt x="233440" y="442243"/>
                      <a:pt x="226798" y="428960"/>
                    </a:cubicBezTo>
                    <a:cubicBezTo>
                      <a:pt x="194718" y="364799"/>
                      <a:pt x="206203" y="408366"/>
                      <a:pt x="202084" y="404247"/>
                    </a:cubicBez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658497" y="1668162"/>
                <a:ext cx="535892" cy="1237978"/>
              </a:xfrm>
              <a:custGeom>
                <a:avLst/>
                <a:gdLst>
                  <a:gd name="connsiteX0" fmla="*/ 284206 w 535892"/>
                  <a:gd name="connsiteY0" fmla="*/ 0 h 1237978"/>
                  <a:gd name="connsiteX1" fmla="*/ 284206 w 535892"/>
                  <a:gd name="connsiteY1" fmla="*/ 0 h 1237978"/>
                  <a:gd name="connsiteX2" fmla="*/ 308919 w 535892"/>
                  <a:gd name="connsiteY2" fmla="*/ 111211 h 1237978"/>
                  <a:gd name="connsiteX3" fmla="*/ 321276 w 535892"/>
                  <a:gd name="connsiteY3" fmla="*/ 148281 h 1237978"/>
                  <a:gd name="connsiteX4" fmla="*/ 370703 w 535892"/>
                  <a:gd name="connsiteY4" fmla="*/ 222422 h 1237978"/>
                  <a:gd name="connsiteX5" fmla="*/ 444844 w 535892"/>
                  <a:gd name="connsiteY5" fmla="*/ 259492 h 1237978"/>
                  <a:gd name="connsiteX6" fmla="*/ 494271 w 535892"/>
                  <a:gd name="connsiteY6" fmla="*/ 333633 h 1237978"/>
                  <a:gd name="connsiteX7" fmla="*/ 518984 w 535892"/>
                  <a:gd name="connsiteY7" fmla="*/ 407773 h 1237978"/>
                  <a:gd name="connsiteX8" fmla="*/ 469557 w 535892"/>
                  <a:gd name="connsiteY8" fmla="*/ 543697 h 1237978"/>
                  <a:gd name="connsiteX9" fmla="*/ 395417 w 535892"/>
                  <a:gd name="connsiteY9" fmla="*/ 568411 h 1237978"/>
                  <a:gd name="connsiteX10" fmla="*/ 321276 w 535892"/>
                  <a:gd name="connsiteY10" fmla="*/ 617838 h 1237978"/>
                  <a:gd name="connsiteX11" fmla="*/ 284206 w 535892"/>
                  <a:gd name="connsiteY11" fmla="*/ 729049 h 1237978"/>
                  <a:gd name="connsiteX12" fmla="*/ 271849 w 535892"/>
                  <a:gd name="connsiteY12" fmla="*/ 766119 h 1237978"/>
                  <a:gd name="connsiteX13" fmla="*/ 259492 w 535892"/>
                  <a:gd name="connsiteY13" fmla="*/ 803189 h 1237978"/>
                  <a:gd name="connsiteX14" fmla="*/ 271849 w 535892"/>
                  <a:gd name="connsiteY14" fmla="*/ 1000897 h 1237978"/>
                  <a:gd name="connsiteX15" fmla="*/ 308919 w 535892"/>
                  <a:gd name="connsiteY15" fmla="*/ 1112108 h 1237978"/>
                  <a:gd name="connsiteX16" fmla="*/ 321276 w 535892"/>
                  <a:gd name="connsiteY16" fmla="*/ 1149179 h 1237978"/>
                  <a:gd name="connsiteX17" fmla="*/ 308919 w 535892"/>
                  <a:gd name="connsiteY17" fmla="*/ 1186249 h 1237978"/>
                  <a:gd name="connsiteX18" fmla="*/ 222422 w 535892"/>
                  <a:gd name="connsiteY18" fmla="*/ 1223319 h 1237978"/>
                  <a:gd name="connsiteX19" fmla="*/ 185352 w 535892"/>
                  <a:gd name="connsiteY19" fmla="*/ 1235676 h 1237978"/>
                  <a:gd name="connsiteX20" fmla="*/ 135925 w 535892"/>
                  <a:gd name="connsiteY20" fmla="*/ 976184 h 1237978"/>
                  <a:gd name="connsiteX21" fmla="*/ 111211 w 535892"/>
                  <a:gd name="connsiteY21" fmla="*/ 902043 h 1237978"/>
                  <a:gd name="connsiteX22" fmla="*/ 74141 w 535892"/>
                  <a:gd name="connsiteY22" fmla="*/ 815546 h 1237978"/>
                  <a:gd name="connsiteX23" fmla="*/ 24714 w 535892"/>
                  <a:gd name="connsiteY23" fmla="*/ 741406 h 1237978"/>
                  <a:gd name="connsiteX24" fmla="*/ 0 w 535892"/>
                  <a:gd name="connsiteY24" fmla="*/ 667265 h 1237978"/>
                  <a:gd name="connsiteX25" fmla="*/ 12357 w 535892"/>
                  <a:gd name="connsiteY25" fmla="*/ 432487 h 1237978"/>
                  <a:gd name="connsiteX26" fmla="*/ 86498 w 535892"/>
                  <a:gd name="connsiteY26" fmla="*/ 284206 h 1237978"/>
                  <a:gd name="connsiteX27" fmla="*/ 135925 w 535892"/>
                  <a:gd name="connsiteY27" fmla="*/ 210065 h 1237978"/>
                  <a:gd name="connsiteX28" fmla="*/ 160638 w 535892"/>
                  <a:gd name="connsiteY28" fmla="*/ 172995 h 1237978"/>
                  <a:gd name="connsiteX29" fmla="*/ 197708 w 535892"/>
                  <a:gd name="connsiteY29" fmla="*/ 148281 h 1237978"/>
                  <a:gd name="connsiteX30" fmla="*/ 222422 w 535892"/>
                  <a:gd name="connsiteY30" fmla="*/ 111211 h 1237978"/>
                  <a:gd name="connsiteX31" fmla="*/ 259492 w 535892"/>
                  <a:gd name="connsiteY31" fmla="*/ 98854 h 1237978"/>
                  <a:gd name="connsiteX32" fmla="*/ 284206 w 535892"/>
                  <a:gd name="connsiteY32" fmla="*/ 74141 h 1237978"/>
                  <a:gd name="connsiteX33" fmla="*/ 284206 w 535892"/>
                  <a:gd name="connsiteY33" fmla="*/ 0 h 12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5892" h="1237978">
                    <a:moveTo>
                      <a:pt x="284206" y="0"/>
                    </a:moveTo>
                    <a:lnTo>
                      <a:pt x="284206" y="0"/>
                    </a:lnTo>
                    <a:cubicBezTo>
                      <a:pt x="292444" y="37070"/>
                      <a:pt x="299709" y="74370"/>
                      <a:pt x="308919" y="111211"/>
                    </a:cubicBezTo>
                    <a:cubicBezTo>
                      <a:pt x="312078" y="123847"/>
                      <a:pt x="314950" y="136895"/>
                      <a:pt x="321276" y="148281"/>
                    </a:cubicBezTo>
                    <a:cubicBezTo>
                      <a:pt x="335701" y="174245"/>
                      <a:pt x="342525" y="213029"/>
                      <a:pt x="370703" y="222422"/>
                    </a:cubicBezTo>
                    <a:cubicBezTo>
                      <a:pt x="421862" y="239475"/>
                      <a:pt x="396935" y="227554"/>
                      <a:pt x="444844" y="259492"/>
                    </a:cubicBezTo>
                    <a:cubicBezTo>
                      <a:pt x="461320" y="284206"/>
                      <a:pt x="484878" y="305455"/>
                      <a:pt x="494271" y="333633"/>
                    </a:cubicBezTo>
                    <a:lnTo>
                      <a:pt x="518984" y="407773"/>
                    </a:lnTo>
                    <a:cubicBezTo>
                      <a:pt x="509430" y="493761"/>
                      <a:pt x="535892" y="514214"/>
                      <a:pt x="469557" y="543697"/>
                    </a:cubicBezTo>
                    <a:cubicBezTo>
                      <a:pt x="445752" y="554277"/>
                      <a:pt x="417092" y="553961"/>
                      <a:pt x="395417" y="568411"/>
                    </a:cubicBezTo>
                    <a:lnTo>
                      <a:pt x="321276" y="617838"/>
                    </a:lnTo>
                    <a:lnTo>
                      <a:pt x="284206" y="729049"/>
                    </a:lnTo>
                    <a:lnTo>
                      <a:pt x="271849" y="766119"/>
                    </a:lnTo>
                    <a:lnTo>
                      <a:pt x="259492" y="803189"/>
                    </a:lnTo>
                    <a:cubicBezTo>
                      <a:pt x="263611" y="869092"/>
                      <a:pt x="262927" y="935471"/>
                      <a:pt x="271849" y="1000897"/>
                    </a:cubicBezTo>
                    <a:cubicBezTo>
                      <a:pt x="271850" y="1000906"/>
                      <a:pt x="302739" y="1093569"/>
                      <a:pt x="308919" y="1112108"/>
                    </a:cubicBezTo>
                    <a:lnTo>
                      <a:pt x="321276" y="1149179"/>
                    </a:lnTo>
                    <a:cubicBezTo>
                      <a:pt x="317157" y="1161536"/>
                      <a:pt x="317056" y="1176078"/>
                      <a:pt x="308919" y="1186249"/>
                    </a:cubicBezTo>
                    <a:cubicBezTo>
                      <a:pt x="286624" y="1214117"/>
                      <a:pt x="253201" y="1214525"/>
                      <a:pt x="222422" y="1223319"/>
                    </a:cubicBezTo>
                    <a:cubicBezTo>
                      <a:pt x="209898" y="1226897"/>
                      <a:pt x="197709" y="1231557"/>
                      <a:pt x="185352" y="1235676"/>
                    </a:cubicBezTo>
                    <a:cubicBezTo>
                      <a:pt x="79611" y="1165182"/>
                      <a:pt x="167340" y="1237978"/>
                      <a:pt x="135925" y="976184"/>
                    </a:cubicBezTo>
                    <a:cubicBezTo>
                      <a:pt x="132821" y="950319"/>
                      <a:pt x="119449" y="926757"/>
                      <a:pt x="111211" y="902043"/>
                    </a:cubicBezTo>
                    <a:cubicBezTo>
                      <a:pt x="98428" y="863696"/>
                      <a:pt x="97043" y="853716"/>
                      <a:pt x="74141" y="815546"/>
                    </a:cubicBezTo>
                    <a:cubicBezTo>
                      <a:pt x="58860" y="790077"/>
                      <a:pt x="34107" y="769584"/>
                      <a:pt x="24714" y="741406"/>
                    </a:cubicBezTo>
                    <a:lnTo>
                      <a:pt x="0" y="667265"/>
                    </a:lnTo>
                    <a:cubicBezTo>
                      <a:pt x="4119" y="589006"/>
                      <a:pt x="3020" y="510296"/>
                      <a:pt x="12357" y="432487"/>
                    </a:cubicBezTo>
                    <a:cubicBezTo>
                      <a:pt x="19844" y="370097"/>
                      <a:pt x="52971" y="334496"/>
                      <a:pt x="86498" y="284206"/>
                    </a:cubicBezTo>
                    <a:lnTo>
                      <a:pt x="135925" y="210065"/>
                    </a:lnTo>
                    <a:cubicBezTo>
                      <a:pt x="144163" y="197708"/>
                      <a:pt x="148281" y="181233"/>
                      <a:pt x="160638" y="172995"/>
                    </a:cubicBezTo>
                    <a:lnTo>
                      <a:pt x="197708" y="148281"/>
                    </a:lnTo>
                    <a:cubicBezTo>
                      <a:pt x="205946" y="135924"/>
                      <a:pt x="210825" y="120488"/>
                      <a:pt x="222422" y="111211"/>
                    </a:cubicBezTo>
                    <a:cubicBezTo>
                      <a:pt x="232593" y="103074"/>
                      <a:pt x="248323" y="105555"/>
                      <a:pt x="259492" y="98854"/>
                    </a:cubicBezTo>
                    <a:cubicBezTo>
                      <a:pt x="269482" y="92860"/>
                      <a:pt x="275968" y="82379"/>
                      <a:pt x="284206" y="74141"/>
                    </a:cubicBezTo>
                    <a:lnTo>
                      <a:pt x="284206" y="0"/>
                    </a:lnTo>
                    <a:close/>
                  </a:path>
                </a:pathLst>
              </a:cu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301049" y="1371600"/>
                <a:ext cx="891827" cy="247135"/>
              </a:xfrm>
              <a:custGeom>
                <a:avLst/>
                <a:gdLst>
                  <a:gd name="connsiteX0" fmla="*/ 0 w 891827"/>
                  <a:gd name="connsiteY0" fmla="*/ 24714 h 247135"/>
                  <a:gd name="connsiteX1" fmla="*/ 0 w 891827"/>
                  <a:gd name="connsiteY1" fmla="*/ 24714 h 247135"/>
                  <a:gd name="connsiteX2" fmla="*/ 123567 w 891827"/>
                  <a:gd name="connsiteY2" fmla="*/ 160638 h 247135"/>
                  <a:gd name="connsiteX3" fmla="*/ 234778 w 891827"/>
                  <a:gd name="connsiteY3" fmla="*/ 222422 h 247135"/>
                  <a:gd name="connsiteX4" fmla="*/ 271848 w 891827"/>
                  <a:gd name="connsiteY4" fmla="*/ 234778 h 247135"/>
                  <a:gd name="connsiteX5" fmla="*/ 308919 w 891827"/>
                  <a:gd name="connsiteY5" fmla="*/ 247135 h 247135"/>
                  <a:gd name="connsiteX6" fmla="*/ 766119 w 891827"/>
                  <a:gd name="connsiteY6" fmla="*/ 234778 h 247135"/>
                  <a:gd name="connsiteX7" fmla="*/ 840259 w 891827"/>
                  <a:gd name="connsiteY7" fmla="*/ 210065 h 247135"/>
                  <a:gd name="connsiteX8" fmla="*/ 877329 w 891827"/>
                  <a:gd name="connsiteY8" fmla="*/ 185351 h 247135"/>
                  <a:gd name="connsiteX9" fmla="*/ 889686 w 891827"/>
                  <a:gd name="connsiteY9" fmla="*/ 148281 h 247135"/>
                  <a:gd name="connsiteX10" fmla="*/ 827902 w 891827"/>
                  <a:gd name="connsiteY10" fmla="*/ 98854 h 247135"/>
                  <a:gd name="connsiteX11" fmla="*/ 790832 w 891827"/>
                  <a:gd name="connsiteY11" fmla="*/ 74141 h 247135"/>
                  <a:gd name="connsiteX12" fmla="*/ 667265 w 891827"/>
                  <a:gd name="connsiteY12" fmla="*/ 37070 h 247135"/>
                  <a:gd name="connsiteX13" fmla="*/ 605481 w 891827"/>
                  <a:gd name="connsiteY13" fmla="*/ 24714 h 247135"/>
                  <a:gd name="connsiteX14" fmla="*/ 518983 w 891827"/>
                  <a:gd name="connsiteY14" fmla="*/ 0 h 247135"/>
                  <a:gd name="connsiteX15" fmla="*/ 210065 w 891827"/>
                  <a:gd name="connsiteY15" fmla="*/ 12357 h 247135"/>
                  <a:gd name="connsiteX16" fmla="*/ 111210 w 891827"/>
                  <a:gd name="connsiteY16" fmla="*/ 37070 h 247135"/>
                  <a:gd name="connsiteX17" fmla="*/ 86497 w 891827"/>
                  <a:gd name="connsiteY17" fmla="*/ 49427 h 247135"/>
                  <a:gd name="connsiteX18" fmla="*/ 86497 w 891827"/>
                  <a:gd name="connsiteY18" fmla="*/ 49427 h 247135"/>
                  <a:gd name="connsiteX19" fmla="*/ 61783 w 891827"/>
                  <a:gd name="connsiteY19" fmla="*/ 61784 h 247135"/>
                  <a:gd name="connsiteX20" fmla="*/ 24713 w 891827"/>
                  <a:gd name="connsiteY20" fmla="*/ 74141 h 247135"/>
                  <a:gd name="connsiteX21" fmla="*/ 61783 w 891827"/>
                  <a:gd name="connsiteY21" fmla="*/ 61784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1827" h="247135">
                    <a:moveTo>
                      <a:pt x="0" y="24714"/>
                    </a:moveTo>
                    <a:lnTo>
                      <a:pt x="0" y="24714"/>
                    </a:lnTo>
                    <a:cubicBezTo>
                      <a:pt x="93966" y="158952"/>
                      <a:pt x="38800" y="132381"/>
                      <a:pt x="123567" y="160638"/>
                    </a:cubicBezTo>
                    <a:cubicBezTo>
                      <a:pt x="179057" y="216128"/>
                      <a:pt x="144060" y="192183"/>
                      <a:pt x="234778" y="222422"/>
                    </a:cubicBezTo>
                    <a:lnTo>
                      <a:pt x="271848" y="234778"/>
                    </a:lnTo>
                    <a:lnTo>
                      <a:pt x="308919" y="247135"/>
                    </a:lnTo>
                    <a:cubicBezTo>
                      <a:pt x="461319" y="243016"/>
                      <a:pt x="614033" y="245389"/>
                      <a:pt x="766119" y="234778"/>
                    </a:cubicBezTo>
                    <a:cubicBezTo>
                      <a:pt x="792106" y="232965"/>
                      <a:pt x="818584" y="224515"/>
                      <a:pt x="840259" y="210065"/>
                    </a:cubicBezTo>
                    <a:lnTo>
                      <a:pt x="877329" y="185351"/>
                    </a:lnTo>
                    <a:cubicBezTo>
                      <a:pt x="881448" y="172994"/>
                      <a:pt x="891827" y="161129"/>
                      <a:pt x="889686" y="148281"/>
                    </a:cubicBezTo>
                    <a:cubicBezTo>
                      <a:pt x="882112" y="102834"/>
                      <a:pt x="857692" y="113749"/>
                      <a:pt x="827902" y="98854"/>
                    </a:cubicBezTo>
                    <a:cubicBezTo>
                      <a:pt x="814619" y="92213"/>
                      <a:pt x="804403" y="80173"/>
                      <a:pt x="790832" y="74141"/>
                    </a:cubicBezTo>
                    <a:cubicBezTo>
                      <a:pt x="760030" y="60451"/>
                      <a:pt x="703208" y="45057"/>
                      <a:pt x="667265" y="37070"/>
                    </a:cubicBezTo>
                    <a:cubicBezTo>
                      <a:pt x="646763" y="32514"/>
                      <a:pt x="625983" y="29270"/>
                      <a:pt x="605481" y="24714"/>
                    </a:cubicBezTo>
                    <a:cubicBezTo>
                      <a:pt x="558938" y="14371"/>
                      <a:pt x="560261" y="13759"/>
                      <a:pt x="518983" y="0"/>
                    </a:cubicBezTo>
                    <a:cubicBezTo>
                      <a:pt x="416010" y="4119"/>
                      <a:pt x="312892" y="5502"/>
                      <a:pt x="210065" y="12357"/>
                    </a:cubicBezTo>
                    <a:cubicBezTo>
                      <a:pt x="183718" y="14113"/>
                      <a:pt x="138307" y="26231"/>
                      <a:pt x="111210" y="37070"/>
                    </a:cubicBezTo>
                    <a:cubicBezTo>
                      <a:pt x="102659" y="40490"/>
                      <a:pt x="94735" y="45308"/>
                      <a:pt x="86497" y="49427"/>
                    </a:cubicBezTo>
                    <a:lnTo>
                      <a:pt x="86497" y="49427"/>
                    </a:lnTo>
                    <a:lnTo>
                      <a:pt x="61783" y="61784"/>
                    </a:lnTo>
                    <a:lnTo>
                      <a:pt x="24713" y="74141"/>
                    </a:lnTo>
                    <a:lnTo>
                      <a:pt x="61783" y="61784"/>
                    </a:lnTo>
                  </a:path>
                </a:pathLst>
              </a:custGeom>
              <a:solidFill>
                <a:schemeClr val="accent3">
                  <a:lumMod val="60000"/>
                  <a:lumOff val="4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2702114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94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45977" y="865095"/>
            <a:ext cx="4343400" cy="5632311"/>
          </a:xfrm>
          <a:prstGeom prst="rect">
            <a:avLst/>
          </a:prstGeom>
          <a:noFill/>
        </p:spPr>
        <p:txBody>
          <a:bodyPr wrap="square" rtlCol="0">
            <a:spAutoFit/>
          </a:bodyPr>
          <a:lstStyle/>
          <a:p>
            <a:r>
              <a:rPr lang="en-US" sz="2000" dirty="0">
                <a:solidFill>
                  <a:schemeClr val="bg1"/>
                </a:solidFill>
              </a:rPr>
              <a:t>What was contained in the book described in Rev. 5:1?</a:t>
            </a:r>
          </a:p>
          <a:p>
            <a:endParaRPr lang="en-US" sz="2000" dirty="0">
              <a:solidFill>
                <a:schemeClr val="bg1"/>
              </a:solidFill>
            </a:endParaRPr>
          </a:p>
          <a:p>
            <a:endParaRPr lang="en-US" sz="2000" dirty="0">
              <a:solidFill>
                <a:schemeClr val="bg1"/>
              </a:solidFill>
            </a:endParaRPr>
          </a:p>
          <a:p>
            <a:r>
              <a:rPr lang="en-US" sz="2000" dirty="0">
                <a:solidFill>
                  <a:schemeClr val="bg1"/>
                </a:solidFill>
              </a:rPr>
              <a:t>How long is the earth’s temporal existence?</a:t>
            </a:r>
          </a:p>
          <a:p>
            <a:endParaRPr lang="en-US" sz="2000" dirty="0">
              <a:solidFill>
                <a:schemeClr val="bg1"/>
              </a:solidFill>
            </a:endParaRPr>
          </a:p>
          <a:p>
            <a:r>
              <a:rPr lang="en-US" sz="2000" dirty="0">
                <a:solidFill>
                  <a:schemeClr val="bg1"/>
                </a:solidFill>
              </a:rPr>
              <a:t>Who was the only one who could open and read the book in Rev. 5:5?</a:t>
            </a:r>
          </a:p>
          <a:p>
            <a:endParaRPr lang="en-US" sz="2000" dirty="0">
              <a:solidFill>
                <a:schemeClr val="bg1"/>
              </a:solidFill>
            </a:endParaRPr>
          </a:p>
          <a:p>
            <a:r>
              <a:rPr lang="en-US" sz="2000" dirty="0">
                <a:solidFill>
                  <a:schemeClr val="bg1"/>
                </a:solidFill>
              </a:rPr>
              <a:t>What number did Joseph Smith change in Rev. 5:6?</a:t>
            </a:r>
          </a:p>
          <a:p>
            <a:endParaRPr lang="en-US" sz="2000" dirty="0">
              <a:solidFill>
                <a:schemeClr val="bg1"/>
              </a:solidFill>
            </a:endParaRPr>
          </a:p>
          <a:p>
            <a:r>
              <a:rPr lang="en-US" sz="2000" dirty="0">
                <a:solidFill>
                  <a:schemeClr val="bg1"/>
                </a:solidFill>
              </a:rPr>
              <a:t>Who did the spirits of God in Rev. 5:6 represent?</a:t>
            </a:r>
          </a:p>
          <a:p>
            <a:endParaRPr lang="en-US" sz="2000" dirty="0">
              <a:solidFill>
                <a:schemeClr val="bg1"/>
              </a:solidFill>
            </a:endParaRPr>
          </a:p>
          <a:p>
            <a:r>
              <a:rPr lang="en-US" sz="2000" dirty="0">
                <a:solidFill>
                  <a:schemeClr val="bg1"/>
                </a:solidFill>
              </a:rPr>
              <a:t>Were the 4 beasts in Rev. 5:8 actual animals? See also Rev. 4:8</a:t>
            </a:r>
          </a:p>
        </p:txBody>
      </p:sp>
      <p:sp>
        <p:nvSpPr>
          <p:cNvPr id="6" name="TextBox 5"/>
          <p:cNvSpPr txBox="1"/>
          <p:nvPr/>
        </p:nvSpPr>
        <p:spPr>
          <a:xfrm>
            <a:off x="7041777" y="865095"/>
            <a:ext cx="4648200" cy="5632311"/>
          </a:xfrm>
          <a:prstGeom prst="rect">
            <a:avLst/>
          </a:prstGeom>
          <a:noFill/>
        </p:spPr>
        <p:txBody>
          <a:bodyPr wrap="square" rtlCol="0">
            <a:spAutoFit/>
          </a:bodyPr>
          <a:lstStyle/>
          <a:p>
            <a:r>
              <a:rPr lang="en-US" sz="2000" dirty="0">
                <a:solidFill>
                  <a:srgbClr val="FFC000"/>
                </a:solidFill>
              </a:rPr>
              <a:t>The “will, mysteries, and the works of God” concerning the earth during its temporal existence (D&amp;C 77:6)</a:t>
            </a:r>
          </a:p>
          <a:p>
            <a:endParaRPr lang="en-US" sz="2000" dirty="0">
              <a:solidFill>
                <a:srgbClr val="FFC000"/>
              </a:solidFill>
            </a:endParaRPr>
          </a:p>
          <a:p>
            <a:r>
              <a:rPr lang="en-US" sz="2000" dirty="0">
                <a:solidFill>
                  <a:srgbClr val="FFC000"/>
                </a:solidFill>
              </a:rPr>
              <a:t>7,000 years (D&amp;C 77:6)</a:t>
            </a:r>
          </a:p>
          <a:p>
            <a:endParaRPr lang="en-US" sz="2000" dirty="0">
              <a:solidFill>
                <a:srgbClr val="FFC000"/>
              </a:solidFill>
            </a:endParaRPr>
          </a:p>
          <a:p>
            <a:endParaRPr lang="en-US" sz="2000" dirty="0">
              <a:solidFill>
                <a:srgbClr val="FFC000"/>
              </a:solidFill>
            </a:endParaRPr>
          </a:p>
          <a:p>
            <a:r>
              <a:rPr lang="en-US" sz="2000" dirty="0">
                <a:solidFill>
                  <a:srgbClr val="FFC000"/>
                </a:solidFill>
              </a:rPr>
              <a:t>Jesus Christ (Rev. 22:16)</a:t>
            </a:r>
          </a:p>
          <a:p>
            <a:endParaRPr lang="en-US" sz="2000" dirty="0">
              <a:solidFill>
                <a:srgbClr val="FFC000"/>
              </a:solidFill>
            </a:endParaRPr>
          </a:p>
          <a:p>
            <a:endParaRPr lang="en-US" sz="2000" dirty="0">
              <a:solidFill>
                <a:srgbClr val="FFC000"/>
              </a:solidFill>
            </a:endParaRPr>
          </a:p>
          <a:p>
            <a:r>
              <a:rPr lang="en-US" sz="2000" dirty="0">
                <a:solidFill>
                  <a:srgbClr val="FFC000"/>
                </a:solidFill>
              </a:rPr>
              <a:t>The number 7 to 12 (JST Rev. 5:6)</a:t>
            </a:r>
          </a:p>
          <a:p>
            <a:endParaRPr lang="en-US" sz="2000" dirty="0">
              <a:solidFill>
                <a:srgbClr val="FFC000"/>
              </a:solidFill>
            </a:endParaRPr>
          </a:p>
          <a:p>
            <a:endParaRPr lang="en-US" sz="2000" dirty="0">
              <a:solidFill>
                <a:srgbClr val="FFC000"/>
              </a:solidFill>
            </a:endParaRPr>
          </a:p>
          <a:p>
            <a:r>
              <a:rPr lang="en-US" sz="2000" dirty="0">
                <a:solidFill>
                  <a:srgbClr val="FFC000"/>
                </a:solidFill>
              </a:rPr>
              <a:t>The Twelve Apostles (JST Rev. 5:6)</a:t>
            </a:r>
          </a:p>
          <a:p>
            <a:endParaRPr lang="en-US" sz="2000" dirty="0">
              <a:solidFill>
                <a:srgbClr val="FFC000"/>
              </a:solidFill>
            </a:endParaRPr>
          </a:p>
          <a:p>
            <a:endParaRPr lang="en-US" sz="2000" dirty="0">
              <a:solidFill>
                <a:srgbClr val="FFC000"/>
              </a:solidFill>
            </a:endParaRPr>
          </a:p>
          <a:p>
            <a:r>
              <a:rPr lang="en-US" sz="2000" dirty="0">
                <a:solidFill>
                  <a:srgbClr val="FFC000"/>
                </a:solidFill>
              </a:rPr>
              <a:t>Yes, though John describes them figuratively (D&amp;C 77:2-4)</a:t>
            </a:r>
          </a:p>
        </p:txBody>
      </p:sp>
      <p:sp>
        <p:nvSpPr>
          <p:cNvPr id="7" name="TextBox 6"/>
          <p:cNvSpPr txBox="1"/>
          <p:nvPr/>
        </p:nvSpPr>
        <p:spPr>
          <a:xfrm>
            <a:off x="3962400" y="0"/>
            <a:ext cx="3505200" cy="584775"/>
          </a:xfrm>
          <a:prstGeom prst="rect">
            <a:avLst/>
          </a:prstGeom>
          <a:noFill/>
        </p:spPr>
        <p:txBody>
          <a:bodyPr wrap="square" rtlCol="0">
            <a:spAutoFit/>
          </a:bodyPr>
          <a:lstStyle/>
          <a:p>
            <a:pPr algn="ctr"/>
            <a:r>
              <a:rPr lang="en-US" sz="3200" dirty="0">
                <a:solidFill>
                  <a:schemeClr val="bg1"/>
                </a:solidFill>
              </a:rPr>
              <a:t>Revelation 5</a:t>
            </a:r>
          </a:p>
        </p:txBody>
      </p:sp>
      <p:pic>
        <p:nvPicPr>
          <p:cNvPr id="8" name="Picture 2" descr="http://www.uni.edu/becker/anImated%20question%20mark%2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926" y="1933575"/>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86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slide(fromBottom)">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slide(fromBottom)">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slide(fromBottom)">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lide(fromBottom)">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slide(fromBottom)">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slide(fromBottom)">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slide(fromBottom)">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slide(fromBottom)">
                                      <p:cBhvr>
                                        <p:cTn id="52" dur="500"/>
                                        <p:tgtEl>
                                          <p:spTgt spid="6">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slide(fromBottom)">
                                      <p:cBhvr>
                                        <p:cTn id="57" dur="5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6">
                                            <p:txEl>
                                              <p:pRg st="14" end="14"/>
                                            </p:txEl>
                                          </p:spTgt>
                                        </p:tgtEl>
                                        <p:attrNameLst>
                                          <p:attrName>style.visibility</p:attrName>
                                        </p:attrNameLst>
                                      </p:cBhvr>
                                      <p:to>
                                        <p:strVal val="visible"/>
                                      </p:to>
                                    </p:set>
                                    <p:animEffect transition="in" filter="slide(fromBottom)">
                                      <p:cBhvr>
                                        <p:cTn id="62"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94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55259" y="381001"/>
            <a:ext cx="4343400" cy="2554545"/>
          </a:xfrm>
          <a:prstGeom prst="rect">
            <a:avLst/>
          </a:prstGeom>
          <a:noFill/>
        </p:spPr>
        <p:txBody>
          <a:bodyPr wrap="square" rtlCol="0">
            <a:spAutoFit/>
          </a:bodyPr>
          <a:lstStyle/>
          <a:p>
            <a:r>
              <a:rPr lang="en-US" sz="2000" dirty="0">
                <a:solidFill>
                  <a:schemeClr val="bg1"/>
                </a:solidFill>
              </a:rPr>
              <a:t>Why was Jesus Christ able to open the sealed book?</a:t>
            </a:r>
          </a:p>
          <a:p>
            <a:endParaRPr lang="en-US" sz="2000" dirty="0">
              <a:solidFill>
                <a:schemeClr val="bg1"/>
              </a:solidFill>
            </a:endParaRPr>
          </a:p>
          <a:p>
            <a:r>
              <a:rPr lang="en-US" sz="2000" dirty="0">
                <a:solidFill>
                  <a:schemeClr val="bg1"/>
                </a:solidFill>
              </a:rPr>
              <a:t>How many angels did John see shouting praises to the Lamb? See Rev. 5:11</a:t>
            </a:r>
          </a:p>
          <a:p>
            <a:endParaRPr lang="en-US" sz="2000" dirty="0">
              <a:solidFill>
                <a:schemeClr val="bg1"/>
              </a:solidFill>
            </a:endParaRPr>
          </a:p>
          <a:p>
            <a:r>
              <a:rPr lang="en-US" sz="2000" dirty="0">
                <a:solidFill>
                  <a:schemeClr val="bg1"/>
                </a:solidFill>
              </a:rPr>
              <a:t>Who else praised Him?</a:t>
            </a:r>
          </a:p>
          <a:p>
            <a:endParaRPr lang="en-US" sz="2000" dirty="0">
              <a:solidFill>
                <a:schemeClr val="bg1"/>
              </a:solidFill>
            </a:endParaRPr>
          </a:p>
        </p:txBody>
      </p:sp>
      <p:sp>
        <p:nvSpPr>
          <p:cNvPr id="6" name="TextBox 5"/>
          <p:cNvSpPr txBox="1"/>
          <p:nvPr/>
        </p:nvSpPr>
        <p:spPr>
          <a:xfrm>
            <a:off x="7351059" y="381001"/>
            <a:ext cx="4648200" cy="3170099"/>
          </a:xfrm>
          <a:prstGeom prst="rect">
            <a:avLst/>
          </a:prstGeom>
          <a:noFill/>
        </p:spPr>
        <p:txBody>
          <a:bodyPr wrap="square" rtlCol="0">
            <a:spAutoFit/>
          </a:bodyPr>
          <a:lstStyle/>
          <a:p>
            <a:r>
              <a:rPr lang="en-US" sz="2000" dirty="0">
                <a:solidFill>
                  <a:srgbClr val="FFC000"/>
                </a:solidFill>
              </a:rPr>
              <a:t>Because of His atoning sacrifice (Rev. 5:9)</a:t>
            </a:r>
          </a:p>
          <a:p>
            <a:endParaRPr lang="en-US" sz="2000" dirty="0">
              <a:solidFill>
                <a:srgbClr val="FFC000"/>
              </a:solidFill>
            </a:endParaRPr>
          </a:p>
          <a:p>
            <a:endParaRPr lang="en-US" sz="2000" dirty="0">
              <a:solidFill>
                <a:srgbClr val="FFC000"/>
              </a:solidFill>
            </a:endParaRPr>
          </a:p>
          <a:p>
            <a:r>
              <a:rPr lang="en-US" sz="2000" dirty="0">
                <a:solidFill>
                  <a:srgbClr val="FFC000"/>
                </a:solidFill>
              </a:rPr>
              <a:t>“Ten thousand times ten thousand, and thousands of thousands” (Rev. 5:11)</a:t>
            </a: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p:txBody>
      </p:sp>
      <p:pic>
        <p:nvPicPr>
          <p:cNvPr id="7" name="Picture 2" descr="http://www.uni.edu/becker/anImated%20question%20mark%2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926" y="1933575"/>
            <a:ext cx="176212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EA90FE9-B30E-4A10-9864-7AB2F3278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330" y="3316547"/>
            <a:ext cx="5229225" cy="2943225"/>
          </a:xfrm>
          <a:prstGeom prst="rect">
            <a:avLst/>
          </a:prstGeom>
        </p:spPr>
      </p:pic>
    </p:spTree>
    <p:extLst>
      <p:ext uri="{BB962C8B-B14F-4D97-AF65-F5344CB8AC3E}">
        <p14:creationId xmlns:p14="http://schemas.microsoft.com/office/powerpoint/2010/main" val="276273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slide(fromBottom)">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slide(fromBottom)">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slide(fromBottom)">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slide(fromBottom)">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94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19800" y="381000"/>
            <a:ext cx="4648200" cy="1631216"/>
          </a:xfrm>
          <a:prstGeom prst="rect">
            <a:avLst/>
          </a:prstGeom>
          <a:noFill/>
        </p:spPr>
        <p:txBody>
          <a:bodyPr wrap="square" rtlCol="0">
            <a:spAutoFit/>
          </a:bodyPr>
          <a:lstStyle/>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p:txBody>
      </p:sp>
      <p:sp>
        <p:nvSpPr>
          <p:cNvPr id="7" name="TextBox 6"/>
          <p:cNvSpPr txBox="1"/>
          <p:nvPr/>
        </p:nvSpPr>
        <p:spPr>
          <a:xfrm>
            <a:off x="515470" y="233926"/>
            <a:ext cx="6477000" cy="584775"/>
          </a:xfrm>
          <a:prstGeom prst="rect">
            <a:avLst/>
          </a:prstGeom>
          <a:noFill/>
        </p:spPr>
        <p:txBody>
          <a:bodyPr wrap="square" rtlCol="0">
            <a:spAutoFit/>
          </a:bodyPr>
          <a:lstStyle/>
          <a:p>
            <a:r>
              <a:rPr lang="en-US" sz="3200" dirty="0">
                <a:solidFill>
                  <a:schemeClr val="bg1"/>
                </a:solidFill>
              </a:rPr>
              <a:t>The Right Hand = Covenant hand</a:t>
            </a:r>
          </a:p>
        </p:txBody>
      </p:sp>
      <p:sp>
        <p:nvSpPr>
          <p:cNvPr id="10" name="TextBox 9"/>
          <p:cNvSpPr txBox="1"/>
          <p:nvPr/>
        </p:nvSpPr>
        <p:spPr>
          <a:xfrm>
            <a:off x="98612" y="6320135"/>
            <a:ext cx="9144000" cy="461665"/>
          </a:xfrm>
          <a:prstGeom prst="rect">
            <a:avLst/>
          </a:prstGeom>
          <a:noFill/>
        </p:spPr>
        <p:txBody>
          <a:bodyPr wrap="square" rtlCol="0">
            <a:spAutoFit/>
          </a:bodyPr>
          <a:lstStyle/>
          <a:p>
            <a:r>
              <a:rPr lang="en-US" sz="2400" dirty="0">
                <a:solidFill>
                  <a:schemeClr val="bg1"/>
                </a:solidFill>
              </a:rPr>
              <a:t>Rev. 5:1</a:t>
            </a:r>
            <a:endParaRPr lang="en-US" sz="2000" dirty="0">
              <a:solidFill>
                <a:schemeClr val="bg1"/>
              </a:solidFill>
            </a:endParaRPr>
          </a:p>
        </p:txBody>
      </p:sp>
      <p:pic>
        <p:nvPicPr>
          <p:cNvPr id="3074" name="Picture 2" descr="Image result for sacrament l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4294" y="3655004"/>
            <a:ext cx="3420378" cy="25006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ustaining 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654" y="2695575"/>
            <a:ext cx="4572000" cy="32956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D30FF9B-5129-464D-94D0-A24738C68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4225" y="436852"/>
            <a:ext cx="2419350" cy="2781300"/>
          </a:xfrm>
          <a:prstGeom prst="rect">
            <a:avLst/>
          </a:prstGeom>
        </p:spPr>
      </p:pic>
    </p:spTree>
    <p:extLst>
      <p:ext uri="{BB962C8B-B14F-4D97-AF65-F5344CB8AC3E}">
        <p14:creationId xmlns:p14="http://schemas.microsoft.com/office/powerpoint/2010/main" val="206305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4069" y="1734979"/>
            <a:ext cx="4652682" cy="2308324"/>
          </a:xfrm>
          <a:prstGeom prst="rect">
            <a:avLst/>
          </a:prstGeom>
          <a:noFill/>
        </p:spPr>
        <p:txBody>
          <a:bodyPr wrap="square" rtlCol="0">
            <a:spAutoFit/>
          </a:bodyPr>
          <a:lstStyle/>
          <a:p>
            <a:r>
              <a:rPr lang="en-US" sz="3200" dirty="0">
                <a:solidFill>
                  <a:schemeClr val="bg1"/>
                </a:solidFill>
              </a:rPr>
              <a:t>John sees a door open in heaven and is invited to “Come up Hither”</a:t>
            </a:r>
          </a:p>
          <a:p>
            <a:endParaRPr lang="en-US" sz="2400" dirty="0">
              <a:solidFill>
                <a:schemeClr val="bg1"/>
              </a:solidFill>
            </a:endParaRPr>
          </a:p>
          <a:p>
            <a:pPr algn="ctr"/>
            <a:r>
              <a:rPr lang="en-US" sz="2400" dirty="0">
                <a:solidFill>
                  <a:schemeClr val="bg1"/>
                </a:solidFill>
              </a:rPr>
              <a:t>(JST: open into Heaven)</a:t>
            </a:r>
          </a:p>
        </p:txBody>
      </p:sp>
      <p:sp>
        <p:nvSpPr>
          <p:cNvPr id="2" name="Rectangle 1"/>
          <p:cNvSpPr/>
          <p:nvPr/>
        </p:nvSpPr>
        <p:spPr>
          <a:xfrm>
            <a:off x="3860453" y="106368"/>
            <a:ext cx="4471096" cy="769441"/>
          </a:xfrm>
          <a:prstGeom prst="rect">
            <a:avLst/>
          </a:prstGeom>
        </p:spPr>
        <p:txBody>
          <a:bodyPr wrap="none">
            <a:spAutoFit/>
          </a:bodyPr>
          <a:lstStyle/>
          <a:p>
            <a:pPr algn="ctr"/>
            <a:r>
              <a:rPr lang="en-US" sz="4400" dirty="0">
                <a:solidFill>
                  <a:schemeClr val="bg1"/>
                </a:solidFill>
                <a:latin typeface="Eras Demi ITC" panose="020B0805030504020804" pitchFamily="34" charset="0"/>
              </a:rPr>
              <a:t>Come Up Hither</a:t>
            </a:r>
          </a:p>
        </p:txBody>
      </p:sp>
      <p:sp>
        <p:nvSpPr>
          <p:cNvPr id="3" name="Rectangle 2"/>
          <p:cNvSpPr/>
          <p:nvPr/>
        </p:nvSpPr>
        <p:spPr>
          <a:xfrm>
            <a:off x="165225" y="6377499"/>
            <a:ext cx="1521635" cy="369332"/>
          </a:xfrm>
          <a:prstGeom prst="rect">
            <a:avLst/>
          </a:prstGeom>
        </p:spPr>
        <p:txBody>
          <a:bodyPr wrap="none">
            <a:spAutoFit/>
          </a:bodyPr>
          <a:lstStyle/>
          <a:p>
            <a:r>
              <a:rPr lang="en-US" dirty="0">
                <a:solidFill>
                  <a:schemeClr val="bg1"/>
                </a:solidFill>
              </a:rPr>
              <a:t>Revelation 4:1</a:t>
            </a:r>
            <a:endParaRPr lang="en-US" dirty="0"/>
          </a:p>
        </p:txBody>
      </p:sp>
      <p:pic>
        <p:nvPicPr>
          <p:cNvPr id="7" name="Picture 6">
            <a:extLst>
              <a:ext uri="{FF2B5EF4-FFF2-40B4-BE49-F238E27FC236}">
                <a16:creationId xmlns:a16="http://schemas.microsoft.com/office/drawing/2014/main" id="{87C7ADE6-A433-47A6-8755-0AC3D10AF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0843" y="2230128"/>
            <a:ext cx="5657088" cy="3273552"/>
          </a:xfrm>
          <a:prstGeom prst="rect">
            <a:avLst/>
          </a:prstGeom>
        </p:spPr>
      </p:pic>
    </p:spTree>
    <p:extLst>
      <p:ext uri="{BB962C8B-B14F-4D97-AF65-F5344CB8AC3E}">
        <p14:creationId xmlns:p14="http://schemas.microsoft.com/office/powerpoint/2010/main" val="2319361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94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19800" y="381000"/>
            <a:ext cx="4648200" cy="1631216"/>
          </a:xfrm>
          <a:prstGeom prst="rect">
            <a:avLst/>
          </a:prstGeom>
          <a:noFill/>
        </p:spPr>
        <p:txBody>
          <a:bodyPr wrap="square" rtlCol="0">
            <a:spAutoFit/>
          </a:bodyPr>
          <a:lstStyle/>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p:txBody>
      </p:sp>
      <p:sp>
        <p:nvSpPr>
          <p:cNvPr id="8" name="TextBox 7"/>
          <p:cNvSpPr txBox="1"/>
          <p:nvPr/>
        </p:nvSpPr>
        <p:spPr>
          <a:xfrm>
            <a:off x="259976" y="88612"/>
            <a:ext cx="4572000" cy="769441"/>
          </a:xfrm>
          <a:prstGeom prst="rect">
            <a:avLst/>
          </a:prstGeom>
          <a:noFill/>
        </p:spPr>
        <p:txBody>
          <a:bodyPr wrap="square" rtlCol="0">
            <a:spAutoFit/>
          </a:bodyPr>
          <a:lstStyle/>
          <a:p>
            <a:r>
              <a:rPr lang="en-US" sz="4400" dirty="0">
                <a:solidFill>
                  <a:schemeClr val="bg1"/>
                </a:solidFill>
              </a:rPr>
              <a:t>Seven Seals</a:t>
            </a:r>
          </a:p>
        </p:txBody>
      </p:sp>
      <p:sp>
        <p:nvSpPr>
          <p:cNvPr id="9" name="TextBox 8"/>
          <p:cNvSpPr txBox="1"/>
          <p:nvPr/>
        </p:nvSpPr>
        <p:spPr>
          <a:xfrm>
            <a:off x="259976" y="825092"/>
            <a:ext cx="4232461" cy="2308324"/>
          </a:xfrm>
          <a:prstGeom prst="rect">
            <a:avLst/>
          </a:prstGeom>
          <a:noFill/>
        </p:spPr>
        <p:txBody>
          <a:bodyPr wrap="square" rtlCol="0">
            <a:spAutoFit/>
          </a:bodyPr>
          <a:lstStyle/>
          <a:p>
            <a:r>
              <a:rPr lang="en-US" sz="2400" i="1" dirty="0">
                <a:solidFill>
                  <a:srgbClr val="FFFF00"/>
                </a:solidFill>
              </a:rPr>
              <a:t>“And when I looked, behold, an hand was sent unto me; and , lo, a roll of a book was therein;</a:t>
            </a:r>
          </a:p>
          <a:p>
            <a:r>
              <a:rPr lang="en-US" sz="2400" i="1" dirty="0">
                <a:solidFill>
                  <a:srgbClr val="FFFF00"/>
                </a:solidFill>
              </a:rPr>
              <a:t>And he spread it before me; and it was written within and without…”</a:t>
            </a:r>
          </a:p>
        </p:txBody>
      </p:sp>
      <p:sp>
        <p:nvSpPr>
          <p:cNvPr id="2" name="Rectangle 1"/>
          <p:cNvSpPr/>
          <p:nvPr/>
        </p:nvSpPr>
        <p:spPr>
          <a:xfrm>
            <a:off x="8472767" y="537600"/>
            <a:ext cx="3065929" cy="2308324"/>
          </a:xfrm>
          <a:prstGeom prst="rect">
            <a:avLst/>
          </a:prstGeom>
        </p:spPr>
        <p:txBody>
          <a:bodyPr wrap="square">
            <a:spAutoFit/>
          </a:bodyPr>
          <a:lstStyle/>
          <a:p>
            <a:r>
              <a:rPr lang="en-US" dirty="0">
                <a:solidFill>
                  <a:schemeClr val="bg1"/>
                </a:solidFill>
                <a:latin typeface="Open Sans"/>
              </a:rPr>
              <a:t>In ancient times, important documents were sealed with clay or wax seals. Only the owner of the document and those whom the owner authorized were allowed to break the seals and read the text</a:t>
            </a:r>
            <a:endParaRPr lang="en-US" dirty="0">
              <a:solidFill>
                <a:schemeClr val="bg1"/>
              </a:solidFill>
            </a:endParaRPr>
          </a:p>
        </p:txBody>
      </p:sp>
      <p:sp>
        <p:nvSpPr>
          <p:cNvPr id="10" name="TextBox 9"/>
          <p:cNvSpPr txBox="1"/>
          <p:nvPr/>
        </p:nvSpPr>
        <p:spPr>
          <a:xfrm>
            <a:off x="110939" y="6413878"/>
            <a:ext cx="9144000" cy="369332"/>
          </a:xfrm>
          <a:prstGeom prst="rect">
            <a:avLst/>
          </a:prstGeom>
          <a:noFill/>
        </p:spPr>
        <p:txBody>
          <a:bodyPr wrap="square" rtlCol="0">
            <a:spAutoFit/>
          </a:bodyPr>
          <a:lstStyle/>
          <a:p>
            <a:r>
              <a:rPr lang="en-US" dirty="0">
                <a:solidFill>
                  <a:schemeClr val="bg1"/>
                </a:solidFill>
              </a:rPr>
              <a:t>Rev. 5:1-4; Ezekiel 2:9-10</a:t>
            </a:r>
          </a:p>
        </p:txBody>
      </p:sp>
      <p:sp>
        <p:nvSpPr>
          <p:cNvPr id="3" name="Rectangle 2"/>
          <p:cNvSpPr/>
          <p:nvPr/>
        </p:nvSpPr>
        <p:spPr>
          <a:xfrm>
            <a:off x="2545976" y="3498038"/>
            <a:ext cx="8779248" cy="2308324"/>
          </a:xfrm>
          <a:prstGeom prst="rect">
            <a:avLst/>
          </a:prstGeom>
        </p:spPr>
        <p:txBody>
          <a:bodyPr wrap="square">
            <a:spAutoFit/>
          </a:bodyPr>
          <a:lstStyle/>
          <a:p>
            <a:r>
              <a:rPr lang="en-US" dirty="0">
                <a:solidFill>
                  <a:schemeClr val="bg1"/>
                </a:solidFill>
                <a:latin typeface="Calibri" panose="020F0502020204030204" pitchFamily="34" charset="0"/>
              </a:rPr>
              <a:t>"The document is sealed with seven seals. The use of seals was common during ancient times to prevent adulteration of important papers and, more importantly, to prove their authenticity.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verb </a:t>
            </a:r>
            <a:r>
              <a:rPr lang="en-US" i="1" dirty="0" err="1">
                <a:solidFill>
                  <a:schemeClr val="bg1"/>
                </a:solidFill>
                <a:latin typeface="Calibri" panose="020F0502020204030204" pitchFamily="34" charset="0"/>
              </a:rPr>
              <a:t>sphragiz</a:t>
            </a:r>
            <a:r>
              <a:rPr lang="en-US" i="1" dirty="0">
                <a:solidFill>
                  <a:schemeClr val="bg1"/>
                </a:solidFill>
                <a:latin typeface="Calibri" panose="020F0502020204030204" pitchFamily="34" charset="0"/>
              </a:rPr>
              <a:t>,</a:t>
            </a:r>
            <a:r>
              <a:rPr lang="en-US" dirty="0">
                <a:solidFill>
                  <a:schemeClr val="bg1"/>
                </a:solidFill>
                <a:latin typeface="Calibri" panose="020F0502020204030204" pitchFamily="34" charset="0"/>
              </a:rPr>
              <a:t> to provide with a seal, carried the idea of assured content and authenticity. But the idea of ownership was important because the owner protected the document. In John's day, seals carried the mark of the owner who guaranteed the contents and was responsible for carrying out the agreements, if any, contained therein." (6)</a:t>
            </a:r>
            <a:endParaRPr lang="en-US" b="0" i="0" dirty="0">
              <a:solidFill>
                <a:schemeClr val="bg1"/>
              </a:solidFill>
              <a:effectLst/>
              <a:latin typeface="Calibri" panose="020F0502020204030204" pitchFamily="34" charset="0"/>
            </a:endParaRPr>
          </a:p>
        </p:txBody>
      </p:sp>
      <p:pic>
        <p:nvPicPr>
          <p:cNvPr id="4098" name="Picture 2" descr="Image result for richard Drap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461" y="3784591"/>
            <a:ext cx="1341477" cy="2012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A9D6A4D-FDE6-426E-9161-45047B159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939" y="473332"/>
            <a:ext cx="3352800" cy="2514600"/>
          </a:xfrm>
          <a:prstGeom prst="rect">
            <a:avLst/>
          </a:prstGeom>
        </p:spPr>
      </p:pic>
    </p:spTree>
    <p:extLst>
      <p:ext uri="{BB962C8B-B14F-4D97-AF65-F5344CB8AC3E}">
        <p14:creationId xmlns:p14="http://schemas.microsoft.com/office/powerpoint/2010/main" val="2824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94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19800" y="381000"/>
            <a:ext cx="4648200" cy="1631216"/>
          </a:xfrm>
          <a:prstGeom prst="rect">
            <a:avLst/>
          </a:prstGeom>
          <a:noFill/>
        </p:spPr>
        <p:txBody>
          <a:bodyPr wrap="square" rtlCol="0">
            <a:spAutoFit/>
          </a:bodyPr>
          <a:lstStyle/>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p:txBody>
      </p:sp>
      <p:sp>
        <p:nvSpPr>
          <p:cNvPr id="7" name="TextBox 6"/>
          <p:cNvSpPr txBox="1"/>
          <p:nvPr/>
        </p:nvSpPr>
        <p:spPr>
          <a:xfrm>
            <a:off x="457201" y="142964"/>
            <a:ext cx="6477000" cy="707886"/>
          </a:xfrm>
          <a:prstGeom prst="rect">
            <a:avLst/>
          </a:prstGeom>
          <a:noFill/>
        </p:spPr>
        <p:txBody>
          <a:bodyPr wrap="square" rtlCol="0">
            <a:spAutoFit/>
          </a:bodyPr>
          <a:lstStyle/>
          <a:p>
            <a:r>
              <a:rPr lang="en-US" sz="4000" dirty="0">
                <a:solidFill>
                  <a:schemeClr val="bg1"/>
                </a:solidFill>
              </a:rPr>
              <a:t>Weep Not</a:t>
            </a:r>
          </a:p>
        </p:txBody>
      </p:sp>
      <p:sp>
        <p:nvSpPr>
          <p:cNvPr id="9" name="TextBox 8"/>
          <p:cNvSpPr txBox="1"/>
          <p:nvPr/>
        </p:nvSpPr>
        <p:spPr>
          <a:xfrm>
            <a:off x="1028700" y="972972"/>
            <a:ext cx="4572000" cy="954107"/>
          </a:xfrm>
          <a:prstGeom prst="rect">
            <a:avLst/>
          </a:prstGeom>
          <a:noFill/>
        </p:spPr>
        <p:txBody>
          <a:bodyPr wrap="square" rtlCol="0">
            <a:spAutoFit/>
          </a:bodyPr>
          <a:lstStyle/>
          <a:p>
            <a:r>
              <a:rPr lang="en-US" sz="2800" dirty="0">
                <a:solidFill>
                  <a:schemeClr val="bg1"/>
                </a:solidFill>
              </a:rPr>
              <a:t>Who is worthy to open the book?—no man</a:t>
            </a:r>
          </a:p>
        </p:txBody>
      </p:sp>
      <p:sp>
        <p:nvSpPr>
          <p:cNvPr id="10" name="TextBox 9"/>
          <p:cNvSpPr txBox="1"/>
          <p:nvPr/>
        </p:nvSpPr>
        <p:spPr>
          <a:xfrm>
            <a:off x="6276753" y="66013"/>
            <a:ext cx="5706035" cy="1815882"/>
          </a:xfrm>
          <a:prstGeom prst="rect">
            <a:avLst/>
          </a:prstGeom>
          <a:noFill/>
        </p:spPr>
        <p:txBody>
          <a:bodyPr wrap="square" rtlCol="0">
            <a:spAutoFit/>
          </a:bodyPr>
          <a:lstStyle/>
          <a:p>
            <a:r>
              <a:rPr lang="en-US" sz="2800" dirty="0">
                <a:solidFill>
                  <a:schemeClr val="bg1"/>
                </a:solidFill>
              </a:rPr>
              <a:t>Christ is the Lion of the tribe of Juda</a:t>
            </a:r>
          </a:p>
          <a:p>
            <a:r>
              <a:rPr lang="en-US" sz="2800" dirty="0">
                <a:solidFill>
                  <a:schemeClr val="bg1"/>
                </a:solidFill>
              </a:rPr>
              <a:t>The root of David</a:t>
            </a:r>
          </a:p>
          <a:p>
            <a:endParaRPr lang="en-US" sz="2800" dirty="0">
              <a:solidFill>
                <a:schemeClr val="bg1"/>
              </a:solidFill>
            </a:endParaRPr>
          </a:p>
          <a:p>
            <a:r>
              <a:rPr lang="en-US" sz="2800" dirty="0">
                <a:solidFill>
                  <a:schemeClr val="bg1"/>
                </a:solidFill>
              </a:rPr>
              <a:t>A Lamb---Christ</a:t>
            </a:r>
          </a:p>
        </p:txBody>
      </p:sp>
      <p:sp>
        <p:nvSpPr>
          <p:cNvPr id="12" name="TextBox 11"/>
          <p:cNvSpPr txBox="1"/>
          <p:nvPr/>
        </p:nvSpPr>
        <p:spPr>
          <a:xfrm>
            <a:off x="0" y="6447954"/>
            <a:ext cx="4572000" cy="369332"/>
          </a:xfrm>
          <a:prstGeom prst="rect">
            <a:avLst/>
          </a:prstGeom>
          <a:noFill/>
        </p:spPr>
        <p:txBody>
          <a:bodyPr wrap="square" rtlCol="0">
            <a:spAutoFit/>
          </a:bodyPr>
          <a:lstStyle/>
          <a:p>
            <a:r>
              <a:rPr lang="en-US" dirty="0">
                <a:solidFill>
                  <a:schemeClr val="bg1"/>
                </a:solidFill>
              </a:rPr>
              <a:t>Revelation 5:5-6; Genesis 49:8-12</a:t>
            </a:r>
          </a:p>
        </p:txBody>
      </p:sp>
      <p:sp>
        <p:nvSpPr>
          <p:cNvPr id="2" name="Rectangle 1"/>
          <p:cNvSpPr/>
          <p:nvPr/>
        </p:nvSpPr>
        <p:spPr>
          <a:xfrm>
            <a:off x="3322570" y="4588474"/>
            <a:ext cx="8793254" cy="1754326"/>
          </a:xfrm>
          <a:prstGeom prst="rect">
            <a:avLst/>
          </a:prstGeom>
        </p:spPr>
        <p:txBody>
          <a:bodyPr wrap="square">
            <a:spAutoFit/>
          </a:bodyPr>
          <a:lstStyle/>
          <a:p>
            <a:r>
              <a:rPr lang="en-US" dirty="0">
                <a:solidFill>
                  <a:schemeClr val="bg1"/>
                </a:solidFill>
                <a:latin typeface="Calibri" panose="020F0502020204030204" pitchFamily="34" charset="0"/>
              </a:rPr>
              <a:t>When Father Jacob gave Judah his patriarchal blessing, Judah was likened both to a lion's whelp and to an old lion and was promised that the </a:t>
            </a:r>
            <a:r>
              <a:rPr lang="en-US" dirty="0" err="1">
                <a:solidFill>
                  <a:schemeClr val="bg1"/>
                </a:solidFill>
                <a:latin typeface="Calibri" panose="020F0502020204030204" pitchFamily="34" charset="0"/>
              </a:rPr>
              <a:t>sceptre</a:t>
            </a:r>
            <a:r>
              <a:rPr lang="en-US" dirty="0">
                <a:solidFill>
                  <a:schemeClr val="bg1"/>
                </a:solidFill>
                <a:latin typeface="Calibri" panose="020F0502020204030204" pitchFamily="34" charset="0"/>
              </a:rPr>
              <a:t> should not depart from his descendants until the coming of Christ. </a:t>
            </a:r>
          </a:p>
          <a:p>
            <a:r>
              <a:rPr lang="en-US" dirty="0">
                <a:solidFill>
                  <a:schemeClr val="bg1"/>
                </a:solidFill>
                <a:latin typeface="Calibri" panose="020F0502020204030204" pitchFamily="34" charset="0"/>
              </a:rPr>
              <a:t>Accordingly, to denominate our Lord as the Lion of the Tribe of Judah is to point to his position as a descendant of Judah, to his membership in that tribe from which kings were chosen to reign, and also to show his status as the most pre-eminent of all that house. (7)</a:t>
            </a:r>
            <a:endParaRPr lang="en-US" dirty="0">
              <a:solidFill>
                <a:schemeClr val="bg1"/>
              </a:solidFill>
            </a:endParaRPr>
          </a:p>
        </p:txBody>
      </p:sp>
      <p:pic>
        <p:nvPicPr>
          <p:cNvPr id="5122" name="Picture 2" descr="Image result for jacob gives judah ble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824" y="1926262"/>
            <a:ext cx="3819706" cy="24718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4759167-E457-4623-8D32-F610CDB8A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9413" y="3386224"/>
            <a:ext cx="815046" cy="1137668"/>
          </a:xfrm>
          <a:prstGeom prst="rect">
            <a:avLst/>
          </a:prstGeom>
        </p:spPr>
      </p:pic>
      <p:pic>
        <p:nvPicPr>
          <p:cNvPr id="11" name="Picture 10">
            <a:extLst>
              <a:ext uri="{FF2B5EF4-FFF2-40B4-BE49-F238E27FC236}">
                <a16:creationId xmlns:a16="http://schemas.microsoft.com/office/drawing/2014/main" id="{31DDED11-F46A-4CCB-971D-8B2881D7F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553" y="2033095"/>
            <a:ext cx="4401312" cy="2286000"/>
          </a:xfrm>
          <a:prstGeom prst="rect">
            <a:avLst/>
          </a:prstGeom>
        </p:spPr>
      </p:pic>
    </p:spTree>
    <p:extLst>
      <p:ext uri="{BB962C8B-B14F-4D97-AF65-F5344CB8AC3E}">
        <p14:creationId xmlns:p14="http://schemas.microsoft.com/office/powerpoint/2010/main" val="402563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94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19800" y="381000"/>
            <a:ext cx="4648200" cy="1631216"/>
          </a:xfrm>
          <a:prstGeom prst="rect">
            <a:avLst/>
          </a:prstGeom>
          <a:noFill/>
        </p:spPr>
        <p:txBody>
          <a:bodyPr wrap="square" rtlCol="0">
            <a:spAutoFit/>
          </a:bodyPr>
          <a:lstStyle/>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p:txBody>
      </p:sp>
      <p:sp>
        <p:nvSpPr>
          <p:cNvPr id="7" name="TextBox 6"/>
          <p:cNvSpPr txBox="1"/>
          <p:nvPr/>
        </p:nvSpPr>
        <p:spPr>
          <a:xfrm>
            <a:off x="457201" y="142964"/>
            <a:ext cx="6477000" cy="707886"/>
          </a:xfrm>
          <a:prstGeom prst="rect">
            <a:avLst/>
          </a:prstGeom>
          <a:noFill/>
        </p:spPr>
        <p:txBody>
          <a:bodyPr wrap="square" rtlCol="0">
            <a:spAutoFit/>
          </a:bodyPr>
          <a:lstStyle/>
          <a:p>
            <a:r>
              <a:rPr lang="en-US" sz="4000" dirty="0">
                <a:solidFill>
                  <a:schemeClr val="bg1"/>
                </a:solidFill>
              </a:rPr>
              <a:t>12 Horns and Eyes</a:t>
            </a:r>
          </a:p>
        </p:txBody>
      </p:sp>
      <p:sp>
        <p:nvSpPr>
          <p:cNvPr id="12" name="TextBox 11"/>
          <p:cNvSpPr txBox="1"/>
          <p:nvPr/>
        </p:nvSpPr>
        <p:spPr>
          <a:xfrm>
            <a:off x="0" y="6447954"/>
            <a:ext cx="4572000" cy="369332"/>
          </a:xfrm>
          <a:prstGeom prst="rect">
            <a:avLst/>
          </a:prstGeom>
          <a:noFill/>
        </p:spPr>
        <p:txBody>
          <a:bodyPr wrap="square" rtlCol="0">
            <a:spAutoFit/>
          </a:bodyPr>
          <a:lstStyle/>
          <a:p>
            <a:r>
              <a:rPr lang="en-US" dirty="0">
                <a:solidFill>
                  <a:schemeClr val="bg1"/>
                </a:solidFill>
              </a:rPr>
              <a:t>Revelation 5:6; D&amp;C 77:4</a:t>
            </a:r>
          </a:p>
        </p:txBody>
      </p:sp>
      <p:sp>
        <p:nvSpPr>
          <p:cNvPr id="2" name="Rectangle 1"/>
          <p:cNvSpPr/>
          <p:nvPr/>
        </p:nvSpPr>
        <p:spPr>
          <a:xfrm>
            <a:off x="565900" y="1915433"/>
            <a:ext cx="6368301" cy="2677656"/>
          </a:xfrm>
          <a:prstGeom prst="rect">
            <a:avLst/>
          </a:prstGeom>
        </p:spPr>
        <p:txBody>
          <a:bodyPr wrap="square">
            <a:spAutoFit/>
          </a:bodyPr>
          <a:lstStyle/>
          <a:p>
            <a:r>
              <a:rPr lang="en-US" sz="2400" dirty="0">
                <a:solidFill>
                  <a:schemeClr val="bg1"/>
                </a:solidFill>
              </a:rPr>
              <a:t>The twelve servants are the apostles of the Lamb. Their eyes are a representation of light and knowledge. </a:t>
            </a:r>
          </a:p>
          <a:p>
            <a:endParaRPr lang="en-US" sz="2400" dirty="0">
              <a:solidFill>
                <a:schemeClr val="bg1"/>
              </a:solidFill>
            </a:endParaRPr>
          </a:p>
          <a:p>
            <a:r>
              <a:rPr lang="en-US" sz="2400" dirty="0">
                <a:solidFill>
                  <a:schemeClr val="bg1"/>
                </a:solidFill>
              </a:rPr>
              <a:t>Their horns are likely a representation of their strength in fighting the dragon as they are "sent forth into all the earth."</a:t>
            </a:r>
          </a:p>
        </p:txBody>
      </p:sp>
      <p:pic>
        <p:nvPicPr>
          <p:cNvPr id="7170" name="Picture 2" descr="Image result for revelation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0" y="1549213"/>
            <a:ext cx="3333750" cy="34099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096000" y="5562081"/>
            <a:ext cx="5325035" cy="461665"/>
          </a:xfrm>
          <a:prstGeom prst="rect">
            <a:avLst/>
          </a:prstGeom>
        </p:spPr>
        <p:txBody>
          <a:bodyPr wrap="square">
            <a:spAutoFit/>
          </a:bodyPr>
          <a:lstStyle/>
          <a:p>
            <a:r>
              <a:rPr lang="en-US" sz="2400" dirty="0">
                <a:solidFill>
                  <a:schemeClr val="bg1"/>
                </a:solidFill>
              </a:rPr>
              <a:t>The Number 12 symbolizes complete</a:t>
            </a:r>
          </a:p>
        </p:txBody>
      </p:sp>
    </p:spTree>
    <p:extLst>
      <p:ext uri="{BB962C8B-B14F-4D97-AF65-F5344CB8AC3E}">
        <p14:creationId xmlns:p14="http://schemas.microsoft.com/office/powerpoint/2010/main" val="142565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94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19800" y="381000"/>
            <a:ext cx="4648200" cy="1631216"/>
          </a:xfrm>
          <a:prstGeom prst="rect">
            <a:avLst/>
          </a:prstGeom>
          <a:noFill/>
        </p:spPr>
        <p:txBody>
          <a:bodyPr wrap="square" rtlCol="0">
            <a:spAutoFit/>
          </a:bodyPr>
          <a:lstStyle/>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p:txBody>
      </p:sp>
      <p:sp>
        <p:nvSpPr>
          <p:cNvPr id="12" name="TextBox 11"/>
          <p:cNvSpPr txBox="1"/>
          <p:nvPr/>
        </p:nvSpPr>
        <p:spPr>
          <a:xfrm>
            <a:off x="152400" y="6334780"/>
            <a:ext cx="5535706" cy="369332"/>
          </a:xfrm>
          <a:prstGeom prst="rect">
            <a:avLst/>
          </a:prstGeom>
          <a:noFill/>
        </p:spPr>
        <p:txBody>
          <a:bodyPr wrap="square" rtlCol="0">
            <a:spAutoFit/>
          </a:bodyPr>
          <a:lstStyle/>
          <a:p>
            <a:r>
              <a:rPr lang="en-US" dirty="0">
                <a:solidFill>
                  <a:schemeClr val="bg1"/>
                </a:solidFill>
              </a:rPr>
              <a:t>Revelation 5:8; Exodus 30:7-8; 40:4-6; Psalms 141:2</a:t>
            </a:r>
          </a:p>
        </p:txBody>
      </p:sp>
      <p:grpSp>
        <p:nvGrpSpPr>
          <p:cNvPr id="10" name="Group 9"/>
          <p:cNvGrpSpPr/>
          <p:nvPr/>
        </p:nvGrpSpPr>
        <p:grpSpPr>
          <a:xfrm>
            <a:off x="8231359" y="4108761"/>
            <a:ext cx="3289208" cy="2390250"/>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63137" y="4773650"/>
              <a:ext cx="2213286" cy="1200329"/>
            </a:xfrm>
            <a:prstGeom prst="rect">
              <a:avLst/>
            </a:prstGeom>
          </p:spPr>
          <p:txBody>
            <a:bodyPr wrap="square">
              <a:spAutoFit/>
            </a:bodyPr>
            <a:lstStyle/>
            <a:p>
              <a:pPr algn="ctr"/>
              <a:r>
                <a:rPr lang="en-US" b="1" dirty="0"/>
                <a:t>Jesus Christ is the only one who is worthy and able to redeem us</a:t>
              </a:r>
              <a:endParaRPr lang="en-US" sz="1600" dirty="0"/>
            </a:p>
          </p:txBody>
        </p:sp>
      </p:grpSp>
      <p:sp>
        <p:nvSpPr>
          <p:cNvPr id="3" name="Rectangle 2"/>
          <p:cNvSpPr/>
          <p:nvPr/>
        </p:nvSpPr>
        <p:spPr>
          <a:xfrm>
            <a:off x="689453" y="1177498"/>
            <a:ext cx="6096000" cy="4524315"/>
          </a:xfrm>
          <a:prstGeom prst="rect">
            <a:avLst/>
          </a:prstGeom>
        </p:spPr>
        <p:txBody>
          <a:bodyPr>
            <a:spAutoFit/>
          </a:bodyPr>
          <a:lstStyle/>
          <a:p>
            <a:r>
              <a:rPr lang="en-US" dirty="0">
                <a:solidFill>
                  <a:schemeClr val="bg1"/>
                </a:solidFill>
                <a:latin typeface="Calibri" panose="020F0502020204030204" pitchFamily="34" charset="0"/>
              </a:rPr>
              <a:t>In the tabernacle of Moses and the temple of Solomon, there was an altar of incense made of gold. Upon it sat the candlestick (candelabra) and an altar for offering incense.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Every morning, when the candlestick was dressed and every evening when the lamps were lit, sweet incense was burned to the Lord.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smoke of the incense rising up to heaven was symbolic of the prayers of his people ascending to God. King David's petition was, "Let my prayer be set forth before thee as incense." </a:t>
            </a:r>
          </a:p>
          <a:p>
            <a:r>
              <a:rPr lang="en-US" dirty="0">
                <a:solidFill>
                  <a:schemeClr val="bg1"/>
                </a:solidFill>
                <a:latin typeface="Calibri" panose="020F0502020204030204" pitchFamily="34" charset="0"/>
              </a:rPr>
              <a:t> </a:t>
            </a:r>
          </a:p>
          <a:p>
            <a:r>
              <a:rPr lang="en-US" dirty="0">
                <a:solidFill>
                  <a:schemeClr val="bg1"/>
                </a:solidFill>
                <a:latin typeface="Calibri" panose="020F0502020204030204" pitchFamily="34" charset="0"/>
              </a:rPr>
              <a:t>Similarly, the golden vials full of sweet odors are a similitude of the prayers of the saints of God. It would seem that the prayers of the righteous are the perfume of heaven.</a:t>
            </a:r>
            <a:endParaRPr lang="en-US" b="0" i="0" dirty="0">
              <a:solidFill>
                <a:schemeClr val="bg1"/>
              </a:solidFill>
              <a:effectLst/>
              <a:latin typeface="Calibri" panose="020F0502020204030204" pitchFamily="34" charset="0"/>
            </a:endParaRPr>
          </a:p>
        </p:txBody>
      </p:sp>
      <p:pic>
        <p:nvPicPr>
          <p:cNvPr id="30" name="Picture 2" descr="Image result for bowls of incense pray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827" y="311417"/>
            <a:ext cx="2857500" cy="34671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432547" y="227112"/>
            <a:ext cx="6096000" cy="830997"/>
          </a:xfrm>
          <a:prstGeom prst="rect">
            <a:avLst/>
          </a:prstGeom>
        </p:spPr>
        <p:txBody>
          <a:bodyPr>
            <a:spAutoFit/>
          </a:bodyPr>
          <a:lstStyle/>
          <a:p>
            <a:r>
              <a:rPr lang="en-US" sz="2400" dirty="0">
                <a:solidFill>
                  <a:schemeClr val="bg1"/>
                </a:solidFill>
                <a:latin typeface="Open Sans"/>
              </a:rPr>
              <a:t>“vials full of </a:t>
            </a:r>
            <a:r>
              <a:rPr lang="en-US" sz="2400" dirty="0" err="1">
                <a:solidFill>
                  <a:schemeClr val="bg1"/>
                </a:solidFill>
                <a:latin typeface="Open Sans"/>
              </a:rPr>
              <a:t>odours</a:t>
            </a:r>
            <a:r>
              <a:rPr lang="en-US" sz="2400" dirty="0">
                <a:solidFill>
                  <a:schemeClr val="bg1"/>
                </a:solidFill>
                <a:latin typeface="Open Sans"/>
              </a:rPr>
              <a:t>” =  wide cups or bowls full of incense.</a:t>
            </a:r>
            <a:endParaRPr lang="en-US" sz="2400" dirty="0">
              <a:solidFill>
                <a:schemeClr val="bg1"/>
              </a:solidFill>
            </a:endParaRPr>
          </a:p>
        </p:txBody>
      </p:sp>
    </p:spTree>
    <p:extLst>
      <p:ext uri="{BB962C8B-B14F-4D97-AF65-F5344CB8AC3E}">
        <p14:creationId xmlns:p14="http://schemas.microsoft.com/office/powerpoint/2010/main" val="124985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94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19800" y="381000"/>
            <a:ext cx="4648200" cy="1631216"/>
          </a:xfrm>
          <a:prstGeom prst="rect">
            <a:avLst/>
          </a:prstGeom>
          <a:noFill/>
        </p:spPr>
        <p:txBody>
          <a:bodyPr wrap="square" rtlCol="0">
            <a:spAutoFit/>
          </a:bodyPr>
          <a:lstStyle/>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p:txBody>
      </p:sp>
      <p:sp>
        <p:nvSpPr>
          <p:cNvPr id="7" name="TextBox 6"/>
          <p:cNvSpPr txBox="1"/>
          <p:nvPr/>
        </p:nvSpPr>
        <p:spPr>
          <a:xfrm>
            <a:off x="2781300" y="88612"/>
            <a:ext cx="6477000" cy="707886"/>
          </a:xfrm>
          <a:prstGeom prst="rect">
            <a:avLst/>
          </a:prstGeom>
          <a:noFill/>
        </p:spPr>
        <p:txBody>
          <a:bodyPr wrap="square" rtlCol="0">
            <a:spAutoFit/>
          </a:bodyPr>
          <a:lstStyle/>
          <a:p>
            <a:pPr algn="ctr"/>
            <a:r>
              <a:rPr lang="en-US" sz="4000" dirty="0">
                <a:solidFill>
                  <a:schemeClr val="bg1"/>
                </a:solidFill>
              </a:rPr>
              <a:t>Praising in Song</a:t>
            </a:r>
          </a:p>
        </p:txBody>
      </p:sp>
      <p:sp>
        <p:nvSpPr>
          <p:cNvPr id="9" name="TextBox 8"/>
          <p:cNvSpPr txBox="1"/>
          <p:nvPr/>
        </p:nvSpPr>
        <p:spPr>
          <a:xfrm>
            <a:off x="779928" y="1228397"/>
            <a:ext cx="5239871" cy="3108543"/>
          </a:xfrm>
          <a:prstGeom prst="rect">
            <a:avLst/>
          </a:prstGeom>
          <a:noFill/>
        </p:spPr>
        <p:txBody>
          <a:bodyPr wrap="square" rtlCol="0">
            <a:spAutoFit/>
          </a:bodyPr>
          <a:lstStyle/>
          <a:p>
            <a:r>
              <a:rPr lang="en-US" sz="2800" i="1" dirty="0">
                <a:solidFill>
                  <a:srgbClr val="FFFF00"/>
                </a:solidFill>
              </a:rPr>
              <a:t>“And they sung a new song, saying, Thou art worth to take the book, and open the seals thereof: for thou </a:t>
            </a:r>
            <a:r>
              <a:rPr lang="en-US" sz="2800" i="1" dirty="0" err="1">
                <a:solidFill>
                  <a:srgbClr val="FFFF00"/>
                </a:solidFill>
              </a:rPr>
              <a:t>wast</a:t>
            </a:r>
            <a:r>
              <a:rPr lang="en-US" sz="2800" i="1" dirty="0">
                <a:solidFill>
                  <a:srgbClr val="FFFF00"/>
                </a:solidFill>
              </a:rPr>
              <a:t> slain, and hast redeemed us to God by the blood out of every Kindred, and tongue, and people, and nation;”</a:t>
            </a:r>
          </a:p>
        </p:txBody>
      </p:sp>
      <p:sp>
        <p:nvSpPr>
          <p:cNvPr id="12" name="TextBox 11"/>
          <p:cNvSpPr txBox="1"/>
          <p:nvPr/>
        </p:nvSpPr>
        <p:spPr>
          <a:xfrm>
            <a:off x="152400" y="6334780"/>
            <a:ext cx="4572000" cy="523220"/>
          </a:xfrm>
          <a:prstGeom prst="rect">
            <a:avLst/>
          </a:prstGeom>
          <a:noFill/>
        </p:spPr>
        <p:txBody>
          <a:bodyPr wrap="square" rtlCol="0">
            <a:spAutoFit/>
          </a:bodyPr>
          <a:lstStyle/>
          <a:p>
            <a:r>
              <a:rPr lang="en-US" sz="2800" dirty="0">
                <a:solidFill>
                  <a:schemeClr val="bg1"/>
                </a:solidFill>
              </a:rPr>
              <a:t>Revelation 5:9</a:t>
            </a:r>
          </a:p>
        </p:txBody>
      </p:sp>
      <p:pic>
        <p:nvPicPr>
          <p:cNvPr id="3" name="Picture 2">
            <a:extLst>
              <a:ext uri="{FF2B5EF4-FFF2-40B4-BE49-F238E27FC236}">
                <a16:creationId xmlns:a16="http://schemas.microsoft.com/office/drawing/2014/main" id="{AAF0012B-594E-4878-930B-88EBE8C05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714" y="2095819"/>
            <a:ext cx="5159358" cy="3879144"/>
          </a:xfrm>
          <a:prstGeom prst="rect">
            <a:avLst/>
          </a:prstGeom>
        </p:spPr>
      </p:pic>
    </p:spTree>
    <p:extLst>
      <p:ext uri="{BB962C8B-B14F-4D97-AF65-F5344CB8AC3E}">
        <p14:creationId xmlns:p14="http://schemas.microsoft.com/office/powerpoint/2010/main" val="68236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94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19800" y="381000"/>
            <a:ext cx="4648200" cy="1631216"/>
          </a:xfrm>
          <a:prstGeom prst="rect">
            <a:avLst/>
          </a:prstGeom>
          <a:noFill/>
        </p:spPr>
        <p:txBody>
          <a:bodyPr wrap="square" rtlCol="0">
            <a:spAutoFit/>
          </a:bodyPr>
          <a:lstStyle/>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p:txBody>
      </p:sp>
      <p:sp>
        <p:nvSpPr>
          <p:cNvPr id="7" name="TextBox 6"/>
          <p:cNvSpPr txBox="1"/>
          <p:nvPr/>
        </p:nvSpPr>
        <p:spPr>
          <a:xfrm>
            <a:off x="1066800" y="258859"/>
            <a:ext cx="6477000" cy="769441"/>
          </a:xfrm>
          <a:prstGeom prst="rect">
            <a:avLst/>
          </a:prstGeom>
          <a:noFill/>
        </p:spPr>
        <p:txBody>
          <a:bodyPr wrap="square" rtlCol="0">
            <a:spAutoFit/>
          </a:bodyPr>
          <a:lstStyle/>
          <a:p>
            <a:r>
              <a:rPr lang="en-US" sz="4400" dirty="0">
                <a:solidFill>
                  <a:schemeClr val="bg1"/>
                </a:solidFill>
              </a:rPr>
              <a:t>Gratitude Unto the Lamb</a:t>
            </a:r>
          </a:p>
        </p:txBody>
      </p:sp>
      <p:sp>
        <p:nvSpPr>
          <p:cNvPr id="9" name="TextBox 8"/>
          <p:cNvSpPr txBox="1"/>
          <p:nvPr/>
        </p:nvSpPr>
        <p:spPr>
          <a:xfrm>
            <a:off x="1339275" y="1204379"/>
            <a:ext cx="6667629" cy="2308324"/>
          </a:xfrm>
          <a:prstGeom prst="rect">
            <a:avLst/>
          </a:prstGeom>
          <a:noFill/>
        </p:spPr>
        <p:txBody>
          <a:bodyPr wrap="square" rtlCol="0">
            <a:spAutoFit/>
          </a:bodyPr>
          <a:lstStyle/>
          <a:p>
            <a:r>
              <a:rPr lang="en-US" sz="2400" i="1" dirty="0">
                <a:solidFill>
                  <a:srgbClr val="FFFF00"/>
                </a:solidFill>
              </a:rPr>
              <a:t>“And every creature which is in heaven, and on the earth, and under the earth, and such as are in the sea, and all that are in them, heard I saying, Blessing, and </a:t>
            </a:r>
            <a:r>
              <a:rPr lang="en-US" sz="2400" i="1" dirty="0" err="1">
                <a:solidFill>
                  <a:srgbClr val="FFFF00"/>
                </a:solidFill>
              </a:rPr>
              <a:t>honour</a:t>
            </a:r>
            <a:r>
              <a:rPr lang="en-US" sz="2400" i="1" dirty="0">
                <a:solidFill>
                  <a:srgbClr val="FFFF00"/>
                </a:solidFill>
              </a:rPr>
              <a:t>, and glory, and power, be unto him that </a:t>
            </a:r>
            <a:r>
              <a:rPr lang="en-US" sz="2400" i="1" dirty="0" err="1">
                <a:solidFill>
                  <a:srgbClr val="FFFF00"/>
                </a:solidFill>
              </a:rPr>
              <a:t>sitteth</a:t>
            </a:r>
            <a:r>
              <a:rPr lang="en-US" sz="2400" i="1" dirty="0">
                <a:solidFill>
                  <a:srgbClr val="FFFF00"/>
                </a:solidFill>
              </a:rPr>
              <a:t> upon the throne, and unto the lamb for ever and ever. </a:t>
            </a:r>
          </a:p>
        </p:txBody>
      </p:sp>
      <p:sp>
        <p:nvSpPr>
          <p:cNvPr id="12" name="TextBox 11"/>
          <p:cNvSpPr txBox="1"/>
          <p:nvPr/>
        </p:nvSpPr>
        <p:spPr>
          <a:xfrm>
            <a:off x="125506" y="6334780"/>
            <a:ext cx="4572000" cy="369332"/>
          </a:xfrm>
          <a:prstGeom prst="rect">
            <a:avLst/>
          </a:prstGeom>
          <a:noFill/>
        </p:spPr>
        <p:txBody>
          <a:bodyPr wrap="square" rtlCol="0">
            <a:spAutoFit/>
          </a:bodyPr>
          <a:lstStyle/>
          <a:p>
            <a:r>
              <a:rPr lang="en-US" dirty="0">
                <a:solidFill>
                  <a:schemeClr val="bg1"/>
                </a:solidFill>
              </a:rPr>
              <a:t>Revelation 5:13</a:t>
            </a:r>
          </a:p>
        </p:txBody>
      </p:sp>
      <p:grpSp>
        <p:nvGrpSpPr>
          <p:cNvPr id="10" name="Group 9"/>
          <p:cNvGrpSpPr/>
          <p:nvPr/>
        </p:nvGrpSpPr>
        <p:grpSpPr>
          <a:xfrm>
            <a:off x="7651376" y="3550025"/>
            <a:ext cx="3869191" cy="2867805"/>
            <a:chOff x="384206" y="4158361"/>
            <a:chExt cx="3289208" cy="2390250"/>
          </a:xfrm>
        </p:grpSpPr>
        <p:grpSp>
          <p:nvGrpSpPr>
            <p:cNvPr id="11" name="Group 10"/>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99460" y="833642"/>
                <a:ext cx="621450" cy="986197"/>
                <a:chOff x="7031201" y="834275"/>
                <a:chExt cx="762000" cy="1488861"/>
              </a:xfrm>
            </p:grpSpPr>
            <p:sp>
              <p:nvSpPr>
                <p:cNvPr id="23" name="Rounded Rectangle 2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46520" y="1148254"/>
                <a:ext cx="621450" cy="1017899"/>
                <a:chOff x="7087348" y="824753"/>
                <a:chExt cx="762000" cy="1536722"/>
              </a:xfrm>
            </p:grpSpPr>
            <p:sp>
              <p:nvSpPr>
                <p:cNvPr id="21"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63137" y="4646618"/>
              <a:ext cx="2213286" cy="1462191"/>
            </a:xfrm>
            <a:prstGeom prst="rect">
              <a:avLst/>
            </a:prstGeom>
          </p:spPr>
          <p:txBody>
            <a:bodyPr wrap="square">
              <a:spAutoFit/>
            </a:bodyPr>
            <a:lstStyle/>
            <a:p>
              <a:pPr algn="ctr"/>
              <a:r>
                <a:rPr lang="en-US" b="1" dirty="0"/>
                <a:t>As we recognize and feel gratitude for what Heavenly Father and Jesus Christ have done for us, we desire to worship and praise Them</a:t>
              </a:r>
              <a:endParaRPr lang="en-US" sz="1600" dirty="0"/>
            </a:p>
          </p:txBody>
        </p:sp>
      </p:grpSp>
      <p:pic>
        <p:nvPicPr>
          <p:cNvPr id="3" name="Picture 2">
            <a:extLst>
              <a:ext uri="{FF2B5EF4-FFF2-40B4-BE49-F238E27FC236}">
                <a16:creationId xmlns:a16="http://schemas.microsoft.com/office/drawing/2014/main" id="{623A637F-D698-4E23-A27F-6636FEADC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2230" y="480695"/>
            <a:ext cx="3438525" cy="2085975"/>
          </a:xfrm>
          <a:prstGeom prst="rect">
            <a:avLst/>
          </a:prstGeom>
        </p:spPr>
      </p:pic>
      <p:pic>
        <p:nvPicPr>
          <p:cNvPr id="8" name="Picture 7">
            <a:extLst>
              <a:ext uri="{FF2B5EF4-FFF2-40B4-BE49-F238E27FC236}">
                <a16:creationId xmlns:a16="http://schemas.microsoft.com/office/drawing/2014/main" id="{FC455321-32AD-464E-A07C-B3AF69515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421" y="3750674"/>
            <a:ext cx="3552825" cy="2657475"/>
          </a:xfrm>
          <a:prstGeom prst="rect">
            <a:avLst/>
          </a:prstGeom>
        </p:spPr>
      </p:pic>
    </p:spTree>
    <p:extLst>
      <p:ext uri="{BB962C8B-B14F-4D97-AF65-F5344CB8AC3E}">
        <p14:creationId xmlns:p14="http://schemas.microsoft.com/office/powerpoint/2010/main" val="227431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94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19800" y="381000"/>
            <a:ext cx="4648200" cy="1631216"/>
          </a:xfrm>
          <a:prstGeom prst="rect">
            <a:avLst/>
          </a:prstGeom>
          <a:noFill/>
        </p:spPr>
        <p:txBody>
          <a:bodyPr wrap="square" rtlCol="0">
            <a:spAutoFit/>
          </a:bodyPr>
          <a:lstStyle/>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a:p>
            <a:endParaRPr lang="en-US" sz="2000" dirty="0">
              <a:solidFill>
                <a:srgbClr val="FFC000"/>
              </a:solidFill>
            </a:endParaRPr>
          </a:p>
        </p:txBody>
      </p:sp>
      <p:sp>
        <p:nvSpPr>
          <p:cNvPr id="9" name="TextBox 8"/>
          <p:cNvSpPr txBox="1"/>
          <p:nvPr/>
        </p:nvSpPr>
        <p:spPr>
          <a:xfrm>
            <a:off x="2954926" y="1371420"/>
            <a:ext cx="6861427" cy="4401205"/>
          </a:xfrm>
          <a:prstGeom prst="rect">
            <a:avLst/>
          </a:prstGeom>
          <a:noFill/>
        </p:spPr>
        <p:txBody>
          <a:bodyPr wrap="square" rtlCol="0">
            <a:spAutoFit/>
          </a:bodyPr>
          <a:lstStyle/>
          <a:p>
            <a:r>
              <a:rPr lang="en-US" sz="2800" dirty="0">
                <a:solidFill>
                  <a:schemeClr val="bg1"/>
                </a:solidFill>
              </a:rPr>
              <a:t>“True and perfect worship consists in following in the steps of the Son of God; it consists in keeping the commandments and obeying the will of the Father to that degree that we advance from grace to grace until we are glorified in Christ as he is in his Father. </a:t>
            </a:r>
          </a:p>
          <a:p>
            <a:endParaRPr lang="en-US" sz="2800" dirty="0">
              <a:solidFill>
                <a:schemeClr val="bg1"/>
              </a:solidFill>
            </a:endParaRPr>
          </a:p>
          <a:p>
            <a:r>
              <a:rPr lang="en-US" sz="2800" dirty="0">
                <a:solidFill>
                  <a:schemeClr val="bg1"/>
                </a:solidFill>
              </a:rPr>
              <a:t>It is far more than prayer and sermon and song. It is living and doing and obeying. It is emulating the life of the great Exemplar.”</a:t>
            </a:r>
            <a:endParaRPr lang="en-US" sz="2800" i="1" dirty="0">
              <a:solidFill>
                <a:schemeClr val="bg1"/>
              </a:solidFill>
            </a:endParaRPr>
          </a:p>
        </p:txBody>
      </p:sp>
      <p:sp>
        <p:nvSpPr>
          <p:cNvPr id="2" name="Rectangle 1"/>
          <p:cNvSpPr/>
          <p:nvPr/>
        </p:nvSpPr>
        <p:spPr>
          <a:xfrm>
            <a:off x="11762074" y="6390946"/>
            <a:ext cx="442750" cy="369332"/>
          </a:xfrm>
          <a:prstGeom prst="rect">
            <a:avLst/>
          </a:prstGeom>
        </p:spPr>
        <p:txBody>
          <a:bodyPr wrap="none">
            <a:spAutoFit/>
          </a:bodyPr>
          <a:lstStyle/>
          <a:p>
            <a:r>
              <a:rPr lang="en-US" dirty="0">
                <a:solidFill>
                  <a:schemeClr val="bg1"/>
                </a:solidFill>
              </a:rPr>
              <a:t>(7)</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63" y="381000"/>
            <a:ext cx="1828800" cy="2552700"/>
          </a:xfrm>
          <a:prstGeom prst="rect">
            <a:avLst/>
          </a:prstGeom>
        </p:spPr>
      </p:pic>
    </p:spTree>
    <p:extLst>
      <p:ext uri="{BB962C8B-B14F-4D97-AF65-F5344CB8AC3E}">
        <p14:creationId xmlns:p14="http://schemas.microsoft.com/office/powerpoint/2010/main" val="190220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rgbClr val="394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12192000"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#67 </a:t>
            </a:r>
            <a:r>
              <a:rPr lang="en-US" i="1" dirty="0">
                <a:solidFill>
                  <a:schemeClr val="bg1"/>
                </a:solidFill>
              </a:rPr>
              <a:t>Glory to God On High</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The Will of God</a:t>
            </a:r>
            <a:r>
              <a:rPr lang="en-US" dirty="0">
                <a:solidFill>
                  <a:schemeClr val="bg1"/>
                </a:solidFill>
              </a:rPr>
              <a:t> (3:02)</a:t>
            </a:r>
          </a:p>
          <a:p>
            <a:r>
              <a:rPr lang="en-US" b="1" dirty="0">
                <a:solidFill>
                  <a:schemeClr val="bg1"/>
                </a:solidFill>
              </a:rPr>
              <a:t>Earthly Father, Heavenly Father</a:t>
            </a:r>
            <a:r>
              <a:rPr lang="en-US" dirty="0">
                <a:solidFill>
                  <a:schemeClr val="bg1"/>
                </a:solidFill>
              </a:rPr>
              <a:t> (4:00)</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Taken from Poway Institute Handouts by Lesly Meacham and Becky Davies</a:t>
            </a:r>
          </a:p>
          <a:p>
            <a:pPr marL="342900" indent="-342900">
              <a:buFontTx/>
              <a:buAutoNum type="arabicPeriod"/>
            </a:pPr>
            <a:r>
              <a:rPr lang="en-US" dirty="0">
                <a:solidFill>
                  <a:schemeClr val="bg1"/>
                </a:solidFill>
              </a:rPr>
              <a:t>Words of Joseph Smith page 211---rainbow</a:t>
            </a:r>
          </a:p>
          <a:p>
            <a:pPr marL="342900" indent="-342900">
              <a:buFontTx/>
              <a:buAutoNum type="arabicPeriod"/>
            </a:pPr>
            <a:r>
              <a:rPr lang="en-US" dirty="0">
                <a:solidFill>
                  <a:schemeClr val="bg1"/>
                </a:solidFill>
              </a:rPr>
              <a:t> Smith, 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D&amp;C Commentary pg. 473</a:t>
            </a:r>
          </a:p>
          <a:p>
            <a:pPr marL="342900" indent="-342900">
              <a:buFontTx/>
              <a:buAutoNum type="arabicPeriod"/>
            </a:pPr>
            <a:r>
              <a:rPr lang="en-US" dirty="0">
                <a:solidFill>
                  <a:schemeClr val="bg1"/>
                </a:solidFill>
              </a:rPr>
              <a:t>“The Lost Language of Symbolism” Alonzo L. Gaskill</a:t>
            </a:r>
          </a:p>
          <a:p>
            <a:pPr marL="342900" indent="-342900">
              <a:buFontTx/>
              <a:buAutoNum type="arabicPeriod"/>
            </a:pPr>
            <a:r>
              <a:rPr lang="en-US" dirty="0">
                <a:solidFill>
                  <a:schemeClr val="bg1"/>
                </a:solidFill>
              </a:rPr>
              <a:t>“The Book of Revelation Made Easier” David J. Ridges</a:t>
            </a:r>
          </a:p>
          <a:p>
            <a:pPr marL="342900" indent="-342900">
              <a:buFontTx/>
              <a:buAutoNum type="arabicPeriod"/>
            </a:pPr>
            <a:r>
              <a:rPr lang="en-US" dirty="0">
                <a:solidFill>
                  <a:schemeClr val="bg1"/>
                </a:solidFill>
              </a:rPr>
              <a:t>Richard D. Draper, </a:t>
            </a:r>
            <a:r>
              <a:rPr lang="en-US" i="1" dirty="0">
                <a:solidFill>
                  <a:schemeClr val="bg1"/>
                </a:solidFill>
              </a:rPr>
              <a:t>Opening the Seven Seals: The Visions of John the Revelator</a:t>
            </a:r>
            <a:r>
              <a:rPr lang="en-US" dirty="0">
                <a:solidFill>
                  <a:schemeClr val="bg1"/>
                </a:solidFill>
              </a:rPr>
              <a:t> [Salt Lake City: Deseret Book Co., 1991], 53.</a:t>
            </a:r>
          </a:p>
          <a:p>
            <a:pPr marL="342900" indent="-342900">
              <a:buFontTx/>
              <a:buAutoNum type="arabicPeriod"/>
            </a:pPr>
            <a:r>
              <a:rPr lang="en-US" dirty="0">
                <a:solidFill>
                  <a:schemeClr val="bg1"/>
                </a:solidFill>
              </a:rPr>
              <a:t>Elder Bruce R. McConkie (</a:t>
            </a:r>
            <a:r>
              <a:rPr lang="en-US" i="1" dirty="0">
                <a:solidFill>
                  <a:schemeClr val="bg1"/>
                </a:solidFill>
              </a:rPr>
              <a:t>Mormon Doctrine, </a:t>
            </a:r>
            <a:r>
              <a:rPr lang="en-US" dirty="0">
                <a:solidFill>
                  <a:schemeClr val="bg1"/>
                </a:solidFill>
              </a:rPr>
              <a:t>2d ed. [Salt Lake City: </a:t>
            </a:r>
            <a:r>
              <a:rPr lang="en-US" dirty="0" err="1">
                <a:solidFill>
                  <a:schemeClr val="bg1"/>
                </a:solidFill>
              </a:rPr>
              <a:t>Bookcraft</a:t>
            </a:r>
            <a:r>
              <a:rPr lang="en-US" dirty="0">
                <a:solidFill>
                  <a:schemeClr val="bg1"/>
                </a:solidFill>
              </a:rPr>
              <a:t>, 1966], 449.); How to Worship,”</a:t>
            </a:r>
            <a:r>
              <a:rPr lang="en-US" i="1" dirty="0">
                <a:solidFill>
                  <a:schemeClr val="bg1"/>
                </a:solidFill>
              </a:rPr>
              <a:t> Ensign,</a:t>
            </a:r>
            <a:r>
              <a:rPr lang="en-US" dirty="0">
                <a:solidFill>
                  <a:schemeClr val="bg1"/>
                </a:solidFill>
              </a:rPr>
              <a:t> Dec. 1971, 130</a:t>
            </a:r>
            <a:endParaRPr lang="en-US" i="1" dirty="0">
              <a:solidFill>
                <a:schemeClr val="bg1"/>
              </a:solidFill>
            </a:endParaRPr>
          </a:p>
        </p:txBody>
      </p:sp>
      <p:grpSp>
        <p:nvGrpSpPr>
          <p:cNvPr id="2" name="Group 7"/>
          <p:cNvGrpSpPr/>
          <p:nvPr/>
        </p:nvGrpSpPr>
        <p:grpSpPr>
          <a:xfrm>
            <a:off x="3705690" y="1259172"/>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F0B6D5E6-6B67-4AB3-BDC6-C19588C3492A}"/>
              </a:ext>
            </a:extLst>
          </p:cNvPr>
          <p:cNvSpPr>
            <a:spLocks noGrp="1"/>
          </p:cNvSpPr>
          <p:nvPr/>
        </p:nvSpPr>
        <p:spPr>
          <a:xfrm>
            <a:off x="62138" y="651871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47426"/>
            <a:ext cx="6629400" cy="1569660"/>
          </a:xfrm>
          <a:prstGeom prst="rect">
            <a:avLst/>
          </a:prstGeom>
          <a:ln>
            <a:solidFill>
              <a:schemeClr val="tx1"/>
            </a:solidFill>
          </a:ln>
        </p:spPr>
        <p:txBody>
          <a:bodyPr wrap="square">
            <a:spAutoFit/>
          </a:bodyPr>
          <a:lstStyle/>
          <a:p>
            <a:r>
              <a:rPr lang="en-US" sz="1200" b="1" dirty="0">
                <a:solidFill>
                  <a:srgbClr val="444444"/>
                </a:solidFill>
                <a:latin typeface="Calibri" panose="020F0502020204030204" pitchFamily="34" charset="0"/>
              </a:rPr>
              <a:t>24 Elders Revelation 4:4</a:t>
            </a:r>
          </a:p>
          <a:p>
            <a:r>
              <a:rPr lang="en-US" sz="1200" dirty="0">
                <a:solidFill>
                  <a:srgbClr val="444444"/>
                </a:solidFill>
                <a:latin typeface="Calibri" panose="020F0502020204030204" pitchFamily="34" charset="0"/>
              </a:rPr>
              <a:t>It is worthy of note that these [righteous] persons who are sitting with God on his throne are elders: not seventies, not high priests, not patriarchs, not apostles, but elders-than which there is no more important priesthood in God's earthly kingdom. Indeed, every elder who magnifies his calling as an elder has the immutable promise of the Father, guaranteed by his personal oath, that he shall gain all that the Father hath, which is eternal life, which is godhood, which is to sit with him on his throne. Elder Bruce R. McConkie (</a:t>
            </a:r>
            <a:r>
              <a:rPr lang="en-US" sz="1200" i="1" dirty="0">
                <a:solidFill>
                  <a:srgbClr val="444444"/>
                </a:solidFill>
                <a:latin typeface="Calibri" panose="020F0502020204030204" pitchFamily="34" charset="0"/>
              </a:rPr>
              <a:t>Doctrinal New Testament Commentary, </a:t>
            </a:r>
            <a:r>
              <a:rPr lang="en-US" sz="1200" dirty="0">
                <a:solidFill>
                  <a:srgbClr val="444444"/>
                </a:solidFill>
                <a:latin typeface="Calibri" panose="020F0502020204030204" pitchFamily="34" charset="0"/>
              </a:rPr>
              <a:t>3 vols. [Salt Lake City: </a:t>
            </a:r>
            <a:r>
              <a:rPr lang="en-US" sz="1200" dirty="0" err="1">
                <a:solidFill>
                  <a:srgbClr val="444444"/>
                </a:solidFill>
                <a:latin typeface="Calibri" panose="020F0502020204030204" pitchFamily="34" charset="0"/>
              </a:rPr>
              <a:t>Bookcraft</a:t>
            </a:r>
            <a:r>
              <a:rPr lang="en-US" sz="1200" dirty="0">
                <a:solidFill>
                  <a:srgbClr val="444444"/>
                </a:solidFill>
                <a:latin typeface="Calibri" panose="020F0502020204030204" pitchFamily="34" charset="0"/>
              </a:rPr>
              <a:t>, 1965-1973], 3: 466.)</a:t>
            </a:r>
            <a:endParaRPr lang="en-US" sz="1200" dirty="0">
              <a:latin typeface="Open Sans"/>
            </a:endParaRPr>
          </a:p>
        </p:txBody>
      </p:sp>
      <p:sp>
        <p:nvSpPr>
          <p:cNvPr id="5" name="Rectangle 4"/>
          <p:cNvSpPr/>
          <p:nvPr/>
        </p:nvSpPr>
        <p:spPr>
          <a:xfrm>
            <a:off x="0" y="1569660"/>
            <a:ext cx="6629400" cy="3077766"/>
          </a:xfrm>
          <a:prstGeom prst="rect">
            <a:avLst/>
          </a:prstGeom>
          <a:ln>
            <a:solidFill>
              <a:schemeClr val="tx1"/>
            </a:solidFill>
          </a:ln>
        </p:spPr>
        <p:txBody>
          <a:bodyPr wrap="square">
            <a:spAutoFit/>
          </a:bodyPr>
          <a:lstStyle/>
          <a:p>
            <a:r>
              <a:rPr lang="en-US" sz="1400" b="1" dirty="0">
                <a:solidFill>
                  <a:srgbClr val="444444"/>
                </a:solidFill>
              </a:rPr>
              <a:t>The Gems Revelation 4:3:</a:t>
            </a:r>
          </a:p>
          <a:p>
            <a:r>
              <a:rPr lang="en-US" sz="1200" dirty="0">
                <a:solidFill>
                  <a:srgbClr val="444444"/>
                </a:solidFill>
              </a:rPr>
              <a:t>John described glory of the Lord as jasper green and the deep orange-red color of sardine stone. Ezekiel saw the glory of the Lord as the "</a:t>
            </a:r>
            <a:r>
              <a:rPr lang="en-US" sz="1200" dirty="0" err="1">
                <a:solidFill>
                  <a:srgbClr val="444444"/>
                </a:solidFill>
              </a:rPr>
              <a:t>colour</a:t>
            </a:r>
            <a:r>
              <a:rPr lang="en-US" sz="1200" dirty="0">
                <a:solidFill>
                  <a:srgbClr val="444444"/>
                </a:solidFill>
              </a:rPr>
              <a:t> of amber" and the "appearance of fire" sitting upon a sapphire blue throne. Ezekiel said the glory emanating from the throne was in the shape of a rainbow; John tells us the rainbow was emerald green in color. "John does not give us a prismatic bow; it shimmers of but one hue, green, suggesting that life overarches all God is and all He does." (Richard D. Draper, </a:t>
            </a:r>
            <a:r>
              <a:rPr lang="en-US" sz="1200" i="1" dirty="0">
                <a:solidFill>
                  <a:srgbClr val="444444"/>
                </a:solidFill>
              </a:rPr>
              <a:t>Opening the Seven Seals: The Visions of John the Revelator</a:t>
            </a:r>
            <a:r>
              <a:rPr lang="en-US" sz="1200" dirty="0">
                <a:solidFill>
                  <a:srgbClr val="444444"/>
                </a:solidFill>
              </a:rPr>
              <a:t> [Salt Lake City: Deseret Book Co., 1991], 45.)</a:t>
            </a:r>
          </a:p>
          <a:p>
            <a:r>
              <a:rPr lang="en-US" sz="1200" dirty="0">
                <a:solidFill>
                  <a:srgbClr val="444444"/>
                </a:solidFill>
              </a:rPr>
              <a:t> </a:t>
            </a:r>
          </a:p>
          <a:p>
            <a:r>
              <a:rPr lang="en-US" sz="1200" dirty="0">
                <a:solidFill>
                  <a:srgbClr val="444444"/>
                </a:solidFill>
              </a:rPr>
              <a:t>All four precious gems mentioned by these prophets were contained in the breastplate which the High Priest wore in ancient days. </a:t>
            </a:r>
            <a:r>
              <a:rPr lang="en-US" sz="1200" dirty="0" err="1">
                <a:solidFill>
                  <a:srgbClr val="444444"/>
                </a:solidFill>
              </a:rPr>
              <a:t>Sardius</a:t>
            </a:r>
            <a:r>
              <a:rPr lang="en-US" sz="1200" dirty="0">
                <a:solidFill>
                  <a:srgbClr val="444444"/>
                </a:solidFill>
              </a:rPr>
              <a:t>, emerald, sapphire, and jasper were four of the twelve precious gems inset into the breastplate (Ex. 28:17-20). Anciently, the breastplate was to be used with the </a:t>
            </a:r>
            <a:r>
              <a:rPr lang="en-US" sz="1200" dirty="0" err="1">
                <a:solidFill>
                  <a:srgbClr val="444444"/>
                </a:solidFill>
              </a:rPr>
              <a:t>Urim</a:t>
            </a:r>
            <a:r>
              <a:rPr lang="en-US" sz="1200" dirty="0">
                <a:solidFill>
                  <a:srgbClr val="444444"/>
                </a:solidFill>
              </a:rPr>
              <a:t> and </a:t>
            </a:r>
            <a:r>
              <a:rPr lang="en-US" sz="1200" dirty="0" err="1">
                <a:solidFill>
                  <a:srgbClr val="444444"/>
                </a:solidFill>
              </a:rPr>
              <a:t>Thummim</a:t>
            </a:r>
            <a:r>
              <a:rPr lang="en-US" sz="1200" dirty="0">
                <a:solidFill>
                  <a:srgbClr val="444444"/>
                </a:solidFill>
              </a:rPr>
              <a:t>. The heavenly representation of the </a:t>
            </a:r>
            <a:r>
              <a:rPr lang="en-US" sz="1200" dirty="0" err="1">
                <a:solidFill>
                  <a:srgbClr val="444444"/>
                </a:solidFill>
              </a:rPr>
              <a:t>Urim</a:t>
            </a:r>
            <a:r>
              <a:rPr lang="en-US" sz="1200" dirty="0">
                <a:solidFill>
                  <a:srgbClr val="444444"/>
                </a:solidFill>
              </a:rPr>
              <a:t> and </a:t>
            </a:r>
            <a:r>
              <a:rPr lang="en-US" sz="1200" dirty="0" err="1">
                <a:solidFill>
                  <a:srgbClr val="444444"/>
                </a:solidFill>
              </a:rPr>
              <a:t>Thummim</a:t>
            </a:r>
            <a:r>
              <a:rPr lang="en-US" sz="1200" dirty="0">
                <a:solidFill>
                  <a:srgbClr val="444444"/>
                </a:solidFill>
              </a:rPr>
              <a:t> is the "sea of glass like unto crystal" which was before the throne (Rev. 4:6, D&amp;C 130:7-9). Thus, anciently, when a seer wore the breastplate and used the </a:t>
            </a:r>
            <a:r>
              <a:rPr lang="en-US" sz="1200" dirty="0" err="1">
                <a:solidFill>
                  <a:srgbClr val="444444"/>
                </a:solidFill>
              </a:rPr>
              <a:t>Urim</a:t>
            </a:r>
            <a:r>
              <a:rPr lang="en-US" sz="1200" dirty="0">
                <a:solidFill>
                  <a:srgbClr val="444444"/>
                </a:solidFill>
              </a:rPr>
              <a:t> and </a:t>
            </a:r>
            <a:r>
              <a:rPr lang="en-US" sz="1200" dirty="0" err="1">
                <a:solidFill>
                  <a:srgbClr val="444444"/>
                </a:solidFill>
              </a:rPr>
              <a:t>Thummim</a:t>
            </a:r>
            <a:r>
              <a:rPr lang="en-US" sz="1200" dirty="0">
                <a:solidFill>
                  <a:srgbClr val="444444"/>
                </a:solidFill>
              </a:rPr>
              <a:t>, the colors of God's throne sat upon his breast as he looked into the </a:t>
            </a:r>
            <a:r>
              <a:rPr lang="en-US" sz="1200" dirty="0" err="1">
                <a:solidFill>
                  <a:srgbClr val="444444"/>
                </a:solidFill>
              </a:rPr>
              <a:t>Urim</a:t>
            </a:r>
            <a:r>
              <a:rPr lang="en-US" sz="1200" dirty="0">
                <a:solidFill>
                  <a:srgbClr val="444444"/>
                </a:solidFill>
              </a:rPr>
              <a:t> and </a:t>
            </a:r>
            <a:r>
              <a:rPr lang="en-US" sz="1200" dirty="0" err="1">
                <a:solidFill>
                  <a:srgbClr val="444444"/>
                </a:solidFill>
              </a:rPr>
              <a:t>Thummim</a:t>
            </a:r>
            <a:r>
              <a:rPr lang="en-US" sz="1200" dirty="0">
                <a:solidFill>
                  <a:srgbClr val="444444"/>
                </a:solidFill>
              </a:rPr>
              <a:t>, like the sea of glass before the throne, "where all things...are manifest, past, present, and future." (D&amp;C 130:7)</a:t>
            </a:r>
            <a:endParaRPr lang="en-US" sz="1200" b="0" i="0" dirty="0">
              <a:solidFill>
                <a:srgbClr val="444444"/>
              </a:solidFill>
              <a:effectLst/>
            </a:endParaRPr>
          </a:p>
        </p:txBody>
      </p:sp>
      <p:sp>
        <p:nvSpPr>
          <p:cNvPr id="6" name="Rectangle 5"/>
          <p:cNvSpPr/>
          <p:nvPr/>
        </p:nvSpPr>
        <p:spPr>
          <a:xfrm>
            <a:off x="0" y="0"/>
            <a:ext cx="6629400" cy="1569660"/>
          </a:xfrm>
          <a:prstGeom prst="rect">
            <a:avLst/>
          </a:prstGeom>
          <a:ln>
            <a:solidFill>
              <a:schemeClr val="tx1"/>
            </a:solidFill>
          </a:ln>
        </p:spPr>
        <p:txBody>
          <a:bodyPr wrap="square">
            <a:spAutoFit/>
          </a:bodyPr>
          <a:lstStyle/>
          <a:p>
            <a:pPr fontAlgn="base"/>
            <a:r>
              <a:rPr lang="en-US" sz="1200" b="1" dirty="0">
                <a:solidFill>
                  <a:srgbClr val="444444"/>
                </a:solidFill>
                <a:latin typeface="Calibri" panose="020F0502020204030204" pitchFamily="34" charset="0"/>
              </a:rPr>
              <a:t>Vision of Heaven Revelation 4:1:</a:t>
            </a:r>
          </a:p>
          <a:p>
            <a:pPr fontAlgn="base"/>
            <a:r>
              <a:rPr lang="en-US" sz="1200" dirty="0">
                <a:solidFill>
                  <a:srgbClr val="444444"/>
                </a:solidFill>
                <a:latin typeface="Calibri" panose="020F0502020204030204" pitchFamily="34" charset="0"/>
              </a:rPr>
              <a:t>Now, I make this declaration, that those things which John saw in heaven had no allusion to anything that had been on the earth previous to that time, because they were the representation of "things which must shortly come to pass," and not of what has already transpired. John saw beasts that had to do with things on the earth, but not in past ages... The revelations do not give us to understand anything of the past in relation to the kingdom of God. What John saw and speaks of were things which he saw in heaven; those which Daniel saw were on and pertaining to the earth. (</a:t>
            </a:r>
            <a:r>
              <a:rPr lang="en-US" sz="1200" i="1" dirty="0">
                <a:solidFill>
                  <a:srgbClr val="444444"/>
                </a:solidFill>
                <a:latin typeface="Calibri" panose="020F0502020204030204" pitchFamily="34" charset="0"/>
              </a:rPr>
              <a:t>Discourses of the Prophet Joseph Smith,</a:t>
            </a:r>
            <a:r>
              <a:rPr lang="en-US" sz="1200" dirty="0">
                <a:solidFill>
                  <a:srgbClr val="444444"/>
                </a:solidFill>
                <a:latin typeface="Calibri" panose="020F0502020204030204" pitchFamily="34" charset="0"/>
              </a:rPr>
              <a:t> compiled by Alma P. Burton [Salt Lake City: Deseret Book Co., 1977], 248.)</a:t>
            </a:r>
            <a:endParaRPr lang="en-US" sz="1200" dirty="0"/>
          </a:p>
        </p:txBody>
      </p:sp>
      <p:sp>
        <p:nvSpPr>
          <p:cNvPr id="8" name="Rectangle 7"/>
          <p:cNvSpPr/>
          <p:nvPr/>
        </p:nvSpPr>
        <p:spPr>
          <a:xfrm>
            <a:off x="6629400" y="0"/>
            <a:ext cx="5562600" cy="6694140"/>
          </a:xfrm>
          <a:prstGeom prst="rect">
            <a:avLst/>
          </a:prstGeom>
          <a:ln>
            <a:solidFill>
              <a:schemeClr val="tx1"/>
            </a:solidFill>
          </a:ln>
        </p:spPr>
        <p:txBody>
          <a:bodyPr wrap="square">
            <a:spAutoFit/>
          </a:bodyPr>
          <a:lstStyle/>
          <a:p>
            <a:r>
              <a:rPr lang="en-US" sz="1100" b="1" dirty="0"/>
              <a:t>Beast of Beast Rev. 4:6-8: </a:t>
            </a:r>
            <a:r>
              <a:rPr lang="en-US" sz="1100" dirty="0"/>
              <a:t>The prophets do not declare that they saw a beast or beasts, but that they saw the </a:t>
            </a:r>
            <a:r>
              <a:rPr lang="en-US" sz="1100" i="1" dirty="0"/>
              <a:t>image</a:t>
            </a:r>
            <a:r>
              <a:rPr lang="en-US" sz="1100" dirty="0"/>
              <a:t> or </a:t>
            </a:r>
            <a:r>
              <a:rPr lang="en-US" sz="1100" i="1" dirty="0"/>
              <a:t>figure</a:t>
            </a:r>
            <a:r>
              <a:rPr lang="en-US" sz="1100" dirty="0"/>
              <a:t> of a beast. Daniel did not see an actual bear or a lion, but the images or figures of those beasts. The translation should have been rendered "image" instead of "beast," in every instance where beasts are mentioned by the prophets. But John saw the actual beast in heaven, showing to John that beasts did actually exist there, and not to represent figures of things on the earth. When the prophets speak of seeing beasts in their visions, they mean that they saw the images, they being types to represent certain things. At the same time they received the interpretation as to what those images or types were designed to represent.</a:t>
            </a:r>
          </a:p>
          <a:p>
            <a:r>
              <a:rPr lang="en-US" sz="1100" dirty="0"/>
              <a:t>I make this broad declaration, that whenever God gives a vision of an image, or beast, or figure of any kind, He always holds Himself responsible to give a revelation or interpretation of the meaning thereof, otherwise we are not responsible or accountable for our belief in it. Don't be afraid of being damned for not knowing the meaning of a vision or figure, if God has not given a revelation or interpretation of the subject.</a:t>
            </a:r>
          </a:p>
          <a:p>
            <a:r>
              <a:rPr lang="en-US" sz="1100" dirty="0"/>
              <a:t> </a:t>
            </a:r>
          </a:p>
          <a:p>
            <a:r>
              <a:rPr lang="en-US" sz="1100" dirty="0"/>
              <a:t>John saw curious looking beasts in heaven; he saw every creature that was in heaven,-all the beasts, fowls and fish in heaven,-actually there, giving glory to God. How do you prove it? (See Rev. 5:13.) "And every creature which is in heaven, and on the earth, and under the earth, and such as are in the sea, and all that are in them, heard I saying, Blessing, and honor, and glory, and power, be unto Him that </a:t>
            </a:r>
            <a:r>
              <a:rPr lang="en-US" sz="1100" dirty="0" err="1"/>
              <a:t>sitteth</a:t>
            </a:r>
            <a:r>
              <a:rPr lang="en-US" sz="1100" dirty="0"/>
              <a:t> upon the throne, and unto the Lamb for ever and ever.“</a:t>
            </a:r>
          </a:p>
          <a:p>
            <a:r>
              <a:rPr lang="en-US" sz="1100" dirty="0"/>
              <a:t>I suppose John saw beings there of a thousand forms, that had been saved from ten thousand times ten thousand earths like this,-strange beasts of which we have no conception: all might be seen in heaven. The grand secret was to show John what there was in heaven. John learned that God glorified Himself by saving all that His hands had made, whether beasts, fowls, fishes or men; and He will glorify Himself with them.</a:t>
            </a:r>
          </a:p>
          <a:p>
            <a:r>
              <a:rPr lang="en-US" sz="1100" dirty="0"/>
              <a:t> </a:t>
            </a:r>
          </a:p>
          <a:p>
            <a:r>
              <a:rPr lang="en-US" sz="1100" dirty="0"/>
              <a:t>Says one, "I cannot believe in the salvation of beasts." Any man who would tell you that this could not be, would tell you that the revelations are not true. John heard the words of the beasts giving glory to God, and understood them. God who made the beasts could understand every language spoken by them. The four beasts were four of the most noble animals that had filled the measure of their creation, and had been saved from other worlds, because they were perfect: they were like angels in their sphere. We are not told where they came from, and I do not know; but they were seen and heard by John praising and glorifying God...</a:t>
            </a:r>
          </a:p>
          <a:p>
            <a:r>
              <a:rPr lang="en-US" sz="1100" dirty="0"/>
              <a:t> </a:t>
            </a:r>
          </a:p>
          <a:p>
            <a:r>
              <a:rPr lang="en-US" sz="1100" dirty="0"/>
              <a:t>Again, there is no revelation to prove that things do not exist in heaven as I have set forth, nor yet to show that the beasts meant anything but beasts; and we never can comprehend the things of God and of heaven, but by revelation. We may spiritualize and express opinions to all eternity; but that is no authority. (</a:t>
            </a:r>
            <a:r>
              <a:rPr lang="en-US" sz="1100" i="1" dirty="0"/>
              <a:t>Teachings of the Prophet Joseph Smith,</a:t>
            </a:r>
            <a:r>
              <a:rPr lang="en-US" sz="1100" dirty="0"/>
              <a:t> selected and arranged by Joseph Fielding Smith [Salt Lake City: Deseret Book Co., 1976], 291-292)</a:t>
            </a:r>
          </a:p>
        </p:txBody>
      </p:sp>
    </p:spTree>
    <p:extLst>
      <p:ext uri="{BB962C8B-B14F-4D97-AF65-F5344CB8AC3E}">
        <p14:creationId xmlns:p14="http://schemas.microsoft.com/office/powerpoint/2010/main" val="1507604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9044011"/>
              </p:ext>
            </p:extLst>
          </p:nvPr>
        </p:nvGraphicFramePr>
        <p:xfrm>
          <a:off x="669124" y="1485676"/>
          <a:ext cx="4819657" cy="3200400"/>
        </p:xfrm>
        <a:graphic>
          <a:graphicData uri="http://schemas.openxmlformats.org/drawingml/2006/table">
            <a:tbl>
              <a:tblPr/>
              <a:tblGrid>
                <a:gridCol w="2515337">
                  <a:extLst>
                    <a:ext uri="{9D8B030D-6E8A-4147-A177-3AD203B41FA5}">
                      <a16:colId xmlns:a16="http://schemas.microsoft.com/office/drawing/2014/main" val="2375529235"/>
                    </a:ext>
                  </a:extLst>
                </a:gridCol>
                <a:gridCol w="2304320">
                  <a:extLst>
                    <a:ext uri="{9D8B030D-6E8A-4147-A177-3AD203B41FA5}">
                      <a16:colId xmlns:a16="http://schemas.microsoft.com/office/drawing/2014/main" val="1665441114"/>
                    </a:ext>
                  </a:extLst>
                </a:gridCol>
              </a:tblGrid>
              <a:tr h="640080">
                <a:tc>
                  <a:txBody>
                    <a:bodyPr/>
                    <a:lstStyle/>
                    <a:p>
                      <a:pPr fontAlgn="ctr"/>
                      <a:r>
                        <a:rPr lang="en-US" sz="1400" dirty="0">
                          <a:effectLst/>
                        </a:rPr>
                        <a:t>Description of Beast (Rev. 4:7)</a:t>
                      </a:r>
                    </a:p>
                  </a:txBody>
                  <a:tcPr marL="95250" marR="95250" marT="95250" marB="95250" anchor="ctr">
                    <a:lnL w="9525" cap="flat" cmpd="sng" algn="ctr">
                      <a:solidFill>
                        <a:srgbClr val="003954"/>
                      </a:solidFill>
                      <a:prstDash val="solid"/>
                      <a:round/>
                      <a:headEnd type="none" w="med" len="med"/>
                      <a:tailEnd type="none" w="med" len="med"/>
                    </a:lnL>
                    <a:lnR w="9525" cap="flat" cmpd="sng" algn="ctr">
                      <a:solidFill>
                        <a:srgbClr val="003954"/>
                      </a:solidFill>
                      <a:prstDash val="solid"/>
                      <a:round/>
                      <a:headEnd type="none" w="med" len="med"/>
                      <a:tailEnd type="none" w="med" len="med"/>
                    </a:lnR>
                    <a:lnT w="9525" cap="flat" cmpd="sng" algn="ctr">
                      <a:solidFill>
                        <a:srgbClr val="003954"/>
                      </a:solidFill>
                      <a:prstDash val="solid"/>
                      <a:round/>
                      <a:headEnd type="none" w="med" len="med"/>
                      <a:tailEnd type="none" w="med" len="med"/>
                    </a:lnT>
                    <a:lnB w="9525" cap="flat" cmpd="sng" algn="ctr">
                      <a:solidFill>
                        <a:srgbClr val="003954"/>
                      </a:solidFill>
                      <a:prstDash val="solid"/>
                      <a:round/>
                      <a:headEnd type="none" w="med" len="med"/>
                      <a:tailEnd type="none" w="med" len="med"/>
                    </a:lnB>
                    <a:solidFill>
                      <a:schemeClr val="bg1"/>
                    </a:solidFill>
                  </a:tcPr>
                </a:tc>
                <a:tc>
                  <a:txBody>
                    <a:bodyPr/>
                    <a:lstStyle/>
                    <a:p>
                      <a:pPr fontAlgn="ctr"/>
                      <a:r>
                        <a:rPr lang="en-US" sz="1400" dirty="0">
                          <a:effectLst/>
                        </a:rPr>
                        <a:t>Representative class (D&amp;C 77:3)</a:t>
                      </a:r>
                    </a:p>
                  </a:txBody>
                  <a:tcPr marL="95250" marR="95250" marT="95250" marB="95250" anchor="ctr">
                    <a:lnL w="9525" cap="flat" cmpd="sng" algn="ctr">
                      <a:solidFill>
                        <a:srgbClr val="003954"/>
                      </a:solidFill>
                      <a:prstDash val="solid"/>
                      <a:round/>
                      <a:headEnd type="none" w="med" len="med"/>
                      <a:tailEnd type="none" w="med" len="med"/>
                    </a:lnL>
                    <a:lnR w="9525" cap="flat" cmpd="sng" algn="ctr">
                      <a:solidFill>
                        <a:srgbClr val="003954"/>
                      </a:solidFill>
                      <a:prstDash val="solid"/>
                      <a:round/>
                      <a:headEnd type="none" w="med" len="med"/>
                      <a:tailEnd type="none" w="med" len="med"/>
                    </a:lnR>
                    <a:lnT w="9525" cap="flat" cmpd="sng" algn="ctr">
                      <a:solidFill>
                        <a:srgbClr val="003954"/>
                      </a:solidFill>
                      <a:prstDash val="solid"/>
                      <a:round/>
                      <a:headEnd type="none" w="med" len="med"/>
                      <a:tailEnd type="none" w="med" len="med"/>
                    </a:lnT>
                    <a:lnB w="9525" cap="flat" cmpd="sng" algn="ctr">
                      <a:solidFill>
                        <a:srgbClr val="003954"/>
                      </a:solidFill>
                      <a:prstDash val="solid"/>
                      <a:round/>
                      <a:headEnd type="none" w="med" len="med"/>
                      <a:tailEnd type="none" w="med" len="med"/>
                    </a:lnB>
                    <a:solidFill>
                      <a:schemeClr val="bg1"/>
                    </a:solidFill>
                  </a:tcPr>
                </a:tc>
                <a:extLst>
                  <a:ext uri="{0D108BD9-81ED-4DB2-BD59-A6C34878D82A}">
                    <a16:rowId xmlns:a16="http://schemas.microsoft.com/office/drawing/2014/main" val="615601013"/>
                  </a:ext>
                </a:extLst>
              </a:tr>
              <a:tr h="640080">
                <a:tc>
                  <a:txBody>
                    <a:bodyPr/>
                    <a:lstStyle/>
                    <a:p>
                      <a:pPr fontAlgn="ctr"/>
                      <a:r>
                        <a:rPr lang="en-US" sz="1400" dirty="0">
                          <a:effectLst/>
                        </a:rPr>
                        <a:t>The first beast was like a lion</a:t>
                      </a:r>
                    </a:p>
                  </a:txBody>
                  <a:tcPr marL="95250" marR="95250" marT="95250" marB="95250" anchor="ctr">
                    <a:lnL w="9525" cap="flat" cmpd="sng" algn="ctr">
                      <a:solidFill>
                        <a:srgbClr val="003954"/>
                      </a:solidFill>
                      <a:prstDash val="solid"/>
                      <a:round/>
                      <a:headEnd type="none" w="med" len="med"/>
                      <a:tailEnd type="none" w="med" len="med"/>
                    </a:lnL>
                    <a:lnR w="9525" cap="flat" cmpd="sng" algn="ctr">
                      <a:solidFill>
                        <a:srgbClr val="003954"/>
                      </a:solidFill>
                      <a:prstDash val="solid"/>
                      <a:round/>
                      <a:headEnd type="none" w="med" len="med"/>
                      <a:tailEnd type="none" w="med" len="med"/>
                    </a:lnR>
                    <a:lnT w="9525" cap="flat" cmpd="sng" algn="ctr">
                      <a:solidFill>
                        <a:srgbClr val="003954"/>
                      </a:solidFill>
                      <a:prstDash val="solid"/>
                      <a:round/>
                      <a:headEnd type="none" w="med" len="med"/>
                      <a:tailEnd type="none" w="med" len="med"/>
                    </a:lnT>
                    <a:lnB w="9525" cap="flat" cmpd="sng" algn="ctr">
                      <a:solidFill>
                        <a:srgbClr val="003954"/>
                      </a:solidFill>
                      <a:prstDash val="solid"/>
                      <a:round/>
                      <a:headEnd type="none" w="med" len="med"/>
                      <a:tailEnd type="none" w="med" len="med"/>
                    </a:lnB>
                    <a:solidFill>
                      <a:srgbClr val="D8D8D8"/>
                    </a:solidFill>
                  </a:tcPr>
                </a:tc>
                <a:tc>
                  <a:txBody>
                    <a:bodyPr/>
                    <a:lstStyle/>
                    <a:p>
                      <a:pPr fontAlgn="ctr"/>
                      <a:r>
                        <a:rPr lang="en-US" sz="1400">
                          <a:effectLst/>
                        </a:rPr>
                        <a:t>Beasts, primarily mammals</a:t>
                      </a:r>
                    </a:p>
                  </a:txBody>
                  <a:tcPr marL="95250" marR="95250" marT="95250" marB="95250" anchor="ctr">
                    <a:lnL w="9525" cap="flat" cmpd="sng" algn="ctr">
                      <a:solidFill>
                        <a:srgbClr val="003954"/>
                      </a:solidFill>
                      <a:prstDash val="solid"/>
                      <a:round/>
                      <a:headEnd type="none" w="med" len="med"/>
                      <a:tailEnd type="none" w="med" len="med"/>
                    </a:lnL>
                    <a:lnR w="9525" cap="flat" cmpd="sng" algn="ctr">
                      <a:solidFill>
                        <a:srgbClr val="003954"/>
                      </a:solidFill>
                      <a:prstDash val="solid"/>
                      <a:round/>
                      <a:headEnd type="none" w="med" len="med"/>
                      <a:tailEnd type="none" w="med" len="med"/>
                    </a:lnR>
                    <a:lnT w="9525" cap="flat" cmpd="sng" algn="ctr">
                      <a:solidFill>
                        <a:srgbClr val="003954"/>
                      </a:solidFill>
                      <a:prstDash val="solid"/>
                      <a:round/>
                      <a:headEnd type="none" w="med" len="med"/>
                      <a:tailEnd type="none" w="med" len="med"/>
                    </a:lnT>
                    <a:lnB w="9525" cap="flat" cmpd="sng" algn="ctr">
                      <a:solidFill>
                        <a:srgbClr val="003954"/>
                      </a:solidFill>
                      <a:prstDash val="solid"/>
                      <a:round/>
                      <a:headEnd type="none" w="med" len="med"/>
                      <a:tailEnd type="none" w="med" len="med"/>
                    </a:lnB>
                    <a:solidFill>
                      <a:srgbClr val="D8D8D8"/>
                    </a:solidFill>
                  </a:tcPr>
                </a:tc>
                <a:extLst>
                  <a:ext uri="{0D108BD9-81ED-4DB2-BD59-A6C34878D82A}">
                    <a16:rowId xmlns:a16="http://schemas.microsoft.com/office/drawing/2014/main" val="2811615797"/>
                  </a:ext>
                </a:extLst>
              </a:tr>
              <a:tr h="640080">
                <a:tc>
                  <a:txBody>
                    <a:bodyPr/>
                    <a:lstStyle/>
                    <a:p>
                      <a:pPr fontAlgn="ctr"/>
                      <a:r>
                        <a:rPr lang="en-US" sz="1400">
                          <a:effectLst/>
                        </a:rPr>
                        <a:t>The second beast [was] like a </a:t>
                      </a:r>
                      <a:r>
                        <a:rPr lang="en-US" sz="1400" i="1">
                          <a:effectLst/>
                        </a:rPr>
                        <a:t>calf</a:t>
                      </a:r>
                      <a:endParaRPr lang="en-US" sz="1400">
                        <a:effectLst/>
                      </a:endParaRPr>
                    </a:p>
                  </a:txBody>
                  <a:tcPr marL="95250" marR="95250" marT="95250" marB="95250" anchor="ctr">
                    <a:lnL w="9525" cap="flat" cmpd="sng" algn="ctr">
                      <a:solidFill>
                        <a:srgbClr val="003954"/>
                      </a:solidFill>
                      <a:prstDash val="solid"/>
                      <a:round/>
                      <a:headEnd type="none" w="med" len="med"/>
                      <a:tailEnd type="none" w="med" len="med"/>
                    </a:lnL>
                    <a:lnR w="9525" cap="flat" cmpd="sng" algn="ctr">
                      <a:solidFill>
                        <a:srgbClr val="003954"/>
                      </a:solidFill>
                      <a:prstDash val="solid"/>
                      <a:round/>
                      <a:headEnd type="none" w="med" len="med"/>
                      <a:tailEnd type="none" w="med" len="med"/>
                    </a:lnR>
                    <a:lnT w="9525" cap="flat" cmpd="sng" algn="ctr">
                      <a:solidFill>
                        <a:srgbClr val="003954"/>
                      </a:solidFill>
                      <a:prstDash val="solid"/>
                      <a:round/>
                      <a:headEnd type="none" w="med" len="med"/>
                      <a:tailEnd type="none" w="med" len="med"/>
                    </a:lnT>
                    <a:lnB w="9525" cap="flat" cmpd="sng" algn="ctr">
                      <a:solidFill>
                        <a:srgbClr val="003954"/>
                      </a:solidFill>
                      <a:prstDash val="solid"/>
                      <a:round/>
                      <a:headEnd type="none" w="med" len="med"/>
                      <a:tailEnd type="none" w="med" len="med"/>
                    </a:lnB>
                    <a:solidFill>
                      <a:srgbClr val="FFFFFF"/>
                    </a:solidFill>
                  </a:tcPr>
                </a:tc>
                <a:tc>
                  <a:txBody>
                    <a:bodyPr/>
                    <a:lstStyle/>
                    <a:p>
                      <a:pPr fontAlgn="ctr"/>
                      <a:r>
                        <a:rPr lang="en-US" sz="1400">
                          <a:effectLst/>
                        </a:rPr>
                        <a:t>Creeping things</a:t>
                      </a:r>
                    </a:p>
                  </a:txBody>
                  <a:tcPr marL="95250" marR="95250" marT="95250" marB="95250" anchor="ctr">
                    <a:lnL w="9525" cap="flat" cmpd="sng" algn="ctr">
                      <a:solidFill>
                        <a:srgbClr val="003954"/>
                      </a:solidFill>
                      <a:prstDash val="solid"/>
                      <a:round/>
                      <a:headEnd type="none" w="med" len="med"/>
                      <a:tailEnd type="none" w="med" len="med"/>
                    </a:lnL>
                    <a:lnR w="9525" cap="flat" cmpd="sng" algn="ctr">
                      <a:solidFill>
                        <a:srgbClr val="003954"/>
                      </a:solidFill>
                      <a:prstDash val="solid"/>
                      <a:round/>
                      <a:headEnd type="none" w="med" len="med"/>
                      <a:tailEnd type="none" w="med" len="med"/>
                    </a:lnR>
                    <a:lnT w="9525" cap="flat" cmpd="sng" algn="ctr">
                      <a:solidFill>
                        <a:srgbClr val="003954"/>
                      </a:solidFill>
                      <a:prstDash val="solid"/>
                      <a:round/>
                      <a:headEnd type="none" w="med" len="med"/>
                      <a:tailEnd type="none" w="med" len="med"/>
                    </a:lnT>
                    <a:lnB w="9525" cap="flat" cmpd="sng" algn="ctr">
                      <a:solidFill>
                        <a:srgbClr val="003954"/>
                      </a:solidFill>
                      <a:prstDash val="solid"/>
                      <a:round/>
                      <a:headEnd type="none" w="med" len="med"/>
                      <a:tailEnd type="none" w="med" len="med"/>
                    </a:lnB>
                    <a:solidFill>
                      <a:srgbClr val="FFFFFF"/>
                    </a:solidFill>
                  </a:tcPr>
                </a:tc>
                <a:extLst>
                  <a:ext uri="{0D108BD9-81ED-4DB2-BD59-A6C34878D82A}">
                    <a16:rowId xmlns:a16="http://schemas.microsoft.com/office/drawing/2014/main" val="2395892951"/>
                  </a:ext>
                </a:extLst>
              </a:tr>
              <a:tr h="640080">
                <a:tc>
                  <a:txBody>
                    <a:bodyPr/>
                    <a:lstStyle/>
                    <a:p>
                      <a:pPr fontAlgn="ctr"/>
                      <a:r>
                        <a:rPr lang="en-US" sz="1400">
                          <a:effectLst/>
                        </a:rPr>
                        <a:t>The third beast had a face as a man</a:t>
                      </a:r>
                    </a:p>
                  </a:txBody>
                  <a:tcPr marL="95250" marR="95250" marT="95250" marB="95250" anchor="ctr">
                    <a:lnL w="9525" cap="flat" cmpd="sng" algn="ctr">
                      <a:solidFill>
                        <a:srgbClr val="003954"/>
                      </a:solidFill>
                      <a:prstDash val="solid"/>
                      <a:round/>
                      <a:headEnd type="none" w="med" len="med"/>
                      <a:tailEnd type="none" w="med" len="med"/>
                    </a:lnL>
                    <a:lnR w="9525" cap="flat" cmpd="sng" algn="ctr">
                      <a:solidFill>
                        <a:srgbClr val="003954"/>
                      </a:solidFill>
                      <a:prstDash val="solid"/>
                      <a:round/>
                      <a:headEnd type="none" w="med" len="med"/>
                      <a:tailEnd type="none" w="med" len="med"/>
                    </a:lnR>
                    <a:lnT w="9525" cap="flat" cmpd="sng" algn="ctr">
                      <a:solidFill>
                        <a:srgbClr val="003954"/>
                      </a:solidFill>
                      <a:prstDash val="solid"/>
                      <a:round/>
                      <a:headEnd type="none" w="med" len="med"/>
                      <a:tailEnd type="none" w="med" len="med"/>
                    </a:lnT>
                    <a:lnB w="9525" cap="flat" cmpd="sng" algn="ctr">
                      <a:solidFill>
                        <a:srgbClr val="003954"/>
                      </a:solidFill>
                      <a:prstDash val="solid"/>
                      <a:round/>
                      <a:headEnd type="none" w="med" len="med"/>
                      <a:tailEnd type="none" w="med" len="med"/>
                    </a:lnB>
                    <a:solidFill>
                      <a:srgbClr val="D8D8D8"/>
                    </a:solidFill>
                  </a:tcPr>
                </a:tc>
                <a:tc>
                  <a:txBody>
                    <a:bodyPr/>
                    <a:lstStyle/>
                    <a:p>
                      <a:pPr fontAlgn="ctr"/>
                      <a:r>
                        <a:rPr lang="en-US" sz="1400">
                          <a:effectLst/>
                        </a:rPr>
                        <a:t>Man</a:t>
                      </a:r>
                    </a:p>
                  </a:txBody>
                  <a:tcPr marL="95250" marR="95250" marT="95250" marB="95250" anchor="ctr">
                    <a:lnL w="9525" cap="flat" cmpd="sng" algn="ctr">
                      <a:solidFill>
                        <a:srgbClr val="003954"/>
                      </a:solidFill>
                      <a:prstDash val="solid"/>
                      <a:round/>
                      <a:headEnd type="none" w="med" len="med"/>
                      <a:tailEnd type="none" w="med" len="med"/>
                    </a:lnL>
                    <a:lnR w="9525" cap="flat" cmpd="sng" algn="ctr">
                      <a:solidFill>
                        <a:srgbClr val="003954"/>
                      </a:solidFill>
                      <a:prstDash val="solid"/>
                      <a:round/>
                      <a:headEnd type="none" w="med" len="med"/>
                      <a:tailEnd type="none" w="med" len="med"/>
                    </a:lnR>
                    <a:lnT w="9525" cap="flat" cmpd="sng" algn="ctr">
                      <a:solidFill>
                        <a:srgbClr val="003954"/>
                      </a:solidFill>
                      <a:prstDash val="solid"/>
                      <a:round/>
                      <a:headEnd type="none" w="med" len="med"/>
                      <a:tailEnd type="none" w="med" len="med"/>
                    </a:lnT>
                    <a:lnB w="9525" cap="flat" cmpd="sng" algn="ctr">
                      <a:solidFill>
                        <a:srgbClr val="003954"/>
                      </a:solidFill>
                      <a:prstDash val="solid"/>
                      <a:round/>
                      <a:headEnd type="none" w="med" len="med"/>
                      <a:tailEnd type="none" w="med" len="med"/>
                    </a:lnB>
                    <a:solidFill>
                      <a:srgbClr val="D8D8D8"/>
                    </a:solidFill>
                  </a:tcPr>
                </a:tc>
                <a:extLst>
                  <a:ext uri="{0D108BD9-81ED-4DB2-BD59-A6C34878D82A}">
                    <a16:rowId xmlns:a16="http://schemas.microsoft.com/office/drawing/2014/main" val="107579793"/>
                  </a:ext>
                </a:extLst>
              </a:tr>
              <a:tr h="640080">
                <a:tc>
                  <a:txBody>
                    <a:bodyPr/>
                    <a:lstStyle/>
                    <a:p>
                      <a:pPr fontAlgn="ctr"/>
                      <a:r>
                        <a:rPr lang="en-US" sz="1400">
                          <a:effectLst/>
                        </a:rPr>
                        <a:t>The fourth beast was like a flying eagle</a:t>
                      </a:r>
                    </a:p>
                  </a:txBody>
                  <a:tcPr marL="95250" marR="95250" marT="95250" marB="95250" anchor="ctr">
                    <a:lnL w="9525" cap="flat" cmpd="sng" algn="ctr">
                      <a:solidFill>
                        <a:srgbClr val="003954"/>
                      </a:solidFill>
                      <a:prstDash val="solid"/>
                      <a:round/>
                      <a:headEnd type="none" w="med" len="med"/>
                      <a:tailEnd type="none" w="med" len="med"/>
                    </a:lnL>
                    <a:lnR w="9525" cap="flat" cmpd="sng" algn="ctr">
                      <a:solidFill>
                        <a:srgbClr val="003954"/>
                      </a:solidFill>
                      <a:prstDash val="solid"/>
                      <a:round/>
                      <a:headEnd type="none" w="med" len="med"/>
                      <a:tailEnd type="none" w="med" len="med"/>
                    </a:lnR>
                    <a:lnT w="9525" cap="flat" cmpd="sng" algn="ctr">
                      <a:solidFill>
                        <a:srgbClr val="003954"/>
                      </a:solidFill>
                      <a:prstDash val="solid"/>
                      <a:round/>
                      <a:headEnd type="none" w="med" len="med"/>
                      <a:tailEnd type="none" w="med" len="med"/>
                    </a:lnT>
                    <a:lnB w="9525" cap="flat" cmpd="sng" algn="ctr">
                      <a:solidFill>
                        <a:srgbClr val="003954"/>
                      </a:solidFill>
                      <a:prstDash val="solid"/>
                      <a:round/>
                      <a:headEnd type="none" w="med" len="med"/>
                      <a:tailEnd type="none" w="med" len="med"/>
                    </a:lnB>
                    <a:solidFill>
                      <a:srgbClr val="FFFFFF"/>
                    </a:solidFill>
                  </a:tcPr>
                </a:tc>
                <a:tc>
                  <a:txBody>
                    <a:bodyPr/>
                    <a:lstStyle/>
                    <a:p>
                      <a:pPr fontAlgn="ctr"/>
                      <a:r>
                        <a:rPr lang="en-US" sz="1400" dirty="0">
                          <a:effectLst/>
                        </a:rPr>
                        <a:t>Fowls of the air</a:t>
                      </a:r>
                    </a:p>
                  </a:txBody>
                  <a:tcPr marL="95250" marR="95250" marT="95250" marB="95250" anchor="ctr">
                    <a:lnL w="9525" cap="flat" cmpd="sng" algn="ctr">
                      <a:solidFill>
                        <a:srgbClr val="003954"/>
                      </a:solidFill>
                      <a:prstDash val="solid"/>
                      <a:round/>
                      <a:headEnd type="none" w="med" len="med"/>
                      <a:tailEnd type="none" w="med" len="med"/>
                    </a:lnL>
                    <a:lnR w="9525" cap="flat" cmpd="sng" algn="ctr">
                      <a:solidFill>
                        <a:srgbClr val="003954"/>
                      </a:solidFill>
                      <a:prstDash val="solid"/>
                      <a:round/>
                      <a:headEnd type="none" w="med" len="med"/>
                      <a:tailEnd type="none" w="med" len="med"/>
                    </a:lnR>
                    <a:lnT w="9525" cap="flat" cmpd="sng" algn="ctr">
                      <a:solidFill>
                        <a:srgbClr val="003954"/>
                      </a:solidFill>
                      <a:prstDash val="solid"/>
                      <a:round/>
                      <a:headEnd type="none" w="med" len="med"/>
                      <a:tailEnd type="none" w="med" len="med"/>
                    </a:lnT>
                    <a:lnB w="9525" cap="flat" cmpd="sng" algn="ctr">
                      <a:solidFill>
                        <a:srgbClr val="003954"/>
                      </a:solidFill>
                      <a:prstDash val="solid"/>
                      <a:round/>
                      <a:headEnd type="none" w="med" len="med"/>
                      <a:tailEnd type="none" w="med" len="med"/>
                    </a:lnB>
                    <a:solidFill>
                      <a:srgbClr val="FFFFFF"/>
                    </a:solidFill>
                  </a:tcPr>
                </a:tc>
                <a:extLst>
                  <a:ext uri="{0D108BD9-81ED-4DB2-BD59-A6C34878D82A}">
                    <a16:rowId xmlns:a16="http://schemas.microsoft.com/office/drawing/2014/main" val="1079987227"/>
                  </a:ext>
                </a:extLst>
              </a:tr>
            </a:tbl>
          </a:graphicData>
        </a:graphic>
      </p:graphicFrame>
      <p:sp>
        <p:nvSpPr>
          <p:cNvPr id="4" name="Rectangle 3"/>
          <p:cNvSpPr/>
          <p:nvPr/>
        </p:nvSpPr>
        <p:spPr>
          <a:xfrm>
            <a:off x="1062318" y="437128"/>
            <a:ext cx="10892117" cy="954107"/>
          </a:xfrm>
          <a:prstGeom prst="rect">
            <a:avLst/>
          </a:prstGeom>
        </p:spPr>
        <p:txBody>
          <a:bodyPr wrap="square">
            <a:spAutoFit/>
          </a:bodyPr>
          <a:lstStyle/>
          <a:p>
            <a:r>
              <a:rPr lang="en-US" sz="1400" dirty="0">
                <a:solidFill>
                  <a:srgbClr val="444444"/>
                </a:solidFill>
              </a:rPr>
              <a:t> Paul understood that in the resurrection, there would be different classes of creatures to be resurrected. He said, "All flesh is not the same flesh: but there is one kind of flesh of men, another flesh of beasts, another of fishes, and another of birds." (1 Cor. 15:39) The same principle is here taught by John. He sees four individual beasts each representing their class of beings. The lion, the eagle, etc. are the most noble and glorious of their class of beings and are therefore representative.</a:t>
            </a:r>
            <a:endParaRPr lang="en-US" sz="1400" b="0" i="0" dirty="0">
              <a:solidFill>
                <a:srgbClr val="444444"/>
              </a:solidFill>
              <a:effectLst/>
            </a:endParaRPr>
          </a:p>
        </p:txBody>
      </p:sp>
      <p:sp>
        <p:nvSpPr>
          <p:cNvPr id="5" name="Rectangle 4"/>
          <p:cNvSpPr/>
          <p:nvPr/>
        </p:nvSpPr>
        <p:spPr>
          <a:xfrm>
            <a:off x="5652248" y="1618217"/>
            <a:ext cx="6302187" cy="2462213"/>
          </a:xfrm>
          <a:prstGeom prst="rect">
            <a:avLst/>
          </a:prstGeom>
        </p:spPr>
        <p:txBody>
          <a:bodyPr wrap="square">
            <a:spAutoFit/>
          </a:bodyPr>
          <a:lstStyle/>
          <a:p>
            <a:r>
              <a:rPr lang="en-US" sz="1400" dirty="0">
                <a:solidFill>
                  <a:srgbClr val="444444"/>
                </a:solidFill>
              </a:rPr>
              <a:t>Immediately, we see the incongruity of a </a:t>
            </a:r>
            <a:r>
              <a:rPr lang="en-US" sz="1400" i="1" dirty="0">
                <a:solidFill>
                  <a:srgbClr val="444444"/>
                </a:solidFill>
              </a:rPr>
              <a:t>calf</a:t>
            </a:r>
            <a:r>
              <a:rPr lang="en-US" sz="1400" dirty="0">
                <a:solidFill>
                  <a:srgbClr val="444444"/>
                </a:solidFill>
              </a:rPr>
              <a:t> being used to represent creeping things. The lion rules among the beasts of the forest, the eagle soars above the fowls of the air, man is given dominion over all the animals, and the calf is out of place among the creeping things. The term calf usually refers to a young cow. Occasionally, it may refer to the young of other animals but not to any class of animals which creep upon the ground. Probably, it is a mistranslation. More consistent would be the most powerful and noble of all reptiles and snakes. However, the student should be aware that Ezekiel also described four beasts. Each had faces of different creatures: man, lion, ox, and eagle (Ezek. 1:10). Neither Ezekiel's ox nor John's calf make sense as representing a class of creatures which creep upon the ground, but the principle is still instructive.</a:t>
            </a:r>
            <a:endParaRPr lang="en-US" sz="1400" dirty="0"/>
          </a:p>
        </p:txBody>
      </p:sp>
      <p:sp>
        <p:nvSpPr>
          <p:cNvPr id="6" name="TextBox 5"/>
          <p:cNvSpPr txBox="1"/>
          <p:nvPr/>
        </p:nvSpPr>
        <p:spPr>
          <a:xfrm>
            <a:off x="4693023" y="94690"/>
            <a:ext cx="2958353" cy="369332"/>
          </a:xfrm>
          <a:prstGeom prst="rect">
            <a:avLst/>
          </a:prstGeom>
          <a:noFill/>
        </p:spPr>
        <p:txBody>
          <a:bodyPr wrap="square" rtlCol="0">
            <a:spAutoFit/>
          </a:bodyPr>
          <a:lstStyle/>
          <a:p>
            <a:r>
              <a:rPr lang="en-US" dirty="0"/>
              <a:t>Joseph Smith – D&amp;C 77:2-3</a:t>
            </a:r>
          </a:p>
        </p:txBody>
      </p:sp>
      <p:sp>
        <p:nvSpPr>
          <p:cNvPr id="7" name="Rectangle 6"/>
          <p:cNvSpPr/>
          <p:nvPr/>
        </p:nvSpPr>
        <p:spPr>
          <a:xfrm>
            <a:off x="237564" y="4780517"/>
            <a:ext cx="11716871" cy="1938992"/>
          </a:xfrm>
          <a:prstGeom prst="rect">
            <a:avLst/>
          </a:prstGeom>
        </p:spPr>
        <p:txBody>
          <a:bodyPr wrap="square">
            <a:spAutoFit/>
          </a:bodyPr>
          <a:lstStyle/>
          <a:p>
            <a:r>
              <a:rPr lang="en-US" sz="1200" dirty="0">
                <a:solidFill>
                  <a:srgbClr val="444444"/>
                </a:solidFill>
                <a:latin typeface="Calibri" panose="020F0502020204030204" pitchFamily="34" charset="0"/>
              </a:rPr>
              <a:t>John saw curious looking beasts in heaven; he saw every creature that was in heaven,-all the beasts, fowls and fish in heaven,-actually there, giving glory to God. How do you prove it? (See Rev. 5:13.) "And every creature which is in heaven, and on the earth, and under the earth, and such as are in the sea, and all that are in them, heard I saying, Blessing, and honor, and glory, and power, be unto Him that </a:t>
            </a:r>
            <a:r>
              <a:rPr lang="en-US" sz="1200" dirty="0" err="1">
                <a:solidFill>
                  <a:srgbClr val="444444"/>
                </a:solidFill>
                <a:latin typeface="Calibri" panose="020F0502020204030204" pitchFamily="34" charset="0"/>
              </a:rPr>
              <a:t>sitteth</a:t>
            </a:r>
            <a:r>
              <a:rPr lang="en-US" sz="1200" dirty="0">
                <a:solidFill>
                  <a:srgbClr val="444444"/>
                </a:solidFill>
                <a:latin typeface="Calibri" panose="020F0502020204030204" pitchFamily="34" charset="0"/>
              </a:rPr>
              <a:t> upon the throne, and unto the Lamb for ever and ever."</a:t>
            </a:r>
          </a:p>
          <a:p>
            <a:r>
              <a:rPr lang="en-US" sz="1200" dirty="0">
                <a:solidFill>
                  <a:srgbClr val="444444"/>
                </a:solidFill>
                <a:latin typeface="Calibri" panose="020F0502020204030204" pitchFamily="34" charset="0"/>
              </a:rPr>
              <a:t> </a:t>
            </a:r>
          </a:p>
          <a:p>
            <a:r>
              <a:rPr lang="en-US" sz="1200" dirty="0">
                <a:solidFill>
                  <a:srgbClr val="444444"/>
                </a:solidFill>
                <a:latin typeface="Calibri" panose="020F0502020204030204" pitchFamily="34" charset="0"/>
              </a:rPr>
              <a:t>John learned that God glorified Himself by saving all that His hands had made, whether beasts, fowls, fishes or men; and He will glorify Himself with them.</a:t>
            </a:r>
          </a:p>
          <a:p>
            <a:r>
              <a:rPr lang="en-US" sz="1200" dirty="0">
                <a:solidFill>
                  <a:srgbClr val="444444"/>
                </a:solidFill>
                <a:latin typeface="Calibri" panose="020F0502020204030204" pitchFamily="34" charset="0"/>
              </a:rPr>
              <a:t> </a:t>
            </a:r>
          </a:p>
          <a:p>
            <a:r>
              <a:rPr lang="en-US" sz="1200" dirty="0">
                <a:solidFill>
                  <a:srgbClr val="444444"/>
                </a:solidFill>
                <a:latin typeface="Calibri" panose="020F0502020204030204" pitchFamily="34" charset="0"/>
              </a:rPr>
              <a:t>...John heard the words of the beasts giving glory to God, and understood them. God who made the beasts could understand every language spoken by them. The four beasts were four of the most noble animals that had filled the measure of their creation, and had been saved from other worlds, because they were perfect: they were like angels in their sphere. We are not told where they came from, and I do not know; but they were seen and heard by John praising and glorifying God. (</a:t>
            </a:r>
            <a:r>
              <a:rPr lang="en-US" sz="1200" i="1" dirty="0">
                <a:solidFill>
                  <a:srgbClr val="444444"/>
                </a:solidFill>
                <a:latin typeface="Calibri" panose="020F0502020204030204" pitchFamily="34" charset="0"/>
              </a:rPr>
              <a:t>Teachings of the Prophet Joseph Smith,</a:t>
            </a:r>
            <a:r>
              <a:rPr lang="en-US" sz="1200" dirty="0">
                <a:solidFill>
                  <a:srgbClr val="444444"/>
                </a:solidFill>
                <a:latin typeface="Calibri" panose="020F0502020204030204" pitchFamily="34" charset="0"/>
              </a:rPr>
              <a:t> selected and arranged by Joseph Fielding Smith [Salt Lake City: Deseret Book Co., 1976], 291-292)</a:t>
            </a:r>
            <a:endParaRPr lang="en-US" sz="1200" b="0" i="0" dirty="0">
              <a:solidFill>
                <a:srgbClr val="444444"/>
              </a:solidFill>
              <a:effectLst/>
              <a:latin typeface="Calibri" panose="020F0502020204030204" pitchFamily="34" charset="0"/>
            </a:endParaRPr>
          </a:p>
        </p:txBody>
      </p:sp>
    </p:spTree>
    <p:extLst>
      <p:ext uri="{BB962C8B-B14F-4D97-AF65-F5344CB8AC3E}">
        <p14:creationId xmlns:p14="http://schemas.microsoft.com/office/powerpoint/2010/main" val="129716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71800" y="152401"/>
            <a:ext cx="6629400" cy="646331"/>
          </a:xfrm>
          <a:prstGeom prst="rect">
            <a:avLst/>
          </a:prstGeom>
          <a:noFill/>
        </p:spPr>
        <p:txBody>
          <a:bodyPr wrap="square" rtlCol="0">
            <a:spAutoFit/>
          </a:bodyPr>
          <a:lstStyle/>
          <a:p>
            <a:pPr algn="ctr"/>
            <a:r>
              <a:rPr lang="en-US" sz="3600" dirty="0">
                <a:solidFill>
                  <a:schemeClr val="bg1"/>
                </a:solidFill>
                <a:latin typeface="Eras Demi ITC" panose="020B0805030504020804" pitchFamily="34" charset="0"/>
              </a:rPr>
              <a:t>The Throne of God</a:t>
            </a:r>
          </a:p>
        </p:txBody>
      </p:sp>
      <p:sp>
        <p:nvSpPr>
          <p:cNvPr id="7" name="TextBox 6"/>
          <p:cNvSpPr txBox="1"/>
          <p:nvPr/>
        </p:nvSpPr>
        <p:spPr>
          <a:xfrm>
            <a:off x="800100" y="4708951"/>
            <a:ext cx="2514600" cy="1200329"/>
          </a:xfrm>
          <a:prstGeom prst="rect">
            <a:avLst/>
          </a:prstGeom>
          <a:noFill/>
        </p:spPr>
        <p:txBody>
          <a:bodyPr wrap="square" rtlCol="0">
            <a:spAutoFit/>
          </a:bodyPr>
          <a:lstStyle/>
          <a:p>
            <a:r>
              <a:rPr lang="en-US" sz="2400" dirty="0">
                <a:solidFill>
                  <a:schemeClr val="bg1"/>
                </a:solidFill>
              </a:rPr>
              <a:t>See Book of Abraham Facsimile 2, fig. 3</a:t>
            </a:r>
          </a:p>
        </p:txBody>
      </p:sp>
      <p:sp>
        <p:nvSpPr>
          <p:cNvPr id="9" name="TextBox 8"/>
          <p:cNvSpPr txBox="1"/>
          <p:nvPr/>
        </p:nvSpPr>
        <p:spPr>
          <a:xfrm>
            <a:off x="7086600" y="1395515"/>
            <a:ext cx="2514600" cy="3046988"/>
          </a:xfrm>
          <a:prstGeom prst="rect">
            <a:avLst/>
          </a:prstGeom>
          <a:noFill/>
        </p:spPr>
        <p:txBody>
          <a:bodyPr wrap="square" rtlCol="0">
            <a:spAutoFit/>
          </a:bodyPr>
          <a:lstStyle/>
          <a:p>
            <a:pPr algn="ctr"/>
            <a:r>
              <a:rPr lang="en-US" sz="2400" dirty="0">
                <a:solidFill>
                  <a:schemeClr val="bg1"/>
                </a:solidFill>
              </a:rPr>
              <a:t>Jasper and sardine stone=hard, deep orange-red—look on with awe</a:t>
            </a:r>
          </a:p>
          <a:p>
            <a:pPr algn="ctr"/>
            <a:endParaRPr lang="en-US" sz="2400" dirty="0">
              <a:solidFill>
                <a:schemeClr val="bg1"/>
              </a:solidFill>
            </a:endParaRPr>
          </a:p>
          <a:p>
            <a:pPr algn="ctr"/>
            <a:r>
              <a:rPr lang="en-US" sz="2400" dirty="0">
                <a:solidFill>
                  <a:schemeClr val="bg1"/>
                </a:solidFill>
              </a:rPr>
              <a:t>Rainbow=glory and beauty, mercy and Covenant</a:t>
            </a:r>
            <a:endParaRPr lang="en-US" sz="2000" dirty="0">
              <a:solidFill>
                <a:schemeClr val="bg1"/>
              </a:solidFill>
            </a:endParaRPr>
          </a:p>
        </p:txBody>
      </p:sp>
      <p:pic>
        <p:nvPicPr>
          <p:cNvPr id="13314" name="Picture 2" descr="http://www2.ida.net/graphics/shirtail/DJNELSONHypo2.jpg"/>
          <p:cNvPicPr>
            <a:picLocks noChangeAspect="1" noChangeArrowheads="1"/>
          </p:cNvPicPr>
          <p:nvPr/>
        </p:nvPicPr>
        <p:blipFill>
          <a:blip r:embed="rId2" cstate="print"/>
          <a:srcRect/>
          <a:stretch>
            <a:fillRect/>
          </a:stretch>
        </p:blipFill>
        <p:spPr bwMode="auto">
          <a:xfrm>
            <a:off x="3373545" y="4114800"/>
            <a:ext cx="2473110" cy="2438400"/>
          </a:xfrm>
          <a:prstGeom prst="rect">
            <a:avLst/>
          </a:prstGeom>
          <a:noFill/>
        </p:spPr>
      </p:pic>
      <p:sp>
        <p:nvSpPr>
          <p:cNvPr id="2" name="Rectangle 1"/>
          <p:cNvSpPr/>
          <p:nvPr/>
        </p:nvSpPr>
        <p:spPr>
          <a:xfrm>
            <a:off x="84233" y="6336268"/>
            <a:ext cx="1521635" cy="369332"/>
          </a:xfrm>
          <a:prstGeom prst="rect">
            <a:avLst/>
          </a:prstGeom>
        </p:spPr>
        <p:txBody>
          <a:bodyPr wrap="none">
            <a:spAutoFit/>
          </a:bodyPr>
          <a:lstStyle/>
          <a:p>
            <a:pPr algn="ctr"/>
            <a:r>
              <a:rPr lang="en-US" dirty="0">
                <a:solidFill>
                  <a:schemeClr val="bg1"/>
                </a:solidFill>
              </a:rPr>
              <a:t>Revelation 4:3</a:t>
            </a:r>
          </a:p>
        </p:txBody>
      </p:sp>
      <p:pic>
        <p:nvPicPr>
          <p:cNvPr id="5" name="Picture 4">
            <a:extLst>
              <a:ext uri="{FF2B5EF4-FFF2-40B4-BE49-F238E27FC236}">
                <a16:creationId xmlns:a16="http://schemas.microsoft.com/office/drawing/2014/main" id="{91D22C94-4B30-4D38-8C28-F5AD3FE86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43" y="839722"/>
            <a:ext cx="4267200" cy="3200400"/>
          </a:xfrm>
          <a:prstGeom prst="rect">
            <a:avLst/>
          </a:prstGeom>
        </p:spPr>
      </p:pic>
      <p:pic>
        <p:nvPicPr>
          <p:cNvPr id="10" name="Picture 9">
            <a:extLst>
              <a:ext uri="{FF2B5EF4-FFF2-40B4-BE49-F238E27FC236}">
                <a16:creationId xmlns:a16="http://schemas.microsoft.com/office/drawing/2014/main" id="{0789C43C-E1F5-4D72-AB98-30A9932462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448" y="4740109"/>
            <a:ext cx="1444752" cy="1444752"/>
          </a:xfrm>
          <a:prstGeom prst="rect">
            <a:avLst/>
          </a:prstGeom>
        </p:spPr>
      </p:pic>
    </p:spTree>
    <p:extLst>
      <p:ext uri="{BB962C8B-B14F-4D97-AF65-F5344CB8AC3E}">
        <p14:creationId xmlns:p14="http://schemas.microsoft.com/office/powerpoint/2010/main" val="228186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0874123"/>
              </p:ext>
            </p:extLst>
          </p:nvPr>
        </p:nvGraphicFramePr>
        <p:xfrm>
          <a:off x="156882" y="484095"/>
          <a:ext cx="12035118" cy="2640330"/>
        </p:xfrm>
        <a:graphic>
          <a:graphicData uri="http://schemas.openxmlformats.org/drawingml/2006/table">
            <a:tbl>
              <a:tblPr firstRow="1" bandRow="1">
                <a:tableStyleId>{5940675A-B579-460E-94D1-54222C63F5DA}</a:tableStyleId>
              </a:tblPr>
              <a:tblGrid>
                <a:gridCol w="4011706">
                  <a:extLst>
                    <a:ext uri="{9D8B030D-6E8A-4147-A177-3AD203B41FA5}">
                      <a16:colId xmlns:a16="http://schemas.microsoft.com/office/drawing/2014/main" val="102586041"/>
                    </a:ext>
                  </a:extLst>
                </a:gridCol>
                <a:gridCol w="4011706">
                  <a:extLst>
                    <a:ext uri="{9D8B030D-6E8A-4147-A177-3AD203B41FA5}">
                      <a16:colId xmlns:a16="http://schemas.microsoft.com/office/drawing/2014/main" val="1154344576"/>
                    </a:ext>
                  </a:extLst>
                </a:gridCol>
                <a:gridCol w="4011706">
                  <a:extLst>
                    <a:ext uri="{9D8B030D-6E8A-4147-A177-3AD203B41FA5}">
                      <a16:colId xmlns:a16="http://schemas.microsoft.com/office/drawing/2014/main" val="630281617"/>
                    </a:ext>
                  </a:extLst>
                </a:gridCol>
              </a:tblGrid>
              <a:tr h="346710">
                <a:tc>
                  <a:txBody>
                    <a:bodyPr/>
                    <a:lstStyle/>
                    <a:p>
                      <a:pPr algn="ctr" fontAlgn="base"/>
                      <a:r>
                        <a:rPr lang="en-US" sz="1400" b="0" i="0" cap="all">
                          <a:solidFill>
                            <a:schemeClr val="tx1"/>
                          </a:solidFill>
                          <a:effectLst/>
                          <a:latin typeface="+mn-lt"/>
                        </a:rPr>
                        <a:t>WHAT JOHN SAW</a:t>
                      </a:r>
                    </a:p>
                  </a:txBody>
                  <a:tcPr marL="95250" marR="95250" marT="66675" marB="66675" anchor="b"/>
                </a:tc>
                <a:tc>
                  <a:txBody>
                    <a:bodyPr/>
                    <a:lstStyle/>
                    <a:p>
                      <a:pPr algn="ctr" fontAlgn="base"/>
                      <a:r>
                        <a:rPr lang="en-US" sz="1400" b="0" i="0" cap="all">
                          <a:solidFill>
                            <a:schemeClr val="tx1"/>
                          </a:solidFill>
                          <a:effectLst/>
                          <a:latin typeface="+mn-lt"/>
                        </a:rPr>
                        <a:t>CROSS-REFERENCE</a:t>
                      </a:r>
                    </a:p>
                  </a:txBody>
                  <a:tcPr marL="95250" marR="95250" marT="66675" marB="66675" anchor="b"/>
                </a:tc>
                <a:tc>
                  <a:txBody>
                    <a:bodyPr/>
                    <a:lstStyle/>
                    <a:p>
                      <a:pPr algn="ctr" fontAlgn="base"/>
                      <a:r>
                        <a:rPr lang="en-US" sz="1400" b="0" i="0" cap="all" dirty="0">
                          <a:solidFill>
                            <a:schemeClr val="tx1"/>
                          </a:solidFill>
                          <a:effectLst/>
                          <a:latin typeface="+mn-lt"/>
                        </a:rPr>
                        <a:t>ADDITIONAL INFORMATION</a:t>
                      </a:r>
                    </a:p>
                  </a:txBody>
                  <a:tcPr marL="95250" marR="95250" marT="66675" marB="66675" anchor="b"/>
                </a:tc>
                <a:extLst>
                  <a:ext uri="{0D108BD9-81ED-4DB2-BD59-A6C34878D82A}">
                    <a16:rowId xmlns:a16="http://schemas.microsoft.com/office/drawing/2014/main" val="4006508437"/>
                  </a:ext>
                </a:extLst>
              </a:tr>
              <a:tr h="346710">
                <a:tc>
                  <a:txBody>
                    <a:bodyPr/>
                    <a:lstStyle/>
                    <a:p>
                      <a:pPr algn="l" fontAlgn="base"/>
                      <a:r>
                        <a:rPr lang="en-US" sz="1400" dirty="0">
                          <a:solidFill>
                            <a:schemeClr val="tx1"/>
                          </a:solidFill>
                          <a:effectLst/>
                          <a:latin typeface="+mn-lt"/>
                        </a:rPr>
                        <a:t>Throne (</a:t>
                      </a:r>
                      <a:r>
                        <a:rPr lang="en-US" sz="1400" u="none" strike="noStrike" dirty="0">
                          <a:solidFill>
                            <a:schemeClr val="tx1"/>
                          </a:solidFill>
                          <a:effectLst/>
                          <a:latin typeface="+mn-lt"/>
                        </a:rPr>
                        <a:t>Revelation 4:2–3</a:t>
                      </a:r>
                      <a:r>
                        <a:rPr lang="en-US" sz="1400" dirty="0">
                          <a:solidFill>
                            <a:schemeClr val="tx1"/>
                          </a:solidFill>
                          <a:effectLst/>
                          <a:latin typeface="+mn-lt"/>
                        </a:rPr>
                        <a:t>)</a:t>
                      </a:r>
                    </a:p>
                  </a:txBody>
                  <a:tcPr marL="95250" marR="95250" marT="66675" marB="66675" anchor="ctr"/>
                </a:tc>
                <a:tc>
                  <a:txBody>
                    <a:bodyPr/>
                    <a:lstStyle/>
                    <a:p>
                      <a:pPr algn="l" fontAlgn="base"/>
                      <a:r>
                        <a:rPr lang="en-US" sz="1400" u="none" strike="noStrike" dirty="0">
                          <a:solidFill>
                            <a:schemeClr val="tx1"/>
                          </a:solidFill>
                          <a:effectLst/>
                          <a:latin typeface="+mn-lt"/>
                        </a:rPr>
                        <a:t>Doctrine and Covenants 137:1–4</a:t>
                      </a:r>
                      <a:endParaRPr lang="en-US" sz="1400" dirty="0">
                        <a:solidFill>
                          <a:schemeClr val="tx1"/>
                        </a:solidFill>
                        <a:effectLst/>
                        <a:latin typeface="+mn-lt"/>
                      </a:endParaRPr>
                    </a:p>
                  </a:txBody>
                  <a:tcPr marL="95250" marR="95250" marT="66675" marB="66675" anchor="ctr"/>
                </a:tc>
                <a:tc>
                  <a:txBody>
                    <a:bodyPr/>
                    <a:lstStyle/>
                    <a:p>
                      <a:pPr algn="l" fontAlgn="ctr"/>
                      <a:r>
                        <a:rPr lang="en-US" sz="1400">
                          <a:solidFill>
                            <a:schemeClr val="tx1"/>
                          </a:solidFill>
                          <a:effectLst/>
                          <a:latin typeface="+mn-lt"/>
                        </a:rPr>
                        <a:t> </a:t>
                      </a:r>
                    </a:p>
                  </a:txBody>
                  <a:tcPr marL="95250" marR="95250" marT="66675" marB="66675" anchor="ctr"/>
                </a:tc>
                <a:extLst>
                  <a:ext uri="{0D108BD9-81ED-4DB2-BD59-A6C34878D82A}">
                    <a16:rowId xmlns:a16="http://schemas.microsoft.com/office/drawing/2014/main" val="626712778"/>
                  </a:ext>
                </a:extLst>
              </a:tr>
              <a:tr h="346710">
                <a:tc>
                  <a:txBody>
                    <a:bodyPr/>
                    <a:lstStyle/>
                    <a:p>
                      <a:pPr algn="l" fontAlgn="base"/>
                      <a:r>
                        <a:rPr lang="en-US" sz="1400" dirty="0">
                          <a:solidFill>
                            <a:schemeClr val="tx1"/>
                          </a:solidFill>
                          <a:effectLst/>
                          <a:latin typeface="+mn-lt"/>
                        </a:rPr>
                        <a:t>Twenty-four elders with crowns (</a:t>
                      </a:r>
                      <a:r>
                        <a:rPr lang="en-US" sz="1400" u="none" strike="noStrike" dirty="0">
                          <a:solidFill>
                            <a:schemeClr val="tx1"/>
                          </a:solidFill>
                          <a:effectLst/>
                          <a:latin typeface="+mn-lt"/>
                        </a:rPr>
                        <a:t>Revelation 4:4</a:t>
                      </a:r>
                      <a:r>
                        <a:rPr lang="en-US" sz="1400" dirty="0">
                          <a:solidFill>
                            <a:schemeClr val="tx1"/>
                          </a:solidFill>
                          <a:effectLst/>
                          <a:latin typeface="+mn-lt"/>
                        </a:rPr>
                        <a:t>)</a:t>
                      </a:r>
                    </a:p>
                  </a:txBody>
                  <a:tcPr marL="95250" marR="95250" marT="66675" marB="66675" anchor="ctr"/>
                </a:tc>
                <a:tc>
                  <a:txBody>
                    <a:bodyPr/>
                    <a:lstStyle/>
                    <a:p>
                      <a:pPr algn="l" fontAlgn="base"/>
                      <a:r>
                        <a:rPr lang="en-US" sz="1400" u="none" strike="noStrike" dirty="0">
                          <a:solidFill>
                            <a:schemeClr val="tx1"/>
                          </a:solidFill>
                          <a:effectLst/>
                          <a:latin typeface="+mn-lt"/>
                        </a:rPr>
                        <a:t>Doctrine and Covenants 77:5</a:t>
                      </a:r>
                      <a:endParaRPr lang="en-US" sz="1400" dirty="0">
                        <a:solidFill>
                          <a:schemeClr val="tx1"/>
                        </a:solidFill>
                        <a:effectLst/>
                        <a:latin typeface="+mn-lt"/>
                      </a:endParaRPr>
                    </a:p>
                  </a:txBody>
                  <a:tcPr marL="95250" marR="95250" marT="66675" marB="66675" anchor="ctr"/>
                </a:tc>
                <a:tc>
                  <a:txBody>
                    <a:bodyPr/>
                    <a:lstStyle/>
                    <a:p>
                      <a:pPr algn="l" fontAlgn="ctr"/>
                      <a:r>
                        <a:rPr lang="en-US" sz="1400" dirty="0">
                          <a:solidFill>
                            <a:schemeClr val="tx1"/>
                          </a:solidFill>
                          <a:effectLst/>
                          <a:latin typeface="+mn-lt"/>
                        </a:rPr>
                        <a:t> </a:t>
                      </a:r>
                    </a:p>
                  </a:txBody>
                  <a:tcPr marL="95250" marR="95250" marT="66675" marB="66675" anchor="ctr"/>
                </a:tc>
                <a:extLst>
                  <a:ext uri="{0D108BD9-81ED-4DB2-BD59-A6C34878D82A}">
                    <a16:rowId xmlns:a16="http://schemas.microsoft.com/office/drawing/2014/main" val="677857267"/>
                  </a:ext>
                </a:extLst>
              </a:tr>
              <a:tr h="560070">
                <a:tc>
                  <a:txBody>
                    <a:bodyPr/>
                    <a:lstStyle/>
                    <a:p>
                      <a:pPr algn="l" fontAlgn="base"/>
                      <a:r>
                        <a:rPr lang="en-US" sz="1400" dirty="0">
                          <a:solidFill>
                            <a:schemeClr val="tx1"/>
                          </a:solidFill>
                          <a:effectLst/>
                          <a:latin typeface="+mn-lt"/>
                        </a:rPr>
                        <a:t>Seven Spirits of God (</a:t>
                      </a:r>
                      <a:r>
                        <a:rPr lang="en-US" sz="1400" u="none" strike="noStrike" dirty="0">
                          <a:solidFill>
                            <a:schemeClr val="tx1"/>
                          </a:solidFill>
                          <a:effectLst/>
                          <a:latin typeface="+mn-lt"/>
                        </a:rPr>
                        <a:t>Revelation 4:5</a:t>
                      </a:r>
                      <a:r>
                        <a:rPr lang="en-US" sz="1400" dirty="0">
                          <a:solidFill>
                            <a:schemeClr val="tx1"/>
                          </a:solidFill>
                          <a:effectLst/>
                          <a:latin typeface="+mn-lt"/>
                        </a:rPr>
                        <a:t>)</a:t>
                      </a:r>
                    </a:p>
                  </a:txBody>
                  <a:tcPr marL="95250" marR="95250" marT="66675" marB="66675" anchor="ctr"/>
                </a:tc>
                <a:tc>
                  <a:txBody>
                    <a:bodyPr/>
                    <a:lstStyle/>
                    <a:p>
                      <a:pPr algn="l" fontAlgn="base"/>
                      <a:r>
                        <a:rPr lang="en-US" sz="1400" dirty="0">
                          <a:solidFill>
                            <a:schemeClr val="tx1"/>
                          </a:solidFill>
                          <a:effectLst/>
                          <a:latin typeface="+mn-lt"/>
                        </a:rPr>
                        <a:t>Joseph Smith Translation, Revelation 4:5 (in </a:t>
                      </a:r>
                      <a:r>
                        <a:rPr lang="en-US" sz="1400" u="none" strike="noStrike" dirty="0">
                          <a:solidFill>
                            <a:schemeClr val="tx1"/>
                          </a:solidFill>
                          <a:effectLst/>
                          <a:latin typeface="+mn-lt"/>
                        </a:rPr>
                        <a:t>Revelation 4:5, footnote </a:t>
                      </a:r>
                      <a:r>
                        <a:rPr lang="en-US" sz="1400" i="1" u="none" strike="noStrike" dirty="0">
                          <a:solidFill>
                            <a:schemeClr val="tx1"/>
                          </a:solidFill>
                          <a:effectLst/>
                          <a:latin typeface="+mn-lt"/>
                        </a:rPr>
                        <a:t>a</a:t>
                      </a:r>
                      <a:r>
                        <a:rPr lang="en-US" sz="1400" dirty="0">
                          <a:solidFill>
                            <a:schemeClr val="tx1"/>
                          </a:solidFill>
                          <a:effectLst/>
                          <a:latin typeface="+mn-lt"/>
                        </a:rPr>
                        <a:t>)</a:t>
                      </a:r>
                    </a:p>
                  </a:txBody>
                  <a:tcPr marL="95250" marR="95250" marT="66675" marB="66675" anchor="ctr"/>
                </a:tc>
                <a:tc>
                  <a:txBody>
                    <a:bodyPr/>
                    <a:lstStyle/>
                    <a:p>
                      <a:pPr algn="l" fontAlgn="ctr"/>
                      <a:r>
                        <a:rPr lang="en-US" sz="1400">
                          <a:solidFill>
                            <a:schemeClr val="tx1"/>
                          </a:solidFill>
                          <a:effectLst/>
                          <a:latin typeface="+mn-lt"/>
                        </a:rPr>
                        <a:t> </a:t>
                      </a:r>
                    </a:p>
                  </a:txBody>
                  <a:tcPr marL="95250" marR="95250" marT="66675" marB="66675" anchor="ctr"/>
                </a:tc>
                <a:extLst>
                  <a:ext uri="{0D108BD9-81ED-4DB2-BD59-A6C34878D82A}">
                    <a16:rowId xmlns:a16="http://schemas.microsoft.com/office/drawing/2014/main" val="3847716288"/>
                  </a:ext>
                </a:extLst>
              </a:tr>
              <a:tr h="346710">
                <a:tc>
                  <a:txBody>
                    <a:bodyPr/>
                    <a:lstStyle/>
                    <a:p>
                      <a:pPr algn="l" fontAlgn="base"/>
                      <a:r>
                        <a:rPr lang="en-US" sz="1400" dirty="0">
                          <a:solidFill>
                            <a:schemeClr val="tx1"/>
                          </a:solidFill>
                          <a:effectLst/>
                          <a:latin typeface="+mn-lt"/>
                        </a:rPr>
                        <a:t>Sea of glass (</a:t>
                      </a:r>
                      <a:r>
                        <a:rPr lang="en-US" sz="1400" u="none" strike="noStrike" dirty="0">
                          <a:solidFill>
                            <a:schemeClr val="tx1"/>
                          </a:solidFill>
                          <a:effectLst/>
                          <a:latin typeface="+mn-lt"/>
                        </a:rPr>
                        <a:t>Revelation 4:6</a:t>
                      </a:r>
                      <a:r>
                        <a:rPr lang="en-US" sz="1400" dirty="0">
                          <a:solidFill>
                            <a:schemeClr val="tx1"/>
                          </a:solidFill>
                          <a:effectLst/>
                          <a:latin typeface="+mn-lt"/>
                        </a:rPr>
                        <a:t>)</a:t>
                      </a:r>
                    </a:p>
                  </a:txBody>
                  <a:tcPr marL="95250" marR="95250" marT="66675" marB="66675" anchor="ctr"/>
                </a:tc>
                <a:tc>
                  <a:txBody>
                    <a:bodyPr/>
                    <a:lstStyle/>
                    <a:p>
                      <a:pPr algn="l" fontAlgn="base"/>
                      <a:r>
                        <a:rPr lang="en-US" sz="1400" u="none" strike="noStrike" dirty="0">
                          <a:solidFill>
                            <a:schemeClr val="tx1"/>
                          </a:solidFill>
                          <a:effectLst/>
                          <a:latin typeface="+mn-lt"/>
                        </a:rPr>
                        <a:t>Doctrine and Covenants 77:1</a:t>
                      </a:r>
                      <a:r>
                        <a:rPr lang="en-US" sz="1400" dirty="0">
                          <a:solidFill>
                            <a:schemeClr val="tx1"/>
                          </a:solidFill>
                          <a:effectLst/>
                          <a:latin typeface="+mn-lt"/>
                        </a:rPr>
                        <a:t>; </a:t>
                      </a:r>
                      <a:r>
                        <a:rPr lang="en-US" sz="1400" u="none" strike="noStrike" dirty="0">
                          <a:solidFill>
                            <a:schemeClr val="tx1"/>
                          </a:solidFill>
                          <a:effectLst/>
                          <a:latin typeface="+mn-lt"/>
                        </a:rPr>
                        <a:t>130:6–9</a:t>
                      </a:r>
                      <a:endParaRPr lang="en-US" sz="1400" dirty="0">
                        <a:solidFill>
                          <a:schemeClr val="tx1"/>
                        </a:solidFill>
                        <a:effectLst/>
                        <a:latin typeface="+mn-lt"/>
                      </a:endParaRPr>
                    </a:p>
                  </a:txBody>
                  <a:tcPr marL="95250" marR="95250" marT="66675" marB="66675" anchor="ctr"/>
                </a:tc>
                <a:tc>
                  <a:txBody>
                    <a:bodyPr/>
                    <a:lstStyle/>
                    <a:p>
                      <a:pPr algn="l" fontAlgn="ctr"/>
                      <a:r>
                        <a:rPr lang="en-US" sz="1400">
                          <a:solidFill>
                            <a:schemeClr val="tx1"/>
                          </a:solidFill>
                          <a:effectLst/>
                          <a:latin typeface="+mn-lt"/>
                        </a:rPr>
                        <a:t> </a:t>
                      </a:r>
                    </a:p>
                  </a:txBody>
                  <a:tcPr marL="95250" marR="95250" marT="66675" marB="66675" anchor="ctr"/>
                </a:tc>
                <a:extLst>
                  <a:ext uri="{0D108BD9-81ED-4DB2-BD59-A6C34878D82A}">
                    <a16:rowId xmlns:a16="http://schemas.microsoft.com/office/drawing/2014/main" val="3789756855"/>
                  </a:ext>
                </a:extLst>
              </a:tr>
              <a:tr h="346710">
                <a:tc>
                  <a:txBody>
                    <a:bodyPr/>
                    <a:lstStyle/>
                    <a:p>
                      <a:pPr algn="l" fontAlgn="base"/>
                      <a:r>
                        <a:rPr lang="en-US" sz="1400" dirty="0">
                          <a:solidFill>
                            <a:schemeClr val="tx1"/>
                          </a:solidFill>
                          <a:effectLst/>
                          <a:latin typeface="+mn-lt"/>
                        </a:rPr>
                        <a:t>Four beasts (</a:t>
                      </a:r>
                      <a:r>
                        <a:rPr lang="en-US" sz="1400" u="none" strike="noStrike" dirty="0">
                          <a:solidFill>
                            <a:schemeClr val="tx1"/>
                          </a:solidFill>
                          <a:effectLst/>
                          <a:latin typeface="+mn-lt"/>
                        </a:rPr>
                        <a:t>Revelation 4:6–7</a:t>
                      </a:r>
                      <a:r>
                        <a:rPr lang="en-US" sz="1400" dirty="0">
                          <a:solidFill>
                            <a:schemeClr val="tx1"/>
                          </a:solidFill>
                          <a:effectLst/>
                          <a:latin typeface="+mn-lt"/>
                        </a:rPr>
                        <a:t>)</a:t>
                      </a:r>
                    </a:p>
                  </a:txBody>
                  <a:tcPr marL="95250" marR="95250" marT="66675" marB="66675" anchor="ctr"/>
                </a:tc>
                <a:tc>
                  <a:txBody>
                    <a:bodyPr/>
                    <a:lstStyle/>
                    <a:p>
                      <a:pPr algn="l" fontAlgn="base"/>
                      <a:r>
                        <a:rPr lang="en-US" sz="1400" u="none" strike="noStrike" dirty="0">
                          <a:solidFill>
                            <a:schemeClr val="tx1"/>
                          </a:solidFill>
                          <a:effectLst/>
                          <a:latin typeface="+mn-lt"/>
                        </a:rPr>
                        <a:t>Doctrine and Covenants 77:2–3</a:t>
                      </a:r>
                      <a:endParaRPr lang="en-US" sz="1400" dirty="0">
                        <a:solidFill>
                          <a:schemeClr val="tx1"/>
                        </a:solidFill>
                        <a:effectLst/>
                        <a:latin typeface="+mn-lt"/>
                      </a:endParaRPr>
                    </a:p>
                  </a:txBody>
                  <a:tcPr marL="95250" marR="95250" marT="66675" marB="66675" anchor="ctr"/>
                </a:tc>
                <a:tc>
                  <a:txBody>
                    <a:bodyPr/>
                    <a:lstStyle/>
                    <a:p>
                      <a:pPr algn="l" fontAlgn="ctr"/>
                      <a:r>
                        <a:rPr lang="en-US" sz="1400" dirty="0">
                          <a:solidFill>
                            <a:schemeClr val="tx1"/>
                          </a:solidFill>
                          <a:effectLst/>
                          <a:latin typeface="+mn-lt"/>
                        </a:rPr>
                        <a:t> </a:t>
                      </a:r>
                    </a:p>
                  </a:txBody>
                  <a:tcPr marL="95250" marR="95250" marT="66675" marB="66675" anchor="ctr"/>
                </a:tc>
                <a:extLst>
                  <a:ext uri="{0D108BD9-81ED-4DB2-BD59-A6C34878D82A}">
                    <a16:rowId xmlns:a16="http://schemas.microsoft.com/office/drawing/2014/main" val="1030955504"/>
                  </a:ext>
                </a:extLst>
              </a:tr>
              <a:tr h="346710">
                <a:tc>
                  <a:txBody>
                    <a:bodyPr/>
                    <a:lstStyle/>
                    <a:p>
                      <a:pPr algn="l" fontAlgn="base"/>
                      <a:r>
                        <a:rPr lang="en-US" sz="1400" dirty="0">
                          <a:solidFill>
                            <a:schemeClr val="tx1"/>
                          </a:solidFill>
                          <a:effectLst/>
                          <a:latin typeface="+mn-lt"/>
                        </a:rPr>
                        <a:t>Beasts’ many eyes and six wings (</a:t>
                      </a:r>
                      <a:r>
                        <a:rPr lang="en-US" sz="1400" u="none" strike="noStrike" dirty="0">
                          <a:solidFill>
                            <a:schemeClr val="tx1"/>
                          </a:solidFill>
                          <a:effectLst/>
                          <a:latin typeface="+mn-lt"/>
                        </a:rPr>
                        <a:t>Revelation 4:8</a:t>
                      </a:r>
                      <a:r>
                        <a:rPr lang="en-US" sz="1400" dirty="0">
                          <a:solidFill>
                            <a:schemeClr val="tx1"/>
                          </a:solidFill>
                          <a:effectLst/>
                          <a:latin typeface="+mn-lt"/>
                        </a:rPr>
                        <a:t>)</a:t>
                      </a:r>
                    </a:p>
                  </a:txBody>
                  <a:tcPr marL="95250" marR="95250" marT="66675" marB="66675" anchor="ctr"/>
                </a:tc>
                <a:tc>
                  <a:txBody>
                    <a:bodyPr/>
                    <a:lstStyle/>
                    <a:p>
                      <a:pPr algn="l" fontAlgn="base"/>
                      <a:r>
                        <a:rPr lang="en-US" sz="1400" u="none" strike="noStrike" dirty="0">
                          <a:solidFill>
                            <a:schemeClr val="tx1"/>
                          </a:solidFill>
                          <a:effectLst/>
                          <a:latin typeface="+mn-lt"/>
                        </a:rPr>
                        <a:t>Doctrine and Covenants 77:4</a:t>
                      </a:r>
                      <a:endParaRPr lang="en-US" sz="1400" dirty="0">
                        <a:solidFill>
                          <a:schemeClr val="tx1"/>
                        </a:solidFill>
                        <a:effectLst/>
                        <a:latin typeface="+mn-lt"/>
                      </a:endParaRPr>
                    </a:p>
                  </a:txBody>
                  <a:tcPr marL="95250" marR="95250" marT="66675" marB="66675" anchor="ctr"/>
                </a:tc>
                <a:tc>
                  <a:txBody>
                    <a:bodyPr/>
                    <a:lstStyle/>
                    <a:p>
                      <a:pPr algn="l" fontAlgn="ctr"/>
                      <a:r>
                        <a:rPr lang="en-US" sz="1400" dirty="0">
                          <a:solidFill>
                            <a:schemeClr val="tx1"/>
                          </a:solidFill>
                          <a:effectLst/>
                          <a:latin typeface="+mn-lt"/>
                        </a:rPr>
                        <a:t> </a:t>
                      </a:r>
                    </a:p>
                  </a:txBody>
                  <a:tcPr marL="95250" marR="95250" marT="66675" marB="66675" anchor="ctr"/>
                </a:tc>
                <a:extLst>
                  <a:ext uri="{0D108BD9-81ED-4DB2-BD59-A6C34878D82A}">
                    <a16:rowId xmlns:a16="http://schemas.microsoft.com/office/drawing/2014/main" val="322261377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60385820"/>
              </p:ext>
            </p:extLst>
          </p:nvPr>
        </p:nvGraphicFramePr>
        <p:xfrm>
          <a:off x="156882" y="3899648"/>
          <a:ext cx="12035118" cy="2644813"/>
        </p:xfrm>
        <a:graphic>
          <a:graphicData uri="http://schemas.openxmlformats.org/drawingml/2006/table">
            <a:tbl>
              <a:tblPr firstRow="1" bandRow="1">
                <a:tableStyleId>{5940675A-B579-460E-94D1-54222C63F5DA}</a:tableStyleId>
              </a:tblPr>
              <a:tblGrid>
                <a:gridCol w="4011706">
                  <a:extLst>
                    <a:ext uri="{9D8B030D-6E8A-4147-A177-3AD203B41FA5}">
                      <a16:colId xmlns:a16="http://schemas.microsoft.com/office/drawing/2014/main" val="102586041"/>
                    </a:ext>
                  </a:extLst>
                </a:gridCol>
                <a:gridCol w="4011706">
                  <a:extLst>
                    <a:ext uri="{9D8B030D-6E8A-4147-A177-3AD203B41FA5}">
                      <a16:colId xmlns:a16="http://schemas.microsoft.com/office/drawing/2014/main" val="1154344576"/>
                    </a:ext>
                  </a:extLst>
                </a:gridCol>
                <a:gridCol w="4011706">
                  <a:extLst>
                    <a:ext uri="{9D8B030D-6E8A-4147-A177-3AD203B41FA5}">
                      <a16:colId xmlns:a16="http://schemas.microsoft.com/office/drawing/2014/main" val="630281617"/>
                    </a:ext>
                  </a:extLst>
                </a:gridCol>
              </a:tblGrid>
              <a:tr h="351193">
                <a:tc>
                  <a:txBody>
                    <a:bodyPr/>
                    <a:lstStyle/>
                    <a:p>
                      <a:pPr algn="ctr" fontAlgn="base"/>
                      <a:r>
                        <a:rPr lang="en-US" sz="1400" b="0" i="0" cap="all">
                          <a:solidFill>
                            <a:schemeClr val="tx1"/>
                          </a:solidFill>
                          <a:effectLst/>
                          <a:latin typeface="+mn-lt"/>
                        </a:rPr>
                        <a:t>WHAT JOHN SAW</a:t>
                      </a:r>
                    </a:p>
                  </a:txBody>
                  <a:tcPr marL="95250" marR="95250" marT="66675" marB="66675" anchor="b"/>
                </a:tc>
                <a:tc>
                  <a:txBody>
                    <a:bodyPr/>
                    <a:lstStyle/>
                    <a:p>
                      <a:pPr algn="ctr" fontAlgn="base"/>
                      <a:r>
                        <a:rPr lang="en-US" sz="1400" b="0" i="0" cap="all">
                          <a:solidFill>
                            <a:schemeClr val="tx1"/>
                          </a:solidFill>
                          <a:effectLst/>
                          <a:latin typeface="+mn-lt"/>
                        </a:rPr>
                        <a:t>CROSS-REFERENCE</a:t>
                      </a:r>
                    </a:p>
                  </a:txBody>
                  <a:tcPr marL="95250" marR="95250" marT="66675" marB="66675" anchor="b"/>
                </a:tc>
                <a:tc>
                  <a:txBody>
                    <a:bodyPr/>
                    <a:lstStyle/>
                    <a:p>
                      <a:pPr algn="ctr" fontAlgn="base"/>
                      <a:r>
                        <a:rPr lang="en-US" sz="1400" b="0" i="0" cap="all" dirty="0">
                          <a:solidFill>
                            <a:schemeClr val="tx1"/>
                          </a:solidFill>
                          <a:effectLst/>
                          <a:latin typeface="+mn-lt"/>
                        </a:rPr>
                        <a:t>ADDITIONAL INFORMATION</a:t>
                      </a:r>
                    </a:p>
                  </a:txBody>
                  <a:tcPr marL="95250" marR="95250" marT="66675" marB="66675" anchor="b"/>
                </a:tc>
                <a:extLst>
                  <a:ext uri="{0D108BD9-81ED-4DB2-BD59-A6C34878D82A}">
                    <a16:rowId xmlns:a16="http://schemas.microsoft.com/office/drawing/2014/main" val="4006508437"/>
                  </a:ext>
                </a:extLst>
              </a:tr>
              <a:tr h="346710">
                <a:tc>
                  <a:txBody>
                    <a:bodyPr/>
                    <a:lstStyle/>
                    <a:p>
                      <a:pPr algn="l" fontAlgn="base"/>
                      <a:r>
                        <a:rPr lang="en-US" sz="1400" dirty="0">
                          <a:solidFill>
                            <a:schemeClr val="tx1"/>
                          </a:solidFill>
                          <a:effectLst/>
                          <a:latin typeface="+mn-lt"/>
                        </a:rPr>
                        <a:t>Throne (</a:t>
                      </a:r>
                      <a:r>
                        <a:rPr lang="en-US" sz="1400" u="none" strike="noStrike" dirty="0">
                          <a:solidFill>
                            <a:schemeClr val="tx1"/>
                          </a:solidFill>
                          <a:effectLst/>
                          <a:latin typeface="+mn-lt"/>
                        </a:rPr>
                        <a:t>Revelation 4:2–3</a:t>
                      </a:r>
                      <a:r>
                        <a:rPr lang="en-US" sz="1400" dirty="0">
                          <a:solidFill>
                            <a:schemeClr val="tx1"/>
                          </a:solidFill>
                          <a:effectLst/>
                          <a:latin typeface="+mn-lt"/>
                        </a:rPr>
                        <a:t>)</a:t>
                      </a:r>
                    </a:p>
                  </a:txBody>
                  <a:tcPr marL="95250" marR="95250" marT="66675" marB="66675" anchor="ctr"/>
                </a:tc>
                <a:tc>
                  <a:txBody>
                    <a:bodyPr/>
                    <a:lstStyle/>
                    <a:p>
                      <a:pPr algn="l" fontAlgn="base"/>
                      <a:r>
                        <a:rPr lang="en-US" sz="1400" u="none" strike="noStrike" dirty="0">
                          <a:solidFill>
                            <a:schemeClr val="tx1"/>
                          </a:solidFill>
                          <a:effectLst/>
                          <a:latin typeface="+mn-lt"/>
                        </a:rPr>
                        <a:t>Doctrine and Covenants 137:1–4</a:t>
                      </a:r>
                      <a:endParaRPr lang="en-US" sz="1400" dirty="0">
                        <a:solidFill>
                          <a:schemeClr val="tx1"/>
                        </a:solidFill>
                        <a:effectLst/>
                        <a:latin typeface="+mn-lt"/>
                      </a:endParaRPr>
                    </a:p>
                  </a:txBody>
                  <a:tcPr marL="95250" marR="95250" marT="66675" marB="66675" anchor="ctr"/>
                </a:tc>
                <a:tc>
                  <a:txBody>
                    <a:bodyPr/>
                    <a:lstStyle/>
                    <a:p>
                      <a:pPr algn="l" fontAlgn="ctr"/>
                      <a:r>
                        <a:rPr lang="en-US" sz="1400">
                          <a:solidFill>
                            <a:schemeClr val="tx1"/>
                          </a:solidFill>
                          <a:effectLst/>
                          <a:latin typeface="+mn-lt"/>
                        </a:rPr>
                        <a:t> </a:t>
                      </a:r>
                    </a:p>
                  </a:txBody>
                  <a:tcPr marL="95250" marR="95250" marT="66675" marB="66675" anchor="ctr"/>
                </a:tc>
                <a:extLst>
                  <a:ext uri="{0D108BD9-81ED-4DB2-BD59-A6C34878D82A}">
                    <a16:rowId xmlns:a16="http://schemas.microsoft.com/office/drawing/2014/main" val="626712778"/>
                  </a:ext>
                </a:extLst>
              </a:tr>
              <a:tr h="346710">
                <a:tc>
                  <a:txBody>
                    <a:bodyPr/>
                    <a:lstStyle/>
                    <a:p>
                      <a:pPr algn="l" fontAlgn="base"/>
                      <a:r>
                        <a:rPr lang="en-US" sz="1400" dirty="0">
                          <a:solidFill>
                            <a:schemeClr val="tx1"/>
                          </a:solidFill>
                          <a:effectLst/>
                          <a:latin typeface="+mn-lt"/>
                        </a:rPr>
                        <a:t>Twenty-four elders with crowns (</a:t>
                      </a:r>
                      <a:r>
                        <a:rPr lang="en-US" sz="1400" u="none" strike="noStrike" dirty="0">
                          <a:solidFill>
                            <a:schemeClr val="tx1"/>
                          </a:solidFill>
                          <a:effectLst/>
                          <a:latin typeface="+mn-lt"/>
                        </a:rPr>
                        <a:t>Revelation 4:4</a:t>
                      </a:r>
                      <a:r>
                        <a:rPr lang="en-US" sz="1400" dirty="0">
                          <a:solidFill>
                            <a:schemeClr val="tx1"/>
                          </a:solidFill>
                          <a:effectLst/>
                          <a:latin typeface="+mn-lt"/>
                        </a:rPr>
                        <a:t>)</a:t>
                      </a:r>
                    </a:p>
                  </a:txBody>
                  <a:tcPr marL="95250" marR="95250" marT="66675" marB="66675" anchor="ctr"/>
                </a:tc>
                <a:tc>
                  <a:txBody>
                    <a:bodyPr/>
                    <a:lstStyle/>
                    <a:p>
                      <a:pPr algn="l" fontAlgn="base"/>
                      <a:r>
                        <a:rPr lang="en-US" sz="1400" u="none" strike="noStrike" dirty="0">
                          <a:solidFill>
                            <a:schemeClr val="tx1"/>
                          </a:solidFill>
                          <a:effectLst/>
                          <a:latin typeface="+mn-lt"/>
                        </a:rPr>
                        <a:t>Doctrine and Covenants 77:5</a:t>
                      </a:r>
                      <a:endParaRPr lang="en-US" sz="1400" dirty="0">
                        <a:solidFill>
                          <a:schemeClr val="tx1"/>
                        </a:solidFill>
                        <a:effectLst/>
                        <a:latin typeface="+mn-lt"/>
                      </a:endParaRPr>
                    </a:p>
                  </a:txBody>
                  <a:tcPr marL="95250" marR="95250" marT="66675" marB="66675" anchor="ctr"/>
                </a:tc>
                <a:tc>
                  <a:txBody>
                    <a:bodyPr/>
                    <a:lstStyle/>
                    <a:p>
                      <a:pPr algn="l" fontAlgn="ctr"/>
                      <a:r>
                        <a:rPr lang="en-US" sz="1400" dirty="0">
                          <a:solidFill>
                            <a:schemeClr val="tx1"/>
                          </a:solidFill>
                          <a:effectLst/>
                          <a:latin typeface="+mn-lt"/>
                        </a:rPr>
                        <a:t> </a:t>
                      </a:r>
                    </a:p>
                  </a:txBody>
                  <a:tcPr marL="95250" marR="95250" marT="66675" marB="66675" anchor="ctr"/>
                </a:tc>
                <a:extLst>
                  <a:ext uri="{0D108BD9-81ED-4DB2-BD59-A6C34878D82A}">
                    <a16:rowId xmlns:a16="http://schemas.microsoft.com/office/drawing/2014/main" val="677857267"/>
                  </a:ext>
                </a:extLst>
              </a:tr>
              <a:tr h="560070">
                <a:tc>
                  <a:txBody>
                    <a:bodyPr/>
                    <a:lstStyle/>
                    <a:p>
                      <a:pPr algn="l" fontAlgn="base"/>
                      <a:r>
                        <a:rPr lang="en-US" sz="1400" dirty="0">
                          <a:solidFill>
                            <a:schemeClr val="tx1"/>
                          </a:solidFill>
                          <a:effectLst/>
                          <a:latin typeface="+mn-lt"/>
                        </a:rPr>
                        <a:t>Seven Spirits of God (</a:t>
                      </a:r>
                      <a:r>
                        <a:rPr lang="en-US" sz="1400" u="none" strike="noStrike" dirty="0">
                          <a:solidFill>
                            <a:schemeClr val="tx1"/>
                          </a:solidFill>
                          <a:effectLst/>
                          <a:latin typeface="+mn-lt"/>
                        </a:rPr>
                        <a:t>Revelation 4:5</a:t>
                      </a:r>
                      <a:r>
                        <a:rPr lang="en-US" sz="1400" dirty="0">
                          <a:solidFill>
                            <a:schemeClr val="tx1"/>
                          </a:solidFill>
                          <a:effectLst/>
                          <a:latin typeface="+mn-lt"/>
                        </a:rPr>
                        <a:t>)</a:t>
                      </a:r>
                    </a:p>
                  </a:txBody>
                  <a:tcPr marL="95250" marR="95250" marT="66675" marB="66675" anchor="ctr"/>
                </a:tc>
                <a:tc>
                  <a:txBody>
                    <a:bodyPr/>
                    <a:lstStyle/>
                    <a:p>
                      <a:pPr algn="l" fontAlgn="base"/>
                      <a:r>
                        <a:rPr lang="en-US" sz="1400" dirty="0">
                          <a:solidFill>
                            <a:schemeClr val="tx1"/>
                          </a:solidFill>
                          <a:effectLst/>
                          <a:latin typeface="+mn-lt"/>
                        </a:rPr>
                        <a:t>Joseph Smith Translation, Revelation 4:5 (in </a:t>
                      </a:r>
                      <a:r>
                        <a:rPr lang="en-US" sz="1400" u="none" strike="noStrike" dirty="0">
                          <a:solidFill>
                            <a:schemeClr val="tx1"/>
                          </a:solidFill>
                          <a:effectLst/>
                          <a:latin typeface="+mn-lt"/>
                        </a:rPr>
                        <a:t>Revelation 4:5, footnote </a:t>
                      </a:r>
                      <a:r>
                        <a:rPr lang="en-US" sz="1400" i="1" u="none" strike="noStrike" dirty="0">
                          <a:solidFill>
                            <a:schemeClr val="tx1"/>
                          </a:solidFill>
                          <a:effectLst/>
                          <a:latin typeface="+mn-lt"/>
                        </a:rPr>
                        <a:t>a</a:t>
                      </a:r>
                      <a:r>
                        <a:rPr lang="en-US" sz="1400" dirty="0">
                          <a:solidFill>
                            <a:schemeClr val="tx1"/>
                          </a:solidFill>
                          <a:effectLst/>
                          <a:latin typeface="+mn-lt"/>
                        </a:rPr>
                        <a:t>)</a:t>
                      </a:r>
                    </a:p>
                  </a:txBody>
                  <a:tcPr marL="95250" marR="95250" marT="66675" marB="66675" anchor="ctr"/>
                </a:tc>
                <a:tc>
                  <a:txBody>
                    <a:bodyPr/>
                    <a:lstStyle/>
                    <a:p>
                      <a:pPr algn="l" fontAlgn="ctr"/>
                      <a:r>
                        <a:rPr lang="en-US" sz="1400">
                          <a:solidFill>
                            <a:schemeClr val="tx1"/>
                          </a:solidFill>
                          <a:effectLst/>
                          <a:latin typeface="+mn-lt"/>
                        </a:rPr>
                        <a:t> </a:t>
                      </a:r>
                    </a:p>
                  </a:txBody>
                  <a:tcPr marL="95250" marR="95250" marT="66675" marB="66675" anchor="ctr"/>
                </a:tc>
                <a:extLst>
                  <a:ext uri="{0D108BD9-81ED-4DB2-BD59-A6C34878D82A}">
                    <a16:rowId xmlns:a16="http://schemas.microsoft.com/office/drawing/2014/main" val="3847716288"/>
                  </a:ext>
                </a:extLst>
              </a:tr>
              <a:tr h="346710">
                <a:tc>
                  <a:txBody>
                    <a:bodyPr/>
                    <a:lstStyle/>
                    <a:p>
                      <a:pPr algn="l" fontAlgn="base"/>
                      <a:r>
                        <a:rPr lang="en-US" sz="1400" dirty="0">
                          <a:solidFill>
                            <a:schemeClr val="tx1"/>
                          </a:solidFill>
                          <a:effectLst/>
                          <a:latin typeface="+mn-lt"/>
                        </a:rPr>
                        <a:t>Sea of glass (</a:t>
                      </a:r>
                      <a:r>
                        <a:rPr lang="en-US" sz="1400" u="none" strike="noStrike" dirty="0">
                          <a:solidFill>
                            <a:schemeClr val="tx1"/>
                          </a:solidFill>
                          <a:effectLst/>
                          <a:latin typeface="+mn-lt"/>
                        </a:rPr>
                        <a:t>Revelation 4:6</a:t>
                      </a:r>
                      <a:r>
                        <a:rPr lang="en-US" sz="1400" dirty="0">
                          <a:solidFill>
                            <a:schemeClr val="tx1"/>
                          </a:solidFill>
                          <a:effectLst/>
                          <a:latin typeface="+mn-lt"/>
                        </a:rPr>
                        <a:t>)</a:t>
                      </a:r>
                    </a:p>
                  </a:txBody>
                  <a:tcPr marL="95250" marR="95250" marT="66675" marB="66675" anchor="ctr"/>
                </a:tc>
                <a:tc>
                  <a:txBody>
                    <a:bodyPr/>
                    <a:lstStyle/>
                    <a:p>
                      <a:pPr algn="l" fontAlgn="base"/>
                      <a:r>
                        <a:rPr lang="en-US" sz="1400" u="none" strike="noStrike" dirty="0">
                          <a:solidFill>
                            <a:schemeClr val="tx1"/>
                          </a:solidFill>
                          <a:effectLst/>
                          <a:latin typeface="+mn-lt"/>
                        </a:rPr>
                        <a:t>Doctrine and Covenants 77:1</a:t>
                      </a:r>
                      <a:r>
                        <a:rPr lang="en-US" sz="1400" dirty="0">
                          <a:solidFill>
                            <a:schemeClr val="tx1"/>
                          </a:solidFill>
                          <a:effectLst/>
                          <a:latin typeface="+mn-lt"/>
                        </a:rPr>
                        <a:t>; </a:t>
                      </a:r>
                      <a:r>
                        <a:rPr lang="en-US" sz="1400" u="none" strike="noStrike" dirty="0">
                          <a:solidFill>
                            <a:schemeClr val="tx1"/>
                          </a:solidFill>
                          <a:effectLst/>
                          <a:latin typeface="+mn-lt"/>
                        </a:rPr>
                        <a:t>130:6–9</a:t>
                      </a:r>
                      <a:endParaRPr lang="en-US" sz="1400" dirty="0">
                        <a:solidFill>
                          <a:schemeClr val="tx1"/>
                        </a:solidFill>
                        <a:effectLst/>
                        <a:latin typeface="+mn-lt"/>
                      </a:endParaRPr>
                    </a:p>
                  </a:txBody>
                  <a:tcPr marL="95250" marR="95250" marT="66675" marB="66675" anchor="ctr"/>
                </a:tc>
                <a:tc>
                  <a:txBody>
                    <a:bodyPr/>
                    <a:lstStyle/>
                    <a:p>
                      <a:pPr algn="l" fontAlgn="ctr"/>
                      <a:r>
                        <a:rPr lang="en-US" sz="1400">
                          <a:solidFill>
                            <a:schemeClr val="tx1"/>
                          </a:solidFill>
                          <a:effectLst/>
                          <a:latin typeface="+mn-lt"/>
                        </a:rPr>
                        <a:t> </a:t>
                      </a:r>
                    </a:p>
                  </a:txBody>
                  <a:tcPr marL="95250" marR="95250" marT="66675" marB="66675" anchor="ctr"/>
                </a:tc>
                <a:extLst>
                  <a:ext uri="{0D108BD9-81ED-4DB2-BD59-A6C34878D82A}">
                    <a16:rowId xmlns:a16="http://schemas.microsoft.com/office/drawing/2014/main" val="3789756855"/>
                  </a:ext>
                </a:extLst>
              </a:tr>
              <a:tr h="346710">
                <a:tc>
                  <a:txBody>
                    <a:bodyPr/>
                    <a:lstStyle/>
                    <a:p>
                      <a:pPr algn="l" fontAlgn="base"/>
                      <a:r>
                        <a:rPr lang="en-US" sz="1400" dirty="0">
                          <a:solidFill>
                            <a:schemeClr val="tx1"/>
                          </a:solidFill>
                          <a:effectLst/>
                          <a:latin typeface="+mn-lt"/>
                        </a:rPr>
                        <a:t>Four beasts (</a:t>
                      </a:r>
                      <a:r>
                        <a:rPr lang="en-US" sz="1400" u="none" strike="noStrike" dirty="0">
                          <a:solidFill>
                            <a:schemeClr val="tx1"/>
                          </a:solidFill>
                          <a:effectLst/>
                          <a:latin typeface="+mn-lt"/>
                        </a:rPr>
                        <a:t>Revelation 4:6–7</a:t>
                      </a:r>
                      <a:r>
                        <a:rPr lang="en-US" sz="1400" dirty="0">
                          <a:solidFill>
                            <a:schemeClr val="tx1"/>
                          </a:solidFill>
                          <a:effectLst/>
                          <a:latin typeface="+mn-lt"/>
                        </a:rPr>
                        <a:t>)</a:t>
                      </a:r>
                    </a:p>
                  </a:txBody>
                  <a:tcPr marL="95250" marR="95250" marT="66675" marB="66675" anchor="ctr"/>
                </a:tc>
                <a:tc>
                  <a:txBody>
                    <a:bodyPr/>
                    <a:lstStyle/>
                    <a:p>
                      <a:pPr algn="l" fontAlgn="base"/>
                      <a:r>
                        <a:rPr lang="en-US" sz="1400" u="none" strike="noStrike" dirty="0">
                          <a:solidFill>
                            <a:schemeClr val="tx1"/>
                          </a:solidFill>
                          <a:effectLst/>
                          <a:latin typeface="+mn-lt"/>
                        </a:rPr>
                        <a:t>Doctrine and Covenants 77:2–3</a:t>
                      </a:r>
                      <a:endParaRPr lang="en-US" sz="1400" dirty="0">
                        <a:solidFill>
                          <a:schemeClr val="tx1"/>
                        </a:solidFill>
                        <a:effectLst/>
                        <a:latin typeface="+mn-lt"/>
                      </a:endParaRPr>
                    </a:p>
                  </a:txBody>
                  <a:tcPr marL="95250" marR="95250" marT="66675" marB="66675" anchor="ctr"/>
                </a:tc>
                <a:tc>
                  <a:txBody>
                    <a:bodyPr/>
                    <a:lstStyle/>
                    <a:p>
                      <a:pPr algn="l" fontAlgn="ctr"/>
                      <a:r>
                        <a:rPr lang="en-US" sz="1400" dirty="0">
                          <a:solidFill>
                            <a:schemeClr val="tx1"/>
                          </a:solidFill>
                          <a:effectLst/>
                          <a:latin typeface="+mn-lt"/>
                        </a:rPr>
                        <a:t> </a:t>
                      </a:r>
                    </a:p>
                  </a:txBody>
                  <a:tcPr marL="95250" marR="95250" marT="66675" marB="66675" anchor="ctr"/>
                </a:tc>
                <a:extLst>
                  <a:ext uri="{0D108BD9-81ED-4DB2-BD59-A6C34878D82A}">
                    <a16:rowId xmlns:a16="http://schemas.microsoft.com/office/drawing/2014/main" val="1030955504"/>
                  </a:ext>
                </a:extLst>
              </a:tr>
              <a:tr h="346710">
                <a:tc>
                  <a:txBody>
                    <a:bodyPr/>
                    <a:lstStyle/>
                    <a:p>
                      <a:pPr algn="l" fontAlgn="base"/>
                      <a:r>
                        <a:rPr lang="en-US" sz="1400" dirty="0">
                          <a:solidFill>
                            <a:schemeClr val="tx1"/>
                          </a:solidFill>
                          <a:effectLst/>
                          <a:latin typeface="+mn-lt"/>
                        </a:rPr>
                        <a:t>Beasts’ many eyes and six wings (</a:t>
                      </a:r>
                      <a:r>
                        <a:rPr lang="en-US" sz="1400" u="none" strike="noStrike" dirty="0">
                          <a:solidFill>
                            <a:schemeClr val="tx1"/>
                          </a:solidFill>
                          <a:effectLst/>
                          <a:latin typeface="+mn-lt"/>
                        </a:rPr>
                        <a:t>Revelation 4:8</a:t>
                      </a:r>
                      <a:r>
                        <a:rPr lang="en-US" sz="1400" dirty="0">
                          <a:solidFill>
                            <a:schemeClr val="tx1"/>
                          </a:solidFill>
                          <a:effectLst/>
                          <a:latin typeface="+mn-lt"/>
                        </a:rPr>
                        <a:t>)</a:t>
                      </a:r>
                    </a:p>
                  </a:txBody>
                  <a:tcPr marL="95250" marR="95250" marT="66675" marB="66675" anchor="ctr"/>
                </a:tc>
                <a:tc>
                  <a:txBody>
                    <a:bodyPr/>
                    <a:lstStyle/>
                    <a:p>
                      <a:pPr algn="l" fontAlgn="base"/>
                      <a:r>
                        <a:rPr lang="en-US" sz="1400" u="none" strike="noStrike" dirty="0">
                          <a:solidFill>
                            <a:schemeClr val="tx1"/>
                          </a:solidFill>
                          <a:effectLst/>
                          <a:latin typeface="+mn-lt"/>
                        </a:rPr>
                        <a:t>Doctrine and Covenants 77:4</a:t>
                      </a:r>
                      <a:endParaRPr lang="en-US" sz="1400" dirty="0">
                        <a:solidFill>
                          <a:schemeClr val="tx1"/>
                        </a:solidFill>
                        <a:effectLst/>
                        <a:latin typeface="+mn-lt"/>
                      </a:endParaRPr>
                    </a:p>
                  </a:txBody>
                  <a:tcPr marL="95250" marR="95250" marT="66675" marB="66675" anchor="ctr"/>
                </a:tc>
                <a:tc>
                  <a:txBody>
                    <a:bodyPr/>
                    <a:lstStyle/>
                    <a:p>
                      <a:pPr algn="l" fontAlgn="ctr"/>
                      <a:r>
                        <a:rPr lang="en-US" sz="1400" dirty="0">
                          <a:solidFill>
                            <a:schemeClr val="tx1"/>
                          </a:solidFill>
                          <a:effectLst/>
                          <a:latin typeface="+mn-lt"/>
                        </a:rPr>
                        <a:t> </a:t>
                      </a:r>
                    </a:p>
                  </a:txBody>
                  <a:tcPr marL="95250" marR="95250" marT="66675" marB="66675" anchor="ctr"/>
                </a:tc>
                <a:extLst>
                  <a:ext uri="{0D108BD9-81ED-4DB2-BD59-A6C34878D82A}">
                    <a16:rowId xmlns:a16="http://schemas.microsoft.com/office/drawing/2014/main" val="3222613775"/>
                  </a:ext>
                </a:extLst>
              </a:tr>
            </a:tbl>
          </a:graphicData>
        </a:graphic>
      </p:graphicFrame>
      <p:sp>
        <p:nvSpPr>
          <p:cNvPr id="5" name="TextBox 4"/>
          <p:cNvSpPr txBox="1"/>
          <p:nvPr/>
        </p:nvSpPr>
        <p:spPr>
          <a:xfrm>
            <a:off x="4867835" y="3376428"/>
            <a:ext cx="2393577" cy="523220"/>
          </a:xfrm>
          <a:prstGeom prst="rect">
            <a:avLst/>
          </a:prstGeom>
          <a:noFill/>
        </p:spPr>
        <p:txBody>
          <a:bodyPr wrap="square" rtlCol="0">
            <a:spAutoFit/>
          </a:bodyPr>
          <a:lstStyle/>
          <a:p>
            <a:pPr algn="ctr"/>
            <a:r>
              <a:rPr lang="en-US" sz="2800" dirty="0"/>
              <a:t>Revelation 4</a:t>
            </a:r>
            <a:endParaRPr lang="en-US" dirty="0"/>
          </a:p>
        </p:txBody>
      </p:sp>
      <p:sp>
        <p:nvSpPr>
          <p:cNvPr id="6" name="TextBox 5"/>
          <p:cNvSpPr txBox="1"/>
          <p:nvPr/>
        </p:nvSpPr>
        <p:spPr>
          <a:xfrm>
            <a:off x="4977652" y="29249"/>
            <a:ext cx="2393577" cy="523220"/>
          </a:xfrm>
          <a:prstGeom prst="rect">
            <a:avLst/>
          </a:prstGeom>
          <a:noFill/>
        </p:spPr>
        <p:txBody>
          <a:bodyPr wrap="square" rtlCol="0">
            <a:spAutoFit/>
          </a:bodyPr>
          <a:lstStyle/>
          <a:p>
            <a:pPr algn="ctr"/>
            <a:r>
              <a:rPr lang="en-US" sz="2800" dirty="0"/>
              <a:t>Revelation 4</a:t>
            </a:r>
            <a:endParaRPr lang="en-US" dirty="0"/>
          </a:p>
        </p:txBody>
      </p:sp>
    </p:spTree>
    <p:extLst>
      <p:ext uri="{BB962C8B-B14F-4D97-AF65-F5344CB8AC3E}">
        <p14:creationId xmlns:p14="http://schemas.microsoft.com/office/powerpoint/2010/main" val="329501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6859" y="152401"/>
            <a:ext cx="11470340" cy="646331"/>
          </a:xfrm>
          <a:prstGeom prst="rect">
            <a:avLst/>
          </a:prstGeom>
          <a:noFill/>
        </p:spPr>
        <p:txBody>
          <a:bodyPr wrap="square" rtlCol="0">
            <a:spAutoFit/>
          </a:bodyPr>
          <a:lstStyle/>
          <a:p>
            <a:pPr algn="ctr"/>
            <a:r>
              <a:rPr lang="en-US" sz="3600" dirty="0">
                <a:solidFill>
                  <a:schemeClr val="bg1"/>
                </a:solidFill>
                <a:latin typeface="Eras Demi ITC" panose="020B0805030504020804" pitchFamily="34" charset="0"/>
              </a:rPr>
              <a:t>Heavenly Images Described by Ezekiel</a:t>
            </a:r>
          </a:p>
        </p:txBody>
      </p:sp>
      <p:sp>
        <p:nvSpPr>
          <p:cNvPr id="2" name="Rectangle 1"/>
          <p:cNvSpPr/>
          <p:nvPr/>
        </p:nvSpPr>
        <p:spPr>
          <a:xfrm>
            <a:off x="0" y="6370134"/>
            <a:ext cx="3117841" cy="369332"/>
          </a:xfrm>
          <a:prstGeom prst="rect">
            <a:avLst/>
          </a:prstGeom>
        </p:spPr>
        <p:txBody>
          <a:bodyPr wrap="none">
            <a:spAutoFit/>
          </a:bodyPr>
          <a:lstStyle/>
          <a:p>
            <a:pPr algn="ctr"/>
            <a:r>
              <a:rPr lang="en-US" dirty="0">
                <a:solidFill>
                  <a:schemeClr val="bg1"/>
                </a:solidFill>
              </a:rPr>
              <a:t>Revelation 4:3; Ezekiel 1:26-28</a:t>
            </a:r>
          </a:p>
        </p:txBody>
      </p:sp>
      <p:sp>
        <p:nvSpPr>
          <p:cNvPr id="3" name="Rectangle 2"/>
          <p:cNvSpPr/>
          <p:nvPr/>
        </p:nvSpPr>
        <p:spPr>
          <a:xfrm>
            <a:off x="4854388" y="1196876"/>
            <a:ext cx="7032811" cy="4893647"/>
          </a:xfrm>
          <a:prstGeom prst="rect">
            <a:avLst/>
          </a:prstGeom>
        </p:spPr>
        <p:txBody>
          <a:bodyPr wrap="square">
            <a:spAutoFit/>
          </a:bodyPr>
          <a:lstStyle/>
          <a:p>
            <a:r>
              <a:rPr lang="en-US" sz="2400" i="1" dirty="0">
                <a:solidFill>
                  <a:srgbClr val="FFFF00"/>
                </a:solidFill>
              </a:rPr>
              <a:t>A throne, as the appearance of a sapphire stone: and upon the likeness of the throne was the likeness as the appearance of a man above upon it.</a:t>
            </a:r>
          </a:p>
          <a:p>
            <a:r>
              <a:rPr lang="en-US" sz="2400" i="1" dirty="0">
                <a:solidFill>
                  <a:srgbClr val="FFFF00"/>
                </a:solidFill>
              </a:rPr>
              <a:t>And I saw as the </a:t>
            </a:r>
            <a:r>
              <a:rPr lang="en-US" sz="2400" i="1" dirty="0" err="1">
                <a:solidFill>
                  <a:srgbClr val="FFFF00"/>
                </a:solidFill>
              </a:rPr>
              <a:t>colour</a:t>
            </a:r>
            <a:r>
              <a:rPr lang="en-US" sz="2400" i="1" dirty="0">
                <a:solidFill>
                  <a:srgbClr val="FFFF00"/>
                </a:solidFill>
              </a:rPr>
              <a:t> of amber, as the appearance of fire round about within it, from the appearance of his loins even upward, and from the appearance of his loins even downward, I saw as it were the appearance of fire, and it had brightness round about.</a:t>
            </a:r>
          </a:p>
          <a:p>
            <a:r>
              <a:rPr lang="en-US" sz="2400" i="1" dirty="0">
                <a:solidFill>
                  <a:srgbClr val="FFFF00"/>
                </a:solidFill>
              </a:rPr>
              <a:t>As the appearance of the bow that is in the cloud in the day of rain, so was the appearance of the brightness round about. This was the appearance of the likeness of the glory of the Lord. And when I saw it, I fell upon my face, and I heard a voice of one that </a:t>
            </a:r>
            <a:r>
              <a:rPr lang="en-US" sz="2400" i="1" dirty="0" err="1">
                <a:solidFill>
                  <a:srgbClr val="FFFF00"/>
                </a:solidFill>
              </a:rPr>
              <a:t>spake</a:t>
            </a:r>
            <a:r>
              <a:rPr lang="en-US" sz="2400" i="1" dirty="0">
                <a:solidFill>
                  <a:srgbClr val="FFFF00"/>
                </a:solidFill>
              </a:rPr>
              <a:t>. </a:t>
            </a:r>
            <a:endParaRPr lang="en-US" sz="2400" b="0" i="1" dirty="0">
              <a:solidFill>
                <a:srgbClr val="FFFF00"/>
              </a:solidFill>
              <a:effectLst/>
            </a:endParaRPr>
          </a:p>
        </p:txBody>
      </p:sp>
      <p:pic>
        <p:nvPicPr>
          <p:cNvPr id="1026" name="Picture 2" descr="Image result for ezekiel and thr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15" y="2240406"/>
            <a:ext cx="4341159" cy="317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46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8800" y="1"/>
            <a:ext cx="8686800" cy="646331"/>
          </a:xfrm>
          <a:prstGeom prst="rect">
            <a:avLst/>
          </a:prstGeom>
          <a:noFill/>
        </p:spPr>
        <p:txBody>
          <a:bodyPr wrap="square" rtlCol="0">
            <a:spAutoFit/>
          </a:bodyPr>
          <a:lstStyle/>
          <a:p>
            <a:pPr algn="ctr"/>
            <a:r>
              <a:rPr lang="en-US" sz="3600" dirty="0">
                <a:solidFill>
                  <a:schemeClr val="bg1"/>
                </a:solidFill>
                <a:latin typeface="Eras Demi ITC" panose="020B0805030504020804" pitchFamily="34" charset="0"/>
              </a:rPr>
              <a:t>A Rainbow</a:t>
            </a:r>
          </a:p>
        </p:txBody>
      </p:sp>
      <p:sp>
        <p:nvSpPr>
          <p:cNvPr id="7" name="TextBox 6"/>
          <p:cNvSpPr txBox="1"/>
          <p:nvPr/>
        </p:nvSpPr>
        <p:spPr>
          <a:xfrm>
            <a:off x="6096000" y="1344761"/>
            <a:ext cx="4110318" cy="1569660"/>
          </a:xfrm>
          <a:prstGeom prst="rect">
            <a:avLst/>
          </a:prstGeom>
          <a:noFill/>
        </p:spPr>
        <p:txBody>
          <a:bodyPr wrap="square" rtlCol="0">
            <a:spAutoFit/>
          </a:bodyPr>
          <a:lstStyle/>
          <a:p>
            <a:r>
              <a:rPr lang="en-US" sz="2400" dirty="0">
                <a:solidFill>
                  <a:schemeClr val="bg1"/>
                </a:solidFill>
              </a:rPr>
              <a:t>God’s mercy and covenants come through revelation to man, not to be taken from the earth until Christ comes.</a:t>
            </a:r>
          </a:p>
        </p:txBody>
      </p:sp>
      <p:sp>
        <p:nvSpPr>
          <p:cNvPr id="9" name="TextBox 8"/>
          <p:cNvSpPr txBox="1"/>
          <p:nvPr/>
        </p:nvSpPr>
        <p:spPr>
          <a:xfrm>
            <a:off x="876300" y="976848"/>
            <a:ext cx="4114800" cy="4524315"/>
          </a:xfrm>
          <a:prstGeom prst="rect">
            <a:avLst/>
          </a:prstGeom>
          <a:noFill/>
        </p:spPr>
        <p:txBody>
          <a:bodyPr wrap="square" rtlCol="0">
            <a:spAutoFit/>
          </a:bodyPr>
          <a:lstStyle/>
          <a:p>
            <a:pPr algn="ctr"/>
            <a:r>
              <a:rPr lang="en-US" sz="2400" dirty="0">
                <a:solidFill>
                  <a:schemeClr val="bg1"/>
                </a:solidFill>
              </a:rPr>
              <a:t>A Rainbow is a result of sunlight passing through raindrops. Each raindrop acts as a prism to bend the light which produces the colors. They always appear in this order: red, orange, yellow, green, blue, purple and violet.</a:t>
            </a:r>
          </a:p>
          <a:p>
            <a:pPr algn="ctr"/>
            <a:endParaRPr lang="en-US" sz="2400" dirty="0">
              <a:solidFill>
                <a:schemeClr val="bg1"/>
              </a:solidFill>
            </a:endParaRPr>
          </a:p>
          <a:p>
            <a:pPr algn="ctr"/>
            <a:endParaRPr lang="en-US" sz="2400" dirty="0">
              <a:solidFill>
                <a:schemeClr val="bg1"/>
              </a:solidFill>
            </a:endParaRPr>
          </a:p>
          <a:p>
            <a:pPr algn="ctr"/>
            <a:r>
              <a:rPr lang="en-US" sz="2400" dirty="0">
                <a:solidFill>
                  <a:schemeClr val="bg1"/>
                </a:solidFill>
              </a:rPr>
              <a:t>Light and water are scriptural symbols of revelation. </a:t>
            </a:r>
            <a:endParaRPr lang="en-US" sz="2000" dirty="0">
              <a:solidFill>
                <a:schemeClr val="bg1"/>
              </a:solidFill>
            </a:endParaRPr>
          </a:p>
        </p:txBody>
      </p:sp>
      <p:sp>
        <p:nvSpPr>
          <p:cNvPr id="2" name="TextBox 1"/>
          <p:cNvSpPr txBox="1"/>
          <p:nvPr/>
        </p:nvSpPr>
        <p:spPr>
          <a:xfrm>
            <a:off x="11335870" y="6324600"/>
            <a:ext cx="726142" cy="369332"/>
          </a:xfrm>
          <a:prstGeom prst="rect">
            <a:avLst/>
          </a:prstGeom>
          <a:noFill/>
        </p:spPr>
        <p:txBody>
          <a:bodyPr wrap="square" rtlCol="0">
            <a:spAutoFit/>
          </a:bodyPr>
          <a:lstStyle/>
          <a:p>
            <a:pPr algn="r"/>
            <a:r>
              <a:rPr lang="en-US" dirty="0">
                <a:solidFill>
                  <a:schemeClr val="bg1"/>
                </a:solidFill>
              </a:rPr>
              <a:t>(2)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6365" y="220579"/>
            <a:ext cx="1171641" cy="1473750"/>
          </a:xfrm>
          <a:prstGeom prst="rect">
            <a:avLst/>
          </a:prstGeom>
        </p:spPr>
      </p:pic>
      <p:pic>
        <p:nvPicPr>
          <p:cNvPr id="8" name="Picture 7">
            <a:extLst>
              <a:ext uri="{FF2B5EF4-FFF2-40B4-BE49-F238E27FC236}">
                <a16:creationId xmlns:a16="http://schemas.microsoft.com/office/drawing/2014/main" id="{BA20ECAB-3228-4F9E-BB11-457060C89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126285"/>
            <a:ext cx="4163568" cy="3127248"/>
          </a:xfrm>
          <a:prstGeom prst="rect">
            <a:avLst/>
          </a:prstGeom>
        </p:spPr>
      </p:pic>
    </p:spTree>
    <p:extLst>
      <p:ext uri="{BB962C8B-B14F-4D97-AF65-F5344CB8AC3E}">
        <p14:creationId xmlns:p14="http://schemas.microsoft.com/office/powerpoint/2010/main" val="289509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8800" y="228600"/>
            <a:ext cx="8686800" cy="1077218"/>
          </a:xfrm>
          <a:prstGeom prst="rect">
            <a:avLst/>
          </a:prstGeom>
          <a:noFill/>
        </p:spPr>
        <p:txBody>
          <a:bodyPr wrap="square" rtlCol="0">
            <a:spAutoFit/>
          </a:bodyPr>
          <a:lstStyle/>
          <a:p>
            <a:pPr algn="ctr"/>
            <a:r>
              <a:rPr lang="en-US" sz="3200" dirty="0">
                <a:solidFill>
                  <a:schemeClr val="bg1"/>
                </a:solidFill>
                <a:latin typeface="Eras Demi ITC" panose="020B0805030504020804" pitchFamily="34" charset="0"/>
              </a:rPr>
              <a:t>Four and twenty Seats = thrones, symbolic of royalty—twenty four elders</a:t>
            </a:r>
          </a:p>
        </p:txBody>
      </p:sp>
      <p:sp>
        <p:nvSpPr>
          <p:cNvPr id="9" name="TextBox 8"/>
          <p:cNvSpPr txBox="1"/>
          <p:nvPr/>
        </p:nvSpPr>
        <p:spPr>
          <a:xfrm>
            <a:off x="1828800" y="2167467"/>
            <a:ext cx="2819400" cy="4031873"/>
          </a:xfrm>
          <a:prstGeom prst="rect">
            <a:avLst/>
          </a:prstGeom>
          <a:noFill/>
        </p:spPr>
        <p:txBody>
          <a:bodyPr wrap="square" rtlCol="0">
            <a:spAutoFit/>
          </a:bodyPr>
          <a:lstStyle/>
          <a:p>
            <a:pPr algn="ctr"/>
            <a:r>
              <a:rPr lang="en-US" sz="3200" dirty="0">
                <a:solidFill>
                  <a:schemeClr val="bg1"/>
                </a:solidFill>
              </a:rPr>
              <a:t>Multiple of 12 suggests fullness</a:t>
            </a:r>
          </a:p>
          <a:p>
            <a:pPr algn="ctr"/>
            <a:endParaRPr lang="en-US" sz="3200" dirty="0">
              <a:solidFill>
                <a:schemeClr val="bg1"/>
              </a:solidFill>
            </a:endParaRPr>
          </a:p>
          <a:p>
            <a:pPr algn="ctr"/>
            <a:r>
              <a:rPr lang="en-US" sz="3200" dirty="0">
                <a:solidFill>
                  <a:schemeClr val="bg1"/>
                </a:solidFill>
              </a:rPr>
              <a:t>12 Patriarchs of the 12 tribes of Israel and 12 Apostles</a:t>
            </a:r>
          </a:p>
        </p:txBody>
      </p:sp>
      <p:sp>
        <p:nvSpPr>
          <p:cNvPr id="10" name="TextBox 9"/>
          <p:cNvSpPr txBox="1"/>
          <p:nvPr/>
        </p:nvSpPr>
        <p:spPr>
          <a:xfrm>
            <a:off x="206188" y="6394728"/>
            <a:ext cx="2514600" cy="461665"/>
          </a:xfrm>
          <a:prstGeom prst="rect">
            <a:avLst/>
          </a:prstGeom>
          <a:noFill/>
        </p:spPr>
        <p:txBody>
          <a:bodyPr wrap="square" rtlCol="0">
            <a:spAutoFit/>
          </a:bodyPr>
          <a:lstStyle/>
          <a:p>
            <a:r>
              <a:rPr lang="en-US" sz="2400" dirty="0">
                <a:solidFill>
                  <a:schemeClr val="bg1"/>
                </a:solidFill>
              </a:rPr>
              <a:t>Rev. 4:4; D&amp;C 77</a:t>
            </a:r>
            <a:endParaRPr lang="en-US" sz="2000" dirty="0">
              <a:solidFill>
                <a:schemeClr val="bg1"/>
              </a:solidFill>
            </a:endParaRPr>
          </a:p>
        </p:txBody>
      </p:sp>
      <p:pic>
        <p:nvPicPr>
          <p:cNvPr id="8" name="Picture 7">
            <a:extLst>
              <a:ext uri="{FF2B5EF4-FFF2-40B4-BE49-F238E27FC236}">
                <a16:creationId xmlns:a16="http://schemas.microsoft.com/office/drawing/2014/main" id="{D3EB8E39-E2D6-4C22-A294-923EF4809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77266"/>
            <a:ext cx="4807369" cy="3638009"/>
          </a:xfrm>
          <a:prstGeom prst="rect">
            <a:avLst/>
          </a:prstGeom>
        </p:spPr>
      </p:pic>
    </p:spTree>
    <p:extLst>
      <p:ext uri="{BB962C8B-B14F-4D97-AF65-F5344CB8AC3E}">
        <p14:creationId xmlns:p14="http://schemas.microsoft.com/office/powerpoint/2010/main" val="4841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8800" y="228601"/>
            <a:ext cx="8686800" cy="584775"/>
          </a:xfrm>
          <a:prstGeom prst="rect">
            <a:avLst/>
          </a:prstGeom>
          <a:noFill/>
        </p:spPr>
        <p:txBody>
          <a:bodyPr wrap="square" rtlCol="0">
            <a:spAutoFit/>
          </a:bodyPr>
          <a:lstStyle/>
          <a:p>
            <a:pPr algn="ctr"/>
            <a:r>
              <a:rPr lang="en-US" sz="3200" dirty="0">
                <a:solidFill>
                  <a:schemeClr val="bg1"/>
                </a:solidFill>
                <a:latin typeface="Eras Demi ITC" panose="020B0805030504020804" pitchFamily="34" charset="0"/>
              </a:rPr>
              <a:t>Lightnings and </a:t>
            </a:r>
            <a:r>
              <a:rPr lang="en-US" sz="3200" dirty="0" err="1">
                <a:solidFill>
                  <a:schemeClr val="bg1"/>
                </a:solidFill>
                <a:latin typeface="Eras Demi ITC" panose="020B0805030504020804" pitchFamily="34" charset="0"/>
              </a:rPr>
              <a:t>Thunderings</a:t>
            </a:r>
            <a:r>
              <a:rPr lang="en-US" sz="3200" dirty="0">
                <a:solidFill>
                  <a:schemeClr val="bg1"/>
                </a:solidFill>
                <a:latin typeface="Eras Demi ITC" panose="020B0805030504020804" pitchFamily="34" charset="0"/>
              </a:rPr>
              <a:t> and Voices</a:t>
            </a:r>
            <a:endParaRPr lang="en-US" sz="2400" dirty="0">
              <a:solidFill>
                <a:schemeClr val="bg1"/>
              </a:solidFill>
              <a:latin typeface="Eras Demi ITC" panose="020B0805030504020804" pitchFamily="34" charset="0"/>
            </a:endParaRPr>
          </a:p>
        </p:txBody>
      </p:sp>
      <p:sp>
        <p:nvSpPr>
          <p:cNvPr id="9" name="TextBox 8"/>
          <p:cNvSpPr txBox="1"/>
          <p:nvPr/>
        </p:nvSpPr>
        <p:spPr>
          <a:xfrm>
            <a:off x="567018" y="2274838"/>
            <a:ext cx="4843183" cy="2308324"/>
          </a:xfrm>
          <a:prstGeom prst="rect">
            <a:avLst/>
          </a:prstGeom>
          <a:noFill/>
        </p:spPr>
        <p:txBody>
          <a:bodyPr wrap="square" rtlCol="0">
            <a:spAutoFit/>
          </a:bodyPr>
          <a:lstStyle/>
          <a:p>
            <a:pPr algn="ctr"/>
            <a:r>
              <a:rPr lang="en-US" sz="3600" dirty="0">
                <a:solidFill>
                  <a:schemeClr val="bg1"/>
                </a:solidFill>
              </a:rPr>
              <a:t>7 lamps of burning fire=</a:t>
            </a:r>
          </a:p>
          <a:p>
            <a:pPr algn="ctr"/>
            <a:r>
              <a:rPr lang="en-US" sz="3600" dirty="0">
                <a:solidFill>
                  <a:schemeClr val="bg1"/>
                </a:solidFill>
              </a:rPr>
              <a:t>7 Spirits of God=</a:t>
            </a:r>
          </a:p>
          <a:p>
            <a:pPr algn="ctr"/>
            <a:r>
              <a:rPr lang="en-US" sz="3600" dirty="0">
                <a:solidFill>
                  <a:schemeClr val="bg1"/>
                </a:solidFill>
              </a:rPr>
              <a:t>7 leaders of </a:t>
            </a:r>
          </a:p>
          <a:p>
            <a:pPr algn="ctr"/>
            <a:r>
              <a:rPr lang="en-US" sz="3600" dirty="0">
                <a:solidFill>
                  <a:schemeClr val="bg1"/>
                </a:solidFill>
              </a:rPr>
              <a:t>7 wards</a:t>
            </a:r>
          </a:p>
        </p:txBody>
      </p:sp>
      <p:sp>
        <p:nvSpPr>
          <p:cNvPr id="10" name="TextBox 9"/>
          <p:cNvSpPr txBox="1"/>
          <p:nvPr/>
        </p:nvSpPr>
        <p:spPr>
          <a:xfrm>
            <a:off x="98612" y="6482714"/>
            <a:ext cx="2514600" cy="461665"/>
          </a:xfrm>
          <a:prstGeom prst="rect">
            <a:avLst/>
          </a:prstGeom>
          <a:noFill/>
        </p:spPr>
        <p:txBody>
          <a:bodyPr wrap="square" rtlCol="0">
            <a:spAutoFit/>
          </a:bodyPr>
          <a:lstStyle/>
          <a:p>
            <a:r>
              <a:rPr lang="en-US" sz="2400" dirty="0">
                <a:solidFill>
                  <a:schemeClr val="bg1"/>
                </a:solidFill>
                <a:latin typeface="Eras Demi ITC" panose="020B0805030504020804" pitchFamily="34" charset="0"/>
              </a:rPr>
              <a:t>Rev. 4:5</a:t>
            </a:r>
            <a:endParaRPr lang="en-US" sz="2000" dirty="0">
              <a:solidFill>
                <a:schemeClr val="bg1"/>
              </a:solidFill>
              <a:latin typeface="Eras Demi ITC" panose="020B0805030504020804" pitchFamily="34" charset="0"/>
            </a:endParaRPr>
          </a:p>
        </p:txBody>
      </p:sp>
      <p:pic>
        <p:nvPicPr>
          <p:cNvPr id="3" name="Picture 2">
            <a:extLst>
              <a:ext uri="{FF2B5EF4-FFF2-40B4-BE49-F238E27FC236}">
                <a16:creationId xmlns:a16="http://schemas.microsoft.com/office/drawing/2014/main" id="{BDA90E30-8D46-430E-90AD-79AB5E875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7219" y="1754505"/>
            <a:ext cx="4962525" cy="3714750"/>
          </a:xfrm>
          <a:prstGeom prst="rect">
            <a:avLst/>
          </a:prstGeom>
        </p:spPr>
      </p:pic>
    </p:spTree>
    <p:extLst>
      <p:ext uri="{BB962C8B-B14F-4D97-AF65-F5344CB8AC3E}">
        <p14:creationId xmlns:p14="http://schemas.microsoft.com/office/powerpoint/2010/main" val="314367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8800" y="103259"/>
            <a:ext cx="8686800" cy="769441"/>
          </a:xfrm>
          <a:prstGeom prst="rect">
            <a:avLst/>
          </a:prstGeom>
          <a:noFill/>
        </p:spPr>
        <p:txBody>
          <a:bodyPr wrap="square" rtlCol="0">
            <a:spAutoFit/>
          </a:bodyPr>
          <a:lstStyle/>
          <a:p>
            <a:pPr algn="ctr"/>
            <a:r>
              <a:rPr lang="en-US" sz="4400" dirty="0">
                <a:solidFill>
                  <a:schemeClr val="bg1"/>
                </a:solidFill>
                <a:latin typeface="Eras Demi ITC" panose="020B0805030504020804" pitchFamily="34" charset="0"/>
              </a:rPr>
              <a:t>Sea of Glass</a:t>
            </a:r>
          </a:p>
        </p:txBody>
      </p:sp>
      <p:sp>
        <p:nvSpPr>
          <p:cNvPr id="9" name="TextBox 8"/>
          <p:cNvSpPr txBox="1"/>
          <p:nvPr/>
        </p:nvSpPr>
        <p:spPr>
          <a:xfrm>
            <a:off x="1499348" y="1469230"/>
            <a:ext cx="3124200" cy="2677656"/>
          </a:xfrm>
          <a:prstGeom prst="rect">
            <a:avLst/>
          </a:prstGeom>
          <a:noFill/>
        </p:spPr>
        <p:txBody>
          <a:bodyPr wrap="square" rtlCol="0">
            <a:spAutoFit/>
          </a:bodyPr>
          <a:lstStyle/>
          <a:p>
            <a:pPr algn="ctr"/>
            <a:r>
              <a:rPr lang="en-US" sz="2800" dirty="0">
                <a:solidFill>
                  <a:schemeClr val="bg1"/>
                </a:solidFill>
              </a:rPr>
              <a:t>Crystal=beauty, purity, clarity=transparent, nothing hidden</a:t>
            </a:r>
          </a:p>
          <a:p>
            <a:pPr algn="ctr"/>
            <a:r>
              <a:rPr lang="en-US" sz="2800" dirty="0">
                <a:solidFill>
                  <a:schemeClr val="bg1"/>
                </a:solidFill>
              </a:rPr>
              <a:t>(</a:t>
            </a:r>
            <a:r>
              <a:rPr lang="en-US" sz="2800" dirty="0" err="1">
                <a:solidFill>
                  <a:schemeClr val="bg1"/>
                </a:solidFill>
              </a:rPr>
              <a:t>Urim</a:t>
            </a:r>
            <a:r>
              <a:rPr lang="en-US" sz="2800" dirty="0">
                <a:solidFill>
                  <a:schemeClr val="bg1"/>
                </a:solidFill>
              </a:rPr>
              <a:t> and </a:t>
            </a:r>
            <a:r>
              <a:rPr lang="en-US" sz="2800" dirty="0" err="1">
                <a:solidFill>
                  <a:schemeClr val="bg1"/>
                </a:solidFill>
              </a:rPr>
              <a:t>Thummin</a:t>
            </a:r>
            <a:r>
              <a:rPr lang="en-US" sz="2800" dirty="0">
                <a:solidFill>
                  <a:schemeClr val="bg1"/>
                </a:solidFill>
              </a:rPr>
              <a:t>)</a:t>
            </a:r>
          </a:p>
        </p:txBody>
      </p:sp>
      <p:sp>
        <p:nvSpPr>
          <p:cNvPr id="10" name="TextBox 9"/>
          <p:cNvSpPr txBox="1"/>
          <p:nvPr/>
        </p:nvSpPr>
        <p:spPr>
          <a:xfrm>
            <a:off x="179295" y="6396335"/>
            <a:ext cx="3505200" cy="461665"/>
          </a:xfrm>
          <a:prstGeom prst="rect">
            <a:avLst/>
          </a:prstGeom>
          <a:noFill/>
        </p:spPr>
        <p:txBody>
          <a:bodyPr wrap="square" rtlCol="0">
            <a:spAutoFit/>
          </a:bodyPr>
          <a:lstStyle/>
          <a:p>
            <a:r>
              <a:rPr lang="en-US" sz="2400" dirty="0">
                <a:solidFill>
                  <a:schemeClr val="bg1"/>
                </a:solidFill>
              </a:rPr>
              <a:t>Rev. 4:6 and D&amp;C 77:1</a:t>
            </a:r>
            <a:endParaRPr lang="en-US" sz="2000" dirty="0">
              <a:solidFill>
                <a:schemeClr val="bg1"/>
              </a:solidFill>
            </a:endParaRPr>
          </a:p>
        </p:txBody>
      </p:sp>
      <p:sp>
        <p:nvSpPr>
          <p:cNvPr id="11" name="TextBox 10"/>
          <p:cNvSpPr txBox="1"/>
          <p:nvPr/>
        </p:nvSpPr>
        <p:spPr>
          <a:xfrm>
            <a:off x="7648886" y="1876182"/>
            <a:ext cx="2514600" cy="954107"/>
          </a:xfrm>
          <a:prstGeom prst="rect">
            <a:avLst/>
          </a:prstGeom>
          <a:noFill/>
        </p:spPr>
        <p:txBody>
          <a:bodyPr wrap="square" rtlCol="0">
            <a:spAutoFit/>
          </a:bodyPr>
          <a:lstStyle/>
          <a:p>
            <a:r>
              <a:rPr lang="en-US" sz="2800" dirty="0">
                <a:solidFill>
                  <a:schemeClr val="bg1"/>
                </a:solidFill>
              </a:rPr>
              <a:t>The earth in its celestial glory</a:t>
            </a:r>
          </a:p>
        </p:txBody>
      </p:sp>
      <p:pic>
        <p:nvPicPr>
          <p:cNvPr id="3" name="Picture 2">
            <a:extLst>
              <a:ext uri="{FF2B5EF4-FFF2-40B4-BE49-F238E27FC236}">
                <a16:creationId xmlns:a16="http://schemas.microsoft.com/office/drawing/2014/main" id="{C8621616-ADC6-4BF8-9D7A-DB51A8AEB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617" y="3359768"/>
            <a:ext cx="4456176" cy="2968752"/>
          </a:xfrm>
          <a:prstGeom prst="rect">
            <a:avLst/>
          </a:prstGeom>
        </p:spPr>
      </p:pic>
      <p:pic>
        <p:nvPicPr>
          <p:cNvPr id="7" name="Picture 6">
            <a:extLst>
              <a:ext uri="{FF2B5EF4-FFF2-40B4-BE49-F238E27FC236}">
                <a16:creationId xmlns:a16="http://schemas.microsoft.com/office/drawing/2014/main" id="{399DA25D-9A9C-4797-B684-29A4DDC0B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023" y="4366209"/>
            <a:ext cx="2990850" cy="1590675"/>
          </a:xfrm>
          <a:prstGeom prst="rect">
            <a:avLst/>
          </a:prstGeom>
        </p:spPr>
      </p:pic>
    </p:spTree>
    <p:extLst>
      <p:ext uri="{BB962C8B-B14F-4D97-AF65-F5344CB8AC3E}">
        <p14:creationId xmlns:p14="http://schemas.microsoft.com/office/powerpoint/2010/main" val="404465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4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8800" y="155140"/>
            <a:ext cx="8686800" cy="1077218"/>
          </a:xfrm>
          <a:prstGeom prst="rect">
            <a:avLst/>
          </a:prstGeom>
          <a:noFill/>
        </p:spPr>
        <p:txBody>
          <a:bodyPr wrap="square" rtlCol="0">
            <a:spAutoFit/>
          </a:bodyPr>
          <a:lstStyle/>
          <a:p>
            <a:pPr algn="ctr"/>
            <a:r>
              <a:rPr lang="en-US" sz="3200" dirty="0">
                <a:solidFill>
                  <a:schemeClr val="bg1"/>
                </a:solidFill>
                <a:latin typeface="Eras Demi ITC" panose="020B0805030504020804" pitchFamily="34" charset="0"/>
              </a:rPr>
              <a:t>4 beasts—all the energy emulating from God</a:t>
            </a:r>
            <a:endParaRPr lang="en-US" sz="2400" dirty="0">
              <a:solidFill>
                <a:schemeClr val="bg1"/>
              </a:solidFill>
              <a:latin typeface="Eras Demi ITC" panose="020B0805030504020804" pitchFamily="34" charset="0"/>
            </a:endParaRPr>
          </a:p>
        </p:txBody>
      </p:sp>
      <p:pic>
        <p:nvPicPr>
          <p:cNvPr id="11" name="Picture 1" descr="Cherubim.jpg"/>
          <p:cNvPicPr>
            <a:picLocks noChangeAspect="1"/>
          </p:cNvPicPr>
          <p:nvPr/>
        </p:nvPicPr>
        <p:blipFill>
          <a:blip r:embed="rId2" cstate="print"/>
          <a:srcRect/>
          <a:stretch>
            <a:fillRect/>
          </a:stretch>
        </p:blipFill>
        <p:spPr bwMode="auto">
          <a:xfrm>
            <a:off x="4154692" y="2257754"/>
            <a:ext cx="3846307" cy="3496643"/>
          </a:xfrm>
          <a:prstGeom prst="rect">
            <a:avLst/>
          </a:prstGeom>
          <a:noFill/>
          <a:ln w="9525">
            <a:noFill/>
            <a:miter lim="800000"/>
            <a:headEnd/>
            <a:tailEnd/>
          </a:ln>
        </p:spPr>
      </p:pic>
      <p:sp>
        <p:nvSpPr>
          <p:cNvPr id="12" name="TextBox 11"/>
          <p:cNvSpPr txBox="1"/>
          <p:nvPr/>
        </p:nvSpPr>
        <p:spPr>
          <a:xfrm>
            <a:off x="8345691" y="3081010"/>
            <a:ext cx="2133600" cy="1569660"/>
          </a:xfrm>
          <a:prstGeom prst="rect">
            <a:avLst/>
          </a:prstGeom>
          <a:noFill/>
        </p:spPr>
        <p:txBody>
          <a:bodyPr wrap="square" rtlCol="0">
            <a:spAutoFit/>
          </a:bodyPr>
          <a:lstStyle/>
          <a:p>
            <a:pPr algn="ctr"/>
            <a:r>
              <a:rPr lang="en-US" sz="2400" dirty="0">
                <a:solidFill>
                  <a:schemeClr val="bg1"/>
                </a:solidFill>
              </a:rPr>
              <a:t>Calf—docile, friendly, domestic, heart=Luke</a:t>
            </a:r>
          </a:p>
        </p:txBody>
      </p:sp>
      <p:sp>
        <p:nvSpPr>
          <p:cNvPr id="13" name="TextBox 12"/>
          <p:cNvSpPr txBox="1"/>
          <p:nvPr/>
        </p:nvSpPr>
        <p:spPr>
          <a:xfrm>
            <a:off x="1676400" y="2971801"/>
            <a:ext cx="2133600" cy="1200329"/>
          </a:xfrm>
          <a:prstGeom prst="rect">
            <a:avLst/>
          </a:prstGeom>
          <a:noFill/>
        </p:spPr>
        <p:txBody>
          <a:bodyPr wrap="square" rtlCol="0">
            <a:spAutoFit/>
          </a:bodyPr>
          <a:lstStyle/>
          <a:p>
            <a:pPr algn="ctr"/>
            <a:r>
              <a:rPr lang="en-US" sz="2400" dirty="0">
                <a:solidFill>
                  <a:schemeClr val="bg1"/>
                </a:solidFill>
              </a:rPr>
              <a:t>Eagle---dignified, birds, might=John</a:t>
            </a:r>
          </a:p>
        </p:txBody>
      </p:sp>
      <p:sp>
        <p:nvSpPr>
          <p:cNvPr id="14" name="TextBox 13"/>
          <p:cNvSpPr txBox="1"/>
          <p:nvPr/>
        </p:nvSpPr>
        <p:spPr>
          <a:xfrm>
            <a:off x="3810000" y="5911573"/>
            <a:ext cx="4648200" cy="830997"/>
          </a:xfrm>
          <a:prstGeom prst="rect">
            <a:avLst/>
          </a:prstGeom>
          <a:noFill/>
        </p:spPr>
        <p:txBody>
          <a:bodyPr wrap="square" rtlCol="0">
            <a:spAutoFit/>
          </a:bodyPr>
          <a:lstStyle/>
          <a:p>
            <a:pPr algn="ctr"/>
            <a:r>
              <a:rPr lang="en-US" sz="2400" dirty="0">
                <a:solidFill>
                  <a:schemeClr val="bg1"/>
                </a:solidFill>
              </a:rPr>
              <a:t>Man—Thought, highest order, mind=Matthew</a:t>
            </a:r>
          </a:p>
        </p:txBody>
      </p:sp>
      <p:sp>
        <p:nvSpPr>
          <p:cNvPr id="15" name="TextBox 14"/>
          <p:cNvSpPr txBox="1"/>
          <p:nvPr/>
        </p:nvSpPr>
        <p:spPr>
          <a:xfrm>
            <a:off x="3886200" y="1295400"/>
            <a:ext cx="4648200" cy="830997"/>
          </a:xfrm>
          <a:prstGeom prst="rect">
            <a:avLst/>
          </a:prstGeom>
          <a:noFill/>
        </p:spPr>
        <p:txBody>
          <a:bodyPr wrap="square" rtlCol="0">
            <a:spAutoFit/>
          </a:bodyPr>
          <a:lstStyle/>
          <a:p>
            <a:pPr algn="ctr"/>
            <a:r>
              <a:rPr lang="en-US" sz="2400" dirty="0">
                <a:solidFill>
                  <a:schemeClr val="bg1"/>
                </a:solidFill>
              </a:rPr>
              <a:t>Lion—King, predator, wild, strength=Mark</a:t>
            </a:r>
          </a:p>
        </p:txBody>
      </p:sp>
      <p:sp>
        <p:nvSpPr>
          <p:cNvPr id="10" name="TextBox 9"/>
          <p:cNvSpPr txBox="1"/>
          <p:nvPr/>
        </p:nvSpPr>
        <p:spPr>
          <a:xfrm>
            <a:off x="11335870" y="6324600"/>
            <a:ext cx="726142" cy="369332"/>
          </a:xfrm>
          <a:prstGeom prst="rect">
            <a:avLst/>
          </a:prstGeom>
          <a:noFill/>
        </p:spPr>
        <p:txBody>
          <a:bodyPr wrap="square" rtlCol="0">
            <a:spAutoFit/>
          </a:bodyPr>
          <a:lstStyle/>
          <a:p>
            <a:pPr algn="r"/>
            <a:r>
              <a:rPr lang="en-US" dirty="0">
                <a:solidFill>
                  <a:schemeClr val="bg1"/>
                </a:solidFill>
              </a:rPr>
              <a:t>(3)</a:t>
            </a:r>
          </a:p>
        </p:txBody>
      </p:sp>
      <p:pic>
        <p:nvPicPr>
          <p:cNvPr id="2050" name="Picture 2" descr="Image result for Smith and Sjodah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38" r="4067" b="6837"/>
          <a:stretch/>
        </p:blipFill>
        <p:spPr bwMode="auto">
          <a:xfrm>
            <a:off x="405588" y="333046"/>
            <a:ext cx="1423212" cy="19247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familysearch.org/patron/v2/TH-303-38830-104-20/thumb200s.jpg?ctx=ArtCtxPublic&amp;_=14890645644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8613" y="304801"/>
            <a:ext cx="1600199" cy="16001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1643" y="6258691"/>
            <a:ext cx="1074333" cy="369332"/>
          </a:xfrm>
          <a:prstGeom prst="rect">
            <a:avLst/>
          </a:prstGeom>
        </p:spPr>
        <p:txBody>
          <a:bodyPr wrap="none">
            <a:spAutoFit/>
          </a:bodyPr>
          <a:lstStyle/>
          <a:p>
            <a:r>
              <a:rPr lang="en-US" dirty="0">
                <a:solidFill>
                  <a:schemeClr val="bg1"/>
                </a:solidFill>
              </a:rPr>
              <a:t>D&amp;C 77:2</a:t>
            </a:r>
            <a:endParaRPr lang="en-US" dirty="0"/>
          </a:p>
        </p:txBody>
      </p:sp>
    </p:spTree>
    <p:extLst>
      <p:ext uri="{BB962C8B-B14F-4D97-AF65-F5344CB8AC3E}">
        <p14:creationId xmlns:p14="http://schemas.microsoft.com/office/powerpoint/2010/main" val="30006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4055</Words>
  <Application>Microsoft Office PowerPoint</Application>
  <PresentationFormat>Widescreen</PresentationFormat>
  <Paragraphs>303</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 Rounded MT Bold</vt:lpstr>
      <vt:lpstr>Arial</vt:lpstr>
      <vt:lpstr>Open Sans</vt:lpstr>
      <vt:lpstr>Calibri Light</vt:lpstr>
      <vt:lpstr>Calibri</vt:lpstr>
      <vt:lpstr>Eras Demi ITC</vt:lpstr>
      <vt:lpstr>Eras Bold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166</cp:revision>
  <dcterms:created xsi:type="dcterms:W3CDTF">2016-05-16T13:36:31Z</dcterms:created>
  <dcterms:modified xsi:type="dcterms:W3CDTF">2020-09-13T15:26:16Z</dcterms:modified>
</cp:coreProperties>
</file>